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notesMasterIdLst>
    <p:notesMasterId r:id="rId9"/>
  </p:notesMasterIdLst>
  <p:handoutMasterIdLst>
    <p:handoutMasterId r:id="rId30"/>
  </p:handoutMasterIdLst>
  <p:sldIdLst>
    <p:sldId id="992" r:id="rId5"/>
    <p:sldId id="969" r:id="rId6"/>
    <p:sldId id="909" r:id="rId7"/>
    <p:sldId id="911" r:id="rId8"/>
    <p:sldId id="917" r:id="rId10"/>
    <p:sldId id="928" r:id="rId11"/>
    <p:sldId id="942" r:id="rId12"/>
    <p:sldId id="918" r:id="rId13"/>
    <p:sldId id="940" r:id="rId14"/>
    <p:sldId id="927" r:id="rId15"/>
    <p:sldId id="939" r:id="rId16"/>
    <p:sldId id="943" r:id="rId17"/>
    <p:sldId id="944" r:id="rId18"/>
    <p:sldId id="941" r:id="rId19"/>
    <p:sldId id="958" r:id="rId20"/>
    <p:sldId id="913" r:id="rId21"/>
    <p:sldId id="945" r:id="rId22"/>
    <p:sldId id="962" r:id="rId23"/>
    <p:sldId id="963" r:id="rId24"/>
    <p:sldId id="914" r:id="rId25"/>
    <p:sldId id="915" r:id="rId26"/>
    <p:sldId id="959" r:id="rId27"/>
    <p:sldId id="960" r:id="rId28"/>
    <p:sldId id="912" r:id="rId29"/>
  </p:sldIdLst>
  <p:sldSz cx="12195175" cy="6858000"/>
  <p:notesSz cx="6858000" cy="9144000"/>
  <p:embeddedFontLst>
    <p:embeddedFont>
      <p:font typeface="Gill Sans Ultra Bold" panose="020B0A02020104020203" pitchFamily="34" charset="0"/>
      <p:regular r:id="rId35"/>
    </p:embeddedFont>
    <p:embeddedFont>
      <p:font typeface="Gill Sans MT Condensed" panose="020B0506020104020203" pitchFamily="34" charset="0"/>
      <p:regular r:id="rId36"/>
    </p:embeddedFont>
    <p:embeddedFont>
      <p:font typeface="微软雅黑" panose="020B0503020204020204" pitchFamily="34" charset="-122"/>
      <p:regular r:id="rId37"/>
    </p:embeddedFont>
    <p:embeddedFont>
      <p:font typeface="黑体" panose="02010609060101010101" charset="-122"/>
      <p:regular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  <p:embeddedFont>
      <p:font typeface="华文新魏" panose="02010800040101010101" pitchFamily="2" charset="-122"/>
      <p:regular r:id="rId43"/>
    </p:embeddedFont>
    <p:embeddedFont>
      <p:font typeface="Calibri Light" panose="020F0302020204030204" charset="0"/>
      <p:regular r:id="rId44"/>
      <p:italic r:id="rId4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" initials="P" lastIdx="5" clrIdx="0"/>
  <p:cmAuthor id="1" name="Microsoft" initials="M" lastIdx="0" clrIdx="0"/>
  <p:cmAuthor id="75" name="作者" initials="A" lastIdx="0" clrIdx="24"/>
  <p:cmAuthor id="2" name="vfy" initials="v" lastIdx="0" clrIdx="1"/>
  <p:cmAuthor id="3" name="张达" initials="张" lastIdx="0" clrIdx="1"/>
  <p:cmAuthor id="4" name="dell" initials="d" lastIdx="0" clrIdx="2"/>
  <p:cmAuthor id="5" name="Administrator" initials="A" lastIdx="0" clrIdx="4"/>
  <p:cmAuthor id="6" name="lenovo" initials="l" lastIdx="0" clrIdx="0"/>
  <p:cmAuthor id="7" name="雨林木风" initials="雨" lastIdx="0" clrIdx="0"/>
  <p:cmAuthor id="8" name="未知用户3" initials="未" lastIdx="0" clrIdx="0"/>
  <p:cmAuthor id="9" name="未知用户5" initials="未" lastIdx="0" clrIdx="0"/>
  <p:cmAuthor id="10" name="未知用户4" initials="未" lastIdx="0" clrIdx="0"/>
  <p:cmAuthor id="11" name="Admin" initials="A" lastIdx="0" clrIdx="0"/>
  <p:cmAuthor id="13" name="CommUser" initials="C" lastIdx="0" clrIdx="0"/>
  <p:cmAuthor id="14" name="zq" initials="z" lastIdx="0" clrIdx="0"/>
  <p:cmAuthor id="15" name="viola_yang" initials="v" lastIdx="0" clrIdx="0"/>
  <p:cmAuthor id="16" name="志龙 姜" initials="志" lastIdx="0" clrIdx="0"/>
  <p:cmAuthor id="17" name="SHMILY" initials="S" lastIdx="0" clrIdx="0"/>
  <p:cmAuthor id="18" name="admin" initials="a" lastIdx="0" clrIdx="0"/>
  <p:cmAuthor id="19" name="Tracy Chen" initials="T" lastIdx="0" clrIdx="0"/>
  <p:cmAuthor id="20" name="dongwc0205" initials="d" lastIdx="0" clrIdx="15"/>
  <p:cmAuthor id="21" name="Hi_ Young" initials="H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F00"/>
    <a:srgbClr val="3590A7"/>
    <a:srgbClr val="5C2987"/>
    <a:srgbClr val="391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16" d="100"/>
          <a:sy n="116" d="100"/>
        </p:scale>
        <p:origin x="354" y="102"/>
      </p:cViewPr>
      <p:guideLst>
        <p:guide orient="horz" pos="4216"/>
        <p:guide pos="40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" Type="http://schemas.openxmlformats.org/officeDocument/2006/relationships/tags" Target="../tags/tag25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4FFA8-7E0C-4803-A4C6-3DDD6AB6E3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D64D-B72C-4FF8-85BB-4AA899BC1D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979" y="2130425"/>
            <a:ext cx="7774424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957" y="3886200"/>
            <a:ext cx="64024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31126" y="274638"/>
            <a:ext cx="20579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319" y="274638"/>
            <a:ext cx="602136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560"/>
            <a:ext cx="9146381" cy="23880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668"/>
            <a:ext cx="9146381" cy="16560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8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067" y="1710037"/>
            <a:ext cx="10518338" cy="28532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2067" y="4590267"/>
            <a:ext cx="10518338" cy="1500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8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418" y="1825944"/>
            <a:ext cx="5182949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807" y="1825944"/>
            <a:ext cx="5182949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365189"/>
            <a:ext cx="10518338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7084" y="1778749"/>
            <a:ext cx="4874844" cy="824056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835" indent="0">
              <a:buNone/>
              <a:defRPr sz="1800"/>
            </a:lvl7pPr>
            <a:lvl8pPr marL="3201035" indent="0">
              <a:buNone/>
              <a:defRPr sz="1800"/>
            </a:lvl8pPr>
            <a:lvl9pPr marL="3658235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7084" y="2665845"/>
            <a:ext cx="4874844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8568" y="1778749"/>
            <a:ext cx="4898851" cy="824056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835" indent="0">
              <a:buNone/>
              <a:defRPr sz="1800"/>
            </a:lvl7pPr>
            <a:lvl8pPr marL="3201035" indent="0">
              <a:buNone/>
              <a:defRPr sz="1800"/>
            </a:lvl8pPr>
            <a:lvl9pPr marL="3658235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8568" y="2665845"/>
            <a:ext cx="4898851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57280"/>
            <a:ext cx="4166434" cy="1600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4538" y="457281"/>
            <a:ext cx="6173807" cy="5404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835" indent="0">
              <a:buNone/>
              <a:defRPr sz="2000"/>
            </a:lvl7pPr>
            <a:lvl8pPr marL="3201035" indent="0">
              <a:buNone/>
              <a:defRPr sz="2000"/>
            </a:lvl8pPr>
            <a:lvl9pPr marL="3658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007" y="2057760"/>
            <a:ext cx="4166434" cy="381225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835" indent="0">
              <a:buNone/>
              <a:defRPr sz="1400"/>
            </a:lvl7pPr>
            <a:lvl8pPr marL="3201035" indent="0">
              <a:buNone/>
              <a:defRPr sz="1400"/>
            </a:lvl8pPr>
            <a:lvl9pPr marL="365823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7172" y="365189"/>
            <a:ext cx="2629585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418" y="365189"/>
            <a:ext cx="7736314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418" y="365189"/>
            <a:ext cx="10518338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5058" y="442015"/>
            <a:ext cx="4369938" cy="3083945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735" y="3801920"/>
            <a:ext cx="4513139" cy="431833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5735" y="4385792"/>
            <a:ext cx="4513139" cy="2284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6202" y="4818420"/>
            <a:ext cx="4489207" cy="15370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97385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Teaching</a:t>
            </a:r>
            <a:r>
              <a:rPr lang="en-US" altLang="zh-CN" sz="2400" baseline="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analysis</a:t>
            </a: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Helvetica Light" pitchFamily="50" charset="0"/>
            </a:endParaRPr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41634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 userDrawn="1"/>
        </p:nvGrpSpPr>
        <p:grpSpPr>
          <a:xfrm>
            <a:off x="4420799" y="-355197"/>
            <a:ext cx="1743126" cy="1397180"/>
            <a:chOff x="3314736" y="-715238"/>
            <a:chExt cx="1307004" cy="1397180"/>
          </a:xfrm>
        </p:grpSpPr>
        <p:grpSp>
          <p:nvGrpSpPr>
            <p:cNvPr id="43" name="组合 42"/>
            <p:cNvGrpSpPr/>
            <p:nvPr userDrawn="1"/>
          </p:nvGrpSpPr>
          <p:grpSpPr>
            <a:xfrm>
              <a:off x="3314736" y="-715238"/>
              <a:ext cx="1307004" cy="1397180"/>
              <a:chOff x="4227737" y="323875"/>
              <a:chExt cx="920327" cy="4473277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4283968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4227737" y="323875"/>
                <a:ext cx="879048" cy="4323744"/>
              </a:xfrm>
              <a:prstGeom prst="roundRect">
                <a:avLst/>
              </a:prstGeom>
              <a:solidFill>
                <a:srgbClr val="4352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4" name="TextBox 43"/>
            <p:cNvSpPr txBox="1"/>
            <p:nvPr userDrawn="1"/>
          </p:nvSpPr>
          <p:spPr>
            <a:xfrm>
              <a:off x="3372889" y="44624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5" name="TextBox 44"/>
            <p:cNvSpPr txBox="1"/>
            <p:nvPr userDrawn="1"/>
          </p:nvSpPr>
          <p:spPr>
            <a:xfrm>
              <a:off x="3372889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教学分析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97385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Teaching</a:t>
            </a:r>
            <a:r>
              <a:rPr lang="en-US" altLang="zh-CN" sz="2400" baseline="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rPr>
              <a:t>analysis</a:t>
            </a: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Helvetica Light" pitchFamily="50" charset="0"/>
            </a:endParaRPr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41634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 userDrawn="1"/>
        </p:nvGrpSpPr>
        <p:grpSpPr>
          <a:xfrm>
            <a:off x="4420799" y="-355197"/>
            <a:ext cx="1743126" cy="1397180"/>
            <a:chOff x="3314736" y="-715238"/>
            <a:chExt cx="1307004" cy="1397180"/>
          </a:xfrm>
        </p:grpSpPr>
        <p:grpSp>
          <p:nvGrpSpPr>
            <p:cNvPr id="43" name="组合 42"/>
            <p:cNvGrpSpPr/>
            <p:nvPr userDrawn="1"/>
          </p:nvGrpSpPr>
          <p:grpSpPr>
            <a:xfrm>
              <a:off x="3314736" y="-715238"/>
              <a:ext cx="1307004" cy="1397180"/>
              <a:chOff x="4227737" y="323875"/>
              <a:chExt cx="920327" cy="4473277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4283968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4227737" y="323875"/>
                <a:ext cx="879048" cy="4323744"/>
              </a:xfrm>
              <a:prstGeom prst="roundRect">
                <a:avLst/>
              </a:prstGeom>
              <a:solidFill>
                <a:srgbClr val="4352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4" name="TextBox 43"/>
            <p:cNvSpPr txBox="1"/>
            <p:nvPr userDrawn="1"/>
          </p:nvSpPr>
          <p:spPr>
            <a:xfrm>
              <a:off x="3372889" y="44624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5" name="TextBox 44"/>
            <p:cNvSpPr txBox="1"/>
            <p:nvPr userDrawn="1"/>
          </p:nvSpPr>
          <p:spPr>
            <a:xfrm>
              <a:off x="3372889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教学分析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策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6222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instructional strategies</a:t>
            </a:r>
            <a:endParaRPr lang="en-US" altLang="zh-CN" dirty="0"/>
          </a:p>
        </p:txBody>
      </p:sp>
      <p:grpSp>
        <p:nvGrpSpPr>
          <p:cNvPr id="60" name="组合 59"/>
          <p:cNvGrpSpPr/>
          <p:nvPr userDrawn="1"/>
        </p:nvGrpSpPr>
        <p:grpSpPr>
          <a:xfrm>
            <a:off x="6303594" y="-351837"/>
            <a:ext cx="1714742" cy="1394349"/>
            <a:chOff x="4726465" y="-711878"/>
            <a:chExt cx="1285722" cy="1394349"/>
          </a:xfrm>
        </p:grpSpPr>
        <p:grpSp>
          <p:nvGrpSpPr>
            <p:cNvPr id="61" name="组合 60"/>
            <p:cNvGrpSpPr/>
            <p:nvPr userDrawn="1"/>
          </p:nvGrpSpPr>
          <p:grpSpPr>
            <a:xfrm>
              <a:off x="4726465" y="-711878"/>
              <a:ext cx="1285722" cy="1394349"/>
              <a:chOff x="5322842" y="326129"/>
              <a:chExt cx="905342" cy="4464216"/>
            </a:xfrm>
          </p:grpSpPr>
          <p:sp>
            <p:nvSpPr>
              <p:cNvPr id="64" name="圆角矩形 63"/>
              <p:cNvSpPr/>
              <p:nvPr/>
            </p:nvSpPr>
            <p:spPr>
              <a:xfrm>
                <a:off x="5364088" y="422268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圆角矩形 64"/>
              <p:cNvSpPr/>
              <p:nvPr/>
            </p:nvSpPr>
            <p:spPr>
              <a:xfrm>
                <a:off x="5322842" y="326129"/>
                <a:ext cx="864096" cy="4323744"/>
              </a:xfrm>
              <a:prstGeom prst="roundRect">
                <a:avLst/>
              </a:prstGeom>
              <a:solidFill>
                <a:srgbClr val="1E6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TextBox 61"/>
            <p:cNvSpPr txBox="1"/>
            <p:nvPr userDrawn="1"/>
          </p:nvSpPr>
          <p:spPr>
            <a:xfrm>
              <a:off x="4794471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477994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教学策略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cxnSp>
        <p:nvCxnSpPr>
          <p:cNvPr id="33" name="直接连接符 32"/>
          <p:cNvCxnSpPr/>
          <p:nvPr userDrawn="1"/>
        </p:nvCxnSpPr>
        <p:spPr>
          <a:xfrm>
            <a:off x="75117" y="1016711"/>
            <a:ext cx="609758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策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62223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instructional strategies</a:t>
            </a:r>
            <a:endParaRPr lang="en-US" altLang="zh-CN" dirty="0"/>
          </a:p>
        </p:txBody>
      </p:sp>
      <p:grpSp>
        <p:nvGrpSpPr>
          <p:cNvPr id="60" name="组合 59"/>
          <p:cNvGrpSpPr/>
          <p:nvPr userDrawn="1"/>
        </p:nvGrpSpPr>
        <p:grpSpPr>
          <a:xfrm>
            <a:off x="6303594" y="-351837"/>
            <a:ext cx="1714742" cy="1394349"/>
            <a:chOff x="4726465" y="-711878"/>
            <a:chExt cx="1285722" cy="1394349"/>
          </a:xfrm>
        </p:grpSpPr>
        <p:grpSp>
          <p:nvGrpSpPr>
            <p:cNvPr id="61" name="组合 60"/>
            <p:cNvGrpSpPr/>
            <p:nvPr userDrawn="1"/>
          </p:nvGrpSpPr>
          <p:grpSpPr>
            <a:xfrm>
              <a:off x="4726465" y="-711878"/>
              <a:ext cx="1285722" cy="1394349"/>
              <a:chOff x="5322842" y="326129"/>
              <a:chExt cx="905342" cy="4464216"/>
            </a:xfrm>
          </p:grpSpPr>
          <p:sp>
            <p:nvSpPr>
              <p:cNvPr id="64" name="圆角矩形 63"/>
              <p:cNvSpPr/>
              <p:nvPr/>
            </p:nvSpPr>
            <p:spPr>
              <a:xfrm>
                <a:off x="5364088" y="422268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圆角矩形 64"/>
              <p:cNvSpPr/>
              <p:nvPr/>
            </p:nvSpPr>
            <p:spPr>
              <a:xfrm>
                <a:off x="5322842" y="326129"/>
                <a:ext cx="864096" cy="4323744"/>
              </a:xfrm>
              <a:prstGeom prst="roundRect">
                <a:avLst/>
              </a:prstGeom>
              <a:solidFill>
                <a:srgbClr val="1E6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TextBox 61"/>
            <p:cNvSpPr txBox="1"/>
            <p:nvPr userDrawn="1"/>
          </p:nvSpPr>
          <p:spPr>
            <a:xfrm>
              <a:off x="4794471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477994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教学策略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cxnSp>
        <p:nvCxnSpPr>
          <p:cNvPr id="33" name="直接连接符 32"/>
          <p:cNvCxnSpPr/>
          <p:nvPr userDrawn="1"/>
        </p:nvCxnSpPr>
        <p:spPr>
          <a:xfrm>
            <a:off x="75117" y="1016711"/>
            <a:ext cx="609758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97385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teaching process</a:t>
            </a:r>
            <a:endParaRPr lang="en-US" altLang="zh-CN" dirty="0"/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813797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 userDrawn="1"/>
        </p:nvGrpSpPr>
        <p:grpSpPr>
          <a:xfrm>
            <a:off x="8213094" y="-348031"/>
            <a:ext cx="1714637" cy="1393351"/>
            <a:chOff x="6158217" y="-708071"/>
            <a:chExt cx="1285643" cy="1393350"/>
          </a:xfrm>
        </p:grpSpPr>
        <p:grpSp>
          <p:nvGrpSpPr>
            <p:cNvPr id="49" name="组合 48"/>
            <p:cNvGrpSpPr/>
            <p:nvPr userDrawn="1"/>
          </p:nvGrpSpPr>
          <p:grpSpPr>
            <a:xfrm>
              <a:off x="6158217" y="-708071"/>
              <a:ext cx="1285643" cy="1393350"/>
              <a:chOff x="6475026" y="329329"/>
              <a:chExt cx="905286" cy="4461015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6516216" y="422267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圆角矩形 52"/>
              <p:cNvSpPr/>
              <p:nvPr/>
            </p:nvSpPr>
            <p:spPr>
              <a:xfrm>
                <a:off x="6475026" y="329329"/>
                <a:ext cx="864096" cy="4323744"/>
              </a:xfrm>
              <a:prstGeom prst="roundRect">
                <a:avLst/>
              </a:prstGeom>
              <a:solidFill>
                <a:srgbClr val="2A8F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TextBox 49"/>
            <p:cNvSpPr txBox="1"/>
            <p:nvPr userDrawn="1"/>
          </p:nvSpPr>
          <p:spPr>
            <a:xfrm>
              <a:off x="6226223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20951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教学过程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97385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teaching process</a:t>
            </a:r>
            <a:endParaRPr lang="en-US" altLang="zh-CN" dirty="0"/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813797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 userDrawn="1"/>
        </p:nvGrpSpPr>
        <p:grpSpPr>
          <a:xfrm>
            <a:off x="8213094" y="-348031"/>
            <a:ext cx="1714637" cy="1393351"/>
            <a:chOff x="6158217" y="-708071"/>
            <a:chExt cx="1285643" cy="1393350"/>
          </a:xfrm>
        </p:grpSpPr>
        <p:grpSp>
          <p:nvGrpSpPr>
            <p:cNvPr id="49" name="组合 48"/>
            <p:cNvGrpSpPr/>
            <p:nvPr userDrawn="1"/>
          </p:nvGrpSpPr>
          <p:grpSpPr>
            <a:xfrm>
              <a:off x="6158217" y="-708071"/>
              <a:ext cx="1285643" cy="1393350"/>
              <a:chOff x="6475026" y="329329"/>
              <a:chExt cx="905286" cy="4461015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6516216" y="422267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圆角矩形 52"/>
              <p:cNvSpPr/>
              <p:nvPr/>
            </p:nvSpPr>
            <p:spPr>
              <a:xfrm>
                <a:off x="6475026" y="329329"/>
                <a:ext cx="864096" cy="4323744"/>
              </a:xfrm>
              <a:prstGeom prst="roundRect">
                <a:avLst/>
              </a:prstGeom>
              <a:solidFill>
                <a:srgbClr val="2A8F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TextBox 49"/>
            <p:cNvSpPr txBox="1"/>
            <p:nvPr userDrawn="1"/>
          </p:nvSpPr>
          <p:spPr>
            <a:xfrm>
              <a:off x="6226223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20951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教学过程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2501" y="4406900"/>
            <a:ext cx="77744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2501" y="2906713"/>
            <a:ext cx="77744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效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10953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Teaching effect</a:t>
            </a:r>
            <a:endParaRPr lang="en-US" altLang="zh-CN" dirty="0"/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98638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 userDrawn="1"/>
        </p:nvGrpSpPr>
        <p:grpSpPr>
          <a:xfrm>
            <a:off x="10131383" y="-340367"/>
            <a:ext cx="1705740" cy="1393103"/>
            <a:chOff x="7596559" y="-700407"/>
            <a:chExt cx="1278972" cy="1393103"/>
          </a:xfrm>
        </p:grpSpPr>
        <p:grpSp>
          <p:nvGrpSpPr>
            <p:cNvPr id="55" name="组合 54"/>
            <p:cNvGrpSpPr/>
            <p:nvPr userDrawn="1"/>
          </p:nvGrpSpPr>
          <p:grpSpPr>
            <a:xfrm>
              <a:off x="7596559" y="-700407"/>
              <a:ext cx="1278972" cy="1393103"/>
              <a:chOff x="7631852" y="336928"/>
              <a:chExt cx="900588" cy="4460224"/>
            </a:xfrm>
          </p:grpSpPr>
          <p:sp>
            <p:nvSpPr>
              <p:cNvPr id="58" name="圆角矩形 57"/>
              <p:cNvSpPr/>
              <p:nvPr/>
            </p:nvSpPr>
            <p:spPr>
              <a:xfrm>
                <a:off x="7668344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圆角矩形 58"/>
              <p:cNvSpPr/>
              <p:nvPr/>
            </p:nvSpPr>
            <p:spPr>
              <a:xfrm>
                <a:off x="7631852" y="336928"/>
                <a:ext cx="864096" cy="4323744"/>
              </a:xfrm>
              <a:prstGeom prst="roundRect">
                <a:avLst/>
              </a:prstGeom>
              <a:solidFill>
                <a:srgbClr val="E448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TextBox 55"/>
            <p:cNvSpPr txBox="1"/>
            <p:nvPr userDrawn="1"/>
          </p:nvSpPr>
          <p:spPr>
            <a:xfrm>
              <a:off x="7692665" y="67741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769908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教学效果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效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 userDrawn="1"/>
        </p:nvSpPr>
        <p:spPr>
          <a:xfrm>
            <a:off x="-28699" y="591071"/>
            <a:ext cx="410953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schemeClr val="bg1">
                    <a:lumMod val="85000"/>
                  </a:schemeClr>
                </a:solidFill>
                <a:latin typeface="Helvetica Light" pitchFamily="50" charset="0"/>
              </a:defRPr>
            </a:lvl1pPr>
          </a:lstStyle>
          <a:p>
            <a:pPr lvl="0"/>
            <a:r>
              <a:rPr lang="en-US" altLang="zh-CN" dirty="0"/>
              <a:t>Teaching effect</a:t>
            </a:r>
            <a:endParaRPr lang="en-US" altLang="zh-CN" dirty="0"/>
          </a:p>
        </p:txBody>
      </p:sp>
      <p:cxnSp>
        <p:nvCxnSpPr>
          <p:cNvPr id="35" name="直接连接符 34"/>
          <p:cNvCxnSpPr/>
          <p:nvPr userDrawn="1"/>
        </p:nvCxnSpPr>
        <p:spPr>
          <a:xfrm>
            <a:off x="75118" y="1016711"/>
            <a:ext cx="986389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 userDrawn="1"/>
        </p:nvGrpSpPr>
        <p:grpSpPr>
          <a:xfrm>
            <a:off x="10131383" y="-340367"/>
            <a:ext cx="1705740" cy="1393103"/>
            <a:chOff x="7596559" y="-700407"/>
            <a:chExt cx="1278972" cy="1393103"/>
          </a:xfrm>
        </p:grpSpPr>
        <p:grpSp>
          <p:nvGrpSpPr>
            <p:cNvPr id="55" name="组合 54"/>
            <p:cNvGrpSpPr/>
            <p:nvPr userDrawn="1"/>
          </p:nvGrpSpPr>
          <p:grpSpPr>
            <a:xfrm>
              <a:off x="7596559" y="-700407"/>
              <a:ext cx="1278972" cy="1393103"/>
              <a:chOff x="7631852" y="336928"/>
              <a:chExt cx="900588" cy="4460224"/>
            </a:xfrm>
          </p:grpSpPr>
          <p:sp>
            <p:nvSpPr>
              <p:cNvPr id="58" name="圆角矩形 57"/>
              <p:cNvSpPr/>
              <p:nvPr/>
            </p:nvSpPr>
            <p:spPr>
              <a:xfrm>
                <a:off x="7668344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圆角矩形 58"/>
              <p:cNvSpPr/>
              <p:nvPr/>
            </p:nvSpPr>
            <p:spPr>
              <a:xfrm>
                <a:off x="7631852" y="336928"/>
                <a:ext cx="864096" cy="4323744"/>
              </a:xfrm>
              <a:prstGeom prst="roundRect">
                <a:avLst/>
              </a:prstGeom>
              <a:solidFill>
                <a:srgbClr val="E448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TextBox 55"/>
            <p:cNvSpPr txBox="1"/>
            <p:nvPr userDrawn="1"/>
          </p:nvSpPr>
          <p:spPr>
            <a:xfrm>
              <a:off x="7692665" y="67741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769908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教学效果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B96E541-D01C-4BE1-A7B1-63E4BF3FBABE}" type="datetimeFigureOut">
              <a:rPr lang="zh-CN" altLang="en-US" sz="900">
                <a:solidFill>
                  <a:srgbClr val="898989"/>
                </a:solidFill>
              </a:rPr>
            </a:fld>
            <a:endParaRPr lang="zh-CN" altLang="en-US" sz="900">
              <a:solidFill>
                <a:srgbClr val="898989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>
              <a:solidFill>
                <a:srgbClr val="898989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B17DD60-47FA-4B32-81B4-CD6913E95DB4}" type="slidenum">
              <a:rPr lang="zh-CN" altLang="en-US" sz="900" smtClean="0">
                <a:solidFill>
                  <a:srgbClr val="898989"/>
                </a:solidFill>
              </a:rPr>
            </a:fld>
            <a:endParaRPr lang="zh-CN" altLang="en-US" sz="9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319" y="1600200"/>
            <a:ext cx="403965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9410" y="1600200"/>
            <a:ext cx="403965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319" y="1535113"/>
            <a:ext cx="40412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319" y="2174875"/>
            <a:ext cx="40412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6235" y="1535113"/>
            <a:ext cx="404282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6235" y="2174875"/>
            <a:ext cx="40428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319" y="273050"/>
            <a:ext cx="300909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981" y="273050"/>
            <a:ext cx="511308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319" y="1435100"/>
            <a:ext cx="300909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2755" y="4800600"/>
            <a:ext cx="548782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792755" y="612775"/>
            <a:ext cx="548782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792755" y="5367338"/>
            <a:ext cx="548782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7319" y="274638"/>
            <a:ext cx="82317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7319" y="1600200"/>
            <a:ext cx="82317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7319" y="6356350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125014" y="6356350"/>
            <a:ext cx="2896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554907" y="6356350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7883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18" y="365189"/>
            <a:ext cx="10518338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18" y="1825944"/>
            <a:ext cx="10518338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7463"/>
            <a:ext cx="2743914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7463"/>
            <a:ext cx="4115872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7463"/>
            <a:ext cx="2743914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7883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F2F2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 hidden="1"/>
          <p:cNvSpPr txBox="1"/>
          <p:nvPr userDrawn="1"/>
        </p:nvSpPr>
        <p:spPr>
          <a:xfrm>
            <a:off x="25143" y="-14371"/>
            <a:ext cx="23004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333333"/>
                </a:solidFill>
                <a:latin typeface="Gill Sans Ultra Bold" panose="020B0A02020104020203" pitchFamily="34" charset="0"/>
              </a:rPr>
              <a:t>LOGO</a:t>
            </a:r>
            <a:endParaRPr lang="zh-CN" altLang="en-US" sz="3200" dirty="0">
              <a:solidFill>
                <a:srgbClr val="333333"/>
              </a:solidFill>
              <a:latin typeface="Gill Sans Ultra Bold" panose="020B0A02020104020203" pitchFamily="34" charset="0"/>
            </a:endParaRPr>
          </a:p>
        </p:txBody>
      </p:sp>
      <p:grpSp>
        <p:nvGrpSpPr>
          <p:cNvPr id="59" name="组合 58"/>
          <p:cNvGrpSpPr/>
          <p:nvPr userDrawn="1"/>
        </p:nvGrpSpPr>
        <p:grpSpPr>
          <a:xfrm>
            <a:off x="4420799" y="-715237"/>
            <a:ext cx="1743126" cy="1397180"/>
            <a:chOff x="3314736" y="-715238"/>
            <a:chExt cx="1307004" cy="1397180"/>
          </a:xfrm>
        </p:grpSpPr>
        <p:grpSp>
          <p:nvGrpSpPr>
            <p:cNvPr id="34" name="组合 33"/>
            <p:cNvGrpSpPr/>
            <p:nvPr userDrawn="1"/>
          </p:nvGrpSpPr>
          <p:grpSpPr>
            <a:xfrm>
              <a:off x="3314736" y="-715238"/>
              <a:ext cx="1307004" cy="1397180"/>
              <a:chOff x="4227737" y="323875"/>
              <a:chExt cx="920327" cy="4473277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4283968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圆角矩形 37"/>
              <p:cNvSpPr/>
              <p:nvPr/>
            </p:nvSpPr>
            <p:spPr>
              <a:xfrm>
                <a:off x="4227737" y="323875"/>
                <a:ext cx="879048" cy="4323744"/>
              </a:xfrm>
              <a:prstGeom prst="roundRect">
                <a:avLst/>
              </a:prstGeom>
              <a:solidFill>
                <a:srgbClr val="4352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TextBox 34"/>
            <p:cNvSpPr txBox="1"/>
            <p:nvPr userDrawn="1"/>
          </p:nvSpPr>
          <p:spPr>
            <a:xfrm>
              <a:off x="3372889" y="44624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372889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教学分析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61" name="组合 60"/>
          <p:cNvGrpSpPr/>
          <p:nvPr userDrawn="1"/>
        </p:nvGrpSpPr>
        <p:grpSpPr>
          <a:xfrm>
            <a:off x="8213094" y="-708071"/>
            <a:ext cx="1714637" cy="1393351"/>
            <a:chOff x="6158217" y="-708071"/>
            <a:chExt cx="1285643" cy="1393350"/>
          </a:xfrm>
        </p:grpSpPr>
        <p:grpSp>
          <p:nvGrpSpPr>
            <p:cNvPr id="40" name="组合 39"/>
            <p:cNvGrpSpPr/>
            <p:nvPr userDrawn="1"/>
          </p:nvGrpSpPr>
          <p:grpSpPr>
            <a:xfrm>
              <a:off x="6158217" y="-708071"/>
              <a:ext cx="1285643" cy="1393350"/>
              <a:chOff x="6475026" y="329329"/>
              <a:chExt cx="905286" cy="4461015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6516216" y="422267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圆角矩形 43"/>
              <p:cNvSpPr/>
              <p:nvPr/>
            </p:nvSpPr>
            <p:spPr>
              <a:xfrm>
                <a:off x="6475026" y="329329"/>
                <a:ext cx="864096" cy="4323744"/>
              </a:xfrm>
              <a:prstGeom prst="roundRect">
                <a:avLst/>
              </a:prstGeom>
              <a:solidFill>
                <a:srgbClr val="2A8F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TextBox 40"/>
            <p:cNvSpPr txBox="1"/>
            <p:nvPr userDrawn="1"/>
          </p:nvSpPr>
          <p:spPr>
            <a:xfrm>
              <a:off x="6226223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620951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教学过程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62" name="组合 61"/>
          <p:cNvGrpSpPr/>
          <p:nvPr userDrawn="1"/>
        </p:nvGrpSpPr>
        <p:grpSpPr>
          <a:xfrm>
            <a:off x="10131383" y="-700407"/>
            <a:ext cx="1705740" cy="1393103"/>
            <a:chOff x="7596559" y="-700407"/>
            <a:chExt cx="1278972" cy="1393103"/>
          </a:xfrm>
        </p:grpSpPr>
        <p:grpSp>
          <p:nvGrpSpPr>
            <p:cNvPr id="46" name="组合 45"/>
            <p:cNvGrpSpPr/>
            <p:nvPr userDrawn="1"/>
          </p:nvGrpSpPr>
          <p:grpSpPr>
            <a:xfrm>
              <a:off x="7596559" y="-700407"/>
              <a:ext cx="1278972" cy="1393103"/>
              <a:chOff x="7631852" y="336928"/>
              <a:chExt cx="900588" cy="4460224"/>
            </a:xfrm>
          </p:grpSpPr>
          <p:sp>
            <p:nvSpPr>
              <p:cNvPr id="49" name="圆角矩形 48"/>
              <p:cNvSpPr/>
              <p:nvPr/>
            </p:nvSpPr>
            <p:spPr>
              <a:xfrm>
                <a:off x="7668344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7631852" y="336928"/>
                <a:ext cx="864096" cy="4323744"/>
              </a:xfrm>
              <a:prstGeom prst="roundRect">
                <a:avLst/>
              </a:prstGeom>
              <a:solidFill>
                <a:srgbClr val="E448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7" name="TextBox 46"/>
            <p:cNvSpPr txBox="1"/>
            <p:nvPr userDrawn="1"/>
          </p:nvSpPr>
          <p:spPr>
            <a:xfrm>
              <a:off x="7692665" y="67741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769908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教学效果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grpSp>
        <p:nvGrpSpPr>
          <p:cNvPr id="60" name="组合 59"/>
          <p:cNvGrpSpPr/>
          <p:nvPr userDrawn="1"/>
        </p:nvGrpSpPr>
        <p:grpSpPr>
          <a:xfrm>
            <a:off x="6303594" y="-711877"/>
            <a:ext cx="1714742" cy="1394349"/>
            <a:chOff x="4726465" y="-711878"/>
            <a:chExt cx="1285722" cy="1394349"/>
          </a:xfrm>
        </p:grpSpPr>
        <p:grpSp>
          <p:nvGrpSpPr>
            <p:cNvPr id="52" name="组合 51"/>
            <p:cNvGrpSpPr/>
            <p:nvPr userDrawn="1"/>
          </p:nvGrpSpPr>
          <p:grpSpPr>
            <a:xfrm>
              <a:off x="4726465" y="-711878"/>
              <a:ext cx="1285722" cy="1394349"/>
              <a:chOff x="5322842" y="326129"/>
              <a:chExt cx="905342" cy="4464216"/>
            </a:xfrm>
          </p:grpSpPr>
          <p:sp>
            <p:nvSpPr>
              <p:cNvPr id="55" name="圆角矩形 54"/>
              <p:cNvSpPr/>
              <p:nvPr/>
            </p:nvSpPr>
            <p:spPr>
              <a:xfrm>
                <a:off x="5364088" y="422268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圆角矩形 55"/>
              <p:cNvSpPr/>
              <p:nvPr/>
            </p:nvSpPr>
            <p:spPr>
              <a:xfrm>
                <a:off x="5322842" y="326129"/>
                <a:ext cx="864096" cy="4323744"/>
              </a:xfrm>
              <a:prstGeom prst="roundRect">
                <a:avLst/>
              </a:prstGeom>
              <a:solidFill>
                <a:srgbClr val="1E6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TextBox 52"/>
            <p:cNvSpPr txBox="1"/>
            <p:nvPr userDrawn="1"/>
          </p:nvSpPr>
          <p:spPr>
            <a:xfrm>
              <a:off x="4794471" y="56183"/>
              <a:ext cx="53371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4779942" y="278230"/>
              <a:ext cx="114729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</a:rPr>
                <a:t>教学策略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endParaRPr>
            </a:p>
          </p:txBody>
        </p:sp>
      </p:grpSp>
      <p:cxnSp>
        <p:nvCxnSpPr>
          <p:cNvPr id="57" name="直接连接符 56"/>
          <p:cNvCxnSpPr/>
          <p:nvPr userDrawn="1"/>
        </p:nvCxnSpPr>
        <p:spPr>
          <a:xfrm>
            <a:off x="197956" y="6499448"/>
            <a:ext cx="1150276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 userDrawn="1"/>
        </p:nvSpPr>
        <p:spPr>
          <a:xfrm>
            <a:off x="5041195" y="6552783"/>
            <a:ext cx="6778163" cy="30670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在此处可以输入您的设计完整标题或删除文本框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87883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indent="-285115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image" Target="../media/image11.png"/><Relationship Id="rId4" Type="http://schemas.openxmlformats.org/officeDocument/2006/relationships/tags" Target="../tags/tag135.xml"/><Relationship Id="rId3" Type="http://schemas.openxmlformats.org/officeDocument/2006/relationships/image" Target="../media/image5.png"/><Relationship Id="rId2" Type="http://schemas.openxmlformats.org/officeDocument/2006/relationships/tags" Target="../tags/tag134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8.png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image" Target="../media/image5.png"/><Relationship Id="rId2" Type="http://schemas.openxmlformats.org/officeDocument/2006/relationships/tags" Target="../tags/tag145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11" Type="http://schemas.openxmlformats.org/officeDocument/2006/relationships/tags" Target="../tags/tag152.xml"/><Relationship Id="rId10" Type="http://schemas.openxmlformats.org/officeDocument/2006/relationships/image" Target="../media/image10.png"/><Relationship Id="rId1" Type="http://schemas.openxmlformats.org/officeDocument/2006/relationships/tags" Target="../tags/tag14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image" Target="../media/image11.png"/><Relationship Id="rId4" Type="http://schemas.openxmlformats.org/officeDocument/2006/relationships/tags" Target="../tags/tag155.xml"/><Relationship Id="rId3" Type="http://schemas.openxmlformats.org/officeDocument/2006/relationships/image" Target="../media/image5.png"/><Relationship Id="rId2" Type="http://schemas.openxmlformats.org/officeDocument/2006/relationships/tags" Target="../tags/tag15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8.png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image" Target="../media/image5.png"/><Relationship Id="rId2" Type="http://schemas.openxmlformats.org/officeDocument/2006/relationships/tags" Target="../tags/tag164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74.xml"/><Relationship Id="rId14" Type="http://schemas.openxmlformats.org/officeDocument/2006/relationships/tags" Target="../tags/tag173.xml"/><Relationship Id="rId13" Type="http://schemas.openxmlformats.org/officeDocument/2006/relationships/image" Target="../media/image9.png"/><Relationship Id="rId12" Type="http://schemas.openxmlformats.org/officeDocument/2006/relationships/tags" Target="../tags/tag172.xml"/><Relationship Id="rId11" Type="http://schemas.openxmlformats.org/officeDocument/2006/relationships/image" Target="../media/image10.png"/><Relationship Id="rId10" Type="http://schemas.openxmlformats.org/officeDocument/2006/relationships/tags" Target="../tags/tag171.xml"/><Relationship Id="rId1" Type="http://schemas.openxmlformats.org/officeDocument/2006/relationships/tags" Target="../tags/tag16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image" Target="../media/image5.png"/><Relationship Id="rId2" Type="http://schemas.openxmlformats.org/officeDocument/2006/relationships/tags" Target="../tags/tag176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tags" Target="../tags/tag1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image" Target="../media/image5.png"/><Relationship Id="rId2" Type="http://schemas.openxmlformats.org/officeDocument/2006/relationships/tags" Target="../tags/tag190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01.xml"/><Relationship Id="rId13" Type="http://schemas.openxmlformats.org/officeDocument/2006/relationships/tags" Target="../tags/tag200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image" Target="../media/image12.emf"/><Relationship Id="rId4" Type="http://schemas.openxmlformats.org/officeDocument/2006/relationships/tags" Target="../tags/tag204.xml"/><Relationship Id="rId3" Type="http://schemas.openxmlformats.org/officeDocument/2006/relationships/image" Target="../media/image5.png"/><Relationship Id="rId2" Type="http://schemas.openxmlformats.org/officeDocument/2006/relationships/tags" Target="../tags/tag203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0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image" Target="../media/image12.emf"/><Relationship Id="rId4" Type="http://schemas.openxmlformats.org/officeDocument/2006/relationships/tags" Target="../tags/tag211.xml"/><Relationship Id="rId3" Type="http://schemas.openxmlformats.org/officeDocument/2006/relationships/image" Target="../media/image5.png"/><Relationship Id="rId2" Type="http://schemas.openxmlformats.org/officeDocument/2006/relationships/tags" Target="../tags/tag210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16.xml"/><Relationship Id="rId1" Type="http://schemas.openxmlformats.org/officeDocument/2006/relationships/tags" Target="../tags/tag20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image" Target="../media/image12.emf"/><Relationship Id="rId4" Type="http://schemas.openxmlformats.org/officeDocument/2006/relationships/tags" Target="../tags/tag219.xml"/><Relationship Id="rId3" Type="http://schemas.openxmlformats.org/officeDocument/2006/relationships/image" Target="../media/image5.png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tags" Target="../tags/tag224.xml"/><Relationship Id="rId3" Type="http://schemas.openxmlformats.org/officeDocument/2006/relationships/image" Target="../media/image5.png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image" Target="../media/image14.emf"/><Relationship Id="rId3" Type="http://schemas.openxmlformats.org/officeDocument/2006/relationships/image" Target="../media/image5.png"/><Relationship Id="rId2" Type="http://schemas.openxmlformats.org/officeDocument/2006/relationships/tags" Target="../tags/tag226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tags" Target="../tags/tag22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tags" Target="../tags/tag238.xml"/><Relationship Id="rId5" Type="http://schemas.openxmlformats.org/officeDocument/2006/relationships/image" Target="../media/image12.emf"/><Relationship Id="rId4" Type="http://schemas.openxmlformats.org/officeDocument/2006/relationships/tags" Target="../tags/tag237.xml"/><Relationship Id="rId3" Type="http://schemas.openxmlformats.org/officeDocument/2006/relationships/image" Target="../media/image5.png"/><Relationship Id="rId2" Type="http://schemas.openxmlformats.org/officeDocument/2006/relationships/tags" Target="../tags/tag236.xml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tags" Target="../tags/tag243.xml"/><Relationship Id="rId10" Type="http://schemas.openxmlformats.org/officeDocument/2006/relationships/tags" Target="../tags/tag242.xml"/><Relationship Id="rId1" Type="http://schemas.openxmlformats.org/officeDocument/2006/relationships/tags" Target="../tags/tag23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image" Target="../media/image16.png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0" Type="http://schemas.openxmlformats.org/officeDocument/2006/relationships/slideLayout" Target="../slideLayouts/slideLayout23.xml"/><Relationship Id="rId2" Type="http://schemas.openxmlformats.org/officeDocument/2006/relationships/tags" Target="../tags/tag246.xml"/><Relationship Id="rId19" Type="http://schemas.openxmlformats.org/officeDocument/2006/relationships/image" Target="../media/image20.jpeg"/><Relationship Id="rId18" Type="http://schemas.openxmlformats.org/officeDocument/2006/relationships/tags" Target="../tags/tag258.xml"/><Relationship Id="rId17" Type="http://schemas.openxmlformats.org/officeDocument/2006/relationships/tags" Target="../tags/tag257.xml"/><Relationship Id="rId16" Type="http://schemas.openxmlformats.org/officeDocument/2006/relationships/tags" Target="../tags/tag256.xml"/><Relationship Id="rId15" Type="http://schemas.openxmlformats.org/officeDocument/2006/relationships/tags" Target="../tags/tag255.xml"/><Relationship Id="rId14" Type="http://schemas.openxmlformats.org/officeDocument/2006/relationships/image" Target="../media/image19.png"/><Relationship Id="rId13" Type="http://schemas.openxmlformats.org/officeDocument/2006/relationships/tags" Target="../tags/tag254.xml"/><Relationship Id="rId12" Type="http://schemas.openxmlformats.org/officeDocument/2006/relationships/image" Target="../media/image18.png"/><Relationship Id="rId11" Type="http://schemas.openxmlformats.org/officeDocument/2006/relationships/tags" Target="../tags/tag253.xml"/><Relationship Id="rId10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../media/image6.png"/><Relationship Id="rId4" Type="http://schemas.openxmlformats.org/officeDocument/2006/relationships/tags" Target="../tags/tag67.xml"/><Relationship Id="rId3" Type="http://schemas.openxmlformats.org/officeDocument/2006/relationships/image" Target="../media/image5.png"/><Relationship Id="rId2" Type="http://schemas.openxmlformats.org/officeDocument/2006/relationships/tags" Target="../tags/tag66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71.xml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image" Target="../media/image8.png"/><Relationship Id="rId4" Type="http://schemas.openxmlformats.org/officeDocument/2006/relationships/tags" Target="../tags/tag74.xml"/><Relationship Id="rId3" Type="http://schemas.openxmlformats.org/officeDocument/2006/relationships/image" Target="../media/image5.png"/><Relationship Id="rId2" Type="http://schemas.openxmlformats.org/officeDocument/2006/relationships/tags" Target="../tags/tag73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tags" Target="../tags/tag88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tags" Target="../tags/tag8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image" Target="../media/image5.png"/><Relationship Id="rId2" Type="http://schemas.openxmlformats.org/officeDocument/2006/relationships/tags" Target="../tags/tag100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7.xml"/><Relationship Id="rId1" Type="http://schemas.openxmlformats.org/officeDocument/2006/relationships/tags" Target="../tags/tag9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5.png"/><Relationship Id="rId2" Type="http://schemas.openxmlformats.org/officeDocument/2006/relationships/tags" Target="../tags/tag109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9.png"/><Relationship Id="rId12" Type="http://schemas.openxmlformats.org/officeDocument/2006/relationships/tags" Target="../tags/tag117.xml"/><Relationship Id="rId11" Type="http://schemas.openxmlformats.org/officeDocument/2006/relationships/image" Target="../media/image10.png"/><Relationship Id="rId10" Type="http://schemas.openxmlformats.org/officeDocument/2006/relationships/tags" Target="../tags/tag116.xml"/><Relationship Id="rId1" Type="http://schemas.openxmlformats.org/officeDocument/2006/relationships/tags" Target="../tags/tag10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image" Target="../media/image5.png"/><Relationship Id="rId2" Type="http://schemas.openxmlformats.org/officeDocument/2006/relationships/tags" Target="../tags/tag119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32.xml"/><Relationship Id="rId17" Type="http://schemas.openxmlformats.org/officeDocument/2006/relationships/image" Target="../media/image9.png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image" Target="../media/image10.png"/><Relationship Id="rId10" Type="http://schemas.openxmlformats.org/officeDocument/2006/relationships/tags" Target="../tags/tag126.xml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3588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973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2978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59018" y="82698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61055" y="4719320"/>
            <a:ext cx="8468995" cy="20789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6" name="矩形: 圆角 13"/>
          <p:cNvSpPr/>
          <p:nvPr/>
        </p:nvSpPr>
        <p:spPr>
          <a:xfrm>
            <a:off x="3793490" y="6453505"/>
            <a:ext cx="440690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430020" y="242570"/>
            <a:ext cx="7531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标识选项特征，细微能见知著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月浙江高考卷）</a:t>
            </a:r>
            <a:endParaRPr lang="zh-CN" altLang="en-US" sz="16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7"/>
            </p:custDataLst>
          </p:nvPr>
        </p:nvSpPr>
        <p:spPr>
          <a:xfrm>
            <a:off x="0" y="1124585"/>
            <a:ext cx="2882900" cy="5429885"/>
          </a:xfrm>
          <a:custGeom>
            <a:avLst/>
            <a:gdLst>
              <a:gd name="connsiteX0" fmla="*/ 140677 w 1784838"/>
              <a:gd name="connsiteY0" fmla="*/ 0 h 3288322"/>
              <a:gd name="connsiteX1" fmla="*/ 1784838 w 1784838"/>
              <a:gd name="connsiteY1" fmla="*/ 1644161 h 3288322"/>
              <a:gd name="connsiteX2" fmla="*/ 140677 w 1784838"/>
              <a:gd name="connsiteY2" fmla="*/ 3288322 h 3288322"/>
              <a:gd name="connsiteX3" fmla="*/ 0 w 1784838"/>
              <a:gd name="connsiteY3" fmla="*/ 3281219 h 3288322"/>
              <a:gd name="connsiteX4" fmla="*/ 27428 w 1784838"/>
              <a:gd name="connsiteY4" fmla="*/ 3279834 h 3288322"/>
              <a:gd name="connsiteX5" fmla="*/ 1503483 w 1784838"/>
              <a:gd name="connsiteY5" fmla="*/ 1644161 h 3288322"/>
              <a:gd name="connsiteX6" fmla="*/ 27428 w 1784838"/>
              <a:gd name="connsiteY6" fmla="*/ 8489 h 3288322"/>
              <a:gd name="connsiteX7" fmla="*/ 0 w 1784838"/>
              <a:gd name="connsiteY7" fmla="*/ 7104 h 328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4838" h="3288322">
                <a:moveTo>
                  <a:pt x="140677" y="0"/>
                </a:moveTo>
                <a:cubicBezTo>
                  <a:pt x="1048722" y="0"/>
                  <a:pt x="1784838" y="736116"/>
                  <a:pt x="1784838" y="1644161"/>
                </a:cubicBezTo>
                <a:cubicBezTo>
                  <a:pt x="1784838" y="2552206"/>
                  <a:pt x="1048722" y="3288322"/>
                  <a:pt x="140677" y="3288322"/>
                </a:cubicBezTo>
                <a:lnTo>
                  <a:pt x="0" y="3281219"/>
                </a:lnTo>
                <a:lnTo>
                  <a:pt x="27428" y="3279834"/>
                </a:lnTo>
                <a:cubicBezTo>
                  <a:pt x="856506" y="3195636"/>
                  <a:pt x="1503483" y="2495453"/>
                  <a:pt x="1503483" y="1644161"/>
                </a:cubicBezTo>
                <a:cubicBezTo>
                  <a:pt x="1503483" y="792869"/>
                  <a:pt x="856506" y="92686"/>
                  <a:pt x="27428" y="8489"/>
                </a:cubicBezTo>
                <a:lnTo>
                  <a:pt x="0" y="7104"/>
                </a:lnTo>
                <a:close/>
              </a:path>
            </a:pathLst>
          </a:cu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432000" bIns="4572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Features are 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clues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latin typeface="Calibri" panose="020F0502020204030204" charset="0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>
          <a:xfrm>
            <a:off x="1416503" y="868259"/>
            <a:ext cx="603617" cy="603617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01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9"/>
            </p:custDataLst>
          </p:nvPr>
        </p:nvSpPr>
        <p:spPr>
          <a:xfrm>
            <a:off x="2136593" y="1484844"/>
            <a:ext cx="603617" cy="603617"/>
          </a:xfrm>
          <a:prstGeom prst="ellipse">
            <a:avLst/>
          </a:prstGeom>
          <a:solidFill>
            <a:srgbClr val="E8AF00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02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10"/>
            </p:custDataLst>
          </p:nvPr>
        </p:nvSpPr>
        <p:spPr>
          <a:xfrm>
            <a:off x="2640148" y="2204934"/>
            <a:ext cx="603617" cy="60361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03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26005" y="871855"/>
            <a:ext cx="953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句式</a:t>
            </a:r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：问句（找答句）、祈使句（表建议）、否定句（找肯定关联），时态差异</a:t>
            </a:r>
            <a:endParaRPr lang="zh-CN" altLang="en-US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2857500" y="1412875"/>
            <a:ext cx="6984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逻辑词</a:t>
            </a:r>
            <a:r>
              <a:rPr lang="zh-CN" altLang="en-US" b="1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：因果、解释、转折、并列、递进、概括</a:t>
            </a:r>
            <a:endParaRPr lang="zh-CN" altLang="en-US" b="1">
              <a:solidFill>
                <a:srgbClr val="E8A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3361055" y="2042795"/>
            <a:ext cx="86112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粘连性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 u="sng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（and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and then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 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but, because, so,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or）、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替代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（one, ones, the same, 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so,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not）、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省略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照应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（人称代词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指示代词, 限定词, 比较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异同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same, similar, equal,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likewise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different,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other, else, otherwise, in contrast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b="1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28931" b="48497"/>
          <a:stretch>
            <a:fillRect/>
          </a:stretch>
        </p:blipFill>
        <p:spPr>
          <a:xfrm>
            <a:off x="3388995" y="3262630"/>
            <a:ext cx="8467090" cy="1343025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2" name="矩形: 圆角 13"/>
          <p:cNvSpPr/>
          <p:nvPr/>
        </p:nvSpPr>
        <p:spPr>
          <a:xfrm>
            <a:off x="8401685" y="3644900"/>
            <a:ext cx="863600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: 圆角 13"/>
          <p:cNvSpPr/>
          <p:nvPr/>
        </p:nvSpPr>
        <p:spPr>
          <a:xfrm>
            <a:off x="9982200" y="3319145"/>
            <a:ext cx="427990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: 圆角 13"/>
          <p:cNvSpPr/>
          <p:nvPr/>
        </p:nvSpPr>
        <p:spPr>
          <a:xfrm>
            <a:off x="4255135" y="6453505"/>
            <a:ext cx="915035" cy="241300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: 圆角 13"/>
          <p:cNvSpPr/>
          <p:nvPr/>
        </p:nvSpPr>
        <p:spPr>
          <a:xfrm>
            <a:off x="9265920" y="3637915"/>
            <a:ext cx="1042035" cy="256540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4153535" y="3933190"/>
            <a:ext cx="4464050" cy="2520315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4153535" y="3573145"/>
            <a:ext cx="5976620" cy="2880360"/>
          </a:xfrm>
          <a:prstGeom prst="straightConnector1">
            <a:avLst/>
          </a:prstGeom>
          <a:noFill/>
          <a:ln w="28575" cap="flat" cmpd="sng" algn="ctr">
            <a:solidFill>
              <a:srgbClr val="9BBB59">
                <a:lumMod val="50000"/>
              </a:srgbClr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5017135" y="3888105"/>
            <a:ext cx="4965065" cy="2708910"/>
          </a:xfrm>
          <a:prstGeom prst="straightConnector1">
            <a:avLst/>
          </a:prstGeom>
          <a:noFill/>
          <a:ln w="28575" cap="flat" cmpd="sng" algn="ctr">
            <a:solidFill>
              <a:srgbClr val="E8AF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: 圆角 13"/>
          <p:cNvSpPr/>
          <p:nvPr/>
        </p:nvSpPr>
        <p:spPr>
          <a:xfrm>
            <a:off x="7386320" y="1483995"/>
            <a:ext cx="789940" cy="406400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: 圆角 13"/>
          <p:cNvSpPr/>
          <p:nvPr/>
        </p:nvSpPr>
        <p:spPr>
          <a:xfrm>
            <a:off x="8977630" y="2460625"/>
            <a:ext cx="982345" cy="38481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6" grpId="0" animBg="1"/>
      <p:bldP spid="16" grpId="1" animBg="1"/>
      <p:bldP spid="23" grpId="0" animBg="1"/>
      <p:bldP spid="23" grpId="1" animBg="1"/>
      <p:bldP spid="29" grpId="0" animBg="1"/>
      <p:bldP spid="29" grpId="1" animBg="1"/>
      <p:bldP spid="13" grpId="0" animBg="1"/>
      <p:bldP spid="13" grpId="1" animBg="1"/>
      <p:bldP spid="12" grpId="0" animBg="1"/>
      <p:bldP spid="12" grpId="1" animBg="1"/>
      <p:bldP spid="26" grpId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59018" y="82698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430020" y="242570"/>
            <a:ext cx="8267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标识选项特征，细微能见知著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2022年6月新高考全国 I卷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0" y="1124585"/>
            <a:ext cx="2882900" cy="5429885"/>
          </a:xfrm>
          <a:custGeom>
            <a:avLst/>
            <a:gdLst>
              <a:gd name="connsiteX0" fmla="*/ 140677 w 1784838"/>
              <a:gd name="connsiteY0" fmla="*/ 0 h 3288322"/>
              <a:gd name="connsiteX1" fmla="*/ 1784838 w 1784838"/>
              <a:gd name="connsiteY1" fmla="*/ 1644161 h 3288322"/>
              <a:gd name="connsiteX2" fmla="*/ 140677 w 1784838"/>
              <a:gd name="connsiteY2" fmla="*/ 3288322 h 3288322"/>
              <a:gd name="connsiteX3" fmla="*/ 0 w 1784838"/>
              <a:gd name="connsiteY3" fmla="*/ 3281219 h 3288322"/>
              <a:gd name="connsiteX4" fmla="*/ 27428 w 1784838"/>
              <a:gd name="connsiteY4" fmla="*/ 3279834 h 3288322"/>
              <a:gd name="connsiteX5" fmla="*/ 1503483 w 1784838"/>
              <a:gd name="connsiteY5" fmla="*/ 1644161 h 3288322"/>
              <a:gd name="connsiteX6" fmla="*/ 27428 w 1784838"/>
              <a:gd name="connsiteY6" fmla="*/ 8489 h 3288322"/>
              <a:gd name="connsiteX7" fmla="*/ 0 w 1784838"/>
              <a:gd name="connsiteY7" fmla="*/ 7104 h 328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4838" h="3288322">
                <a:moveTo>
                  <a:pt x="140677" y="0"/>
                </a:moveTo>
                <a:cubicBezTo>
                  <a:pt x="1048722" y="0"/>
                  <a:pt x="1784838" y="736116"/>
                  <a:pt x="1784838" y="1644161"/>
                </a:cubicBezTo>
                <a:cubicBezTo>
                  <a:pt x="1784838" y="2552206"/>
                  <a:pt x="1048722" y="3288322"/>
                  <a:pt x="140677" y="3288322"/>
                </a:cubicBezTo>
                <a:lnTo>
                  <a:pt x="0" y="3281219"/>
                </a:lnTo>
                <a:lnTo>
                  <a:pt x="27428" y="3279834"/>
                </a:lnTo>
                <a:cubicBezTo>
                  <a:pt x="856506" y="3195636"/>
                  <a:pt x="1503483" y="2495453"/>
                  <a:pt x="1503483" y="1644161"/>
                </a:cubicBezTo>
                <a:cubicBezTo>
                  <a:pt x="1503483" y="792869"/>
                  <a:pt x="856506" y="92686"/>
                  <a:pt x="27428" y="8489"/>
                </a:cubicBezTo>
                <a:lnTo>
                  <a:pt x="0" y="7104"/>
                </a:lnTo>
                <a:close/>
              </a:path>
            </a:pathLst>
          </a:cu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432000" bIns="4572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Features are 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clues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latin typeface="Calibri" panose="020F0502020204030204" charset="0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1776548" y="926679"/>
            <a:ext cx="603617" cy="603617"/>
          </a:xfrm>
          <a:prstGeom prst="ellipse">
            <a:avLst/>
          </a:prstGeom>
          <a:solidFill>
            <a:srgbClr val="E8AF00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02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7"/>
            </p:custDataLst>
          </p:nvPr>
        </p:nvSpPr>
        <p:spPr>
          <a:xfrm>
            <a:off x="2280103" y="1646769"/>
            <a:ext cx="603617" cy="60361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03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2497455" y="854710"/>
            <a:ext cx="6984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逻辑词</a:t>
            </a:r>
            <a:r>
              <a:rPr lang="zh-CN" altLang="en-US" b="1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：因果、解释、转折、并列、递进、概括</a:t>
            </a:r>
            <a:endParaRPr lang="zh-CN" altLang="en-US" b="1">
              <a:solidFill>
                <a:srgbClr val="E8A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3001010" y="1484630"/>
            <a:ext cx="86112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粘连性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 u="sng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（and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and then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 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but, because, so,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or）、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替代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（one, ones, the same, 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so,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not）、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省略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照应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（人称代词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指示代词, 限定词, 比较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异同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same, similar, equal,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likewise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different,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other, else, otherwise, in contrast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b="1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1055" y="4695825"/>
            <a:ext cx="8611870" cy="200723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4" name="矩形: 圆角 13"/>
          <p:cNvSpPr/>
          <p:nvPr/>
        </p:nvSpPr>
        <p:spPr>
          <a:xfrm>
            <a:off x="4081145" y="6409055"/>
            <a:ext cx="1273175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搜狗截图2023051911490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57367" b="21211"/>
          <a:stretch>
            <a:fillRect/>
          </a:stretch>
        </p:blipFill>
        <p:spPr>
          <a:xfrm>
            <a:off x="3101975" y="2788285"/>
            <a:ext cx="8870950" cy="152146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5" name="矩形: 圆角 13"/>
          <p:cNvSpPr/>
          <p:nvPr/>
        </p:nvSpPr>
        <p:spPr>
          <a:xfrm>
            <a:off x="9625965" y="6376670"/>
            <a:ext cx="1986280" cy="256540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: 圆角 13"/>
          <p:cNvSpPr/>
          <p:nvPr/>
        </p:nvSpPr>
        <p:spPr>
          <a:xfrm>
            <a:off x="6889750" y="2924810"/>
            <a:ext cx="1543050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: 圆角 13"/>
          <p:cNvSpPr/>
          <p:nvPr/>
        </p:nvSpPr>
        <p:spPr>
          <a:xfrm>
            <a:off x="3307715" y="3284855"/>
            <a:ext cx="2047240" cy="256540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: 圆角 13"/>
          <p:cNvSpPr/>
          <p:nvPr/>
        </p:nvSpPr>
        <p:spPr>
          <a:xfrm>
            <a:off x="7105650" y="3311525"/>
            <a:ext cx="1386205" cy="256540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: 圆角 13"/>
          <p:cNvSpPr/>
          <p:nvPr/>
        </p:nvSpPr>
        <p:spPr>
          <a:xfrm>
            <a:off x="9697720" y="3311525"/>
            <a:ext cx="1570355" cy="256540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: 圆角 13"/>
          <p:cNvSpPr/>
          <p:nvPr/>
        </p:nvSpPr>
        <p:spPr>
          <a:xfrm>
            <a:off x="6313805" y="3644900"/>
            <a:ext cx="1217295" cy="256540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: 圆角 13"/>
          <p:cNvSpPr/>
          <p:nvPr/>
        </p:nvSpPr>
        <p:spPr>
          <a:xfrm>
            <a:off x="9050020" y="3644900"/>
            <a:ext cx="2561590" cy="256540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: 圆角 13"/>
          <p:cNvSpPr/>
          <p:nvPr/>
        </p:nvSpPr>
        <p:spPr>
          <a:xfrm>
            <a:off x="4580890" y="4004945"/>
            <a:ext cx="1767840" cy="295275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4369435" y="3176905"/>
            <a:ext cx="2821940" cy="327660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圆角 13"/>
          <p:cNvSpPr/>
          <p:nvPr/>
        </p:nvSpPr>
        <p:spPr>
          <a:xfrm>
            <a:off x="7785100" y="878205"/>
            <a:ext cx="716915" cy="409575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: 圆角 13"/>
          <p:cNvSpPr/>
          <p:nvPr/>
        </p:nvSpPr>
        <p:spPr>
          <a:xfrm>
            <a:off x="10098405" y="1578610"/>
            <a:ext cx="796290" cy="306705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1" name="直接箭头连接符 30"/>
          <p:cNvCxnSpPr/>
          <p:nvPr/>
        </p:nvCxnSpPr>
        <p:spPr>
          <a:xfrm>
            <a:off x="7177405" y="3901440"/>
            <a:ext cx="2736215" cy="2479675"/>
          </a:xfrm>
          <a:prstGeom prst="straightConnector1">
            <a:avLst/>
          </a:prstGeom>
          <a:ln w="28575">
            <a:solidFill>
              <a:srgbClr val="E8A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>
            <a:off x="9913620" y="3500755"/>
            <a:ext cx="432435" cy="2808605"/>
          </a:xfrm>
          <a:prstGeom prst="straightConnector1">
            <a:avLst/>
          </a:prstGeom>
          <a:noFill/>
          <a:ln w="28575" cap="flat" cmpd="sng" algn="ctr">
            <a:solidFill>
              <a:srgbClr val="E8AF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>
            <a:off x="9913620" y="3933190"/>
            <a:ext cx="792480" cy="2447925"/>
          </a:xfrm>
          <a:prstGeom prst="straightConnector1">
            <a:avLst/>
          </a:prstGeom>
          <a:noFill/>
          <a:ln w="28575" cap="flat" cmpd="sng" algn="ctr">
            <a:solidFill>
              <a:srgbClr val="E8AF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>
            <a:off x="4312285" y="3541395"/>
            <a:ext cx="5529580" cy="2839720"/>
          </a:xfrm>
          <a:prstGeom prst="straightConnector1">
            <a:avLst/>
          </a:prstGeom>
          <a:noFill/>
          <a:ln w="28575" cap="flat" cmpd="sng" algn="ctr">
            <a:solidFill>
              <a:srgbClr val="E8AF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8039100" y="3713480"/>
            <a:ext cx="2001520" cy="2794635"/>
          </a:xfrm>
          <a:prstGeom prst="straightConnector1">
            <a:avLst/>
          </a:prstGeom>
          <a:noFill/>
          <a:ln w="28575" cap="flat" cmpd="sng" algn="ctr">
            <a:solidFill>
              <a:srgbClr val="E8AF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>
            <a:off x="6169660" y="4293235"/>
            <a:ext cx="3600450" cy="2016125"/>
          </a:xfrm>
          <a:prstGeom prst="straightConnector1">
            <a:avLst/>
          </a:prstGeom>
          <a:noFill/>
          <a:ln w="28575" cap="flat" cmpd="sng" algn="ctr">
            <a:solidFill>
              <a:srgbClr val="E8AF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5" grpId="0" animBg="1"/>
      <p:bldP spid="5" grpId="1" animBg="1"/>
      <p:bldP spid="16" grpId="0" animBg="1"/>
      <p:bldP spid="16" grpId="1" animBg="1"/>
      <p:bldP spid="13" grpId="0" animBg="1"/>
      <p:bldP spid="13" grpId="1" animBg="1"/>
      <p:bldP spid="12" grpId="0" animBg="1"/>
      <p:bldP spid="12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  <p:bldP spid="6" grpId="0" animBg="1"/>
      <p:bldP spid="6" grpId="1" animBg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59018" y="82698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61055" y="4719320"/>
            <a:ext cx="8468995" cy="20789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6" name="矩形: 圆角 13"/>
          <p:cNvSpPr/>
          <p:nvPr/>
        </p:nvSpPr>
        <p:spPr>
          <a:xfrm>
            <a:off x="5089525" y="4757420"/>
            <a:ext cx="741045" cy="29591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430020" y="242570"/>
            <a:ext cx="8376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标识选项特征，细微能见知著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月浙江高考卷）</a:t>
            </a:r>
            <a:endParaRPr lang="zh-CN" altLang="en-US" sz="16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7"/>
            </p:custDataLst>
          </p:nvPr>
        </p:nvSpPr>
        <p:spPr>
          <a:xfrm>
            <a:off x="0" y="1124585"/>
            <a:ext cx="2882900" cy="5429885"/>
          </a:xfrm>
          <a:custGeom>
            <a:avLst/>
            <a:gdLst>
              <a:gd name="connsiteX0" fmla="*/ 140677 w 1784838"/>
              <a:gd name="connsiteY0" fmla="*/ 0 h 3288322"/>
              <a:gd name="connsiteX1" fmla="*/ 1784838 w 1784838"/>
              <a:gd name="connsiteY1" fmla="*/ 1644161 h 3288322"/>
              <a:gd name="connsiteX2" fmla="*/ 140677 w 1784838"/>
              <a:gd name="connsiteY2" fmla="*/ 3288322 h 3288322"/>
              <a:gd name="connsiteX3" fmla="*/ 0 w 1784838"/>
              <a:gd name="connsiteY3" fmla="*/ 3281219 h 3288322"/>
              <a:gd name="connsiteX4" fmla="*/ 27428 w 1784838"/>
              <a:gd name="connsiteY4" fmla="*/ 3279834 h 3288322"/>
              <a:gd name="connsiteX5" fmla="*/ 1503483 w 1784838"/>
              <a:gd name="connsiteY5" fmla="*/ 1644161 h 3288322"/>
              <a:gd name="connsiteX6" fmla="*/ 27428 w 1784838"/>
              <a:gd name="connsiteY6" fmla="*/ 8489 h 3288322"/>
              <a:gd name="connsiteX7" fmla="*/ 0 w 1784838"/>
              <a:gd name="connsiteY7" fmla="*/ 7104 h 328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4838" h="3288322">
                <a:moveTo>
                  <a:pt x="140677" y="0"/>
                </a:moveTo>
                <a:cubicBezTo>
                  <a:pt x="1048722" y="0"/>
                  <a:pt x="1784838" y="736116"/>
                  <a:pt x="1784838" y="1644161"/>
                </a:cubicBezTo>
                <a:cubicBezTo>
                  <a:pt x="1784838" y="2552206"/>
                  <a:pt x="1048722" y="3288322"/>
                  <a:pt x="140677" y="3288322"/>
                </a:cubicBezTo>
                <a:lnTo>
                  <a:pt x="0" y="3281219"/>
                </a:lnTo>
                <a:lnTo>
                  <a:pt x="27428" y="3279834"/>
                </a:lnTo>
                <a:cubicBezTo>
                  <a:pt x="856506" y="3195636"/>
                  <a:pt x="1503483" y="2495453"/>
                  <a:pt x="1503483" y="1644161"/>
                </a:cubicBezTo>
                <a:cubicBezTo>
                  <a:pt x="1503483" y="792869"/>
                  <a:pt x="856506" y="92686"/>
                  <a:pt x="27428" y="8489"/>
                </a:cubicBezTo>
                <a:lnTo>
                  <a:pt x="0" y="7104"/>
                </a:lnTo>
                <a:close/>
              </a:path>
            </a:pathLst>
          </a:cu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432000" bIns="4572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Features are 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clues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latin typeface="Calibri" panose="020F0502020204030204" charset="0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8"/>
            </p:custDataLst>
          </p:nvPr>
        </p:nvSpPr>
        <p:spPr>
          <a:xfrm>
            <a:off x="1920693" y="980654"/>
            <a:ext cx="603617" cy="603617"/>
          </a:xfrm>
          <a:prstGeom prst="ellipse">
            <a:avLst/>
          </a:prstGeom>
          <a:solidFill>
            <a:srgbClr val="3590A7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04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9"/>
            </p:custDataLst>
          </p:nvPr>
        </p:nvSpPr>
        <p:spPr>
          <a:xfrm>
            <a:off x="2596968" y="1829649"/>
            <a:ext cx="603617" cy="60361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05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2597150" y="980440"/>
            <a:ext cx="7804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文章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主题词和段落主题词构成的语义链、语义场</a:t>
            </a:r>
            <a:endParaRPr lang="zh-CN" altLang="en-US" b="1">
              <a:solidFill>
                <a:srgbClr val="3590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3290570" y="1910715"/>
            <a:ext cx="6570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情感色彩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：情态动词、形容词、副词、动词和名词</a:t>
            </a:r>
            <a:endParaRPr lang="zh-CN" altLang="en-US" b="1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76148"/>
          <a:stretch>
            <a:fillRect/>
          </a:stretch>
        </p:blipFill>
        <p:spPr>
          <a:xfrm>
            <a:off x="3004185" y="2557145"/>
            <a:ext cx="8825865" cy="1898015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12" name="矩形: 圆角 13"/>
          <p:cNvSpPr/>
          <p:nvPr/>
        </p:nvSpPr>
        <p:spPr>
          <a:xfrm>
            <a:off x="6224905" y="4757420"/>
            <a:ext cx="426085" cy="29591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: 圆角 13"/>
          <p:cNvSpPr/>
          <p:nvPr/>
        </p:nvSpPr>
        <p:spPr>
          <a:xfrm>
            <a:off x="6673850" y="4796790"/>
            <a:ext cx="743585" cy="256540"/>
          </a:xfrm>
          <a:prstGeom prst="roundRect">
            <a:avLst/>
          </a:prstGeom>
          <a:noFill/>
          <a:ln w="28575" cap="flat" cmpd="sng" algn="ctr">
            <a:solidFill>
              <a:srgbClr val="3590A7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: 圆角 13"/>
          <p:cNvSpPr/>
          <p:nvPr/>
        </p:nvSpPr>
        <p:spPr>
          <a:xfrm>
            <a:off x="4945380" y="2636520"/>
            <a:ext cx="1433830" cy="310515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: 圆角 13"/>
          <p:cNvSpPr/>
          <p:nvPr/>
        </p:nvSpPr>
        <p:spPr>
          <a:xfrm>
            <a:off x="3361055" y="980440"/>
            <a:ext cx="1251585" cy="438785"/>
          </a:xfrm>
          <a:prstGeom prst="roundRect">
            <a:avLst/>
          </a:prstGeom>
          <a:noFill/>
          <a:ln w="28575" cap="flat" cmpd="sng" algn="ctr">
            <a:solidFill>
              <a:srgbClr val="3590A7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: 圆角 13"/>
          <p:cNvSpPr/>
          <p:nvPr/>
        </p:nvSpPr>
        <p:spPr>
          <a:xfrm>
            <a:off x="3199765" y="2613660"/>
            <a:ext cx="927735" cy="325120"/>
          </a:xfrm>
          <a:prstGeom prst="roundRect">
            <a:avLst/>
          </a:prstGeom>
          <a:noFill/>
          <a:ln w="28575" cap="flat" cmpd="sng" algn="ctr">
            <a:solidFill>
              <a:srgbClr val="3590A7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: 圆角 13"/>
          <p:cNvSpPr/>
          <p:nvPr/>
        </p:nvSpPr>
        <p:spPr>
          <a:xfrm>
            <a:off x="4914265" y="2582545"/>
            <a:ext cx="6612890" cy="450215"/>
          </a:xfrm>
          <a:prstGeom prst="roundRect">
            <a:avLst/>
          </a:prstGeom>
          <a:noFill/>
          <a:ln w="28575" cap="flat" cmpd="sng" algn="ctr">
            <a:solidFill>
              <a:srgbClr val="3590A7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3865245" y="1492885"/>
            <a:ext cx="147320" cy="1071880"/>
          </a:xfrm>
          <a:prstGeom prst="straightConnector1">
            <a:avLst/>
          </a:prstGeom>
          <a:ln w="28575">
            <a:solidFill>
              <a:srgbClr val="3590A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13" grpId="0" animBg="1"/>
      <p:bldP spid="13" grpId="1" animBg="1"/>
      <p:bldP spid="23" grpId="0" animBg="1"/>
      <p:bldP spid="23" grpId="1" animBg="1"/>
      <p:bldP spid="26" grpId="0" bldLvl="0" animBg="1"/>
      <p:bldP spid="26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59018" y="82698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430020" y="242570"/>
            <a:ext cx="8138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标识选项特征，细微能见知著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2022年6月新高考全国 I卷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0" y="1124585"/>
            <a:ext cx="2882900" cy="5429885"/>
          </a:xfrm>
          <a:custGeom>
            <a:avLst/>
            <a:gdLst>
              <a:gd name="connsiteX0" fmla="*/ 140677 w 1784838"/>
              <a:gd name="connsiteY0" fmla="*/ 0 h 3288322"/>
              <a:gd name="connsiteX1" fmla="*/ 1784838 w 1784838"/>
              <a:gd name="connsiteY1" fmla="*/ 1644161 h 3288322"/>
              <a:gd name="connsiteX2" fmla="*/ 140677 w 1784838"/>
              <a:gd name="connsiteY2" fmla="*/ 3288322 h 3288322"/>
              <a:gd name="connsiteX3" fmla="*/ 0 w 1784838"/>
              <a:gd name="connsiteY3" fmla="*/ 3281219 h 3288322"/>
              <a:gd name="connsiteX4" fmla="*/ 27428 w 1784838"/>
              <a:gd name="connsiteY4" fmla="*/ 3279834 h 3288322"/>
              <a:gd name="connsiteX5" fmla="*/ 1503483 w 1784838"/>
              <a:gd name="connsiteY5" fmla="*/ 1644161 h 3288322"/>
              <a:gd name="connsiteX6" fmla="*/ 27428 w 1784838"/>
              <a:gd name="connsiteY6" fmla="*/ 8489 h 3288322"/>
              <a:gd name="connsiteX7" fmla="*/ 0 w 1784838"/>
              <a:gd name="connsiteY7" fmla="*/ 7104 h 328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4838" h="3288322">
                <a:moveTo>
                  <a:pt x="140677" y="0"/>
                </a:moveTo>
                <a:cubicBezTo>
                  <a:pt x="1048722" y="0"/>
                  <a:pt x="1784838" y="736116"/>
                  <a:pt x="1784838" y="1644161"/>
                </a:cubicBezTo>
                <a:cubicBezTo>
                  <a:pt x="1784838" y="2552206"/>
                  <a:pt x="1048722" y="3288322"/>
                  <a:pt x="140677" y="3288322"/>
                </a:cubicBezTo>
                <a:lnTo>
                  <a:pt x="0" y="3281219"/>
                </a:lnTo>
                <a:lnTo>
                  <a:pt x="27428" y="3279834"/>
                </a:lnTo>
                <a:cubicBezTo>
                  <a:pt x="856506" y="3195636"/>
                  <a:pt x="1503483" y="2495453"/>
                  <a:pt x="1503483" y="1644161"/>
                </a:cubicBezTo>
                <a:cubicBezTo>
                  <a:pt x="1503483" y="792869"/>
                  <a:pt x="856506" y="92686"/>
                  <a:pt x="27428" y="8489"/>
                </a:cubicBezTo>
                <a:lnTo>
                  <a:pt x="0" y="7104"/>
                </a:lnTo>
                <a:close/>
              </a:path>
            </a:pathLst>
          </a:cu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432000" bIns="4572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Features are 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clues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latin typeface="Calibri" panose="020F0502020204030204" charset="0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2136593" y="1340699"/>
            <a:ext cx="603617" cy="603617"/>
          </a:xfrm>
          <a:prstGeom prst="ellipse">
            <a:avLst/>
          </a:prstGeom>
          <a:solidFill>
            <a:srgbClr val="3590A7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04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2596968" y="2060789"/>
            <a:ext cx="603617" cy="60361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05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2856865" y="1445260"/>
            <a:ext cx="7804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文章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主题词和段落主题词构成的语义链、语义场</a:t>
            </a:r>
            <a:endParaRPr lang="zh-CN" altLang="en-US" b="1">
              <a:solidFill>
                <a:srgbClr val="3590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3289300" y="2132965"/>
            <a:ext cx="6243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情感色彩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：情态动词、形容词、副词、动词和名词</a:t>
            </a:r>
            <a:endParaRPr lang="zh-CN" altLang="en-US" b="1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: 圆角 13"/>
          <p:cNvSpPr/>
          <p:nvPr/>
        </p:nvSpPr>
        <p:spPr>
          <a:xfrm>
            <a:off x="3649345" y="1412875"/>
            <a:ext cx="1251585" cy="463550"/>
          </a:xfrm>
          <a:prstGeom prst="roundRect">
            <a:avLst/>
          </a:prstGeom>
          <a:noFill/>
          <a:ln w="28575" cap="flat" cmpd="sng" algn="ctr">
            <a:solidFill>
              <a:srgbClr val="3590A7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001010" y="4653280"/>
            <a:ext cx="8761095" cy="200723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图片 7" descr="搜狗截图2023051911490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b="74133"/>
          <a:stretch>
            <a:fillRect/>
          </a:stretch>
        </p:blipFill>
        <p:spPr>
          <a:xfrm>
            <a:off x="3008630" y="2820670"/>
            <a:ext cx="8753475" cy="1746250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13" name="矩形: 圆角 13"/>
          <p:cNvSpPr/>
          <p:nvPr/>
        </p:nvSpPr>
        <p:spPr>
          <a:xfrm>
            <a:off x="8424545" y="2853055"/>
            <a:ext cx="765175" cy="327025"/>
          </a:xfrm>
          <a:prstGeom prst="roundRect">
            <a:avLst/>
          </a:prstGeom>
          <a:noFill/>
          <a:ln w="28575" cap="flat" cmpd="sng" algn="ctr">
            <a:solidFill>
              <a:srgbClr val="3590A7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/>
          <p:nvPr/>
        </p:nvCxnSpPr>
        <p:spPr>
          <a:xfrm>
            <a:off x="4081145" y="1916430"/>
            <a:ext cx="4824730" cy="864235"/>
          </a:xfrm>
          <a:prstGeom prst="straightConnector1">
            <a:avLst/>
          </a:prstGeom>
          <a:ln w="28575">
            <a:solidFill>
              <a:srgbClr val="3590A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圆角 13"/>
          <p:cNvSpPr/>
          <p:nvPr/>
        </p:nvSpPr>
        <p:spPr>
          <a:xfrm>
            <a:off x="3183890" y="3213100"/>
            <a:ext cx="825500" cy="325120"/>
          </a:xfrm>
          <a:prstGeom prst="roundRect">
            <a:avLst/>
          </a:prstGeom>
          <a:noFill/>
          <a:ln w="28575" cap="flat" cmpd="sng" algn="ctr">
            <a:solidFill>
              <a:srgbClr val="3590A7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>
            <a:endCxn id="25" idx="0"/>
          </p:cNvCxnSpPr>
          <p:nvPr/>
        </p:nvCxnSpPr>
        <p:spPr>
          <a:xfrm flipH="1">
            <a:off x="3596640" y="1844675"/>
            <a:ext cx="412750" cy="1368425"/>
          </a:xfrm>
          <a:prstGeom prst="straightConnector1">
            <a:avLst/>
          </a:prstGeom>
          <a:noFill/>
          <a:ln w="28575" cap="flat" cmpd="sng" algn="ctr">
            <a:solidFill>
              <a:srgbClr val="3590A7"/>
            </a:solidFill>
            <a:prstDash val="solid"/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圆角 13"/>
          <p:cNvSpPr/>
          <p:nvPr/>
        </p:nvSpPr>
        <p:spPr>
          <a:xfrm>
            <a:off x="7406005" y="5229225"/>
            <a:ext cx="2323465" cy="299720"/>
          </a:xfrm>
          <a:prstGeom prst="roundRect">
            <a:avLst/>
          </a:prstGeom>
          <a:noFill/>
          <a:ln w="28575" cap="flat" cmpd="sng" algn="ctr">
            <a:solidFill>
              <a:srgbClr val="3590A7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: 圆角 13"/>
          <p:cNvSpPr/>
          <p:nvPr/>
        </p:nvSpPr>
        <p:spPr>
          <a:xfrm>
            <a:off x="9481820" y="2872740"/>
            <a:ext cx="711835" cy="310515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: 圆角 13"/>
          <p:cNvSpPr/>
          <p:nvPr/>
        </p:nvSpPr>
        <p:spPr>
          <a:xfrm>
            <a:off x="5112385" y="5272405"/>
            <a:ext cx="855980" cy="25654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: 圆角 13"/>
          <p:cNvSpPr/>
          <p:nvPr/>
        </p:nvSpPr>
        <p:spPr>
          <a:xfrm>
            <a:off x="6377940" y="3183255"/>
            <a:ext cx="774065" cy="367665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: 圆角 13"/>
          <p:cNvSpPr/>
          <p:nvPr/>
        </p:nvSpPr>
        <p:spPr>
          <a:xfrm>
            <a:off x="10201910" y="3573145"/>
            <a:ext cx="798830" cy="319405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2326005" y="805815"/>
            <a:ext cx="953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句式</a:t>
            </a:r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：问句（找答句）、祈使句（表建议）、否定句（找肯定关联），时态差异</a:t>
            </a:r>
            <a:endParaRPr lang="zh-CN" altLang="en-US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>
            <p:custDataLst>
              <p:tags r:id="rId15"/>
            </p:custDataLst>
          </p:nvPr>
        </p:nvSpPr>
        <p:spPr>
          <a:xfrm>
            <a:off x="1416503" y="868259"/>
            <a:ext cx="603617" cy="603617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01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6" name="矩形: 圆角 13"/>
          <p:cNvSpPr/>
          <p:nvPr/>
        </p:nvSpPr>
        <p:spPr>
          <a:xfrm>
            <a:off x="3721100" y="5200015"/>
            <a:ext cx="748030" cy="32893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: 圆角 13"/>
          <p:cNvSpPr/>
          <p:nvPr/>
        </p:nvSpPr>
        <p:spPr>
          <a:xfrm>
            <a:off x="5593715" y="3213100"/>
            <a:ext cx="748030" cy="32893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>
            <a:off x="3865245" y="3558540"/>
            <a:ext cx="4464685" cy="1670685"/>
          </a:xfrm>
          <a:prstGeom prst="straightConnector1">
            <a:avLst/>
          </a:prstGeom>
          <a:noFill/>
          <a:ln w="28575" cap="flat" cmpd="sng" algn="ctr">
            <a:solidFill>
              <a:srgbClr val="3590A7"/>
            </a:solidFill>
            <a:prstDash val="solid"/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  <p:bldP spid="13" grpId="0" animBg="1"/>
      <p:bldP spid="13" grpId="1" animBg="1"/>
      <p:bldP spid="27" grpId="0" animBg="1"/>
      <p:bldP spid="27" grpId="1" animBg="1"/>
      <p:bldP spid="23" grpId="0" animBg="1"/>
      <p:bldP spid="23" grpId="1" animBg="1"/>
      <p:bldP spid="12" grpId="0" animBg="1"/>
      <p:bldP spid="12" grpId="1" animBg="1"/>
      <p:bldP spid="26" grpId="0" animBg="1"/>
      <p:bldP spid="26" grpId="1" animBg="1"/>
      <p:bldP spid="22" grpId="0" bldLvl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59018" y="82698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430020" y="242570"/>
            <a:ext cx="8121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Ex:</a:t>
            </a:r>
            <a:r>
              <a:rPr lang="en-US" altLang="zh-CN" sz="3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标识下面选项特征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2021年6月浙江高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考卷）</a:t>
            </a:r>
            <a:endParaRPr lang="en-US" altLang="zh-CN" sz="16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0" y="1124585"/>
            <a:ext cx="2882900" cy="5429885"/>
          </a:xfrm>
          <a:custGeom>
            <a:avLst/>
            <a:gdLst>
              <a:gd name="connsiteX0" fmla="*/ 140677 w 1784838"/>
              <a:gd name="connsiteY0" fmla="*/ 0 h 3288322"/>
              <a:gd name="connsiteX1" fmla="*/ 1784838 w 1784838"/>
              <a:gd name="connsiteY1" fmla="*/ 1644161 h 3288322"/>
              <a:gd name="connsiteX2" fmla="*/ 140677 w 1784838"/>
              <a:gd name="connsiteY2" fmla="*/ 3288322 h 3288322"/>
              <a:gd name="connsiteX3" fmla="*/ 0 w 1784838"/>
              <a:gd name="connsiteY3" fmla="*/ 3281219 h 3288322"/>
              <a:gd name="connsiteX4" fmla="*/ 27428 w 1784838"/>
              <a:gd name="connsiteY4" fmla="*/ 3279834 h 3288322"/>
              <a:gd name="connsiteX5" fmla="*/ 1503483 w 1784838"/>
              <a:gd name="connsiteY5" fmla="*/ 1644161 h 3288322"/>
              <a:gd name="connsiteX6" fmla="*/ 27428 w 1784838"/>
              <a:gd name="connsiteY6" fmla="*/ 8489 h 3288322"/>
              <a:gd name="connsiteX7" fmla="*/ 0 w 1784838"/>
              <a:gd name="connsiteY7" fmla="*/ 7104 h 328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4838" h="3288322">
                <a:moveTo>
                  <a:pt x="140677" y="0"/>
                </a:moveTo>
                <a:cubicBezTo>
                  <a:pt x="1048722" y="0"/>
                  <a:pt x="1784838" y="736116"/>
                  <a:pt x="1784838" y="1644161"/>
                </a:cubicBezTo>
                <a:cubicBezTo>
                  <a:pt x="1784838" y="2552206"/>
                  <a:pt x="1048722" y="3288322"/>
                  <a:pt x="140677" y="3288322"/>
                </a:cubicBezTo>
                <a:lnTo>
                  <a:pt x="0" y="3281219"/>
                </a:lnTo>
                <a:lnTo>
                  <a:pt x="27428" y="3279834"/>
                </a:lnTo>
                <a:cubicBezTo>
                  <a:pt x="856506" y="3195636"/>
                  <a:pt x="1503483" y="2495453"/>
                  <a:pt x="1503483" y="1644161"/>
                </a:cubicBezTo>
                <a:cubicBezTo>
                  <a:pt x="1503483" y="792869"/>
                  <a:pt x="856506" y="92686"/>
                  <a:pt x="27428" y="8489"/>
                </a:cubicBezTo>
                <a:lnTo>
                  <a:pt x="0" y="7104"/>
                </a:lnTo>
                <a:close/>
              </a:path>
            </a:pathLst>
          </a:cu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432000" bIns="4572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Features are 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clues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latin typeface="Calibri" panose="020F0502020204030204" charset="0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1416503" y="868259"/>
            <a:ext cx="603617" cy="603617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01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2136593" y="1484844"/>
            <a:ext cx="603617" cy="603617"/>
          </a:xfrm>
          <a:prstGeom prst="ellipse">
            <a:avLst/>
          </a:prstGeom>
          <a:solidFill>
            <a:srgbClr val="E8AF00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02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2640148" y="2204934"/>
            <a:ext cx="603617" cy="60361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03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9"/>
            </p:custDataLst>
          </p:nvPr>
        </p:nvSpPr>
        <p:spPr>
          <a:xfrm>
            <a:off x="2999558" y="3060914"/>
            <a:ext cx="603617" cy="603617"/>
          </a:xfrm>
          <a:prstGeom prst="ellipse">
            <a:avLst/>
          </a:prstGeom>
          <a:solidFill>
            <a:srgbClr val="3590A7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04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3216728" y="3826089"/>
            <a:ext cx="603617" cy="60361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05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26005" y="871855"/>
            <a:ext cx="953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句式</a:t>
            </a:r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：问句（找答句）、祈使句（表建议）、否定句（找肯定关联），时态差异</a:t>
            </a:r>
            <a:endParaRPr lang="zh-CN" altLang="en-US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57500" y="1412875"/>
            <a:ext cx="6984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逻辑词</a:t>
            </a:r>
            <a:r>
              <a:rPr lang="zh-CN" altLang="en-US" b="1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：因果、解释、转折、并列、递进、概括</a:t>
            </a:r>
            <a:endParaRPr lang="zh-CN" altLang="en-US" b="1">
              <a:solidFill>
                <a:srgbClr val="E8A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3361055" y="1953895"/>
            <a:ext cx="86112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粘连性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 u="sng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（and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and then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 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but, because, so,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or）、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替代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（one, ones, the same, 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so,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not）、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省略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照应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（人称代词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指示代词, 限定词, 比较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异同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same, similar, equal,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likewise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different,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other, else, otherwise, in contrast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b="1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3721100" y="3213100"/>
            <a:ext cx="7804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文章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主题词和段落主题词构成的语义链、语义场</a:t>
            </a:r>
            <a:endParaRPr lang="zh-CN" altLang="en-US" b="1">
              <a:solidFill>
                <a:srgbClr val="3590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3937000" y="3825875"/>
            <a:ext cx="6599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情感色彩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：情态动词、形容词、副词和名词</a:t>
            </a:r>
            <a:endParaRPr lang="zh-CN" altLang="en-US" b="1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45435" y="4418330"/>
            <a:ext cx="9131300" cy="23069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r>
              <a:rPr lang="zh-CN" altLang="en-US" b="1"/>
              <a:t>A. And that</a:t>
            </a:r>
            <a:r>
              <a:rPr lang="en-US" altLang="zh-CN" b="1"/>
              <a:t>’</a:t>
            </a:r>
            <a:r>
              <a:rPr lang="zh-CN" altLang="en-US" b="1"/>
              <a:t>s totally fine.</a:t>
            </a:r>
            <a:endParaRPr lang="zh-CN" altLang="en-US" b="1"/>
          </a:p>
          <a:p>
            <a:r>
              <a:rPr lang="zh-CN" altLang="en-US" b="1"/>
              <a:t>B. That makes it extra hard to learn and practice it.</a:t>
            </a:r>
            <a:endParaRPr lang="zh-CN" altLang="en-US" b="1"/>
          </a:p>
          <a:p>
            <a:r>
              <a:rPr lang="zh-CN" altLang="en-US" b="1"/>
              <a:t>C. He likes to think of sending postcards as a family-friendly hobby.</a:t>
            </a:r>
            <a:endParaRPr lang="zh-CN" altLang="en-US" b="1"/>
          </a:p>
          <a:p>
            <a:r>
              <a:rPr lang="zh-CN" altLang="en-US" b="1"/>
              <a:t>D. Many love to make a connection with someone from across the world. </a:t>
            </a:r>
            <a:endParaRPr lang="zh-CN" altLang="en-US" b="1"/>
          </a:p>
          <a:p>
            <a:r>
              <a:rPr lang="zh-CN" altLang="en-US" b="1"/>
              <a:t>E. On August 5, the number of postcards exchanged by members topped 31 million. </a:t>
            </a:r>
            <a:endParaRPr lang="zh-CN" altLang="en-US" b="1"/>
          </a:p>
          <a:p>
            <a:r>
              <a:rPr lang="zh-CN" altLang="en-US" b="1"/>
              <a:t>F. Similarly, if you speak only Chinese, receiving a card in Swedish takes part of the fun away. </a:t>
            </a:r>
            <a:endParaRPr lang="zh-CN" altLang="en-US" b="1"/>
          </a:p>
          <a:p>
            <a:r>
              <a:rPr lang="zh-CN" altLang="en-US" b="1"/>
              <a:t>G. In short, he loves postcards, and the excitement of getting a hand-written note from </a:t>
            </a:r>
            <a:r>
              <a:rPr lang="en-US" altLang="zh-CN" b="1"/>
              <a:t>   </a:t>
            </a:r>
            <a:endParaRPr lang="en-US" altLang="zh-CN" b="1"/>
          </a:p>
          <a:p>
            <a:r>
              <a:rPr lang="en-US" altLang="zh-CN" b="1"/>
              <a:t>     </a:t>
            </a:r>
            <a:r>
              <a:rPr lang="zh-CN" altLang="en-US" b="1"/>
              <a:t>someone far away.</a:t>
            </a:r>
            <a:endParaRPr lang="zh-CN" altLang="en-US" b="1"/>
          </a:p>
        </p:txBody>
      </p:sp>
      <p:sp>
        <p:nvSpPr>
          <p:cNvPr id="6" name="矩形: 圆角 13"/>
          <p:cNvSpPr/>
          <p:nvPr/>
        </p:nvSpPr>
        <p:spPr>
          <a:xfrm>
            <a:off x="3145155" y="6165215"/>
            <a:ext cx="786765" cy="256540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: 圆角 13"/>
          <p:cNvSpPr/>
          <p:nvPr/>
        </p:nvSpPr>
        <p:spPr>
          <a:xfrm>
            <a:off x="9061450" y="5589270"/>
            <a:ext cx="777875" cy="25654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9625965" y="1340485"/>
            <a:ext cx="1224280" cy="432054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3"/>
          <p:cNvSpPr/>
          <p:nvPr/>
        </p:nvSpPr>
        <p:spPr>
          <a:xfrm>
            <a:off x="3145155" y="5860415"/>
            <a:ext cx="873760" cy="256540"/>
          </a:xfrm>
          <a:prstGeom prst="roundRect">
            <a:avLst/>
          </a:prstGeom>
          <a:noFill/>
          <a:ln w="28575" cap="flat" cmpd="sng" algn="ctr">
            <a:solidFill>
              <a:srgbClr val="E8AF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: 圆角 13"/>
          <p:cNvSpPr/>
          <p:nvPr/>
        </p:nvSpPr>
        <p:spPr>
          <a:xfrm>
            <a:off x="3145155" y="4484370"/>
            <a:ext cx="479425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: 圆角 13"/>
          <p:cNvSpPr/>
          <p:nvPr/>
        </p:nvSpPr>
        <p:spPr>
          <a:xfrm>
            <a:off x="3112135" y="5049520"/>
            <a:ext cx="368300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: 圆角 13"/>
          <p:cNvSpPr/>
          <p:nvPr/>
        </p:nvSpPr>
        <p:spPr>
          <a:xfrm>
            <a:off x="7465695" y="4740910"/>
            <a:ext cx="479425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: 圆角 13"/>
          <p:cNvSpPr/>
          <p:nvPr/>
        </p:nvSpPr>
        <p:spPr>
          <a:xfrm>
            <a:off x="3145155" y="4725035"/>
            <a:ext cx="1370965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: 圆角 13"/>
          <p:cNvSpPr/>
          <p:nvPr/>
        </p:nvSpPr>
        <p:spPr>
          <a:xfrm>
            <a:off x="3123565" y="5324475"/>
            <a:ext cx="598170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: 圆角 13"/>
          <p:cNvSpPr/>
          <p:nvPr/>
        </p:nvSpPr>
        <p:spPr>
          <a:xfrm>
            <a:off x="6817360" y="5324475"/>
            <a:ext cx="885825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: 圆角 13"/>
          <p:cNvSpPr/>
          <p:nvPr>
            <p:custDataLst>
              <p:tags r:id="rId14"/>
            </p:custDataLst>
          </p:nvPr>
        </p:nvSpPr>
        <p:spPr>
          <a:xfrm>
            <a:off x="4225290" y="5845810"/>
            <a:ext cx="486410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: 圆角 13"/>
          <p:cNvSpPr/>
          <p:nvPr>
            <p:custDataLst>
              <p:tags r:id="rId15"/>
            </p:custDataLst>
          </p:nvPr>
        </p:nvSpPr>
        <p:spPr>
          <a:xfrm>
            <a:off x="4009390" y="6165215"/>
            <a:ext cx="332105" cy="256540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1"/>
      <p:bldP spid="17" grpId="1"/>
      <p:bldP spid="6" grpId="0" animBg="1"/>
      <p:bldP spid="6" grpId="1" animBg="1"/>
      <p:bldP spid="16" grpId="0" animBg="1"/>
      <p:bldP spid="16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845435" y="4418330"/>
            <a:ext cx="9131300" cy="23069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r>
              <a:rPr lang="zh-CN" altLang="en-US" b="1"/>
              <a:t>A. And that</a:t>
            </a:r>
            <a:r>
              <a:rPr lang="en-US" altLang="zh-CN" b="1"/>
              <a:t>’</a:t>
            </a:r>
            <a:r>
              <a:rPr lang="zh-CN" altLang="en-US" b="1"/>
              <a:t>s totally fine.</a:t>
            </a:r>
            <a:endParaRPr lang="zh-CN" altLang="en-US" b="1"/>
          </a:p>
          <a:p>
            <a:r>
              <a:rPr lang="zh-CN" altLang="en-US" b="1"/>
              <a:t>B. That makes it extra hard to learn and practice it.</a:t>
            </a:r>
            <a:endParaRPr lang="zh-CN" altLang="en-US" b="1"/>
          </a:p>
          <a:p>
            <a:r>
              <a:rPr lang="zh-CN" altLang="en-US" b="1"/>
              <a:t>C. He likes to think of sending postcards as a family-friendly hobby.</a:t>
            </a:r>
            <a:endParaRPr lang="zh-CN" altLang="en-US" b="1"/>
          </a:p>
          <a:p>
            <a:r>
              <a:rPr lang="zh-CN" altLang="en-US" b="1"/>
              <a:t>D. Many love to make a connection with someone from across the world. </a:t>
            </a:r>
            <a:endParaRPr lang="zh-CN" altLang="en-US" b="1"/>
          </a:p>
          <a:p>
            <a:r>
              <a:rPr lang="zh-CN" altLang="en-US" b="1"/>
              <a:t>E. On August 5, the number of postcards exchanged by members topped 31 million. </a:t>
            </a:r>
            <a:endParaRPr lang="zh-CN" altLang="en-US" b="1"/>
          </a:p>
          <a:p>
            <a:r>
              <a:rPr lang="zh-CN" altLang="en-US" b="1"/>
              <a:t>F. Similarly, if you speak only Chinese, receiving a card in Swedish takes part of the fun away. </a:t>
            </a:r>
            <a:endParaRPr lang="zh-CN" altLang="en-US" b="1"/>
          </a:p>
          <a:p>
            <a:r>
              <a:rPr lang="zh-CN" altLang="en-US" b="1"/>
              <a:t>G. In short, he loves postcards, and the excitement of getting a hand-written note from </a:t>
            </a:r>
            <a:r>
              <a:rPr lang="en-US" altLang="zh-CN" b="1"/>
              <a:t>   </a:t>
            </a:r>
            <a:endParaRPr lang="en-US" altLang="zh-CN" b="1"/>
          </a:p>
          <a:p>
            <a:r>
              <a:rPr lang="en-US" altLang="zh-CN" b="1"/>
              <a:t>     </a:t>
            </a:r>
            <a:r>
              <a:rPr lang="zh-CN" altLang="en-US" b="1"/>
              <a:t>someone far away.</a:t>
            </a:r>
            <a:endParaRPr lang="zh-CN" altLang="en-US" b="1"/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59018" y="82698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26" name="矩形: 圆角 13"/>
          <p:cNvSpPr/>
          <p:nvPr/>
        </p:nvSpPr>
        <p:spPr>
          <a:xfrm>
            <a:off x="9121775" y="5876925"/>
            <a:ext cx="2546985" cy="256540"/>
          </a:xfrm>
          <a:prstGeom prst="roundRect">
            <a:avLst/>
          </a:prstGeom>
          <a:noFill/>
          <a:ln w="28575" cap="flat" cmpd="sng" algn="ctr">
            <a:solidFill>
              <a:srgbClr val="3590A7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430020" y="242570"/>
            <a:ext cx="8121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Ex:</a:t>
            </a:r>
            <a:r>
              <a:rPr lang="en-US" altLang="zh-CN" sz="3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标识下面选项特征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2021年6月浙江高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考卷）</a:t>
            </a:r>
            <a:endParaRPr lang="en-US" altLang="zh-CN" sz="16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0" y="1124585"/>
            <a:ext cx="2882900" cy="5429885"/>
          </a:xfrm>
          <a:custGeom>
            <a:avLst/>
            <a:gdLst>
              <a:gd name="connsiteX0" fmla="*/ 140677 w 1784838"/>
              <a:gd name="connsiteY0" fmla="*/ 0 h 3288322"/>
              <a:gd name="connsiteX1" fmla="*/ 1784838 w 1784838"/>
              <a:gd name="connsiteY1" fmla="*/ 1644161 h 3288322"/>
              <a:gd name="connsiteX2" fmla="*/ 140677 w 1784838"/>
              <a:gd name="connsiteY2" fmla="*/ 3288322 h 3288322"/>
              <a:gd name="connsiteX3" fmla="*/ 0 w 1784838"/>
              <a:gd name="connsiteY3" fmla="*/ 3281219 h 3288322"/>
              <a:gd name="connsiteX4" fmla="*/ 27428 w 1784838"/>
              <a:gd name="connsiteY4" fmla="*/ 3279834 h 3288322"/>
              <a:gd name="connsiteX5" fmla="*/ 1503483 w 1784838"/>
              <a:gd name="connsiteY5" fmla="*/ 1644161 h 3288322"/>
              <a:gd name="connsiteX6" fmla="*/ 27428 w 1784838"/>
              <a:gd name="connsiteY6" fmla="*/ 8489 h 3288322"/>
              <a:gd name="connsiteX7" fmla="*/ 0 w 1784838"/>
              <a:gd name="connsiteY7" fmla="*/ 7104 h 328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4838" h="3288322">
                <a:moveTo>
                  <a:pt x="140677" y="0"/>
                </a:moveTo>
                <a:cubicBezTo>
                  <a:pt x="1048722" y="0"/>
                  <a:pt x="1784838" y="736116"/>
                  <a:pt x="1784838" y="1644161"/>
                </a:cubicBezTo>
                <a:cubicBezTo>
                  <a:pt x="1784838" y="2552206"/>
                  <a:pt x="1048722" y="3288322"/>
                  <a:pt x="140677" y="3288322"/>
                </a:cubicBezTo>
                <a:lnTo>
                  <a:pt x="0" y="3281219"/>
                </a:lnTo>
                <a:lnTo>
                  <a:pt x="27428" y="3279834"/>
                </a:lnTo>
                <a:cubicBezTo>
                  <a:pt x="856506" y="3195636"/>
                  <a:pt x="1503483" y="2495453"/>
                  <a:pt x="1503483" y="1644161"/>
                </a:cubicBezTo>
                <a:cubicBezTo>
                  <a:pt x="1503483" y="792869"/>
                  <a:pt x="856506" y="92686"/>
                  <a:pt x="27428" y="8489"/>
                </a:cubicBezTo>
                <a:lnTo>
                  <a:pt x="0" y="7104"/>
                </a:lnTo>
                <a:close/>
              </a:path>
            </a:pathLst>
          </a:cu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432000" bIns="4572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Features are 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clues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latin typeface="Calibri" panose="020F0502020204030204" charset="0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1416503" y="868259"/>
            <a:ext cx="603617" cy="603617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01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2136593" y="1484844"/>
            <a:ext cx="603617" cy="603617"/>
          </a:xfrm>
          <a:prstGeom prst="ellipse">
            <a:avLst/>
          </a:prstGeom>
          <a:solidFill>
            <a:srgbClr val="E8AF00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02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2640148" y="2204934"/>
            <a:ext cx="603617" cy="60361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03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9"/>
            </p:custDataLst>
          </p:nvPr>
        </p:nvSpPr>
        <p:spPr>
          <a:xfrm>
            <a:off x="2999558" y="3060914"/>
            <a:ext cx="603617" cy="603617"/>
          </a:xfrm>
          <a:prstGeom prst="ellipse">
            <a:avLst/>
          </a:prstGeom>
          <a:solidFill>
            <a:srgbClr val="3590A7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04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3216728" y="3826089"/>
            <a:ext cx="603617" cy="60361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05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26005" y="871855"/>
            <a:ext cx="953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句式</a:t>
            </a:r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：问句（找答句）、祈使句（表建议）、否定句（找肯定关联），时态差异</a:t>
            </a:r>
            <a:endParaRPr lang="zh-CN" altLang="en-US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2857500" y="1412875"/>
            <a:ext cx="6984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逻辑词</a:t>
            </a:r>
            <a:r>
              <a:rPr lang="zh-CN" altLang="en-US" b="1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：因果、解释、转折、并列、递进、概括</a:t>
            </a:r>
            <a:endParaRPr lang="zh-CN" altLang="en-US" b="1">
              <a:solidFill>
                <a:srgbClr val="E8A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3361055" y="1953895"/>
            <a:ext cx="86112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粘连性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 u="sng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（and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and then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 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but, because, so,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or）、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替代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（one, ones, the same, 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so,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not）、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省略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照应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（人称代词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指示代词, 限定词, 比较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异同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same, similar, equal,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likewise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different,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other, else, otherwise, in contrast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b="1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3721100" y="3213100"/>
            <a:ext cx="7804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文章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主题词和段落主题词构成的语义链、语义场</a:t>
            </a:r>
            <a:endParaRPr lang="zh-CN" altLang="en-US" b="1">
              <a:solidFill>
                <a:srgbClr val="3590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3937000" y="3825875"/>
            <a:ext cx="6599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情感色彩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：情态动词、形容词、副词和名词</a:t>
            </a:r>
            <a:endParaRPr lang="zh-CN" altLang="en-US" b="1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13"/>
          <p:cNvSpPr/>
          <p:nvPr/>
        </p:nvSpPr>
        <p:spPr>
          <a:xfrm>
            <a:off x="4441190" y="5554345"/>
            <a:ext cx="2297430" cy="256540"/>
          </a:xfrm>
          <a:prstGeom prst="roundRect">
            <a:avLst/>
          </a:prstGeom>
          <a:noFill/>
          <a:ln w="28575" cap="flat" cmpd="sng" algn="ctr">
            <a:solidFill>
              <a:srgbClr val="3590A7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: 圆角 13"/>
          <p:cNvSpPr/>
          <p:nvPr/>
        </p:nvSpPr>
        <p:spPr>
          <a:xfrm>
            <a:off x="4297045" y="6151245"/>
            <a:ext cx="577215" cy="25654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: 圆角 13"/>
          <p:cNvSpPr/>
          <p:nvPr/>
        </p:nvSpPr>
        <p:spPr>
          <a:xfrm>
            <a:off x="4154805" y="4459605"/>
            <a:ext cx="1217295" cy="25654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: 圆角 13"/>
          <p:cNvSpPr/>
          <p:nvPr/>
        </p:nvSpPr>
        <p:spPr>
          <a:xfrm>
            <a:off x="7171055" y="5013325"/>
            <a:ext cx="1419860" cy="25654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: 圆角 13"/>
          <p:cNvSpPr/>
          <p:nvPr/>
        </p:nvSpPr>
        <p:spPr>
          <a:xfrm>
            <a:off x="9121775" y="5589270"/>
            <a:ext cx="662940" cy="25654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: 圆角 13"/>
          <p:cNvSpPr/>
          <p:nvPr/>
        </p:nvSpPr>
        <p:spPr>
          <a:xfrm>
            <a:off x="4513580" y="4756785"/>
            <a:ext cx="948055" cy="25654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: 圆角 13"/>
          <p:cNvSpPr/>
          <p:nvPr/>
        </p:nvSpPr>
        <p:spPr>
          <a:xfrm>
            <a:off x="5737225" y="4725035"/>
            <a:ext cx="1799590" cy="256540"/>
          </a:xfrm>
          <a:prstGeom prst="roundRect">
            <a:avLst/>
          </a:prstGeom>
          <a:noFill/>
          <a:ln w="28575" cap="flat" cmpd="sng" algn="ctr">
            <a:solidFill>
              <a:srgbClr val="3590A7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: 圆角 13"/>
          <p:cNvSpPr/>
          <p:nvPr/>
        </p:nvSpPr>
        <p:spPr>
          <a:xfrm>
            <a:off x="5191760" y="5845810"/>
            <a:ext cx="501650" cy="25654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: 圆角 13"/>
          <p:cNvSpPr/>
          <p:nvPr/>
        </p:nvSpPr>
        <p:spPr>
          <a:xfrm>
            <a:off x="3721100" y="5297805"/>
            <a:ext cx="540385" cy="25654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: 圆角 13"/>
          <p:cNvSpPr/>
          <p:nvPr/>
        </p:nvSpPr>
        <p:spPr>
          <a:xfrm>
            <a:off x="6673850" y="6165215"/>
            <a:ext cx="1071880" cy="25654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8689975" y="4286250"/>
            <a:ext cx="3268345" cy="829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☞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A;C;D;E;G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表达正向情感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☞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B;F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表达负向情感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6" grpId="0" animBg="1"/>
      <p:bldP spid="6" grpId="1" animBg="1"/>
      <p:bldP spid="26" grpId="0" animBg="1"/>
      <p:bldP spid="26" grpId="1" animBg="1"/>
      <p:bldP spid="16" grpId="0" animBg="1"/>
      <p:bldP spid="16" grpId="1" animBg="1"/>
      <p:bldP spid="24" grpId="0" animBg="1"/>
      <p:bldP spid="24" grpId="1" animBg="1"/>
      <p:bldP spid="22" grpId="0" animBg="1"/>
      <p:bldP spid="22" grpId="1" animBg="1"/>
      <p:bldP spid="28" grpId="0" animBg="1"/>
      <p:bldP spid="28" grpId="1" animBg="1"/>
      <p:bldP spid="23" grpId="0" animBg="1"/>
      <p:bldP spid="23" grpId="1" animBg="1"/>
      <p:bldP spid="27" grpId="0" animBg="1"/>
      <p:bldP spid="27" grpId="1" animBg="1"/>
      <p:bldP spid="12" grpId="0" animBg="1"/>
      <p:bldP spid="12" grpId="1" animBg="1"/>
      <p:bldP spid="3" grpId="0" animBg="1"/>
      <p:bldP spid="3" grpId="1" animBg="1"/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/>
          <p:cNvSpPr/>
          <p:nvPr/>
        </p:nvSpPr>
        <p:spPr bwMode="auto">
          <a:xfrm>
            <a:off x="3310233" y="1395413"/>
            <a:ext cx="8883355" cy="1881187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8" name="Freeform 6"/>
          <p:cNvSpPr/>
          <p:nvPr/>
        </p:nvSpPr>
        <p:spPr bwMode="auto">
          <a:xfrm>
            <a:off x="1588" y="4075113"/>
            <a:ext cx="5693725" cy="1712912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4" name="Freeform 7"/>
          <p:cNvSpPr/>
          <p:nvPr/>
        </p:nvSpPr>
        <p:spPr bwMode="auto">
          <a:xfrm>
            <a:off x="1588" y="2052639"/>
            <a:ext cx="10728896" cy="2981325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rgbClr val="5C2987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5" name="Freeform 8"/>
          <p:cNvSpPr/>
          <p:nvPr/>
        </p:nvSpPr>
        <p:spPr bwMode="auto">
          <a:xfrm>
            <a:off x="11228765" y="1908175"/>
            <a:ext cx="556995" cy="900113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9" name="Freeform 9"/>
          <p:cNvSpPr/>
          <p:nvPr/>
        </p:nvSpPr>
        <p:spPr bwMode="auto">
          <a:xfrm>
            <a:off x="10589252" y="6049964"/>
            <a:ext cx="1604336" cy="808037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7" name="Freeform 10"/>
          <p:cNvSpPr/>
          <p:nvPr/>
        </p:nvSpPr>
        <p:spPr bwMode="auto">
          <a:xfrm>
            <a:off x="10298853" y="6208713"/>
            <a:ext cx="1894735" cy="649287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rgbClr val="5C29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2856865" y="2753995"/>
            <a:ext cx="690753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跳序定位</a:t>
            </a:r>
            <a:r>
              <a:rPr 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答案</a:t>
            </a:r>
            <a:r>
              <a:rPr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熟练抽丝剥茧</a:t>
            </a:r>
            <a:endParaRPr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锚定基本项、推敲摇摆项、反证弃选项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12"/>
          <p:cNvSpPr txBox="1">
            <a:spLocks noChangeArrowheads="1"/>
          </p:cNvSpPr>
          <p:nvPr/>
        </p:nvSpPr>
        <p:spPr bwMode="auto">
          <a:xfrm>
            <a:off x="1347262" y="2463800"/>
            <a:ext cx="1257935" cy="22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3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13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2"/>
          <p:cNvSpPr txBox="1">
            <a:spLocks noChangeArrowheads="1"/>
          </p:cNvSpPr>
          <p:nvPr/>
        </p:nvSpPr>
        <p:spPr bwMode="auto">
          <a:xfrm>
            <a:off x="491934" y="3813176"/>
            <a:ext cx="83375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FFFF"/>
                </a:solidFill>
              </a:rPr>
              <a:t>Part</a:t>
            </a:r>
            <a:endParaRPr lang="zh-CN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8" grpId="0" bldLvl="0" animBg="1"/>
      <p:bldP spid="54" grpId="0" bldLvl="0" animBg="1"/>
      <p:bldP spid="55" grpId="0" bldLvl="0" animBg="1"/>
      <p:bldP spid="9" grpId="0" bldLvl="0" animBg="1"/>
      <p:bldP spid="57" grpId="0" bldLvl="0" animBg="1"/>
      <p:bldP spid="58" grpId="0" autoUpdateAnimBg="0"/>
      <p:bldP spid="59" grpId="0" autoUpdateAnimBg="0"/>
      <p:bldP spid="6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517650" cy="832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17650" y="242570"/>
            <a:ext cx="7042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跳序定位答案</a:t>
            </a:r>
            <a:r>
              <a:rPr lang="zh-CN" altLang="en-US" sz="2800" b="1" baseline="-25000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2022年1月浙江高考</a:t>
            </a:r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锚定基本项</a:t>
            </a:r>
            <a:endParaRPr lang="zh-CN" altLang="en-US" sz="20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11455" y="816610"/>
            <a:ext cx="8678545" cy="5828665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8977630" y="2708910"/>
            <a:ext cx="2999105" cy="9220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 anchor="t">
            <a:spAutoFit/>
          </a:bodyPr>
          <a:p>
            <a:r>
              <a:rPr lang="zh-CN" altLang="en-US" b="1"/>
              <a:t>F. Perhaps these tips will help you make the most of your time.</a:t>
            </a:r>
            <a:endParaRPr lang="zh-CN" altLang="en-US" b="1"/>
          </a:p>
        </p:txBody>
      </p:sp>
      <p:sp>
        <p:nvSpPr>
          <p:cNvPr id="3" name="文本框 2"/>
          <p:cNvSpPr txBox="1"/>
          <p:nvPr/>
        </p:nvSpPr>
        <p:spPr>
          <a:xfrm>
            <a:off x="8977630" y="332740"/>
            <a:ext cx="2999740" cy="2306955"/>
          </a:xfrm>
          <a:prstGeom prst="rect">
            <a:avLst/>
          </a:prstGeom>
          <a:solidFill>
            <a:schemeClr val="bg1"/>
          </a:solidFill>
          <a:ln>
            <a:solidFill>
              <a:srgbClr val="E8AF00"/>
            </a:solidFill>
          </a:ln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锚定基本项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是做好七选五的基础。守好基本盘，才能稳定解题方向，建立语篇系统，搭好脚手架。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通过较快锁定文章主旨，厘清文章脉络，根据观点和结构一致的原则，锚定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题的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答案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圆角矩形 25"/>
          <p:cNvSpPr/>
          <p:nvPr>
            <p:custDataLst>
              <p:tags r:id="rId6"/>
            </p:custDataLst>
          </p:nvPr>
        </p:nvSpPr>
        <p:spPr>
          <a:xfrm>
            <a:off x="10057765" y="2853055"/>
            <a:ext cx="908685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8976995" y="4076700"/>
            <a:ext cx="2999740" cy="1753235"/>
          </a:xfrm>
          <a:prstGeom prst="rect">
            <a:avLst/>
          </a:prstGeom>
          <a:noFill/>
          <a:ln>
            <a:solidFill>
              <a:srgbClr val="E8AF00"/>
            </a:solidFill>
          </a:ln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运用衔接连贯理论，词汇衔接（重复、同义/反义、上下义/局部—整体关系和搭配）达到语义衔接的目的，锚定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33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选项粘连度高，形投意合。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7630" y="5876925"/>
            <a:ext cx="2999105" cy="6451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 anchor="t">
            <a:spAutoFit/>
          </a:bodyPr>
          <a:p>
            <a:r>
              <a:rPr lang="zh-CN" altLang="en-US" b="1"/>
              <a:t>C. Stop trying to balance time between them all.</a:t>
            </a:r>
            <a:endParaRPr lang="zh-CN" altLang="en-US" b="1"/>
          </a:p>
        </p:txBody>
      </p:sp>
      <p:sp>
        <p:nvSpPr>
          <p:cNvPr id="22" name="圆角矩形 21"/>
          <p:cNvSpPr/>
          <p:nvPr/>
        </p:nvSpPr>
        <p:spPr>
          <a:xfrm>
            <a:off x="9328150" y="5972175"/>
            <a:ext cx="1268730" cy="218440"/>
          </a:xfrm>
          <a:prstGeom prst="roundRect">
            <a:avLst/>
          </a:prstGeom>
          <a:solidFill>
            <a:srgbClr val="7030A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849120" y="2420620"/>
            <a:ext cx="1569085" cy="219075"/>
          </a:xfrm>
          <a:prstGeom prst="roundRect">
            <a:avLst/>
          </a:prstGeom>
          <a:solidFill>
            <a:srgbClr val="7030A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8"/>
            </p:custDataLst>
          </p:nvPr>
        </p:nvSpPr>
        <p:spPr>
          <a:xfrm>
            <a:off x="553085" y="2204720"/>
            <a:ext cx="2242820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9"/>
            </p:custDataLst>
          </p:nvPr>
        </p:nvSpPr>
        <p:spPr>
          <a:xfrm>
            <a:off x="480695" y="1268730"/>
            <a:ext cx="2440305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553085" y="4220845"/>
            <a:ext cx="1102360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6385560" y="2420620"/>
            <a:ext cx="2411095" cy="169545"/>
          </a:xfrm>
          <a:prstGeom prst="roundRect">
            <a:avLst/>
          </a:prstGeom>
          <a:solidFill>
            <a:srgbClr val="AC4744">
              <a:lumMod val="75000"/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9921875" y="6236970"/>
            <a:ext cx="819150" cy="221615"/>
          </a:xfrm>
          <a:prstGeom prst="roundRect">
            <a:avLst/>
          </a:prstGeom>
          <a:solidFill>
            <a:srgbClr val="AC4744">
              <a:lumMod val="75000"/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2" grpId="0" animBg="1"/>
      <p:bldP spid="2" grpId="1" animBg="1"/>
      <p:bldP spid="8" grpId="0" animBg="1"/>
      <p:bldP spid="8" grpId="1" animBg="1"/>
      <p:bldP spid="22" grpId="0" animBg="1"/>
      <p:bldP spid="22" grpId="1" animBg="1"/>
      <p:bldP spid="9" grpId="0" bldLvl="0" animBg="1"/>
      <p:bldP spid="9" grpId="1" animBg="1"/>
      <p:bldP spid="13" grpId="0" animBg="1"/>
      <p:bldP spid="13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517650" cy="832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17650" y="242570"/>
            <a:ext cx="6708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熟练抽丝剥茧</a:t>
            </a:r>
            <a:r>
              <a:rPr lang="zh-CN" altLang="en-US" sz="2800" b="1" baseline="-25000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2022年1月浙江高考</a:t>
            </a:r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推敲摇摆项</a:t>
            </a:r>
            <a:endParaRPr lang="zh-CN" altLang="en-US" sz="20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11455" y="816610"/>
            <a:ext cx="8678545" cy="5828665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8977630" y="2708910"/>
            <a:ext cx="3052445" cy="6451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 anchor="t">
            <a:spAutoFit/>
          </a:bodyPr>
          <a:p>
            <a:r>
              <a:rPr lang="zh-CN" altLang="en-US" b="1"/>
              <a:t>D. Make choices about what is meaningful in your life.</a:t>
            </a:r>
            <a:endParaRPr lang="zh-CN" altLang="en-US" b="1"/>
          </a:p>
        </p:txBody>
      </p:sp>
      <p:sp>
        <p:nvSpPr>
          <p:cNvPr id="3" name="文本框 2"/>
          <p:cNvSpPr txBox="1"/>
          <p:nvPr/>
        </p:nvSpPr>
        <p:spPr>
          <a:xfrm>
            <a:off x="8977630" y="332740"/>
            <a:ext cx="3072130" cy="2306955"/>
          </a:xfrm>
          <a:prstGeom prst="rect">
            <a:avLst/>
          </a:prstGeom>
          <a:solidFill>
            <a:schemeClr val="bg1"/>
          </a:solidFill>
          <a:ln>
            <a:solidFill>
              <a:srgbClr val="E8AF00"/>
            </a:solidFill>
          </a:ln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推敲摇摆项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是实现七选五的高分的关键。抽丝剥茧，层层剖析，反复推敲。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反复推敲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题的核心概念，即段落主题词Pick the most important构成的语义链、语义场，可知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选项达到了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形投意合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976995" y="3644900"/>
            <a:ext cx="2999740" cy="2306955"/>
          </a:xfrm>
          <a:prstGeom prst="rect">
            <a:avLst/>
          </a:prstGeom>
          <a:noFill/>
          <a:ln>
            <a:solidFill>
              <a:srgbClr val="E8AF00"/>
            </a:solidFill>
          </a:ln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题考查信息的提炼，Be an 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ctive 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earner概括出本段的核心意义，Always be looking for a new way to与active learner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形投意合，粘连度高。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干扰项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不具备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learn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的含义，故排出。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7630" y="5991860"/>
            <a:ext cx="2999105" cy="6451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 anchor="t">
            <a:spAutoFit/>
          </a:bodyPr>
          <a:p>
            <a:r>
              <a:rPr lang="zh-CN" altLang="en-US" b="1"/>
              <a:t>A. Speed up.</a:t>
            </a:r>
            <a:endParaRPr lang="zh-CN" altLang="en-US" b="1"/>
          </a:p>
          <a:p>
            <a:r>
              <a:rPr lang="zh-CN" altLang="en-US" b="1"/>
              <a:t>B. Be an active learner.</a:t>
            </a:r>
            <a:endParaRPr lang="zh-CN" altLang="en-US" b="1"/>
          </a:p>
        </p:txBody>
      </p:sp>
      <p:sp>
        <p:nvSpPr>
          <p:cNvPr id="17" name="圆角矩形 16"/>
          <p:cNvSpPr/>
          <p:nvPr/>
        </p:nvSpPr>
        <p:spPr>
          <a:xfrm>
            <a:off x="9333230" y="2780665"/>
            <a:ext cx="1260475" cy="22415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53085" y="1268730"/>
            <a:ext cx="481965" cy="224155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9265920" y="3068955"/>
            <a:ext cx="2389505" cy="242570"/>
          </a:xfrm>
          <a:prstGeom prst="roundRect">
            <a:avLst/>
          </a:prstGeom>
          <a:solidFill>
            <a:srgbClr val="FFFF00">
              <a:alpha val="4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984885" y="1268730"/>
            <a:ext cx="1979295" cy="224155"/>
          </a:xfrm>
          <a:prstGeom prst="roundRect">
            <a:avLst/>
          </a:prstGeom>
          <a:solidFill>
            <a:srgbClr val="FFFF00">
              <a:alpha val="4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840740" y="1965325"/>
            <a:ext cx="2858135" cy="254000"/>
          </a:xfrm>
          <a:prstGeom prst="roundRect">
            <a:avLst/>
          </a:prstGeom>
          <a:solidFill>
            <a:srgbClr val="FFFF00">
              <a:alpha val="4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211455" y="1945640"/>
            <a:ext cx="668655" cy="284480"/>
          </a:xfrm>
          <a:prstGeom prst="roundRect">
            <a:avLst/>
          </a:prstGeom>
          <a:solidFill>
            <a:srgbClr val="00B05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5072380" y="1492885"/>
            <a:ext cx="1795145" cy="254000"/>
          </a:xfrm>
          <a:prstGeom prst="roundRect">
            <a:avLst/>
          </a:prstGeom>
          <a:solidFill>
            <a:srgbClr val="FFFF00">
              <a:alpha val="4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9848850" y="6390005"/>
            <a:ext cx="613410" cy="255270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240030" y="3975735"/>
            <a:ext cx="1994535" cy="25590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>
            <p:custDataLst>
              <p:tags r:id="rId7"/>
            </p:custDataLst>
          </p:nvPr>
        </p:nvSpPr>
        <p:spPr>
          <a:xfrm>
            <a:off x="10462260" y="6381115"/>
            <a:ext cx="934720" cy="25590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>
            <p:custDataLst>
              <p:tags r:id="rId8"/>
            </p:custDataLst>
          </p:nvPr>
        </p:nvSpPr>
        <p:spPr>
          <a:xfrm>
            <a:off x="2136775" y="3526155"/>
            <a:ext cx="851535" cy="21653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>
            <p:custDataLst>
              <p:tags r:id="rId9"/>
            </p:custDataLst>
          </p:nvPr>
        </p:nvSpPr>
        <p:spPr>
          <a:xfrm>
            <a:off x="1200785" y="3975735"/>
            <a:ext cx="1967230" cy="25590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>
            <p:custDataLst>
              <p:tags r:id="rId10"/>
            </p:custDataLst>
          </p:nvPr>
        </p:nvSpPr>
        <p:spPr>
          <a:xfrm>
            <a:off x="7969885" y="3500755"/>
            <a:ext cx="934720" cy="25590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7" grpId="0" bldLvl="0" animBg="1"/>
      <p:bldP spid="27" grpId="1" animBg="1"/>
      <p:bldP spid="28" grpId="0" bldLvl="0" animBg="1"/>
      <p:bldP spid="28" grpId="1" animBg="1"/>
      <p:bldP spid="30" grpId="0" bldLvl="0" animBg="1"/>
      <p:bldP spid="30" grpId="1" animBg="1"/>
      <p:bldP spid="2" grpId="0" animBg="1"/>
      <p:bldP spid="2" grpId="1" animBg="1"/>
      <p:bldP spid="14" grpId="0" animBg="1"/>
      <p:bldP spid="14" grpId="1" animBg="1"/>
      <p:bldP spid="20" grpId="0" animBg="1"/>
      <p:bldP spid="20" grpId="1" animBg="1"/>
      <p:bldP spid="17" grpId="0" animBg="1"/>
      <p:bldP spid="17" grpId="1" animBg="1"/>
      <p:bldP spid="15" grpId="0" animBg="1"/>
      <p:bldP spid="15" grpId="1" animBg="1"/>
      <p:bldP spid="16" grpId="0" animBg="1"/>
      <p:bldP spid="16" grpId="1" animBg="1"/>
      <p:bldP spid="21" grpId="0" animBg="1"/>
      <p:bldP spid="21" grpId="1" animBg="1"/>
      <p:bldP spid="34" grpId="0" animBg="1"/>
      <p:bldP spid="34" grpId="1" animBg="1"/>
      <p:bldP spid="24" grpId="0" bldLvl="0" animBg="1"/>
      <p:bldP spid="24" grpId="1" animBg="1"/>
      <p:bldP spid="29" grpId="0" animBg="1"/>
      <p:bldP spid="29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517650" cy="832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17650" y="242570"/>
            <a:ext cx="6795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熟练抽丝剥茧</a:t>
            </a:r>
            <a:r>
              <a:rPr lang="zh-CN" altLang="en-US" sz="2800" b="1" baseline="-25000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2022年1月浙江高考</a:t>
            </a:r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反证弃选项</a:t>
            </a:r>
            <a:endParaRPr lang="zh-CN" altLang="en-US" sz="20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11455" y="816610"/>
            <a:ext cx="8678545" cy="5828665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8977630" y="816610"/>
            <a:ext cx="2999740" cy="5808980"/>
          </a:xfrm>
          <a:prstGeom prst="rect">
            <a:avLst/>
          </a:prstGeom>
          <a:solidFill>
            <a:schemeClr val="bg1"/>
          </a:solidFill>
          <a:ln>
            <a:solidFill>
              <a:srgbClr val="E8AF00"/>
            </a:solidFill>
          </a:ln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反证弃选项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是实现七选五的满分的保障。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注意命题陷阱，切忌当同样的词在文中或节选段落中出现，就认为它们是正确的选项。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带进答案再读全文，确保补全后的短文意思通顺，前后连贯，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内容严谨，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结构完整。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将剩余两个弃选项带入原文，看是否符合语境，确定排除，从而进一步确定所选答案准确无误。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圆角矩形 25"/>
          <p:cNvSpPr/>
          <p:nvPr>
            <p:custDataLst>
              <p:tags r:id="rId6"/>
            </p:custDataLst>
          </p:nvPr>
        </p:nvSpPr>
        <p:spPr>
          <a:xfrm>
            <a:off x="480695" y="5156835"/>
            <a:ext cx="908685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7"/>
            </p:custDataLst>
          </p:nvPr>
        </p:nvSpPr>
        <p:spPr>
          <a:xfrm>
            <a:off x="480695" y="6021070"/>
            <a:ext cx="4751070" cy="16954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985" y="-75565"/>
            <a:ext cx="12174855" cy="69189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/>
          <p:cNvSpPr/>
          <p:nvPr/>
        </p:nvSpPr>
        <p:spPr bwMode="auto">
          <a:xfrm>
            <a:off x="3310233" y="1395413"/>
            <a:ext cx="8883355" cy="1881187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8" name="Freeform 6"/>
          <p:cNvSpPr/>
          <p:nvPr/>
        </p:nvSpPr>
        <p:spPr bwMode="auto">
          <a:xfrm>
            <a:off x="1588" y="4075113"/>
            <a:ext cx="5693725" cy="1712912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4" name="Freeform 7"/>
          <p:cNvSpPr/>
          <p:nvPr/>
        </p:nvSpPr>
        <p:spPr bwMode="auto">
          <a:xfrm>
            <a:off x="1588" y="2052639"/>
            <a:ext cx="10728896" cy="2981325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rgbClr val="5C2987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5" name="Freeform 8"/>
          <p:cNvSpPr/>
          <p:nvPr/>
        </p:nvSpPr>
        <p:spPr bwMode="auto">
          <a:xfrm>
            <a:off x="11228765" y="1908175"/>
            <a:ext cx="556995" cy="900113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9" name="Freeform 9"/>
          <p:cNvSpPr/>
          <p:nvPr/>
        </p:nvSpPr>
        <p:spPr bwMode="auto">
          <a:xfrm>
            <a:off x="10589252" y="6049964"/>
            <a:ext cx="1604336" cy="808037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7" name="Freeform 10"/>
          <p:cNvSpPr/>
          <p:nvPr/>
        </p:nvSpPr>
        <p:spPr bwMode="auto">
          <a:xfrm>
            <a:off x="10298853" y="6208713"/>
            <a:ext cx="1894735" cy="649287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rgbClr val="5C29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2785110" y="2708910"/>
            <a:ext cx="6713220" cy="169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聚焦语义</a:t>
            </a:r>
            <a:r>
              <a:rPr 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连贯</a:t>
            </a:r>
            <a:r>
              <a:rPr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紧扣主旨意义</a:t>
            </a:r>
            <a:endParaRPr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以作者视角分解语篇结构，理解文章内容，感悟作者情感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12"/>
          <p:cNvSpPr txBox="1">
            <a:spLocks noChangeArrowheads="1"/>
          </p:cNvSpPr>
          <p:nvPr/>
        </p:nvSpPr>
        <p:spPr bwMode="auto">
          <a:xfrm>
            <a:off x="1347262" y="2463800"/>
            <a:ext cx="1257935" cy="22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3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13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2"/>
          <p:cNvSpPr txBox="1">
            <a:spLocks noChangeArrowheads="1"/>
          </p:cNvSpPr>
          <p:nvPr/>
        </p:nvSpPr>
        <p:spPr bwMode="auto">
          <a:xfrm>
            <a:off x="491934" y="3813176"/>
            <a:ext cx="83375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FFFF"/>
                </a:solidFill>
              </a:rPr>
              <a:t>Part</a:t>
            </a:r>
            <a:endParaRPr lang="zh-CN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8" grpId="0" bldLvl="0" animBg="1"/>
      <p:bldP spid="54" grpId="0" bldLvl="0" animBg="1"/>
      <p:bldP spid="55" grpId="0" bldLvl="0" animBg="1"/>
      <p:bldP spid="9" grpId="0" bldLvl="0" animBg="1"/>
      <p:bldP spid="57" grpId="0" bldLvl="0" animBg="1"/>
      <p:bldP spid="58" grpId="0" autoUpdateAnimBg="0"/>
      <p:bldP spid="59" grpId="0" autoUpdateAnimBg="0"/>
      <p:bldP spid="6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87805" cy="832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89075" y="260350"/>
            <a:ext cx="9375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作者视角</a:t>
            </a:r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分解语篇结构，理解文章内容，感悟作者情感</a:t>
            </a:r>
            <a:endParaRPr lang="zh-CN" altLang="en-US" sz="28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3040" y="1052830"/>
            <a:ext cx="5690870" cy="54679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7905" y="1557020"/>
            <a:ext cx="570039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rgbClr val="C00000"/>
                </a:solidFill>
              </a:rPr>
              <a:t>The </a:t>
            </a:r>
            <a:r>
              <a:rPr lang="zh-CN" altLang="en-US" sz="3200" b="1">
                <a:solidFill>
                  <a:srgbClr val="C00000"/>
                </a:solidFill>
              </a:rPr>
              <a:t>author's perspective</a:t>
            </a:r>
            <a:r>
              <a:rPr lang="en-US" altLang="zh-CN" sz="3200" b="1">
                <a:solidFill>
                  <a:srgbClr val="C00000"/>
                </a:solidFill>
              </a:rPr>
              <a:t> </a:t>
            </a:r>
            <a:endParaRPr lang="en-US" altLang="zh-CN" sz="3200" b="1">
              <a:solidFill>
                <a:srgbClr val="C00000"/>
              </a:solidFill>
            </a:endParaRPr>
          </a:p>
          <a:p>
            <a:r>
              <a:rPr lang="en-US" altLang="zh-CN" sz="3200" b="1"/>
              <a:t>is the standpoint for us readers.</a:t>
            </a:r>
            <a:endParaRPr lang="en-US" altLang="zh-CN" sz="3200" b="1"/>
          </a:p>
          <a:p>
            <a:endParaRPr lang="en-US" altLang="zh-CN" sz="3200" b="1"/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rgbClr val="C00000"/>
                </a:solidFill>
              </a:rPr>
              <a:t>Something normal to us, </a:t>
            </a:r>
            <a:endParaRPr lang="en-US" altLang="zh-CN" sz="3200" b="1">
              <a:solidFill>
                <a:srgbClr val="C00000"/>
              </a:solidFill>
            </a:endParaRPr>
          </a:p>
          <a:p>
            <a:r>
              <a:rPr lang="en-US" altLang="zh-CN" sz="3200" b="1"/>
              <a:t>but actually quite unique or abnormal to the text. </a:t>
            </a:r>
            <a:endParaRPr lang="en-US" altLang="zh-CN" sz="3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517650" cy="832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16685" y="257810"/>
            <a:ext cx="9794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作者视角</a:t>
            </a:r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理解文章内容</a:t>
            </a:r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和感悟作者情感</a:t>
            </a:r>
            <a:r>
              <a:rPr lang="zh-CN" altLang="en-US" sz="2800" b="1" baseline="-25000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2021年6月浙江高考</a:t>
            </a:r>
            <a:endParaRPr lang="zh-CN" altLang="en-US" sz="2800" b="1" baseline="-25000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" y="860425"/>
            <a:ext cx="8823960" cy="417957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93040" y="5085080"/>
            <a:ext cx="8823960" cy="1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 anchor="t">
            <a:spAutoFit/>
          </a:bodyPr>
          <a:p>
            <a:pPr indent="0" fontAlgn="auto">
              <a:lnSpc>
                <a:spcPts val="1760"/>
              </a:lnSpc>
            </a:pP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A. And that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s totally fine.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1760"/>
              </a:lnSpc>
            </a:pP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B. That makes it extra hard to learn and practice it.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1760"/>
              </a:lnSpc>
            </a:pP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C. He likes to think of sending postcards as a family-friendly hobby.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1760"/>
              </a:lnSpc>
            </a:pP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D. Many love to make a connection with someone from across the world. 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1760"/>
              </a:lnSpc>
            </a:pP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E. On August 5, the number of postcards exchanged by members topped 31 million. 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1760"/>
              </a:lnSpc>
            </a:pP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F. Similarly, if you speak only Chinese, receiving a card in Swedish takes part of the fun away. 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ts val="1760"/>
              </a:lnSpc>
            </a:pPr>
            <a:r>
              <a: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G. In short, he loves postcards, and the excitement of getting a hand-written note from someone far away.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72245" y="836930"/>
            <a:ext cx="2998470" cy="5919470"/>
          </a:xfrm>
          <a:prstGeom prst="rect">
            <a:avLst/>
          </a:prstGeom>
          <a:solidFill>
            <a:schemeClr val="bg1"/>
          </a:solidFill>
          <a:ln>
            <a:solidFill>
              <a:srgbClr val="E8AF00"/>
            </a:solidFill>
          </a:ln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从本文标题，尤其省略号（表意外惊讶），可知作者对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寄明信片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持关注和支持的情感，文章中出现大量正向情感的词构成统一的语义场。第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33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题统一于这种情感语境下。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第三段数据事实证明观点</a:t>
            </a:r>
            <a:r>
              <a:rPr lang="en-US" altLang="zh-CN" sz="16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“paid off/ </a:t>
            </a:r>
            <a:r>
              <a:rPr lang="zh-CN" altLang="en-US" sz="16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developed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。通过理解作者写作意图，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33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题确定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在克服困难和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阻力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，借助建立网站发展明信片事业过程中的描述，反衬主人公的艰难和执念。第3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，3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题在此种语境下比较容易确定答案。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1416685" y="5120640"/>
            <a:ext cx="989330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009390" y="5589270"/>
            <a:ext cx="1245870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130155" y="1988820"/>
            <a:ext cx="1373505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505200" y="6453505"/>
            <a:ext cx="989330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529705" y="4653280"/>
            <a:ext cx="1951990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7114540" y="1052830"/>
            <a:ext cx="742315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5574030" y="6021070"/>
            <a:ext cx="689610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 flipV="1">
            <a:off x="960755" y="5805170"/>
            <a:ext cx="495300" cy="21526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2065020" y="1292860"/>
            <a:ext cx="766445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4873625" y="2132965"/>
            <a:ext cx="1685290" cy="21844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8133080" y="2564765"/>
            <a:ext cx="897890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3505200" y="3573145"/>
            <a:ext cx="989330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1517650" y="6453505"/>
            <a:ext cx="494665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9730105" y="4725035"/>
            <a:ext cx="1551940" cy="25590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6"/>
            </p:custDataLst>
          </p:nvPr>
        </p:nvSpPr>
        <p:spPr>
          <a:xfrm>
            <a:off x="5881370" y="6236970"/>
            <a:ext cx="2124075" cy="25590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>
            <p:custDataLst>
              <p:tags r:id="rId7"/>
            </p:custDataLst>
          </p:nvPr>
        </p:nvSpPr>
        <p:spPr>
          <a:xfrm>
            <a:off x="1859280" y="3356610"/>
            <a:ext cx="1863090" cy="25590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>
            <p:custDataLst>
              <p:tags r:id="rId8"/>
            </p:custDataLst>
          </p:nvPr>
        </p:nvSpPr>
        <p:spPr>
          <a:xfrm>
            <a:off x="1776730" y="2548890"/>
            <a:ext cx="831850" cy="25590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>
            <p:custDataLst>
              <p:tags r:id="rId9"/>
            </p:custDataLst>
          </p:nvPr>
        </p:nvSpPr>
        <p:spPr>
          <a:xfrm>
            <a:off x="192405" y="2132965"/>
            <a:ext cx="1576070" cy="25590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>
            <p:custDataLst>
              <p:tags r:id="rId10"/>
            </p:custDataLst>
          </p:nvPr>
        </p:nvSpPr>
        <p:spPr>
          <a:xfrm>
            <a:off x="193040" y="4004945"/>
            <a:ext cx="1856740" cy="25590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>
            <p:custDataLst>
              <p:tags r:id="rId11"/>
            </p:custDataLst>
          </p:nvPr>
        </p:nvSpPr>
        <p:spPr>
          <a:xfrm>
            <a:off x="1628140" y="5373370"/>
            <a:ext cx="909955" cy="25590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>
            <p:custDataLst>
              <p:tags r:id="rId12"/>
            </p:custDataLst>
          </p:nvPr>
        </p:nvSpPr>
        <p:spPr>
          <a:xfrm>
            <a:off x="3433445" y="4364990"/>
            <a:ext cx="808355" cy="255905"/>
          </a:xfrm>
          <a:prstGeom prst="roundRect">
            <a:avLst/>
          </a:prstGeom>
          <a:solidFill>
            <a:srgbClr val="00B0F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8" grpId="1" animBg="1"/>
      <p:bldP spid="26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19" grpId="1" animBg="1"/>
      <p:bldP spid="20" grpId="1" animBg="1"/>
      <p:bldP spid="21" grpId="1" animBg="1"/>
      <p:bldP spid="22" grpId="1" animBg="1"/>
      <p:bldP spid="24" grpId="0" bldLvl="0" animBg="1"/>
      <p:bldP spid="24" grpId="1" animBg="1"/>
      <p:bldP spid="23" grpId="0" bldLvl="0" animBg="1"/>
      <p:bldP spid="23" grpId="1" animBg="1"/>
      <p:bldP spid="25" grpId="0" bldLvl="0" animBg="1"/>
      <p:bldP spid="25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517650" cy="832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81785" y="242570"/>
            <a:ext cx="765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聚焦语义连贯, 紧扣主旨意义</a:t>
            </a:r>
            <a:r>
              <a:rPr lang="zh-CN" altLang="en-US" sz="2800" b="1" baseline="-25000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2022年1月浙江高考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11455" y="816610"/>
            <a:ext cx="8621395" cy="5828665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905875" y="815975"/>
            <a:ext cx="2999740" cy="5850255"/>
          </a:xfrm>
          <a:prstGeom prst="rect">
            <a:avLst/>
          </a:prstGeom>
          <a:noFill/>
          <a:ln>
            <a:solidFill>
              <a:srgbClr val="E8AF00"/>
            </a:solidFill>
          </a:ln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题的正答率很低，多数考生选</a:t>
            </a:r>
            <a:r>
              <a:rPr lang="en-US" alt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fontAlgn="auto">
              <a:lnSpc>
                <a:spcPts val="1160"/>
              </a:lnSpc>
              <a:buFont typeface="Wingdings" panose="05000000000000000000" charset="0"/>
              <a:buChar char="Ø"/>
            </a:pP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E选项中</a:t>
            </a:r>
            <a:r>
              <a:rPr sz="16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greater joy</a:t>
            </a:r>
            <a:r>
              <a:rPr lang="en-US" sz="16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很容易与上文</a:t>
            </a:r>
            <a:r>
              <a:rPr sz="160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happy productive existence </a:t>
            </a:r>
            <a:r>
              <a:rPr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形成语义连贯，干扰性极强</a:t>
            </a:r>
            <a:r>
              <a:rPr 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fontAlgn="auto">
              <a:lnSpc>
                <a:spcPts val="1160"/>
              </a:lnSpc>
              <a:buFont typeface="Wingdings" panose="05000000000000000000" charset="0"/>
              <a:buChar char="Ø"/>
            </a:pPr>
            <a:endParaRPr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而G选项making lists与下文Every completion</a:t>
            </a:r>
            <a:r>
              <a:rPr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形成语义连贯和内在逻辑关系，且是一条重要的tip（与全文语篇结构统一协同），语义焦点集中</a:t>
            </a:r>
            <a:r>
              <a:rPr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fontAlgn="auto">
              <a:lnSpc>
                <a:spcPts val="1160"/>
              </a:lnSpc>
              <a:buFont typeface="Wingdings" panose="05000000000000000000" charset="0"/>
              <a:buChar char="Ø"/>
            </a:pPr>
            <a:endParaRPr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相比之下，E选项信息碎片化，与全文呼应不强。</a:t>
            </a:r>
            <a:endParaRPr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fontAlgn="auto">
              <a:lnSpc>
                <a:spcPts val="1160"/>
              </a:lnSpc>
              <a:buFont typeface="Wingdings" panose="05000000000000000000" charset="0"/>
              <a:buChar char="Ø"/>
            </a:pPr>
            <a:endParaRPr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聚焦语义连贯, 紧扣主旨意义</a:t>
            </a:r>
            <a:r>
              <a:rPr 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把握语篇内在的语义逻辑关系的能力</a:t>
            </a:r>
            <a:r>
              <a:rPr lang="zh-CN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是七选五满分的关键能力</a:t>
            </a:r>
            <a:r>
              <a:rPr lang="zh-CN" altLang="en-US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7"/>
            </p:custDataLst>
          </p:nvPr>
        </p:nvSpPr>
        <p:spPr>
          <a:xfrm>
            <a:off x="193040" y="1052830"/>
            <a:ext cx="5342890" cy="240030"/>
          </a:xfrm>
          <a:prstGeom prst="roundRect">
            <a:avLst/>
          </a:prstGeom>
          <a:solidFill>
            <a:srgbClr val="FFFF00">
              <a:alpha val="4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8"/>
            </p:custDataLst>
          </p:nvPr>
        </p:nvSpPr>
        <p:spPr>
          <a:xfrm>
            <a:off x="4886960" y="4629150"/>
            <a:ext cx="643255" cy="240030"/>
          </a:xfrm>
          <a:prstGeom prst="roundRect">
            <a:avLst/>
          </a:prstGeom>
          <a:solidFill>
            <a:srgbClr val="FFFF00">
              <a:alpha val="4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447040" y="4220845"/>
            <a:ext cx="1254125" cy="240030"/>
          </a:xfrm>
          <a:prstGeom prst="roundRect">
            <a:avLst/>
          </a:prstGeom>
          <a:solidFill>
            <a:srgbClr val="FFFF00">
              <a:alpha val="4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10"/>
            </p:custDataLst>
          </p:nvPr>
        </p:nvSpPr>
        <p:spPr>
          <a:xfrm>
            <a:off x="211455" y="4870450"/>
            <a:ext cx="989330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11"/>
            </p:custDataLst>
          </p:nvPr>
        </p:nvSpPr>
        <p:spPr>
          <a:xfrm>
            <a:off x="8230870" y="4646295"/>
            <a:ext cx="601980" cy="224155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12"/>
            </p:custDataLst>
          </p:nvPr>
        </p:nvSpPr>
        <p:spPr>
          <a:xfrm>
            <a:off x="1517650" y="6405245"/>
            <a:ext cx="1114425" cy="240030"/>
          </a:xfrm>
          <a:prstGeom prst="roundRect">
            <a:avLst/>
          </a:prstGeom>
          <a:solidFill>
            <a:srgbClr val="FF0000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13"/>
            </p:custDataLst>
          </p:nvPr>
        </p:nvSpPr>
        <p:spPr>
          <a:xfrm>
            <a:off x="3937000" y="5949315"/>
            <a:ext cx="1028700" cy="240030"/>
          </a:xfrm>
          <a:prstGeom prst="roundRect">
            <a:avLst/>
          </a:prstGeom>
          <a:solidFill>
            <a:srgbClr val="FFFF00">
              <a:alpha val="41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2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1148"/>
          <a:stretch>
            <a:fillRect/>
          </a:stretch>
        </p:blipFill>
        <p:spPr>
          <a:xfrm>
            <a:off x="-27305" y="836930"/>
            <a:ext cx="10588625" cy="6093460"/>
          </a:xfrm>
          <a:prstGeom prst="rect">
            <a:avLst/>
          </a:prstGeom>
        </p:spPr>
      </p:pic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11328777" y="6839313"/>
            <a:ext cx="268029" cy="26132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1905">
              <a:solidFill>
                <a:sysClr val="windowText" lastClr="000000"/>
              </a:solidFill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 rot="2331050">
            <a:off x="10889048" y="6454393"/>
            <a:ext cx="439729" cy="447575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1905">
              <a:solidFill>
                <a:sysClr val="windowText" lastClr="000000"/>
              </a:solidFill>
            </a:endParaRPr>
          </a:p>
        </p:txBody>
      </p:sp>
      <p:sp>
        <p:nvSpPr>
          <p:cNvPr id="12" name="Freeform 7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11308937" y="3402868"/>
            <a:ext cx="613425" cy="964233"/>
          </a:xfrm>
          <a:custGeom>
            <a:avLst/>
            <a:gdLst>
              <a:gd name="T0" fmla="*/ 3 w 223"/>
              <a:gd name="T1" fmla="*/ 196 h 351"/>
              <a:gd name="T2" fmla="*/ 10 w 223"/>
              <a:gd name="T3" fmla="*/ 177 h 351"/>
              <a:gd name="T4" fmla="*/ 53 w 223"/>
              <a:gd name="T5" fmla="*/ 157 h 351"/>
              <a:gd name="T6" fmla="*/ 76 w 223"/>
              <a:gd name="T7" fmla="*/ 97 h 351"/>
              <a:gd name="T8" fmla="*/ 90 w 223"/>
              <a:gd name="T9" fmla="*/ 88 h 351"/>
              <a:gd name="T10" fmla="*/ 90 w 223"/>
              <a:gd name="T11" fmla="*/ 88 h 351"/>
              <a:gd name="T12" fmla="*/ 119 w 223"/>
              <a:gd name="T13" fmla="*/ 88 h 351"/>
              <a:gd name="T14" fmla="*/ 119 w 223"/>
              <a:gd name="T15" fmla="*/ 88 h 351"/>
              <a:gd name="T16" fmla="*/ 125 w 223"/>
              <a:gd name="T17" fmla="*/ 89 h 351"/>
              <a:gd name="T18" fmla="*/ 184 w 223"/>
              <a:gd name="T19" fmla="*/ 118 h 351"/>
              <a:gd name="T20" fmla="*/ 190 w 223"/>
              <a:gd name="T21" fmla="*/ 123 h 351"/>
              <a:gd name="T22" fmla="*/ 219 w 223"/>
              <a:gd name="T23" fmla="*/ 167 h 351"/>
              <a:gd name="T24" fmla="*/ 215 w 223"/>
              <a:gd name="T25" fmla="*/ 187 h 351"/>
              <a:gd name="T26" fmla="*/ 207 w 223"/>
              <a:gd name="T27" fmla="*/ 190 h 351"/>
              <a:gd name="T28" fmla="*/ 195 w 223"/>
              <a:gd name="T29" fmla="*/ 183 h 351"/>
              <a:gd name="T30" fmla="*/ 167 w 223"/>
              <a:gd name="T31" fmla="*/ 143 h 351"/>
              <a:gd name="T32" fmla="*/ 134 w 223"/>
              <a:gd name="T33" fmla="*/ 126 h 351"/>
              <a:gd name="T34" fmla="*/ 135 w 223"/>
              <a:gd name="T35" fmla="*/ 131 h 351"/>
              <a:gd name="T36" fmla="*/ 148 w 223"/>
              <a:gd name="T37" fmla="*/ 190 h 351"/>
              <a:gd name="T38" fmla="*/ 138 w 223"/>
              <a:gd name="T39" fmla="*/ 222 h 351"/>
              <a:gd name="T40" fmla="*/ 87 w 223"/>
              <a:gd name="T41" fmla="*/ 273 h 351"/>
              <a:gd name="T42" fmla="*/ 59 w 223"/>
              <a:gd name="T43" fmla="*/ 342 h 351"/>
              <a:gd name="T44" fmla="*/ 46 w 223"/>
              <a:gd name="T45" fmla="*/ 351 h 351"/>
              <a:gd name="T46" fmla="*/ 40 w 223"/>
              <a:gd name="T47" fmla="*/ 350 h 351"/>
              <a:gd name="T48" fmla="*/ 32 w 223"/>
              <a:gd name="T49" fmla="*/ 331 h 351"/>
              <a:gd name="T50" fmla="*/ 61 w 223"/>
              <a:gd name="T51" fmla="*/ 258 h 351"/>
              <a:gd name="T52" fmla="*/ 63 w 223"/>
              <a:gd name="T53" fmla="*/ 254 h 351"/>
              <a:gd name="T54" fmla="*/ 72 w 223"/>
              <a:gd name="T55" fmla="*/ 242 h 351"/>
              <a:gd name="T56" fmla="*/ 97 w 223"/>
              <a:gd name="T57" fmla="*/ 203 h 351"/>
              <a:gd name="T58" fmla="*/ 86 w 223"/>
              <a:gd name="T59" fmla="*/ 152 h 351"/>
              <a:gd name="T60" fmla="*/ 78 w 223"/>
              <a:gd name="T61" fmla="*/ 173 h 351"/>
              <a:gd name="T62" fmla="*/ 71 w 223"/>
              <a:gd name="T63" fmla="*/ 181 h 351"/>
              <a:gd name="T64" fmla="*/ 22 w 223"/>
              <a:gd name="T65" fmla="*/ 203 h 351"/>
              <a:gd name="T66" fmla="*/ 16 w 223"/>
              <a:gd name="T67" fmla="*/ 205 h 351"/>
              <a:gd name="T68" fmla="*/ 3 w 223"/>
              <a:gd name="T69" fmla="*/ 196 h 351"/>
              <a:gd name="T70" fmla="*/ 82 w 223"/>
              <a:gd name="T71" fmla="*/ 73 h 351"/>
              <a:gd name="T72" fmla="*/ 119 w 223"/>
              <a:gd name="T73" fmla="*/ 36 h 351"/>
              <a:gd name="T74" fmla="*/ 82 w 223"/>
              <a:gd name="T75" fmla="*/ 0 h 351"/>
              <a:gd name="T76" fmla="*/ 46 w 223"/>
              <a:gd name="T77" fmla="*/ 36 h 351"/>
              <a:gd name="T78" fmla="*/ 82 w 223"/>
              <a:gd name="T79" fmla="*/ 73 h 351"/>
              <a:gd name="T80" fmla="*/ 153 w 223"/>
              <a:gd name="T81" fmla="*/ 225 h 351"/>
              <a:gd name="T82" fmla="*/ 147 w 223"/>
              <a:gd name="T83" fmla="*/ 232 h 351"/>
              <a:gd name="T84" fmla="*/ 123 w 223"/>
              <a:gd name="T85" fmla="*/ 256 h 351"/>
              <a:gd name="T86" fmla="*/ 133 w 223"/>
              <a:gd name="T87" fmla="*/ 281 h 351"/>
              <a:gd name="T88" fmla="*/ 138 w 223"/>
              <a:gd name="T89" fmla="*/ 288 h 351"/>
              <a:gd name="T90" fmla="*/ 180 w 223"/>
              <a:gd name="T91" fmla="*/ 345 h 351"/>
              <a:gd name="T92" fmla="*/ 192 w 223"/>
              <a:gd name="T93" fmla="*/ 351 h 351"/>
              <a:gd name="T94" fmla="*/ 201 w 223"/>
              <a:gd name="T95" fmla="*/ 348 h 351"/>
              <a:gd name="T96" fmla="*/ 204 w 223"/>
              <a:gd name="T97" fmla="*/ 328 h 351"/>
              <a:gd name="T98" fmla="*/ 162 w 223"/>
              <a:gd name="T99" fmla="*/ 272 h 351"/>
              <a:gd name="T100" fmla="*/ 153 w 223"/>
              <a:gd name="T101" fmla="*/ 225 h 351"/>
              <a:gd name="T102" fmla="*/ 153 w 223"/>
              <a:gd name="T103" fmla="*/ 225 h 351"/>
              <a:gd name="T104" fmla="*/ 153 w 223"/>
              <a:gd name="T105" fmla="*/ 225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3" h="351">
                <a:moveTo>
                  <a:pt x="3" y="196"/>
                </a:moveTo>
                <a:cubicBezTo>
                  <a:pt x="0" y="189"/>
                  <a:pt x="3" y="180"/>
                  <a:pt x="10" y="177"/>
                </a:cubicBezTo>
                <a:cubicBezTo>
                  <a:pt x="53" y="157"/>
                  <a:pt x="53" y="157"/>
                  <a:pt x="53" y="157"/>
                </a:cubicBezTo>
                <a:cubicBezTo>
                  <a:pt x="76" y="97"/>
                  <a:pt x="76" y="97"/>
                  <a:pt x="76" y="97"/>
                </a:cubicBezTo>
                <a:cubicBezTo>
                  <a:pt x="78" y="91"/>
                  <a:pt x="84" y="88"/>
                  <a:pt x="90" y="88"/>
                </a:cubicBezTo>
                <a:cubicBezTo>
                  <a:pt x="90" y="88"/>
                  <a:pt x="90" y="88"/>
                  <a:pt x="90" y="88"/>
                </a:cubicBezTo>
                <a:cubicBezTo>
                  <a:pt x="119" y="88"/>
                  <a:pt x="119" y="88"/>
                  <a:pt x="119" y="88"/>
                </a:cubicBezTo>
                <a:cubicBezTo>
                  <a:pt x="119" y="88"/>
                  <a:pt x="119" y="88"/>
                  <a:pt x="119" y="88"/>
                </a:cubicBezTo>
                <a:cubicBezTo>
                  <a:pt x="121" y="88"/>
                  <a:pt x="123" y="88"/>
                  <a:pt x="125" y="89"/>
                </a:cubicBezTo>
                <a:cubicBezTo>
                  <a:pt x="184" y="118"/>
                  <a:pt x="184" y="118"/>
                  <a:pt x="184" y="118"/>
                </a:cubicBezTo>
                <a:cubicBezTo>
                  <a:pt x="186" y="119"/>
                  <a:pt x="188" y="121"/>
                  <a:pt x="190" y="123"/>
                </a:cubicBezTo>
                <a:cubicBezTo>
                  <a:pt x="219" y="167"/>
                  <a:pt x="219" y="167"/>
                  <a:pt x="219" y="167"/>
                </a:cubicBezTo>
                <a:cubicBezTo>
                  <a:pt x="223" y="174"/>
                  <a:pt x="222" y="183"/>
                  <a:pt x="215" y="187"/>
                </a:cubicBezTo>
                <a:cubicBezTo>
                  <a:pt x="212" y="189"/>
                  <a:pt x="209" y="190"/>
                  <a:pt x="207" y="190"/>
                </a:cubicBezTo>
                <a:cubicBezTo>
                  <a:pt x="202" y="190"/>
                  <a:pt x="197" y="188"/>
                  <a:pt x="195" y="183"/>
                </a:cubicBezTo>
                <a:cubicBezTo>
                  <a:pt x="167" y="143"/>
                  <a:pt x="167" y="143"/>
                  <a:pt x="167" y="143"/>
                </a:cubicBezTo>
                <a:cubicBezTo>
                  <a:pt x="134" y="126"/>
                  <a:pt x="134" y="126"/>
                  <a:pt x="134" y="126"/>
                </a:cubicBezTo>
                <a:cubicBezTo>
                  <a:pt x="135" y="129"/>
                  <a:pt x="135" y="131"/>
                  <a:pt x="135" y="131"/>
                </a:cubicBezTo>
                <a:cubicBezTo>
                  <a:pt x="139" y="153"/>
                  <a:pt x="145" y="181"/>
                  <a:pt x="148" y="190"/>
                </a:cubicBezTo>
                <a:cubicBezTo>
                  <a:pt x="153" y="210"/>
                  <a:pt x="138" y="222"/>
                  <a:pt x="138" y="222"/>
                </a:cubicBezTo>
                <a:cubicBezTo>
                  <a:pt x="87" y="273"/>
                  <a:pt x="87" y="273"/>
                  <a:pt x="87" y="273"/>
                </a:cubicBezTo>
                <a:cubicBezTo>
                  <a:pt x="59" y="342"/>
                  <a:pt x="59" y="342"/>
                  <a:pt x="59" y="342"/>
                </a:cubicBezTo>
                <a:cubicBezTo>
                  <a:pt x="57" y="348"/>
                  <a:pt x="52" y="351"/>
                  <a:pt x="46" y="351"/>
                </a:cubicBezTo>
                <a:cubicBezTo>
                  <a:pt x="44" y="351"/>
                  <a:pt x="42" y="351"/>
                  <a:pt x="40" y="350"/>
                </a:cubicBezTo>
                <a:cubicBezTo>
                  <a:pt x="33" y="347"/>
                  <a:pt x="29" y="338"/>
                  <a:pt x="32" y="331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2" y="256"/>
                  <a:pt x="62" y="255"/>
                  <a:pt x="63" y="254"/>
                </a:cubicBezTo>
                <a:cubicBezTo>
                  <a:pt x="72" y="242"/>
                  <a:pt x="72" y="242"/>
                  <a:pt x="72" y="242"/>
                </a:cubicBezTo>
                <a:cubicBezTo>
                  <a:pt x="97" y="203"/>
                  <a:pt x="97" y="203"/>
                  <a:pt x="97" y="203"/>
                </a:cubicBezTo>
                <a:cubicBezTo>
                  <a:pt x="86" y="152"/>
                  <a:pt x="86" y="152"/>
                  <a:pt x="86" y="152"/>
                </a:cubicBezTo>
                <a:cubicBezTo>
                  <a:pt x="78" y="173"/>
                  <a:pt x="78" y="173"/>
                  <a:pt x="78" y="173"/>
                </a:cubicBezTo>
                <a:cubicBezTo>
                  <a:pt x="77" y="177"/>
                  <a:pt x="74" y="180"/>
                  <a:pt x="71" y="181"/>
                </a:cubicBezTo>
                <a:cubicBezTo>
                  <a:pt x="22" y="203"/>
                  <a:pt x="22" y="203"/>
                  <a:pt x="22" y="203"/>
                </a:cubicBezTo>
                <a:cubicBezTo>
                  <a:pt x="20" y="204"/>
                  <a:pt x="18" y="205"/>
                  <a:pt x="16" y="205"/>
                </a:cubicBezTo>
                <a:cubicBezTo>
                  <a:pt x="11" y="205"/>
                  <a:pt x="6" y="201"/>
                  <a:pt x="3" y="196"/>
                </a:cubicBezTo>
                <a:close/>
                <a:moveTo>
                  <a:pt x="82" y="73"/>
                </a:moveTo>
                <a:cubicBezTo>
                  <a:pt x="102" y="73"/>
                  <a:pt x="119" y="56"/>
                  <a:pt x="119" y="36"/>
                </a:cubicBezTo>
                <a:cubicBezTo>
                  <a:pt x="119" y="16"/>
                  <a:pt x="102" y="0"/>
                  <a:pt x="82" y="0"/>
                </a:cubicBezTo>
                <a:cubicBezTo>
                  <a:pt x="62" y="0"/>
                  <a:pt x="46" y="16"/>
                  <a:pt x="46" y="36"/>
                </a:cubicBezTo>
                <a:cubicBezTo>
                  <a:pt x="46" y="56"/>
                  <a:pt x="62" y="73"/>
                  <a:pt x="82" y="73"/>
                </a:cubicBezTo>
                <a:close/>
                <a:moveTo>
                  <a:pt x="153" y="225"/>
                </a:moveTo>
                <a:cubicBezTo>
                  <a:pt x="151" y="228"/>
                  <a:pt x="148" y="231"/>
                  <a:pt x="147" y="232"/>
                </a:cubicBezTo>
                <a:cubicBezTo>
                  <a:pt x="123" y="256"/>
                  <a:pt x="123" y="256"/>
                  <a:pt x="123" y="256"/>
                </a:cubicBezTo>
                <a:cubicBezTo>
                  <a:pt x="133" y="281"/>
                  <a:pt x="133" y="281"/>
                  <a:pt x="133" y="281"/>
                </a:cubicBezTo>
                <a:cubicBezTo>
                  <a:pt x="134" y="284"/>
                  <a:pt x="136" y="286"/>
                  <a:pt x="138" y="288"/>
                </a:cubicBezTo>
                <a:cubicBezTo>
                  <a:pt x="180" y="345"/>
                  <a:pt x="180" y="345"/>
                  <a:pt x="180" y="345"/>
                </a:cubicBezTo>
                <a:cubicBezTo>
                  <a:pt x="183" y="349"/>
                  <a:pt x="188" y="351"/>
                  <a:pt x="192" y="351"/>
                </a:cubicBezTo>
                <a:cubicBezTo>
                  <a:pt x="195" y="351"/>
                  <a:pt x="198" y="350"/>
                  <a:pt x="201" y="348"/>
                </a:cubicBezTo>
                <a:cubicBezTo>
                  <a:pt x="207" y="343"/>
                  <a:pt x="209" y="334"/>
                  <a:pt x="204" y="328"/>
                </a:cubicBezTo>
                <a:cubicBezTo>
                  <a:pt x="162" y="272"/>
                  <a:pt x="162" y="272"/>
                  <a:pt x="162" y="272"/>
                </a:cubicBezTo>
                <a:cubicBezTo>
                  <a:pt x="153" y="225"/>
                  <a:pt x="153" y="225"/>
                  <a:pt x="153" y="225"/>
                </a:cubicBezTo>
                <a:close/>
                <a:moveTo>
                  <a:pt x="153" y="225"/>
                </a:moveTo>
                <a:cubicBezTo>
                  <a:pt x="153" y="225"/>
                  <a:pt x="153" y="225"/>
                  <a:pt x="153" y="225"/>
                </a:cubicBezTo>
              </a:path>
            </a:pathLst>
          </a:custGeom>
          <a:solidFill>
            <a:srgbClr val="5C2987"/>
          </a:solidFill>
          <a:ln w="9525">
            <a:solidFill>
              <a:srgbClr val="D7F5AB"/>
            </a:solidFill>
            <a:miter lim="800000"/>
          </a:ln>
        </p:spPr>
        <p:txBody>
          <a:bodyPr/>
          <a:p>
            <a:pPr algn="ctr" defTabSz="1151890"/>
            <a:endParaRPr lang="zh-CN" altLang="en-US" sz="4025">
              <a:solidFill>
                <a:sysClr val="windowText" lastClr="000000"/>
              </a:solidFill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8" name="Freeform 18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8652722" y="2812647"/>
            <a:ext cx="2300813" cy="2283533"/>
          </a:xfrm>
          <a:custGeom>
            <a:avLst/>
            <a:gdLst>
              <a:gd name="T0" fmla="*/ 664 w 664"/>
              <a:gd name="T1" fmla="*/ 312 h 659"/>
              <a:gd name="T2" fmla="*/ 592 w 664"/>
              <a:gd name="T3" fmla="*/ 226 h 659"/>
              <a:gd name="T4" fmla="*/ 551 w 664"/>
              <a:gd name="T5" fmla="*/ 156 h 659"/>
              <a:gd name="T6" fmla="*/ 513 w 664"/>
              <a:gd name="T7" fmla="*/ 51 h 659"/>
              <a:gd name="T8" fmla="*/ 483 w 664"/>
              <a:gd name="T9" fmla="*/ 33 h 659"/>
              <a:gd name="T10" fmla="*/ 372 w 664"/>
              <a:gd name="T11" fmla="*/ 53 h 659"/>
              <a:gd name="T12" fmla="*/ 292 w 664"/>
              <a:gd name="T13" fmla="*/ 53 h 659"/>
              <a:gd name="T14" fmla="*/ 181 w 664"/>
              <a:gd name="T15" fmla="*/ 33 h 659"/>
              <a:gd name="T16" fmla="*/ 151 w 664"/>
              <a:gd name="T17" fmla="*/ 51 h 659"/>
              <a:gd name="T18" fmla="*/ 113 w 664"/>
              <a:gd name="T19" fmla="*/ 156 h 659"/>
              <a:gd name="T20" fmla="*/ 73 w 664"/>
              <a:gd name="T21" fmla="*/ 226 h 659"/>
              <a:gd name="T22" fmla="*/ 0 w 664"/>
              <a:gd name="T23" fmla="*/ 312 h 659"/>
              <a:gd name="T24" fmla="*/ 53 w 664"/>
              <a:gd name="T25" fmla="*/ 337 h 659"/>
              <a:gd name="T26" fmla="*/ 67 w 664"/>
              <a:gd name="T27" fmla="*/ 417 h 659"/>
              <a:gd name="T28" fmla="*/ 67 w 664"/>
              <a:gd name="T29" fmla="*/ 529 h 659"/>
              <a:gd name="T30" fmla="*/ 89 w 664"/>
              <a:gd name="T31" fmla="*/ 556 h 659"/>
              <a:gd name="T32" fmla="*/ 200 w 664"/>
              <a:gd name="T33" fmla="*/ 575 h 659"/>
              <a:gd name="T34" fmla="*/ 275 w 664"/>
              <a:gd name="T35" fmla="*/ 603 h 659"/>
              <a:gd name="T36" fmla="*/ 372 w 664"/>
              <a:gd name="T37" fmla="*/ 659 h 659"/>
              <a:gd name="T38" fmla="*/ 407 w 664"/>
              <a:gd name="T39" fmla="*/ 653 h 659"/>
              <a:gd name="T40" fmla="*/ 479 w 664"/>
              <a:gd name="T41" fmla="*/ 567 h 659"/>
              <a:gd name="T42" fmla="*/ 540 w 664"/>
              <a:gd name="T43" fmla="*/ 515 h 659"/>
              <a:gd name="T44" fmla="*/ 638 w 664"/>
              <a:gd name="T45" fmla="*/ 459 h 659"/>
              <a:gd name="T46" fmla="*/ 650 w 664"/>
              <a:gd name="T47" fmla="*/ 426 h 659"/>
              <a:gd name="T48" fmla="*/ 611 w 664"/>
              <a:gd name="T49" fmla="*/ 329 h 659"/>
              <a:gd name="T50" fmla="*/ 511 w 664"/>
              <a:gd name="T51" fmla="*/ 201 h 659"/>
              <a:gd name="T52" fmla="*/ 439 w 664"/>
              <a:gd name="T53" fmla="*/ 232 h 659"/>
              <a:gd name="T54" fmla="*/ 439 w 664"/>
              <a:gd name="T55" fmla="*/ 232 h 659"/>
              <a:gd name="T56" fmla="*/ 429 w 664"/>
              <a:gd name="T57" fmla="*/ 222 h 659"/>
              <a:gd name="T58" fmla="*/ 314 w 664"/>
              <a:gd name="T59" fmla="*/ 322 h 659"/>
              <a:gd name="T60" fmla="*/ 235 w 664"/>
              <a:gd name="T61" fmla="*/ 222 h 659"/>
              <a:gd name="T62" fmla="*/ 235 w 664"/>
              <a:gd name="T63" fmla="*/ 222 h 659"/>
              <a:gd name="T64" fmla="*/ 188 w 664"/>
              <a:gd name="T65" fmla="*/ 337 h 659"/>
              <a:gd name="T66" fmla="*/ 325 w 664"/>
              <a:gd name="T67" fmla="*/ 473 h 659"/>
              <a:gd name="T68" fmla="*/ 340 w 664"/>
              <a:gd name="T69" fmla="*/ 347 h 659"/>
              <a:gd name="T70" fmla="*/ 340 w 664"/>
              <a:gd name="T71" fmla="*/ 347 h 659"/>
              <a:gd name="T72" fmla="*/ 476 w 664"/>
              <a:gd name="T73" fmla="*/ 337 h 659"/>
              <a:gd name="T74" fmla="*/ 311 w 664"/>
              <a:gd name="T75" fmla="*/ 110 h 659"/>
              <a:gd name="T76" fmla="*/ 311 w 664"/>
              <a:gd name="T77" fmla="*/ 83 h 659"/>
              <a:gd name="T78" fmla="*/ 108 w 664"/>
              <a:gd name="T79" fmla="*/ 224 h 659"/>
              <a:gd name="T80" fmla="*/ 132 w 664"/>
              <a:gd name="T81" fmla="*/ 420 h 659"/>
              <a:gd name="T82" fmla="*/ 129 w 664"/>
              <a:gd name="T83" fmla="*/ 471 h 659"/>
              <a:gd name="T84" fmla="*/ 311 w 664"/>
              <a:gd name="T85" fmla="*/ 575 h 659"/>
              <a:gd name="T86" fmla="*/ 511 w 664"/>
              <a:gd name="T87" fmla="*/ 457 h 659"/>
              <a:gd name="T88" fmla="*/ 556 w 664"/>
              <a:gd name="T89" fmla="*/ 434 h 659"/>
              <a:gd name="T90" fmla="*/ 532 w 664"/>
              <a:gd name="T91" fmla="*/ 238 h 659"/>
              <a:gd name="T92" fmla="*/ 556 w 664"/>
              <a:gd name="T93" fmla="*/ 434 h 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64" h="659">
                <a:moveTo>
                  <a:pt x="611" y="329"/>
                </a:moveTo>
                <a:cubicBezTo>
                  <a:pt x="611" y="326"/>
                  <a:pt x="611" y="324"/>
                  <a:pt x="611" y="321"/>
                </a:cubicBezTo>
                <a:cubicBezTo>
                  <a:pt x="664" y="312"/>
                  <a:pt x="664" y="312"/>
                  <a:pt x="664" y="312"/>
                </a:cubicBezTo>
                <a:cubicBezTo>
                  <a:pt x="650" y="232"/>
                  <a:pt x="650" y="232"/>
                  <a:pt x="650" y="232"/>
                </a:cubicBezTo>
                <a:cubicBezTo>
                  <a:pt x="597" y="242"/>
                  <a:pt x="597" y="242"/>
                  <a:pt x="597" y="242"/>
                </a:cubicBezTo>
                <a:cubicBezTo>
                  <a:pt x="595" y="236"/>
                  <a:pt x="594" y="231"/>
                  <a:pt x="592" y="226"/>
                </a:cubicBezTo>
                <a:cubicBezTo>
                  <a:pt x="638" y="199"/>
                  <a:pt x="638" y="199"/>
                  <a:pt x="638" y="199"/>
                </a:cubicBezTo>
                <a:cubicBezTo>
                  <a:pt x="597" y="129"/>
                  <a:pt x="597" y="129"/>
                  <a:pt x="597" y="129"/>
                </a:cubicBezTo>
                <a:cubicBezTo>
                  <a:pt x="551" y="156"/>
                  <a:pt x="551" y="156"/>
                  <a:pt x="551" y="156"/>
                </a:cubicBezTo>
                <a:cubicBezTo>
                  <a:pt x="548" y="152"/>
                  <a:pt x="544" y="148"/>
                  <a:pt x="540" y="143"/>
                </a:cubicBezTo>
                <a:cubicBezTo>
                  <a:pt x="575" y="103"/>
                  <a:pt x="575" y="103"/>
                  <a:pt x="575" y="103"/>
                </a:cubicBezTo>
                <a:cubicBezTo>
                  <a:pt x="513" y="51"/>
                  <a:pt x="513" y="51"/>
                  <a:pt x="513" y="51"/>
                </a:cubicBezTo>
                <a:cubicBezTo>
                  <a:pt x="479" y="92"/>
                  <a:pt x="479" y="92"/>
                  <a:pt x="479" y="92"/>
                </a:cubicBezTo>
                <a:cubicBezTo>
                  <a:pt x="474" y="89"/>
                  <a:pt x="469" y="86"/>
                  <a:pt x="464" y="83"/>
                </a:cubicBezTo>
                <a:cubicBezTo>
                  <a:pt x="483" y="33"/>
                  <a:pt x="483" y="33"/>
                  <a:pt x="483" y="33"/>
                </a:cubicBezTo>
                <a:cubicBezTo>
                  <a:pt x="407" y="6"/>
                  <a:pt x="407" y="6"/>
                  <a:pt x="407" y="6"/>
                </a:cubicBezTo>
                <a:cubicBezTo>
                  <a:pt x="389" y="56"/>
                  <a:pt x="389" y="56"/>
                  <a:pt x="389" y="56"/>
                </a:cubicBezTo>
                <a:cubicBezTo>
                  <a:pt x="383" y="55"/>
                  <a:pt x="378" y="54"/>
                  <a:pt x="372" y="53"/>
                </a:cubicBezTo>
                <a:cubicBezTo>
                  <a:pt x="372" y="0"/>
                  <a:pt x="372" y="0"/>
                  <a:pt x="372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92" y="53"/>
                  <a:pt x="292" y="53"/>
                  <a:pt x="292" y="53"/>
                </a:cubicBezTo>
                <a:cubicBezTo>
                  <a:pt x="286" y="54"/>
                  <a:pt x="281" y="55"/>
                  <a:pt x="275" y="56"/>
                </a:cubicBezTo>
                <a:cubicBezTo>
                  <a:pt x="257" y="6"/>
                  <a:pt x="257" y="6"/>
                  <a:pt x="257" y="6"/>
                </a:cubicBezTo>
                <a:cubicBezTo>
                  <a:pt x="181" y="33"/>
                  <a:pt x="181" y="33"/>
                  <a:pt x="181" y="33"/>
                </a:cubicBezTo>
                <a:cubicBezTo>
                  <a:pt x="200" y="83"/>
                  <a:pt x="200" y="83"/>
                  <a:pt x="200" y="83"/>
                </a:cubicBezTo>
                <a:cubicBezTo>
                  <a:pt x="195" y="86"/>
                  <a:pt x="190" y="89"/>
                  <a:pt x="185" y="92"/>
                </a:cubicBezTo>
                <a:cubicBezTo>
                  <a:pt x="151" y="51"/>
                  <a:pt x="151" y="51"/>
                  <a:pt x="151" y="51"/>
                </a:cubicBezTo>
                <a:cubicBezTo>
                  <a:pt x="89" y="103"/>
                  <a:pt x="89" y="103"/>
                  <a:pt x="89" y="103"/>
                </a:cubicBezTo>
                <a:cubicBezTo>
                  <a:pt x="124" y="143"/>
                  <a:pt x="124" y="143"/>
                  <a:pt x="124" y="143"/>
                </a:cubicBezTo>
                <a:cubicBezTo>
                  <a:pt x="120" y="147"/>
                  <a:pt x="116" y="152"/>
                  <a:pt x="113" y="156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26" y="199"/>
                  <a:pt x="26" y="199"/>
                  <a:pt x="26" y="199"/>
                </a:cubicBezTo>
                <a:cubicBezTo>
                  <a:pt x="73" y="226"/>
                  <a:pt x="73" y="226"/>
                  <a:pt x="73" y="226"/>
                </a:cubicBezTo>
                <a:cubicBezTo>
                  <a:pt x="70" y="231"/>
                  <a:pt x="69" y="236"/>
                  <a:pt x="67" y="242"/>
                </a:cubicBezTo>
                <a:cubicBezTo>
                  <a:pt x="14" y="232"/>
                  <a:pt x="14" y="232"/>
                  <a:pt x="14" y="232"/>
                </a:cubicBezTo>
                <a:cubicBezTo>
                  <a:pt x="0" y="312"/>
                  <a:pt x="0" y="312"/>
                  <a:pt x="0" y="312"/>
                </a:cubicBezTo>
                <a:cubicBezTo>
                  <a:pt x="53" y="321"/>
                  <a:pt x="53" y="321"/>
                  <a:pt x="53" y="321"/>
                </a:cubicBezTo>
                <a:cubicBezTo>
                  <a:pt x="53" y="324"/>
                  <a:pt x="53" y="326"/>
                  <a:pt x="53" y="329"/>
                </a:cubicBezTo>
                <a:cubicBezTo>
                  <a:pt x="53" y="332"/>
                  <a:pt x="53" y="335"/>
                  <a:pt x="53" y="337"/>
                </a:cubicBezTo>
                <a:cubicBezTo>
                  <a:pt x="0" y="347"/>
                  <a:pt x="0" y="347"/>
                  <a:pt x="0" y="347"/>
                </a:cubicBezTo>
                <a:cubicBezTo>
                  <a:pt x="14" y="426"/>
                  <a:pt x="14" y="426"/>
                  <a:pt x="14" y="426"/>
                </a:cubicBezTo>
                <a:cubicBezTo>
                  <a:pt x="67" y="417"/>
                  <a:pt x="67" y="417"/>
                  <a:pt x="67" y="417"/>
                </a:cubicBezTo>
                <a:cubicBezTo>
                  <a:pt x="69" y="422"/>
                  <a:pt x="70" y="427"/>
                  <a:pt x="73" y="432"/>
                </a:cubicBezTo>
                <a:cubicBezTo>
                  <a:pt x="26" y="459"/>
                  <a:pt x="26" y="459"/>
                  <a:pt x="26" y="459"/>
                </a:cubicBezTo>
                <a:cubicBezTo>
                  <a:pt x="67" y="529"/>
                  <a:pt x="67" y="529"/>
                  <a:pt x="67" y="529"/>
                </a:cubicBezTo>
                <a:cubicBezTo>
                  <a:pt x="113" y="502"/>
                  <a:pt x="113" y="502"/>
                  <a:pt x="113" y="502"/>
                </a:cubicBezTo>
                <a:cubicBezTo>
                  <a:pt x="116" y="507"/>
                  <a:pt x="120" y="511"/>
                  <a:pt x="124" y="515"/>
                </a:cubicBezTo>
                <a:cubicBezTo>
                  <a:pt x="89" y="556"/>
                  <a:pt x="89" y="556"/>
                  <a:pt x="89" y="556"/>
                </a:cubicBezTo>
                <a:cubicBezTo>
                  <a:pt x="151" y="608"/>
                  <a:pt x="151" y="608"/>
                  <a:pt x="151" y="608"/>
                </a:cubicBezTo>
                <a:cubicBezTo>
                  <a:pt x="185" y="567"/>
                  <a:pt x="185" y="567"/>
                  <a:pt x="185" y="567"/>
                </a:cubicBezTo>
                <a:cubicBezTo>
                  <a:pt x="190" y="570"/>
                  <a:pt x="195" y="572"/>
                  <a:pt x="200" y="575"/>
                </a:cubicBezTo>
                <a:cubicBezTo>
                  <a:pt x="181" y="625"/>
                  <a:pt x="181" y="625"/>
                  <a:pt x="181" y="625"/>
                </a:cubicBezTo>
                <a:cubicBezTo>
                  <a:pt x="257" y="653"/>
                  <a:pt x="257" y="653"/>
                  <a:pt x="257" y="653"/>
                </a:cubicBezTo>
                <a:cubicBezTo>
                  <a:pt x="275" y="603"/>
                  <a:pt x="275" y="603"/>
                  <a:pt x="275" y="603"/>
                </a:cubicBezTo>
                <a:cubicBezTo>
                  <a:pt x="281" y="604"/>
                  <a:pt x="286" y="605"/>
                  <a:pt x="292" y="606"/>
                </a:cubicBezTo>
                <a:cubicBezTo>
                  <a:pt x="292" y="659"/>
                  <a:pt x="292" y="659"/>
                  <a:pt x="292" y="659"/>
                </a:cubicBezTo>
                <a:cubicBezTo>
                  <a:pt x="372" y="659"/>
                  <a:pt x="372" y="659"/>
                  <a:pt x="372" y="659"/>
                </a:cubicBezTo>
                <a:cubicBezTo>
                  <a:pt x="372" y="606"/>
                  <a:pt x="372" y="606"/>
                  <a:pt x="372" y="606"/>
                </a:cubicBezTo>
                <a:cubicBezTo>
                  <a:pt x="378" y="605"/>
                  <a:pt x="383" y="604"/>
                  <a:pt x="389" y="603"/>
                </a:cubicBezTo>
                <a:cubicBezTo>
                  <a:pt x="407" y="653"/>
                  <a:pt x="407" y="653"/>
                  <a:pt x="407" y="653"/>
                </a:cubicBezTo>
                <a:cubicBezTo>
                  <a:pt x="483" y="625"/>
                  <a:pt x="483" y="625"/>
                  <a:pt x="483" y="625"/>
                </a:cubicBezTo>
                <a:cubicBezTo>
                  <a:pt x="464" y="575"/>
                  <a:pt x="464" y="575"/>
                  <a:pt x="464" y="575"/>
                </a:cubicBezTo>
                <a:cubicBezTo>
                  <a:pt x="469" y="572"/>
                  <a:pt x="474" y="570"/>
                  <a:pt x="479" y="567"/>
                </a:cubicBezTo>
                <a:cubicBezTo>
                  <a:pt x="513" y="608"/>
                  <a:pt x="513" y="608"/>
                  <a:pt x="513" y="608"/>
                </a:cubicBezTo>
                <a:cubicBezTo>
                  <a:pt x="575" y="556"/>
                  <a:pt x="575" y="556"/>
                  <a:pt x="575" y="556"/>
                </a:cubicBezTo>
                <a:cubicBezTo>
                  <a:pt x="540" y="515"/>
                  <a:pt x="540" y="515"/>
                  <a:pt x="540" y="515"/>
                </a:cubicBezTo>
                <a:cubicBezTo>
                  <a:pt x="544" y="511"/>
                  <a:pt x="548" y="507"/>
                  <a:pt x="551" y="502"/>
                </a:cubicBezTo>
                <a:cubicBezTo>
                  <a:pt x="597" y="529"/>
                  <a:pt x="597" y="529"/>
                  <a:pt x="597" y="529"/>
                </a:cubicBezTo>
                <a:cubicBezTo>
                  <a:pt x="638" y="459"/>
                  <a:pt x="638" y="459"/>
                  <a:pt x="638" y="459"/>
                </a:cubicBezTo>
                <a:cubicBezTo>
                  <a:pt x="592" y="432"/>
                  <a:pt x="592" y="432"/>
                  <a:pt x="592" y="432"/>
                </a:cubicBezTo>
                <a:cubicBezTo>
                  <a:pt x="594" y="427"/>
                  <a:pt x="595" y="422"/>
                  <a:pt x="597" y="417"/>
                </a:cubicBezTo>
                <a:cubicBezTo>
                  <a:pt x="650" y="426"/>
                  <a:pt x="650" y="426"/>
                  <a:pt x="650" y="426"/>
                </a:cubicBezTo>
                <a:cubicBezTo>
                  <a:pt x="664" y="347"/>
                  <a:pt x="664" y="347"/>
                  <a:pt x="664" y="347"/>
                </a:cubicBezTo>
                <a:cubicBezTo>
                  <a:pt x="611" y="337"/>
                  <a:pt x="611" y="337"/>
                  <a:pt x="611" y="337"/>
                </a:cubicBezTo>
                <a:cubicBezTo>
                  <a:pt x="611" y="335"/>
                  <a:pt x="611" y="332"/>
                  <a:pt x="611" y="329"/>
                </a:cubicBezTo>
                <a:close/>
                <a:moveTo>
                  <a:pt x="353" y="83"/>
                </a:moveTo>
                <a:cubicBezTo>
                  <a:pt x="428" y="89"/>
                  <a:pt x="494" y="129"/>
                  <a:pt x="535" y="188"/>
                </a:cubicBezTo>
                <a:cubicBezTo>
                  <a:pt x="511" y="201"/>
                  <a:pt x="511" y="201"/>
                  <a:pt x="511" y="201"/>
                </a:cubicBezTo>
                <a:cubicBezTo>
                  <a:pt x="475" y="151"/>
                  <a:pt x="418" y="116"/>
                  <a:pt x="353" y="110"/>
                </a:cubicBezTo>
                <a:lnTo>
                  <a:pt x="353" y="83"/>
                </a:lnTo>
                <a:close/>
                <a:moveTo>
                  <a:pt x="439" y="232"/>
                </a:moveTo>
                <a:cubicBezTo>
                  <a:pt x="461" y="256"/>
                  <a:pt x="475" y="287"/>
                  <a:pt x="476" y="322"/>
                </a:cubicBezTo>
                <a:cubicBezTo>
                  <a:pt x="350" y="322"/>
                  <a:pt x="350" y="322"/>
                  <a:pt x="350" y="322"/>
                </a:cubicBezTo>
                <a:lnTo>
                  <a:pt x="439" y="232"/>
                </a:lnTo>
                <a:close/>
                <a:moveTo>
                  <a:pt x="340" y="311"/>
                </a:moveTo>
                <a:cubicBezTo>
                  <a:pt x="340" y="185"/>
                  <a:pt x="340" y="185"/>
                  <a:pt x="340" y="185"/>
                </a:cubicBezTo>
                <a:cubicBezTo>
                  <a:pt x="374" y="187"/>
                  <a:pt x="405" y="200"/>
                  <a:pt x="429" y="222"/>
                </a:cubicBezTo>
                <a:lnTo>
                  <a:pt x="340" y="311"/>
                </a:lnTo>
                <a:close/>
                <a:moveTo>
                  <a:pt x="225" y="232"/>
                </a:moveTo>
                <a:cubicBezTo>
                  <a:pt x="314" y="322"/>
                  <a:pt x="314" y="322"/>
                  <a:pt x="314" y="322"/>
                </a:cubicBezTo>
                <a:cubicBezTo>
                  <a:pt x="188" y="322"/>
                  <a:pt x="188" y="322"/>
                  <a:pt x="188" y="322"/>
                </a:cubicBezTo>
                <a:cubicBezTo>
                  <a:pt x="190" y="287"/>
                  <a:pt x="203" y="256"/>
                  <a:pt x="225" y="232"/>
                </a:cubicBezTo>
                <a:close/>
                <a:moveTo>
                  <a:pt x="235" y="222"/>
                </a:moveTo>
                <a:cubicBezTo>
                  <a:pt x="259" y="200"/>
                  <a:pt x="290" y="187"/>
                  <a:pt x="325" y="185"/>
                </a:cubicBezTo>
                <a:cubicBezTo>
                  <a:pt x="325" y="311"/>
                  <a:pt x="325" y="311"/>
                  <a:pt x="325" y="311"/>
                </a:cubicBezTo>
                <a:lnTo>
                  <a:pt x="235" y="222"/>
                </a:lnTo>
                <a:close/>
                <a:moveTo>
                  <a:pt x="314" y="337"/>
                </a:moveTo>
                <a:cubicBezTo>
                  <a:pt x="225" y="426"/>
                  <a:pt x="225" y="426"/>
                  <a:pt x="225" y="426"/>
                </a:cubicBezTo>
                <a:cubicBezTo>
                  <a:pt x="203" y="402"/>
                  <a:pt x="189" y="371"/>
                  <a:pt x="188" y="337"/>
                </a:cubicBezTo>
                <a:lnTo>
                  <a:pt x="314" y="337"/>
                </a:lnTo>
                <a:close/>
                <a:moveTo>
                  <a:pt x="325" y="347"/>
                </a:moveTo>
                <a:cubicBezTo>
                  <a:pt x="325" y="473"/>
                  <a:pt x="325" y="473"/>
                  <a:pt x="325" y="473"/>
                </a:cubicBezTo>
                <a:cubicBezTo>
                  <a:pt x="290" y="472"/>
                  <a:pt x="259" y="458"/>
                  <a:pt x="235" y="436"/>
                </a:cubicBezTo>
                <a:lnTo>
                  <a:pt x="325" y="347"/>
                </a:lnTo>
                <a:close/>
                <a:moveTo>
                  <a:pt x="340" y="347"/>
                </a:moveTo>
                <a:cubicBezTo>
                  <a:pt x="429" y="436"/>
                  <a:pt x="429" y="436"/>
                  <a:pt x="429" y="436"/>
                </a:cubicBezTo>
                <a:cubicBezTo>
                  <a:pt x="405" y="458"/>
                  <a:pt x="374" y="472"/>
                  <a:pt x="340" y="473"/>
                </a:cubicBezTo>
                <a:lnTo>
                  <a:pt x="340" y="347"/>
                </a:lnTo>
                <a:close/>
                <a:moveTo>
                  <a:pt x="439" y="426"/>
                </a:moveTo>
                <a:cubicBezTo>
                  <a:pt x="350" y="337"/>
                  <a:pt x="350" y="337"/>
                  <a:pt x="350" y="337"/>
                </a:cubicBezTo>
                <a:cubicBezTo>
                  <a:pt x="476" y="337"/>
                  <a:pt x="476" y="337"/>
                  <a:pt x="476" y="337"/>
                </a:cubicBezTo>
                <a:cubicBezTo>
                  <a:pt x="475" y="371"/>
                  <a:pt x="461" y="402"/>
                  <a:pt x="439" y="426"/>
                </a:cubicBezTo>
                <a:close/>
                <a:moveTo>
                  <a:pt x="311" y="83"/>
                </a:moveTo>
                <a:cubicBezTo>
                  <a:pt x="311" y="110"/>
                  <a:pt x="311" y="110"/>
                  <a:pt x="311" y="110"/>
                </a:cubicBezTo>
                <a:cubicBezTo>
                  <a:pt x="246" y="116"/>
                  <a:pt x="189" y="151"/>
                  <a:pt x="153" y="201"/>
                </a:cubicBezTo>
                <a:cubicBezTo>
                  <a:pt x="129" y="188"/>
                  <a:pt x="129" y="188"/>
                  <a:pt x="129" y="188"/>
                </a:cubicBezTo>
                <a:cubicBezTo>
                  <a:pt x="170" y="129"/>
                  <a:pt x="236" y="89"/>
                  <a:pt x="311" y="83"/>
                </a:cubicBezTo>
                <a:close/>
                <a:moveTo>
                  <a:pt x="108" y="434"/>
                </a:moveTo>
                <a:cubicBezTo>
                  <a:pt x="93" y="402"/>
                  <a:pt x="85" y="367"/>
                  <a:pt x="85" y="329"/>
                </a:cubicBezTo>
                <a:cubicBezTo>
                  <a:pt x="85" y="292"/>
                  <a:pt x="93" y="256"/>
                  <a:pt x="108" y="224"/>
                </a:cubicBezTo>
                <a:cubicBezTo>
                  <a:pt x="132" y="238"/>
                  <a:pt x="132" y="238"/>
                  <a:pt x="132" y="238"/>
                </a:cubicBezTo>
                <a:cubicBezTo>
                  <a:pt x="119" y="266"/>
                  <a:pt x="112" y="297"/>
                  <a:pt x="112" y="329"/>
                </a:cubicBezTo>
                <a:cubicBezTo>
                  <a:pt x="112" y="362"/>
                  <a:pt x="119" y="393"/>
                  <a:pt x="132" y="420"/>
                </a:cubicBezTo>
                <a:lnTo>
                  <a:pt x="108" y="434"/>
                </a:lnTo>
                <a:close/>
                <a:moveTo>
                  <a:pt x="311" y="575"/>
                </a:moveTo>
                <a:cubicBezTo>
                  <a:pt x="236" y="569"/>
                  <a:pt x="170" y="529"/>
                  <a:pt x="129" y="471"/>
                </a:cubicBezTo>
                <a:cubicBezTo>
                  <a:pt x="153" y="457"/>
                  <a:pt x="153" y="457"/>
                  <a:pt x="153" y="457"/>
                </a:cubicBezTo>
                <a:cubicBezTo>
                  <a:pt x="189" y="507"/>
                  <a:pt x="246" y="542"/>
                  <a:pt x="311" y="548"/>
                </a:cubicBezTo>
                <a:lnTo>
                  <a:pt x="311" y="575"/>
                </a:lnTo>
                <a:close/>
                <a:moveTo>
                  <a:pt x="353" y="575"/>
                </a:moveTo>
                <a:cubicBezTo>
                  <a:pt x="353" y="548"/>
                  <a:pt x="353" y="548"/>
                  <a:pt x="353" y="548"/>
                </a:cubicBezTo>
                <a:cubicBezTo>
                  <a:pt x="418" y="542"/>
                  <a:pt x="475" y="507"/>
                  <a:pt x="511" y="457"/>
                </a:cubicBezTo>
                <a:cubicBezTo>
                  <a:pt x="535" y="471"/>
                  <a:pt x="535" y="471"/>
                  <a:pt x="535" y="471"/>
                </a:cubicBezTo>
                <a:cubicBezTo>
                  <a:pt x="494" y="529"/>
                  <a:pt x="428" y="569"/>
                  <a:pt x="353" y="575"/>
                </a:cubicBezTo>
                <a:close/>
                <a:moveTo>
                  <a:pt x="556" y="434"/>
                </a:moveTo>
                <a:cubicBezTo>
                  <a:pt x="532" y="420"/>
                  <a:pt x="532" y="420"/>
                  <a:pt x="532" y="420"/>
                </a:cubicBezTo>
                <a:cubicBezTo>
                  <a:pt x="545" y="393"/>
                  <a:pt x="552" y="362"/>
                  <a:pt x="552" y="329"/>
                </a:cubicBezTo>
                <a:cubicBezTo>
                  <a:pt x="552" y="297"/>
                  <a:pt x="545" y="266"/>
                  <a:pt x="532" y="238"/>
                </a:cubicBezTo>
                <a:cubicBezTo>
                  <a:pt x="556" y="224"/>
                  <a:pt x="556" y="224"/>
                  <a:pt x="556" y="224"/>
                </a:cubicBezTo>
                <a:cubicBezTo>
                  <a:pt x="571" y="256"/>
                  <a:pt x="579" y="292"/>
                  <a:pt x="579" y="329"/>
                </a:cubicBezTo>
                <a:cubicBezTo>
                  <a:pt x="579" y="367"/>
                  <a:pt x="571" y="402"/>
                  <a:pt x="556" y="434"/>
                </a:cubicBezTo>
                <a:close/>
              </a:path>
            </a:pathLst>
          </a:custGeom>
          <a:solidFill>
            <a:srgbClr val="5C2987"/>
          </a:solidFill>
          <a:ln w="9525">
            <a:solidFill>
              <a:srgbClr val="D7F5AB"/>
            </a:solidFill>
            <a:miter lim="800000"/>
          </a:ln>
        </p:spPr>
        <p:txBody>
          <a:bodyPr/>
          <a:p>
            <a:pPr algn="ctr" defTabSz="1151890"/>
            <a:endParaRPr lang="zh-CN" altLang="en-US" sz="4025">
              <a:solidFill>
                <a:prstClr val="black"/>
              </a:solidFill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sp>
        <p:nvSpPr>
          <p:cNvPr id="19" name="Freeform 19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10491892" y="4451853"/>
            <a:ext cx="1673768" cy="1666363"/>
          </a:xfrm>
          <a:custGeom>
            <a:avLst/>
            <a:gdLst>
              <a:gd name="T0" fmla="*/ 431 w 483"/>
              <a:gd name="T1" fmla="*/ 165 h 481"/>
              <a:gd name="T2" fmla="*/ 435 w 483"/>
              <a:gd name="T3" fmla="*/ 95 h 481"/>
              <a:gd name="T4" fmla="*/ 394 w 483"/>
              <a:gd name="T5" fmla="*/ 105 h 481"/>
              <a:gd name="T6" fmla="*/ 374 w 483"/>
              <a:gd name="T7" fmla="*/ 38 h 481"/>
              <a:gd name="T8" fmla="*/ 338 w 483"/>
              <a:gd name="T9" fmla="*/ 61 h 481"/>
              <a:gd name="T10" fmla="*/ 296 w 483"/>
              <a:gd name="T11" fmla="*/ 5 h 481"/>
              <a:gd name="T12" fmla="*/ 271 w 483"/>
              <a:gd name="T13" fmla="*/ 39 h 481"/>
              <a:gd name="T14" fmla="*/ 212 w 483"/>
              <a:gd name="T15" fmla="*/ 0 h 481"/>
              <a:gd name="T16" fmla="*/ 200 w 483"/>
              <a:gd name="T17" fmla="*/ 41 h 481"/>
              <a:gd name="T18" fmla="*/ 132 w 483"/>
              <a:gd name="T19" fmla="*/ 25 h 481"/>
              <a:gd name="T20" fmla="*/ 135 w 483"/>
              <a:gd name="T21" fmla="*/ 68 h 481"/>
              <a:gd name="T22" fmla="*/ 65 w 483"/>
              <a:gd name="T23" fmla="*/ 76 h 481"/>
              <a:gd name="T24" fmla="*/ 82 w 483"/>
              <a:gd name="T25" fmla="*/ 115 h 481"/>
              <a:gd name="T26" fmla="*/ 19 w 483"/>
              <a:gd name="T27" fmla="*/ 146 h 481"/>
              <a:gd name="T28" fmla="*/ 48 w 483"/>
              <a:gd name="T29" fmla="*/ 177 h 481"/>
              <a:gd name="T30" fmla="*/ 0 w 483"/>
              <a:gd name="T31" fmla="*/ 228 h 481"/>
              <a:gd name="T32" fmla="*/ 38 w 483"/>
              <a:gd name="T33" fmla="*/ 241 h 481"/>
              <a:gd name="T34" fmla="*/ 0 w 483"/>
              <a:gd name="T35" fmla="*/ 254 h 481"/>
              <a:gd name="T36" fmla="*/ 48 w 483"/>
              <a:gd name="T37" fmla="*/ 305 h 481"/>
              <a:gd name="T38" fmla="*/ 19 w 483"/>
              <a:gd name="T39" fmla="*/ 335 h 481"/>
              <a:gd name="T40" fmla="*/ 82 w 483"/>
              <a:gd name="T41" fmla="*/ 367 h 481"/>
              <a:gd name="T42" fmla="*/ 65 w 483"/>
              <a:gd name="T43" fmla="*/ 406 h 481"/>
              <a:gd name="T44" fmla="*/ 135 w 483"/>
              <a:gd name="T45" fmla="*/ 414 h 481"/>
              <a:gd name="T46" fmla="*/ 132 w 483"/>
              <a:gd name="T47" fmla="*/ 456 h 481"/>
              <a:gd name="T48" fmla="*/ 200 w 483"/>
              <a:gd name="T49" fmla="*/ 440 h 481"/>
              <a:gd name="T50" fmla="*/ 212 w 483"/>
              <a:gd name="T51" fmla="*/ 481 h 481"/>
              <a:gd name="T52" fmla="*/ 271 w 483"/>
              <a:gd name="T53" fmla="*/ 442 h 481"/>
              <a:gd name="T54" fmla="*/ 296 w 483"/>
              <a:gd name="T55" fmla="*/ 476 h 481"/>
              <a:gd name="T56" fmla="*/ 338 w 483"/>
              <a:gd name="T57" fmla="*/ 420 h 481"/>
              <a:gd name="T58" fmla="*/ 374 w 483"/>
              <a:gd name="T59" fmla="*/ 444 h 481"/>
              <a:gd name="T60" fmla="*/ 394 w 483"/>
              <a:gd name="T61" fmla="*/ 376 h 481"/>
              <a:gd name="T62" fmla="*/ 435 w 483"/>
              <a:gd name="T63" fmla="*/ 386 h 481"/>
              <a:gd name="T64" fmla="*/ 431 w 483"/>
              <a:gd name="T65" fmla="*/ 316 h 481"/>
              <a:gd name="T66" fmla="*/ 473 w 483"/>
              <a:gd name="T67" fmla="*/ 311 h 481"/>
              <a:gd name="T68" fmla="*/ 445 w 483"/>
              <a:gd name="T69" fmla="*/ 247 h 481"/>
              <a:gd name="T70" fmla="*/ 445 w 483"/>
              <a:gd name="T71" fmla="*/ 235 h 481"/>
              <a:gd name="T72" fmla="*/ 473 w 483"/>
              <a:gd name="T73" fmla="*/ 170 h 481"/>
              <a:gd name="T74" fmla="*/ 271 w 483"/>
              <a:gd name="T75" fmla="*/ 405 h 481"/>
              <a:gd name="T76" fmla="*/ 328 w 483"/>
              <a:gd name="T77" fmla="*/ 270 h 481"/>
              <a:gd name="T78" fmla="*/ 271 w 483"/>
              <a:gd name="T79" fmla="*/ 405 h 481"/>
              <a:gd name="T80" fmla="*/ 287 w 483"/>
              <a:gd name="T81" fmla="*/ 241 h 481"/>
              <a:gd name="T82" fmla="*/ 196 w 483"/>
              <a:gd name="T83" fmla="*/ 241 h 481"/>
              <a:gd name="T84" fmla="*/ 77 w 483"/>
              <a:gd name="T85" fmla="*/ 270 h 481"/>
              <a:gd name="T86" fmla="*/ 212 w 483"/>
              <a:gd name="T87" fmla="*/ 327 h 481"/>
              <a:gd name="T88" fmla="*/ 77 w 483"/>
              <a:gd name="T89" fmla="*/ 270 h 481"/>
              <a:gd name="T90" fmla="*/ 212 w 483"/>
              <a:gd name="T91" fmla="*/ 155 h 481"/>
              <a:gd name="T92" fmla="*/ 77 w 483"/>
              <a:gd name="T93" fmla="*/ 211 h 481"/>
              <a:gd name="T94" fmla="*/ 406 w 483"/>
              <a:gd name="T95" fmla="*/ 211 h 481"/>
              <a:gd name="T96" fmla="*/ 271 w 483"/>
              <a:gd name="T97" fmla="*/ 155 h 481"/>
              <a:gd name="T98" fmla="*/ 406 w 483"/>
              <a:gd name="T99" fmla="*/ 21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82" h="481">
                <a:moveTo>
                  <a:pt x="435" y="177"/>
                </a:moveTo>
                <a:cubicBezTo>
                  <a:pt x="434" y="173"/>
                  <a:pt x="432" y="169"/>
                  <a:pt x="431" y="165"/>
                </a:cubicBezTo>
                <a:cubicBezTo>
                  <a:pt x="464" y="146"/>
                  <a:pt x="464" y="146"/>
                  <a:pt x="464" y="146"/>
                </a:cubicBezTo>
                <a:cubicBezTo>
                  <a:pt x="435" y="95"/>
                  <a:pt x="435" y="95"/>
                  <a:pt x="435" y="95"/>
                </a:cubicBezTo>
                <a:cubicBezTo>
                  <a:pt x="401" y="115"/>
                  <a:pt x="401" y="115"/>
                  <a:pt x="401" y="115"/>
                </a:cubicBezTo>
                <a:cubicBezTo>
                  <a:pt x="399" y="111"/>
                  <a:pt x="396" y="108"/>
                  <a:pt x="394" y="105"/>
                </a:cubicBezTo>
                <a:cubicBezTo>
                  <a:pt x="419" y="76"/>
                  <a:pt x="419" y="76"/>
                  <a:pt x="419" y="76"/>
                </a:cubicBezTo>
                <a:cubicBezTo>
                  <a:pt x="374" y="38"/>
                  <a:pt x="374" y="38"/>
                  <a:pt x="374" y="38"/>
                </a:cubicBezTo>
                <a:cubicBezTo>
                  <a:pt x="349" y="68"/>
                  <a:pt x="349" y="68"/>
                  <a:pt x="349" y="68"/>
                </a:cubicBezTo>
                <a:cubicBezTo>
                  <a:pt x="345" y="65"/>
                  <a:pt x="342" y="63"/>
                  <a:pt x="338" y="61"/>
                </a:cubicBezTo>
                <a:cubicBezTo>
                  <a:pt x="351" y="25"/>
                  <a:pt x="351" y="25"/>
                  <a:pt x="351" y="25"/>
                </a:cubicBezTo>
                <a:cubicBezTo>
                  <a:pt x="296" y="5"/>
                  <a:pt x="296" y="5"/>
                  <a:pt x="296" y="5"/>
                </a:cubicBezTo>
                <a:cubicBezTo>
                  <a:pt x="283" y="41"/>
                  <a:pt x="283" y="41"/>
                  <a:pt x="283" y="41"/>
                </a:cubicBezTo>
                <a:cubicBezTo>
                  <a:pt x="279" y="41"/>
                  <a:pt x="275" y="40"/>
                  <a:pt x="271" y="39"/>
                </a:cubicBezTo>
                <a:cubicBezTo>
                  <a:pt x="271" y="0"/>
                  <a:pt x="271" y="0"/>
                  <a:pt x="271" y="0"/>
                </a:cubicBezTo>
                <a:cubicBezTo>
                  <a:pt x="212" y="0"/>
                  <a:pt x="212" y="0"/>
                  <a:pt x="212" y="0"/>
                </a:cubicBezTo>
                <a:cubicBezTo>
                  <a:pt x="212" y="39"/>
                  <a:pt x="212" y="39"/>
                  <a:pt x="212" y="39"/>
                </a:cubicBezTo>
                <a:cubicBezTo>
                  <a:pt x="208" y="40"/>
                  <a:pt x="204" y="41"/>
                  <a:pt x="200" y="41"/>
                </a:cubicBezTo>
                <a:cubicBezTo>
                  <a:pt x="187" y="5"/>
                  <a:pt x="187" y="5"/>
                  <a:pt x="187" y="5"/>
                </a:cubicBezTo>
                <a:cubicBezTo>
                  <a:pt x="132" y="25"/>
                  <a:pt x="132" y="25"/>
                  <a:pt x="132" y="25"/>
                </a:cubicBezTo>
                <a:cubicBezTo>
                  <a:pt x="145" y="61"/>
                  <a:pt x="145" y="61"/>
                  <a:pt x="145" y="61"/>
                </a:cubicBezTo>
                <a:cubicBezTo>
                  <a:pt x="142" y="63"/>
                  <a:pt x="138" y="65"/>
                  <a:pt x="135" y="68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65" y="76"/>
                  <a:pt x="65" y="76"/>
                  <a:pt x="65" y="76"/>
                </a:cubicBezTo>
                <a:cubicBezTo>
                  <a:pt x="90" y="105"/>
                  <a:pt x="90" y="105"/>
                  <a:pt x="90" y="105"/>
                </a:cubicBezTo>
                <a:cubicBezTo>
                  <a:pt x="87" y="108"/>
                  <a:pt x="84" y="111"/>
                  <a:pt x="82" y="115"/>
                </a:cubicBezTo>
                <a:cubicBezTo>
                  <a:pt x="48" y="95"/>
                  <a:pt x="48" y="95"/>
                  <a:pt x="48" y="95"/>
                </a:cubicBezTo>
                <a:cubicBezTo>
                  <a:pt x="19" y="146"/>
                  <a:pt x="19" y="146"/>
                  <a:pt x="19" y="146"/>
                </a:cubicBezTo>
                <a:cubicBezTo>
                  <a:pt x="52" y="165"/>
                  <a:pt x="52" y="165"/>
                  <a:pt x="52" y="165"/>
                </a:cubicBezTo>
                <a:cubicBezTo>
                  <a:pt x="51" y="169"/>
                  <a:pt x="50" y="173"/>
                  <a:pt x="48" y="177"/>
                </a:cubicBezTo>
                <a:cubicBezTo>
                  <a:pt x="10" y="170"/>
                  <a:pt x="10" y="170"/>
                  <a:pt x="10" y="170"/>
                </a:cubicBezTo>
                <a:cubicBezTo>
                  <a:pt x="0" y="228"/>
                  <a:pt x="0" y="228"/>
                  <a:pt x="0" y="228"/>
                </a:cubicBezTo>
                <a:cubicBezTo>
                  <a:pt x="38" y="235"/>
                  <a:pt x="38" y="235"/>
                  <a:pt x="38" y="235"/>
                </a:cubicBezTo>
                <a:cubicBezTo>
                  <a:pt x="38" y="237"/>
                  <a:pt x="38" y="239"/>
                  <a:pt x="38" y="241"/>
                </a:cubicBezTo>
                <a:cubicBezTo>
                  <a:pt x="38" y="243"/>
                  <a:pt x="38" y="245"/>
                  <a:pt x="38" y="247"/>
                </a:cubicBezTo>
                <a:cubicBezTo>
                  <a:pt x="0" y="254"/>
                  <a:pt x="0" y="254"/>
                  <a:pt x="0" y="254"/>
                </a:cubicBezTo>
                <a:cubicBezTo>
                  <a:pt x="10" y="311"/>
                  <a:pt x="10" y="311"/>
                  <a:pt x="10" y="311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50" y="308"/>
                  <a:pt x="51" y="312"/>
                  <a:pt x="52" y="316"/>
                </a:cubicBezTo>
                <a:cubicBezTo>
                  <a:pt x="19" y="335"/>
                  <a:pt x="19" y="335"/>
                  <a:pt x="19" y="335"/>
                </a:cubicBezTo>
                <a:cubicBezTo>
                  <a:pt x="48" y="386"/>
                  <a:pt x="48" y="386"/>
                  <a:pt x="48" y="386"/>
                </a:cubicBezTo>
                <a:cubicBezTo>
                  <a:pt x="82" y="367"/>
                  <a:pt x="82" y="367"/>
                  <a:pt x="82" y="367"/>
                </a:cubicBezTo>
                <a:cubicBezTo>
                  <a:pt x="84" y="370"/>
                  <a:pt x="87" y="373"/>
                  <a:pt x="90" y="376"/>
                </a:cubicBezTo>
                <a:cubicBezTo>
                  <a:pt x="65" y="406"/>
                  <a:pt x="65" y="406"/>
                  <a:pt x="65" y="406"/>
                </a:cubicBezTo>
                <a:cubicBezTo>
                  <a:pt x="110" y="444"/>
                  <a:pt x="110" y="444"/>
                  <a:pt x="110" y="444"/>
                </a:cubicBezTo>
                <a:cubicBezTo>
                  <a:pt x="135" y="414"/>
                  <a:pt x="135" y="414"/>
                  <a:pt x="135" y="414"/>
                </a:cubicBezTo>
                <a:cubicBezTo>
                  <a:pt x="138" y="416"/>
                  <a:pt x="142" y="418"/>
                  <a:pt x="145" y="420"/>
                </a:cubicBezTo>
                <a:cubicBezTo>
                  <a:pt x="132" y="456"/>
                  <a:pt x="132" y="456"/>
                  <a:pt x="132" y="456"/>
                </a:cubicBezTo>
                <a:cubicBezTo>
                  <a:pt x="187" y="476"/>
                  <a:pt x="187" y="476"/>
                  <a:pt x="187" y="476"/>
                </a:cubicBezTo>
                <a:cubicBezTo>
                  <a:pt x="200" y="440"/>
                  <a:pt x="200" y="440"/>
                  <a:pt x="200" y="440"/>
                </a:cubicBezTo>
                <a:cubicBezTo>
                  <a:pt x="204" y="441"/>
                  <a:pt x="208" y="442"/>
                  <a:pt x="212" y="442"/>
                </a:cubicBezTo>
                <a:cubicBezTo>
                  <a:pt x="212" y="481"/>
                  <a:pt x="212" y="481"/>
                  <a:pt x="212" y="481"/>
                </a:cubicBezTo>
                <a:cubicBezTo>
                  <a:pt x="271" y="481"/>
                  <a:pt x="271" y="481"/>
                  <a:pt x="271" y="481"/>
                </a:cubicBezTo>
                <a:cubicBezTo>
                  <a:pt x="271" y="442"/>
                  <a:pt x="271" y="442"/>
                  <a:pt x="271" y="442"/>
                </a:cubicBezTo>
                <a:cubicBezTo>
                  <a:pt x="275" y="442"/>
                  <a:pt x="279" y="441"/>
                  <a:pt x="283" y="440"/>
                </a:cubicBezTo>
                <a:cubicBezTo>
                  <a:pt x="296" y="476"/>
                  <a:pt x="296" y="476"/>
                  <a:pt x="296" y="476"/>
                </a:cubicBezTo>
                <a:cubicBezTo>
                  <a:pt x="351" y="456"/>
                  <a:pt x="351" y="456"/>
                  <a:pt x="351" y="456"/>
                </a:cubicBezTo>
                <a:cubicBezTo>
                  <a:pt x="338" y="420"/>
                  <a:pt x="338" y="420"/>
                  <a:pt x="338" y="420"/>
                </a:cubicBezTo>
                <a:cubicBezTo>
                  <a:pt x="342" y="418"/>
                  <a:pt x="345" y="416"/>
                  <a:pt x="349" y="414"/>
                </a:cubicBezTo>
                <a:cubicBezTo>
                  <a:pt x="374" y="444"/>
                  <a:pt x="374" y="444"/>
                  <a:pt x="374" y="444"/>
                </a:cubicBezTo>
                <a:cubicBezTo>
                  <a:pt x="419" y="406"/>
                  <a:pt x="419" y="406"/>
                  <a:pt x="419" y="406"/>
                </a:cubicBezTo>
                <a:cubicBezTo>
                  <a:pt x="394" y="376"/>
                  <a:pt x="394" y="376"/>
                  <a:pt x="394" y="376"/>
                </a:cubicBezTo>
                <a:cubicBezTo>
                  <a:pt x="396" y="373"/>
                  <a:pt x="399" y="370"/>
                  <a:pt x="401" y="367"/>
                </a:cubicBezTo>
                <a:cubicBezTo>
                  <a:pt x="435" y="386"/>
                  <a:pt x="435" y="386"/>
                  <a:pt x="435" y="386"/>
                </a:cubicBezTo>
                <a:cubicBezTo>
                  <a:pt x="464" y="335"/>
                  <a:pt x="464" y="335"/>
                  <a:pt x="464" y="335"/>
                </a:cubicBezTo>
                <a:cubicBezTo>
                  <a:pt x="431" y="316"/>
                  <a:pt x="431" y="316"/>
                  <a:pt x="431" y="316"/>
                </a:cubicBezTo>
                <a:cubicBezTo>
                  <a:pt x="432" y="312"/>
                  <a:pt x="434" y="308"/>
                  <a:pt x="435" y="305"/>
                </a:cubicBezTo>
                <a:cubicBezTo>
                  <a:pt x="473" y="311"/>
                  <a:pt x="473" y="311"/>
                  <a:pt x="473" y="311"/>
                </a:cubicBezTo>
                <a:cubicBezTo>
                  <a:pt x="483" y="254"/>
                  <a:pt x="483" y="254"/>
                  <a:pt x="483" y="254"/>
                </a:cubicBezTo>
                <a:cubicBezTo>
                  <a:pt x="445" y="247"/>
                  <a:pt x="445" y="247"/>
                  <a:pt x="445" y="247"/>
                </a:cubicBezTo>
                <a:cubicBezTo>
                  <a:pt x="445" y="245"/>
                  <a:pt x="445" y="243"/>
                  <a:pt x="445" y="241"/>
                </a:cubicBezTo>
                <a:cubicBezTo>
                  <a:pt x="445" y="239"/>
                  <a:pt x="445" y="237"/>
                  <a:pt x="445" y="235"/>
                </a:cubicBezTo>
                <a:cubicBezTo>
                  <a:pt x="483" y="228"/>
                  <a:pt x="483" y="228"/>
                  <a:pt x="483" y="228"/>
                </a:cubicBezTo>
                <a:cubicBezTo>
                  <a:pt x="473" y="170"/>
                  <a:pt x="473" y="170"/>
                  <a:pt x="473" y="170"/>
                </a:cubicBezTo>
                <a:lnTo>
                  <a:pt x="435" y="177"/>
                </a:lnTo>
                <a:close/>
                <a:moveTo>
                  <a:pt x="271" y="405"/>
                </a:moveTo>
                <a:cubicBezTo>
                  <a:pt x="271" y="327"/>
                  <a:pt x="271" y="327"/>
                  <a:pt x="271" y="327"/>
                </a:cubicBezTo>
                <a:cubicBezTo>
                  <a:pt x="297" y="318"/>
                  <a:pt x="318" y="297"/>
                  <a:pt x="328" y="270"/>
                </a:cubicBezTo>
                <a:cubicBezTo>
                  <a:pt x="406" y="270"/>
                  <a:pt x="406" y="270"/>
                  <a:pt x="406" y="270"/>
                </a:cubicBezTo>
                <a:cubicBezTo>
                  <a:pt x="394" y="339"/>
                  <a:pt x="340" y="393"/>
                  <a:pt x="271" y="405"/>
                </a:cubicBezTo>
                <a:close/>
                <a:moveTo>
                  <a:pt x="242" y="195"/>
                </a:moveTo>
                <a:cubicBezTo>
                  <a:pt x="267" y="195"/>
                  <a:pt x="287" y="215"/>
                  <a:pt x="287" y="241"/>
                </a:cubicBezTo>
                <a:cubicBezTo>
                  <a:pt x="287" y="266"/>
                  <a:pt x="267" y="287"/>
                  <a:pt x="242" y="287"/>
                </a:cubicBezTo>
                <a:cubicBezTo>
                  <a:pt x="216" y="287"/>
                  <a:pt x="196" y="266"/>
                  <a:pt x="196" y="241"/>
                </a:cubicBezTo>
                <a:cubicBezTo>
                  <a:pt x="196" y="215"/>
                  <a:pt x="216" y="195"/>
                  <a:pt x="242" y="195"/>
                </a:cubicBezTo>
                <a:close/>
                <a:moveTo>
                  <a:pt x="77" y="270"/>
                </a:moveTo>
                <a:cubicBezTo>
                  <a:pt x="156" y="270"/>
                  <a:pt x="156" y="270"/>
                  <a:pt x="156" y="270"/>
                </a:cubicBezTo>
                <a:cubicBezTo>
                  <a:pt x="165" y="297"/>
                  <a:pt x="186" y="318"/>
                  <a:pt x="212" y="327"/>
                </a:cubicBezTo>
                <a:cubicBezTo>
                  <a:pt x="212" y="405"/>
                  <a:pt x="212" y="405"/>
                  <a:pt x="212" y="405"/>
                </a:cubicBezTo>
                <a:cubicBezTo>
                  <a:pt x="144" y="393"/>
                  <a:pt x="90" y="339"/>
                  <a:pt x="77" y="270"/>
                </a:cubicBezTo>
                <a:close/>
                <a:moveTo>
                  <a:pt x="212" y="76"/>
                </a:moveTo>
                <a:cubicBezTo>
                  <a:pt x="212" y="155"/>
                  <a:pt x="212" y="155"/>
                  <a:pt x="212" y="155"/>
                </a:cubicBezTo>
                <a:cubicBezTo>
                  <a:pt x="186" y="164"/>
                  <a:pt x="165" y="185"/>
                  <a:pt x="156" y="211"/>
                </a:cubicBezTo>
                <a:cubicBezTo>
                  <a:pt x="77" y="211"/>
                  <a:pt x="77" y="211"/>
                  <a:pt x="77" y="211"/>
                </a:cubicBezTo>
                <a:cubicBezTo>
                  <a:pt x="90" y="143"/>
                  <a:pt x="144" y="89"/>
                  <a:pt x="212" y="76"/>
                </a:cubicBezTo>
                <a:close/>
                <a:moveTo>
                  <a:pt x="406" y="211"/>
                </a:moveTo>
                <a:cubicBezTo>
                  <a:pt x="328" y="211"/>
                  <a:pt x="328" y="211"/>
                  <a:pt x="328" y="211"/>
                </a:cubicBezTo>
                <a:cubicBezTo>
                  <a:pt x="318" y="185"/>
                  <a:pt x="297" y="164"/>
                  <a:pt x="271" y="155"/>
                </a:cubicBezTo>
                <a:cubicBezTo>
                  <a:pt x="271" y="76"/>
                  <a:pt x="271" y="76"/>
                  <a:pt x="271" y="76"/>
                </a:cubicBezTo>
                <a:cubicBezTo>
                  <a:pt x="340" y="89"/>
                  <a:pt x="394" y="143"/>
                  <a:pt x="406" y="211"/>
                </a:cubicBezTo>
                <a:close/>
              </a:path>
            </a:pathLst>
          </a:custGeom>
          <a:solidFill>
            <a:srgbClr val="5C2987"/>
          </a:solidFill>
          <a:ln w="9525">
            <a:solidFill>
              <a:srgbClr val="D7F5AB"/>
            </a:solidFill>
            <a:miter lim="800000"/>
          </a:ln>
        </p:spPr>
        <p:txBody>
          <a:bodyPr/>
          <a:p>
            <a:pPr algn="ctr" defTabSz="1151890"/>
            <a:endParaRPr lang="zh-CN" altLang="en-US" sz="4025">
              <a:solidFill>
                <a:sysClr val="windowText" lastClr="000000"/>
              </a:solidFill>
              <a:latin typeface="Impact" panose="020B0806030902050204" charset="0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420000">
            <a:off x="654685" y="-51435"/>
            <a:ext cx="1167130" cy="8528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305" y="-55880"/>
            <a:ext cx="952500" cy="9766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9275" y="50800"/>
            <a:ext cx="1671955" cy="19958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8360000">
            <a:off x="9326245" y="344805"/>
            <a:ext cx="2305050" cy="132397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617422" y="1922674"/>
            <a:ext cx="823125" cy="889760"/>
            <a:chOff x="6902450" y="3638551"/>
            <a:chExt cx="666750" cy="720725"/>
          </a:xfrm>
          <a:solidFill>
            <a:srgbClr val="5C2987"/>
          </a:solidFill>
        </p:grpSpPr>
        <p:sp>
          <p:nvSpPr>
            <p:cNvPr id="6" name="Oval 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996112" y="3638551"/>
              <a:ext cx="150813" cy="150813"/>
            </a:xfrm>
            <a:prstGeom prst="ellipse">
              <a:avLst/>
            </a:prstGeom>
            <a:grpFill/>
            <a:ln w="9525">
              <a:solidFill>
                <a:srgbClr val="D7F5AB"/>
              </a:solidFill>
              <a:miter lim="800000"/>
            </a:ln>
          </p:spPr>
          <p:txBody>
            <a:bodyPr/>
            <a:p>
              <a:pPr algn="ctr" defTabSz="1151890"/>
              <a:endParaRPr lang="zh-CN" altLang="en-US" sz="4025">
                <a:solidFill>
                  <a:sysClr val="windowText" lastClr="000000"/>
                </a:solidFill>
                <a:latin typeface="Impact" panose="020B0806030902050204" charset="0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9"/>
            <p:cNvSpPr/>
            <p:nvPr>
              <p:custDataLst>
                <p:tags r:id="rId16"/>
              </p:custDataLst>
            </p:nvPr>
          </p:nvSpPr>
          <p:spPr bwMode="auto">
            <a:xfrm>
              <a:off x="7286625" y="4048126"/>
              <a:ext cx="282575" cy="134938"/>
            </a:xfrm>
            <a:custGeom>
              <a:avLst/>
              <a:gdLst>
                <a:gd name="T0" fmla="*/ 27 w 127"/>
                <a:gd name="T1" fmla="*/ 0 h 61"/>
                <a:gd name="T2" fmla="*/ 0 w 127"/>
                <a:gd name="T3" fmla="*/ 26 h 61"/>
                <a:gd name="T4" fmla="*/ 17 w 127"/>
                <a:gd name="T5" fmla="*/ 51 h 61"/>
                <a:gd name="T6" fmla="*/ 34 w 127"/>
                <a:gd name="T7" fmla="*/ 61 h 61"/>
                <a:gd name="T8" fmla="*/ 108 w 127"/>
                <a:gd name="T9" fmla="*/ 61 h 61"/>
                <a:gd name="T10" fmla="*/ 127 w 127"/>
                <a:gd name="T11" fmla="*/ 42 h 61"/>
                <a:gd name="T12" fmla="*/ 108 w 127"/>
                <a:gd name="T13" fmla="*/ 24 h 61"/>
                <a:gd name="T14" fmla="*/ 44 w 127"/>
                <a:gd name="T15" fmla="*/ 24 h 61"/>
                <a:gd name="T16" fmla="*/ 27 w 127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61">
                  <a:moveTo>
                    <a:pt x="27" y="0"/>
                  </a:moveTo>
                  <a:cubicBezTo>
                    <a:pt x="25" y="9"/>
                    <a:pt x="1" y="26"/>
                    <a:pt x="0" y="26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1" y="58"/>
                    <a:pt x="27" y="61"/>
                    <a:pt x="34" y="61"/>
                  </a:cubicBezTo>
                  <a:cubicBezTo>
                    <a:pt x="108" y="61"/>
                    <a:pt x="108" y="61"/>
                    <a:pt x="108" y="61"/>
                  </a:cubicBezTo>
                  <a:cubicBezTo>
                    <a:pt x="119" y="61"/>
                    <a:pt x="127" y="53"/>
                    <a:pt x="127" y="42"/>
                  </a:cubicBezTo>
                  <a:cubicBezTo>
                    <a:pt x="127" y="32"/>
                    <a:pt x="118" y="24"/>
                    <a:pt x="108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grpFill/>
            <a:ln w="9525">
              <a:solidFill>
                <a:srgbClr val="D7F5AB"/>
              </a:solidFill>
              <a:miter lim="800000"/>
            </a:ln>
          </p:spPr>
          <p:txBody>
            <a:bodyPr/>
            <a:p>
              <a:pPr algn="ctr" defTabSz="1151890"/>
              <a:endParaRPr lang="zh-CN" altLang="en-US" sz="4025">
                <a:solidFill>
                  <a:sysClr val="windowText" lastClr="000000"/>
                </a:solidFill>
                <a:latin typeface="Impact" panose="020B0806030902050204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0"/>
            <p:cNvSpPr/>
            <p:nvPr>
              <p:custDataLst>
                <p:tags r:id="rId17"/>
              </p:custDataLst>
            </p:nvPr>
          </p:nvSpPr>
          <p:spPr bwMode="auto">
            <a:xfrm>
              <a:off x="6902450" y="3729038"/>
              <a:ext cx="549275" cy="630238"/>
            </a:xfrm>
            <a:custGeom>
              <a:avLst/>
              <a:gdLst>
                <a:gd name="T0" fmla="*/ 14 w 247"/>
                <a:gd name="T1" fmla="*/ 106 h 283"/>
                <a:gd name="T2" fmla="*/ 3 w 247"/>
                <a:gd name="T3" fmla="*/ 125 h 283"/>
                <a:gd name="T4" fmla="*/ 19 w 247"/>
                <a:gd name="T5" fmla="*/ 137 h 283"/>
                <a:gd name="T6" fmla="*/ 20 w 247"/>
                <a:gd name="T7" fmla="*/ 137 h 283"/>
                <a:gd name="T8" fmla="*/ 79 w 247"/>
                <a:gd name="T9" fmla="*/ 122 h 283"/>
                <a:gd name="T10" fmla="*/ 90 w 247"/>
                <a:gd name="T11" fmla="*/ 112 h 283"/>
                <a:gd name="T12" fmla="*/ 99 w 247"/>
                <a:gd name="T13" fmla="*/ 83 h 283"/>
                <a:gd name="T14" fmla="*/ 131 w 247"/>
                <a:gd name="T15" fmla="*/ 136 h 283"/>
                <a:gd name="T16" fmla="*/ 91 w 247"/>
                <a:gd name="T17" fmla="*/ 166 h 283"/>
                <a:gd name="T18" fmla="*/ 86 w 247"/>
                <a:gd name="T19" fmla="*/ 188 h 283"/>
                <a:gd name="T20" fmla="*/ 122 w 247"/>
                <a:gd name="T21" fmla="*/ 272 h 283"/>
                <a:gd name="T22" fmla="*/ 139 w 247"/>
                <a:gd name="T23" fmla="*/ 283 h 283"/>
                <a:gd name="T24" fmla="*/ 147 w 247"/>
                <a:gd name="T25" fmla="*/ 281 h 283"/>
                <a:gd name="T26" fmla="*/ 156 w 247"/>
                <a:gd name="T27" fmla="*/ 257 h 283"/>
                <a:gd name="T28" fmla="*/ 125 w 247"/>
                <a:gd name="T29" fmla="*/ 188 h 283"/>
                <a:gd name="T30" fmla="*/ 177 w 247"/>
                <a:gd name="T31" fmla="*/ 150 h 283"/>
                <a:gd name="T32" fmla="*/ 183 w 247"/>
                <a:gd name="T33" fmla="*/ 143 h 283"/>
                <a:gd name="T34" fmla="*/ 179 w 247"/>
                <a:gd name="T35" fmla="*/ 106 h 283"/>
                <a:gd name="T36" fmla="*/ 139 w 247"/>
                <a:gd name="T37" fmla="*/ 44 h 283"/>
                <a:gd name="T38" fmla="*/ 170 w 247"/>
                <a:gd name="T39" fmla="*/ 33 h 283"/>
                <a:gd name="T40" fmla="*/ 223 w 247"/>
                <a:gd name="T41" fmla="*/ 60 h 283"/>
                <a:gd name="T42" fmla="*/ 231 w 247"/>
                <a:gd name="T43" fmla="*/ 61 h 283"/>
                <a:gd name="T44" fmla="*/ 243 w 247"/>
                <a:gd name="T45" fmla="*/ 53 h 283"/>
                <a:gd name="T46" fmla="*/ 236 w 247"/>
                <a:gd name="T47" fmla="*/ 33 h 283"/>
                <a:gd name="T48" fmla="*/ 178 w 247"/>
                <a:gd name="T49" fmla="*/ 1 h 283"/>
                <a:gd name="T50" fmla="*/ 166 w 247"/>
                <a:gd name="T51" fmla="*/ 1 h 283"/>
                <a:gd name="T52" fmla="*/ 114 w 247"/>
                <a:gd name="T53" fmla="*/ 19 h 283"/>
                <a:gd name="T54" fmla="*/ 108 w 247"/>
                <a:gd name="T55" fmla="*/ 23 h 283"/>
                <a:gd name="T56" fmla="*/ 86 w 247"/>
                <a:gd name="T57" fmla="*/ 38 h 283"/>
                <a:gd name="T58" fmla="*/ 80 w 247"/>
                <a:gd name="T59" fmla="*/ 45 h 283"/>
                <a:gd name="T60" fmla="*/ 79 w 247"/>
                <a:gd name="T61" fmla="*/ 48 h 283"/>
                <a:gd name="T62" fmla="*/ 64 w 247"/>
                <a:gd name="T63" fmla="*/ 94 h 283"/>
                <a:gd name="T64" fmla="*/ 14 w 247"/>
                <a:gd name="T65" fmla="*/ 10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6" h="283">
                  <a:moveTo>
                    <a:pt x="14" y="106"/>
                  </a:moveTo>
                  <a:cubicBezTo>
                    <a:pt x="5" y="107"/>
                    <a:pt x="0" y="116"/>
                    <a:pt x="3" y="125"/>
                  </a:cubicBezTo>
                  <a:cubicBezTo>
                    <a:pt x="4" y="133"/>
                    <a:pt x="11" y="139"/>
                    <a:pt x="19" y="137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79" y="122"/>
                    <a:pt x="79" y="122"/>
                    <a:pt x="79" y="122"/>
                  </a:cubicBezTo>
                  <a:cubicBezTo>
                    <a:pt x="84" y="121"/>
                    <a:pt x="88" y="117"/>
                    <a:pt x="90" y="112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84" y="171"/>
                    <a:pt x="82" y="181"/>
                    <a:pt x="86" y="188"/>
                  </a:cubicBezTo>
                  <a:cubicBezTo>
                    <a:pt x="122" y="272"/>
                    <a:pt x="122" y="272"/>
                    <a:pt x="122" y="272"/>
                  </a:cubicBezTo>
                  <a:cubicBezTo>
                    <a:pt x="125" y="279"/>
                    <a:pt x="132" y="283"/>
                    <a:pt x="139" y="283"/>
                  </a:cubicBezTo>
                  <a:cubicBezTo>
                    <a:pt x="141" y="283"/>
                    <a:pt x="144" y="283"/>
                    <a:pt x="147" y="281"/>
                  </a:cubicBezTo>
                  <a:cubicBezTo>
                    <a:pt x="156" y="277"/>
                    <a:pt x="160" y="266"/>
                    <a:pt x="156" y="257"/>
                  </a:cubicBezTo>
                  <a:cubicBezTo>
                    <a:pt x="125" y="188"/>
                    <a:pt x="125" y="188"/>
                    <a:pt x="125" y="188"/>
                  </a:cubicBezTo>
                  <a:cubicBezTo>
                    <a:pt x="177" y="150"/>
                    <a:pt x="177" y="150"/>
                    <a:pt x="177" y="150"/>
                  </a:cubicBezTo>
                  <a:cubicBezTo>
                    <a:pt x="180" y="148"/>
                    <a:pt x="182" y="145"/>
                    <a:pt x="183" y="143"/>
                  </a:cubicBezTo>
                  <a:cubicBezTo>
                    <a:pt x="191" y="132"/>
                    <a:pt x="187" y="119"/>
                    <a:pt x="179" y="106"/>
                  </a:cubicBezTo>
                  <a:cubicBezTo>
                    <a:pt x="139" y="44"/>
                    <a:pt x="139" y="44"/>
                    <a:pt x="139" y="44"/>
                  </a:cubicBezTo>
                  <a:cubicBezTo>
                    <a:pt x="170" y="33"/>
                    <a:pt x="170" y="33"/>
                    <a:pt x="170" y="33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6" y="61"/>
                    <a:pt x="228" y="61"/>
                    <a:pt x="231" y="61"/>
                  </a:cubicBezTo>
                  <a:cubicBezTo>
                    <a:pt x="236" y="61"/>
                    <a:pt x="241" y="58"/>
                    <a:pt x="243" y="53"/>
                  </a:cubicBezTo>
                  <a:cubicBezTo>
                    <a:pt x="247" y="46"/>
                    <a:pt x="245" y="37"/>
                    <a:pt x="236" y="33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175" y="0"/>
                    <a:pt x="170" y="0"/>
                    <a:pt x="166" y="1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2" y="20"/>
                    <a:pt x="110" y="21"/>
                    <a:pt x="108" y="23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3" y="40"/>
                    <a:pt x="81" y="43"/>
                    <a:pt x="80" y="45"/>
                  </a:cubicBezTo>
                  <a:cubicBezTo>
                    <a:pt x="80" y="46"/>
                    <a:pt x="79" y="47"/>
                    <a:pt x="79" y="48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14" y="106"/>
                    <a:pt x="14" y="106"/>
                    <a:pt x="14" y="106"/>
                  </a:cubicBezTo>
                  <a:close/>
                </a:path>
              </a:pathLst>
            </a:custGeom>
            <a:grpFill/>
            <a:ln w="9525">
              <a:solidFill>
                <a:srgbClr val="D7F5AB"/>
              </a:solidFill>
              <a:miter lim="800000"/>
            </a:ln>
          </p:spPr>
          <p:txBody>
            <a:bodyPr/>
            <a:p>
              <a:pPr algn="ctr" defTabSz="1151890"/>
              <a:endParaRPr lang="zh-CN" altLang="en-US" sz="4025">
                <a:solidFill>
                  <a:sysClr val="windowText" lastClr="000000"/>
                </a:solidFill>
                <a:latin typeface="Impact" panose="020B080603090205020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81"/>
          <a:stretch>
            <a:fillRect/>
          </a:stretch>
        </p:blipFill>
        <p:spPr bwMode="auto">
          <a:xfrm>
            <a:off x="1633220" y="-890270"/>
            <a:ext cx="875474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7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9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6" nodeType="withEffect"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8" nodeType="withEffect"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5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3" nodeType="after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bldLvl="0" animBg="1"/>
      <p:bldP spid="9" grpId="3" bldLvl="0" animBg="1"/>
      <p:bldP spid="12" grpId="5" bldLvl="0" animBg="1"/>
      <p:bldP spid="18" grpId="6" bldLvl="0" animBg="1"/>
      <p:bldP spid="18" grpId="7" bldLvl="0" animBg="1"/>
      <p:bldP spid="19" grpId="8" bldLvl="0" animBg="1"/>
      <p:bldP spid="19" grpId="9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962785" cy="832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62785" y="242570"/>
            <a:ext cx="7593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浙江省高考试题“七选五”   特征统计表</a:t>
            </a:r>
            <a:endParaRPr lang="zh-CN" altLang="en-US" sz="28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搜狗截图202111170728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50204"/>
          <a:stretch>
            <a:fillRect/>
          </a:stretch>
        </p:blipFill>
        <p:spPr>
          <a:xfrm>
            <a:off x="264795" y="908685"/>
            <a:ext cx="4568190" cy="5580380"/>
          </a:xfrm>
          <a:prstGeom prst="rect">
            <a:avLst/>
          </a:prstGeom>
        </p:spPr>
      </p:pic>
      <p:sp>
        <p:nvSpPr>
          <p:cNvPr id="3" name="圆角矩形 2"/>
          <p:cNvSpPr/>
          <p:nvPr>
            <p:custDataLst>
              <p:tags r:id="rId6"/>
            </p:custDataLst>
          </p:nvPr>
        </p:nvSpPr>
        <p:spPr>
          <a:xfrm>
            <a:off x="1489075" y="3933190"/>
            <a:ext cx="1075690" cy="1007110"/>
          </a:xfrm>
          <a:prstGeom prst="roundRect">
            <a:avLst/>
          </a:prstGeom>
          <a:noFill/>
          <a:ln w="38100" cap="flat" cmpd="sng" algn="ctr">
            <a:solidFill>
              <a:srgbClr val="0070C0">
                <a:shade val="50000"/>
              </a:srgb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10" name="图片 9" descr="搜狗截图2021111707280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/>
          <a:srcRect l="50363"/>
          <a:stretch>
            <a:fillRect/>
          </a:stretch>
        </p:blipFill>
        <p:spPr>
          <a:xfrm>
            <a:off x="6241415" y="908685"/>
            <a:ext cx="5707380" cy="54971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01235" y="956945"/>
            <a:ext cx="1529080" cy="5547995"/>
          </a:xfrm>
          <a:prstGeom prst="rect">
            <a:avLst/>
          </a:prstGeom>
        </p:spPr>
      </p:pic>
      <p:sp>
        <p:nvSpPr>
          <p:cNvPr id="12" name="圆角矩形 11"/>
          <p:cNvSpPr/>
          <p:nvPr>
            <p:custDataLst>
              <p:tags r:id="rId10"/>
            </p:custDataLst>
          </p:nvPr>
        </p:nvSpPr>
        <p:spPr>
          <a:xfrm>
            <a:off x="3752215" y="3961765"/>
            <a:ext cx="1152525" cy="978535"/>
          </a:xfrm>
          <a:prstGeom prst="roundRect">
            <a:avLst/>
          </a:prstGeom>
          <a:noFill/>
          <a:ln w="38100" cap="flat" cmpd="sng" algn="ctr">
            <a:solidFill>
              <a:srgbClr val="0070C0">
                <a:shade val="50000"/>
              </a:srgb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rtlCol="0" anchor="ctr"/>
          <a:p>
            <a:pPr algn="ctr"/>
            <a:endParaRPr lang="zh-CN" alt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/>
          <p:cNvSpPr/>
          <p:nvPr/>
        </p:nvSpPr>
        <p:spPr bwMode="auto">
          <a:xfrm>
            <a:off x="3310233" y="1395413"/>
            <a:ext cx="8883355" cy="1881187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8" name="Freeform 6"/>
          <p:cNvSpPr/>
          <p:nvPr/>
        </p:nvSpPr>
        <p:spPr bwMode="auto">
          <a:xfrm>
            <a:off x="1588" y="4075113"/>
            <a:ext cx="5693725" cy="1712912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4" name="Freeform 7"/>
          <p:cNvSpPr/>
          <p:nvPr/>
        </p:nvSpPr>
        <p:spPr bwMode="auto">
          <a:xfrm>
            <a:off x="1588" y="2052639"/>
            <a:ext cx="10728896" cy="2981325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rgbClr val="5C2987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5" name="Freeform 8"/>
          <p:cNvSpPr/>
          <p:nvPr/>
        </p:nvSpPr>
        <p:spPr bwMode="auto">
          <a:xfrm>
            <a:off x="11228765" y="1908175"/>
            <a:ext cx="556995" cy="900113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9" name="Freeform 9"/>
          <p:cNvSpPr/>
          <p:nvPr/>
        </p:nvSpPr>
        <p:spPr bwMode="auto">
          <a:xfrm>
            <a:off x="10589252" y="6049964"/>
            <a:ext cx="1604336" cy="808037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7" name="Freeform 10"/>
          <p:cNvSpPr/>
          <p:nvPr/>
        </p:nvSpPr>
        <p:spPr bwMode="auto">
          <a:xfrm>
            <a:off x="10298853" y="6208713"/>
            <a:ext cx="1894735" cy="649287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rgbClr val="5C29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58" name="TextBox 11"/>
          <p:cNvSpPr txBox="1">
            <a:spLocks noChangeArrowheads="1"/>
          </p:cNvSpPr>
          <p:nvPr/>
        </p:nvSpPr>
        <p:spPr bwMode="auto">
          <a:xfrm>
            <a:off x="2605405" y="2808605"/>
            <a:ext cx="739648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分析语篇结构，标识选项特征</a:t>
            </a:r>
            <a:endParaRPr lang="zh-CN" altLang="en-US"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提纲方可挈领，细微能见知著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12"/>
          <p:cNvSpPr txBox="1">
            <a:spLocks noChangeArrowheads="1"/>
          </p:cNvSpPr>
          <p:nvPr/>
        </p:nvSpPr>
        <p:spPr bwMode="auto">
          <a:xfrm>
            <a:off x="1347262" y="2463800"/>
            <a:ext cx="1257935" cy="22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3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3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2"/>
          <p:cNvSpPr txBox="1">
            <a:spLocks noChangeArrowheads="1"/>
          </p:cNvSpPr>
          <p:nvPr/>
        </p:nvSpPr>
        <p:spPr bwMode="auto">
          <a:xfrm>
            <a:off x="491934" y="3813176"/>
            <a:ext cx="83375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FFFF"/>
                </a:solidFill>
              </a:rPr>
              <a:t>Part</a:t>
            </a:r>
            <a:endParaRPr lang="zh-CN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8" grpId="0" bldLvl="0" animBg="1"/>
      <p:bldP spid="54" grpId="0" bldLvl="0" animBg="1"/>
      <p:bldP spid="55" grpId="0" bldLvl="0" animBg="1"/>
      <p:bldP spid="9" grpId="0" bldLvl="0" animBg="1"/>
      <p:bldP spid="57" grpId="0" bldLvl="0" animBg="1"/>
      <p:bldP spid="58" grpId="0" autoUpdateAnimBg="0"/>
      <p:bldP spid="59" grpId="0" autoUpdateAnimBg="0"/>
      <p:bldP spid="6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30020" cy="832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73175" y="243205"/>
            <a:ext cx="7270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分析语篇结构，提纲方可挈领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月浙江高考卷）</a:t>
            </a:r>
            <a:endParaRPr lang="zh-CN" altLang="en-US" sz="16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93240" y="834390"/>
            <a:ext cx="10048875" cy="5960745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14" name="矩形: 圆角 13"/>
          <p:cNvSpPr/>
          <p:nvPr>
            <p:custDataLst>
              <p:tags r:id="rId6"/>
            </p:custDataLst>
          </p:nvPr>
        </p:nvSpPr>
        <p:spPr>
          <a:xfrm>
            <a:off x="9090660" y="1223010"/>
            <a:ext cx="2751455" cy="264160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>
            <p:custDataLst>
              <p:tags r:id="rId7"/>
            </p:custDataLst>
          </p:nvPr>
        </p:nvSpPr>
        <p:spPr>
          <a:xfrm>
            <a:off x="1849120" y="1541780"/>
            <a:ext cx="3601720" cy="274320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9076055" y="1556385"/>
            <a:ext cx="1703070" cy="304800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 sentence</a:t>
            </a:r>
            <a:endParaRPr lang="en-US" altLang="zh-CN" b="1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16"/>
          <p:cNvSpPr/>
          <p:nvPr>
            <p:custDataLst>
              <p:tags r:id="rId9"/>
            </p:custDataLst>
          </p:nvPr>
        </p:nvSpPr>
        <p:spPr>
          <a:xfrm>
            <a:off x="2065655" y="1933575"/>
            <a:ext cx="1118870" cy="204470"/>
          </a:xfrm>
          <a:prstGeom prst="round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: 圆角 17"/>
          <p:cNvSpPr/>
          <p:nvPr>
            <p:custDataLst>
              <p:tags r:id="rId10"/>
            </p:custDataLst>
          </p:nvPr>
        </p:nvSpPr>
        <p:spPr>
          <a:xfrm>
            <a:off x="2065655" y="2653030"/>
            <a:ext cx="1737360" cy="208280"/>
          </a:xfrm>
          <a:prstGeom prst="round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>
            <p:custDataLst>
              <p:tags r:id="rId11"/>
            </p:custDataLst>
          </p:nvPr>
        </p:nvSpPr>
        <p:spPr>
          <a:xfrm>
            <a:off x="2065655" y="4004945"/>
            <a:ext cx="1477645" cy="254635"/>
          </a:xfrm>
          <a:prstGeom prst="round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>
            <p:custDataLst>
              <p:tags r:id="rId12"/>
            </p:custDataLst>
          </p:nvPr>
        </p:nvSpPr>
        <p:spPr>
          <a:xfrm>
            <a:off x="2065655" y="4749165"/>
            <a:ext cx="1166495" cy="243840"/>
          </a:xfrm>
          <a:prstGeom prst="round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>
            <p:custDataLst>
              <p:tags r:id="rId13"/>
            </p:custDataLst>
          </p:nvPr>
        </p:nvSpPr>
        <p:spPr>
          <a:xfrm>
            <a:off x="2065655" y="5445125"/>
            <a:ext cx="937260" cy="216535"/>
          </a:xfrm>
          <a:prstGeom prst="round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左中括号 21"/>
          <p:cNvSpPr/>
          <p:nvPr>
            <p:custDataLst>
              <p:tags r:id="rId14"/>
            </p:custDataLst>
          </p:nvPr>
        </p:nvSpPr>
        <p:spPr>
          <a:xfrm>
            <a:off x="1617980" y="2132965"/>
            <a:ext cx="175260" cy="3636645"/>
          </a:xfrm>
          <a:prstGeom prst="leftBracket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15"/>
            </p:custDataLst>
          </p:nvPr>
        </p:nvSpPr>
        <p:spPr>
          <a:xfrm>
            <a:off x="265430" y="3573145"/>
            <a:ext cx="1274445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p>
            <a:r>
              <a:rPr lang="en-US" altLang="zh-CN" b="1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Sub-points</a:t>
            </a:r>
            <a:endParaRPr lang="en-US" altLang="zh-CN" b="1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5430" y="4220845"/>
            <a:ext cx="12750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文本</a:t>
            </a:r>
            <a:endParaRPr lang="zh-CN" altLang="en-US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宏观结构</a:t>
            </a:r>
            <a:endParaRPr lang="zh-CN" altLang="en-US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473440" y="188595"/>
            <a:ext cx="3439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☞</a:t>
            </a:r>
            <a:r>
              <a:rPr lang="en-US" altLang="zh-CN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How-to 类说明文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AutoShape 4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6073140" y="2897505"/>
            <a:ext cx="5704205" cy="2030095"/>
          </a:xfrm>
          <a:prstGeom prst="bevel">
            <a:avLst>
              <a:gd name="adj" fmla="val 1495"/>
            </a:avLst>
          </a:prstGeom>
          <a:solidFill>
            <a:srgbClr val="5C2987"/>
          </a:solidFill>
          <a:ln w="19050" algn="ctr">
            <a:solidFill>
              <a:srgbClr val="FFFFFF"/>
            </a:solidFill>
            <a:miter lim="800000"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35000"/>
              </a:spcBef>
              <a:spcAft>
                <a:spcPct val="15000"/>
              </a:spcAft>
              <a:buClrTx/>
              <a:buSzPct val="65000"/>
              <a:buFontTx/>
              <a:buChar char="•"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5" name="Text Box 6"/>
          <p:cNvSpPr txBox="1"/>
          <p:nvPr>
            <p:custDataLst>
              <p:tags r:id="rId17"/>
            </p:custDataLst>
          </p:nvPr>
        </p:nvSpPr>
        <p:spPr>
          <a:xfrm>
            <a:off x="6157595" y="2990850"/>
            <a:ext cx="5494655" cy="1842770"/>
          </a:xfrm>
          <a:prstGeom prst="rect">
            <a:avLst/>
          </a:prstGeom>
          <a:solidFill>
            <a:srgbClr val="5C2987"/>
          </a:solidFill>
          <a:ln w="9525">
            <a:noFill/>
          </a:ln>
        </p:spPr>
        <p:txBody>
          <a:bodyPr wrap="square" anchor="t" anchorCtr="0">
            <a:noAutofit/>
          </a:bodyPr>
          <a:p>
            <a:pPr indent="4826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本文介绍了乘火车愉快旅行的几个建议：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826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提前计划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；②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找旅行社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；③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带条毯子；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④早点到。⑤找乐子，玩开心。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826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本文语篇关键在于：明晰语篇框架，熟知各段主旨要点，做到成竹在胸。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  <p:bldP spid="2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4" grpId="0" bldLvl="0" animBg="1"/>
      <p:bldP spid="5" grpId="0" bldLvl="0" animBg="1"/>
      <p:bldP spid="10" grpId="0"/>
      <p:bldP spid="10" grpId="1"/>
      <p:bldP spid="24" grpId="0"/>
      <p:bldP spid="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768773" y="76475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30020" cy="832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73175" y="242570"/>
            <a:ext cx="5028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分析语篇结构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2022年6月新高考全国 I卷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301740" y="188595"/>
            <a:ext cx="56572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☞</a:t>
            </a:r>
            <a:r>
              <a:rPr lang="en-US" altLang="zh-CN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How-to 类说明文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先事实后观点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搜狗截图202305191149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40" y="870585"/>
            <a:ext cx="11553825" cy="5715000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14" name="矩形: 圆角 13"/>
          <p:cNvSpPr/>
          <p:nvPr>
            <p:custDataLst>
              <p:tags r:id="rId5"/>
            </p:custDataLst>
          </p:nvPr>
        </p:nvSpPr>
        <p:spPr>
          <a:xfrm>
            <a:off x="1563370" y="2132965"/>
            <a:ext cx="4503420" cy="264160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: 圆角 17"/>
          <p:cNvSpPr/>
          <p:nvPr>
            <p:custDataLst>
              <p:tags r:id="rId6"/>
            </p:custDataLst>
          </p:nvPr>
        </p:nvSpPr>
        <p:spPr>
          <a:xfrm>
            <a:off x="7766050" y="2708910"/>
            <a:ext cx="3673475" cy="278765"/>
          </a:xfrm>
          <a:prstGeom prst="round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: 圆角 17"/>
          <p:cNvSpPr/>
          <p:nvPr>
            <p:custDataLst>
              <p:tags r:id="rId7"/>
            </p:custDataLst>
          </p:nvPr>
        </p:nvSpPr>
        <p:spPr>
          <a:xfrm>
            <a:off x="8041640" y="5363845"/>
            <a:ext cx="1061085" cy="274320"/>
          </a:xfrm>
          <a:prstGeom prst="round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: 圆角 17"/>
          <p:cNvSpPr/>
          <p:nvPr>
            <p:custDataLst>
              <p:tags r:id="rId8"/>
            </p:custDataLst>
          </p:nvPr>
        </p:nvSpPr>
        <p:spPr>
          <a:xfrm>
            <a:off x="2353310" y="6021070"/>
            <a:ext cx="9121775" cy="274320"/>
          </a:xfrm>
          <a:prstGeom prst="round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: 圆角 17"/>
          <p:cNvSpPr/>
          <p:nvPr>
            <p:custDataLst>
              <p:tags r:id="rId9"/>
            </p:custDataLst>
          </p:nvPr>
        </p:nvSpPr>
        <p:spPr>
          <a:xfrm>
            <a:off x="4657090" y="3586480"/>
            <a:ext cx="942975" cy="278765"/>
          </a:xfrm>
          <a:prstGeom prst="round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: 圆角 17"/>
          <p:cNvSpPr/>
          <p:nvPr>
            <p:custDataLst>
              <p:tags r:id="rId10"/>
            </p:custDataLst>
          </p:nvPr>
        </p:nvSpPr>
        <p:spPr>
          <a:xfrm>
            <a:off x="4513580" y="5085080"/>
            <a:ext cx="1298575" cy="278765"/>
          </a:xfrm>
          <a:prstGeom prst="round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: 圆角 17"/>
          <p:cNvSpPr/>
          <p:nvPr>
            <p:custDataLst>
              <p:tags r:id="rId11"/>
            </p:custDataLst>
          </p:nvPr>
        </p:nvSpPr>
        <p:spPr>
          <a:xfrm>
            <a:off x="624840" y="2996565"/>
            <a:ext cx="5230495" cy="278765"/>
          </a:xfrm>
          <a:prstGeom prst="roundRect">
            <a:avLst/>
          </a:prstGeom>
          <a:noFill/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4068" name="AutoShape 4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6122035" y="710565"/>
            <a:ext cx="5704205" cy="2469515"/>
          </a:xfrm>
          <a:prstGeom prst="bevel">
            <a:avLst>
              <a:gd name="adj" fmla="val 1495"/>
            </a:avLst>
          </a:prstGeom>
          <a:solidFill>
            <a:srgbClr val="5C2987"/>
          </a:solidFill>
          <a:ln w="19050" algn="ctr">
            <a:solidFill>
              <a:srgbClr val="FFFFFF"/>
            </a:solidFill>
            <a:miter lim="800000"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35000"/>
              </a:spcBef>
              <a:spcAft>
                <a:spcPct val="15000"/>
              </a:spcAft>
              <a:buClrTx/>
              <a:buSzPct val="65000"/>
              <a:buFontTx/>
              <a:buChar char="•"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344070" name="Text Box 6"/>
          <p:cNvSpPr txBox="1"/>
          <p:nvPr>
            <p:custDataLst>
              <p:tags r:id="rId13"/>
            </p:custDataLst>
          </p:nvPr>
        </p:nvSpPr>
        <p:spPr>
          <a:xfrm>
            <a:off x="6291580" y="818515"/>
            <a:ext cx="5409565" cy="2216785"/>
          </a:xfrm>
          <a:prstGeom prst="rect">
            <a:avLst/>
          </a:prstGeom>
          <a:solidFill>
            <a:srgbClr val="5C2987"/>
          </a:solidFill>
          <a:ln w="9525">
            <a:noFill/>
          </a:ln>
        </p:spPr>
        <p:txBody>
          <a:bodyPr wrap="square" anchor="t" anchorCtr="0">
            <a:noAutofit/>
          </a:bodyPr>
          <a:p>
            <a:pPr indent="4826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本文阐述了拥有健身伙伴的好处，主要介绍了如何寻找合适的健身伙伴：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826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①你所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做的运动决定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健身伙伴；②你所在的健身馆可找到健身伙伴；③寻找健身伙伴的信息要求；④接受差异，合作互助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826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本文语篇难点在于：先事实，后观点。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38, 39, 40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三个选项考查考生总结、归纳的高阶思维。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82600"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82600"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336550" y="1753870"/>
            <a:ext cx="1703070" cy="304800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 sentence</a:t>
            </a:r>
            <a:endParaRPr lang="en-US" altLang="zh-CN" b="1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箭头连接符 10"/>
          <p:cNvCxnSpPr>
            <a:endCxn id="8" idx="3"/>
          </p:cNvCxnSpPr>
          <p:nvPr/>
        </p:nvCxnSpPr>
        <p:spPr>
          <a:xfrm flipH="1">
            <a:off x="5600065" y="2806700"/>
            <a:ext cx="3677285" cy="91948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5737225" y="2853055"/>
            <a:ext cx="3672840" cy="230378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endCxn id="3" idx="0"/>
          </p:cNvCxnSpPr>
          <p:nvPr/>
        </p:nvCxnSpPr>
        <p:spPr>
          <a:xfrm flipH="1">
            <a:off x="8572500" y="2996565"/>
            <a:ext cx="909320" cy="236728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4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" grpId="0" bldLvl="0" animBg="1"/>
      <p:bldP spid="3" grpId="0" bldLvl="0" animBg="1"/>
      <p:bldP spid="5" grpId="0" bldLvl="0" animBg="1"/>
      <p:bldP spid="8" grpId="0" bldLvl="0" animBg="1"/>
      <p:bldP spid="9" grpId="0" bldLvl="0" animBg="1"/>
      <p:bldP spid="10" grpId="0" bldLvl="0" animBg="1"/>
      <p:bldP spid="344068" grpId="0" bldLvl="0" animBg="1"/>
      <p:bldP spid="344070" grpId="0" bldLvl="0" animBg="1"/>
      <p:bldP spid="16" grpId="0" bldLvl="0" animBg="1"/>
      <p:bldP spid="24" grpId="0"/>
      <p:bldP spid="2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16473" y="775547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430020" y="242570"/>
            <a:ext cx="8141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标识选项特征，细微能见知著</a:t>
            </a:r>
            <a:endParaRPr lang="zh-CN" altLang="en-US" sz="28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0" y="1124585"/>
            <a:ext cx="2882900" cy="5429885"/>
          </a:xfrm>
          <a:custGeom>
            <a:avLst/>
            <a:gdLst>
              <a:gd name="connsiteX0" fmla="*/ 140677 w 1784838"/>
              <a:gd name="connsiteY0" fmla="*/ 0 h 3288322"/>
              <a:gd name="connsiteX1" fmla="*/ 1784838 w 1784838"/>
              <a:gd name="connsiteY1" fmla="*/ 1644161 h 3288322"/>
              <a:gd name="connsiteX2" fmla="*/ 140677 w 1784838"/>
              <a:gd name="connsiteY2" fmla="*/ 3288322 h 3288322"/>
              <a:gd name="connsiteX3" fmla="*/ 0 w 1784838"/>
              <a:gd name="connsiteY3" fmla="*/ 3281219 h 3288322"/>
              <a:gd name="connsiteX4" fmla="*/ 27428 w 1784838"/>
              <a:gd name="connsiteY4" fmla="*/ 3279834 h 3288322"/>
              <a:gd name="connsiteX5" fmla="*/ 1503483 w 1784838"/>
              <a:gd name="connsiteY5" fmla="*/ 1644161 h 3288322"/>
              <a:gd name="connsiteX6" fmla="*/ 27428 w 1784838"/>
              <a:gd name="connsiteY6" fmla="*/ 8489 h 3288322"/>
              <a:gd name="connsiteX7" fmla="*/ 0 w 1784838"/>
              <a:gd name="connsiteY7" fmla="*/ 7104 h 328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4838" h="3288322">
                <a:moveTo>
                  <a:pt x="140677" y="0"/>
                </a:moveTo>
                <a:cubicBezTo>
                  <a:pt x="1048722" y="0"/>
                  <a:pt x="1784838" y="736116"/>
                  <a:pt x="1784838" y="1644161"/>
                </a:cubicBezTo>
                <a:cubicBezTo>
                  <a:pt x="1784838" y="2552206"/>
                  <a:pt x="1048722" y="3288322"/>
                  <a:pt x="140677" y="3288322"/>
                </a:cubicBezTo>
                <a:lnTo>
                  <a:pt x="0" y="3281219"/>
                </a:lnTo>
                <a:lnTo>
                  <a:pt x="27428" y="3279834"/>
                </a:lnTo>
                <a:cubicBezTo>
                  <a:pt x="856506" y="3195636"/>
                  <a:pt x="1503483" y="2495453"/>
                  <a:pt x="1503483" y="1644161"/>
                </a:cubicBezTo>
                <a:cubicBezTo>
                  <a:pt x="1503483" y="792869"/>
                  <a:pt x="856506" y="92686"/>
                  <a:pt x="27428" y="8489"/>
                </a:cubicBezTo>
                <a:lnTo>
                  <a:pt x="0" y="7104"/>
                </a:lnTo>
                <a:close/>
              </a:path>
            </a:pathLst>
          </a:cu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432000" bIns="4572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Features are 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clues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latin typeface="Calibri" panose="020F0502020204030204" charset="0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1875608" y="991449"/>
            <a:ext cx="603617" cy="603617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01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2784928" y="1823934"/>
            <a:ext cx="603617" cy="603617"/>
          </a:xfrm>
          <a:prstGeom prst="ellipse">
            <a:avLst/>
          </a:prstGeom>
          <a:solidFill>
            <a:srgbClr val="E8AF00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02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3315788" y="2932009"/>
            <a:ext cx="603617" cy="60361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03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9"/>
            </p:custDataLst>
          </p:nvPr>
        </p:nvSpPr>
        <p:spPr>
          <a:xfrm>
            <a:off x="3121478" y="4509349"/>
            <a:ext cx="603617" cy="603617"/>
          </a:xfrm>
          <a:prstGeom prst="ellipse">
            <a:avLst/>
          </a:prstGeom>
          <a:solidFill>
            <a:srgbClr val="3590A7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04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2353128" y="5517729"/>
            <a:ext cx="603617" cy="60361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05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785110" y="995045"/>
            <a:ext cx="953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句式</a:t>
            </a:r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：问句（找答句）、祈使句（表建议）、否定句（找肯定关联），时态差异</a:t>
            </a:r>
            <a:endParaRPr lang="zh-CN" altLang="en-US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32505" y="1877695"/>
            <a:ext cx="6984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逻辑词</a:t>
            </a:r>
            <a:r>
              <a:rPr lang="zh-CN" altLang="en-US" b="1">
                <a:solidFill>
                  <a:srgbClr val="E8A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：因果、解释、转折、并列、递进、概括</a:t>
            </a:r>
            <a:endParaRPr lang="zh-CN" altLang="en-US" b="1">
              <a:solidFill>
                <a:srgbClr val="E8A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19220" y="2759710"/>
            <a:ext cx="79108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粘连性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（and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and then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 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but, because, so,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or）、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替代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（one, ones, the same, 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so, 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not）、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省略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400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照应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（人称代词</a:t>
            </a:r>
            <a:r>
              <a:rPr lang="en-US" altLang="zh-CN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指示代词, 限定词, 比较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异同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same, similar, equal,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likewise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different,</a:t>
            </a:r>
            <a:r>
              <a:rPr lang="en-US" altLang="zh-CN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baseline="-2500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other, else, otherwise, in contrast</a:t>
            </a:r>
            <a:r>
              <a:rPr lang="zh-CN" altLang="en-US" b="1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b="1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65245" y="4565015"/>
            <a:ext cx="7804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文章</a:t>
            </a:r>
            <a:r>
              <a:rPr lang="zh-CN" altLang="en-US" b="1">
                <a:solidFill>
                  <a:srgbClr val="3590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主题词和段落主题词构成的语义链、语义场</a:t>
            </a:r>
            <a:endParaRPr lang="zh-CN" altLang="en-US" b="1">
              <a:solidFill>
                <a:srgbClr val="3590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216910" y="5589270"/>
            <a:ext cx="6355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情感色彩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：情态动词、形容词、副词、动词和名词</a:t>
            </a:r>
            <a:endParaRPr lang="zh-CN" altLang="en-US" b="1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animBg="1"/>
      <p:bldP spid="11" grpId="0" bldLvl="0" animBg="1"/>
      <p:bldP spid="14" grpId="0" bldLvl="0" animBg="1"/>
      <p:bldP spid="15" grpId="0"/>
      <p:bldP spid="17" grpId="0"/>
      <p:bldP spid="19" grpId="0"/>
      <p:bldP spid="20" grpId="0"/>
      <p:bldP spid="21" grpId="0"/>
      <p:bldP spid="8" grpId="1" animBg="1"/>
      <p:bldP spid="9" grpId="1" animBg="1"/>
      <p:bldP spid="10" grpId="1" animBg="1"/>
      <p:bldP spid="11" grpId="1" animBg="1"/>
      <p:bldP spid="14" grpId="1" animBg="1"/>
      <p:bldP spid="15" grpId="1"/>
      <p:bldP spid="17" grpId="1"/>
      <p:bldP spid="19" grpId="1"/>
      <p:bldP spid="20" grpId="1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59018" y="82698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430020" y="242570"/>
            <a:ext cx="7996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标识选项特征，细微能见知著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2022年6月新高考全国 I卷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0" y="1124585"/>
            <a:ext cx="2882900" cy="5429885"/>
          </a:xfrm>
          <a:custGeom>
            <a:avLst/>
            <a:gdLst>
              <a:gd name="connsiteX0" fmla="*/ 140677 w 1784838"/>
              <a:gd name="connsiteY0" fmla="*/ 0 h 3288322"/>
              <a:gd name="connsiteX1" fmla="*/ 1784838 w 1784838"/>
              <a:gd name="connsiteY1" fmla="*/ 1644161 h 3288322"/>
              <a:gd name="connsiteX2" fmla="*/ 140677 w 1784838"/>
              <a:gd name="connsiteY2" fmla="*/ 3288322 h 3288322"/>
              <a:gd name="connsiteX3" fmla="*/ 0 w 1784838"/>
              <a:gd name="connsiteY3" fmla="*/ 3281219 h 3288322"/>
              <a:gd name="connsiteX4" fmla="*/ 27428 w 1784838"/>
              <a:gd name="connsiteY4" fmla="*/ 3279834 h 3288322"/>
              <a:gd name="connsiteX5" fmla="*/ 1503483 w 1784838"/>
              <a:gd name="connsiteY5" fmla="*/ 1644161 h 3288322"/>
              <a:gd name="connsiteX6" fmla="*/ 27428 w 1784838"/>
              <a:gd name="connsiteY6" fmla="*/ 8489 h 3288322"/>
              <a:gd name="connsiteX7" fmla="*/ 0 w 1784838"/>
              <a:gd name="connsiteY7" fmla="*/ 7104 h 328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4838" h="3288322">
                <a:moveTo>
                  <a:pt x="140677" y="0"/>
                </a:moveTo>
                <a:cubicBezTo>
                  <a:pt x="1048722" y="0"/>
                  <a:pt x="1784838" y="736116"/>
                  <a:pt x="1784838" y="1644161"/>
                </a:cubicBezTo>
                <a:cubicBezTo>
                  <a:pt x="1784838" y="2552206"/>
                  <a:pt x="1048722" y="3288322"/>
                  <a:pt x="140677" y="3288322"/>
                </a:cubicBezTo>
                <a:lnTo>
                  <a:pt x="0" y="3281219"/>
                </a:lnTo>
                <a:lnTo>
                  <a:pt x="27428" y="3279834"/>
                </a:lnTo>
                <a:cubicBezTo>
                  <a:pt x="856506" y="3195636"/>
                  <a:pt x="1503483" y="2495453"/>
                  <a:pt x="1503483" y="1644161"/>
                </a:cubicBezTo>
                <a:cubicBezTo>
                  <a:pt x="1503483" y="792869"/>
                  <a:pt x="856506" y="92686"/>
                  <a:pt x="27428" y="8489"/>
                </a:cubicBezTo>
                <a:lnTo>
                  <a:pt x="0" y="7104"/>
                </a:lnTo>
                <a:close/>
              </a:path>
            </a:pathLst>
          </a:cu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432000" bIns="4572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Features are 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clues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latin typeface="Calibri" panose="020F0502020204030204" charset="0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1416503" y="868259"/>
            <a:ext cx="603617" cy="603617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01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2136593" y="1484844"/>
            <a:ext cx="603617" cy="603617"/>
          </a:xfrm>
          <a:prstGeom prst="ellipse">
            <a:avLst/>
          </a:prstGeom>
          <a:solidFill>
            <a:srgbClr val="E8AF00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02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2640148" y="2204934"/>
            <a:ext cx="603617" cy="60361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03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9"/>
            </p:custDataLst>
          </p:nvPr>
        </p:nvSpPr>
        <p:spPr>
          <a:xfrm>
            <a:off x="2999558" y="3069169"/>
            <a:ext cx="603617" cy="603617"/>
          </a:xfrm>
          <a:prstGeom prst="ellipse">
            <a:avLst/>
          </a:prstGeom>
          <a:solidFill>
            <a:srgbClr val="3590A7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04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3243398" y="3918164"/>
            <a:ext cx="603617" cy="60361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05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26005" y="871855"/>
            <a:ext cx="953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句式</a:t>
            </a:r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：问句（找答句）、祈使句（表建议）、否定句（找肯定关联），时态差异</a:t>
            </a:r>
            <a:endParaRPr lang="zh-CN" altLang="en-US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1055" y="4695825"/>
            <a:ext cx="8611870" cy="200723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6" name="矩形: 圆角 13"/>
          <p:cNvSpPr/>
          <p:nvPr/>
        </p:nvSpPr>
        <p:spPr>
          <a:xfrm>
            <a:off x="4081145" y="5876925"/>
            <a:ext cx="1562735" cy="25654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: 圆角 13"/>
          <p:cNvSpPr/>
          <p:nvPr/>
        </p:nvSpPr>
        <p:spPr>
          <a:xfrm>
            <a:off x="4081145" y="5584825"/>
            <a:ext cx="1562735" cy="25654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: 圆角 13"/>
          <p:cNvSpPr/>
          <p:nvPr/>
        </p:nvSpPr>
        <p:spPr>
          <a:xfrm>
            <a:off x="4081145" y="6169025"/>
            <a:ext cx="1562735" cy="25654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: 圆角 13"/>
          <p:cNvSpPr/>
          <p:nvPr/>
        </p:nvSpPr>
        <p:spPr>
          <a:xfrm>
            <a:off x="7249795" y="6133465"/>
            <a:ext cx="1562735" cy="25654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搜狗截图2023051911490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b="57014"/>
          <a:stretch>
            <a:fillRect/>
          </a:stretch>
        </p:blipFill>
        <p:spPr>
          <a:xfrm>
            <a:off x="3937000" y="1722755"/>
            <a:ext cx="8035925" cy="2562225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6" name="矩形: 圆角 13"/>
          <p:cNvSpPr/>
          <p:nvPr/>
        </p:nvSpPr>
        <p:spPr>
          <a:xfrm>
            <a:off x="9841865" y="3356610"/>
            <a:ext cx="1830070" cy="25654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5593715" y="3616960"/>
            <a:ext cx="4874895" cy="189992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 animBg="1"/>
      <p:bldP spid="26" grpId="1" animBg="1"/>
      <p:bldP spid="32" grpId="0" animBg="1"/>
      <p:bldP spid="32" grpId="1" animBg="1"/>
      <p:bldP spid="33" grpId="0" animBg="1"/>
      <p:bldP spid="33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8" name="直接连接符 17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459018" y="826982"/>
            <a:ext cx="10513060" cy="0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 descr="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6510"/>
            <a:ext cx="1459230" cy="83248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430020" y="242570"/>
            <a:ext cx="7974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标识选项特征，细微能见知著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2022年6月新高考全国 I卷</a:t>
            </a:r>
            <a:r>
              <a:rPr lang="zh-CN" altLang="en-US" sz="1600" b="1" dirty="0">
                <a:solidFill>
                  <a:srgbClr val="5C298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b="1" dirty="0">
              <a:solidFill>
                <a:srgbClr val="5C298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0" y="1124585"/>
            <a:ext cx="2882900" cy="5429885"/>
          </a:xfrm>
          <a:custGeom>
            <a:avLst/>
            <a:gdLst>
              <a:gd name="connsiteX0" fmla="*/ 140677 w 1784838"/>
              <a:gd name="connsiteY0" fmla="*/ 0 h 3288322"/>
              <a:gd name="connsiteX1" fmla="*/ 1784838 w 1784838"/>
              <a:gd name="connsiteY1" fmla="*/ 1644161 h 3288322"/>
              <a:gd name="connsiteX2" fmla="*/ 140677 w 1784838"/>
              <a:gd name="connsiteY2" fmla="*/ 3288322 h 3288322"/>
              <a:gd name="connsiteX3" fmla="*/ 0 w 1784838"/>
              <a:gd name="connsiteY3" fmla="*/ 3281219 h 3288322"/>
              <a:gd name="connsiteX4" fmla="*/ 27428 w 1784838"/>
              <a:gd name="connsiteY4" fmla="*/ 3279834 h 3288322"/>
              <a:gd name="connsiteX5" fmla="*/ 1503483 w 1784838"/>
              <a:gd name="connsiteY5" fmla="*/ 1644161 h 3288322"/>
              <a:gd name="connsiteX6" fmla="*/ 27428 w 1784838"/>
              <a:gd name="connsiteY6" fmla="*/ 8489 h 3288322"/>
              <a:gd name="connsiteX7" fmla="*/ 0 w 1784838"/>
              <a:gd name="connsiteY7" fmla="*/ 7104 h 328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4838" h="3288322">
                <a:moveTo>
                  <a:pt x="140677" y="0"/>
                </a:moveTo>
                <a:cubicBezTo>
                  <a:pt x="1048722" y="0"/>
                  <a:pt x="1784838" y="736116"/>
                  <a:pt x="1784838" y="1644161"/>
                </a:cubicBezTo>
                <a:cubicBezTo>
                  <a:pt x="1784838" y="2552206"/>
                  <a:pt x="1048722" y="3288322"/>
                  <a:pt x="140677" y="3288322"/>
                </a:cubicBezTo>
                <a:lnTo>
                  <a:pt x="0" y="3281219"/>
                </a:lnTo>
                <a:lnTo>
                  <a:pt x="27428" y="3279834"/>
                </a:lnTo>
                <a:cubicBezTo>
                  <a:pt x="856506" y="3195636"/>
                  <a:pt x="1503483" y="2495453"/>
                  <a:pt x="1503483" y="1644161"/>
                </a:cubicBezTo>
                <a:cubicBezTo>
                  <a:pt x="1503483" y="792869"/>
                  <a:pt x="856506" y="92686"/>
                  <a:pt x="27428" y="8489"/>
                </a:cubicBezTo>
                <a:lnTo>
                  <a:pt x="0" y="7104"/>
                </a:lnTo>
                <a:close/>
              </a:path>
            </a:pathLst>
          </a:custGeom>
          <a:solidFill>
            <a:srgbClr val="7030A0"/>
          </a:solidFill>
        </p:spPr>
        <p:txBody>
          <a:bodyPr rot="0" spcFirstLastPara="0" vertOverflow="overflow" horzOverflow="overflow" vert="horz" wrap="square" lIns="91440" tIns="45720" rIns="432000" bIns="4572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Features are 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4000" b="1" i="1" dirty="0">
                <a:solidFill>
                  <a:srgbClr val="7030A0"/>
                </a:solidFill>
                <a:ea typeface="黑体" panose="02010609060101010101" charset="-122"/>
                <a:cs typeface="+mn-ea"/>
                <a:sym typeface="+mn-ea"/>
              </a:rPr>
              <a:t>clues</a:t>
            </a:r>
            <a:endParaRPr lang="en-US" altLang="zh-CN" sz="4000" b="1" i="1" dirty="0">
              <a:solidFill>
                <a:srgbClr val="7030A0"/>
              </a:solidFill>
              <a:ea typeface="黑体" panose="02010609060101010101" charset="-122"/>
              <a:cs typeface="+mn-ea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en-US" altLang="zh-CN" sz="4000" b="1" i="1" dirty="0">
              <a:solidFill>
                <a:srgbClr val="7030A0"/>
              </a:solidFill>
              <a:latin typeface="Calibri" panose="020F0502020204030204" charset="0"/>
              <a:ea typeface="黑体" panose="02010609060101010101" charset="-122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1416503" y="868259"/>
            <a:ext cx="603617" cy="603617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01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2136593" y="1484844"/>
            <a:ext cx="603617" cy="603617"/>
          </a:xfrm>
          <a:prstGeom prst="ellipse">
            <a:avLst/>
          </a:prstGeom>
          <a:solidFill>
            <a:srgbClr val="E8AF00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02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2640148" y="2204934"/>
            <a:ext cx="603617" cy="60361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03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9"/>
            </p:custDataLst>
          </p:nvPr>
        </p:nvSpPr>
        <p:spPr>
          <a:xfrm>
            <a:off x="2999558" y="3069169"/>
            <a:ext cx="603617" cy="603617"/>
          </a:xfrm>
          <a:prstGeom prst="ellipse">
            <a:avLst/>
          </a:prstGeom>
          <a:solidFill>
            <a:srgbClr val="3590A7"/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04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3243398" y="3918164"/>
            <a:ext cx="603617" cy="60361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normAutofit/>
          </a:bodyPr>
          <a:p>
            <a:pPr algn="just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05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26005" y="871855"/>
            <a:ext cx="9530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看选项</a:t>
            </a:r>
            <a:r>
              <a:rPr lang="zh-CN" altLang="en-US" sz="2400" b="1" u="sng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句式</a:t>
            </a:r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：问句（找答句）、祈使句（表建议）、否定句（找肯定关联），时态差异</a:t>
            </a:r>
            <a:endParaRPr lang="zh-CN" altLang="en-US" b="1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1055" y="4695825"/>
            <a:ext cx="8611870" cy="200723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6" name="矩形: 圆角 13"/>
          <p:cNvSpPr/>
          <p:nvPr>
            <p:custDataLst>
              <p:tags r:id="rId12"/>
            </p:custDataLst>
          </p:nvPr>
        </p:nvSpPr>
        <p:spPr>
          <a:xfrm>
            <a:off x="10274300" y="1012825"/>
            <a:ext cx="1214120" cy="25654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: 圆角 13"/>
          <p:cNvSpPr/>
          <p:nvPr>
            <p:custDataLst>
              <p:tags r:id="rId13"/>
            </p:custDataLst>
          </p:nvPr>
        </p:nvSpPr>
        <p:spPr>
          <a:xfrm>
            <a:off x="6817360" y="3573145"/>
            <a:ext cx="1562735" cy="256540"/>
          </a:xfrm>
          <a:prstGeom prst="roundRect">
            <a:avLst/>
          </a:prstGeom>
          <a:noFill/>
          <a:ln w="28575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: 圆角 13"/>
          <p:cNvSpPr/>
          <p:nvPr>
            <p:custDataLst>
              <p:tags r:id="rId14"/>
            </p:custDataLst>
          </p:nvPr>
        </p:nvSpPr>
        <p:spPr>
          <a:xfrm>
            <a:off x="4081145" y="6133465"/>
            <a:ext cx="1320800" cy="25654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: 圆角 13"/>
          <p:cNvSpPr/>
          <p:nvPr>
            <p:custDataLst>
              <p:tags r:id="rId15"/>
            </p:custDataLst>
          </p:nvPr>
        </p:nvSpPr>
        <p:spPr>
          <a:xfrm>
            <a:off x="7249795" y="6133465"/>
            <a:ext cx="1562735" cy="25654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搜狗截图2023051911490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t="57761"/>
          <a:stretch>
            <a:fillRect/>
          </a:stretch>
        </p:blipFill>
        <p:spPr>
          <a:xfrm>
            <a:off x="3937000" y="1636395"/>
            <a:ext cx="8035925" cy="294005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3" name="矩形: 圆角 13"/>
          <p:cNvSpPr/>
          <p:nvPr/>
        </p:nvSpPr>
        <p:spPr>
          <a:xfrm>
            <a:off x="4153535" y="3500755"/>
            <a:ext cx="1331595" cy="25654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: 圆角 13"/>
          <p:cNvSpPr/>
          <p:nvPr/>
        </p:nvSpPr>
        <p:spPr>
          <a:xfrm>
            <a:off x="6169660" y="3500755"/>
            <a:ext cx="1657985" cy="32893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: 圆角 13"/>
          <p:cNvSpPr/>
          <p:nvPr/>
        </p:nvSpPr>
        <p:spPr>
          <a:xfrm>
            <a:off x="9841865" y="3500755"/>
            <a:ext cx="1447165" cy="32893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: 圆角 13"/>
          <p:cNvSpPr/>
          <p:nvPr>
            <p:custDataLst>
              <p:tags r:id="rId18"/>
            </p:custDataLst>
          </p:nvPr>
        </p:nvSpPr>
        <p:spPr>
          <a:xfrm>
            <a:off x="5737225" y="1012825"/>
            <a:ext cx="1703705" cy="25654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12" grpId="0" animBg="1"/>
      <p:bldP spid="12" grpId="1" animBg="1"/>
    </p:bldLst>
  </p:timing>
</p:sld>
</file>

<file path=ppt/tags/tag1.xml><?xml version="1.0" encoding="utf-8"?>
<p:tagLst xmlns:p="http://schemas.openxmlformats.org/presentationml/2006/main">
  <p:tag name="AS_UNIQUEID" val="166"/>
</p:tagLst>
</file>

<file path=ppt/tags/tag10.xml><?xml version="1.0" encoding="utf-8"?>
<p:tagLst xmlns:p="http://schemas.openxmlformats.org/presentationml/2006/main">
  <p:tag name="AS_UNIQUEID" val="176"/>
</p:tagLst>
</file>

<file path=ppt/tags/tag100.xml><?xml version="1.0" encoding="utf-8"?>
<p:tagLst xmlns:p="http://schemas.openxmlformats.org/presentationml/2006/main">
  <p:tag name="AS_UNIQUEID" val="823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h_f*1_1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n1-1"/>
  <p:tag name="KSO_WM_UNIT_PRESET_TEXT" val="LOREM &#13;IPSUM "/>
  <p:tag name="KSO_WM_UNIT_FILL_FORE_SCHEMECOLOR_INDEX" val="5"/>
  <p:tag name="KSO_WM_UNIT_FILL_TYPE" val="1"/>
  <p:tag name="KSO_WM_UNIT_TEXT_FILL_FORE_SCHEMECOLOR_INDEX" val="13"/>
  <p:tag name="KSO_WM_UNIT_TEXT_FILL_TYPE" val="1"/>
  <p:tag name="KSO_WM_BEAUTIFY_FLAG" val=""/>
</p:tagLst>
</file>

<file path=ppt/tags/tag103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i*1_1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4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i*1_1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5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i*1_1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6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i*1_1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7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i*1_1"/>
  <p:tag name="KSO_WM_UNIT_CLEAR" val="1"/>
  <p:tag name="KSO_WM_UNIT_LAYERLEVEL" val="1_1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8.xml><?xml version="1.0" encoding="utf-8"?>
<p:tagLst xmlns:p="http://schemas.openxmlformats.org/presentationml/2006/main">
  <p:tag name="AS_UNIQUEID" val="809"/>
</p:tagLst>
</file>

<file path=ppt/tags/tag109.xml><?xml version="1.0" encoding="utf-8"?>
<p:tagLst xmlns:p="http://schemas.openxmlformats.org/presentationml/2006/main">
  <p:tag name="AS_UNIQUEID" val="823"/>
</p:tagLst>
</file>

<file path=ppt/tags/tag11.xml><?xml version="1.0" encoding="utf-8"?>
<p:tagLst xmlns:p="http://schemas.openxmlformats.org/presentationml/2006/main">
  <p:tag name="AS_UNIQUEID" val="178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h_f*1_1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n1-1"/>
  <p:tag name="KSO_WM_UNIT_PRESET_TEXT" val="LOREM &#13;IPSUM "/>
  <p:tag name="KSO_WM_UNIT_FILL_FORE_SCHEMECOLOR_INDEX" val="5"/>
  <p:tag name="KSO_WM_UNIT_FILL_TYPE" val="1"/>
  <p:tag name="KSO_WM_UNIT_TEXT_FILL_FORE_SCHEMECOLOR_INDEX" val="13"/>
  <p:tag name="KSO_WM_UNIT_TEXT_FILL_TYPE" val="1"/>
  <p:tag name="KSO_WM_BEAUTIFY_FLAG" val=""/>
</p:tagLst>
</file>

<file path=ppt/tags/tag112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3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4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5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6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AS_UNIQUEID" val="809"/>
</p:tagLst>
</file>

<file path=ppt/tags/tag119.xml><?xml version="1.0" encoding="utf-8"?>
<p:tagLst xmlns:p="http://schemas.openxmlformats.org/presentationml/2006/main">
  <p:tag name="AS_UNIQUEID" val="823"/>
</p:tagLst>
</file>

<file path=ppt/tags/tag12.xml><?xml version="1.0" encoding="utf-8"?>
<p:tagLst xmlns:p="http://schemas.openxmlformats.org/presentationml/2006/main">
  <p:tag name="AS_UNIQUEID" val="179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h_f*1_1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n1-1"/>
  <p:tag name="KSO_WM_UNIT_PRESET_TEXT" val="LOREM &#13;IPSUM "/>
  <p:tag name="KSO_WM_UNIT_FILL_FORE_SCHEMECOLOR_INDEX" val="5"/>
  <p:tag name="KSO_WM_UNIT_FILL_TYPE" val="1"/>
  <p:tag name="KSO_WM_UNIT_TEXT_FILL_FORE_SCHEMECOLOR_INDEX" val="13"/>
  <p:tag name="KSO_WM_UNIT_TEXT_FILL_TYPE" val="1"/>
  <p:tag name="KSO_WM_BEAUTIFY_FLAG" val=""/>
</p:tagLst>
</file>

<file path=ppt/tags/tag122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3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4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5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6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AS_UNIQUEID" val="180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AS_UNIQUEID" val="809"/>
</p:tagLst>
</file>

<file path=ppt/tags/tag134.xml><?xml version="1.0" encoding="utf-8"?>
<p:tagLst xmlns:p="http://schemas.openxmlformats.org/presentationml/2006/main">
  <p:tag name="AS_UNIQUEID" val="823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h_f*1_1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n1-1"/>
  <p:tag name="KSO_WM_UNIT_PRESET_TEXT" val="LOREM &#13;IPSUM "/>
  <p:tag name="KSO_WM_UNIT_FILL_FORE_SCHEMECOLOR_INDEX" val="5"/>
  <p:tag name="KSO_WM_UNIT_FILL_TYPE" val="1"/>
  <p:tag name="KSO_WM_UNIT_TEXT_FILL_FORE_SCHEMECOLOR_INDEX" val="13"/>
  <p:tag name="KSO_WM_UNIT_TEXT_FILL_TYPE" val="1"/>
  <p:tag name="KSO_WM_BEAUTIFY_FLAG" val=""/>
</p:tagLst>
</file>

<file path=ppt/tags/tag138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39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AS_UNIQUEID" val="181"/>
</p:tagLst>
</file>

<file path=ppt/tags/tag140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AS_UNIQUEID" val="809"/>
</p:tagLst>
</file>

<file path=ppt/tags/tag145.xml><?xml version="1.0" encoding="utf-8"?>
<p:tagLst xmlns:p="http://schemas.openxmlformats.org/presentationml/2006/main">
  <p:tag name="AS_UNIQUEID" val="823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h_f*1_1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n1-1"/>
  <p:tag name="KSO_WM_UNIT_PRESET_TEXT" val="LOREM &#13;IPSUM "/>
  <p:tag name="KSO_WM_UNIT_FILL_FORE_SCHEMECOLOR_INDEX" val="5"/>
  <p:tag name="KSO_WM_UNIT_FILL_TYPE" val="1"/>
  <p:tag name="KSO_WM_UNIT_TEXT_FILL_FORE_SCHEMECOLOR_INDEX" val="13"/>
  <p:tag name="KSO_WM_UNIT_TEXT_FILL_TYPE" val="1"/>
  <p:tag name="KSO_WM_BEAUTIFY_FLAG" val=""/>
</p:tagLst>
</file>

<file path=ppt/tags/tag148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49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AS_UNIQUEID" val="182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AS_UNIQUEID" val="809"/>
</p:tagLst>
</file>

<file path=ppt/tags/tag154.xml><?xml version="1.0" encoding="utf-8"?>
<p:tagLst xmlns:p="http://schemas.openxmlformats.org/presentationml/2006/main">
  <p:tag name="AS_UNIQUEID" val="823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h_f*1_1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n1-1"/>
  <p:tag name="KSO_WM_UNIT_PRESET_TEXT" val="LOREM &#13;IPSUM "/>
  <p:tag name="KSO_WM_UNIT_FILL_FORE_SCHEMECOLOR_INDEX" val="5"/>
  <p:tag name="KSO_WM_UNIT_FILL_TYPE" val="1"/>
  <p:tag name="KSO_WM_UNIT_TEXT_FILL_FORE_SCHEMECOLOR_INDEX" val="13"/>
  <p:tag name="KSO_WM_UNIT_TEXT_FILL_TYPE" val="1"/>
  <p:tag name="KSO_WM_BEAUTIFY_FLAG" val=""/>
</p:tagLst>
</file>

<file path=ppt/tags/tag158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59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AS_UNIQUEID" val="184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AS_UNIQUEID" val="809"/>
</p:tagLst>
</file>

<file path=ppt/tags/tag164.xml><?xml version="1.0" encoding="utf-8"?>
<p:tagLst xmlns:p="http://schemas.openxmlformats.org/presentationml/2006/main">
  <p:tag name="AS_UNIQUEID" val="823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h_f*1_1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n1-1"/>
  <p:tag name="KSO_WM_UNIT_PRESET_TEXT" val="LOREM &#13;IPSUM "/>
  <p:tag name="KSO_WM_UNIT_FILL_FORE_SCHEMECOLOR_INDEX" val="5"/>
  <p:tag name="KSO_WM_UNIT_FILL_TYPE" val="1"/>
  <p:tag name="KSO_WM_UNIT_TEXT_FILL_FORE_SCHEMECOLOR_INDEX" val="13"/>
  <p:tag name="KSO_WM_UNIT_TEXT_FILL_TYPE" val="1"/>
  <p:tag name="KSO_WM_BEAUTIFY_FLAG" val=""/>
</p:tagLst>
</file>

<file path=ppt/tags/tag167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68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AS_UNIQUEID" val="185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75.xml><?xml version="1.0" encoding="utf-8"?>
<p:tagLst xmlns:p="http://schemas.openxmlformats.org/presentationml/2006/main">
  <p:tag name="AS_UNIQUEID" val="809"/>
</p:tagLst>
</file>

<file path=ppt/tags/tag176.xml><?xml version="1.0" encoding="utf-8"?>
<p:tagLst xmlns:p="http://schemas.openxmlformats.org/presentationml/2006/main">
  <p:tag name="AS_UNIQUEID" val="823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h_f*1_1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n1-1"/>
  <p:tag name="KSO_WM_UNIT_PRESET_TEXT" val="LOREM &#13;IPSUM "/>
  <p:tag name="KSO_WM_UNIT_FILL_FORE_SCHEMECOLOR_INDEX" val="5"/>
  <p:tag name="KSO_WM_UNIT_FILL_TYPE" val="1"/>
  <p:tag name="KSO_WM_UNIT_TEXT_FILL_FORE_SCHEMECOLOR_INDEX" val="13"/>
  <p:tag name="KSO_WM_UNIT_TEXT_FILL_TYPE" val="1"/>
  <p:tag name="KSO_WM_BEAUTIFY_FLAG" val=""/>
</p:tagLst>
</file>

<file path=ppt/tags/tag179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8.xml><?xml version="1.0" encoding="utf-8"?>
<p:tagLst xmlns:p="http://schemas.openxmlformats.org/presentationml/2006/main">
  <p:tag name="AS_UNIQUEID" val="186"/>
</p:tagLst>
</file>

<file path=ppt/tags/tag180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81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82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83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AS_UNIQUEID" val="809"/>
</p:tagLst>
</file>

<file path=ppt/tags/tag19.xml><?xml version="1.0" encoding="utf-8"?>
<p:tagLst xmlns:p="http://schemas.openxmlformats.org/presentationml/2006/main">
  <p:tag name="AS_UNIQUEID" val="187"/>
</p:tagLst>
</file>

<file path=ppt/tags/tag190.xml><?xml version="1.0" encoding="utf-8"?>
<p:tagLst xmlns:p="http://schemas.openxmlformats.org/presentationml/2006/main">
  <p:tag name="AS_UNIQUEID" val="823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ID" val="258*n_h_f*1_1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n1-1"/>
  <p:tag name="KSO_WM_UNIT_PRESET_TEXT" val="LOREM &#13;IPSUM "/>
  <p:tag name="KSO_WM_UNIT_FILL_FORE_SCHEMECOLOR_INDEX" val="5"/>
  <p:tag name="KSO_WM_UNIT_FILL_TYPE" val="1"/>
  <p:tag name="KSO_WM_UNIT_TEXT_FILL_FORE_SCHEMECOLOR_INDEX" val="13"/>
  <p:tag name="KSO_WM_UNIT_TEXT_FILL_TYPE" val="1"/>
  <p:tag name="KSO_WM_BEAUTIFY_FLAG" val=""/>
</p:tagLst>
</file>

<file path=ppt/tags/tag193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94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95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96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97.xml><?xml version="1.0" encoding="utf-8"?>
<p:tagLst xmlns:p="http://schemas.openxmlformats.org/presentationml/2006/main">
  <p:tag name="KSO_WM_TAG_VERSION" val="1.0"/>
  <p:tag name="KSO_WM_TEMPLATE_CATEGORY" val="diagram"/>
  <p:tag name="KSO_WM_TEMPLATE_INDEX" val="160524"/>
  <p:tag name="KSO_WM_UNIT_TYPE" val="n_i"/>
  <p:tag name="KSO_WM_UNIT_INDEX" val="1_1"/>
  <p:tag name="KSO_WM_UNIT_ID" val="258*n_i*1_1"/>
  <p:tag name="KSO_WM_UNIT_CLEAR" val="1"/>
  <p:tag name="KSO_WM_UNIT_LAYERLEVEL" val="1_1"/>
  <p:tag name="KSO_WM_BEAUTIFY_FLAG" val="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AS_UNIQUEID" val="167"/>
</p:tagLst>
</file>

<file path=ppt/tags/tag20.xml><?xml version="1.0" encoding="utf-8"?>
<p:tagLst xmlns:p="http://schemas.openxmlformats.org/presentationml/2006/main">
  <p:tag name="AS_UNIQUEID" val="188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AS_UNIQUEID" val="809"/>
</p:tagLst>
</file>

<file path=ppt/tags/tag203.xml><?xml version="1.0" encoding="utf-8"?>
<p:tagLst xmlns:p="http://schemas.openxmlformats.org/presentationml/2006/main">
  <p:tag name="AS_UNIQUEID" val="823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AS_UNIQUEID" val="809"/>
</p:tagLst>
</file>

<file path=ppt/tags/tag21.xml><?xml version="1.0" encoding="utf-8"?>
<p:tagLst xmlns:p="http://schemas.openxmlformats.org/presentationml/2006/main">
  <p:tag name="AS_UNIQUEID" val="189"/>
</p:tagLst>
</file>

<file path=ppt/tags/tag210.xml><?xml version="1.0" encoding="utf-8"?>
<p:tagLst xmlns:p="http://schemas.openxmlformats.org/presentationml/2006/main">
  <p:tag name="AS_UNIQUEID" val="823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AS_UNIQUEID" val="809"/>
</p:tagLst>
</file>

<file path=ppt/tags/tag218.xml><?xml version="1.0" encoding="utf-8"?>
<p:tagLst xmlns:p="http://schemas.openxmlformats.org/presentationml/2006/main">
  <p:tag name="AS_UNIQUEID" val="823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AS_UNIQUEID" val="191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AS_UNIQUEID" val="809"/>
</p:tagLst>
</file>

<file path=ppt/tags/tag223.xml><?xml version="1.0" encoding="utf-8"?>
<p:tagLst xmlns:p="http://schemas.openxmlformats.org/presentationml/2006/main">
  <p:tag name="AS_UNIQUEID" val="823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AS_UNIQUEID" val="809"/>
</p:tagLst>
</file>

<file path=ppt/tags/tag226.xml><?xml version="1.0" encoding="utf-8"?>
<p:tagLst xmlns:p="http://schemas.openxmlformats.org/presentationml/2006/main">
  <p:tag name="AS_UNIQUEID" val="823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AS_UNIQUEID" val="192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AS_UNIQUEID" val="809"/>
</p:tagLst>
</file>

<file path=ppt/tags/tag236.xml><?xml version="1.0" encoding="utf-8"?>
<p:tagLst xmlns:p="http://schemas.openxmlformats.org/presentationml/2006/main">
  <p:tag name="AS_UNIQUEID" val="823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AS_UNIQUEID" val="193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FULL_TEXT_BEAUTIFY_COPY_ID" val="4"/>
</p:tagLst>
</file>

<file path=ppt/tags/tag247.xml><?xml version="1.0" encoding="utf-8"?>
<p:tagLst xmlns:p="http://schemas.openxmlformats.org/presentationml/2006/main">
  <p:tag name="KSO_WM_FULL_TEXT_BEAUTIFY_COPY_ID" val="9"/>
</p:tagLst>
</file>

<file path=ppt/tags/tag248.xml><?xml version="1.0" encoding="utf-8"?>
<p:tagLst xmlns:p="http://schemas.openxmlformats.org/presentationml/2006/main">
  <p:tag name="KSO_WM_FULL_TEXT_BEAUTIFY_COPY_ID" val="12"/>
</p:tagLst>
</file>

<file path=ppt/tags/tag249.xml><?xml version="1.0" encoding="utf-8"?>
<p:tagLst xmlns:p="http://schemas.openxmlformats.org/presentationml/2006/main">
  <p:tag name="KSO_WM_FULL_TEXT_BEAUTIFY_COPY_ID" val="18"/>
</p:tagLst>
</file>

<file path=ppt/tags/tag25.xml><?xml version="1.0" encoding="utf-8"?>
<p:tagLst xmlns:p="http://schemas.openxmlformats.org/presentationml/2006/main">
  <p:tag name="AS_UNIQUEID" val="194"/>
</p:tagLst>
</file>

<file path=ppt/tags/tag250.xml><?xml version="1.0" encoding="utf-8"?>
<p:tagLst xmlns:p="http://schemas.openxmlformats.org/presentationml/2006/main">
  <p:tag name="KSO_WM_FULL_TEXT_BEAUTIFY_COPY_ID" val="19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FULL_TEXT_BEAUTIFY_COPY_ID" val="15"/>
</p:tagLst>
</file>

<file path=ppt/tags/tag256.xml><?xml version="1.0" encoding="utf-8"?>
<p:tagLst xmlns:p="http://schemas.openxmlformats.org/presentationml/2006/main">
  <p:tag name="KSO_WM_FULL_TEXT_BEAUTIFY_COPY_ID" val="16"/>
</p:tagLst>
</file>

<file path=ppt/tags/tag257.xml><?xml version="1.0" encoding="utf-8"?>
<p:tagLst xmlns:p="http://schemas.openxmlformats.org/presentationml/2006/main">
  <p:tag name="KSO_WM_FULL_TEXT_BEAUTIFY_COPY_ID" val="17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AS_UNIQUEID" val="387"/>
</p:tagLst>
</file>

<file path=ppt/tags/tag26.xml><?xml version="1.0" encoding="utf-8"?>
<p:tagLst xmlns:p="http://schemas.openxmlformats.org/presentationml/2006/main">
  <p:tag name="AS_UNIQUEID" val="195"/>
</p:tagLst>
</file>

<file path=ppt/tags/tag260.xml><?xml version="1.0" encoding="utf-8"?>
<p:tagLst xmlns:p="http://schemas.openxmlformats.org/presentationml/2006/main">
  <p:tag name="AS_UNIQUEID" val="388"/>
</p:tagLst>
</file>

<file path=ppt/tags/tag261.xml><?xml version="1.0" encoding="utf-8"?>
<p:tagLst xmlns:p="http://schemas.openxmlformats.org/presentationml/2006/main">
  <p:tag name="AS_UNIQUEID" val="389"/>
</p:tagLst>
</file>

<file path=ppt/tags/tag262.xml><?xml version="1.0" encoding="utf-8"?>
<p:tagLst xmlns:p="http://schemas.openxmlformats.org/presentationml/2006/main">
  <p:tag name="AS_UNIQUEID" val="390"/>
</p:tagLst>
</file>

<file path=ppt/tags/tag263.xml><?xml version="1.0" encoding="utf-8"?>
<p:tagLst xmlns:p="http://schemas.openxmlformats.org/presentationml/2006/main">
  <p:tag name="AS_UNIQUEID" val="391"/>
</p:tagLst>
</file>

<file path=ppt/tags/tag264.xml><?xml version="1.0" encoding="utf-8"?>
<p:tagLst xmlns:p="http://schemas.openxmlformats.org/presentationml/2006/main">
  <p:tag name="AS_UNIQUEID" val="392"/>
</p:tagLst>
</file>

<file path=ppt/tags/tag27.xml><?xml version="1.0" encoding="utf-8"?>
<p:tagLst xmlns:p="http://schemas.openxmlformats.org/presentationml/2006/main">
  <p:tag name="AS_UNIQUEID" val="196"/>
</p:tagLst>
</file>

<file path=ppt/tags/tag28.xml><?xml version="1.0" encoding="utf-8"?>
<p:tagLst xmlns:p="http://schemas.openxmlformats.org/presentationml/2006/main">
  <p:tag name="AS_UNIQUEID" val="197"/>
</p:tagLst>
</file>

<file path=ppt/tags/tag29.xml><?xml version="1.0" encoding="utf-8"?>
<p:tagLst xmlns:p="http://schemas.openxmlformats.org/presentationml/2006/main">
  <p:tag name="AS_UNIQUEID" val="198"/>
</p:tagLst>
</file>

<file path=ppt/tags/tag3.xml><?xml version="1.0" encoding="utf-8"?>
<p:tagLst xmlns:p="http://schemas.openxmlformats.org/presentationml/2006/main">
  <p:tag name="AS_UNIQUEID" val="168"/>
</p:tagLst>
</file>

<file path=ppt/tags/tag30.xml><?xml version="1.0" encoding="utf-8"?>
<p:tagLst xmlns:p="http://schemas.openxmlformats.org/presentationml/2006/main">
  <p:tag name="AS_UNIQUEID" val="200"/>
</p:tagLst>
</file>

<file path=ppt/tags/tag31.xml><?xml version="1.0" encoding="utf-8"?>
<p:tagLst xmlns:p="http://schemas.openxmlformats.org/presentationml/2006/main">
  <p:tag name="AS_UNIQUEID" val="201"/>
</p:tagLst>
</file>

<file path=ppt/tags/tag32.xml><?xml version="1.0" encoding="utf-8"?>
<p:tagLst xmlns:p="http://schemas.openxmlformats.org/presentationml/2006/main">
  <p:tag name="AS_UNIQUEID" val="202"/>
</p:tagLst>
</file>

<file path=ppt/tags/tag33.xml><?xml version="1.0" encoding="utf-8"?>
<p:tagLst xmlns:p="http://schemas.openxmlformats.org/presentationml/2006/main">
  <p:tag name="AS_UNIQUEID" val="203"/>
</p:tagLst>
</file>

<file path=ppt/tags/tag34.xml><?xml version="1.0" encoding="utf-8"?>
<p:tagLst xmlns:p="http://schemas.openxmlformats.org/presentationml/2006/main">
  <p:tag name="AS_UNIQUEID" val="205"/>
</p:tagLst>
</file>

<file path=ppt/tags/tag35.xml><?xml version="1.0" encoding="utf-8"?>
<p:tagLst xmlns:p="http://schemas.openxmlformats.org/presentationml/2006/main">
  <p:tag name="AS_UNIQUEID" val="206"/>
</p:tagLst>
</file>

<file path=ppt/tags/tag36.xml><?xml version="1.0" encoding="utf-8"?>
<p:tagLst xmlns:p="http://schemas.openxmlformats.org/presentationml/2006/main">
  <p:tag name="AS_UNIQUEID" val="207"/>
</p:tagLst>
</file>

<file path=ppt/tags/tag37.xml><?xml version="1.0" encoding="utf-8"?>
<p:tagLst xmlns:p="http://schemas.openxmlformats.org/presentationml/2006/main">
  <p:tag name="AS_UNIQUEID" val="209"/>
</p:tagLst>
</file>

<file path=ppt/tags/tag38.xml><?xml version="1.0" encoding="utf-8"?>
<p:tagLst xmlns:p="http://schemas.openxmlformats.org/presentationml/2006/main">
  <p:tag name="AS_UNIQUEID" val="210"/>
</p:tagLst>
</file>

<file path=ppt/tags/tag39.xml><?xml version="1.0" encoding="utf-8"?>
<p:tagLst xmlns:p="http://schemas.openxmlformats.org/presentationml/2006/main">
  <p:tag name="AS_UNIQUEID" val="211"/>
</p:tagLst>
</file>

<file path=ppt/tags/tag4.xml><?xml version="1.0" encoding="utf-8"?>
<p:tagLst xmlns:p="http://schemas.openxmlformats.org/presentationml/2006/main">
  <p:tag name="AS_UNIQUEID" val="169"/>
</p:tagLst>
</file>

<file path=ppt/tags/tag40.xml><?xml version="1.0" encoding="utf-8"?>
<p:tagLst xmlns:p="http://schemas.openxmlformats.org/presentationml/2006/main">
  <p:tag name="AS_UNIQUEID" val="212"/>
</p:tagLst>
</file>

<file path=ppt/tags/tag41.xml><?xml version="1.0" encoding="utf-8"?>
<p:tagLst xmlns:p="http://schemas.openxmlformats.org/presentationml/2006/main">
  <p:tag name="AS_UNIQUEID" val="213"/>
</p:tagLst>
</file>

<file path=ppt/tags/tag42.xml><?xml version="1.0" encoding="utf-8"?>
<p:tagLst xmlns:p="http://schemas.openxmlformats.org/presentationml/2006/main">
  <p:tag name="AS_UNIQUEID" val="214"/>
</p:tagLst>
</file>

<file path=ppt/tags/tag43.xml><?xml version="1.0" encoding="utf-8"?>
<p:tagLst xmlns:p="http://schemas.openxmlformats.org/presentationml/2006/main">
  <p:tag name="AS_UNIQUEID" val="216"/>
</p:tagLst>
</file>

<file path=ppt/tags/tag44.xml><?xml version="1.0" encoding="utf-8"?>
<p:tagLst xmlns:p="http://schemas.openxmlformats.org/presentationml/2006/main">
  <p:tag name="AS_UNIQUEID" val="217"/>
</p:tagLst>
</file>

<file path=ppt/tags/tag45.xml><?xml version="1.0" encoding="utf-8"?>
<p:tagLst xmlns:p="http://schemas.openxmlformats.org/presentationml/2006/main">
  <p:tag name="AS_UNIQUEID" val="218"/>
</p:tagLst>
</file>

<file path=ppt/tags/tag46.xml><?xml version="1.0" encoding="utf-8"?>
<p:tagLst xmlns:p="http://schemas.openxmlformats.org/presentationml/2006/main">
  <p:tag name="AS_UNIQUEID" val="219"/>
</p:tagLst>
</file>

<file path=ppt/tags/tag47.xml><?xml version="1.0" encoding="utf-8"?>
<p:tagLst xmlns:p="http://schemas.openxmlformats.org/presentationml/2006/main">
  <p:tag name="AS_UNIQUEID" val="220"/>
</p:tagLst>
</file>

<file path=ppt/tags/tag48.xml><?xml version="1.0" encoding="utf-8"?>
<p:tagLst xmlns:p="http://schemas.openxmlformats.org/presentationml/2006/main">
  <p:tag name="AS_UNIQUEID" val="221"/>
</p:tagLst>
</file>

<file path=ppt/tags/tag49.xml><?xml version="1.0" encoding="utf-8"?>
<p:tagLst xmlns:p="http://schemas.openxmlformats.org/presentationml/2006/main">
  <p:tag name="AS_UNIQUEID" val="223"/>
</p:tagLst>
</file>

<file path=ppt/tags/tag5.xml><?xml version="1.0" encoding="utf-8"?>
<p:tagLst xmlns:p="http://schemas.openxmlformats.org/presentationml/2006/main">
  <p:tag name="AS_UNIQUEID" val="170"/>
</p:tagLst>
</file>

<file path=ppt/tags/tag50.xml><?xml version="1.0" encoding="utf-8"?>
<p:tagLst xmlns:p="http://schemas.openxmlformats.org/presentationml/2006/main">
  <p:tag name="AS_UNIQUEID" val="224"/>
</p:tagLst>
</file>

<file path=ppt/tags/tag51.xml><?xml version="1.0" encoding="utf-8"?>
<p:tagLst xmlns:p="http://schemas.openxmlformats.org/presentationml/2006/main">
  <p:tag name="AS_UNIQUEID" val="225"/>
</p:tagLst>
</file>

<file path=ppt/tags/tag52.xml><?xml version="1.0" encoding="utf-8"?>
<p:tagLst xmlns:p="http://schemas.openxmlformats.org/presentationml/2006/main">
  <p:tag name="AS_UNIQUEID" val="226"/>
</p:tagLst>
</file>

<file path=ppt/tags/tag53.xml><?xml version="1.0" encoding="utf-8"?>
<p:tagLst xmlns:p="http://schemas.openxmlformats.org/presentationml/2006/main">
  <p:tag name="AS_UNIQUEID" val="227"/>
</p:tagLst>
</file>

<file path=ppt/tags/tag54.xml><?xml version="1.0" encoding="utf-8"?>
<p:tagLst xmlns:p="http://schemas.openxmlformats.org/presentationml/2006/main">
  <p:tag name="AS_UNIQUEID" val="229"/>
</p:tagLst>
</file>

<file path=ppt/tags/tag55.xml><?xml version="1.0" encoding="utf-8"?>
<p:tagLst xmlns:p="http://schemas.openxmlformats.org/presentationml/2006/main">
  <p:tag name="AS_UNIQUEID" val="230"/>
</p:tagLst>
</file>

<file path=ppt/tags/tag56.xml><?xml version="1.0" encoding="utf-8"?>
<p:tagLst xmlns:p="http://schemas.openxmlformats.org/presentationml/2006/main">
  <p:tag name="AS_UNIQUEID" val="231"/>
</p:tagLst>
</file>

<file path=ppt/tags/tag57.xml><?xml version="1.0" encoding="utf-8"?>
<p:tagLst xmlns:p="http://schemas.openxmlformats.org/presentationml/2006/main">
  <p:tag name="AS_UNIQUEID" val="232"/>
</p:tagLst>
</file>

<file path=ppt/tags/tag58.xml><?xml version="1.0" encoding="utf-8"?>
<p:tagLst xmlns:p="http://schemas.openxmlformats.org/presentationml/2006/main">
  <p:tag name="AS_UNIQUEID" val="233"/>
</p:tagLst>
</file>

<file path=ppt/tags/tag59.xml><?xml version="1.0" encoding="utf-8"?>
<p:tagLst xmlns:p="http://schemas.openxmlformats.org/presentationml/2006/main">
  <p:tag name="AS_UNIQUEID" val="235"/>
</p:tagLst>
</file>

<file path=ppt/tags/tag6.xml><?xml version="1.0" encoding="utf-8"?>
<p:tagLst xmlns:p="http://schemas.openxmlformats.org/presentationml/2006/main">
  <p:tag name="AS_UNIQUEID" val="172"/>
</p:tagLst>
</file>

<file path=ppt/tags/tag60.xml><?xml version="1.0" encoding="utf-8"?>
<p:tagLst xmlns:p="http://schemas.openxmlformats.org/presentationml/2006/main">
  <p:tag name="AS_UNIQUEID" val="236"/>
</p:tagLst>
</file>

<file path=ppt/tags/tag61.xml><?xml version="1.0" encoding="utf-8"?>
<p:tagLst xmlns:p="http://schemas.openxmlformats.org/presentationml/2006/main">
  <p:tag name="AS_UNIQUEID" val="237"/>
</p:tagLst>
</file>

<file path=ppt/tags/tag62.xml><?xml version="1.0" encoding="utf-8"?>
<p:tagLst xmlns:p="http://schemas.openxmlformats.org/presentationml/2006/main">
  <p:tag name="AS_UNIQUEID" val="238"/>
</p:tagLst>
</file>

<file path=ppt/tags/tag63.xml><?xml version="1.0" encoding="utf-8"?>
<p:tagLst xmlns:p="http://schemas.openxmlformats.org/presentationml/2006/main">
  <p:tag name="AS_UNIQUEID" val="239"/>
</p:tagLst>
</file>

<file path=ppt/tags/tag64.xml><?xml version="1.0" encoding="utf-8"?>
<p:tagLst xmlns:p="http://schemas.openxmlformats.org/presentationml/2006/main">
  <p:tag name="KSO_WM_BEAUTIFY_FLAG" val=""/>
  <p:tag name="KSO_WM_UNIT_PLACING_PICTURE_USER_VIEWPORT" val="{&quot;height&quot;:5400,&quot;width&quot;:9600}"/>
</p:tagLst>
</file>

<file path=ppt/tags/tag65.xml><?xml version="1.0" encoding="utf-8"?>
<p:tagLst xmlns:p="http://schemas.openxmlformats.org/presentationml/2006/main">
  <p:tag name="AS_UNIQUEID" val="809"/>
</p:tagLst>
</file>

<file path=ppt/tags/tag66.xml><?xml version="1.0" encoding="utf-8"?>
<p:tagLst xmlns:p="http://schemas.openxmlformats.org/presentationml/2006/main">
  <p:tag name="AS_UNIQUEID" val="823"/>
</p:tagLst>
</file>

<file path=ppt/tags/tag67.xml><?xml version="1.0" encoding="utf-8"?>
<p:tagLst xmlns:p="http://schemas.openxmlformats.org/presentationml/2006/main">
  <p:tag name="KSO_WM_UNIT_PLACING_PICTURE_USER_VIEWPORT" val="{&quot;height&quot;:6507,&quot;width&quot;:13207.500787401576}"/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PLACING_PICTURE_USER_VIEWPORT" val="{&quot;height&quot;:6507,&quot;width&quot;:13207.500787401576}"/>
  <p:tag name="KSO_WM_BEAUTIFY_FLAG" val=""/>
</p:tagLst>
</file>

<file path=ppt/tags/tag7.xml><?xml version="1.0" encoding="utf-8"?>
<p:tagLst xmlns:p="http://schemas.openxmlformats.org/presentationml/2006/main">
  <p:tag name="AS_UNIQUEID" val="173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AS_UNIQUEID" val="809"/>
</p:tagLst>
</file>

<file path=ppt/tags/tag73.xml><?xml version="1.0" encoding="utf-8"?>
<p:tagLst xmlns:p="http://schemas.openxmlformats.org/presentationml/2006/main">
  <p:tag name="AS_UNIQUEID" val="823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AS_UNIQUEID" val="174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AS_UNIQUEID" val="809"/>
</p:tagLst>
</file>

<file path=ppt/tags/tag88.xml><?xml version="1.0" encoding="utf-8"?>
<p:tagLst xmlns:p="http://schemas.openxmlformats.org/presentationml/2006/main">
  <p:tag name="AS_UNIQUEID" val="823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AS_UNIQUEID" val="175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AS_UNIQUEID" val="8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435258"/>
      </a:dk2>
      <a:lt2>
        <a:srgbClr val="EEECE1"/>
      </a:lt2>
      <a:accent1>
        <a:srgbClr val="2A8FBD"/>
      </a:accent1>
      <a:accent2>
        <a:srgbClr val="C0504D"/>
      </a:accent2>
      <a:accent3>
        <a:srgbClr val="435258"/>
      </a:accent3>
      <a:accent4>
        <a:srgbClr val="1E6787"/>
      </a:accent4>
      <a:accent5>
        <a:srgbClr val="2A8FBD"/>
      </a:accent5>
      <a:accent6>
        <a:srgbClr val="E44860"/>
      </a:accent6>
      <a:hlink>
        <a:srgbClr val="E44860"/>
      </a:hlink>
      <a:folHlink>
        <a:srgbClr val="4352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5637</Words>
  <Application>WPS 演示</Application>
  <PresentationFormat/>
  <Paragraphs>326</Paragraphs>
  <Slides>24</Slides>
  <Notes>35</Notes>
  <HiddenSlides>0</HiddenSlides>
  <MMClips>2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9" baseType="lpstr">
      <vt:lpstr>Arial</vt:lpstr>
      <vt:lpstr>宋体</vt:lpstr>
      <vt:lpstr>Wingdings</vt:lpstr>
      <vt:lpstr>Lato Regular</vt:lpstr>
      <vt:lpstr>Segoe Print</vt:lpstr>
      <vt:lpstr>Lato Hairline</vt:lpstr>
      <vt:lpstr>Lato Light</vt:lpstr>
      <vt:lpstr>Gill Sans Ultra Bold</vt:lpstr>
      <vt:lpstr>Gill Sans MT Condensed</vt:lpstr>
      <vt:lpstr>Arial Unicode MS</vt:lpstr>
      <vt:lpstr>微软雅黑</vt:lpstr>
      <vt:lpstr>Helvetica Light</vt:lpstr>
      <vt:lpstr>Times New Roman</vt:lpstr>
      <vt:lpstr>黑体</vt:lpstr>
      <vt:lpstr>Calibri</vt:lpstr>
      <vt:lpstr>Arial Unicode MS</vt:lpstr>
      <vt:lpstr>Wingdings</vt:lpstr>
      <vt:lpstr>Impact</vt:lpstr>
      <vt:lpstr>HelveticaNeue</vt:lpstr>
      <vt:lpstr>Helvetica 65 Medium</vt:lpstr>
      <vt:lpstr>华文新魏</vt:lpstr>
      <vt:lpstr>Calibri Light</vt:lpstr>
      <vt:lpstr>Office Theme</vt:lpstr>
      <vt:lpstr>1_Office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24147</cp:lastModifiedBy>
  <cp:revision>35</cp:revision>
  <cp:lastPrinted>2021-10-24T20:52:00Z</cp:lastPrinted>
  <dcterms:created xsi:type="dcterms:W3CDTF">2021-10-24T20:52:00Z</dcterms:created>
  <dcterms:modified xsi:type="dcterms:W3CDTF">2023-05-20T09:14:38Z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09761F172DFE4D21862D5449302CA503</vt:lpwstr>
  </property>
  <property fmtid="{D5CDD505-2E9C-101B-9397-08002B2CF9AE}" pid="7" name="KSOProductBuildVer">
    <vt:lpwstr>2052-11.8.2.8411</vt:lpwstr>
  </property>
</Properties>
</file>