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heme/theme4.xml" ContentType="application/vnd.openxmlformats-officedocument.theme+xml"/>
  <Override PartName="/ppt/tags/tag71.xml" ContentType="application/vnd.openxmlformats-officedocument.presentationml.tags+xml"/>
  <Override PartName="/ppt/notesSlides/notesSlide1.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notesSlides/notesSlide2.xml" ContentType="application/vnd.openxmlformats-officedocument.presentationml.notesSlide+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notesSlides/notesSlide3.xml" ContentType="application/vnd.openxmlformats-officedocument.presentationml.notesSlide+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0" r:id="rId2"/>
  </p:sldMasterIdLst>
  <p:notesMasterIdLst>
    <p:notesMasterId r:id="rId24"/>
  </p:notesMasterIdLst>
  <p:handoutMasterIdLst>
    <p:handoutMasterId r:id="rId25"/>
  </p:handoutMasterIdLst>
  <p:sldIdLst>
    <p:sldId id="310" r:id="rId3"/>
    <p:sldId id="971" r:id="rId4"/>
    <p:sldId id="909" r:id="rId5"/>
    <p:sldId id="911" r:id="rId6"/>
    <p:sldId id="917" r:id="rId7"/>
    <p:sldId id="972" r:id="rId8"/>
    <p:sldId id="976" r:id="rId9"/>
    <p:sldId id="973" r:id="rId10"/>
    <p:sldId id="913" r:id="rId11"/>
    <p:sldId id="978" r:id="rId12"/>
    <p:sldId id="979" r:id="rId13"/>
    <p:sldId id="974" r:id="rId14"/>
    <p:sldId id="981" r:id="rId15"/>
    <p:sldId id="983" r:id="rId16"/>
    <p:sldId id="982" r:id="rId17"/>
    <p:sldId id="985" r:id="rId18"/>
    <p:sldId id="986" r:id="rId19"/>
    <p:sldId id="984" r:id="rId20"/>
    <p:sldId id="987" r:id="rId21"/>
    <p:sldId id="975" r:id="rId22"/>
    <p:sldId id="988" r:id="rId23"/>
  </p:sldIdLst>
  <p:sldSz cx="12195175" cy="6858000"/>
  <p:notesSz cx="6858000" cy="9144000"/>
  <p:embeddedFontLst>
    <p:embeddedFont>
      <p:font typeface="华文新魏" panose="02010800040101010101" pitchFamily="2" charset="-122"/>
      <p:regular r:id="rId26"/>
    </p:embeddedFont>
    <p:embeddedFont>
      <p:font typeface="Calibri" panose="020F0502020204030204" pitchFamily="34" charset="0"/>
      <p:regular r:id="rId27"/>
      <p:bold r:id="rId28"/>
      <p:italic r:id="rId29"/>
      <p:boldItalic r:id="rId30"/>
    </p:embeddedFont>
    <p:embeddedFont>
      <p:font typeface="Calibri Light" panose="020F0302020204030204" pitchFamily="34" charset="0"/>
      <p:regular r:id="rId31"/>
      <p:italic r:id="rId32"/>
    </p:embeddedFont>
    <p:embeddedFont>
      <p:font typeface="Comic Sans MS" panose="030F0702030302020204" pitchFamily="66" charset="0"/>
      <p:regular r:id="rId33"/>
      <p:bold r:id="rId34"/>
      <p:italic r:id="rId35"/>
      <p:boldItalic r:id="rId36"/>
    </p:embeddedFont>
    <p:embeddedFont>
      <p:font typeface="Lato Light" panose="020F0502020204030203" pitchFamily="34" charset="0"/>
      <p:regular r:id="rId37"/>
      <p:italic r:id="rId38"/>
    </p:embeddedFont>
    <p:embeddedFont>
      <p:font typeface="Lato Regular" panose="020F0502020204030203" pitchFamily="34" charset="0"/>
      <p:regular r:id="rId39"/>
    </p:embeddedFont>
    <p:embeddedFont>
      <p:font typeface="微软雅黑" panose="020B0503020204020204" pitchFamily="34" charset="-122"/>
      <p:regular r:id="rId40"/>
      <p:bold r:id="rId41"/>
    </p:embeddedFont>
  </p:embeddedFontLst>
  <p:custDataLst>
    <p:tags r:id="rId4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46" userDrawn="1">
          <p15:clr>
            <a:srgbClr val="A4A3A4"/>
          </p15:clr>
        </p15:guide>
        <p15:guide id="2" pos="406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C" initials="P" lastIdx="5" clrIdx="0"/>
  <p:cmAuthor id="1" name="Microsoft" initials="M" lastIdx="0" clrIdx="0"/>
  <p:cmAuthor id="2" name="vfy" initials="v" lastIdx="0" clrIdx="1"/>
  <p:cmAuthor id="3" name="张达" initials="张" lastIdx="0" clrIdx="1"/>
  <p:cmAuthor id="4" name="dell" initials="d" lastIdx="0" clrIdx="2"/>
  <p:cmAuthor id="5" name="Administrator" initials="A" lastIdx="0" clrIdx="4"/>
  <p:cmAuthor id="6" name="lenovo" initials="l" lastIdx="0" clrIdx="0"/>
  <p:cmAuthor id="7" name="雨林木风" initials="雨" lastIdx="0" clrIdx="0"/>
  <p:cmAuthor id="8" name="未知用户3" initials="未" lastIdx="0" clrIdx="0"/>
  <p:cmAuthor id="9" name="未知用户5" initials="未" lastIdx="0" clrIdx="0"/>
  <p:cmAuthor id="10" name="未知用户4" initials="未" lastIdx="0" clrIdx="0"/>
  <p:cmAuthor id="11" name="Admin" initials="A" lastIdx="0" clrIdx="0"/>
  <p:cmAuthor id="13" name="CommUser" initials="C" lastIdx="0" clrIdx="0"/>
  <p:cmAuthor id="14" name="zq" initials="z" lastIdx="0" clrIdx="0"/>
  <p:cmAuthor id="15" name="viola_yang" initials="v" lastIdx="0" clrIdx="0"/>
  <p:cmAuthor id="16" name="志龙 姜" initials="志" lastIdx="0" clrIdx="0"/>
  <p:cmAuthor id="75" name="作者" initials="A" lastIdx="0" clrIdx="24"/>
  <p:cmAuthor id="17" name="SHMILY" initials="S" lastIdx="0" clrIdx="0"/>
  <p:cmAuthor id="18" name="admin" initials="a" lastIdx="0" clrIdx="0"/>
  <p:cmAuthor id="19" name="Tracy Chen" initials="T" lastIdx="0" clrIdx="0"/>
  <p:cmAuthor id="20" name="dongwc0205" initials="d" lastIdx="0" clrIdx="15"/>
  <p:cmAuthor id="21" name="Hi_ Young" initials="H" lastIdx="0" clrIdx="0"/>
  <p:cmAuthor id="22" name="pangyt" initials="p" lastIdx="0" clrIdx="0"/>
  <p:cmAuthor id="23" name="easonyoun" initials="e" lastIdx="0" clrIdx="0"/>
  <p:cmAuthor id="24" name="zhouyangfan" initials="z" lastIdx="0" clrIdx="0"/>
  <p:cmAuthor id="25" name="tplife" initials="t" lastIdx="0" clrIdx="0"/>
  <p:cmAuthor id="26" name="??" initial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C2987"/>
    <a:srgbClr val="E75021"/>
    <a:srgbClr val="A066D0"/>
    <a:srgbClr val="E8AF00"/>
    <a:srgbClr val="F8EA34"/>
    <a:srgbClr val="3590A7"/>
    <a:srgbClr val="39195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howGuides="1">
      <p:cViewPr varScale="1">
        <p:scale>
          <a:sx n="117" d="100"/>
          <a:sy n="117" d="100"/>
        </p:scale>
        <p:origin x="321" y="54"/>
      </p:cViewPr>
      <p:guideLst>
        <p:guide orient="horz" pos="4246"/>
        <p:guide pos="4068"/>
      </p:guideLst>
    </p:cSldViewPr>
  </p:slideViewPr>
  <p:notesTextViewPr>
    <p:cViewPr>
      <p:scale>
        <a:sx n="1" d="1"/>
        <a:sy n="1" d="1"/>
      </p:scale>
      <p:origin x="0" y="0"/>
    </p:cViewPr>
  </p:notesTextViewPr>
  <p:sorterViewPr>
    <p:cViewPr>
      <p:scale>
        <a:sx n="55" d="100"/>
        <a:sy n="55" d="100"/>
      </p:scale>
      <p:origin x="0" y="0"/>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1.fntdata"/><Relationship Id="rId39" Type="http://schemas.openxmlformats.org/officeDocument/2006/relationships/font" Target="fonts/font14.fntdata"/><Relationship Id="rId21" Type="http://schemas.openxmlformats.org/officeDocument/2006/relationships/slide" Target="slides/slide19.xml"/><Relationship Id="rId34" Type="http://schemas.openxmlformats.org/officeDocument/2006/relationships/font" Target="fonts/font9.fntdata"/><Relationship Id="rId42" Type="http://schemas.openxmlformats.org/officeDocument/2006/relationships/tags" Target="tags/tag1.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font" Target="fonts/font15.fntdata"/><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6.fntdata"/><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43" Type="http://schemas.openxmlformats.org/officeDocument/2006/relationships/commentAuthors" Target="commentAuthor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font" Target="fonts/font13.fntdata"/><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font" Target="fonts/font1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2023/5/23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3" Type="http://schemas.openxmlformats.org/officeDocument/2006/relationships/tags" Target="../tags/tag66.xml"/><Relationship Id="rId7" Type="http://schemas.openxmlformats.org/officeDocument/2006/relationships/tags" Target="../tags/tag70.xml"/><Relationship Id="rId2" Type="http://schemas.openxmlformats.org/officeDocument/2006/relationships/tags" Target="../tags/tag65.xml"/><Relationship Id="rId1" Type="http://schemas.openxmlformats.org/officeDocument/2006/relationships/theme" Target="../theme/theme3.xml"/><Relationship Id="rId6" Type="http://schemas.openxmlformats.org/officeDocument/2006/relationships/tags" Target="../tags/tag69.xml"/><Relationship Id="rId5" Type="http://schemas.openxmlformats.org/officeDocument/2006/relationships/tags" Target="../tags/tag68.xml"/><Relationship Id="rId4" Type="http://schemas.openxmlformats.org/officeDocument/2006/relationships/tags" Target="../tags/tag6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2"/>
            </p:custDataLst>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7200"/>
          </a:xfrm>
          <a:prstGeom prst="rect">
            <a:avLst/>
          </a:prstGeom>
        </p:spPr>
        <p:txBody>
          <a:bodyPr vert="horz" lIns="91440" tIns="45720" rIns="91440" bIns="45720" rtlCol="0"/>
          <a:lstStyle>
            <a:lvl1pPr algn="r">
              <a:defRPr sz="1200"/>
            </a:lvl1pPr>
          </a:lstStyle>
          <a:p>
            <a:fld id="{A7E4FFA8-7E0C-4803-A4C6-3DDD6AB6E33B}" type="datetimeFigureOut">
              <a:rPr lang="zh-CN" altLang="en-US" smtClean="0"/>
              <a:t>2023/5/23</a:t>
            </a:fld>
            <a:endParaRPr lang="zh-CN" altLang="en-US"/>
          </a:p>
        </p:txBody>
      </p:sp>
      <p:sp>
        <p:nvSpPr>
          <p:cNvPr id="4" name="幻灯片图像占位符 3"/>
          <p:cNvSpPr>
            <a:spLocks noGrp="1" noRot="1" noChangeAspect="1"/>
          </p:cNvSpPr>
          <p:nvPr>
            <p:ph type="sldImg" idx="2"/>
            <p:custDataLst>
              <p:tags r:id="rId4"/>
            </p:custDataLst>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custDataLst>
              <p:tags r:id="rId6"/>
            </p:custDataLst>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7200"/>
          </a:xfrm>
          <a:prstGeom prst="rect">
            <a:avLst/>
          </a:prstGeom>
        </p:spPr>
        <p:txBody>
          <a:bodyPr vert="horz" lIns="91440" tIns="45720" rIns="91440" bIns="45720" rtlCol="0" anchor="b"/>
          <a:lstStyle>
            <a:lvl1pPr algn="r">
              <a:defRPr sz="1200"/>
            </a:lvl1pPr>
          </a:lstStyle>
          <a:p>
            <a:fld id="{DF7CD64D-B72C-4FF8-85BB-4AA899BC1DF5}"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2037"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4</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2037"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2037"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7" Type="http://schemas.openxmlformats.org/officeDocument/2006/relationships/slideMaster" Target="../slideMasters/slideMaster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tags" Target="../tags/tag54.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tags" Target="../tags/tag55.xml"/><Relationship Id="rId6" Type="http://schemas.openxmlformats.org/officeDocument/2006/relationships/slideMaster" Target="../slideMasters/slideMaster1.xml"/><Relationship Id="rId5" Type="http://schemas.openxmlformats.org/officeDocument/2006/relationships/tags" Target="../tags/tag59.xml"/><Relationship Id="rId4" Type="http://schemas.openxmlformats.org/officeDocument/2006/relationships/tags" Target="../tags/tag58.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slideMaster" Target="../slideMasters/slideMaster1.xml"/><Relationship Id="rId5" Type="http://schemas.openxmlformats.org/officeDocument/2006/relationships/tags" Target="../tags/tag64.xml"/><Relationship Id="rId4" Type="http://schemas.openxmlformats.org/officeDocument/2006/relationships/tags" Target="../tags/tag6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custDataLst>
              <p:tags r:id="rId1"/>
            </p:custDataLst>
          </p:nvPr>
        </p:nvSpPr>
        <p:spPr>
          <a:xfrm>
            <a:off x="685979" y="2130425"/>
            <a:ext cx="7774424" cy="1470025"/>
          </a:xfrm>
        </p:spPr>
        <p:txBody>
          <a:bodyPr/>
          <a:lstStyle/>
          <a:p>
            <a:r>
              <a:rPr lang="en-US"/>
              <a:t>Click to edit Master title style</a:t>
            </a:r>
          </a:p>
        </p:txBody>
      </p:sp>
      <p:sp>
        <p:nvSpPr>
          <p:cNvPr id="3" name="Subtitle 2"/>
          <p:cNvSpPr>
            <a:spLocks noGrp="1"/>
          </p:cNvSpPr>
          <p:nvPr>
            <p:ph type="subTitle" idx="1"/>
            <p:custDataLst>
              <p:tags r:id="rId2"/>
            </p:custDataLst>
          </p:nvPr>
        </p:nvSpPr>
        <p:spPr>
          <a:xfrm>
            <a:off x="1371957" y="3886200"/>
            <a:ext cx="6402467"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custDataLst>
              <p:tags r:id="rId3"/>
            </p:custDataLst>
          </p:nvPr>
        </p:nvSpPr>
        <p:spPr/>
        <p:txBody>
          <a:bodyPr/>
          <a:lstStyle/>
          <a:p>
            <a:fld id="{1D8BD707-D9CF-40AE-B4C6-C98DA3205C09}" type="datetimeFigureOut">
              <a:rPr lang="en-US" smtClean="0"/>
              <a:t>5/23/2023</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t>Click to edit Master title style</a:t>
            </a:r>
          </a:p>
        </p:txBody>
      </p:sp>
      <p:sp>
        <p:nvSpPr>
          <p:cNvPr id="3" name="Content Placeholder 2"/>
          <p:cNvSpPr>
            <a:spLocks noGrp="1"/>
          </p:cNvSpPr>
          <p:nvPr>
            <p:ph idx="1"/>
            <p:custDataLst>
              <p:tags r:id="rId2"/>
            </p:custDataLst>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custDataLst>
              <p:tags r:id="rId3"/>
            </p:custDataLst>
          </p:nvPr>
        </p:nvSpPr>
        <p:spPr/>
        <p:txBody>
          <a:bodyPr/>
          <a:lstStyle/>
          <a:p>
            <a:fld id="{1D8BD707-D9CF-40AE-B4C6-C98DA3205C09}" type="datetimeFigureOut">
              <a:rPr lang="en-US" smtClean="0"/>
              <a:t>5/23/2023</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722501" y="4406900"/>
            <a:ext cx="7774424"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custDataLst>
              <p:tags r:id="rId2"/>
            </p:custDataLst>
          </p:nvPr>
        </p:nvSpPr>
        <p:spPr>
          <a:xfrm>
            <a:off x="722501" y="2906713"/>
            <a:ext cx="777442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custDataLst>
              <p:tags r:id="rId3"/>
            </p:custDataLst>
          </p:nvPr>
        </p:nvSpPr>
        <p:spPr/>
        <p:txBody>
          <a:bodyPr/>
          <a:lstStyle/>
          <a:p>
            <a:fld id="{1D8BD707-D9CF-40AE-B4C6-C98DA3205C09}" type="datetimeFigureOut">
              <a:rPr lang="en-US" smtClean="0"/>
              <a:t>5/23/2023</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t>Click to edit Master title style</a:t>
            </a:r>
          </a:p>
        </p:txBody>
      </p:sp>
      <p:sp>
        <p:nvSpPr>
          <p:cNvPr id="3" name="Content Placeholder 2"/>
          <p:cNvSpPr>
            <a:spLocks noGrp="1"/>
          </p:cNvSpPr>
          <p:nvPr>
            <p:ph sz="half" idx="1"/>
            <p:custDataLst>
              <p:tags r:id="rId2"/>
            </p:custDataLst>
          </p:nvPr>
        </p:nvSpPr>
        <p:spPr>
          <a:xfrm>
            <a:off x="457319" y="1600200"/>
            <a:ext cx="403965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custDataLst>
              <p:tags r:id="rId3"/>
            </p:custDataLst>
          </p:nvPr>
        </p:nvSpPr>
        <p:spPr>
          <a:xfrm>
            <a:off x="4649410" y="1600200"/>
            <a:ext cx="403965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custDataLst>
              <p:tags r:id="rId4"/>
            </p:custDataLst>
          </p:nvPr>
        </p:nvSpPr>
        <p:spPr/>
        <p:txBody>
          <a:bodyPr/>
          <a:lstStyle/>
          <a:p>
            <a:fld id="{1D8BD707-D9CF-40AE-B4C6-C98DA3205C09}" type="datetimeFigureOut">
              <a:rPr lang="en-US" smtClean="0"/>
              <a:t>5/23/2023</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lvl1pPr>
              <a:defRPr/>
            </a:lvl1pPr>
          </a:lstStyle>
          <a:p>
            <a:r>
              <a:rPr lang="en-US"/>
              <a:t>Click to edit Master title style</a:t>
            </a:r>
          </a:p>
        </p:txBody>
      </p:sp>
      <p:sp>
        <p:nvSpPr>
          <p:cNvPr id="3" name="Text Placeholder 2"/>
          <p:cNvSpPr>
            <a:spLocks noGrp="1"/>
          </p:cNvSpPr>
          <p:nvPr>
            <p:ph type="body" idx="1"/>
            <p:custDataLst>
              <p:tags r:id="rId2"/>
            </p:custDataLst>
          </p:nvPr>
        </p:nvSpPr>
        <p:spPr>
          <a:xfrm>
            <a:off x="457319" y="1535113"/>
            <a:ext cx="404124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custDataLst>
              <p:tags r:id="rId3"/>
            </p:custDataLst>
          </p:nvPr>
        </p:nvSpPr>
        <p:spPr>
          <a:xfrm>
            <a:off x="457319" y="2174875"/>
            <a:ext cx="404124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custDataLst>
              <p:tags r:id="rId4"/>
            </p:custDataLst>
          </p:nvPr>
        </p:nvSpPr>
        <p:spPr>
          <a:xfrm>
            <a:off x="4646235" y="1535113"/>
            <a:ext cx="404282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custDataLst>
              <p:tags r:id="rId5"/>
            </p:custDataLst>
          </p:nvPr>
        </p:nvSpPr>
        <p:spPr>
          <a:xfrm>
            <a:off x="4646235" y="2174875"/>
            <a:ext cx="404282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custDataLst>
              <p:tags r:id="rId6"/>
            </p:custDataLst>
          </p:nvPr>
        </p:nvSpPr>
        <p:spPr/>
        <p:txBody>
          <a:bodyPr/>
          <a:lstStyle/>
          <a:p>
            <a:fld id="{1D8BD707-D9CF-40AE-B4C6-C98DA3205C09}" type="datetimeFigureOut">
              <a:rPr lang="en-US" smtClean="0"/>
              <a:t>5/23/2023</a:t>
            </a:fld>
            <a:endParaRPr lang="en-US"/>
          </a:p>
        </p:txBody>
      </p:sp>
      <p:sp>
        <p:nvSpPr>
          <p:cNvPr id="8" name="Footer Placeholder 7"/>
          <p:cNvSpPr>
            <a:spLocks noGrp="1"/>
          </p:cNvSpPr>
          <p:nvPr>
            <p:ph type="ftr" sz="quarter" idx="11"/>
            <p:custDataLst>
              <p:tags r:id="rId7"/>
            </p:custDataLst>
          </p:nvPr>
        </p:nvSpPr>
        <p:spPr/>
        <p:txBody>
          <a:bodyPr/>
          <a:lstStyle/>
          <a:p>
            <a:endParaRPr lang="en-US"/>
          </a:p>
        </p:txBody>
      </p:sp>
      <p:sp>
        <p:nvSpPr>
          <p:cNvPr id="9" name="Slide Number Placeholder 8"/>
          <p:cNvSpPr>
            <a:spLocks noGrp="1"/>
          </p:cNvSpPr>
          <p:nvPr>
            <p:ph type="sldNum" sz="quarter" idx="12"/>
            <p:custDataLst>
              <p:tags r:id="rId8"/>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t>Click to edit Master title style</a:t>
            </a:r>
          </a:p>
        </p:txBody>
      </p:sp>
      <p:sp>
        <p:nvSpPr>
          <p:cNvPr id="3" name="Date Placeholder 2"/>
          <p:cNvSpPr>
            <a:spLocks noGrp="1"/>
          </p:cNvSpPr>
          <p:nvPr>
            <p:ph type="dt" sz="half" idx="10"/>
            <p:custDataLst>
              <p:tags r:id="rId2"/>
            </p:custDataLst>
          </p:nvPr>
        </p:nvSpPr>
        <p:spPr/>
        <p:txBody>
          <a:bodyPr/>
          <a:lstStyle/>
          <a:p>
            <a:fld id="{1D8BD707-D9CF-40AE-B4C6-C98DA3205C09}" type="datetimeFigureOut">
              <a:rPr lang="en-US" smtClean="0"/>
              <a:t>5/23/2023</a:t>
            </a:fld>
            <a:endParaRPr lang="en-US"/>
          </a:p>
        </p:txBody>
      </p:sp>
      <p:sp>
        <p:nvSpPr>
          <p:cNvPr id="4" name="Footer Placeholder 3"/>
          <p:cNvSpPr>
            <a:spLocks noGrp="1"/>
          </p:cNvSpPr>
          <p:nvPr>
            <p:ph type="ftr" sz="quarter" idx="11"/>
            <p:custDataLst>
              <p:tags r:id="rId3"/>
            </p:custDataLst>
          </p:nvPr>
        </p:nvSpPr>
        <p:spPr/>
        <p:txBody>
          <a:bodyPr/>
          <a:lstStyle/>
          <a:p>
            <a:endParaRPr lang="en-US"/>
          </a:p>
        </p:txBody>
      </p:sp>
      <p:sp>
        <p:nvSpPr>
          <p:cNvPr id="5" name="Slide Number Placeholder 4"/>
          <p:cNvSpPr>
            <a:spLocks noGrp="1"/>
          </p:cNvSpPr>
          <p:nvPr>
            <p:ph type="sldNum" sz="quarter" idx="12"/>
            <p:custDataLst>
              <p:tags r:id="rId4"/>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custDataLst>
              <p:tags r:id="rId1"/>
            </p:custDataLst>
          </p:nvPr>
        </p:nvSpPr>
        <p:spPr/>
        <p:txBody>
          <a:bodyPr/>
          <a:lstStyle/>
          <a:p>
            <a:fld id="{1D8BD707-D9CF-40AE-B4C6-C98DA3205C09}" type="datetimeFigureOut">
              <a:rPr lang="en-US" smtClean="0"/>
              <a:t>5/23/2023</a:t>
            </a:fld>
            <a:endParaRPr lang="en-US"/>
          </a:p>
        </p:txBody>
      </p:sp>
      <p:sp>
        <p:nvSpPr>
          <p:cNvPr id="3" name="Footer Placeholder 2"/>
          <p:cNvSpPr>
            <a:spLocks noGrp="1"/>
          </p:cNvSpPr>
          <p:nvPr>
            <p:ph type="ftr" sz="quarter" idx="11"/>
            <p:custDataLst>
              <p:tags r:id="rId2"/>
            </p:custDataLst>
          </p:nvPr>
        </p:nvSpPr>
        <p:spPr/>
        <p:txBody>
          <a:bodyPr/>
          <a:lstStyle/>
          <a:p>
            <a:endParaRPr lang="en-US"/>
          </a:p>
        </p:txBody>
      </p:sp>
      <p:sp>
        <p:nvSpPr>
          <p:cNvPr id="4" name="Slide Number Placeholder 3"/>
          <p:cNvSpPr>
            <a:spLocks noGrp="1"/>
          </p:cNvSpPr>
          <p:nvPr>
            <p:ph type="sldNum" sz="quarter" idx="12"/>
            <p:custDataLst>
              <p:tags r:id="rId3"/>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457319" y="273050"/>
            <a:ext cx="3009096"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custDataLst>
              <p:tags r:id="rId2"/>
            </p:custDataLst>
          </p:nvPr>
        </p:nvSpPr>
        <p:spPr>
          <a:xfrm>
            <a:off x="3575981" y="273050"/>
            <a:ext cx="511308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custDataLst>
              <p:tags r:id="rId3"/>
            </p:custDataLst>
          </p:nvPr>
        </p:nvSpPr>
        <p:spPr>
          <a:xfrm>
            <a:off x="457319" y="1435100"/>
            <a:ext cx="300909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custDataLst>
              <p:tags r:id="rId4"/>
            </p:custDataLst>
          </p:nvPr>
        </p:nvSpPr>
        <p:spPr/>
        <p:txBody>
          <a:bodyPr/>
          <a:lstStyle/>
          <a:p>
            <a:fld id="{1D8BD707-D9CF-40AE-B4C6-C98DA3205C09}" type="datetimeFigureOut">
              <a:rPr lang="en-US" smtClean="0"/>
              <a:t>5/23/2023</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1792755" y="4800600"/>
            <a:ext cx="5487829"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custDataLst>
              <p:tags r:id="rId2"/>
            </p:custDataLst>
          </p:nvPr>
        </p:nvSpPr>
        <p:spPr>
          <a:xfrm>
            <a:off x="1792755" y="612775"/>
            <a:ext cx="5487829"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custDataLst>
              <p:tags r:id="rId3"/>
            </p:custDataLst>
          </p:nvPr>
        </p:nvSpPr>
        <p:spPr>
          <a:xfrm>
            <a:off x="1792755" y="5367338"/>
            <a:ext cx="5487829"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custDataLst>
              <p:tags r:id="rId4"/>
            </p:custDataLst>
          </p:nvPr>
        </p:nvSpPr>
        <p:spPr/>
        <p:txBody>
          <a:bodyPr/>
          <a:lstStyle/>
          <a:p>
            <a:fld id="{1D8BD707-D9CF-40AE-B4C6-C98DA3205C09}" type="datetimeFigureOut">
              <a:rPr lang="en-US" smtClean="0"/>
              <a:t>5/23/2023</a:t>
            </a:fld>
            <a:endParaRPr lang="en-US"/>
          </a:p>
        </p:txBody>
      </p:sp>
      <p:sp>
        <p:nvSpPr>
          <p:cNvPr id="6" name="Footer Placeholder 5"/>
          <p:cNvSpPr>
            <a:spLocks noGrp="1"/>
          </p:cNvSpPr>
          <p:nvPr>
            <p:ph type="ftr" sz="quarter" idx="11"/>
            <p:custDataLst>
              <p:tags r:id="rId5"/>
            </p:custDataLst>
          </p:nvPr>
        </p:nvSpPr>
        <p:spPr/>
        <p:txBody>
          <a:bodyPr/>
          <a:lstStyle/>
          <a:p>
            <a:endParaRPr lang="en-US"/>
          </a:p>
        </p:txBody>
      </p:sp>
      <p:sp>
        <p:nvSpPr>
          <p:cNvPr id="7" name="Slide Number Placeholder 6"/>
          <p:cNvSpPr>
            <a:spLocks noGrp="1"/>
          </p:cNvSpPr>
          <p:nvPr>
            <p:ph type="sldNum" sz="quarter" idx="12"/>
            <p:custDataLst>
              <p:tags r:id="rId6"/>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p:txBody>
          <a:bodyPr/>
          <a:lstStyle/>
          <a:p>
            <a:r>
              <a:rPr lang="en-US"/>
              <a:t>Click to edit Master title style</a:t>
            </a:r>
          </a:p>
        </p:txBody>
      </p:sp>
      <p:sp>
        <p:nvSpPr>
          <p:cNvPr id="3" name="Vertical Text Placeholder 2"/>
          <p:cNvSpPr>
            <a:spLocks noGrp="1"/>
          </p:cNvSpPr>
          <p:nvPr>
            <p:ph type="body" orient="vert" idx="1"/>
            <p:custDataLst>
              <p:tags r:id="rId2"/>
            </p:custDataLst>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custDataLst>
              <p:tags r:id="rId3"/>
            </p:custDataLst>
          </p:nvPr>
        </p:nvSpPr>
        <p:spPr/>
        <p:txBody>
          <a:bodyPr/>
          <a:lstStyle/>
          <a:p>
            <a:fld id="{1D8BD707-D9CF-40AE-B4C6-C98DA3205C09}" type="datetimeFigureOut">
              <a:rPr lang="en-US" smtClean="0"/>
              <a:t>5/23/2023</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custDataLst>
              <p:tags r:id="rId1"/>
            </p:custDataLst>
          </p:nvPr>
        </p:nvSpPr>
        <p:spPr>
          <a:xfrm>
            <a:off x="6631126" y="274638"/>
            <a:ext cx="2057936" cy="5851525"/>
          </a:xfrm>
        </p:spPr>
        <p:txBody>
          <a:bodyPr vert="eaVert"/>
          <a:lstStyle/>
          <a:p>
            <a:r>
              <a:rPr lang="en-US"/>
              <a:t>Click to edit Master title style</a:t>
            </a:r>
          </a:p>
        </p:txBody>
      </p:sp>
      <p:sp>
        <p:nvSpPr>
          <p:cNvPr id="3" name="Vertical Text Placeholder 2"/>
          <p:cNvSpPr>
            <a:spLocks noGrp="1"/>
          </p:cNvSpPr>
          <p:nvPr>
            <p:ph type="body" orient="vert" idx="1"/>
            <p:custDataLst>
              <p:tags r:id="rId2"/>
            </p:custDataLst>
          </p:nvPr>
        </p:nvSpPr>
        <p:spPr>
          <a:xfrm>
            <a:off x="457319" y="274638"/>
            <a:ext cx="6021368"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custDataLst>
              <p:tags r:id="rId3"/>
            </p:custDataLst>
          </p:nvPr>
        </p:nvSpPr>
        <p:spPr/>
        <p:txBody>
          <a:bodyPr/>
          <a:lstStyle/>
          <a:p>
            <a:fld id="{1D8BD707-D9CF-40AE-B4C6-C98DA3205C09}" type="datetimeFigureOut">
              <a:rPr lang="en-US" smtClean="0"/>
              <a:t>5/23/2023</a:t>
            </a:fld>
            <a:endParaRPr lang="en-US"/>
          </a:p>
        </p:txBody>
      </p:sp>
      <p:sp>
        <p:nvSpPr>
          <p:cNvPr id="5" name="Footer Placeholder 4"/>
          <p:cNvSpPr>
            <a:spLocks noGrp="1"/>
          </p:cNvSpPr>
          <p:nvPr>
            <p:ph type="ftr" sz="quarter" idx="11"/>
            <p:custDataLst>
              <p:tags r:id="rId4"/>
            </p:custDataLst>
          </p:nvPr>
        </p:nvSpPr>
        <p:spPr/>
        <p:txBody>
          <a:bodyPr/>
          <a:lstStyle/>
          <a:p>
            <a:endParaRPr lang="en-US"/>
          </a:p>
        </p:txBody>
      </p:sp>
      <p:sp>
        <p:nvSpPr>
          <p:cNvPr id="6" name="Slide Number Placeholder 5"/>
          <p:cNvSpPr>
            <a:spLocks noGrp="1"/>
          </p:cNvSpPr>
          <p:nvPr>
            <p:ph type="sldNum" sz="quarter" idx="12"/>
            <p:custDataLst>
              <p:tags r:id="rId5"/>
            </p:custDataLst>
          </p:nvPr>
        </p:nvSpPr>
        <p:spPr/>
        <p:txBody>
          <a:bodyPr/>
          <a:lstStyle/>
          <a:p>
            <a:fld id="{B6F15528-21DE-4FAA-801E-634DDDAF4B2B}" type="slidenum">
              <a:rPr lang="en-US" smtClean="0"/>
              <a:t>‹#›</a:t>
            </a:fld>
            <a:endParaRPr lang="en-US"/>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397" y="1122560"/>
            <a:ext cx="9146381" cy="2388017"/>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397" y="3602668"/>
            <a:ext cx="9146381" cy="165605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835" indent="0" algn="ctr">
              <a:buNone/>
              <a:defRPr sz="1600"/>
            </a:lvl7pPr>
            <a:lvl8pPr marL="3201035" indent="0" algn="ctr">
              <a:buNone/>
              <a:defRPr sz="1600"/>
            </a:lvl8pPr>
            <a:lvl9pPr marL="3658235"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2067" y="1710037"/>
            <a:ext cx="10518338" cy="2853236"/>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2067" y="4590267"/>
            <a:ext cx="10518338" cy="150044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835" indent="0">
              <a:buNone/>
              <a:defRPr sz="1600">
                <a:solidFill>
                  <a:schemeClr val="tx1">
                    <a:tint val="75000"/>
                  </a:schemeClr>
                </a:solidFill>
              </a:defRPr>
            </a:lvl7pPr>
            <a:lvl8pPr marL="3201035" indent="0">
              <a:buNone/>
              <a:defRPr sz="1600">
                <a:solidFill>
                  <a:schemeClr val="tx1">
                    <a:tint val="75000"/>
                  </a:schemeClr>
                </a:solidFill>
              </a:defRPr>
            </a:lvl8pPr>
            <a:lvl9pPr marL="3658235"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418" y="1825944"/>
            <a:ext cx="5182949" cy="43521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3807" y="1825944"/>
            <a:ext cx="5182949" cy="4352100"/>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007" y="365189"/>
            <a:ext cx="10518338" cy="1325795"/>
          </a:xfrm>
        </p:spPr>
        <p:txBody>
          <a:bodyPr/>
          <a:lstStyle/>
          <a:p>
            <a:r>
              <a:rPr lang="zh-CN" altLang="en-US"/>
              <a:t>单击此处编辑母版标题样式</a:t>
            </a:r>
          </a:p>
        </p:txBody>
      </p:sp>
      <p:sp>
        <p:nvSpPr>
          <p:cNvPr id="3" name="文本占位符 2"/>
          <p:cNvSpPr>
            <a:spLocks noGrp="1"/>
          </p:cNvSpPr>
          <p:nvPr>
            <p:ph type="body" idx="1"/>
          </p:nvPr>
        </p:nvSpPr>
        <p:spPr>
          <a:xfrm>
            <a:off x="1187084" y="1778749"/>
            <a:ext cx="4874844" cy="824056"/>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835" indent="0">
              <a:buNone/>
              <a:defRPr sz="1800"/>
            </a:lvl7pPr>
            <a:lvl8pPr marL="3201035" indent="0">
              <a:buNone/>
              <a:defRPr sz="1800"/>
            </a:lvl8pPr>
            <a:lvl9pPr marL="3658235" indent="0">
              <a:buNone/>
              <a:defRPr sz="1800"/>
            </a:lvl9pPr>
          </a:lstStyle>
          <a:p>
            <a:pPr lvl="0"/>
            <a:r>
              <a:rPr lang="zh-CN" altLang="en-US"/>
              <a:t>单击此处编辑母版文本样式</a:t>
            </a:r>
          </a:p>
        </p:txBody>
      </p:sp>
      <p:sp>
        <p:nvSpPr>
          <p:cNvPr id="4" name="内容占位符 3"/>
          <p:cNvSpPr>
            <a:spLocks noGrp="1"/>
          </p:cNvSpPr>
          <p:nvPr>
            <p:ph sz="half" idx="2"/>
          </p:nvPr>
        </p:nvSpPr>
        <p:spPr>
          <a:xfrm>
            <a:off x="1187084" y="2665845"/>
            <a:ext cx="4874844" cy="352490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258568" y="1778749"/>
            <a:ext cx="4898851" cy="824056"/>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835" indent="0">
              <a:buNone/>
              <a:defRPr sz="1800"/>
            </a:lvl7pPr>
            <a:lvl8pPr marL="3201035" indent="0">
              <a:buNone/>
              <a:defRPr sz="1800"/>
            </a:lvl8pPr>
            <a:lvl9pPr marL="3658235" indent="0">
              <a:buNone/>
              <a:defRPr sz="1800"/>
            </a:lvl9pPr>
          </a:lstStyle>
          <a:p>
            <a:pPr lvl="0"/>
            <a:r>
              <a:rPr lang="zh-CN" altLang="en-US"/>
              <a:t>单击此处编辑母版文本样式</a:t>
            </a:r>
          </a:p>
        </p:txBody>
      </p:sp>
      <p:sp>
        <p:nvSpPr>
          <p:cNvPr id="6" name="内容占位符 5"/>
          <p:cNvSpPr>
            <a:spLocks noGrp="1"/>
          </p:cNvSpPr>
          <p:nvPr>
            <p:ph sz="quarter" idx="4"/>
          </p:nvPr>
        </p:nvSpPr>
        <p:spPr>
          <a:xfrm>
            <a:off x="6258568" y="2665845"/>
            <a:ext cx="4898851" cy="352490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007" y="457280"/>
            <a:ext cx="4166434" cy="160048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4538" y="457281"/>
            <a:ext cx="6173807" cy="540479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835" indent="0">
              <a:buNone/>
              <a:defRPr sz="2000"/>
            </a:lvl7pPr>
            <a:lvl8pPr marL="3201035" indent="0">
              <a:buNone/>
              <a:defRPr sz="2000"/>
            </a:lvl8pPr>
            <a:lvl9pPr marL="3658235" indent="0">
              <a:buNone/>
              <a:defRPr sz="2000"/>
            </a:lvl9pPr>
          </a:lstStyle>
          <a:p>
            <a:endParaRPr lang="zh-CN" altLang="en-US"/>
          </a:p>
        </p:txBody>
      </p:sp>
      <p:sp>
        <p:nvSpPr>
          <p:cNvPr id="4" name="文本占位符 3"/>
          <p:cNvSpPr>
            <a:spLocks noGrp="1"/>
          </p:cNvSpPr>
          <p:nvPr>
            <p:ph type="body" sz="half" idx="2"/>
          </p:nvPr>
        </p:nvSpPr>
        <p:spPr>
          <a:xfrm>
            <a:off x="840007" y="2057760"/>
            <a:ext cx="4166434" cy="3812255"/>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835" indent="0">
              <a:buNone/>
              <a:defRPr sz="1400"/>
            </a:lvl7pPr>
            <a:lvl8pPr marL="3201035" indent="0">
              <a:buNone/>
              <a:defRPr sz="1400"/>
            </a:lvl8pPr>
            <a:lvl9pPr marL="3658235" indent="0">
              <a:buNone/>
              <a:defRPr sz="14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7172" y="365189"/>
            <a:ext cx="2629585" cy="5812856"/>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418" y="365189"/>
            <a:ext cx="7736314" cy="5812856"/>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418" y="365189"/>
            <a:ext cx="10518338" cy="5812856"/>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3" name="日期占位符 2"/>
          <p:cNvSpPr>
            <a:spLocks noGrp="1"/>
          </p:cNvSpPr>
          <p:nvPr>
            <p:ph type="dt" sz="half" idx="10"/>
          </p:nvPr>
        </p:nvSpPr>
        <p:spPr/>
        <p:txBody>
          <a:bodyPr/>
          <a:lstStyle/>
          <a:p>
            <a:fld id="{82F288E0-7875-42C4-84C8-98DBBD3BF4D2}" type="datetimeFigureOut">
              <a:rPr lang="zh-CN" altLang="en-US" smtClean="0"/>
              <a:t>2023/5/23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spd="slow"/>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irst Slide">
    <p:spTree>
      <p:nvGrpSpPr>
        <p:cNvPr id="1" name=""/>
        <p:cNvGrpSpPr/>
        <p:nvPr/>
      </p:nvGrpSpPr>
      <p:grpSpPr>
        <a:xfrm>
          <a:off x="0" y="0"/>
          <a:ext cx="0" cy="0"/>
          <a:chOff x="0" y="0"/>
          <a:chExt cx="0" cy="0"/>
        </a:xfrm>
      </p:grpSpPr>
      <p:sp>
        <p:nvSpPr>
          <p:cNvPr id="15" name="Picture Placeholder 2"/>
          <p:cNvSpPr>
            <a:spLocks noGrp="1"/>
          </p:cNvSpPr>
          <p:nvPr>
            <p:ph type="pic" sz="quarter" idx="17"/>
          </p:nvPr>
        </p:nvSpPr>
        <p:spPr>
          <a:xfrm>
            <a:off x="4065058" y="442015"/>
            <a:ext cx="4369938" cy="3083945"/>
          </a:xfrm>
          <a:custGeom>
            <a:avLst/>
            <a:gdLst/>
            <a:ahLst/>
            <a:cxnLst/>
            <a:rect l="l" t="t" r="r" b="b"/>
            <a:pathLst>
              <a:path w="3276600" h="3124200">
                <a:moveTo>
                  <a:pt x="3028950" y="0"/>
                </a:moveTo>
                <a:cubicBezTo>
                  <a:pt x="3165723" y="0"/>
                  <a:pt x="3276600" y="110877"/>
                  <a:pt x="3276600" y="247650"/>
                </a:cubicBezTo>
                <a:lnTo>
                  <a:pt x="3276600" y="2876550"/>
                </a:lnTo>
                <a:cubicBezTo>
                  <a:pt x="3276600" y="3013323"/>
                  <a:pt x="3165723" y="3124200"/>
                  <a:pt x="3028950" y="3124200"/>
                </a:cubicBezTo>
                <a:cubicBezTo>
                  <a:pt x="2892177" y="3124200"/>
                  <a:pt x="2781300" y="3013323"/>
                  <a:pt x="2781300" y="2876550"/>
                </a:cubicBezTo>
                <a:lnTo>
                  <a:pt x="2781300" y="247650"/>
                </a:lnTo>
                <a:cubicBezTo>
                  <a:pt x="2781300" y="110877"/>
                  <a:pt x="2892177" y="0"/>
                  <a:pt x="3028950" y="0"/>
                </a:cubicBezTo>
                <a:close/>
                <a:moveTo>
                  <a:pt x="2317750" y="0"/>
                </a:moveTo>
                <a:cubicBezTo>
                  <a:pt x="2454523" y="0"/>
                  <a:pt x="2565400" y="110877"/>
                  <a:pt x="2565400" y="247650"/>
                </a:cubicBezTo>
                <a:lnTo>
                  <a:pt x="2565400" y="2876550"/>
                </a:lnTo>
                <a:cubicBezTo>
                  <a:pt x="2565400" y="3013323"/>
                  <a:pt x="2454523" y="3124200"/>
                  <a:pt x="2317750" y="3124200"/>
                </a:cubicBezTo>
                <a:cubicBezTo>
                  <a:pt x="2180977" y="3124200"/>
                  <a:pt x="2070100" y="3013323"/>
                  <a:pt x="2070100" y="2876550"/>
                </a:cubicBezTo>
                <a:lnTo>
                  <a:pt x="2070100" y="247650"/>
                </a:lnTo>
                <a:cubicBezTo>
                  <a:pt x="2070100" y="110877"/>
                  <a:pt x="2180977" y="0"/>
                  <a:pt x="2317750" y="0"/>
                </a:cubicBezTo>
                <a:close/>
                <a:moveTo>
                  <a:pt x="1606550" y="0"/>
                </a:moveTo>
                <a:cubicBezTo>
                  <a:pt x="1743323" y="0"/>
                  <a:pt x="1854200" y="110877"/>
                  <a:pt x="1854200" y="247650"/>
                </a:cubicBezTo>
                <a:lnTo>
                  <a:pt x="1854200" y="2876550"/>
                </a:lnTo>
                <a:cubicBezTo>
                  <a:pt x="1854200" y="3013323"/>
                  <a:pt x="1743323" y="3124200"/>
                  <a:pt x="1606550" y="3124200"/>
                </a:cubicBezTo>
                <a:cubicBezTo>
                  <a:pt x="1469777" y="3124200"/>
                  <a:pt x="1358900" y="3013323"/>
                  <a:pt x="1358900" y="2876550"/>
                </a:cubicBezTo>
                <a:lnTo>
                  <a:pt x="1358900" y="247650"/>
                </a:lnTo>
                <a:cubicBezTo>
                  <a:pt x="1358900" y="110877"/>
                  <a:pt x="1469777" y="0"/>
                  <a:pt x="1606550" y="0"/>
                </a:cubicBezTo>
                <a:close/>
                <a:moveTo>
                  <a:pt x="958850" y="0"/>
                </a:moveTo>
                <a:cubicBezTo>
                  <a:pt x="1095623" y="0"/>
                  <a:pt x="1206500" y="110877"/>
                  <a:pt x="1206500" y="247650"/>
                </a:cubicBezTo>
                <a:lnTo>
                  <a:pt x="1206500" y="2876550"/>
                </a:lnTo>
                <a:cubicBezTo>
                  <a:pt x="1206500" y="3013323"/>
                  <a:pt x="1095623" y="3124200"/>
                  <a:pt x="958850" y="3124200"/>
                </a:cubicBezTo>
                <a:cubicBezTo>
                  <a:pt x="822077" y="3124200"/>
                  <a:pt x="711200" y="3013323"/>
                  <a:pt x="711200" y="2876550"/>
                </a:cubicBezTo>
                <a:lnTo>
                  <a:pt x="711200" y="247650"/>
                </a:lnTo>
                <a:cubicBezTo>
                  <a:pt x="711200" y="110877"/>
                  <a:pt x="822077" y="0"/>
                  <a:pt x="958850" y="0"/>
                </a:cubicBezTo>
                <a:close/>
                <a:moveTo>
                  <a:pt x="247650" y="0"/>
                </a:moveTo>
                <a:cubicBezTo>
                  <a:pt x="384423" y="0"/>
                  <a:pt x="495300" y="110877"/>
                  <a:pt x="495300" y="247650"/>
                </a:cubicBezTo>
                <a:lnTo>
                  <a:pt x="495300" y="2876550"/>
                </a:lnTo>
                <a:cubicBezTo>
                  <a:pt x="495300" y="3013323"/>
                  <a:pt x="384423" y="3124200"/>
                  <a:pt x="247650" y="3124200"/>
                </a:cubicBezTo>
                <a:cubicBezTo>
                  <a:pt x="110877" y="3124200"/>
                  <a:pt x="0" y="3013323"/>
                  <a:pt x="0" y="2876550"/>
                </a:cubicBezTo>
                <a:lnTo>
                  <a:pt x="0" y="247650"/>
                </a:lnTo>
                <a:cubicBezTo>
                  <a:pt x="0" y="110877"/>
                  <a:pt x="110877" y="0"/>
                  <a:pt x="247650" y="0"/>
                </a:cubicBezTo>
                <a:close/>
              </a:path>
            </a:pathLst>
          </a:custGeom>
          <a:effectLst/>
        </p:spPr>
        <p:txBody>
          <a:bodyPr vert="horz" lIns="95057" tIns="47529" rIns="95057" bIns="47529"/>
          <a:lstStyle>
            <a:lvl1pPr marL="0" indent="0" algn="ctr">
              <a:buNone/>
              <a:defRPr sz="1080">
                <a:solidFill>
                  <a:srgbClr val="7F7F7F"/>
                </a:solidFill>
                <a:latin typeface="Lato Regular"/>
                <a:cs typeface="Lato Regular"/>
              </a:defRPr>
            </a:lvl1pPr>
          </a:lstStyle>
          <a:p>
            <a:endParaRPr lang="en-US" dirty="0"/>
          </a:p>
        </p:txBody>
      </p:sp>
      <p:sp>
        <p:nvSpPr>
          <p:cNvPr id="8" name="Text Placeholder 7"/>
          <p:cNvSpPr>
            <a:spLocks noGrp="1"/>
          </p:cNvSpPr>
          <p:nvPr>
            <p:ph type="body" sz="quarter" idx="10" hasCustomPrompt="1"/>
          </p:nvPr>
        </p:nvSpPr>
        <p:spPr>
          <a:xfrm>
            <a:off x="3955735" y="3801920"/>
            <a:ext cx="4513139" cy="431833"/>
          </a:xfrm>
          <a:prstGeom prst="rect">
            <a:avLst/>
          </a:prstGeom>
        </p:spPr>
        <p:txBody>
          <a:bodyPr vert="horz" lIns="0" tIns="40504" rIns="0" bIns="40504" anchor="ctr"/>
          <a:lstStyle>
            <a:lvl1pPr marL="0" indent="0" algn="ctr">
              <a:lnSpc>
                <a:spcPct val="100000"/>
              </a:lnSpc>
              <a:spcBef>
                <a:spcPts val="0"/>
              </a:spcBef>
              <a:buNone/>
              <a:defRPr sz="4200" b="1">
                <a:solidFill>
                  <a:schemeClr val="bg1"/>
                </a:solidFill>
                <a:latin typeface="Lato Hairline"/>
                <a:cs typeface="Lato Hairline"/>
              </a:defRPr>
            </a:lvl1pPr>
          </a:lstStyle>
          <a:p>
            <a:pPr lvl="0"/>
            <a:r>
              <a:rPr lang="es-ES_tradnl" dirty="0"/>
              <a:t>TITLE HERE</a:t>
            </a:r>
          </a:p>
        </p:txBody>
      </p:sp>
      <p:sp>
        <p:nvSpPr>
          <p:cNvPr id="9" name="Text Placeholder 7"/>
          <p:cNvSpPr>
            <a:spLocks noGrp="1"/>
          </p:cNvSpPr>
          <p:nvPr>
            <p:ph type="body" sz="quarter" idx="11" hasCustomPrompt="1"/>
          </p:nvPr>
        </p:nvSpPr>
        <p:spPr>
          <a:xfrm>
            <a:off x="3955735" y="4385792"/>
            <a:ext cx="4513139" cy="228480"/>
          </a:xfrm>
          <a:prstGeom prst="rect">
            <a:avLst/>
          </a:prstGeom>
        </p:spPr>
        <p:txBody>
          <a:bodyPr vert="horz" lIns="0" tIns="40504" rIns="0" bIns="40504" anchor="ctr"/>
          <a:lstStyle>
            <a:lvl1pPr marL="0" indent="0" algn="ctr">
              <a:lnSpc>
                <a:spcPct val="100000"/>
              </a:lnSpc>
              <a:spcBef>
                <a:spcPts val="0"/>
              </a:spcBef>
              <a:spcAft>
                <a:spcPts val="0"/>
              </a:spcAft>
              <a:buNone/>
              <a:defRPr sz="1800" b="0">
                <a:solidFill>
                  <a:schemeClr val="accent3"/>
                </a:solidFill>
                <a:latin typeface="Lato Light" panose="020F0502020204030203"/>
                <a:cs typeface="Lato Light" panose="020F0502020204030203"/>
              </a:defRPr>
            </a:lvl1pPr>
          </a:lstStyle>
          <a:p>
            <a:pPr lvl="0"/>
            <a:r>
              <a:rPr lang="es-ES_tradnl" dirty="0" err="1"/>
              <a:t>Ultimate</a:t>
            </a:r>
            <a:r>
              <a:rPr lang="es-ES_tradnl" dirty="0"/>
              <a:t> </a:t>
            </a:r>
            <a:r>
              <a:rPr lang="es-ES_tradnl" dirty="0" err="1"/>
              <a:t>Powerpoint</a:t>
            </a:r>
            <a:r>
              <a:rPr lang="es-ES_tradnl" dirty="0"/>
              <a:t> </a:t>
            </a:r>
            <a:r>
              <a:rPr lang="es-ES_tradnl" dirty="0" err="1"/>
              <a:t>Template</a:t>
            </a:r>
            <a:endParaRPr lang="es-ES_tradnl" dirty="0"/>
          </a:p>
        </p:txBody>
      </p:sp>
      <p:sp>
        <p:nvSpPr>
          <p:cNvPr id="10" name="Text Placeholder 2"/>
          <p:cNvSpPr>
            <a:spLocks noGrp="1"/>
          </p:cNvSpPr>
          <p:nvPr>
            <p:ph type="body" sz="quarter" idx="16" hasCustomPrompt="1"/>
          </p:nvPr>
        </p:nvSpPr>
        <p:spPr>
          <a:xfrm>
            <a:off x="3976202" y="4818420"/>
            <a:ext cx="4489207" cy="1537057"/>
          </a:xfrm>
          <a:prstGeom prst="rect">
            <a:avLst/>
          </a:prstGeom>
        </p:spPr>
        <p:txBody>
          <a:bodyPr vert="horz" lIns="0" tIns="0" rIns="0" bIns="0"/>
          <a:lstStyle>
            <a:lvl1pPr marL="0" indent="0" algn="ctr">
              <a:lnSpc>
                <a:spcPct val="130000"/>
              </a:lnSpc>
              <a:buNone/>
              <a:defRPr sz="1440">
                <a:solidFill>
                  <a:schemeClr val="tx1">
                    <a:lumMod val="50000"/>
                    <a:lumOff val="50000"/>
                  </a:schemeClr>
                </a:solidFill>
                <a:latin typeface="Lato Regular"/>
                <a:cs typeface="Lato Regular"/>
              </a:defRPr>
            </a:lvl1pPr>
          </a:lstStyle>
          <a:p>
            <a:pPr lvl="0"/>
            <a:r>
              <a:rPr lang="en-US" dirty="0" err="1"/>
              <a:t>Lorem</a:t>
            </a:r>
            <a:r>
              <a:rPr lang="en-US" dirty="0"/>
              <a:t> </a:t>
            </a:r>
            <a:r>
              <a:rPr lang="en-US" dirty="0" err="1"/>
              <a:t>ipsum</a:t>
            </a:r>
            <a:r>
              <a:rPr lang="en-US" dirty="0"/>
              <a:t>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Fusce</a:t>
            </a:r>
            <a:r>
              <a:rPr lang="en-US" dirty="0"/>
              <a:t> </a:t>
            </a:r>
            <a:r>
              <a:rPr lang="en-US" dirty="0" err="1"/>
              <a:t>diam</a:t>
            </a:r>
            <a:r>
              <a:rPr lang="en-US" dirty="0"/>
              <a:t> </a:t>
            </a:r>
            <a:r>
              <a:rPr lang="en-US" dirty="0" err="1"/>
              <a:t>tortor</a:t>
            </a:r>
            <a:r>
              <a:rPr lang="en-US" dirty="0"/>
              <a:t>, </a:t>
            </a:r>
            <a:r>
              <a:rPr lang="en-US" dirty="0" err="1"/>
              <a:t>mattis</a:t>
            </a:r>
            <a:r>
              <a:rPr lang="en-US" dirty="0"/>
              <a:t> </a:t>
            </a:r>
            <a:r>
              <a:rPr lang="en-US" dirty="0" err="1"/>
              <a:t>quis</a:t>
            </a:r>
            <a:r>
              <a:rPr lang="en-US" dirty="0"/>
              <a:t> </a:t>
            </a:r>
            <a:r>
              <a:rPr lang="en-US" dirty="0" err="1"/>
              <a:t>dapibus</a:t>
            </a:r>
            <a:r>
              <a:rPr lang="en-US" dirty="0"/>
              <a:t> vitae, </a:t>
            </a:r>
            <a:r>
              <a:rPr lang="en-US" dirty="0" err="1"/>
              <a:t>euismod</a:t>
            </a:r>
            <a:r>
              <a:rPr lang="en-US" dirty="0"/>
              <a:t> non </a:t>
            </a:r>
            <a:r>
              <a:rPr lang="en-US" dirty="0" err="1"/>
              <a:t>purus</a:t>
            </a:r>
            <a:r>
              <a:rPr lang="en-US" dirty="0"/>
              <a:t>. Maecenas </a:t>
            </a:r>
            <a:r>
              <a:rPr lang="en-US" dirty="0" err="1"/>
              <a:t>ut</a:t>
            </a:r>
            <a:r>
              <a:rPr lang="en-US" dirty="0"/>
              <a:t> lacus </a:t>
            </a:r>
            <a:r>
              <a:rPr lang="en-US" dirty="0" err="1"/>
              <a:t>nec</a:t>
            </a:r>
            <a:r>
              <a:rPr lang="en-US" dirty="0"/>
              <a:t> </a:t>
            </a:r>
            <a:r>
              <a:rPr lang="en-US" dirty="0" err="1"/>
              <a:t>mauris</a:t>
            </a:r>
            <a:r>
              <a:rPr lang="en-US" dirty="0"/>
              <a:t> </a:t>
            </a:r>
            <a:r>
              <a:rPr lang="en-US" dirty="0" err="1"/>
              <a:t>feugiat</a:t>
            </a:r>
            <a:r>
              <a:rPr lang="en-US" dirty="0"/>
              <a:t> </a:t>
            </a:r>
            <a:r>
              <a:rPr lang="en-US" dirty="0" err="1"/>
              <a:t>tristique</a:t>
            </a:r>
            <a:r>
              <a:rPr lang="en-US" dirty="0"/>
              <a:t>.</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nodePh="1">
                                  <p:stCondLst>
                                    <p:cond delay="0"/>
                                  </p:stCondLst>
                                  <p:endCondLst>
                                    <p:cond evt="begin" delay="0">
                                      <p:tn val="5"/>
                                    </p:cond>
                                  </p:end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1400"/>
                                        <p:tgtEl>
                                          <p:spTgt spid="15"/>
                                        </p:tgtEl>
                                      </p:cBhvr>
                                    </p:animEffect>
                                  </p:childTnLst>
                                </p:cTn>
                              </p:par>
                              <p:par>
                                <p:cTn id="8" presetID="42" presetClass="entr" presetSubtype="0" fill="hold" grpId="0" nodeType="withEffect">
                                  <p:stCondLst>
                                    <p:cond delay="20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400"/>
                                        <p:tgtEl>
                                          <p:spTgt spid="8">
                                            <p:txEl>
                                              <p:pRg st="0" end="0"/>
                                            </p:txEl>
                                          </p:spTgt>
                                        </p:tgtEl>
                                      </p:cBhvr>
                                    </p:animEffect>
                                    <p:anim calcmode="lin" valueType="num">
                                      <p:cBhvr>
                                        <p:cTn id="11" dur="4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12" dur="400" fill="hold"/>
                                        <p:tgtEl>
                                          <p:spTgt spid="8">
                                            <p:txEl>
                                              <p:pRg st="0" end="0"/>
                                            </p:txEl>
                                          </p:spTgt>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20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500"/>
                                        <p:tgtEl>
                                          <p:spTgt spid="9">
                                            <p:txEl>
                                              <p:pRg st="0" end="0"/>
                                            </p:txEl>
                                          </p:spTgt>
                                        </p:tgtEl>
                                      </p:cBhvr>
                                    </p:animEffect>
                                    <p:anim calcmode="lin" valueType="num">
                                      <p:cBhvr>
                                        <p:cTn id="16"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5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10" presetClass="entr" presetSubtype="0" fill="hold" grpId="0" nodeType="withEffect">
                                  <p:stCondLst>
                                    <p:cond delay="800"/>
                                  </p:stCondLst>
                                  <p:childTnLst>
                                    <p:set>
                                      <p:cBhvr>
                                        <p:cTn id="19" dur="1" fill="hold">
                                          <p:stCondLst>
                                            <p:cond delay="0"/>
                                          </p:stCondLst>
                                        </p:cTn>
                                        <p:tgtEl>
                                          <p:spTgt spid="10">
                                            <p:txEl>
                                              <p:pRg st="0" end="0"/>
                                            </p:txEl>
                                          </p:spTgt>
                                        </p:tgtEl>
                                        <p:attrNameLst>
                                          <p:attrName>style.visibility</p:attrName>
                                        </p:attrNameLst>
                                      </p:cBhvr>
                                      <p:to>
                                        <p:strVal val="visible"/>
                                      </p:to>
                                    </p:set>
                                    <p:animEffect transition="in" filter="fade">
                                      <p:cBhvr>
                                        <p:cTn id="20"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8" grpId="0" build="p">
        <p:tmplLst>
          <p:tmpl lvl="1">
            <p:tnLst>
              <p:par>
                <p:cTn presetID="42" presetClass="entr" presetSubtype="0" fill="hold" nodeType="withEffect">
                  <p:stCondLst>
                    <p:cond delay="200"/>
                  </p:stCondLst>
                  <p:childTnLst>
                    <p:set>
                      <p:cBhvr>
                        <p:cTn dur="1" fill="hold">
                          <p:stCondLst>
                            <p:cond delay="0"/>
                          </p:stCondLst>
                        </p:cTn>
                        <p:tgtEl>
                          <p:spTgt spid="8"/>
                        </p:tgtEl>
                        <p:attrNameLst>
                          <p:attrName>style.visibility</p:attrName>
                        </p:attrNameLst>
                      </p:cBhvr>
                      <p:to>
                        <p:strVal val="visible"/>
                      </p:to>
                    </p:set>
                    <p:animEffect transition="in" filter="fade">
                      <p:cBhvr>
                        <p:cTn dur="400"/>
                        <p:tgtEl>
                          <p:spTgt spid="8"/>
                        </p:tgtEl>
                      </p:cBhvr>
                    </p:animEffect>
                    <p:anim calcmode="lin" valueType="num">
                      <p:cBhvr>
                        <p:cTn dur="400" fill="hold"/>
                        <p:tgtEl>
                          <p:spTgt spid="8"/>
                        </p:tgtEl>
                        <p:attrNameLst>
                          <p:attrName>ppt_x</p:attrName>
                        </p:attrNameLst>
                      </p:cBhvr>
                      <p:tavLst>
                        <p:tav tm="0">
                          <p:val>
                            <p:strVal val="#ppt_x"/>
                          </p:val>
                        </p:tav>
                        <p:tav tm="100000">
                          <p:val>
                            <p:strVal val="#ppt_x"/>
                          </p:val>
                        </p:tav>
                      </p:tavLst>
                    </p:anim>
                    <p:anim calcmode="lin" valueType="num">
                      <p:cBhvr>
                        <p:cTn dur="400" fill="hold"/>
                        <p:tgtEl>
                          <p:spTgt spid="8"/>
                        </p:tgtEl>
                        <p:attrNameLst>
                          <p:attrName>ppt_y</p:attrName>
                        </p:attrNameLst>
                      </p:cBhvr>
                      <p:tavLst>
                        <p:tav tm="0">
                          <p:val>
                            <p:strVal val="#ppt_y+.1"/>
                          </p:val>
                        </p:tav>
                        <p:tav tm="100000">
                          <p:val>
                            <p:strVal val="#ppt_y"/>
                          </p:val>
                        </p:tav>
                      </p:tavLst>
                    </p:anim>
                  </p:childTnLst>
                </p:cTn>
              </p:par>
            </p:tnLst>
          </p:tmpl>
        </p:tmplLst>
      </p:bldP>
      <p:bldP spid="9" grpId="0" build="p">
        <p:tmplLst>
          <p:tmpl lvl="1">
            <p:tnLst>
              <p:par>
                <p:cTn presetID="42" presetClass="entr" presetSubtype="0" fill="hold" nodeType="withEffect">
                  <p:stCondLst>
                    <p:cond delay="20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anim calcmode="lin" valueType="num">
                      <p:cBhvr>
                        <p:cTn dur="500" fill="hold"/>
                        <p:tgtEl>
                          <p:spTgt spid="9"/>
                        </p:tgtEl>
                        <p:attrNameLst>
                          <p:attrName>ppt_x</p:attrName>
                        </p:attrNameLst>
                      </p:cBhvr>
                      <p:tavLst>
                        <p:tav tm="0">
                          <p:val>
                            <p:strVal val="#ppt_x"/>
                          </p:val>
                        </p:tav>
                        <p:tav tm="100000">
                          <p:val>
                            <p:strVal val="#ppt_x"/>
                          </p:val>
                        </p:tav>
                      </p:tavLst>
                    </p:anim>
                    <p:anim calcmode="lin" valueType="num">
                      <p:cBhvr>
                        <p:cTn dur="500" fill="hold"/>
                        <p:tgtEl>
                          <p:spTgt spid="9"/>
                        </p:tgtEl>
                        <p:attrNameLst>
                          <p:attrName>ppt_y</p:attrName>
                        </p:attrNameLst>
                      </p:cBhvr>
                      <p:tavLst>
                        <p:tav tm="0">
                          <p:val>
                            <p:strVal val="#ppt_y+.1"/>
                          </p:val>
                        </p:tav>
                        <p:tav tm="100000">
                          <p:val>
                            <p:strVal val="#ppt_y"/>
                          </p:val>
                        </p:tav>
                      </p:tavLst>
                    </p:anim>
                  </p:childTnLst>
                </p:cTn>
              </p:par>
            </p:tnLst>
          </p:tmpl>
        </p:tmplLst>
      </p:bldP>
      <p:bldP spid="10" grpId="0" build="p">
        <p:tmplLst>
          <p:tmpl lvl="1">
            <p:tnLst>
              <p:par>
                <p:cTn presetID="10" presetClass="entr" presetSubtype="0" fill="hold" nodeType="withEffect">
                  <p:stCondLst>
                    <p:cond delay="80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tags" Target="../tags/tag5.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4.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custDataLst>
              <p:tags r:id="rId13"/>
            </p:custDataLst>
          </p:nvPr>
        </p:nvSpPr>
        <p:spPr>
          <a:xfrm>
            <a:off x="457319" y="274638"/>
            <a:ext cx="8231743"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custDataLst>
              <p:tags r:id="rId14"/>
            </p:custDataLst>
          </p:nvPr>
        </p:nvSpPr>
        <p:spPr>
          <a:xfrm>
            <a:off x="457319" y="1600200"/>
            <a:ext cx="8231743"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custDataLst>
              <p:tags r:id="rId15"/>
            </p:custDataLst>
          </p:nvPr>
        </p:nvSpPr>
        <p:spPr>
          <a:xfrm>
            <a:off x="457319" y="6356350"/>
            <a:ext cx="213415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t>5/23/2023</a:t>
            </a:fld>
            <a:endParaRPr lang="en-US"/>
          </a:p>
        </p:txBody>
      </p:sp>
      <p:sp>
        <p:nvSpPr>
          <p:cNvPr id="5" name="Footer Placeholder 4"/>
          <p:cNvSpPr>
            <a:spLocks noGrp="1"/>
          </p:cNvSpPr>
          <p:nvPr>
            <p:ph type="ftr" sz="quarter" idx="3"/>
            <p:custDataLst>
              <p:tags r:id="rId16"/>
            </p:custDataLst>
          </p:nvPr>
        </p:nvSpPr>
        <p:spPr>
          <a:xfrm>
            <a:off x="3125014" y="6356350"/>
            <a:ext cx="289635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custDataLst>
              <p:tags r:id="rId17"/>
            </p:custDataLst>
          </p:nvPr>
        </p:nvSpPr>
        <p:spPr>
          <a:xfrm>
            <a:off x="6554907" y="6356350"/>
            <a:ext cx="213415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t>‹#›</a:t>
            </a:fld>
            <a:endParaRPr lang="en-US"/>
          </a:p>
        </p:txBody>
      </p:sp>
      <p:pic>
        <p:nvPicPr>
          <p:cNvPr id="7" name="图片 6" descr="水印">
            <a:extLst>
              <a:ext uri="{FF2B5EF4-FFF2-40B4-BE49-F238E27FC236}">
                <a16:creationId xmlns:a16="http://schemas.microsoft.com/office/drawing/2014/main" id="{C78B47BE-D62F-138B-BF1E-682EDA033A3E}"/>
              </a:ext>
            </a:extLst>
          </p:cNvPr>
          <p:cNvPicPr>
            <a:picLocks noChangeAspect="1"/>
          </p:cNvPicPr>
          <p:nvPr userDrawn="1"/>
        </p:nvPicPr>
        <p:blipFill>
          <a:blip r:embed="rId18"/>
          <a:stretch>
            <a:fillRect/>
          </a:stretch>
        </p:blipFill>
        <p:spPr>
          <a:xfrm>
            <a:off x="7187882" y="63501"/>
            <a:ext cx="4902200" cy="158686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418" y="365189"/>
            <a:ext cx="10518338" cy="132579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418" y="1825944"/>
            <a:ext cx="10518338" cy="43521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418" y="6357463"/>
            <a:ext cx="2743914" cy="365189"/>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2023/5/23</a:t>
            </a:fld>
            <a:endParaRPr lang="zh-CN" altLang="en-US"/>
          </a:p>
        </p:txBody>
      </p:sp>
      <p:sp>
        <p:nvSpPr>
          <p:cNvPr id="5" name="页脚占位符 4"/>
          <p:cNvSpPr>
            <a:spLocks noGrp="1"/>
          </p:cNvSpPr>
          <p:nvPr>
            <p:ph type="ftr" sz="quarter" idx="3"/>
          </p:nvPr>
        </p:nvSpPr>
        <p:spPr>
          <a:xfrm>
            <a:off x="4039652" y="6357463"/>
            <a:ext cx="4115872" cy="365189"/>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2842" y="6357463"/>
            <a:ext cx="2743914" cy="365189"/>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pic>
        <p:nvPicPr>
          <p:cNvPr id="7" name="图片 6" descr="水印">
            <a:extLst>
              <a:ext uri="{FF2B5EF4-FFF2-40B4-BE49-F238E27FC236}">
                <a16:creationId xmlns:a16="http://schemas.microsoft.com/office/drawing/2014/main" id="{18C27E36-EF14-5345-6DFD-9BA1F9DA543B}"/>
              </a:ext>
            </a:extLst>
          </p:cNvPr>
          <p:cNvPicPr>
            <a:picLocks noChangeAspect="1"/>
          </p:cNvPicPr>
          <p:nvPr userDrawn="1"/>
        </p:nvPicPr>
        <p:blipFill>
          <a:blip r:embed="rId14"/>
          <a:stretch>
            <a:fillRect/>
          </a:stretch>
        </p:blipFill>
        <p:spPr>
          <a:xfrm>
            <a:off x="7187882" y="63501"/>
            <a:ext cx="4902200" cy="1586865"/>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52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4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6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83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835" algn="l" defTabSz="914400" rtl="0" eaLnBrk="1" latinLnBrk="0" hangingPunct="1">
        <a:defRPr sz="1800" kern="1200">
          <a:solidFill>
            <a:schemeClr val="tx1"/>
          </a:solidFill>
          <a:latin typeface="+mn-lt"/>
          <a:ea typeface="+mn-ea"/>
          <a:cs typeface="+mn-cs"/>
        </a:defRPr>
      </a:lvl7pPr>
      <a:lvl8pPr marL="3201035" algn="l" defTabSz="914400" rtl="0" eaLnBrk="1" latinLnBrk="0" hangingPunct="1">
        <a:defRPr sz="1800" kern="1200">
          <a:solidFill>
            <a:schemeClr val="tx1"/>
          </a:solidFill>
          <a:latin typeface="+mn-lt"/>
          <a:ea typeface="+mn-ea"/>
          <a:cs typeface="+mn-cs"/>
        </a:defRPr>
      </a:lvl8pPr>
      <a:lvl9pPr marL="365823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7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79.xml"/><Relationship Id="rId1" Type="http://schemas.openxmlformats.org/officeDocument/2006/relationships/tags" Target="../tags/tag78.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81.xml"/><Relationship Id="rId1" Type="http://schemas.openxmlformats.org/officeDocument/2006/relationships/tags" Target="../tags/tag80.xml"/><Relationship Id="rId6" Type="http://schemas.openxmlformats.org/officeDocument/2006/relationships/image" Target="../media/image18.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83.xml"/><Relationship Id="rId1" Type="http://schemas.openxmlformats.org/officeDocument/2006/relationships/tags" Target="../tags/tag82.xml"/><Relationship Id="rId6" Type="http://schemas.openxmlformats.org/officeDocument/2006/relationships/image" Target="../media/image19.png"/><Relationship Id="rId5" Type="http://schemas.openxmlformats.org/officeDocument/2006/relationships/image" Target="../media/image12.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85.xml"/><Relationship Id="rId1" Type="http://schemas.openxmlformats.org/officeDocument/2006/relationships/tags" Target="../tags/tag8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87.xml"/><Relationship Id="rId1" Type="http://schemas.openxmlformats.org/officeDocument/2006/relationships/tags" Target="../tags/tag8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image" Target="../media/image26.png"/><Relationship Id="rId5" Type="http://schemas.openxmlformats.org/officeDocument/2006/relationships/image" Target="../media/image14.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slideLayout" Target="../slideLayouts/slideLayout2.xml"/><Relationship Id="rId7" Type="http://schemas.openxmlformats.org/officeDocument/2006/relationships/image" Target="../media/image29.png"/><Relationship Id="rId2" Type="http://schemas.openxmlformats.org/officeDocument/2006/relationships/tags" Target="../tags/tag93.xml"/><Relationship Id="rId1" Type="http://schemas.openxmlformats.org/officeDocument/2006/relationships/tags" Target="../tags/tag9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95.xml"/><Relationship Id="rId1" Type="http://schemas.openxmlformats.org/officeDocument/2006/relationships/tags" Target="../tags/tag94.xml"/><Relationship Id="rId6" Type="http://schemas.openxmlformats.org/officeDocument/2006/relationships/image" Target="../media/image30.png"/><Relationship Id="rId5" Type="http://schemas.openxmlformats.org/officeDocument/2006/relationships/image" Target="../media/image12.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tags" Target="../tags/tag97.xml"/><Relationship Id="rId1" Type="http://schemas.openxmlformats.org/officeDocument/2006/relationships/tags" Target="../tags/tag96.xml"/><Relationship Id="rId6" Type="http://schemas.openxmlformats.org/officeDocument/2006/relationships/image" Target="../media/image31.png"/><Relationship Id="rId5" Type="http://schemas.openxmlformats.org/officeDocument/2006/relationships/image" Target="../media/image14.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p:cNvSpPr>
            <a:spLocks noChangeArrowheads="1"/>
          </p:cNvSpPr>
          <p:nvPr/>
        </p:nvSpPr>
        <p:spPr bwMode="auto">
          <a:xfrm>
            <a:off x="763588" y="1246506"/>
            <a:ext cx="6538595" cy="5015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defRPr/>
            </a:pPr>
            <a:r>
              <a:rPr lang="zh-CN" altLang="en-US" sz="4000" b="1">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4000" b="1">
              <a:solidFill>
                <a:srgbClr val="FF0000"/>
              </a:solidFill>
              <a:latin typeface="HelveticaNeue" panose="02000503000000020004" pitchFamily="2" charset="0"/>
            </a:endParaRPr>
          </a:p>
          <a:p>
            <a:pPr eaLnBrk="1" hangingPunct="1">
              <a:spcBef>
                <a:spcPct val="0"/>
              </a:spcBef>
              <a:buFontTx/>
              <a:buNone/>
              <a:defRPr/>
            </a:pPr>
            <a:endParaRPr lang="en-US" altLang="zh-CN" sz="4000" b="1">
              <a:solidFill>
                <a:srgbClr val="FF0000"/>
              </a:solidFill>
              <a:latin typeface="HelveticaNeue" panose="02000503000000020004" pitchFamily="2" charset="0"/>
            </a:endParaRPr>
          </a:p>
          <a:p>
            <a:pPr eaLnBrk="1" hangingPunct="1">
              <a:spcBef>
                <a:spcPct val="0"/>
              </a:spcBef>
              <a:buFontTx/>
              <a:buNone/>
              <a:defRPr/>
            </a:pPr>
            <a:r>
              <a:rPr lang="zh-CN" altLang="en-US" sz="4000" b="1">
                <a:solidFill>
                  <a:srgbClr val="FF0000"/>
                </a:solidFill>
                <a:latin typeface="HelveticaNeue" panose="02000503000000020004" pitchFamily="2" charset="0"/>
              </a:rPr>
              <a:t>更多教学资源请关注</a:t>
            </a:r>
            <a:endParaRPr lang="en-US" altLang="zh-CN" sz="4000" b="1">
              <a:solidFill>
                <a:srgbClr val="FF0000"/>
              </a:solidFill>
              <a:latin typeface="HelveticaNeue" panose="02000503000000020004" pitchFamily="2" charset="0"/>
            </a:endParaRPr>
          </a:p>
          <a:p>
            <a:pPr eaLnBrk="1" hangingPunct="1">
              <a:spcBef>
                <a:spcPct val="0"/>
              </a:spcBef>
              <a:buFontTx/>
              <a:buNone/>
              <a:defRPr/>
            </a:pPr>
            <a:r>
              <a:rPr lang="zh-CN" altLang="en-US" sz="4000" b="1">
                <a:solidFill>
                  <a:srgbClr val="FF0000"/>
                </a:solidFill>
                <a:latin typeface="HelveticaNeue" panose="02000503000000020004" pitchFamily="2" charset="0"/>
              </a:rPr>
              <a:t>公众号：溯恩高中英语</a:t>
            </a:r>
          </a:p>
        </p:txBody>
      </p:sp>
      <p:pic>
        <p:nvPicPr>
          <p:cNvPr id="14338"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2972" y="2273935"/>
            <a:ext cx="3359150" cy="335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p:cNvSpPr>
            <a:spLocks noChangeArrowheads="1"/>
          </p:cNvSpPr>
          <p:nvPr/>
        </p:nvSpPr>
        <p:spPr bwMode="auto">
          <a:xfrm>
            <a:off x="7312978" y="1616711"/>
            <a:ext cx="360362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defRPr/>
            </a:pPr>
            <a:r>
              <a:rPr lang="zh-CN" altLang="en-US" sz="4000" b="1">
                <a:latin typeface="华文新魏" panose="02010800040101010101" pitchFamily="2" charset="-122"/>
              </a:rPr>
              <a:t>知识产权声明</a:t>
            </a: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20923" y="116632"/>
            <a:ext cx="11881320" cy="6552728"/>
          </a:xfrm>
        </p:spPr>
        <p:txBody>
          <a:bodyPr/>
          <a:lstStyle/>
          <a:p>
            <a:pPr>
              <a:buFont typeface="Wingdings" panose="05000000000000000000" pitchFamily="2" charset="2"/>
              <a:buChar char="Ø"/>
            </a:pPr>
            <a:r>
              <a:rPr lang="zh-CN" altLang="en-US" dirty="0"/>
              <a:t>冲刺</a:t>
            </a:r>
            <a:r>
              <a:rPr lang="en-US" altLang="zh-CN" dirty="0"/>
              <a:t>2023</a:t>
            </a:r>
            <a:r>
              <a:rPr lang="zh-CN" altLang="en-US" dirty="0"/>
              <a:t>年新高考满分攻略系列</a:t>
            </a:r>
            <a:endParaRPr lang="en-US" altLang="zh-CN" dirty="0"/>
          </a:p>
          <a:p>
            <a:pPr marL="0" indent="0">
              <a:buNone/>
            </a:pPr>
            <a:endParaRPr lang="en-US" altLang="zh-CN" dirty="0"/>
          </a:p>
          <a:p>
            <a:pPr marL="0" indent="0">
              <a:buNone/>
            </a:pPr>
            <a:endParaRPr lang="en-US" altLang="zh-CN" dirty="0"/>
          </a:p>
          <a:p>
            <a:pPr marL="0" indent="0">
              <a:buNone/>
            </a:pPr>
            <a:endParaRPr lang="en-US" altLang="zh-CN" dirty="0"/>
          </a:p>
          <a:p>
            <a:pPr marL="0" indent="0">
              <a:buNone/>
            </a:pPr>
            <a:r>
              <a:rPr lang="en-US" altLang="zh-CN" dirty="0"/>
              <a:t>                      </a:t>
            </a:r>
            <a:endParaRPr lang="en-US" altLang="zh-CN" sz="3600" dirty="0"/>
          </a:p>
          <a:p>
            <a:pPr marL="0" indent="0">
              <a:buNone/>
            </a:pPr>
            <a:endParaRPr lang="en-US" altLang="zh-CN" sz="3600" dirty="0"/>
          </a:p>
          <a:p>
            <a:pPr marL="0" indent="0">
              <a:buNone/>
            </a:pPr>
            <a:r>
              <a:rPr lang="zh-CN" altLang="en-US" sz="3600" dirty="0"/>
              <a:t>      </a:t>
            </a:r>
            <a:r>
              <a:rPr lang="zh-CN" altLang="en-US" sz="4400" b="1" dirty="0"/>
              <a:t>阅读理解</a:t>
            </a:r>
            <a:r>
              <a:rPr lang="en-US" altLang="zh-CN" sz="4400" b="1" dirty="0"/>
              <a:t>B</a:t>
            </a:r>
            <a:r>
              <a:rPr lang="zh-CN" altLang="en-US" sz="4400" b="1" dirty="0"/>
              <a:t>篇满分攻略</a:t>
            </a:r>
            <a:endParaRPr lang="en-US" altLang="zh-CN" sz="4400" b="1" dirty="0"/>
          </a:p>
          <a:p>
            <a:pPr marL="0" indent="0">
              <a:buNone/>
            </a:pPr>
            <a:endParaRPr lang="en-US" altLang="zh-CN" sz="3600" b="1" dirty="0"/>
          </a:p>
          <a:p>
            <a:pPr marL="0" indent="0">
              <a:buNone/>
            </a:pPr>
            <a:r>
              <a:rPr lang="en-US" altLang="zh-CN" sz="3600" b="1" dirty="0"/>
              <a:t>              </a:t>
            </a:r>
            <a:r>
              <a:rPr lang="zh-CN" altLang="en-US" sz="2800" b="1" dirty="0"/>
              <a:t>湖北东风高级中学    刘彦麟</a:t>
            </a:r>
            <a:endParaRPr lang="en-US" altLang="zh-CN" sz="3600" b="1" dirty="0"/>
          </a:p>
        </p:txBody>
      </p:sp>
      <p:pic>
        <p:nvPicPr>
          <p:cNvPr id="1026" name="Picture 2" descr="阅读英文书籍图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4293" y="2647527"/>
            <a:ext cx="5367950" cy="4021833"/>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80963" y="785479"/>
            <a:ext cx="11017224" cy="1862048"/>
          </a:xfrm>
          <a:prstGeom prst="rect">
            <a:avLst/>
          </a:prstGeom>
          <a:noFill/>
        </p:spPr>
        <p:txBody>
          <a:bodyPr wrap="square" lIns="91440" tIns="45720" rIns="91440" bIns="45720">
            <a:spAutoFit/>
          </a:bodyPr>
          <a:lstStyle/>
          <a:p>
            <a:pPr algn="ctr"/>
            <a:r>
              <a:rPr lang="zh-CN" altLang="en-US" sz="11500" b="1" cap="none" spc="0"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ffectLst/>
              </a:rPr>
              <a:t>“变”与“不变”</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2006059" y="107950"/>
            <a:ext cx="7593965" cy="52197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全国新高考</a:t>
            </a:r>
            <a:r>
              <a:rPr lang="en-US" altLang="zh-CN" sz="2800" b="1" dirty="0">
                <a:solidFill>
                  <a:srgbClr val="5C2987"/>
                </a:solidFill>
                <a:latin typeface="微软雅黑" panose="020B0503020204020204" pitchFamily="34" charset="-122"/>
                <a:ea typeface="微软雅黑" panose="020B0503020204020204" pitchFamily="34" charset="-122"/>
              </a:rPr>
              <a:t>(I)</a:t>
            </a:r>
            <a:r>
              <a:rPr lang="zh-CN" altLang="en-US" sz="2800" b="1" dirty="0">
                <a:solidFill>
                  <a:srgbClr val="5C2987"/>
                </a:solidFill>
                <a:latin typeface="微软雅黑" panose="020B0503020204020204" pitchFamily="34" charset="-122"/>
                <a:ea typeface="微软雅黑" panose="020B0503020204020204" pitchFamily="34" charset="-122"/>
              </a:rPr>
              <a:t>卷试题阅读理解</a:t>
            </a:r>
            <a:r>
              <a:rPr lang="en-US" altLang="zh-CN" sz="2800" b="1" dirty="0">
                <a:solidFill>
                  <a:srgbClr val="5C2987"/>
                </a:solidFill>
                <a:latin typeface="微软雅黑" panose="020B0503020204020204" pitchFamily="34" charset="-122"/>
                <a:ea typeface="微软雅黑" panose="020B0503020204020204" pitchFamily="34" charset="-122"/>
              </a:rPr>
              <a:t>B</a:t>
            </a:r>
            <a:r>
              <a:rPr lang="zh-CN" altLang="en-US" sz="2800" b="1" dirty="0">
                <a:solidFill>
                  <a:srgbClr val="5C2987"/>
                </a:solidFill>
                <a:latin typeface="微软雅黑" panose="020B0503020204020204" pitchFamily="34" charset="-122"/>
                <a:ea typeface="微软雅黑" panose="020B0503020204020204" pitchFamily="34" charset="-122"/>
              </a:rPr>
              <a:t>篇   特征统计表</a:t>
            </a:r>
          </a:p>
        </p:txBody>
      </p:sp>
      <p:pic>
        <p:nvPicPr>
          <p:cNvPr id="22" name="图片 21"/>
          <p:cNvPicPr>
            <a:picLocks noChangeAspect="1"/>
          </p:cNvPicPr>
          <p:nvPr/>
        </p:nvPicPr>
        <p:blipFill>
          <a:blip r:embed="rId3"/>
          <a:stretch>
            <a:fillRect/>
          </a:stretch>
        </p:blipFill>
        <p:spPr>
          <a:xfrm>
            <a:off x="6638270" y="791274"/>
            <a:ext cx="4621874" cy="5740695"/>
          </a:xfrm>
          <a:prstGeom prst="rect">
            <a:avLst/>
          </a:prstGeom>
        </p:spPr>
      </p:pic>
      <p:pic>
        <p:nvPicPr>
          <p:cNvPr id="23" name="图片 2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51483" y="308344"/>
            <a:ext cx="2060700" cy="1906148"/>
          </a:xfrm>
          <a:prstGeom prst="rect">
            <a:avLst/>
          </a:prstGeom>
        </p:spPr>
      </p:pic>
      <p:pic>
        <p:nvPicPr>
          <p:cNvPr id="37" name="图片 36"/>
          <p:cNvPicPr>
            <a:picLocks noChangeAspect="1"/>
          </p:cNvPicPr>
          <p:nvPr/>
        </p:nvPicPr>
        <p:blipFill>
          <a:blip r:embed="rId5"/>
          <a:stretch>
            <a:fillRect/>
          </a:stretch>
        </p:blipFill>
        <p:spPr>
          <a:xfrm>
            <a:off x="192931" y="791274"/>
            <a:ext cx="6624736" cy="6066726"/>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Freeform 5"/>
          <p:cNvSpPr/>
          <p:nvPr/>
        </p:nvSpPr>
        <p:spPr bwMode="auto">
          <a:xfrm>
            <a:off x="3310233" y="1395413"/>
            <a:ext cx="8883355" cy="1881187"/>
          </a:xfrm>
          <a:custGeom>
            <a:avLst/>
            <a:gdLst>
              <a:gd name="T0" fmla="*/ 11567 w 11567"/>
              <a:gd name="T1" fmla="*/ 2441 h 2441"/>
              <a:gd name="T2" fmla="*/ 0 w 11567"/>
              <a:gd name="T3" fmla="*/ 2441 h 2441"/>
              <a:gd name="T4" fmla="*/ 1542 w 11567"/>
              <a:gd name="T5" fmla="*/ 0 h 2441"/>
              <a:gd name="T6" fmla="*/ 11567 w 11567"/>
              <a:gd name="T7" fmla="*/ 0 h 2441"/>
              <a:gd name="T8" fmla="*/ 11567 w 11567"/>
              <a:gd name="T9" fmla="*/ 2441 h 2441"/>
            </a:gdLst>
            <a:ahLst/>
            <a:cxnLst>
              <a:cxn ang="0">
                <a:pos x="T0" y="T1"/>
              </a:cxn>
              <a:cxn ang="0">
                <a:pos x="T2" y="T3"/>
              </a:cxn>
              <a:cxn ang="0">
                <a:pos x="T4" y="T5"/>
              </a:cxn>
              <a:cxn ang="0">
                <a:pos x="T6" y="T7"/>
              </a:cxn>
              <a:cxn ang="0">
                <a:pos x="T8" y="T9"/>
              </a:cxn>
            </a:cxnLst>
            <a:rect l="0" t="0" r="r" b="b"/>
            <a:pathLst>
              <a:path w="11567" h="2441">
                <a:moveTo>
                  <a:pt x="11567" y="2441"/>
                </a:moveTo>
                <a:lnTo>
                  <a:pt x="0" y="2441"/>
                </a:lnTo>
                <a:lnTo>
                  <a:pt x="1542" y="0"/>
                </a:lnTo>
                <a:lnTo>
                  <a:pt x="11567" y="0"/>
                </a:lnTo>
                <a:lnTo>
                  <a:pt x="11567" y="2441"/>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8" name="Freeform 6"/>
          <p:cNvSpPr/>
          <p:nvPr/>
        </p:nvSpPr>
        <p:spPr bwMode="auto">
          <a:xfrm>
            <a:off x="1588" y="4075113"/>
            <a:ext cx="5693725" cy="1712912"/>
          </a:xfrm>
          <a:custGeom>
            <a:avLst/>
            <a:gdLst>
              <a:gd name="T0" fmla="*/ 0 w 7413"/>
              <a:gd name="T1" fmla="*/ 0 h 2222"/>
              <a:gd name="T2" fmla="*/ 7413 w 7413"/>
              <a:gd name="T3" fmla="*/ 0 h 2222"/>
              <a:gd name="T4" fmla="*/ 6010 w 7413"/>
              <a:gd name="T5" fmla="*/ 2222 h 2222"/>
              <a:gd name="T6" fmla="*/ 0 w 7413"/>
              <a:gd name="T7" fmla="*/ 2222 h 2222"/>
              <a:gd name="T8" fmla="*/ 0 w 7413"/>
              <a:gd name="T9" fmla="*/ 0 h 2222"/>
            </a:gdLst>
            <a:ahLst/>
            <a:cxnLst>
              <a:cxn ang="0">
                <a:pos x="T0" y="T1"/>
              </a:cxn>
              <a:cxn ang="0">
                <a:pos x="T2" y="T3"/>
              </a:cxn>
              <a:cxn ang="0">
                <a:pos x="T4" y="T5"/>
              </a:cxn>
              <a:cxn ang="0">
                <a:pos x="T6" y="T7"/>
              </a:cxn>
              <a:cxn ang="0">
                <a:pos x="T8" y="T9"/>
              </a:cxn>
            </a:cxnLst>
            <a:rect l="0" t="0" r="r" b="b"/>
            <a:pathLst>
              <a:path w="7413" h="2222">
                <a:moveTo>
                  <a:pt x="0" y="0"/>
                </a:moveTo>
                <a:lnTo>
                  <a:pt x="7413" y="0"/>
                </a:lnTo>
                <a:lnTo>
                  <a:pt x="6010" y="2222"/>
                </a:lnTo>
                <a:lnTo>
                  <a:pt x="0" y="2222"/>
                </a:lnTo>
                <a:lnTo>
                  <a:pt x="0" y="0"/>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4" name="Freeform 7"/>
          <p:cNvSpPr/>
          <p:nvPr/>
        </p:nvSpPr>
        <p:spPr bwMode="auto">
          <a:xfrm>
            <a:off x="1588" y="2052639"/>
            <a:ext cx="10728896" cy="2981325"/>
          </a:xfrm>
          <a:custGeom>
            <a:avLst/>
            <a:gdLst>
              <a:gd name="T0" fmla="*/ 0 w 13970"/>
              <a:gd name="T1" fmla="*/ 0 h 3869"/>
              <a:gd name="T2" fmla="*/ 13970 w 13970"/>
              <a:gd name="T3" fmla="*/ 0 h 3869"/>
              <a:gd name="T4" fmla="*/ 11527 w 13970"/>
              <a:gd name="T5" fmla="*/ 3869 h 3869"/>
              <a:gd name="T6" fmla="*/ 0 w 13970"/>
              <a:gd name="T7" fmla="*/ 3869 h 3869"/>
              <a:gd name="T8" fmla="*/ 0 w 13970"/>
              <a:gd name="T9" fmla="*/ 0 h 3869"/>
            </a:gdLst>
            <a:ahLst/>
            <a:cxnLst>
              <a:cxn ang="0">
                <a:pos x="T0" y="T1"/>
              </a:cxn>
              <a:cxn ang="0">
                <a:pos x="T2" y="T3"/>
              </a:cxn>
              <a:cxn ang="0">
                <a:pos x="T4" y="T5"/>
              </a:cxn>
              <a:cxn ang="0">
                <a:pos x="T6" y="T7"/>
              </a:cxn>
              <a:cxn ang="0">
                <a:pos x="T8" y="T9"/>
              </a:cxn>
            </a:cxnLst>
            <a:rect l="0" t="0" r="r" b="b"/>
            <a:pathLst>
              <a:path w="13970" h="3869">
                <a:moveTo>
                  <a:pt x="0" y="0"/>
                </a:moveTo>
                <a:lnTo>
                  <a:pt x="13970" y="0"/>
                </a:lnTo>
                <a:lnTo>
                  <a:pt x="11527" y="3869"/>
                </a:lnTo>
                <a:lnTo>
                  <a:pt x="0" y="3869"/>
                </a:lnTo>
                <a:lnTo>
                  <a:pt x="0" y="0"/>
                </a:lnTo>
                <a:close/>
              </a:path>
            </a:pathLst>
          </a:custGeom>
          <a:solidFill>
            <a:srgbClr val="5C2987"/>
          </a:solidFill>
          <a:ln>
            <a:noFill/>
          </a:ln>
        </p:spPr>
        <p:txBody>
          <a:bodyPr lIns="91416" tIns="45708" rIns="91416" bIns="45708"/>
          <a:lstStyle/>
          <a:p>
            <a:endParaRPr lang="zh-CN" altLang="en-US" sz="2400"/>
          </a:p>
        </p:txBody>
      </p:sp>
      <p:sp>
        <p:nvSpPr>
          <p:cNvPr id="55" name="Freeform 8"/>
          <p:cNvSpPr/>
          <p:nvPr/>
        </p:nvSpPr>
        <p:spPr bwMode="auto">
          <a:xfrm>
            <a:off x="11228765" y="1908175"/>
            <a:ext cx="556995" cy="900113"/>
          </a:xfrm>
          <a:custGeom>
            <a:avLst/>
            <a:gdLst>
              <a:gd name="T0" fmla="*/ 584 w 725"/>
              <a:gd name="T1" fmla="*/ 443 h 1169"/>
              <a:gd name="T2" fmla="*/ 725 w 725"/>
              <a:gd name="T3" fmla="*/ 585 h 1169"/>
              <a:gd name="T4" fmla="*/ 584 w 725"/>
              <a:gd name="T5" fmla="*/ 726 h 1169"/>
              <a:gd name="T6" fmla="*/ 141 w 725"/>
              <a:gd name="T7" fmla="*/ 1169 h 1169"/>
              <a:gd name="T8" fmla="*/ 0 w 725"/>
              <a:gd name="T9" fmla="*/ 1028 h 1169"/>
              <a:gd name="T10" fmla="*/ 443 w 725"/>
              <a:gd name="T11" fmla="*/ 585 h 1169"/>
              <a:gd name="T12" fmla="*/ 0 w 725"/>
              <a:gd name="T13" fmla="*/ 141 h 1169"/>
              <a:gd name="T14" fmla="*/ 141 w 725"/>
              <a:gd name="T15" fmla="*/ 0 h 1169"/>
              <a:gd name="T16" fmla="*/ 584 w 725"/>
              <a:gd name="T17" fmla="*/ 443 h 1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5" h="1169">
                <a:moveTo>
                  <a:pt x="584" y="443"/>
                </a:moveTo>
                <a:lnTo>
                  <a:pt x="725" y="585"/>
                </a:lnTo>
                <a:lnTo>
                  <a:pt x="584" y="726"/>
                </a:lnTo>
                <a:lnTo>
                  <a:pt x="141" y="1169"/>
                </a:lnTo>
                <a:lnTo>
                  <a:pt x="0" y="1028"/>
                </a:lnTo>
                <a:lnTo>
                  <a:pt x="443" y="585"/>
                </a:lnTo>
                <a:lnTo>
                  <a:pt x="0" y="141"/>
                </a:lnTo>
                <a:lnTo>
                  <a:pt x="141" y="0"/>
                </a:lnTo>
                <a:lnTo>
                  <a:pt x="584" y="44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9" name="Freeform 9"/>
          <p:cNvSpPr/>
          <p:nvPr/>
        </p:nvSpPr>
        <p:spPr bwMode="auto">
          <a:xfrm>
            <a:off x="10589252" y="6049964"/>
            <a:ext cx="1604336" cy="808037"/>
          </a:xfrm>
          <a:custGeom>
            <a:avLst/>
            <a:gdLst>
              <a:gd name="T0" fmla="*/ 2088 w 2088"/>
              <a:gd name="T1" fmla="*/ 0 h 1048"/>
              <a:gd name="T2" fmla="*/ 2088 w 2088"/>
              <a:gd name="T3" fmla="*/ 1048 h 1048"/>
              <a:gd name="T4" fmla="*/ 0 w 2088"/>
              <a:gd name="T5" fmla="*/ 1048 h 1048"/>
              <a:gd name="T6" fmla="*/ 662 w 2088"/>
              <a:gd name="T7" fmla="*/ 0 h 1048"/>
              <a:gd name="T8" fmla="*/ 2088 w 2088"/>
              <a:gd name="T9" fmla="*/ 0 h 1048"/>
            </a:gdLst>
            <a:ahLst/>
            <a:cxnLst>
              <a:cxn ang="0">
                <a:pos x="T0" y="T1"/>
              </a:cxn>
              <a:cxn ang="0">
                <a:pos x="T2" y="T3"/>
              </a:cxn>
              <a:cxn ang="0">
                <a:pos x="T4" y="T5"/>
              </a:cxn>
              <a:cxn ang="0">
                <a:pos x="T6" y="T7"/>
              </a:cxn>
              <a:cxn ang="0">
                <a:pos x="T8" y="T9"/>
              </a:cxn>
            </a:cxnLst>
            <a:rect l="0" t="0" r="r" b="b"/>
            <a:pathLst>
              <a:path w="2088" h="1048">
                <a:moveTo>
                  <a:pt x="2088" y="0"/>
                </a:moveTo>
                <a:lnTo>
                  <a:pt x="2088" y="1048"/>
                </a:lnTo>
                <a:lnTo>
                  <a:pt x="0" y="1048"/>
                </a:lnTo>
                <a:lnTo>
                  <a:pt x="662" y="0"/>
                </a:lnTo>
                <a:lnTo>
                  <a:pt x="2088" y="0"/>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7" name="Freeform 10"/>
          <p:cNvSpPr/>
          <p:nvPr/>
        </p:nvSpPr>
        <p:spPr bwMode="auto">
          <a:xfrm>
            <a:off x="10298853" y="6208713"/>
            <a:ext cx="1894735" cy="649287"/>
          </a:xfrm>
          <a:custGeom>
            <a:avLst/>
            <a:gdLst>
              <a:gd name="T0" fmla="*/ 2467 w 2467"/>
              <a:gd name="T1" fmla="*/ 0 h 843"/>
              <a:gd name="T2" fmla="*/ 2467 w 2467"/>
              <a:gd name="T3" fmla="*/ 843 h 843"/>
              <a:gd name="T4" fmla="*/ 0 w 2467"/>
              <a:gd name="T5" fmla="*/ 843 h 843"/>
              <a:gd name="T6" fmla="*/ 533 w 2467"/>
              <a:gd name="T7" fmla="*/ 0 h 843"/>
              <a:gd name="T8" fmla="*/ 2467 w 2467"/>
              <a:gd name="T9" fmla="*/ 0 h 843"/>
            </a:gdLst>
            <a:ahLst/>
            <a:cxnLst>
              <a:cxn ang="0">
                <a:pos x="T0" y="T1"/>
              </a:cxn>
              <a:cxn ang="0">
                <a:pos x="T2" y="T3"/>
              </a:cxn>
              <a:cxn ang="0">
                <a:pos x="T4" y="T5"/>
              </a:cxn>
              <a:cxn ang="0">
                <a:pos x="T6" y="T7"/>
              </a:cxn>
              <a:cxn ang="0">
                <a:pos x="T8" y="T9"/>
              </a:cxn>
            </a:cxnLst>
            <a:rect l="0" t="0" r="r" b="b"/>
            <a:pathLst>
              <a:path w="2467" h="843">
                <a:moveTo>
                  <a:pt x="2467" y="0"/>
                </a:moveTo>
                <a:lnTo>
                  <a:pt x="2467" y="843"/>
                </a:lnTo>
                <a:lnTo>
                  <a:pt x="0" y="843"/>
                </a:lnTo>
                <a:lnTo>
                  <a:pt x="533" y="0"/>
                </a:lnTo>
                <a:lnTo>
                  <a:pt x="2467" y="0"/>
                </a:lnTo>
                <a:close/>
              </a:path>
            </a:pathLst>
          </a:custGeom>
          <a:solidFill>
            <a:srgbClr val="5C2987"/>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8" name="TextBox 11"/>
          <p:cNvSpPr txBox="1">
            <a:spLocks noChangeArrowheads="1"/>
          </p:cNvSpPr>
          <p:nvPr/>
        </p:nvSpPr>
        <p:spPr bwMode="auto">
          <a:xfrm>
            <a:off x="2605405" y="2808605"/>
            <a:ext cx="7396480" cy="1600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zh-CN" altLang="en-US" sz="6600" b="1" dirty="0">
                <a:solidFill>
                  <a:srgbClr val="FFFFFF"/>
                </a:solidFill>
                <a:latin typeface="微软雅黑" panose="020B0503020204020204" pitchFamily="34" charset="-122"/>
                <a:ea typeface="微软雅黑" panose="020B0503020204020204" pitchFamily="34" charset="-122"/>
              </a:rPr>
              <a:t>推理判断</a:t>
            </a:r>
            <a:r>
              <a:rPr lang="en-US" altLang="zh-CN" sz="6600" b="1" dirty="0">
                <a:solidFill>
                  <a:srgbClr val="FFFFFF"/>
                </a:solidFill>
                <a:latin typeface="微软雅黑" panose="020B0503020204020204" pitchFamily="34" charset="-122"/>
                <a:ea typeface="微软雅黑" panose="020B0503020204020204" pitchFamily="34" charset="-122"/>
              </a:rPr>
              <a:t> </a:t>
            </a:r>
            <a:r>
              <a:rPr lang="en-US" altLang="zh-CN" sz="4800" b="1" dirty="0">
                <a:solidFill>
                  <a:srgbClr val="FFFFFF"/>
                </a:solidFill>
                <a:latin typeface="微软雅黑" panose="020B0503020204020204" pitchFamily="34" charset="-122"/>
                <a:ea typeface="微软雅黑" panose="020B0503020204020204" pitchFamily="34" charset="-122"/>
              </a:rPr>
              <a:t>    </a:t>
            </a:r>
          </a:p>
          <a:p>
            <a:pPr algn="l" eaLnBrk="1" hangingPunct="1"/>
            <a:r>
              <a:rPr lang="en-US" altLang="zh-CN" sz="3200" b="1" dirty="0">
                <a:solidFill>
                  <a:srgbClr val="FFFF00"/>
                </a:solidFill>
                <a:latin typeface="微软雅黑" panose="020B0503020204020204" pitchFamily="34" charset="-122"/>
                <a:ea typeface="微软雅黑" panose="020B0503020204020204" pitchFamily="34" charset="-122"/>
              </a:rPr>
              <a:t>—— </a:t>
            </a:r>
            <a:r>
              <a:rPr lang="zh-CN" altLang="en-US" sz="3200" b="1" dirty="0">
                <a:solidFill>
                  <a:srgbClr val="FFFF00"/>
                </a:solidFill>
                <a:latin typeface="微软雅黑" panose="020B0503020204020204" pitchFamily="34" charset="-122"/>
                <a:ea typeface="微软雅黑" panose="020B0503020204020204" pitchFamily="34" charset="-122"/>
              </a:rPr>
              <a:t>结合文章主旨，关注措辞渲染</a:t>
            </a:r>
          </a:p>
        </p:txBody>
      </p:sp>
      <p:sp>
        <p:nvSpPr>
          <p:cNvPr id="59" name="TextBox 12"/>
          <p:cNvSpPr txBox="1">
            <a:spLocks noChangeArrowheads="1"/>
          </p:cNvSpPr>
          <p:nvPr/>
        </p:nvSpPr>
        <p:spPr bwMode="auto">
          <a:xfrm>
            <a:off x="1347262" y="2463800"/>
            <a:ext cx="1257935" cy="2204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3735" b="1">
                <a:solidFill>
                  <a:srgbClr val="FFFFFF"/>
                </a:solidFill>
                <a:latin typeface="微软雅黑" panose="020B0503020204020204" pitchFamily="34" charset="-122"/>
                <a:ea typeface="微软雅黑" panose="020B0503020204020204" pitchFamily="34" charset="-122"/>
              </a:rPr>
              <a:t>1</a:t>
            </a:r>
            <a:endParaRPr lang="zh-CN" altLang="en-US" sz="13735" b="1">
              <a:solidFill>
                <a:srgbClr val="FFFFFF"/>
              </a:solidFill>
              <a:latin typeface="微软雅黑" panose="020B0503020204020204" pitchFamily="34" charset="-122"/>
              <a:ea typeface="微软雅黑" panose="020B0503020204020204" pitchFamily="34" charset="-122"/>
            </a:endParaRPr>
          </a:p>
        </p:txBody>
      </p:sp>
      <p:sp>
        <p:nvSpPr>
          <p:cNvPr id="61" name="TextBox 2"/>
          <p:cNvSpPr txBox="1">
            <a:spLocks noChangeArrowheads="1"/>
          </p:cNvSpPr>
          <p:nvPr/>
        </p:nvSpPr>
        <p:spPr bwMode="auto">
          <a:xfrm>
            <a:off x="491934" y="3813176"/>
            <a:ext cx="83375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FFFF"/>
                </a:solidFill>
              </a:rPr>
              <a:t>Part</a:t>
            </a:r>
            <a:endParaRPr lang="zh-CN" altLang="en-US" sz="2800">
              <a:solidFill>
                <a:srgbClr val="FFFFFF"/>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right)">
                                      <p:cBhvr>
                                        <p:cTn id="10" dur="1000"/>
                                        <p:tgtEl>
                                          <p:spTgt spid="52"/>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54"/>
                                        </p:tgtEl>
                                        <p:attrNameLst>
                                          <p:attrName>style.visibility</p:attrName>
                                        </p:attrNameLst>
                                      </p:cBhvr>
                                      <p:to>
                                        <p:strVal val="visible"/>
                                      </p:to>
                                    </p:set>
                                    <p:anim calcmode="lin" valueType="num">
                                      <p:cBhvr additive="base">
                                        <p:cTn id="14" dur="500" fill="hold"/>
                                        <p:tgtEl>
                                          <p:spTgt spid="54"/>
                                        </p:tgtEl>
                                        <p:attrNameLst>
                                          <p:attrName>ppt_x</p:attrName>
                                        </p:attrNameLst>
                                      </p:cBhvr>
                                      <p:tavLst>
                                        <p:tav tm="0">
                                          <p:val>
                                            <p:strVal val="0-#ppt_w/2"/>
                                          </p:val>
                                        </p:tav>
                                        <p:tav tm="100000">
                                          <p:val>
                                            <p:strVal val="#ppt_x"/>
                                          </p:val>
                                        </p:tav>
                                      </p:tavLst>
                                    </p:anim>
                                    <p:anim calcmode="lin" valueType="num">
                                      <p:cBhvr additive="base">
                                        <p:cTn id="15" dur="500" fill="hold"/>
                                        <p:tgtEl>
                                          <p:spTgt spid="54"/>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p:cTn id="19" dur="300" fill="hold"/>
                                        <p:tgtEl>
                                          <p:spTgt spid="55"/>
                                        </p:tgtEl>
                                        <p:attrNameLst>
                                          <p:attrName>ppt_w</p:attrName>
                                        </p:attrNameLst>
                                      </p:cBhvr>
                                      <p:tavLst>
                                        <p:tav tm="0">
                                          <p:val>
                                            <p:fltVal val="0"/>
                                          </p:val>
                                        </p:tav>
                                        <p:tav tm="100000">
                                          <p:val>
                                            <p:strVal val="#ppt_w"/>
                                          </p:val>
                                        </p:tav>
                                      </p:tavLst>
                                    </p:anim>
                                    <p:anim calcmode="lin" valueType="num">
                                      <p:cBhvr>
                                        <p:cTn id="20" dur="300" fill="hold"/>
                                        <p:tgtEl>
                                          <p:spTgt spid="55"/>
                                        </p:tgtEl>
                                        <p:attrNameLst>
                                          <p:attrName>ppt_h</p:attrName>
                                        </p:attrNameLst>
                                      </p:cBhvr>
                                      <p:tavLst>
                                        <p:tav tm="0">
                                          <p:val>
                                            <p:fltVal val="0"/>
                                          </p:val>
                                        </p:tav>
                                        <p:tav tm="100000">
                                          <p:val>
                                            <p:strVal val="#ppt_h"/>
                                          </p:val>
                                        </p:tav>
                                      </p:tavLst>
                                    </p:anim>
                                    <p:anim calcmode="lin" valueType="num">
                                      <p:cBhvr>
                                        <p:cTn id="21" dur="300" fill="hold"/>
                                        <p:tgtEl>
                                          <p:spTgt spid="55"/>
                                        </p:tgtEl>
                                        <p:attrNameLst>
                                          <p:attrName>style.rotation</p:attrName>
                                        </p:attrNameLst>
                                      </p:cBhvr>
                                      <p:tavLst>
                                        <p:tav tm="0">
                                          <p:val>
                                            <p:fltVal val="90"/>
                                          </p:val>
                                        </p:tav>
                                        <p:tav tm="100000">
                                          <p:val>
                                            <p:fltVal val="0"/>
                                          </p:val>
                                        </p:tav>
                                      </p:tavLst>
                                    </p:anim>
                                    <p:animEffect transition="in" filter="fade">
                                      <p:cBhvr>
                                        <p:cTn id="22" dur="300"/>
                                        <p:tgtEl>
                                          <p:spTgt spid="55"/>
                                        </p:tgtEl>
                                      </p:cBhvr>
                                    </p:animEffect>
                                  </p:childTnLst>
                                </p:cTn>
                              </p:par>
                            </p:childTnLst>
                          </p:cTn>
                        </p:par>
                        <p:par>
                          <p:cTn id="23" fill="hold">
                            <p:stCondLst>
                              <p:cond delay="2000"/>
                            </p:stCondLst>
                            <p:childTnLst>
                              <p:par>
                                <p:cTn id="24" presetID="42"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400"/>
                                        <p:tgtEl>
                                          <p:spTgt spid="9"/>
                                        </p:tgtEl>
                                      </p:cBhvr>
                                    </p:animEffect>
                                    <p:anim calcmode="lin" valueType="num">
                                      <p:cBhvr>
                                        <p:cTn id="27" dur="400" fill="hold"/>
                                        <p:tgtEl>
                                          <p:spTgt spid="9"/>
                                        </p:tgtEl>
                                        <p:attrNameLst>
                                          <p:attrName>ppt_x</p:attrName>
                                        </p:attrNameLst>
                                      </p:cBhvr>
                                      <p:tavLst>
                                        <p:tav tm="0">
                                          <p:val>
                                            <p:strVal val="#ppt_x"/>
                                          </p:val>
                                        </p:tav>
                                        <p:tav tm="100000">
                                          <p:val>
                                            <p:strVal val="#ppt_x"/>
                                          </p:val>
                                        </p:tav>
                                      </p:tavLst>
                                    </p:anim>
                                    <p:anim calcmode="lin" valueType="num">
                                      <p:cBhvr>
                                        <p:cTn id="28" dur="4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0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400"/>
                                        <p:tgtEl>
                                          <p:spTgt spid="57"/>
                                        </p:tgtEl>
                                      </p:cBhvr>
                                    </p:animEffect>
                                    <p:anim calcmode="lin" valueType="num">
                                      <p:cBhvr>
                                        <p:cTn id="32" dur="400" fill="hold"/>
                                        <p:tgtEl>
                                          <p:spTgt spid="57"/>
                                        </p:tgtEl>
                                        <p:attrNameLst>
                                          <p:attrName>ppt_x</p:attrName>
                                        </p:attrNameLst>
                                      </p:cBhvr>
                                      <p:tavLst>
                                        <p:tav tm="0">
                                          <p:val>
                                            <p:strVal val="#ppt_x"/>
                                          </p:val>
                                        </p:tav>
                                        <p:tav tm="100000">
                                          <p:val>
                                            <p:strVal val="#ppt_x"/>
                                          </p:val>
                                        </p:tav>
                                      </p:tavLst>
                                    </p:anim>
                                    <p:anim calcmode="lin" valueType="num">
                                      <p:cBhvr>
                                        <p:cTn id="33" dur="400" fill="hold"/>
                                        <p:tgtEl>
                                          <p:spTgt spid="57"/>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anim calcmode="lin" valueType="num">
                                      <p:cBhvr>
                                        <p:cTn id="38" dur="500" fill="hold"/>
                                        <p:tgtEl>
                                          <p:spTgt spid="61"/>
                                        </p:tgtEl>
                                        <p:attrNameLst>
                                          <p:attrName>ppt_x</p:attrName>
                                        </p:attrNameLst>
                                      </p:cBhvr>
                                      <p:tavLst>
                                        <p:tav tm="0">
                                          <p:val>
                                            <p:strVal val="#ppt_x"/>
                                          </p:val>
                                        </p:tav>
                                        <p:tav tm="100000">
                                          <p:val>
                                            <p:strVal val="#ppt_x"/>
                                          </p:val>
                                        </p:tav>
                                      </p:tavLst>
                                    </p:anim>
                                    <p:anim calcmode="lin" valueType="num">
                                      <p:cBhvr>
                                        <p:cTn id="39" dur="500" fill="hold"/>
                                        <p:tgtEl>
                                          <p:spTgt spid="61"/>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31"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 calcmode="lin" valueType="num">
                                      <p:cBhvr>
                                        <p:cTn id="45" dur="500" fill="hold"/>
                                        <p:tgtEl>
                                          <p:spTgt spid="59"/>
                                        </p:tgtEl>
                                        <p:attrNameLst>
                                          <p:attrName>style.rotation</p:attrName>
                                        </p:attrNameLst>
                                      </p:cBhvr>
                                      <p:tavLst>
                                        <p:tav tm="0">
                                          <p:val>
                                            <p:fltVal val="90"/>
                                          </p:val>
                                        </p:tav>
                                        <p:tav tm="100000">
                                          <p:val>
                                            <p:fltVal val="0"/>
                                          </p:val>
                                        </p:tav>
                                      </p:tavLst>
                                    </p:anim>
                                    <p:animEffect transition="in" filter="fade">
                                      <p:cBhvr>
                                        <p:cTn id="46" dur="500"/>
                                        <p:tgtEl>
                                          <p:spTgt spid="59"/>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58"/>
                                        </p:tgtEl>
                                        <p:attrNameLst>
                                          <p:attrName>style.visibility</p:attrName>
                                        </p:attrNameLst>
                                      </p:cBhvr>
                                      <p:to>
                                        <p:strVal val="visible"/>
                                      </p:to>
                                    </p:set>
                                    <p:animEffect transition="in" filter="wipe(left)">
                                      <p:cBhvr>
                                        <p:cTn id="5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ldLvl="0" animBg="1"/>
      <p:bldP spid="8" grpId="0" bldLvl="0" animBg="1"/>
      <p:bldP spid="54" grpId="0" bldLvl="0" animBg="1"/>
      <p:bldP spid="55" grpId="0" bldLvl="0" animBg="1"/>
      <p:bldP spid="9" grpId="0" bldLvl="0" animBg="1"/>
      <p:bldP spid="57" grpId="0" bldLvl="0" animBg="1"/>
      <p:bldP spid="58" grpId="0" autoUpdateAnimBg="0"/>
      <p:bldP spid="59" grpId="0" autoUpdateAnimBg="0"/>
      <p:bldP spid="61"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696987" y="243205"/>
            <a:ext cx="7846938" cy="461665"/>
          </a:xfrm>
          <a:prstGeom prst="rect">
            <a:avLst/>
          </a:prstGeom>
          <a:noFill/>
        </p:spPr>
        <p:txBody>
          <a:bodyPr wrap="square" rtlCol="0">
            <a:spAutoFit/>
          </a:bodyPr>
          <a:lstStyle/>
          <a:p>
            <a:r>
              <a:rPr lang="zh-CN" altLang="en-US" sz="2400" b="1" dirty="0">
                <a:solidFill>
                  <a:srgbClr val="5C2987"/>
                </a:solidFill>
                <a:latin typeface="微软雅黑" panose="020B0503020204020204" pitchFamily="34" charset="-122"/>
                <a:ea typeface="微软雅黑" panose="020B0503020204020204" pitchFamily="34" charset="-122"/>
              </a:rPr>
              <a:t>结合文章主旨，关注措辞渲染</a:t>
            </a:r>
            <a:r>
              <a:rPr lang="zh-CN" altLang="en-US" sz="1400" b="1" dirty="0">
                <a:solidFill>
                  <a:srgbClr val="5C2987"/>
                </a:solidFill>
                <a:latin typeface="微软雅黑" panose="020B0503020204020204" pitchFamily="34" charset="-122"/>
                <a:ea typeface="微软雅黑" panose="020B0503020204020204" pitchFamily="34" charset="-122"/>
              </a:rPr>
              <a:t>（</a:t>
            </a:r>
            <a:r>
              <a:rPr lang="en-US" altLang="zh-CN" sz="1400" b="1" dirty="0">
                <a:solidFill>
                  <a:srgbClr val="5C2987"/>
                </a:solidFill>
                <a:latin typeface="微软雅黑" panose="020B0503020204020204" pitchFamily="34" charset="-122"/>
                <a:ea typeface="微软雅黑" panose="020B0503020204020204" pitchFamily="34" charset="-122"/>
              </a:rPr>
              <a:t>2023</a:t>
            </a:r>
            <a:r>
              <a:rPr lang="zh-CN" altLang="en-US" sz="1400" b="1" dirty="0">
                <a:solidFill>
                  <a:srgbClr val="5C2987"/>
                </a:solidFill>
                <a:latin typeface="微软雅黑" panose="020B0503020204020204" pitchFamily="34" charset="-122"/>
                <a:ea typeface="微软雅黑" panose="020B0503020204020204" pitchFamily="34" charset="-122"/>
              </a:rPr>
              <a:t>年</a:t>
            </a:r>
            <a:r>
              <a:rPr lang="en-US" altLang="zh-CN" sz="1400" b="1" dirty="0">
                <a:solidFill>
                  <a:srgbClr val="5C2987"/>
                </a:solidFill>
                <a:latin typeface="微软雅黑" panose="020B0503020204020204" pitchFamily="34" charset="-122"/>
                <a:ea typeface="微软雅黑" panose="020B0503020204020204" pitchFamily="34" charset="-122"/>
              </a:rPr>
              <a:t>3</a:t>
            </a:r>
            <a:r>
              <a:rPr lang="zh-CN" altLang="en-US" sz="1400" b="1" dirty="0">
                <a:solidFill>
                  <a:srgbClr val="5C2987"/>
                </a:solidFill>
                <a:latin typeface="微软雅黑" panose="020B0503020204020204" pitchFamily="34" charset="-122"/>
                <a:ea typeface="微软雅黑" panose="020B0503020204020204" pitchFamily="34" charset="-122"/>
              </a:rPr>
              <a:t>月四省联考）</a:t>
            </a:r>
          </a:p>
        </p:txBody>
      </p:sp>
      <p:pic>
        <p:nvPicPr>
          <p:cNvPr id="9" name="图片 8"/>
          <p:cNvPicPr>
            <a:picLocks noChangeAspect="1"/>
          </p:cNvPicPr>
          <p:nvPr/>
        </p:nvPicPr>
        <p:blipFill>
          <a:blip r:embed="rId4"/>
          <a:stretch>
            <a:fillRect/>
          </a:stretch>
        </p:blipFill>
        <p:spPr>
          <a:xfrm>
            <a:off x="94180" y="742648"/>
            <a:ext cx="7067913" cy="6115352"/>
          </a:xfrm>
          <a:prstGeom prst="rect">
            <a:avLst/>
          </a:prstGeom>
        </p:spPr>
      </p:pic>
      <p:pic>
        <p:nvPicPr>
          <p:cNvPr id="12" name="图片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32" name="图片 31"/>
          <p:cNvPicPr>
            <a:picLocks noChangeAspect="1"/>
          </p:cNvPicPr>
          <p:nvPr/>
        </p:nvPicPr>
        <p:blipFill rotWithShape="1">
          <a:blip r:embed="rId6"/>
          <a:srcRect t="3253"/>
          <a:stretch>
            <a:fillRect/>
          </a:stretch>
        </p:blipFill>
        <p:spPr>
          <a:xfrm>
            <a:off x="133715" y="894498"/>
            <a:ext cx="6988842" cy="2118915"/>
          </a:xfrm>
          <a:prstGeom prst="rect">
            <a:avLst/>
          </a:prstGeom>
          <a:ln w="28575">
            <a:solidFill>
              <a:srgbClr val="5C2987"/>
            </a:solidFill>
          </a:ln>
        </p:spPr>
      </p:pic>
      <p:sp>
        <p:nvSpPr>
          <p:cNvPr id="33" name="矩形 32"/>
          <p:cNvSpPr/>
          <p:nvPr/>
        </p:nvSpPr>
        <p:spPr>
          <a:xfrm>
            <a:off x="80995" y="4432776"/>
            <a:ext cx="6988842" cy="1588512"/>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矩形 33"/>
          <p:cNvSpPr/>
          <p:nvPr/>
        </p:nvSpPr>
        <p:spPr>
          <a:xfrm>
            <a:off x="3721322" y="3645023"/>
            <a:ext cx="3453955"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矩形 34"/>
          <p:cNvSpPr/>
          <p:nvPr/>
        </p:nvSpPr>
        <p:spPr>
          <a:xfrm>
            <a:off x="94180" y="3879600"/>
            <a:ext cx="233099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6" name="直接箭头连接符 35"/>
          <p:cNvCxnSpPr/>
          <p:nvPr/>
        </p:nvCxnSpPr>
        <p:spPr>
          <a:xfrm>
            <a:off x="5449515" y="2492896"/>
            <a:ext cx="1080120" cy="1202486"/>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38" name="直接箭头连接符 37"/>
          <p:cNvCxnSpPr/>
          <p:nvPr/>
        </p:nvCxnSpPr>
        <p:spPr>
          <a:xfrm flipH="1">
            <a:off x="4399125" y="2889171"/>
            <a:ext cx="247932" cy="2484045"/>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41" name="椭圆 40"/>
          <p:cNvSpPr/>
          <p:nvPr/>
        </p:nvSpPr>
        <p:spPr>
          <a:xfrm>
            <a:off x="3505299" y="894498"/>
            <a:ext cx="1944216" cy="552224"/>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42" name="直接箭头连接符 41"/>
          <p:cNvCxnSpPr/>
          <p:nvPr/>
        </p:nvCxnSpPr>
        <p:spPr>
          <a:xfrm flipH="1">
            <a:off x="2857227" y="1480657"/>
            <a:ext cx="1333681" cy="3010036"/>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2244978" y="4425819"/>
            <a:ext cx="1260321" cy="346227"/>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a:off x="4937815" y="2204654"/>
            <a:ext cx="1260321" cy="346227"/>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6275225" y="3627210"/>
            <a:ext cx="1260321" cy="346227"/>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8" name="Text Box 6"/>
          <p:cNvSpPr txBox="1"/>
          <p:nvPr>
            <p:custDataLst>
              <p:tags r:id="rId2"/>
            </p:custDataLst>
          </p:nvPr>
        </p:nvSpPr>
        <p:spPr>
          <a:xfrm>
            <a:off x="7175278" y="243205"/>
            <a:ext cx="4804025" cy="6371590"/>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本文讲述了女孩</a:t>
            </a:r>
            <a:r>
              <a:rPr lang="en-US" altLang="zh-CN" sz="1800" b="1" dirty="0">
                <a:solidFill>
                  <a:schemeClr val="bg1"/>
                </a:solidFill>
                <a:latin typeface="微软雅黑" panose="020B0503020204020204" pitchFamily="34" charset="-122"/>
                <a:ea typeface="微软雅黑" panose="020B0503020204020204" pitchFamily="34" charset="-122"/>
              </a:rPr>
              <a:t>Sarah</a:t>
            </a:r>
            <a:r>
              <a:rPr lang="zh-CN" altLang="en-US" sz="1800" b="1" dirty="0">
                <a:solidFill>
                  <a:schemeClr val="bg1"/>
                </a:solidFill>
                <a:latin typeface="微软雅黑" panose="020B0503020204020204" pitchFamily="34" charset="-122"/>
                <a:ea typeface="微软雅黑" panose="020B0503020204020204" pitchFamily="34" charset="-122"/>
              </a:rPr>
              <a:t>旅游中亲眼目睹了沙漠化的严重后果后激发了帮助当地人的梦想，长大后把梦想付诸实践，收到良好效果，且后续准备继续推广。</a:t>
            </a:r>
          </a:p>
          <a:p>
            <a:pPr marL="285750" indent="-285750">
              <a:spcBef>
                <a:spcPct val="50000"/>
              </a:spcBef>
              <a:buFont typeface="Wingdings" panose="05000000000000000000" pitchFamily="2" charset="2"/>
              <a:buChar char="p"/>
            </a:pPr>
            <a:r>
              <a:rPr lang="zh-CN" altLang="en-US" sz="1800" b="1" dirty="0">
                <a:solidFill>
                  <a:schemeClr val="bg1"/>
                </a:solidFill>
                <a:latin typeface="微软雅黑" panose="020B0503020204020204" pitchFamily="34" charset="-122"/>
                <a:ea typeface="微软雅黑" panose="020B0503020204020204" pitchFamily="34" charset="-122"/>
              </a:rPr>
              <a:t> 文章内容层次丰满：</a:t>
            </a:r>
            <a:endParaRPr lang="en-US" altLang="zh-CN" sz="1800" b="1" dirty="0">
              <a:solidFill>
                <a:schemeClr val="bg1"/>
              </a:solidFill>
              <a:latin typeface="微软雅黑" panose="020B0503020204020204" pitchFamily="34" charset="-122"/>
              <a:ea typeface="微软雅黑" panose="020B0503020204020204" pitchFamily="34" charset="-122"/>
            </a:endParaRPr>
          </a:p>
          <a:p>
            <a:pPr>
              <a:spcBef>
                <a:spcPct val="50000"/>
              </a:spcBef>
            </a:pPr>
            <a:r>
              <a:rPr lang="zh-CN" altLang="en-US" sz="1800" b="1" dirty="0">
                <a:solidFill>
                  <a:schemeClr val="bg1"/>
                </a:solidFill>
                <a:latin typeface="微软雅黑" panose="020B0503020204020204" pitchFamily="34" charset="-122"/>
                <a:ea typeface="微软雅黑" panose="020B0503020204020204" pitchFamily="34" charset="-122"/>
              </a:rPr>
              <a:t>     ① 既有</a:t>
            </a:r>
            <a:r>
              <a:rPr lang="zh-CN" altLang="en-US" b="1" dirty="0">
                <a:solidFill>
                  <a:schemeClr val="bg1"/>
                </a:solidFill>
                <a:latin typeface="微软雅黑" panose="020B0503020204020204" pitchFamily="34" charset="-122"/>
                <a:ea typeface="微软雅黑" panose="020B0503020204020204" pitchFamily="34" charset="-122"/>
                <a:sym typeface="+mn-ea"/>
              </a:rPr>
              <a:t>记叙文：六要素、时间发展顺序 </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en-US" altLang="zh-CN" sz="1800" b="1" dirty="0">
                <a:solidFill>
                  <a:schemeClr val="bg1"/>
                </a:solidFill>
                <a:latin typeface="微软雅黑" panose="020B0503020204020204" pitchFamily="34" charset="-122"/>
                <a:ea typeface="微软雅黑" panose="020B0503020204020204" pitchFamily="34" charset="-122"/>
                <a:sym typeface="+mn-ea"/>
              </a:rPr>
              <a:t>     </a:t>
            </a:r>
            <a:r>
              <a:rPr lang="zh-CN" altLang="en-US" sz="1800" b="1" dirty="0">
                <a:solidFill>
                  <a:schemeClr val="bg1"/>
                </a:solidFill>
                <a:latin typeface="微软雅黑" panose="020B0503020204020204" pitchFamily="34" charset="-122"/>
                <a:ea typeface="微软雅黑" panose="020B0503020204020204" pitchFamily="34" charset="-122"/>
              </a:rPr>
              <a:t>② 又兼</a:t>
            </a:r>
            <a:r>
              <a:rPr lang="zh-CN" altLang="en-US" b="1" dirty="0">
                <a:solidFill>
                  <a:schemeClr val="bg1"/>
                </a:solidFill>
                <a:latin typeface="微软雅黑" panose="020B0503020204020204" pitchFamily="34" charset="-122"/>
                <a:ea typeface="微软雅黑" panose="020B0503020204020204" pitchFamily="34" charset="-122"/>
                <a:sym typeface="+mn-ea"/>
              </a:rPr>
              <a:t>说明文特点：</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zh-CN" altLang="en-US" b="1" dirty="0">
                <a:highlight>
                  <a:srgbClr val="FFFF00"/>
                </a:highlight>
                <a:latin typeface="微软雅黑" panose="020B0503020204020204" pitchFamily="34" charset="-122"/>
                <a:ea typeface="微软雅黑" panose="020B0503020204020204" pitchFamily="34" charset="-122"/>
                <a:sym typeface="+mn-ea"/>
              </a:rPr>
              <a:t>看到问题</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想出办法</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解决问题</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解决效果</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后续发展</a:t>
            </a:r>
            <a:endParaRPr lang="en-US" altLang="zh-CN" b="1" dirty="0">
              <a:highlight>
                <a:srgbClr val="FFFF00"/>
              </a:highlight>
              <a:latin typeface="微软雅黑" panose="020B0503020204020204" pitchFamily="34" charset="-122"/>
              <a:ea typeface="微软雅黑" panose="020B0503020204020204" pitchFamily="34" charset="-122"/>
              <a:sym typeface="+mn-ea"/>
            </a:endParaRPr>
          </a:p>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本文关键在于：明晰语篇框架，掌握主旨 大意，熟知各段要点。</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本题需要结合三处进行推断和排除</a:t>
            </a:r>
            <a:endParaRPr lang="en-US" altLang="zh-CN" b="1" dirty="0">
              <a:solidFill>
                <a:schemeClr val="bg1"/>
              </a:solidFill>
              <a:latin typeface="微软雅黑" panose="020B0503020204020204" pitchFamily="34" charset="-122"/>
              <a:ea typeface="微软雅黑" panose="020B0503020204020204" pitchFamily="34" charset="-122"/>
            </a:endParaRPr>
          </a:p>
          <a:p>
            <a:pPr>
              <a:spcBef>
                <a:spcPct val="50000"/>
              </a:spcBef>
            </a:pPr>
            <a:r>
              <a:rPr lang="en-US" altLang="zh-CN" sz="1800" b="1" dirty="0">
                <a:latin typeface="微软雅黑" panose="020B0503020204020204" pitchFamily="34" charset="-122"/>
                <a:ea typeface="微软雅黑" panose="020B0503020204020204" pitchFamily="34" charset="-122"/>
              </a:rPr>
              <a:t>       </a:t>
            </a:r>
            <a:r>
              <a:rPr lang="zh-CN" altLang="en-US" sz="1800" b="1" dirty="0">
                <a:highlight>
                  <a:srgbClr val="00FFFF"/>
                </a:highlight>
                <a:latin typeface="微软雅黑" panose="020B0503020204020204" pitchFamily="34" charset="-122"/>
                <a:ea typeface="微软雅黑" panose="020B0503020204020204" pitchFamily="34" charset="-122"/>
              </a:rPr>
              <a:t>易错难点为：</a:t>
            </a:r>
            <a:endParaRPr lang="en-US" altLang="zh-CN" sz="1800" b="1" dirty="0">
              <a:highlight>
                <a:srgbClr val="00FFFF"/>
              </a:highlight>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A</a:t>
            </a:r>
            <a:r>
              <a:rPr lang="zh-CN" altLang="en-US" sz="1800" b="1" dirty="0">
                <a:highlight>
                  <a:srgbClr val="00FFFF"/>
                </a:highlight>
                <a:latin typeface="微软雅黑" panose="020B0503020204020204" pitchFamily="34" charset="-122"/>
                <a:ea typeface="微软雅黑" panose="020B0503020204020204" pitchFamily="34" charset="-122"/>
              </a:rPr>
              <a:t>选项概念泛化、主题模糊</a:t>
            </a:r>
            <a:endParaRPr lang="en-US" altLang="zh-CN" sz="1800" b="1" dirty="0">
              <a:highlight>
                <a:srgbClr val="00FFFF"/>
              </a:highlight>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C</a:t>
            </a:r>
            <a:r>
              <a:rPr lang="zh-CN" altLang="en-US" sz="1800" b="1" dirty="0">
                <a:highlight>
                  <a:srgbClr val="00FFFF"/>
                </a:highlight>
                <a:latin typeface="微软雅黑" panose="020B0503020204020204" pitchFamily="34" charset="-122"/>
                <a:ea typeface="微软雅黑" panose="020B0503020204020204" pitchFamily="34" charset="-122"/>
              </a:rPr>
              <a:t>选项混淆对象</a:t>
            </a:r>
            <a:endParaRPr lang="en-US" altLang="zh-CN" sz="1800" b="1" dirty="0">
              <a:highlight>
                <a:srgbClr val="00FFFF"/>
              </a:highlight>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D</a:t>
            </a:r>
            <a:r>
              <a:rPr lang="zh-CN" altLang="en-US" sz="1800" b="1" dirty="0">
                <a:highlight>
                  <a:srgbClr val="00FFFF"/>
                </a:highlight>
                <a:latin typeface="微软雅黑" panose="020B0503020204020204" pitchFamily="34" charset="-122"/>
                <a:ea typeface="微软雅黑" panose="020B0503020204020204" pitchFamily="34" charset="-122"/>
              </a:rPr>
              <a:t>选项对</a:t>
            </a:r>
            <a:r>
              <a:rPr lang="en-US" altLang="zh-CN" sz="1800" b="1" dirty="0">
                <a:highlight>
                  <a:srgbClr val="00FFFF"/>
                </a:highlight>
                <a:latin typeface="微软雅黑" panose="020B0503020204020204" pitchFamily="34" charset="-122"/>
                <a:ea typeface="微软雅黑" panose="020B0503020204020204" pitchFamily="34" charset="-122"/>
              </a:rPr>
              <a:t>facilitate</a:t>
            </a:r>
            <a:r>
              <a:rPr lang="zh-CN" altLang="en-US" sz="1800" b="1" dirty="0">
                <a:highlight>
                  <a:srgbClr val="00FFFF"/>
                </a:highlight>
                <a:latin typeface="微软雅黑" panose="020B0503020204020204" pitchFamily="34" charset="-122"/>
                <a:ea typeface="微软雅黑" panose="020B0503020204020204" pitchFamily="34" charset="-122"/>
              </a:rPr>
              <a:t>的理解不到位</a:t>
            </a:r>
            <a:endParaRPr lang="en-US" altLang="zh-CN" sz="1800" b="1" dirty="0">
              <a:highlight>
                <a:srgbClr val="00FFFF"/>
              </a:highlight>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endParaRPr lang="zh-CN" altLang="en-US" sz="1800" b="1" dirty="0">
              <a:solidFill>
                <a:schemeClr val="bg1"/>
              </a:solidFill>
              <a:latin typeface="微软雅黑" panose="020B0503020204020204" pitchFamily="34" charset="-122"/>
              <a:ea typeface="微软雅黑" panose="020B0503020204020204" pitchFamily="34" charset="-122"/>
            </a:endParaRPr>
          </a:p>
        </p:txBody>
      </p:sp>
      <p:pic>
        <p:nvPicPr>
          <p:cNvPr id="51" name="图片 5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2701" y="2492896"/>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4"/>
                                        </p:tgtEl>
                                        <p:attrNameLst>
                                          <p:attrName>style.visibility</p:attrName>
                                        </p:attrNameLst>
                                      </p:cBhvr>
                                      <p:to>
                                        <p:strVal val="visible"/>
                                      </p:to>
                                    </p:set>
                                    <p:animEffect transition="in" filter="barn(inVertical)">
                                      <p:cBhvr>
                                        <p:cTn id="12" dur="500"/>
                                        <p:tgtEl>
                                          <p:spTgt spid="3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barn(inVertical)">
                                      <p:cBhvr>
                                        <p:cTn id="15" dur="500"/>
                                        <p:tgtEl>
                                          <p:spTgt spid="35"/>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barn(inVertical)">
                                      <p:cBhvr>
                                        <p:cTn id="18" dur="500"/>
                                        <p:tgtEl>
                                          <p:spTgt spid="3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down)">
                                      <p:cBhvr>
                                        <p:cTn id="23" dur="500"/>
                                        <p:tgtEl>
                                          <p:spTgt spid="41"/>
                                        </p:tgtEl>
                                      </p:cBhvr>
                                    </p:animEffect>
                                  </p:childTnLst>
                                </p:cTn>
                              </p:par>
                              <p:par>
                                <p:cTn id="24" presetID="22" presetClass="entr" presetSubtype="4" fill="hold" nodeType="with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wipe(down)">
                                      <p:cBhvr>
                                        <p:cTn id="26" dur="500"/>
                                        <p:tgtEl>
                                          <p:spTgt spid="42"/>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wipe(down)">
                                      <p:cBhvr>
                                        <p:cTn id="29" dur="500"/>
                                        <p:tgtEl>
                                          <p:spTgt spid="44"/>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down)">
                                      <p:cBhvr>
                                        <p:cTn id="34" dur="500"/>
                                        <p:tgtEl>
                                          <p:spTgt spid="38"/>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down)">
                                      <p:cBhvr>
                                        <p:cTn id="39" dur="500"/>
                                        <p:tgtEl>
                                          <p:spTgt spid="46"/>
                                        </p:tgtEl>
                                      </p:cBhvr>
                                    </p:animEffect>
                                  </p:childTnLst>
                                </p:cTn>
                              </p:par>
                              <p:par>
                                <p:cTn id="40" presetID="22" presetClass="entr" presetSubtype="4"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Effect transition="in" filter="wipe(down)">
                                      <p:cBhvr>
                                        <p:cTn id="42" dur="500"/>
                                        <p:tgtEl>
                                          <p:spTgt spid="36"/>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wipe(down)">
                                      <p:cBhvr>
                                        <p:cTn id="45" dur="500"/>
                                        <p:tgtEl>
                                          <p:spTgt spid="47"/>
                                        </p:tgtEl>
                                      </p:cBhvr>
                                    </p:animEffect>
                                  </p:childTnLst>
                                </p:cTn>
                              </p:par>
                            </p:childTnLst>
                          </p:cTn>
                        </p:par>
                      </p:childTnLst>
                    </p:cTn>
                  </p:par>
                  <p:par>
                    <p:cTn id="46" fill="hold">
                      <p:stCondLst>
                        <p:cond delay="indefinite"/>
                      </p:stCondLst>
                      <p:childTnLst>
                        <p:par>
                          <p:cTn id="47" fill="hold">
                            <p:stCondLst>
                              <p:cond delay="0"/>
                            </p:stCondLst>
                            <p:childTnLst>
                              <p:par>
                                <p:cTn id="48" presetID="1" presetClass="entr" presetSubtype="0" fill="hold" nodeType="clickEffect">
                                  <p:stCondLst>
                                    <p:cond delay="0"/>
                                  </p:stCondLst>
                                  <p:childTnLst>
                                    <p:set>
                                      <p:cBhvr>
                                        <p:cTn id="49" dur="1" fill="hold">
                                          <p:stCondLst>
                                            <p:cond delay="0"/>
                                          </p:stCondLst>
                                        </p:cTn>
                                        <p:tgtEl>
                                          <p:spTgt spid="51"/>
                                        </p:tgtEl>
                                        <p:attrNameLst>
                                          <p:attrName>style.visibility</p:attrName>
                                        </p:attrNameLst>
                                      </p:cBhvr>
                                      <p:to>
                                        <p:strVal val="visible"/>
                                      </p:to>
                                    </p:se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nodeType="clickEffect">
                                  <p:stCondLst>
                                    <p:cond delay="0"/>
                                  </p:stCondLst>
                                  <p:childTnLst>
                                    <p:set>
                                      <p:cBhvr>
                                        <p:cTn id="53" dur="1" fill="hold">
                                          <p:stCondLst>
                                            <p:cond delay="0"/>
                                          </p:stCondLst>
                                        </p:cTn>
                                        <p:tgtEl>
                                          <p:spTgt spid="48">
                                            <p:txEl>
                                              <p:pRg st="0" end="0"/>
                                            </p:txEl>
                                          </p:spTgt>
                                        </p:tgtEl>
                                        <p:attrNameLst>
                                          <p:attrName>style.visibility</p:attrName>
                                        </p:attrNameLst>
                                      </p:cBhvr>
                                      <p:to>
                                        <p:strVal val="visible"/>
                                      </p:to>
                                    </p:set>
                                    <p:animEffect transition="in" filter="wipe(up)">
                                      <p:cBhvr>
                                        <p:cTn id="54" dur="500"/>
                                        <p:tgtEl>
                                          <p:spTgt spid="48">
                                            <p:txEl>
                                              <p:pRg st="0" end="0"/>
                                            </p:txEl>
                                          </p:spTgt>
                                        </p:tgtEl>
                                      </p:cBhvr>
                                    </p:animEffect>
                                  </p:childTnLst>
                                </p:cTn>
                              </p:par>
                              <p:par>
                                <p:cTn id="55" presetID="22" presetClass="entr" presetSubtype="1" fill="hold" nodeType="withEffect">
                                  <p:stCondLst>
                                    <p:cond delay="0"/>
                                  </p:stCondLst>
                                  <p:childTnLst>
                                    <p:set>
                                      <p:cBhvr>
                                        <p:cTn id="56" dur="1" fill="hold">
                                          <p:stCondLst>
                                            <p:cond delay="0"/>
                                          </p:stCondLst>
                                        </p:cTn>
                                        <p:tgtEl>
                                          <p:spTgt spid="48">
                                            <p:txEl>
                                              <p:pRg st="1" end="1"/>
                                            </p:txEl>
                                          </p:spTgt>
                                        </p:tgtEl>
                                        <p:attrNameLst>
                                          <p:attrName>style.visibility</p:attrName>
                                        </p:attrNameLst>
                                      </p:cBhvr>
                                      <p:to>
                                        <p:strVal val="visible"/>
                                      </p:to>
                                    </p:set>
                                    <p:animEffect transition="in" filter="wipe(up)">
                                      <p:cBhvr>
                                        <p:cTn id="57" dur="500"/>
                                        <p:tgtEl>
                                          <p:spTgt spid="48">
                                            <p:txEl>
                                              <p:pRg st="1" end="1"/>
                                            </p:txEl>
                                          </p:spTgt>
                                        </p:tgtEl>
                                      </p:cBhvr>
                                    </p:animEffect>
                                  </p:childTnLst>
                                </p:cTn>
                              </p:par>
                              <p:par>
                                <p:cTn id="58" presetID="22" presetClass="entr" presetSubtype="1" fill="hold" nodeType="withEffect">
                                  <p:stCondLst>
                                    <p:cond delay="0"/>
                                  </p:stCondLst>
                                  <p:childTnLst>
                                    <p:set>
                                      <p:cBhvr>
                                        <p:cTn id="59" dur="1" fill="hold">
                                          <p:stCondLst>
                                            <p:cond delay="0"/>
                                          </p:stCondLst>
                                        </p:cTn>
                                        <p:tgtEl>
                                          <p:spTgt spid="48">
                                            <p:txEl>
                                              <p:pRg st="2" end="2"/>
                                            </p:txEl>
                                          </p:spTgt>
                                        </p:tgtEl>
                                        <p:attrNameLst>
                                          <p:attrName>style.visibility</p:attrName>
                                        </p:attrNameLst>
                                      </p:cBhvr>
                                      <p:to>
                                        <p:strVal val="visible"/>
                                      </p:to>
                                    </p:set>
                                    <p:animEffect transition="in" filter="wipe(up)">
                                      <p:cBhvr>
                                        <p:cTn id="60" dur="500"/>
                                        <p:tgtEl>
                                          <p:spTgt spid="48">
                                            <p:txEl>
                                              <p:pRg st="2" end="2"/>
                                            </p:txEl>
                                          </p:spTgt>
                                        </p:tgtEl>
                                      </p:cBhvr>
                                    </p:animEffect>
                                  </p:childTnLst>
                                </p:cTn>
                              </p:par>
                              <p:par>
                                <p:cTn id="61" presetID="22" presetClass="entr" presetSubtype="1" fill="hold" nodeType="withEffect">
                                  <p:stCondLst>
                                    <p:cond delay="0"/>
                                  </p:stCondLst>
                                  <p:childTnLst>
                                    <p:set>
                                      <p:cBhvr>
                                        <p:cTn id="62" dur="1" fill="hold">
                                          <p:stCondLst>
                                            <p:cond delay="0"/>
                                          </p:stCondLst>
                                        </p:cTn>
                                        <p:tgtEl>
                                          <p:spTgt spid="48">
                                            <p:txEl>
                                              <p:pRg st="3" end="3"/>
                                            </p:txEl>
                                          </p:spTgt>
                                        </p:tgtEl>
                                        <p:attrNameLst>
                                          <p:attrName>style.visibility</p:attrName>
                                        </p:attrNameLst>
                                      </p:cBhvr>
                                      <p:to>
                                        <p:strVal val="visible"/>
                                      </p:to>
                                    </p:set>
                                    <p:animEffect transition="in" filter="wipe(up)">
                                      <p:cBhvr>
                                        <p:cTn id="63" dur="500"/>
                                        <p:tgtEl>
                                          <p:spTgt spid="48">
                                            <p:txEl>
                                              <p:pRg st="3" end="3"/>
                                            </p:txEl>
                                          </p:spTgt>
                                        </p:tgtEl>
                                      </p:cBhvr>
                                    </p:animEffect>
                                  </p:childTnLst>
                                </p:cTn>
                              </p:par>
                              <p:par>
                                <p:cTn id="64" presetID="22" presetClass="entr" presetSubtype="1" fill="hold" nodeType="withEffect">
                                  <p:stCondLst>
                                    <p:cond delay="0"/>
                                  </p:stCondLst>
                                  <p:childTnLst>
                                    <p:set>
                                      <p:cBhvr>
                                        <p:cTn id="65" dur="1" fill="hold">
                                          <p:stCondLst>
                                            <p:cond delay="0"/>
                                          </p:stCondLst>
                                        </p:cTn>
                                        <p:tgtEl>
                                          <p:spTgt spid="48">
                                            <p:txEl>
                                              <p:pRg st="4" end="4"/>
                                            </p:txEl>
                                          </p:spTgt>
                                        </p:tgtEl>
                                        <p:attrNameLst>
                                          <p:attrName>style.visibility</p:attrName>
                                        </p:attrNameLst>
                                      </p:cBhvr>
                                      <p:to>
                                        <p:strVal val="visible"/>
                                      </p:to>
                                    </p:set>
                                    <p:animEffect transition="in" filter="wipe(up)">
                                      <p:cBhvr>
                                        <p:cTn id="66" dur="500"/>
                                        <p:tgtEl>
                                          <p:spTgt spid="48">
                                            <p:txEl>
                                              <p:pRg st="4" end="4"/>
                                            </p:txEl>
                                          </p:spTgt>
                                        </p:tgtEl>
                                      </p:cBhvr>
                                    </p:animEffect>
                                  </p:childTnLst>
                                </p:cTn>
                              </p:par>
                              <p:par>
                                <p:cTn id="67" presetID="22" presetClass="entr" presetSubtype="1" fill="hold" nodeType="withEffect">
                                  <p:stCondLst>
                                    <p:cond delay="0"/>
                                  </p:stCondLst>
                                  <p:childTnLst>
                                    <p:set>
                                      <p:cBhvr>
                                        <p:cTn id="68" dur="1" fill="hold">
                                          <p:stCondLst>
                                            <p:cond delay="0"/>
                                          </p:stCondLst>
                                        </p:cTn>
                                        <p:tgtEl>
                                          <p:spTgt spid="48">
                                            <p:txEl>
                                              <p:pRg st="5" end="5"/>
                                            </p:txEl>
                                          </p:spTgt>
                                        </p:tgtEl>
                                        <p:attrNameLst>
                                          <p:attrName>style.visibility</p:attrName>
                                        </p:attrNameLst>
                                      </p:cBhvr>
                                      <p:to>
                                        <p:strVal val="visible"/>
                                      </p:to>
                                    </p:set>
                                    <p:animEffect transition="in" filter="wipe(up)">
                                      <p:cBhvr>
                                        <p:cTn id="69" dur="500"/>
                                        <p:tgtEl>
                                          <p:spTgt spid="48">
                                            <p:txEl>
                                              <p:pRg st="5" end="5"/>
                                            </p:txEl>
                                          </p:spTgt>
                                        </p:tgtEl>
                                      </p:cBhvr>
                                    </p:animEffect>
                                  </p:childTnLst>
                                </p:cTn>
                              </p:par>
                              <p:par>
                                <p:cTn id="70" presetID="22" presetClass="entr" presetSubtype="1" fill="hold" nodeType="withEffect">
                                  <p:stCondLst>
                                    <p:cond delay="0"/>
                                  </p:stCondLst>
                                  <p:childTnLst>
                                    <p:set>
                                      <p:cBhvr>
                                        <p:cTn id="71" dur="1" fill="hold">
                                          <p:stCondLst>
                                            <p:cond delay="0"/>
                                          </p:stCondLst>
                                        </p:cTn>
                                        <p:tgtEl>
                                          <p:spTgt spid="48">
                                            <p:txEl>
                                              <p:pRg st="6" end="6"/>
                                            </p:txEl>
                                          </p:spTgt>
                                        </p:tgtEl>
                                        <p:attrNameLst>
                                          <p:attrName>style.visibility</p:attrName>
                                        </p:attrNameLst>
                                      </p:cBhvr>
                                      <p:to>
                                        <p:strVal val="visible"/>
                                      </p:to>
                                    </p:set>
                                    <p:animEffect transition="in" filter="wipe(up)">
                                      <p:cBhvr>
                                        <p:cTn id="72" dur="500"/>
                                        <p:tgtEl>
                                          <p:spTgt spid="48">
                                            <p:txEl>
                                              <p:pRg st="6" end="6"/>
                                            </p:txEl>
                                          </p:spTgt>
                                        </p:tgtEl>
                                      </p:cBhvr>
                                    </p:animEffect>
                                  </p:childTnLst>
                                </p:cTn>
                              </p:par>
                              <p:par>
                                <p:cTn id="73" presetID="22" presetClass="entr" presetSubtype="1" fill="hold" nodeType="withEffect">
                                  <p:stCondLst>
                                    <p:cond delay="0"/>
                                  </p:stCondLst>
                                  <p:childTnLst>
                                    <p:set>
                                      <p:cBhvr>
                                        <p:cTn id="74" dur="1" fill="hold">
                                          <p:stCondLst>
                                            <p:cond delay="0"/>
                                          </p:stCondLst>
                                        </p:cTn>
                                        <p:tgtEl>
                                          <p:spTgt spid="48">
                                            <p:txEl>
                                              <p:pRg st="7" end="7"/>
                                            </p:txEl>
                                          </p:spTgt>
                                        </p:tgtEl>
                                        <p:attrNameLst>
                                          <p:attrName>style.visibility</p:attrName>
                                        </p:attrNameLst>
                                      </p:cBhvr>
                                      <p:to>
                                        <p:strVal val="visible"/>
                                      </p:to>
                                    </p:set>
                                    <p:animEffect transition="in" filter="wipe(up)">
                                      <p:cBhvr>
                                        <p:cTn id="75" dur="500"/>
                                        <p:tgtEl>
                                          <p:spTgt spid="48">
                                            <p:txEl>
                                              <p:pRg st="7" end="7"/>
                                            </p:txEl>
                                          </p:spTgt>
                                        </p:tgtEl>
                                      </p:cBhvr>
                                    </p:animEffect>
                                  </p:childTnLst>
                                </p:cTn>
                              </p:par>
                              <p:par>
                                <p:cTn id="76" presetID="22" presetClass="entr" presetSubtype="1" fill="hold" nodeType="withEffect">
                                  <p:stCondLst>
                                    <p:cond delay="0"/>
                                  </p:stCondLst>
                                  <p:childTnLst>
                                    <p:set>
                                      <p:cBhvr>
                                        <p:cTn id="77" dur="1" fill="hold">
                                          <p:stCondLst>
                                            <p:cond delay="0"/>
                                          </p:stCondLst>
                                        </p:cTn>
                                        <p:tgtEl>
                                          <p:spTgt spid="48">
                                            <p:txEl>
                                              <p:pRg st="8" end="8"/>
                                            </p:txEl>
                                          </p:spTgt>
                                        </p:tgtEl>
                                        <p:attrNameLst>
                                          <p:attrName>style.visibility</p:attrName>
                                        </p:attrNameLst>
                                      </p:cBhvr>
                                      <p:to>
                                        <p:strVal val="visible"/>
                                      </p:to>
                                    </p:set>
                                    <p:animEffect transition="in" filter="wipe(up)">
                                      <p:cBhvr>
                                        <p:cTn id="78" dur="500"/>
                                        <p:tgtEl>
                                          <p:spTgt spid="48">
                                            <p:txEl>
                                              <p:pRg st="8" end="8"/>
                                            </p:txEl>
                                          </p:spTgt>
                                        </p:tgtEl>
                                      </p:cBhvr>
                                    </p:animEffect>
                                  </p:childTnLst>
                                </p:cTn>
                              </p:par>
                              <p:par>
                                <p:cTn id="79" presetID="22" presetClass="entr" presetSubtype="1" fill="hold" nodeType="withEffect">
                                  <p:stCondLst>
                                    <p:cond delay="0"/>
                                  </p:stCondLst>
                                  <p:childTnLst>
                                    <p:set>
                                      <p:cBhvr>
                                        <p:cTn id="80" dur="1" fill="hold">
                                          <p:stCondLst>
                                            <p:cond delay="0"/>
                                          </p:stCondLst>
                                        </p:cTn>
                                        <p:tgtEl>
                                          <p:spTgt spid="48">
                                            <p:txEl>
                                              <p:pRg st="9" end="9"/>
                                            </p:txEl>
                                          </p:spTgt>
                                        </p:tgtEl>
                                        <p:attrNameLst>
                                          <p:attrName>style.visibility</p:attrName>
                                        </p:attrNameLst>
                                      </p:cBhvr>
                                      <p:to>
                                        <p:strVal val="visible"/>
                                      </p:to>
                                    </p:set>
                                    <p:animEffect transition="in" filter="wipe(up)">
                                      <p:cBhvr>
                                        <p:cTn id="81" dur="500"/>
                                        <p:tgtEl>
                                          <p:spTgt spid="48">
                                            <p:txEl>
                                              <p:pRg st="9" end="9"/>
                                            </p:txEl>
                                          </p:spTgt>
                                        </p:tgtEl>
                                      </p:cBhvr>
                                    </p:animEffect>
                                  </p:childTnLst>
                                </p:cTn>
                              </p:par>
                              <p:par>
                                <p:cTn id="82" presetID="22" presetClass="entr" presetSubtype="1" fill="hold" nodeType="withEffect">
                                  <p:stCondLst>
                                    <p:cond delay="0"/>
                                  </p:stCondLst>
                                  <p:childTnLst>
                                    <p:set>
                                      <p:cBhvr>
                                        <p:cTn id="83" dur="1" fill="hold">
                                          <p:stCondLst>
                                            <p:cond delay="0"/>
                                          </p:stCondLst>
                                        </p:cTn>
                                        <p:tgtEl>
                                          <p:spTgt spid="48">
                                            <p:txEl>
                                              <p:pRg st="10" end="10"/>
                                            </p:txEl>
                                          </p:spTgt>
                                        </p:tgtEl>
                                        <p:attrNameLst>
                                          <p:attrName>style.visibility</p:attrName>
                                        </p:attrNameLst>
                                      </p:cBhvr>
                                      <p:to>
                                        <p:strVal val="visible"/>
                                      </p:to>
                                    </p:set>
                                    <p:animEffect transition="in" filter="wipe(up)">
                                      <p:cBhvr>
                                        <p:cTn id="84" dur="500"/>
                                        <p:tgtEl>
                                          <p:spTgt spid="48">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41" grpId="0" animBg="1"/>
      <p:bldP spid="44" grpId="0" animBg="1"/>
      <p:bldP spid="46" grpId="0" animBg="1"/>
      <p:bldP spid="4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1273175" y="243205"/>
            <a:ext cx="7270750" cy="52197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关注文章主旨，注意措辞渲染</a:t>
            </a:r>
            <a:r>
              <a:rPr lang="zh-CN" altLang="en-US" sz="1600" b="1" dirty="0">
                <a:solidFill>
                  <a:srgbClr val="5C2987"/>
                </a:solidFill>
                <a:latin typeface="微软雅黑" panose="020B0503020204020204" pitchFamily="34" charset="-122"/>
                <a:ea typeface="微软雅黑" panose="020B0503020204020204" pitchFamily="34" charset="-122"/>
              </a:rPr>
              <a:t>（</a:t>
            </a:r>
            <a:r>
              <a:rPr lang="en-US" altLang="zh-CN" sz="1600" b="1" dirty="0">
                <a:solidFill>
                  <a:srgbClr val="5C2987"/>
                </a:solidFill>
                <a:latin typeface="微软雅黑" panose="020B0503020204020204" pitchFamily="34" charset="-122"/>
                <a:ea typeface="微软雅黑" panose="020B0503020204020204" pitchFamily="34" charset="-122"/>
              </a:rPr>
              <a:t>2023</a:t>
            </a:r>
            <a:r>
              <a:rPr lang="zh-CN" altLang="en-US" sz="1600" b="1" dirty="0">
                <a:solidFill>
                  <a:srgbClr val="5C2987"/>
                </a:solidFill>
                <a:latin typeface="微软雅黑" panose="020B0503020204020204" pitchFamily="34" charset="-122"/>
                <a:ea typeface="微软雅黑" panose="020B0503020204020204" pitchFamily="34" charset="-122"/>
              </a:rPr>
              <a:t>年</a:t>
            </a:r>
            <a:r>
              <a:rPr lang="en-US" altLang="zh-CN" sz="1600" b="1" dirty="0">
                <a:solidFill>
                  <a:srgbClr val="5C2987"/>
                </a:solidFill>
                <a:latin typeface="微软雅黑" panose="020B0503020204020204" pitchFamily="34" charset="-122"/>
                <a:ea typeface="微软雅黑" panose="020B0503020204020204" pitchFamily="34" charset="-122"/>
              </a:rPr>
              <a:t>1</a:t>
            </a:r>
            <a:r>
              <a:rPr lang="zh-CN" altLang="en-US" sz="1600" b="1" dirty="0">
                <a:solidFill>
                  <a:srgbClr val="5C2987"/>
                </a:solidFill>
                <a:latin typeface="微软雅黑" panose="020B0503020204020204" pitchFamily="34" charset="-122"/>
                <a:ea typeface="微软雅黑" panose="020B0503020204020204" pitchFamily="34" charset="-122"/>
              </a:rPr>
              <a:t>月浙江）</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4" name="图片 3"/>
          <p:cNvPicPr>
            <a:picLocks noChangeAspect="1"/>
          </p:cNvPicPr>
          <p:nvPr/>
        </p:nvPicPr>
        <p:blipFill>
          <a:blip r:embed="rId5"/>
          <a:stretch>
            <a:fillRect/>
          </a:stretch>
        </p:blipFill>
        <p:spPr>
          <a:xfrm>
            <a:off x="120923" y="804442"/>
            <a:ext cx="7626742" cy="5983038"/>
          </a:xfrm>
          <a:prstGeom prst="rect">
            <a:avLst/>
          </a:prstGeom>
        </p:spPr>
      </p:pic>
      <p:sp>
        <p:nvSpPr>
          <p:cNvPr id="8" name="矩形 7"/>
          <p:cNvSpPr/>
          <p:nvPr/>
        </p:nvSpPr>
        <p:spPr>
          <a:xfrm>
            <a:off x="459015" y="3933056"/>
            <a:ext cx="7284054"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p:cNvSpPr/>
          <p:nvPr/>
        </p:nvSpPr>
        <p:spPr>
          <a:xfrm>
            <a:off x="193040" y="4783455"/>
            <a:ext cx="7517130" cy="239395"/>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4" name="图片 13"/>
          <p:cNvPicPr>
            <a:picLocks noChangeAspect="1"/>
          </p:cNvPicPr>
          <p:nvPr/>
        </p:nvPicPr>
        <p:blipFill>
          <a:blip r:embed="rId6"/>
          <a:stretch>
            <a:fillRect/>
          </a:stretch>
        </p:blipFill>
        <p:spPr>
          <a:xfrm>
            <a:off x="120923" y="843526"/>
            <a:ext cx="7626742" cy="1793385"/>
          </a:xfrm>
          <a:prstGeom prst="rect">
            <a:avLst/>
          </a:prstGeom>
          <a:ln w="28575">
            <a:solidFill>
              <a:srgbClr val="5C2987"/>
            </a:solidFill>
          </a:ln>
        </p:spPr>
      </p:pic>
      <p:sp>
        <p:nvSpPr>
          <p:cNvPr id="15" name="Text Box 6"/>
          <p:cNvSpPr txBox="1"/>
          <p:nvPr>
            <p:custDataLst>
              <p:tags r:id="rId2"/>
            </p:custDataLst>
          </p:nvPr>
        </p:nvSpPr>
        <p:spPr>
          <a:xfrm>
            <a:off x="7863988" y="692696"/>
            <a:ext cx="4333906" cy="5688632"/>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本文讲述了作者如何在家庭中通过个人努力实现“零浪费”。</a:t>
            </a:r>
          </a:p>
          <a:p>
            <a:pPr marL="285750" indent="-285750">
              <a:spcBef>
                <a:spcPct val="50000"/>
              </a:spcBef>
              <a:buFont typeface="Wingdings" panose="05000000000000000000" pitchFamily="2" charset="2"/>
              <a:buChar char="p"/>
            </a:pPr>
            <a:r>
              <a:rPr lang="zh-CN" altLang="en-US" sz="1800" b="1" dirty="0">
                <a:solidFill>
                  <a:schemeClr val="bg1"/>
                </a:solidFill>
                <a:latin typeface="微软雅黑" panose="020B0503020204020204" pitchFamily="34" charset="-122"/>
                <a:ea typeface="微软雅黑" panose="020B0503020204020204" pitchFamily="34" charset="-122"/>
              </a:rPr>
              <a:t> 文章内容层次丰满：</a:t>
            </a:r>
            <a:endParaRPr lang="en-US" altLang="zh-CN" sz="1800" b="1" dirty="0">
              <a:solidFill>
                <a:schemeClr val="bg1"/>
              </a:solidFill>
              <a:latin typeface="微软雅黑" panose="020B0503020204020204" pitchFamily="34" charset="-122"/>
              <a:ea typeface="微软雅黑" panose="020B0503020204020204" pitchFamily="34" charset="-122"/>
            </a:endParaRPr>
          </a:p>
          <a:p>
            <a:pPr>
              <a:spcBef>
                <a:spcPct val="50000"/>
              </a:spcBef>
            </a:pPr>
            <a:r>
              <a:rPr lang="zh-CN" altLang="en-US" sz="1800" b="1" dirty="0">
                <a:solidFill>
                  <a:schemeClr val="bg1"/>
                </a:solidFill>
                <a:latin typeface="微软雅黑" panose="020B0503020204020204" pitchFamily="34" charset="-122"/>
                <a:ea typeface="微软雅黑" panose="020B0503020204020204" pitchFamily="34" charset="-122"/>
              </a:rPr>
              <a:t>     ① 既有</a:t>
            </a:r>
            <a:r>
              <a:rPr lang="zh-CN" altLang="en-US" b="1" dirty="0">
                <a:solidFill>
                  <a:schemeClr val="bg1"/>
                </a:solidFill>
                <a:latin typeface="微软雅黑" panose="020B0503020204020204" pitchFamily="34" charset="-122"/>
                <a:ea typeface="微软雅黑" panose="020B0503020204020204" pitchFamily="34" charset="-122"/>
                <a:sym typeface="+mn-ea"/>
              </a:rPr>
              <a:t>记叙文：六要素、时间发展顺序</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en-US" altLang="zh-CN" sz="1800" b="1" dirty="0">
                <a:solidFill>
                  <a:schemeClr val="bg1"/>
                </a:solidFill>
                <a:latin typeface="微软雅黑" panose="020B0503020204020204" pitchFamily="34" charset="-122"/>
                <a:ea typeface="微软雅黑" panose="020B0503020204020204" pitchFamily="34" charset="-122"/>
                <a:sym typeface="+mn-ea"/>
              </a:rPr>
              <a:t>     </a:t>
            </a:r>
            <a:r>
              <a:rPr lang="zh-CN" altLang="en-US" sz="1800" b="1" dirty="0">
                <a:solidFill>
                  <a:schemeClr val="bg1"/>
                </a:solidFill>
                <a:latin typeface="微软雅黑" panose="020B0503020204020204" pitchFamily="34" charset="-122"/>
                <a:ea typeface="微软雅黑" panose="020B0503020204020204" pitchFamily="34" charset="-122"/>
              </a:rPr>
              <a:t>② 又兼</a:t>
            </a:r>
            <a:r>
              <a:rPr lang="zh-CN" altLang="en-US" b="1" dirty="0">
                <a:solidFill>
                  <a:schemeClr val="bg1"/>
                </a:solidFill>
                <a:latin typeface="微软雅黑" panose="020B0503020204020204" pitchFamily="34" charset="-122"/>
                <a:ea typeface="微软雅黑" panose="020B0503020204020204" pitchFamily="34" charset="-122"/>
                <a:sym typeface="+mn-ea"/>
              </a:rPr>
              <a:t>说明文特点：</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zh-CN" altLang="en-US" b="1" dirty="0">
                <a:highlight>
                  <a:srgbClr val="FFFF00"/>
                </a:highlight>
                <a:latin typeface="微软雅黑" panose="020B0503020204020204" pitchFamily="34" charset="-122"/>
                <a:ea typeface="微软雅黑" panose="020B0503020204020204" pitchFamily="34" charset="-122"/>
                <a:sym typeface="+mn-ea"/>
              </a:rPr>
              <a:t>看到问题</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解决问题</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解决效果</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后续发展</a:t>
            </a:r>
            <a:endParaRPr lang="en-US" altLang="zh-CN" b="1" dirty="0">
              <a:highlight>
                <a:srgbClr val="FFFF00"/>
              </a:highlight>
              <a:latin typeface="微软雅黑" panose="020B0503020204020204" pitchFamily="34" charset="-122"/>
              <a:ea typeface="微软雅黑" panose="020B0503020204020204" pitchFamily="34" charset="-122"/>
              <a:sym typeface="+mn-ea"/>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本题需要结合三处进行推断和排除</a:t>
            </a:r>
            <a:endParaRPr lang="en-US" altLang="zh-CN" b="1" dirty="0">
              <a:solidFill>
                <a:schemeClr val="bg1"/>
              </a:solidFill>
              <a:latin typeface="微软雅黑" panose="020B0503020204020204" pitchFamily="34" charset="-122"/>
              <a:ea typeface="微软雅黑" panose="020B0503020204020204" pitchFamily="34" charset="-122"/>
            </a:endParaRPr>
          </a:p>
          <a:p>
            <a:pPr>
              <a:spcBef>
                <a:spcPct val="50000"/>
              </a:spcBef>
            </a:pPr>
            <a:r>
              <a:rPr lang="en-US" altLang="zh-CN" sz="1800" b="1" dirty="0">
                <a:solidFill>
                  <a:schemeClr val="bg1"/>
                </a:solidFill>
                <a:latin typeface="微软雅黑" panose="020B0503020204020204" pitchFamily="34" charset="-122"/>
                <a:ea typeface="微软雅黑" panose="020B0503020204020204" pitchFamily="34" charset="-122"/>
              </a:rPr>
              <a:t>      </a:t>
            </a:r>
            <a:r>
              <a:rPr lang="en-US" altLang="zh-CN" sz="1800" b="1" dirty="0">
                <a:latin typeface="微软雅黑" panose="020B0503020204020204" pitchFamily="34" charset="-122"/>
                <a:ea typeface="微软雅黑" panose="020B0503020204020204" pitchFamily="34" charset="-122"/>
              </a:rPr>
              <a:t> </a:t>
            </a:r>
            <a:r>
              <a:rPr lang="zh-CN" altLang="en-US" sz="1800" b="1" dirty="0">
                <a:highlight>
                  <a:srgbClr val="00FFFF"/>
                </a:highlight>
                <a:latin typeface="微软雅黑" panose="020B0503020204020204" pitchFamily="34" charset="-122"/>
                <a:ea typeface="微软雅黑" panose="020B0503020204020204" pitchFamily="34" charset="-122"/>
              </a:rPr>
              <a:t>易错难点为：</a:t>
            </a:r>
            <a:endParaRPr lang="en-US" altLang="zh-CN" sz="1800" b="1" dirty="0">
              <a:highlight>
                <a:srgbClr val="00FFFF"/>
              </a:highlight>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A</a:t>
            </a:r>
            <a:r>
              <a:rPr lang="zh-CN" altLang="en-US" sz="1800" b="1" dirty="0">
                <a:highlight>
                  <a:srgbClr val="00FFFF"/>
                </a:highlight>
                <a:latin typeface="微软雅黑" panose="020B0503020204020204" pitchFamily="34" charset="-122"/>
                <a:ea typeface="微软雅黑" panose="020B0503020204020204" pitchFamily="34" charset="-122"/>
              </a:rPr>
              <a:t>选项片面</a:t>
            </a:r>
            <a:endParaRPr lang="en-US" altLang="zh-CN" sz="1800" b="1" dirty="0">
              <a:highlight>
                <a:srgbClr val="00FFFF"/>
              </a:highlight>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l"/>
            </a:pPr>
            <a:r>
              <a:rPr lang="en-US" altLang="zh-CN" sz="1800" b="1" dirty="0">
                <a:highlight>
                  <a:srgbClr val="00FFFF"/>
                </a:highlight>
                <a:latin typeface="微软雅黑" panose="020B0503020204020204" pitchFamily="34" charset="-122"/>
                <a:ea typeface="微软雅黑" panose="020B0503020204020204" pitchFamily="34" charset="-122"/>
              </a:rPr>
              <a:t>    B</a:t>
            </a:r>
            <a:r>
              <a:rPr lang="zh-CN" altLang="en-US" sz="1800" b="1" dirty="0">
                <a:highlight>
                  <a:srgbClr val="00FFFF"/>
                </a:highlight>
                <a:latin typeface="微软雅黑" panose="020B0503020204020204" pitchFamily="34" charset="-122"/>
                <a:ea typeface="微软雅黑" panose="020B0503020204020204" pitchFamily="34" charset="-122"/>
              </a:rPr>
              <a:t>选项混淆概念</a:t>
            </a:r>
            <a:endParaRPr lang="en-US" altLang="zh-CN" sz="1800" b="1" dirty="0">
              <a:highlight>
                <a:srgbClr val="00FFFF"/>
              </a:highlight>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D</a:t>
            </a:r>
            <a:r>
              <a:rPr lang="zh-CN" altLang="en-US" sz="1800" b="1" dirty="0">
                <a:highlight>
                  <a:srgbClr val="00FFFF"/>
                </a:highlight>
                <a:latin typeface="微软雅黑" panose="020B0503020204020204" pitchFamily="34" charset="-122"/>
                <a:ea typeface="微软雅黑" panose="020B0503020204020204" pitchFamily="34" charset="-122"/>
              </a:rPr>
              <a:t>选项需要结合两处，并对字里行间用语进行归纳</a:t>
            </a:r>
            <a:endParaRPr lang="en-US" altLang="zh-CN" sz="1800" b="1" dirty="0">
              <a:highlight>
                <a:srgbClr val="00FFFF"/>
              </a:highlight>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endParaRPr lang="zh-CN" altLang="en-US" sz="1800" b="1" dirty="0">
              <a:solidFill>
                <a:schemeClr val="bg1"/>
              </a:solidFill>
              <a:latin typeface="微软雅黑" panose="020B0503020204020204" pitchFamily="34" charset="-122"/>
              <a:ea typeface="微软雅黑" panose="020B0503020204020204" pitchFamily="34" charset="-122"/>
            </a:endParaRPr>
          </a:p>
        </p:txBody>
      </p:sp>
      <p:sp>
        <p:nvSpPr>
          <p:cNvPr id="16" name="矩形 15"/>
          <p:cNvSpPr/>
          <p:nvPr/>
        </p:nvSpPr>
        <p:spPr>
          <a:xfrm>
            <a:off x="7105698" y="4437112"/>
            <a:ext cx="60886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925195" y="5013960"/>
            <a:ext cx="6785610" cy="314325"/>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19" name="矩形 18"/>
          <p:cNvSpPr/>
          <p:nvPr/>
        </p:nvSpPr>
        <p:spPr>
          <a:xfrm>
            <a:off x="192931" y="5328277"/>
            <a:ext cx="4770380" cy="211668"/>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20" name="椭圆 19"/>
          <p:cNvSpPr/>
          <p:nvPr/>
        </p:nvSpPr>
        <p:spPr>
          <a:xfrm>
            <a:off x="2857227" y="1615537"/>
            <a:ext cx="973013" cy="552224"/>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5665539" y="2167761"/>
            <a:ext cx="1224136" cy="469150"/>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22" name="直接箭头连接符 21"/>
          <p:cNvCxnSpPr/>
          <p:nvPr/>
        </p:nvCxnSpPr>
        <p:spPr>
          <a:xfrm flipH="1">
            <a:off x="1020974" y="2165626"/>
            <a:ext cx="2223987" cy="2636749"/>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a:off x="6397758" y="2675995"/>
            <a:ext cx="608240" cy="1430174"/>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27" name="直接箭头连接符 26"/>
          <p:cNvCxnSpPr/>
          <p:nvPr/>
        </p:nvCxnSpPr>
        <p:spPr>
          <a:xfrm flipH="1">
            <a:off x="1273175" y="2636911"/>
            <a:ext cx="5129679" cy="2730634"/>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pic>
        <p:nvPicPr>
          <p:cNvPr id="30" name="图片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50958" y="2162045"/>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500"/>
                                        <p:tgtEl>
                                          <p:spTgt spid="16"/>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down)">
                                      <p:cBhvr>
                                        <p:cTn id="21" dur="500"/>
                                        <p:tgtEl>
                                          <p:spTgt spid="17"/>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down)">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wipe(down)">
                                      <p:cBhvr>
                                        <p:cTn id="29" dur="500"/>
                                        <p:tgtEl>
                                          <p:spTgt spid="21"/>
                                        </p:tgtEl>
                                      </p:cBhvr>
                                    </p:animEffect>
                                  </p:childTnLst>
                                </p:cTn>
                              </p:par>
                              <p:par>
                                <p:cTn id="30" presetID="22" presetClass="entr" presetSubtype="4" fill="hold" nodeType="with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down)">
                                      <p:cBhvr>
                                        <p:cTn id="32" dur="500"/>
                                        <p:tgtEl>
                                          <p:spTgt spid="27"/>
                                        </p:tgtEl>
                                      </p:cBhvr>
                                    </p:animEffect>
                                  </p:childTnLst>
                                </p:cTn>
                              </p:par>
                              <p:par>
                                <p:cTn id="33" presetID="22" presetClass="entr" presetSubtype="4"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down)">
                                      <p:cBhvr>
                                        <p:cTn id="35" dur="500"/>
                                        <p:tgtEl>
                                          <p:spTgt spid="2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wipe(down)">
                                      <p:cBhvr>
                                        <p:cTn id="40" dur="500"/>
                                        <p:tgtEl>
                                          <p:spTgt spid="20"/>
                                        </p:tgtEl>
                                      </p:cBhvr>
                                    </p:animEffect>
                                  </p:childTnLst>
                                </p:cTn>
                              </p:par>
                              <p:par>
                                <p:cTn id="41" presetID="22" presetClass="entr" presetSubtype="4"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down)">
                                      <p:cBhvr>
                                        <p:cTn id="43" dur="500"/>
                                        <p:tgtEl>
                                          <p:spTgt spid="22"/>
                                        </p:tgtEl>
                                      </p:cBhvr>
                                    </p:animEffec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nodeType="clickEffect">
                                  <p:stCondLst>
                                    <p:cond delay="0"/>
                                  </p:stCondLst>
                                  <p:childTnLst>
                                    <p:set>
                                      <p:cBhvr>
                                        <p:cTn id="47" dur="1" fill="hold">
                                          <p:stCondLst>
                                            <p:cond delay="0"/>
                                          </p:stCondLst>
                                        </p:cTn>
                                        <p:tgtEl>
                                          <p:spTgt spid="30"/>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up)">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animBg="1"/>
      <p:bldP spid="15" grpId="0" animBg="1"/>
      <p:bldP spid="16" grpId="0" animBg="1"/>
      <p:bldP spid="17" grpId="0" bldLvl="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1273175" y="243205"/>
            <a:ext cx="7270750" cy="52197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关注文章主旨，注意措辞渲染</a:t>
            </a:r>
            <a:r>
              <a:rPr lang="zh-CN" altLang="en-US" sz="1600" b="1" dirty="0">
                <a:solidFill>
                  <a:srgbClr val="5C2987"/>
                </a:solidFill>
                <a:latin typeface="微软雅黑" panose="020B0503020204020204" pitchFamily="34" charset="-122"/>
                <a:ea typeface="微软雅黑" panose="020B0503020204020204" pitchFamily="34" charset="-122"/>
              </a:rPr>
              <a:t>（</a:t>
            </a:r>
            <a:r>
              <a:rPr lang="en-US" altLang="zh-CN" sz="1600" b="1" dirty="0">
                <a:solidFill>
                  <a:srgbClr val="5C2987"/>
                </a:solidFill>
                <a:latin typeface="微软雅黑" panose="020B0503020204020204" pitchFamily="34" charset="-122"/>
                <a:ea typeface="微软雅黑" panose="020B0503020204020204" pitchFamily="34" charset="-122"/>
              </a:rPr>
              <a:t>2022</a:t>
            </a:r>
            <a:r>
              <a:rPr lang="zh-CN" altLang="en-US" sz="1600" b="1" dirty="0">
                <a:solidFill>
                  <a:srgbClr val="5C2987"/>
                </a:solidFill>
                <a:latin typeface="微软雅黑" panose="020B0503020204020204" pitchFamily="34" charset="-122"/>
                <a:ea typeface="微软雅黑" panose="020B0503020204020204" pitchFamily="34" charset="-122"/>
              </a:rPr>
              <a:t>年全国</a:t>
            </a:r>
            <a:r>
              <a:rPr lang="en-US" altLang="zh-CN" sz="1600" b="1" dirty="0">
                <a:solidFill>
                  <a:srgbClr val="5C2987"/>
                </a:solidFill>
                <a:latin typeface="微软雅黑" panose="020B0503020204020204" pitchFamily="34" charset="-122"/>
                <a:ea typeface="微软雅黑" panose="020B0503020204020204" pitchFamily="34" charset="-122"/>
              </a:rPr>
              <a:t>II</a:t>
            </a:r>
            <a:r>
              <a:rPr lang="zh-CN" altLang="en-US" sz="1600" b="1" dirty="0">
                <a:solidFill>
                  <a:srgbClr val="5C2987"/>
                </a:solidFill>
                <a:latin typeface="微软雅黑" panose="020B0503020204020204" pitchFamily="34" charset="-122"/>
                <a:ea typeface="微软雅黑" panose="020B0503020204020204" pitchFamily="34" charset="-122"/>
              </a:rPr>
              <a:t>卷）</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3" name="图片 2"/>
          <p:cNvPicPr>
            <a:picLocks noChangeAspect="1"/>
          </p:cNvPicPr>
          <p:nvPr/>
        </p:nvPicPr>
        <p:blipFill>
          <a:blip r:embed="rId5"/>
          <a:stretch>
            <a:fillRect/>
          </a:stretch>
        </p:blipFill>
        <p:spPr>
          <a:xfrm>
            <a:off x="48915" y="764330"/>
            <a:ext cx="8784976" cy="5977036"/>
          </a:xfrm>
          <a:prstGeom prst="rect">
            <a:avLst/>
          </a:prstGeom>
        </p:spPr>
      </p:pic>
      <p:sp>
        <p:nvSpPr>
          <p:cNvPr id="11" name="Text Box 6"/>
          <p:cNvSpPr txBox="1"/>
          <p:nvPr>
            <p:custDataLst>
              <p:tags r:id="rId2"/>
            </p:custDataLst>
          </p:nvPr>
        </p:nvSpPr>
        <p:spPr>
          <a:xfrm>
            <a:off x="8796126" y="404616"/>
            <a:ext cx="3226457" cy="6264744"/>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本文讲述了作者曾是一名记者，在春节期间给孙子读书却别</a:t>
            </a:r>
            <a:r>
              <a:rPr lang="en-US" altLang="zh-CN" sz="1800" b="1" dirty="0">
                <a:solidFill>
                  <a:schemeClr val="bg1"/>
                </a:solidFill>
                <a:latin typeface="微软雅黑" panose="020B0503020204020204" pitchFamily="34" charset="-122"/>
                <a:ea typeface="微软雅黑" panose="020B0503020204020204" pitchFamily="34" charset="-122"/>
              </a:rPr>
              <a:t>2</a:t>
            </a:r>
            <a:r>
              <a:rPr lang="zh-CN" altLang="en-US" sz="1800" b="1" dirty="0">
                <a:solidFill>
                  <a:schemeClr val="bg1"/>
                </a:solidFill>
                <a:latin typeface="微软雅黑" panose="020B0503020204020204" pitchFamily="34" charset="-122"/>
                <a:ea typeface="微软雅黑" panose="020B0503020204020204" pitchFamily="34" charset="-122"/>
              </a:rPr>
              <a:t>岁的孙子误以为是平板，引发作者对新媒体的感慨。</a:t>
            </a:r>
            <a:endParaRPr lang="en-US" altLang="zh-CN" sz="1800"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sym typeface="+mn-ea"/>
              </a:rPr>
              <a:t>本文为</a:t>
            </a:r>
            <a:r>
              <a:rPr lang="zh-CN" altLang="en-US" b="1" dirty="0">
                <a:highlight>
                  <a:srgbClr val="FFFF00"/>
                </a:highlight>
                <a:latin typeface="微软雅黑" panose="020B0503020204020204" pitchFamily="34" charset="-122"/>
                <a:ea typeface="微软雅黑" panose="020B0503020204020204" pitchFamily="34" charset="-122"/>
                <a:sym typeface="+mn-ea"/>
              </a:rPr>
              <a:t>夹叙夹议</a:t>
            </a:r>
            <a:r>
              <a:rPr lang="zh-CN" altLang="en-US" b="1" dirty="0">
                <a:solidFill>
                  <a:schemeClr val="bg1"/>
                </a:solidFill>
                <a:latin typeface="微软雅黑" panose="020B0503020204020204" pitchFamily="34" charset="-122"/>
                <a:ea typeface="微软雅黑" panose="020B0503020204020204" pitchFamily="34" charset="-122"/>
                <a:sym typeface="+mn-ea"/>
              </a:rPr>
              <a:t>，属于生活趣事分享，暗含科技进步对生活影响的主题。文章语言风格幽默轻松。</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本题需要结合上下文进行排除，</a:t>
            </a:r>
            <a:r>
              <a:rPr lang="zh-CN" altLang="en-US" b="1" dirty="0">
                <a:highlight>
                  <a:srgbClr val="FFFF00"/>
                </a:highlight>
                <a:latin typeface="微软雅黑" panose="020B0503020204020204" pitchFamily="34" charset="-122"/>
                <a:ea typeface="微软雅黑" panose="020B0503020204020204" pitchFamily="34" charset="-122"/>
              </a:rPr>
              <a:t>通过措辞进行推断</a:t>
            </a:r>
            <a:endParaRPr lang="en-US" altLang="zh-CN" b="1" dirty="0">
              <a:highlight>
                <a:srgbClr val="FFFF00"/>
              </a:highlight>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难点：</a:t>
            </a:r>
            <a:r>
              <a:rPr lang="en-US" altLang="zh-CN" b="1" dirty="0">
                <a:solidFill>
                  <a:schemeClr val="bg1"/>
                </a:solidFill>
                <a:latin typeface="微软雅黑" panose="020B0503020204020204" pitchFamily="34" charset="-122"/>
                <a:ea typeface="微软雅黑" panose="020B0503020204020204" pitchFamily="34" charset="-122"/>
              </a:rPr>
              <a:t>A</a:t>
            </a:r>
            <a:r>
              <a:rPr lang="zh-CN" altLang="en-US" b="1" dirty="0">
                <a:solidFill>
                  <a:schemeClr val="bg1"/>
                </a:solidFill>
                <a:latin typeface="微软雅黑" panose="020B0503020204020204" pitchFamily="34" charset="-122"/>
                <a:ea typeface="微软雅黑" panose="020B0503020204020204" pitchFamily="34" charset="-122"/>
              </a:rPr>
              <a:t>选项无中生有；</a:t>
            </a:r>
            <a:r>
              <a:rPr lang="en-US" altLang="zh-CN" b="1" dirty="0">
                <a:solidFill>
                  <a:schemeClr val="bg1"/>
                </a:solidFill>
                <a:latin typeface="微软雅黑" panose="020B0503020204020204" pitchFamily="34" charset="-122"/>
                <a:ea typeface="微软雅黑" panose="020B0503020204020204" pitchFamily="34" charset="-122"/>
              </a:rPr>
              <a:t>C</a:t>
            </a:r>
            <a:r>
              <a:rPr lang="zh-CN" altLang="en-US" b="1" dirty="0">
                <a:solidFill>
                  <a:schemeClr val="bg1"/>
                </a:solidFill>
                <a:latin typeface="微软雅黑" panose="020B0503020204020204" pitchFamily="34" charset="-122"/>
                <a:ea typeface="微软雅黑" panose="020B0503020204020204" pitchFamily="34" charset="-122"/>
              </a:rPr>
              <a:t>和</a:t>
            </a:r>
            <a:r>
              <a:rPr lang="en-US" altLang="zh-CN" b="1" dirty="0">
                <a:solidFill>
                  <a:schemeClr val="bg1"/>
                </a:solidFill>
                <a:latin typeface="微软雅黑" panose="020B0503020204020204" pitchFamily="34" charset="-122"/>
                <a:ea typeface="微软雅黑" panose="020B0503020204020204" pitchFamily="34" charset="-122"/>
              </a:rPr>
              <a:t>D</a:t>
            </a:r>
            <a:r>
              <a:rPr lang="zh-CN" altLang="en-US" b="1" dirty="0">
                <a:solidFill>
                  <a:schemeClr val="bg1"/>
                </a:solidFill>
                <a:latin typeface="微软雅黑" panose="020B0503020204020204" pitchFamily="34" charset="-122"/>
                <a:ea typeface="微软雅黑" panose="020B0503020204020204" pitchFamily="34" charset="-122"/>
              </a:rPr>
              <a:t>选项偷换概念</a:t>
            </a:r>
            <a:endParaRPr lang="en-US" altLang="zh-CN" b="1" dirty="0">
              <a:solidFill>
                <a:schemeClr val="bg1"/>
              </a:solidFill>
              <a:latin typeface="微软雅黑" panose="020B0503020204020204" pitchFamily="34" charset="-122"/>
              <a:ea typeface="微软雅黑" panose="020B0503020204020204" pitchFamily="34" charset="-122"/>
            </a:endParaRPr>
          </a:p>
          <a:p>
            <a:pPr>
              <a:spcBef>
                <a:spcPct val="50000"/>
              </a:spcBef>
            </a:pPr>
            <a:r>
              <a:rPr lang="en-US" altLang="zh-CN" sz="1800" b="1" dirty="0">
                <a:latin typeface="微软雅黑" panose="020B0503020204020204" pitchFamily="34" charset="-122"/>
                <a:ea typeface="微软雅黑" panose="020B0503020204020204" pitchFamily="34" charset="-122"/>
              </a:rPr>
              <a:t>       </a:t>
            </a:r>
            <a:r>
              <a:rPr lang="zh-CN" altLang="en-US" sz="1800" b="1" dirty="0">
                <a:highlight>
                  <a:srgbClr val="00FFFF"/>
                </a:highlight>
                <a:latin typeface="微软雅黑" panose="020B0503020204020204" pitchFamily="34" charset="-122"/>
                <a:ea typeface="微软雅黑" panose="020B0503020204020204" pitchFamily="34" charset="-122"/>
              </a:rPr>
              <a:t>注意关键词语气渲染：</a:t>
            </a:r>
            <a:endParaRPr lang="en-US" altLang="zh-CN" sz="1800" b="1" dirty="0">
              <a:highlight>
                <a:srgbClr val="00FFFF"/>
              </a:highlight>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not hopelessly challenged</a:t>
            </a:r>
          </a:p>
          <a:p>
            <a:pPr marL="285750" indent="-285750">
              <a:spcBef>
                <a:spcPct val="50000"/>
              </a:spcBef>
              <a:buFont typeface="Wingdings" panose="05000000000000000000" pitchFamily="2" charset="2"/>
              <a:buChar char="l"/>
            </a:pPr>
            <a:r>
              <a:rPr lang="en-US" altLang="zh-CN" sz="1800" b="1" dirty="0">
                <a:highlight>
                  <a:srgbClr val="00FFFF"/>
                </a:highlight>
                <a:latin typeface="微软雅黑" panose="020B0503020204020204" pitchFamily="34" charset="-122"/>
                <a:ea typeface="微软雅黑" panose="020B0503020204020204" pitchFamily="34" charset="-122"/>
              </a:rPr>
              <a:t>    even built </a:t>
            </a: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spent little time</a:t>
            </a: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two-minutes of fame</a:t>
            </a:r>
            <a:endParaRPr lang="en-US" altLang="zh-CN" sz="1800" b="1" dirty="0">
              <a:highlight>
                <a:srgbClr val="00FFFF"/>
              </a:highlight>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endParaRPr lang="zh-CN" altLang="en-US" sz="1800" b="1" dirty="0">
              <a:latin typeface="微软雅黑" panose="020B0503020204020204" pitchFamily="34" charset="-122"/>
              <a:ea typeface="微软雅黑" panose="020B0503020204020204" pitchFamily="34" charset="-122"/>
            </a:endParaRPr>
          </a:p>
        </p:txBody>
      </p:sp>
      <p:pic>
        <p:nvPicPr>
          <p:cNvPr id="23" name="图片 22"/>
          <p:cNvPicPr>
            <a:picLocks noChangeAspect="1"/>
          </p:cNvPicPr>
          <p:nvPr/>
        </p:nvPicPr>
        <p:blipFill>
          <a:blip r:embed="rId6"/>
          <a:stretch>
            <a:fillRect/>
          </a:stretch>
        </p:blipFill>
        <p:spPr>
          <a:xfrm>
            <a:off x="66037" y="1695030"/>
            <a:ext cx="8712968" cy="1244855"/>
          </a:xfrm>
          <a:prstGeom prst="rect">
            <a:avLst/>
          </a:prstGeom>
          <a:ln w="19050">
            <a:solidFill>
              <a:srgbClr val="5C2987"/>
            </a:solidFill>
          </a:ln>
        </p:spPr>
      </p:pic>
      <p:sp>
        <p:nvSpPr>
          <p:cNvPr id="25" name="矩形 24"/>
          <p:cNvSpPr/>
          <p:nvPr/>
        </p:nvSpPr>
        <p:spPr>
          <a:xfrm>
            <a:off x="4419820" y="5128092"/>
            <a:ext cx="4376306"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25"/>
          <p:cNvSpPr/>
          <p:nvPr/>
        </p:nvSpPr>
        <p:spPr>
          <a:xfrm>
            <a:off x="10198" y="5474319"/>
            <a:ext cx="212694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28" name="矩形 27"/>
          <p:cNvSpPr/>
          <p:nvPr/>
        </p:nvSpPr>
        <p:spPr>
          <a:xfrm>
            <a:off x="1020974" y="4533824"/>
            <a:ext cx="8259166" cy="306801"/>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29" name="矩形 28"/>
          <p:cNvSpPr/>
          <p:nvPr/>
        </p:nvSpPr>
        <p:spPr>
          <a:xfrm>
            <a:off x="66037" y="4821308"/>
            <a:ext cx="3333012"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1" name="矩形 30"/>
          <p:cNvSpPr/>
          <p:nvPr/>
        </p:nvSpPr>
        <p:spPr>
          <a:xfrm>
            <a:off x="4908549" y="5474318"/>
            <a:ext cx="3781325"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2" name="矩形 31"/>
          <p:cNvSpPr/>
          <p:nvPr/>
        </p:nvSpPr>
        <p:spPr>
          <a:xfrm>
            <a:off x="6135" y="5825403"/>
            <a:ext cx="1114726"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3" name="矩形 32"/>
          <p:cNvSpPr/>
          <p:nvPr/>
        </p:nvSpPr>
        <p:spPr>
          <a:xfrm>
            <a:off x="1138003" y="6127330"/>
            <a:ext cx="402347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4" name="椭圆 33"/>
          <p:cNvSpPr/>
          <p:nvPr/>
        </p:nvSpPr>
        <p:spPr>
          <a:xfrm>
            <a:off x="5607434" y="2082580"/>
            <a:ext cx="850193" cy="482324"/>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6" name="直接箭头连接符 35"/>
          <p:cNvCxnSpPr/>
          <p:nvPr/>
        </p:nvCxnSpPr>
        <p:spPr>
          <a:xfrm>
            <a:off x="1120861" y="2492896"/>
            <a:ext cx="1736366" cy="1997797"/>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38" name="直接箭头连接符 37"/>
          <p:cNvCxnSpPr/>
          <p:nvPr/>
        </p:nvCxnSpPr>
        <p:spPr>
          <a:xfrm>
            <a:off x="5941133" y="2564904"/>
            <a:ext cx="112550" cy="2598066"/>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40" name="椭圆 39"/>
          <p:cNvSpPr/>
          <p:nvPr/>
        </p:nvSpPr>
        <p:spPr>
          <a:xfrm>
            <a:off x="5837772" y="5153311"/>
            <a:ext cx="519629" cy="346228"/>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41" name="直接箭头连接符 40"/>
          <p:cNvCxnSpPr/>
          <p:nvPr/>
        </p:nvCxnSpPr>
        <p:spPr>
          <a:xfrm flipH="1">
            <a:off x="3829286" y="2595204"/>
            <a:ext cx="2111847" cy="3585055"/>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pic>
        <p:nvPicPr>
          <p:cNvPr id="43" name="图片 4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918356" y="2127039"/>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barn(inVertical)">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wipe(down)">
                                      <p:cBhvr>
                                        <p:cTn id="12" dur="500"/>
                                        <p:tgtEl>
                                          <p:spTgt spid="28"/>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wipe(down)">
                                      <p:cBhvr>
                                        <p:cTn id="15" dur="500"/>
                                        <p:tgtEl>
                                          <p:spTgt spid="29"/>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wipe(down)">
                                      <p:cBhvr>
                                        <p:cTn id="18" dur="500"/>
                                        <p:tgtEl>
                                          <p:spTgt spid="25"/>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wipe(down)">
                                      <p:cBhvr>
                                        <p:cTn id="21" dur="500"/>
                                        <p:tgtEl>
                                          <p:spTgt spid="31"/>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down)">
                                      <p:cBhvr>
                                        <p:cTn id="24" dur="500"/>
                                        <p:tgtEl>
                                          <p:spTgt spid="26"/>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wipe(down)">
                                      <p:cBhvr>
                                        <p:cTn id="27" dur="500"/>
                                        <p:tgtEl>
                                          <p:spTgt spid="32"/>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wipe(down)">
                                      <p:cBhvr>
                                        <p:cTn id="30" dur="500"/>
                                        <p:tgtEl>
                                          <p:spTgt spid="3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down)">
                                      <p:cBhvr>
                                        <p:cTn id="35" dur="500"/>
                                        <p:tgtEl>
                                          <p:spTgt spid="34"/>
                                        </p:tgtEl>
                                      </p:cBhvr>
                                    </p:animEffect>
                                  </p:childTnLst>
                                </p:cTn>
                              </p:par>
                              <p:par>
                                <p:cTn id="36" presetID="22" presetClass="entr" presetSubtype="4" fill="hold"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down)">
                                      <p:cBhvr>
                                        <p:cTn id="38" dur="500"/>
                                        <p:tgtEl>
                                          <p:spTgt spid="41"/>
                                        </p:tgtEl>
                                      </p:cBhvr>
                                    </p:animEffect>
                                  </p:childTnLst>
                                </p:cTn>
                              </p:par>
                              <p:par>
                                <p:cTn id="39" presetID="22" presetClass="entr" presetSubtype="4"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ipe(down)">
                                      <p:cBhvr>
                                        <p:cTn id="41" dur="500"/>
                                        <p:tgtEl>
                                          <p:spTgt spid="38"/>
                                        </p:tgtEl>
                                      </p:cBhvr>
                                    </p:animEffect>
                                  </p:childTnLst>
                                </p:cTn>
                              </p:par>
                              <p:par>
                                <p:cTn id="42" presetID="16" presetClass="entr" presetSubtype="21"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barn(inVertical)">
                                      <p:cBhvr>
                                        <p:cTn id="44" dur="500"/>
                                        <p:tgtEl>
                                          <p:spTgt spid="40"/>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nodeType="click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wipe(down)">
                                      <p:cBhvr>
                                        <p:cTn id="49" dur="500"/>
                                        <p:tgtEl>
                                          <p:spTgt spid="36"/>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43"/>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up)">
                                      <p:cBhvr>
                                        <p:cTn id="5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5" grpId="0" animBg="1"/>
      <p:bldP spid="26" grpId="0" animBg="1"/>
      <p:bldP spid="28" grpId="0" animBg="1"/>
      <p:bldP spid="29" grpId="0" animBg="1"/>
      <p:bldP spid="31" grpId="0" animBg="1"/>
      <p:bldP spid="32" grpId="0" animBg="1"/>
      <p:bldP spid="33" grpId="0" animBg="1"/>
      <p:bldP spid="34" grpId="0" animBg="1"/>
      <p:bldP spid="4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1273175" y="243205"/>
            <a:ext cx="7270750" cy="52197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关注文章主旨，注意措辞渲染</a:t>
            </a:r>
            <a:r>
              <a:rPr lang="zh-CN" altLang="en-US" sz="1600" b="1" dirty="0">
                <a:solidFill>
                  <a:srgbClr val="5C2987"/>
                </a:solidFill>
                <a:latin typeface="微软雅黑" panose="020B0503020204020204" pitchFamily="34" charset="-122"/>
                <a:ea typeface="微软雅黑" panose="020B0503020204020204" pitchFamily="34" charset="-122"/>
              </a:rPr>
              <a:t>（</a:t>
            </a:r>
            <a:r>
              <a:rPr lang="en-US" altLang="zh-CN" sz="1600" b="1" dirty="0">
                <a:solidFill>
                  <a:srgbClr val="5C2987"/>
                </a:solidFill>
                <a:latin typeface="微软雅黑" panose="020B0503020204020204" pitchFamily="34" charset="-122"/>
                <a:ea typeface="微软雅黑" panose="020B0503020204020204" pitchFamily="34" charset="-122"/>
              </a:rPr>
              <a:t>2021</a:t>
            </a:r>
            <a:r>
              <a:rPr lang="zh-CN" altLang="en-US" sz="1600" b="1" dirty="0">
                <a:solidFill>
                  <a:srgbClr val="5C2987"/>
                </a:solidFill>
                <a:latin typeface="微软雅黑" panose="020B0503020204020204" pitchFamily="34" charset="-122"/>
                <a:ea typeface="微软雅黑" panose="020B0503020204020204" pitchFamily="34" charset="-122"/>
              </a:rPr>
              <a:t>年全国</a:t>
            </a:r>
            <a:r>
              <a:rPr lang="en-US" altLang="zh-CN" sz="1600" b="1" dirty="0">
                <a:solidFill>
                  <a:srgbClr val="5C2987"/>
                </a:solidFill>
                <a:latin typeface="微软雅黑" panose="020B0503020204020204" pitchFamily="34" charset="-122"/>
                <a:ea typeface="微软雅黑" panose="020B0503020204020204" pitchFamily="34" charset="-122"/>
              </a:rPr>
              <a:t>I</a:t>
            </a:r>
            <a:r>
              <a:rPr lang="zh-CN" altLang="en-US" sz="1600" b="1" dirty="0">
                <a:solidFill>
                  <a:srgbClr val="5C2987"/>
                </a:solidFill>
                <a:latin typeface="微软雅黑" panose="020B0503020204020204" pitchFamily="34" charset="-122"/>
                <a:ea typeface="微软雅黑" panose="020B0503020204020204" pitchFamily="34" charset="-122"/>
              </a:rPr>
              <a:t>卷）</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5" name="图片 4"/>
          <p:cNvPicPr>
            <a:picLocks noChangeAspect="1"/>
          </p:cNvPicPr>
          <p:nvPr/>
        </p:nvPicPr>
        <p:blipFill>
          <a:blip r:embed="rId5"/>
          <a:stretch>
            <a:fillRect/>
          </a:stretch>
        </p:blipFill>
        <p:spPr>
          <a:xfrm>
            <a:off x="120923" y="764330"/>
            <a:ext cx="7704856" cy="6032991"/>
          </a:xfrm>
          <a:prstGeom prst="rect">
            <a:avLst/>
          </a:prstGeom>
        </p:spPr>
      </p:pic>
      <p:sp>
        <p:nvSpPr>
          <p:cNvPr id="7" name="Text Box 6"/>
          <p:cNvSpPr txBox="1"/>
          <p:nvPr>
            <p:custDataLst>
              <p:tags r:id="rId2"/>
            </p:custDataLst>
          </p:nvPr>
        </p:nvSpPr>
        <p:spPr>
          <a:xfrm>
            <a:off x="7863988" y="692696"/>
            <a:ext cx="4333906" cy="5688632"/>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本文讲述了一位本职工作是律师的业余钢琴琴谱翻页师，他介绍了这项工作的特点、要求、趣事。</a:t>
            </a:r>
          </a:p>
          <a:p>
            <a:pPr marL="285750" indent="-285750">
              <a:spcBef>
                <a:spcPct val="50000"/>
              </a:spcBef>
              <a:buFont typeface="Wingdings" panose="05000000000000000000" pitchFamily="2" charset="2"/>
              <a:buChar char="p"/>
            </a:pPr>
            <a:r>
              <a:rPr lang="zh-CN" altLang="en-US" sz="1800" b="1" dirty="0">
                <a:solidFill>
                  <a:schemeClr val="bg1"/>
                </a:solidFill>
                <a:latin typeface="微软雅黑" panose="020B0503020204020204" pitchFamily="34" charset="-122"/>
                <a:ea typeface="微软雅黑" panose="020B0503020204020204" pitchFamily="34" charset="-122"/>
              </a:rPr>
              <a:t> 文章内容层次丰满：</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zh-CN" altLang="en-US" b="1" dirty="0">
                <a:highlight>
                  <a:srgbClr val="FFFF00"/>
                </a:highlight>
                <a:latin typeface="微软雅黑" panose="020B0503020204020204" pitchFamily="34" charset="-122"/>
                <a:ea typeface="微软雅黑" panose="020B0503020204020204" pitchFamily="34" charset="-122"/>
                <a:sym typeface="+mn-ea"/>
              </a:rPr>
              <a:t>一项工作，既有有趣的一面也有，也有不容易的一面</a:t>
            </a:r>
            <a:endParaRPr lang="en-US" altLang="zh-CN" b="1" dirty="0">
              <a:highlight>
                <a:srgbClr val="FFFF00"/>
              </a:highlight>
              <a:latin typeface="微软雅黑" panose="020B0503020204020204" pitchFamily="34" charset="-122"/>
              <a:ea typeface="微软雅黑" panose="020B0503020204020204" pitchFamily="34" charset="-122"/>
              <a:sym typeface="+mn-ea"/>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本题需要结合上下文进行推断，语言较为明显</a:t>
            </a:r>
            <a:endParaRPr lang="en-US" altLang="zh-CN" b="1" dirty="0">
              <a:solidFill>
                <a:schemeClr val="bg1"/>
              </a:solidFill>
              <a:latin typeface="微软雅黑" panose="020B0503020204020204" pitchFamily="34" charset="-122"/>
              <a:ea typeface="微软雅黑" panose="020B0503020204020204" pitchFamily="34" charset="-122"/>
            </a:endParaRPr>
          </a:p>
          <a:p>
            <a:pPr>
              <a:spcBef>
                <a:spcPct val="50000"/>
              </a:spcBef>
            </a:pPr>
            <a:r>
              <a:rPr lang="en-US" altLang="zh-CN" sz="1800" b="1" dirty="0">
                <a:latin typeface="微软雅黑" panose="020B0503020204020204" pitchFamily="34" charset="-122"/>
                <a:ea typeface="微软雅黑" panose="020B0503020204020204" pitchFamily="34" charset="-122"/>
              </a:rPr>
              <a:t>       </a:t>
            </a:r>
            <a:r>
              <a:rPr lang="zh-CN" altLang="en-US" sz="1800" b="1" dirty="0">
                <a:highlight>
                  <a:srgbClr val="00FFFF"/>
                </a:highlight>
                <a:latin typeface="微软雅黑" panose="020B0503020204020204" pitchFamily="34" charset="-122"/>
                <a:ea typeface="微软雅黑" panose="020B0503020204020204" pitchFamily="34" charset="-122"/>
              </a:rPr>
              <a:t>注意关键词语气渲染：</a:t>
            </a:r>
            <a:endParaRPr lang="en-US" altLang="zh-CN" sz="1800" b="1" dirty="0">
              <a:highlight>
                <a:srgbClr val="00FFFF"/>
              </a:highlight>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require plenty of</a:t>
            </a:r>
          </a:p>
          <a:p>
            <a:pPr marL="285750" indent="-285750">
              <a:spcBef>
                <a:spcPct val="50000"/>
              </a:spcBef>
              <a:buFont typeface="Wingdings" panose="05000000000000000000" pitchFamily="2" charset="2"/>
              <a:buChar char="l"/>
            </a:pPr>
            <a:r>
              <a:rPr lang="en-US" altLang="zh-CN" sz="1800" b="1" dirty="0">
                <a:highlight>
                  <a:srgbClr val="00FFFF"/>
                </a:highlight>
                <a:latin typeface="微软雅黑" panose="020B0503020204020204" pitchFamily="34" charset="-122"/>
                <a:ea typeface="微软雅黑" panose="020B0503020204020204" pitchFamily="34" charset="-122"/>
              </a:rPr>
              <a:t>    require up to</a:t>
            </a:r>
          </a:p>
          <a:p>
            <a:pPr marL="285750" indent="-285750">
              <a:spcBef>
                <a:spcPct val="50000"/>
              </a:spcBef>
              <a:buFont typeface="Wingdings" panose="05000000000000000000" pitchFamily="2" charset="2"/>
              <a:buChar char="l"/>
            </a:pPr>
            <a:r>
              <a:rPr lang="en-US" altLang="zh-CN" b="1" dirty="0">
                <a:highlight>
                  <a:srgbClr val="00FFFF"/>
                </a:highlight>
                <a:latin typeface="微软雅黑" panose="020B0503020204020204" pitchFamily="34" charset="-122"/>
                <a:ea typeface="微软雅黑" panose="020B0503020204020204" pitchFamily="34" charset="-122"/>
              </a:rPr>
              <a:t>    </a:t>
            </a:r>
            <a:r>
              <a:rPr lang="en-US" altLang="zh-CN" sz="1800" b="1" dirty="0">
                <a:highlight>
                  <a:srgbClr val="00FFFF"/>
                </a:highlight>
                <a:latin typeface="微软雅黑" panose="020B0503020204020204" pitchFamily="34" charset="-122"/>
                <a:ea typeface="微软雅黑" panose="020B0503020204020204" pitchFamily="34" charset="-122"/>
              </a:rPr>
              <a:t>there are moments when things go wrong</a:t>
            </a:r>
          </a:p>
          <a:p>
            <a:pPr indent="482600">
              <a:spcBef>
                <a:spcPct val="50000"/>
              </a:spcBef>
              <a:buFont typeface="Wingdings" panose="05000000000000000000" pitchFamily="2" charset="2"/>
              <a:buChar char="q"/>
            </a:pPr>
            <a:endParaRPr lang="zh-CN" altLang="en-US" sz="1800" b="1" dirty="0">
              <a:latin typeface="微软雅黑" panose="020B0503020204020204" pitchFamily="34" charset="-122"/>
              <a:ea typeface="微软雅黑" panose="020B0503020204020204" pitchFamily="34" charset="-122"/>
            </a:endParaRPr>
          </a:p>
        </p:txBody>
      </p:sp>
      <p:pic>
        <p:nvPicPr>
          <p:cNvPr id="10" name="图片 9"/>
          <p:cNvPicPr>
            <a:picLocks noChangeAspect="1"/>
          </p:cNvPicPr>
          <p:nvPr/>
        </p:nvPicPr>
        <p:blipFill>
          <a:blip r:embed="rId6"/>
          <a:stretch>
            <a:fillRect/>
          </a:stretch>
        </p:blipFill>
        <p:spPr>
          <a:xfrm>
            <a:off x="120923" y="1604153"/>
            <a:ext cx="7743065" cy="1032759"/>
          </a:xfrm>
          <a:prstGeom prst="rect">
            <a:avLst/>
          </a:prstGeom>
          <a:ln w="28575">
            <a:solidFill>
              <a:srgbClr val="5C2987"/>
            </a:solidFill>
          </a:ln>
        </p:spPr>
      </p:pic>
      <p:sp>
        <p:nvSpPr>
          <p:cNvPr id="11" name="矩形 10"/>
          <p:cNvSpPr/>
          <p:nvPr/>
        </p:nvSpPr>
        <p:spPr>
          <a:xfrm>
            <a:off x="438349" y="3607711"/>
            <a:ext cx="3210966"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12"/>
          <p:cNvSpPr/>
          <p:nvPr/>
        </p:nvSpPr>
        <p:spPr>
          <a:xfrm>
            <a:off x="5593531" y="3607710"/>
            <a:ext cx="233099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4" name="矩形 13"/>
          <p:cNvSpPr/>
          <p:nvPr/>
        </p:nvSpPr>
        <p:spPr>
          <a:xfrm>
            <a:off x="120923" y="3938547"/>
            <a:ext cx="3816424"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p:cNvSpPr/>
          <p:nvPr/>
        </p:nvSpPr>
        <p:spPr>
          <a:xfrm>
            <a:off x="120923" y="4284774"/>
            <a:ext cx="3816424"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p:cNvSpPr/>
          <p:nvPr/>
        </p:nvSpPr>
        <p:spPr>
          <a:xfrm>
            <a:off x="6601642" y="3953937"/>
            <a:ext cx="1322887"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2237582" y="4631001"/>
            <a:ext cx="299590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cxnSp>
        <p:nvCxnSpPr>
          <p:cNvPr id="19" name="直接箭头连接符 18"/>
          <p:cNvCxnSpPr/>
          <p:nvPr/>
        </p:nvCxnSpPr>
        <p:spPr>
          <a:xfrm flipH="1">
            <a:off x="1705099" y="2564904"/>
            <a:ext cx="3240360" cy="1224136"/>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p:nvPr/>
        </p:nvCxnSpPr>
        <p:spPr>
          <a:xfrm flipH="1">
            <a:off x="4153371" y="2573226"/>
            <a:ext cx="792088" cy="2057775"/>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a:endCxn id="13" idx="0"/>
          </p:cNvCxnSpPr>
          <p:nvPr/>
        </p:nvCxnSpPr>
        <p:spPr>
          <a:xfrm>
            <a:off x="4945459" y="2573226"/>
            <a:ext cx="1813572" cy="1034484"/>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pic>
        <p:nvPicPr>
          <p:cNvPr id="2"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84723" y="2141886"/>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down)">
                                      <p:cBhvr>
                                        <p:cTn id="18" dur="500"/>
                                        <p:tgtEl>
                                          <p:spTgt spid="1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down)">
                                      <p:cBhvr>
                                        <p:cTn id="24" dur="500"/>
                                        <p:tgtEl>
                                          <p:spTgt spid="15"/>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down)">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arn(inVertical)">
                                      <p:cBhvr>
                                        <p:cTn id="32" dur="500"/>
                                        <p:tgtEl>
                                          <p:spTgt spid="19"/>
                                        </p:tgtEl>
                                      </p:cBhvr>
                                    </p:animEffect>
                                  </p:childTnLst>
                                </p:cTn>
                              </p:par>
                              <p:par>
                                <p:cTn id="33" presetID="16" presetClass="entr" presetSubtype="21"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barn(inVertical)">
                                      <p:cBhvr>
                                        <p:cTn id="35" dur="500"/>
                                        <p:tgtEl>
                                          <p:spTgt spid="22"/>
                                        </p:tgtEl>
                                      </p:cBhvr>
                                    </p:animEffect>
                                  </p:childTnLst>
                                </p:cTn>
                              </p:par>
                              <p:par>
                                <p:cTn id="36" presetID="16" presetClass="entr" presetSubtype="21"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barn(inVertical)">
                                      <p:cBhvr>
                                        <p:cTn id="38" dur="500"/>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animBg="1"/>
      <p:bldP spid="13" grpId="0" animBg="1"/>
      <p:bldP spid="14" grpId="0" animBg="1"/>
      <p:bldP spid="15" grpId="0" animBg="1"/>
      <p:bldP spid="16" grpId="0" animBg="1"/>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Freeform 5"/>
          <p:cNvSpPr/>
          <p:nvPr/>
        </p:nvSpPr>
        <p:spPr bwMode="auto">
          <a:xfrm>
            <a:off x="3310233" y="1395413"/>
            <a:ext cx="8883355" cy="1881187"/>
          </a:xfrm>
          <a:custGeom>
            <a:avLst/>
            <a:gdLst>
              <a:gd name="T0" fmla="*/ 11567 w 11567"/>
              <a:gd name="T1" fmla="*/ 2441 h 2441"/>
              <a:gd name="T2" fmla="*/ 0 w 11567"/>
              <a:gd name="T3" fmla="*/ 2441 h 2441"/>
              <a:gd name="T4" fmla="*/ 1542 w 11567"/>
              <a:gd name="T5" fmla="*/ 0 h 2441"/>
              <a:gd name="T6" fmla="*/ 11567 w 11567"/>
              <a:gd name="T7" fmla="*/ 0 h 2441"/>
              <a:gd name="T8" fmla="*/ 11567 w 11567"/>
              <a:gd name="T9" fmla="*/ 2441 h 2441"/>
            </a:gdLst>
            <a:ahLst/>
            <a:cxnLst>
              <a:cxn ang="0">
                <a:pos x="T0" y="T1"/>
              </a:cxn>
              <a:cxn ang="0">
                <a:pos x="T2" y="T3"/>
              </a:cxn>
              <a:cxn ang="0">
                <a:pos x="T4" y="T5"/>
              </a:cxn>
              <a:cxn ang="0">
                <a:pos x="T6" y="T7"/>
              </a:cxn>
              <a:cxn ang="0">
                <a:pos x="T8" y="T9"/>
              </a:cxn>
            </a:cxnLst>
            <a:rect l="0" t="0" r="r" b="b"/>
            <a:pathLst>
              <a:path w="11567" h="2441">
                <a:moveTo>
                  <a:pt x="11567" y="2441"/>
                </a:moveTo>
                <a:lnTo>
                  <a:pt x="0" y="2441"/>
                </a:lnTo>
                <a:lnTo>
                  <a:pt x="1542" y="0"/>
                </a:lnTo>
                <a:lnTo>
                  <a:pt x="11567" y="0"/>
                </a:lnTo>
                <a:lnTo>
                  <a:pt x="11567" y="2441"/>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8" name="Freeform 6"/>
          <p:cNvSpPr/>
          <p:nvPr/>
        </p:nvSpPr>
        <p:spPr bwMode="auto">
          <a:xfrm>
            <a:off x="1588" y="4075113"/>
            <a:ext cx="5693725" cy="1712912"/>
          </a:xfrm>
          <a:custGeom>
            <a:avLst/>
            <a:gdLst>
              <a:gd name="T0" fmla="*/ 0 w 7413"/>
              <a:gd name="T1" fmla="*/ 0 h 2222"/>
              <a:gd name="T2" fmla="*/ 7413 w 7413"/>
              <a:gd name="T3" fmla="*/ 0 h 2222"/>
              <a:gd name="T4" fmla="*/ 6010 w 7413"/>
              <a:gd name="T5" fmla="*/ 2222 h 2222"/>
              <a:gd name="T6" fmla="*/ 0 w 7413"/>
              <a:gd name="T7" fmla="*/ 2222 h 2222"/>
              <a:gd name="T8" fmla="*/ 0 w 7413"/>
              <a:gd name="T9" fmla="*/ 0 h 2222"/>
            </a:gdLst>
            <a:ahLst/>
            <a:cxnLst>
              <a:cxn ang="0">
                <a:pos x="T0" y="T1"/>
              </a:cxn>
              <a:cxn ang="0">
                <a:pos x="T2" y="T3"/>
              </a:cxn>
              <a:cxn ang="0">
                <a:pos x="T4" y="T5"/>
              </a:cxn>
              <a:cxn ang="0">
                <a:pos x="T6" y="T7"/>
              </a:cxn>
              <a:cxn ang="0">
                <a:pos x="T8" y="T9"/>
              </a:cxn>
            </a:cxnLst>
            <a:rect l="0" t="0" r="r" b="b"/>
            <a:pathLst>
              <a:path w="7413" h="2222">
                <a:moveTo>
                  <a:pt x="0" y="0"/>
                </a:moveTo>
                <a:lnTo>
                  <a:pt x="7413" y="0"/>
                </a:lnTo>
                <a:lnTo>
                  <a:pt x="6010" y="2222"/>
                </a:lnTo>
                <a:lnTo>
                  <a:pt x="0" y="2222"/>
                </a:lnTo>
                <a:lnTo>
                  <a:pt x="0" y="0"/>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4" name="Freeform 7"/>
          <p:cNvSpPr/>
          <p:nvPr/>
        </p:nvSpPr>
        <p:spPr bwMode="auto">
          <a:xfrm>
            <a:off x="1588" y="2052639"/>
            <a:ext cx="10728896" cy="2981325"/>
          </a:xfrm>
          <a:custGeom>
            <a:avLst/>
            <a:gdLst>
              <a:gd name="T0" fmla="*/ 0 w 13970"/>
              <a:gd name="T1" fmla="*/ 0 h 3869"/>
              <a:gd name="T2" fmla="*/ 13970 w 13970"/>
              <a:gd name="T3" fmla="*/ 0 h 3869"/>
              <a:gd name="T4" fmla="*/ 11527 w 13970"/>
              <a:gd name="T5" fmla="*/ 3869 h 3869"/>
              <a:gd name="T6" fmla="*/ 0 w 13970"/>
              <a:gd name="T7" fmla="*/ 3869 h 3869"/>
              <a:gd name="T8" fmla="*/ 0 w 13970"/>
              <a:gd name="T9" fmla="*/ 0 h 3869"/>
            </a:gdLst>
            <a:ahLst/>
            <a:cxnLst>
              <a:cxn ang="0">
                <a:pos x="T0" y="T1"/>
              </a:cxn>
              <a:cxn ang="0">
                <a:pos x="T2" y="T3"/>
              </a:cxn>
              <a:cxn ang="0">
                <a:pos x="T4" y="T5"/>
              </a:cxn>
              <a:cxn ang="0">
                <a:pos x="T6" y="T7"/>
              </a:cxn>
              <a:cxn ang="0">
                <a:pos x="T8" y="T9"/>
              </a:cxn>
            </a:cxnLst>
            <a:rect l="0" t="0" r="r" b="b"/>
            <a:pathLst>
              <a:path w="13970" h="3869">
                <a:moveTo>
                  <a:pt x="0" y="0"/>
                </a:moveTo>
                <a:lnTo>
                  <a:pt x="13970" y="0"/>
                </a:lnTo>
                <a:lnTo>
                  <a:pt x="11527" y="3869"/>
                </a:lnTo>
                <a:lnTo>
                  <a:pt x="0" y="3869"/>
                </a:lnTo>
                <a:lnTo>
                  <a:pt x="0" y="0"/>
                </a:lnTo>
                <a:close/>
              </a:path>
            </a:pathLst>
          </a:custGeom>
          <a:solidFill>
            <a:srgbClr val="5C2987"/>
          </a:solidFill>
          <a:ln>
            <a:noFill/>
          </a:ln>
        </p:spPr>
        <p:txBody>
          <a:bodyPr lIns="91416" tIns="45708" rIns="91416" bIns="45708"/>
          <a:lstStyle/>
          <a:p>
            <a:endParaRPr lang="zh-CN" altLang="en-US" sz="2400"/>
          </a:p>
        </p:txBody>
      </p:sp>
      <p:sp>
        <p:nvSpPr>
          <p:cNvPr id="55" name="Freeform 8"/>
          <p:cNvSpPr/>
          <p:nvPr/>
        </p:nvSpPr>
        <p:spPr bwMode="auto">
          <a:xfrm>
            <a:off x="11228765" y="1908175"/>
            <a:ext cx="556995" cy="900113"/>
          </a:xfrm>
          <a:custGeom>
            <a:avLst/>
            <a:gdLst>
              <a:gd name="T0" fmla="*/ 584 w 725"/>
              <a:gd name="T1" fmla="*/ 443 h 1169"/>
              <a:gd name="T2" fmla="*/ 725 w 725"/>
              <a:gd name="T3" fmla="*/ 585 h 1169"/>
              <a:gd name="T4" fmla="*/ 584 w 725"/>
              <a:gd name="T5" fmla="*/ 726 h 1169"/>
              <a:gd name="T6" fmla="*/ 141 w 725"/>
              <a:gd name="T7" fmla="*/ 1169 h 1169"/>
              <a:gd name="T8" fmla="*/ 0 w 725"/>
              <a:gd name="T9" fmla="*/ 1028 h 1169"/>
              <a:gd name="T10" fmla="*/ 443 w 725"/>
              <a:gd name="T11" fmla="*/ 585 h 1169"/>
              <a:gd name="T12" fmla="*/ 0 w 725"/>
              <a:gd name="T13" fmla="*/ 141 h 1169"/>
              <a:gd name="T14" fmla="*/ 141 w 725"/>
              <a:gd name="T15" fmla="*/ 0 h 1169"/>
              <a:gd name="T16" fmla="*/ 584 w 725"/>
              <a:gd name="T17" fmla="*/ 443 h 1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5" h="1169">
                <a:moveTo>
                  <a:pt x="584" y="443"/>
                </a:moveTo>
                <a:lnTo>
                  <a:pt x="725" y="585"/>
                </a:lnTo>
                <a:lnTo>
                  <a:pt x="584" y="726"/>
                </a:lnTo>
                <a:lnTo>
                  <a:pt x="141" y="1169"/>
                </a:lnTo>
                <a:lnTo>
                  <a:pt x="0" y="1028"/>
                </a:lnTo>
                <a:lnTo>
                  <a:pt x="443" y="585"/>
                </a:lnTo>
                <a:lnTo>
                  <a:pt x="0" y="141"/>
                </a:lnTo>
                <a:lnTo>
                  <a:pt x="141" y="0"/>
                </a:lnTo>
                <a:lnTo>
                  <a:pt x="584" y="44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9" name="Freeform 9"/>
          <p:cNvSpPr/>
          <p:nvPr/>
        </p:nvSpPr>
        <p:spPr bwMode="auto">
          <a:xfrm>
            <a:off x="10589252" y="6049964"/>
            <a:ext cx="1604336" cy="808037"/>
          </a:xfrm>
          <a:custGeom>
            <a:avLst/>
            <a:gdLst>
              <a:gd name="T0" fmla="*/ 2088 w 2088"/>
              <a:gd name="T1" fmla="*/ 0 h 1048"/>
              <a:gd name="T2" fmla="*/ 2088 w 2088"/>
              <a:gd name="T3" fmla="*/ 1048 h 1048"/>
              <a:gd name="T4" fmla="*/ 0 w 2088"/>
              <a:gd name="T5" fmla="*/ 1048 h 1048"/>
              <a:gd name="T6" fmla="*/ 662 w 2088"/>
              <a:gd name="T7" fmla="*/ 0 h 1048"/>
              <a:gd name="T8" fmla="*/ 2088 w 2088"/>
              <a:gd name="T9" fmla="*/ 0 h 1048"/>
            </a:gdLst>
            <a:ahLst/>
            <a:cxnLst>
              <a:cxn ang="0">
                <a:pos x="T0" y="T1"/>
              </a:cxn>
              <a:cxn ang="0">
                <a:pos x="T2" y="T3"/>
              </a:cxn>
              <a:cxn ang="0">
                <a:pos x="T4" y="T5"/>
              </a:cxn>
              <a:cxn ang="0">
                <a:pos x="T6" y="T7"/>
              </a:cxn>
              <a:cxn ang="0">
                <a:pos x="T8" y="T9"/>
              </a:cxn>
            </a:cxnLst>
            <a:rect l="0" t="0" r="r" b="b"/>
            <a:pathLst>
              <a:path w="2088" h="1048">
                <a:moveTo>
                  <a:pt x="2088" y="0"/>
                </a:moveTo>
                <a:lnTo>
                  <a:pt x="2088" y="1048"/>
                </a:lnTo>
                <a:lnTo>
                  <a:pt x="0" y="1048"/>
                </a:lnTo>
                <a:lnTo>
                  <a:pt x="662" y="0"/>
                </a:lnTo>
                <a:lnTo>
                  <a:pt x="2088" y="0"/>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7" name="Freeform 10"/>
          <p:cNvSpPr/>
          <p:nvPr/>
        </p:nvSpPr>
        <p:spPr bwMode="auto">
          <a:xfrm>
            <a:off x="10298853" y="6208713"/>
            <a:ext cx="1894735" cy="649287"/>
          </a:xfrm>
          <a:custGeom>
            <a:avLst/>
            <a:gdLst>
              <a:gd name="T0" fmla="*/ 2467 w 2467"/>
              <a:gd name="T1" fmla="*/ 0 h 843"/>
              <a:gd name="T2" fmla="*/ 2467 w 2467"/>
              <a:gd name="T3" fmla="*/ 843 h 843"/>
              <a:gd name="T4" fmla="*/ 0 w 2467"/>
              <a:gd name="T5" fmla="*/ 843 h 843"/>
              <a:gd name="T6" fmla="*/ 533 w 2467"/>
              <a:gd name="T7" fmla="*/ 0 h 843"/>
              <a:gd name="T8" fmla="*/ 2467 w 2467"/>
              <a:gd name="T9" fmla="*/ 0 h 843"/>
            </a:gdLst>
            <a:ahLst/>
            <a:cxnLst>
              <a:cxn ang="0">
                <a:pos x="T0" y="T1"/>
              </a:cxn>
              <a:cxn ang="0">
                <a:pos x="T2" y="T3"/>
              </a:cxn>
              <a:cxn ang="0">
                <a:pos x="T4" y="T5"/>
              </a:cxn>
              <a:cxn ang="0">
                <a:pos x="T6" y="T7"/>
              </a:cxn>
              <a:cxn ang="0">
                <a:pos x="T8" y="T9"/>
              </a:cxn>
            </a:cxnLst>
            <a:rect l="0" t="0" r="r" b="b"/>
            <a:pathLst>
              <a:path w="2467" h="843">
                <a:moveTo>
                  <a:pt x="2467" y="0"/>
                </a:moveTo>
                <a:lnTo>
                  <a:pt x="2467" y="843"/>
                </a:lnTo>
                <a:lnTo>
                  <a:pt x="0" y="843"/>
                </a:lnTo>
                <a:lnTo>
                  <a:pt x="533" y="0"/>
                </a:lnTo>
                <a:lnTo>
                  <a:pt x="2467" y="0"/>
                </a:lnTo>
                <a:close/>
              </a:path>
            </a:pathLst>
          </a:custGeom>
          <a:solidFill>
            <a:srgbClr val="5C2987"/>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8" name="TextBox 11"/>
          <p:cNvSpPr txBox="1">
            <a:spLocks noChangeArrowheads="1"/>
          </p:cNvSpPr>
          <p:nvPr/>
        </p:nvSpPr>
        <p:spPr bwMode="auto">
          <a:xfrm>
            <a:off x="2856865" y="2753995"/>
            <a:ext cx="6907530" cy="1754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zh-CN" altLang="en-US" sz="4400" b="1" dirty="0">
                <a:solidFill>
                  <a:srgbClr val="FFFFFF"/>
                </a:solidFill>
                <a:latin typeface="微软雅黑" panose="020B0503020204020204" pitchFamily="34" charset="-122"/>
                <a:ea typeface="微软雅黑" panose="020B0503020204020204" pitchFamily="34" charset="-122"/>
              </a:rPr>
              <a:t>文章标题、主旨</a:t>
            </a:r>
            <a:endParaRPr lang="en-US" altLang="zh-CN" sz="4400" b="1" dirty="0">
              <a:solidFill>
                <a:srgbClr val="FFFFFF"/>
              </a:solidFill>
              <a:latin typeface="微软雅黑" panose="020B0503020204020204" pitchFamily="34" charset="-122"/>
              <a:ea typeface="微软雅黑" panose="020B0503020204020204" pitchFamily="34" charset="-122"/>
            </a:endParaRPr>
          </a:p>
          <a:p>
            <a:pPr algn="l" eaLnBrk="1" hangingPunct="1"/>
            <a:endParaRPr lang="en-US" altLang="zh-CN" sz="3600" b="1" dirty="0">
              <a:solidFill>
                <a:srgbClr val="FFFFFF"/>
              </a:solidFill>
              <a:latin typeface="微软雅黑" panose="020B0503020204020204" pitchFamily="34" charset="-122"/>
              <a:ea typeface="微软雅黑" panose="020B0503020204020204" pitchFamily="34" charset="-122"/>
            </a:endParaRPr>
          </a:p>
          <a:p>
            <a:pPr algn="l" eaLnBrk="1" hangingPunct="1"/>
            <a:r>
              <a:rPr lang="zh-CN" altLang="en-US" sz="2800" b="1" dirty="0">
                <a:solidFill>
                  <a:srgbClr val="FFFF00"/>
                </a:solidFill>
                <a:latin typeface="微软雅黑" panose="020B0503020204020204" pitchFamily="34" charset="-122"/>
                <a:ea typeface="微软雅黑" panose="020B0503020204020204" pitchFamily="34" charset="-122"/>
              </a:rPr>
              <a:t>关注首尾段，结合核心词，反向逆推法</a:t>
            </a:r>
            <a:endParaRPr lang="zh-CN" altLang="en-US" sz="2000" b="1" dirty="0">
              <a:solidFill>
                <a:srgbClr val="FFFF00"/>
              </a:solidFill>
              <a:latin typeface="微软雅黑" panose="020B0503020204020204" pitchFamily="34" charset="-122"/>
              <a:ea typeface="微软雅黑" panose="020B0503020204020204" pitchFamily="34" charset="-122"/>
            </a:endParaRPr>
          </a:p>
        </p:txBody>
      </p:sp>
      <p:sp>
        <p:nvSpPr>
          <p:cNvPr id="59" name="TextBox 12"/>
          <p:cNvSpPr txBox="1">
            <a:spLocks noChangeArrowheads="1"/>
          </p:cNvSpPr>
          <p:nvPr/>
        </p:nvSpPr>
        <p:spPr bwMode="auto">
          <a:xfrm>
            <a:off x="1347262" y="2463800"/>
            <a:ext cx="1257935" cy="2204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3735" b="1">
                <a:solidFill>
                  <a:srgbClr val="FFFFFF"/>
                </a:solidFill>
                <a:latin typeface="微软雅黑" panose="020B0503020204020204" pitchFamily="34" charset="-122"/>
                <a:ea typeface="微软雅黑" panose="020B0503020204020204" pitchFamily="34" charset="-122"/>
              </a:rPr>
              <a:t>2</a:t>
            </a:r>
          </a:p>
        </p:txBody>
      </p:sp>
      <p:sp>
        <p:nvSpPr>
          <p:cNvPr id="61" name="TextBox 2"/>
          <p:cNvSpPr txBox="1">
            <a:spLocks noChangeArrowheads="1"/>
          </p:cNvSpPr>
          <p:nvPr/>
        </p:nvSpPr>
        <p:spPr bwMode="auto">
          <a:xfrm>
            <a:off x="491934" y="3813176"/>
            <a:ext cx="83375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FFFF"/>
                </a:solidFill>
              </a:rPr>
              <a:t>Part</a:t>
            </a:r>
            <a:endParaRPr lang="zh-CN" altLang="en-US" sz="2800">
              <a:solidFill>
                <a:srgbClr val="FFFFFF"/>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right)">
                                      <p:cBhvr>
                                        <p:cTn id="10" dur="1000"/>
                                        <p:tgtEl>
                                          <p:spTgt spid="52"/>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54"/>
                                        </p:tgtEl>
                                        <p:attrNameLst>
                                          <p:attrName>style.visibility</p:attrName>
                                        </p:attrNameLst>
                                      </p:cBhvr>
                                      <p:to>
                                        <p:strVal val="visible"/>
                                      </p:to>
                                    </p:set>
                                    <p:anim calcmode="lin" valueType="num">
                                      <p:cBhvr additive="base">
                                        <p:cTn id="14" dur="500" fill="hold"/>
                                        <p:tgtEl>
                                          <p:spTgt spid="54"/>
                                        </p:tgtEl>
                                        <p:attrNameLst>
                                          <p:attrName>ppt_x</p:attrName>
                                        </p:attrNameLst>
                                      </p:cBhvr>
                                      <p:tavLst>
                                        <p:tav tm="0">
                                          <p:val>
                                            <p:strVal val="0-#ppt_w/2"/>
                                          </p:val>
                                        </p:tav>
                                        <p:tav tm="100000">
                                          <p:val>
                                            <p:strVal val="#ppt_x"/>
                                          </p:val>
                                        </p:tav>
                                      </p:tavLst>
                                    </p:anim>
                                    <p:anim calcmode="lin" valueType="num">
                                      <p:cBhvr additive="base">
                                        <p:cTn id="15" dur="500" fill="hold"/>
                                        <p:tgtEl>
                                          <p:spTgt spid="54"/>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p:cTn id="19" dur="300" fill="hold"/>
                                        <p:tgtEl>
                                          <p:spTgt spid="55"/>
                                        </p:tgtEl>
                                        <p:attrNameLst>
                                          <p:attrName>ppt_w</p:attrName>
                                        </p:attrNameLst>
                                      </p:cBhvr>
                                      <p:tavLst>
                                        <p:tav tm="0">
                                          <p:val>
                                            <p:fltVal val="0"/>
                                          </p:val>
                                        </p:tav>
                                        <p:tav tm="100000">
                                          <p:val>
                                            <p:strVal val="#ppt_w"/>
                                          </p:val>
                                        </p:tav>
                                      </p:tavLst>
                                    </p:anim>
                                    <p:anim calcmode="lin" valueType="num">
                                      <p:cBhvr>
                                        <p:cTn id="20" dur="300" fill="hold"/>
                                        <p:tgtEl>
                                          <p:spTgt spid="55"/>
                                        </p:tgtEl>
                                        <p:attrNameLst>
                                          <p:attrName>ppt_h</p:attrName>
                                        </p:attrNameLst>
                                      </p:cBhvr>
                                      <p:tavLst>
                                        <p:tav tm="0">
                                          <p:val>
                                            <p:fltVal val="0"/>
                                          </p:val>
                                        </p:tav>
                                        <p:tav tm="100000">
                                          <p:val>
                                            <p:strVal val="#ppt_h"/>
                                          </p:val>
                                        </p:tav>
                                      </p:tavLst>
                                    </p:anim>
                                    <p:anim calcmode="lin" valueType="num">
                                      <p:cBhvr>
                                        <p:cTn id="21" dur="300" fill="hold"/>
                                        <p:tgtEl>
                                          <p:spTgt spid="55"/>
                                        </p:tgtEl>
                                        <p:attrNameLst>
                                          <p:attrName>style.rotation</p:attrName>
                                        </p:attrNameLst>
                                      </p:cBhvr>
                                      <p:tavLst>
                                        <p:tav tm="0">
                                          <p:val>
                                            <p:fltVal val="90"/>
                                          </p:val>
                                        </p:tav>
                                        <p:tav tm="100000">
                                          <p:val>
                                            <p:fltVal val="0"/>
                                          </p:val>
                                        </p:tav>
                                      </p:tavLst>
                                    </p:anim>
                                    <p:animEffect transition="in" filter="fade">
                                      <p:cBhvr>
                                        <p:cTn id="22" dur="300"/>
                                        <p:tgtEl>
                                          <p:spTgt spid="55"/>
                                        </p:tgtEl>
                                      </p:cBhvr>
                                    </p:animEffect>
                                  </p:childTnLst>
                                </p:cTn>
                              </p:par>
                            </p:childTnLst>
                          </p:cTn>
                        </p:par>
                        <p:par>
                          <p:cTn id="23" fill="hold">
                            <p:stCondLst>
                              <p:cond delay="2000"/>
                            </p:stCondLst>
                            <p:childTnLst>
                              <p:par>
                                <p:cTn id="24" presetID="42"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400"/>
                                        <p:tgtEl>
                                          <p:spTgt spid="9"/>
                                        </p:tgtEl>
                                      </p:cBhvr>
                                    </p:animEffect>
                                    <p:anim calcmode="lin" valueType="num">
                                      <p:cBhvr>
                                        <p:cTn id="27" dur="400" fill="hold"/>
                                        <p:tgtEl>
                                          <p:spTgt spid="9"/>
                                        </p:tgtEl>
                                        <p:attrNameLst>
                                          <p:attrName>ppt_x</p:attrName>
                                        </p:attrNameLst>
                                      </p:cBhvr>
                                      <p:tavLst>
                                        <p:tav tm="0">
                                          <p:val>
                                            <p:strVal val="#ppt_x"/>
                                          </p:val>
                                        </p:tav>
                                        <p:tav tm="100000">
                                          <p:val>
                                            <p:strVal val="#ppt_x"/>
                                          </p:val>
                                        </p:tav>
                                      </p:tavLst>
                                    </p:anim>
                                    <p:anim calcmode="lin" valueType="num">
                                      <p:cBhvr>
                                        <p:cTn id="28" dur="4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0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400"/>
                                        <p:tgtEl>
                                          <p:spTgt spid="57"/>
                                        </p:tgtEl>
                                      </p:cBhvr>
                                    </p:animEffect>
                                    <p:anim calcmode="lin" valueType="num">
                                      <p:cBhvr>
                                        <p:cTn id="32" dur="400" fill="hold"/>
                                        <p:tgtEl>
                                          <p:spTgt spid="57"/>
                                        </p:tgtEl>
                                        <p:attrNameLst>
                                          <p:attrName>ppt_x</p:attrName>
                                        </p:attrNameLst>
                                      </p:cBhvr>
                                      <p:tavLst>
                                        <p:tav tm="0">
                                          <p:val>
                                            <p:strVal val="#ppt_x"/>
                                          </p:val>
                                        </p:tav>
                                        <p:tav tm="100000">
                                          <p:val>
                                            <p:strVal val="#ppt_x"/>
                                          </p:val>
                                        </p:tav>
                                      </p:tavLst>
                                    </p:anim>
                                    <p:anim calcmode="lin" valueType="num">
                                      <p:cBhvr>
                                        <p:cTn id="33" dur="400" fill="hold"/>
                                        <p:tgtEl>
                                          <p:spTgt spid="57"/>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anim calcmode="lin" valueType="num">
                                      <p:cBhvr>
                                        <p:cTn id="38" dur="500" fill="hold"/>
                                        <p:tgtEl>
                                          <p:spTgt spid="61"/>
                                        </p:tgtEl>
                                        <p:attrNameLst>
                                          <p:attrName>ppt_x</p:attrName>
                                        </p:attrNameLst>
                                      </p:cBhvr>
                                      <p:tavLst>
                                        <p:tav tm="0">
                                          <p:val>
                                            <p:strVal val="#ppt_x"/>
                                          </p:val>
                                        </p:tav>
                                        <p:tav tm="100000">
                                          <p:val>
                                            <p:strVal val="#ppt_x"/>
                                          </p:val>
                                        </p:tav>
                                      </p:tavLst>
                                    </p:anim>
                                    <p:anim calcmode="lin" valueType="num">
                                      <p:cBhvr>
                                        <p:cTn id="39" dur="500" fill="hold"/>
                                        <p:tgtEl>
                                          <p:spTgt spid="61"/>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31"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 calcmode="lin" valueType="num">
                                      <p:cBhvr>
                                        <p:cTn id="45" dur="500" fill="hold"/>
                                        <p:tgtEl>
                                          <p:spTgt spid="59"/>
                                        </p:tgtEl>
                                        <p:attrNameLst>
                                          <p:attrName>style.rotation</p:attrName>
                                        </p:attrNameLst>
                                      </p:cBhvr>
                                      <p:tavLst>
                                        <p:tav tm="0">
                                          <p:val>
                                            <p:fltVal val="90"/>
                                          </p:val>
                                        </p:tav>
                                        <p:tav tm="100000">
                                          <p:val>
                                            <p:fltVal val="0"/>
                                          </p:val>
                                        </p:tav>
                                      </p:tavLst>
                                    </p:anim>
                                    <p:animEffect transition="in" filter="fade">
                                      <p:cBhvr>
                                        <p:cTn id="46" dur="500"/>
                                        <p:tgtEl>
                                          <p:spTgt spid="59"/>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58"/>
                                        </p:tgtEl>
                                        <p:attrNameLst>
                                          <p:attrName>style.visibility</p:attrName>
                                        </p:attrNameLst>
                                      </p:cBhvr>
                                      <p:to>
                                        <p:strVal val="visible"/>
                                      </p:to>
                                    </p:set>
                                    <p:animEffect transition="in" filter="wipe(left)">
                                      <p:cBhvr>
                                        <p:cTn id="5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ldLvl="0" animBg="1"/>
      <p:bldP spid="8" grpId="0" bldLvl="0" animBg="1"/>
      <p:bldP spid="54" grpId="0" bldLvl="0" animBg="1"/>
      <p:bldP spid="55" grpId="0" bldLvl="0" animBg="1"/>
      <p:bldP spid="9" grpId="0" bldLvl="0" animBg="1"/>
      <p:bldP spid="57" grpId="0" bldLvl="0" animBg="1"/>
      <p:bldP spid="58" grpId="0" autoUpdateAnimBg="0"/>
      <p:bldP spid="59" grpId="0" autoUpdateAnimBg="0"/>
      <p:bldP spid="61"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696987" y="243205"/>
            <a:ext cx="7846938" cy="461665"/>
          </a:xfrm>
          <a:prstGeom prst="rect">
            <a:avLst/>
          </a:prstGeom>
          <a:noFill/>
        </p:spPr>
        <p:txBody>
          <a:bodyPr wrap="square" rtlCol="0">
            <a:spAutoFit/>
          </a:bodyPr>
          <a:lstStyle/>
          <a:p>
            <a:r>
              <a:rPr lang="zh-CN" altLang="en-US" sz="2400" b="1" dirty="0">
                <a:solidFill>
                  <a:srgbClr val="5C2987"/>
                </a:solidFill>
                <a:latin typeface="微软雅黑" panose="020B0503020204020204" pitchFamily="34" charset="-122"/>
                <a:ea typeface="微软雅黑" panose="020B0503020204020204" pitchFamily="34" charset="-122"/>
              </a:rPr>
              <a:t>关注首尾段，结合核心词，反向逆推法</a:t>
            </a:r>
            <a:r>
              <a:rPr lang="zh-CN" altLang="en-US" sz="1400" b="1" dirty="0">
                <a:solidFill>
                  <a:srgbClr val="5C2987"/>
                </a:solidFill>
                <a:latin typeface="微软雅黑" panose="020B0503020204020204" pitchFamily="34" charset="-122"/>
                <a:ea typeface="微软雅黑" panose="020B0503020204020204" pitchFamily="34" charset="-122"/>
              </a:rPr>
              <a:t>（</a:t>
            </a:r>
            <a:r>
              <a:rPr lang="en-US" altLang="zh-CN" sz="1400" b="1" dirty="0">
                <a:solidFill>
                  <a:srgbClr val="5C2987"/>
                </a:solidFill>
                <a:latin typeface="微软雅黑" panose="020B0503020204020204" pitchFamily="34" charset="-122"/>
                <a:ea typeface="微软雅黑" panose="020B0503020204020204" pitchFamily="34" charset="-122"/>
              </a:rPr>
              <a:t>2023</a:t>
            </a:r>
            <a:r>
              <a:rPr lang="zh-CN" altLang="en-US" sz="1400" b="1" dirty="0">
                <a:solidFill>
                  <a:srgbClr val="5C2987"/>
                </a:solidFill>
                <a:latin typeface="微软雅黑" panose="020B0503020204020204" pitchFamily="34" charset="-122"/>
                <a:ea typeface="微软雅黑" panose="020B0503020204020204" pitchFamily="34" charset="-122"/>
              </a:rPr>
              <a:t>年</a:t>
            </a:r>
            <a:r>
              <a:rPr lang="en-US" altLang="zh-CN" sz="1400" b="1" dirty="0">
                <a:solidFill>
                  <a:srgbClr val="5C2987"/>
                </a:solidFill>
                <a:latin typeface="微软雅黑" panose="020B0503020204020204" pitchFamily="34" charset="-122"/>
                <a:ea typeface="微软雅黑" panose="020B0503020204020204" pitchFamily="34" charset="-122"/>
              </a:rPr>
              <a:t>3</a:t>
            </a:r>
            <a:r>
              <a:rPr lang="zh-CN" altLang="en-US" sz="1400" b="1" dirty="0">
                <a:solidFill>
                  <a:srgbClr val="5C2987"/>
                </a:solidFill>
                <a:latin typeface="微软雅黑" panose="020B0503020204020204" pitchFamily="34" charset="-122"/>
                <a:ea typeface="微软雅黑" panose="020B0503020204020204" pitchFamily="34" charset="-122"/>
              </a:rPr>
              <a:t>月四省联考）</a:t>
            </a:r>
          </a:p>
        </p:txBody>
      </p:sp>
      <p:pic>
        <p:nvPicPr>
          <p:cNvPr id="9" name="图片 8"/>
          <p:cNvPicPr>
            <a:picLocks noChangeAspect="1"/>
          </p:cNvPicPr>
          <p:nvPr/>
        </p:nvPicPr>
        <p:blipFill>
          <a:blip r:embed="rId4"/>
          <a:stretch>
            <a:fillRect/>
          </a:stretch>
        </p:blipFill>
        <p:spPr>
          <a:xfrm>
            <a:off x="94180" y="742648"/>
            <a:ext cx="7067913" cy="6115352"/>
          </a:xfrm>
          <a:prstGeom prst="rect">
            <a:avLst/>
          </a:prstGeom>
        </p:spPr>
      </p:pic>
      <p:pic>
        <p:nvPicPr>
          <p:cNvPr id="12" name="图片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sp>
        <p:nvSpPr>
          <p:cNvPr id="35" name="矩形 34"/>
          <p:cNvSpPr/>
          <p:nvPr/>
        </p:nvSpPr>
        <p:spPr>
          <a:xfrm>
            <a:off x="5739886" y="2022868"/>
            <a:ext cx="1725854"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4389736" y="704870"/>
            <a:ext cx="2680101" cy="346227"/>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8" name="Text Box 6"/>
          <p:cNvSpPr txBox="1"/>
          <p:nvPr>
            <p:custDataLst>
              <p:tags r:id="rId2"/>
            </p:custDataLst>
          </p:nvPr>
        </p:nvSpPr>
        <p:spPr>
          <a:xfrm>
            <a:off x="7594141" y="243205"/>
            <a:ext cx="4385162" cy="6371590"/>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本文讲述了女孩</a:t>
            </a:r>
            <a:r>
              <a:rPr lang="en-US" altLang="zh-CN" sz="1800" b="1" dirty="0">
                <a:solidFill>
                  <a:schemeClr val="bg1"/>
                </a:solidFill>
                <a:latin typeface="微软雅黑" panose="020B0503020204020204" pitchFamily="34" charset="-122"/>
                <a:ea typeface="微软雅黑" panose="020B0503020204020204" pitchFamily="34" charset="-122"/>
              </a:rPr>
              <a:t>Sarah</a:t>
            </a:r>
            <a:r>
              <a:rPr lang="zh-CN" altLang="en-US" sz="1800" b="1" dirty="0">
                <a:solidFill>
                  <a:schemeClr val="bg1"/>
                </a:solidFill>
                <a:latin typeface="微软雅黑" panose="020B0503020204020204" pitchFamily="34" charset="-122"/>
                <a:ea typeface="微软雅黑" panose="020B0503020204020204" pitchFamily="34" charset="-122"/>
              </a:rPr>
              <a:t>旅游中亲眼目睹了沙漠化的严重后果后激发了帮助当地人的梦想，长大后把梦想付诸实践，收到良好效果，且后续准备继续推广。</a:t>
            </a:r>
          </a:p>
          <a:p>
            <a:pPr marL="285750" indent="-285750">
              <a:spcBef>
                <a:spcPct val="50000"/>
              </a:spcBef>
              <a:buFont typeface="Wingdings" panose="05000000000000000000" pitchFamily="2" charset="2"/>
              <a:buChar char="p"/>
            </a:pPr>
            <a:r>
              <a:rPr lang="zh-CN" altLang="en-US" sz="1800" b="1" dirty="0">
                <a:solidFill>
                  <a:schemeClr val="bg1"/>
                </a:solidFill>
                <a:latin typeface="微软雅黑" panose="020B0503020204020204" pitchFamily="34" charset="-122"/>
                <a:ea typeface="微软雅黑" panose="020B0503020204020204" pitchFamily="34" charset="-122"/>
              </a:rPr>
              <a:t> 文章内容层次丰满：</a:t>
            </a:r>
            <a:endParaRPr lang="en-US" altLang="zh-CN" sz="1800" b="1" dirty="0">
              <a:solidFill>
                <a:schemeClr val="bg1"/>
              </a:solidFill>
              <a:latin typeface="微软雅黑" panose="020B0503020204020204" pitchFamily="34" charset="-122"/>
              <a:ea typeface="微软雅黑" panose="020B0503020204020204" pitchFamily="34" charset="-122"/>
            </a:endParaRPr>
          </a:p>
          <a:p>
            <a:pPr>
              <a:spcBef>
                <a:spcPct val="50000"/>
              </a:spcBef>
            </a:pPr>
            <a:r>
              <a:rPr lang="zh-CN" altLang="en-US" sz="1800" b="1" dirty="0">
                <a:solidFill>
                  <a:schemeClr val="bg1"/>
                </a:solidFill>
                <a:latin typeface="微软雅黑" panose="020B0503020204020204" pitchFamily="34" charset="-122"/>
                <a:ea typeface="微软雅黑" panose="020B0503020204020204" pitchFamily="34" charset="-122"/>
              </a:rPr>
              <a:t>     ① 既有</a:t>
            </a:r>
            <a:r>
              <a:rPr lang="zh-CN" altLang="en-US" b="1" dirty="0">
                <a:solidFill>
                  <a:schemeClr val="bg1"/>
                </a:solidFill>
                <a:latin typeface="微软雅黑" panose="020B0503020204020204" pitchFamily="34" charset="-122"/>
                <a:ea typeface="微软雅黑" panose="020B0503020204020204" pitchFamily="34" charset="-122"/>
                <a:sym typeface="+mn-ea"/>
              </a:rPr>
              <a:t>记叙文：六要素、时间发展顺序 </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en-US" altLang="zh-CN" sz="1800" b="1" dirty="0">
                <a:solidFill>
                  <a:schemeClr val="bg1"/>
                </a:solidFill>
                <a:latin typeface="微软雅黑" panose="020B0503020204020204" pitchFamily="34" charset="-122"/>
                <a:ea typeface="微软雅黑" panose="020B0503020204020204" pitchFamily="34" charset="-122"/>
                <a:sym typeface="+mn-ea"/>
              </a:rPr>
              <a:t>     </a:t>
            </a:r>
            <a:r>
              <a:rPr lang="zh-CN" altLang="en-US" sz="1800" b="1" dirty="0">
                <a:solidFill>
                  <a:schemeClr val="bg1"/>
                </a:solidFill>
                <a:latin typeface="微软雅黑" panose="020B0503020204020204" pitchFamily="34" charset="-122"/>
                <a:ea typeface="微软雅黑" panose="020B0503020204020204" pitchFamily="34" charset="-122"/>
              </a:rPr>
              <a:t>② 又兼</a:t>
            </a:r>
            <a:r>
              <a:rPr lang="zh-CN" altLang="en-US" b="1" dirty="0">
                <a:solidFill>
                  <a:schemeClr val="bg1"/>
                </a:solidFill>
                <a:latin typeface="微软雅黑" panose="020B0503020204020204" pitchFamily="34" charset="-122"/>
                <a:ea typeface="微软雅黑" panose="020B0503020204020204" pitchFamily="34" charset="-122"/>
                <a:sym typeface="+mn-ea"/>
              </a:rPr>
              <a:t>说明文特点：</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zh-CN" altLang="en-US" b="1" dirty="0">
                <a:highlight>
                  <a:srgbClr val="FFFF00"/>
                </a:highlight>
                <a:latin typeface="微软雅黑" panose="020B0503020204020204" pitchFamily="34" charset="-122"/>
                <a:ea typeface="微软雅黑" panose="020B0503020204020204" pitchFamily="34" charset="-122"/>
                <a:sym typeface="+mn-ea"/>
              </a:rPr>
              <a:t>看到问题</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想出办法</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解决问题</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解决效果</a:t>
            </a:r>
            <a:r>
              <a:rPr lang="en-US" altLang="zh-CN" b="1" dirty="0">
                <a:highlight>
                  <a:srgbClr val="FFFF00"/>
                </a:highlight>
                <a:latin typeface="微软雅黑" panose="020B0503020204020204" pitchFamily="34" charset="-122"/>
                <a:ea typeface="微软雅黑" panose="020B0503020204020204" pitchFamily="34" charset="-122"/>
                <a:sym typeface="+mn-ea"/>
              </a:rPr>
              <a:t>—</a:t>
            </a:r>
            <a:r>
              <a:rPr lang="zh-CN" altLang="en-US" b="1" dirty="0">
                <a:highlight>
                  <a:srgbClr val="FFFF00"/>
                </a:highlight>
                <a:latin typeface="微软雅黑" panose="020B0503020204020204" pitchFamily="34" charset="-122"/>
                <a:ea typeface="微软雅黑" panose="020B0503020204020204" pitchFamily="34" charset="-122"/>
                <a:sym typeface="+mn-ea"/>
              </a:rPr>
              <a:t>后续发展</a:t>
            </a:r>
            <a:endParaRPr lang="en-US" altLang="zh-CN" b="1" dirty="0">
              <a:highlight>
                <a:srgbClr val="FFFF00"/>
              </a:highlight>
              <a:latin typeface="微软雅黑" panose="020B0503020204020204" pitchFamily="34" charset="-122"/>
              <a:ea typeface="微软雅黑" panose="020B0503020204020204" pitchFamily="34" charset="-122"/>
              <a:sym typeface="+mn-ea"/>
            </a:endParaRPr>
          </a:p>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明晰语篇框架</a:t>
            </a:r>
            <a:r>
              <a:rPr lang="zh-CN" altLang="en-US" b="1" dirty="0">
                <a:solidFill>
                  <a:schemeClr val="bg1"/>
                </a:solidFill>
                <a:latin typeface="微软雅黑" panose="020B0503020204020204" pitchFamily="34" charset="-122"/>
                <a:ea typeface="微软雅黑" panose="020B0503020204020204" pitchFamily="34" charset="-122"/>
              </a:rPr>
              <a:t>，全围绕文</a:t>
            </a:r>
            <a:r>
              <a:rPr lang="en-US" altLang="zh-CN" b="1" dirty="0">
                <a:solidFill>
                  <a:schemeClr val="bg1"/>
                </a:solidFill>
                <a:latin typeface="微软雅黑" panose="020B0503020204020204" pitchFamily="34" charset="-122"/>
                <a:ea typeface="微软雅黑" panose="020B0503020204020204" pitchFamily="34" charset="-122"/>
              </a:rPr>
              <a:t>Sarah</a:t>
            </a:r>
            <a:r>
              <a:rPr lang="zh-CN" altLang="en-US" b="1" dirty="0">
                <a:solidFill>
                  <a:schemeClr val="bg1"/>
                </a:solidFill>
                <a:latin typeface="微软雅黑" panose="020B0503020204020204" pitchFamily="34" charset="-122"/>
                <a:ea typeface="微软雅黑" panose="020B0503020204020204" pitchFamily="34" charset="-122"/>
              </a:rPr>
              <a:t>如何“阻止沙漠化的发展”这一核心目标进行，</a:t>
            </a:r>
            <a:r>
              <a:rPr lang="en-US" altLang="zh-CN" b="1" dirty="0">
                <a:solidFill>
                  <a:schemeClr val="bg1"/>
                </a:solidFill>
                <a:latin typeface="微软雅黑" panose="020B0503020204020204" pitchFamily="34" charset="-122"/>
                <a:ea typeface="微软雅黑" panose="020B0503020204020204" pitchFamily="34" charset="-122"/>
              </a:rPr>
              <a:t>A</a:t>
            </a:r>
            <a:r>
              <a:rPr lang="zh-CN" altLang="en-US" b="1" dirty="0">
                <a:solidFill>
                  <a:schemeClr val="bg1"/>
                </a:solidFill>
                <a:latin typeface="微软雅黑" panose="020B0503020204020204" pitchFamily="34" charset="-122"/>
                <a:ea typeface="微软雅黑" panose="020B0503020204020204" pitchFamily="34" charset="-122"/>
              </a:rPr>
              <a:t>选项中的</a:t>
            </a:r>
            <a:r>
              <a:rPr lang="en-US" altLang="zh-CN" b="1" dirty="0">
                <a:solidFill>
                  <a:schemeClr val="bg1"/>
                </a:solidFill>
                <a:latin typeface="微软雅黑" panose="020B0503020204020204" pitchFamily="34" charset="-122"/>
                <a:ea typeface="微软雅黑" panose="020B0503020204020204" pitchFamily="34" charset="-122"/>
              </a:rPr>
              <a:t>water</a:t>
            </a:r>
            <a:r>
              <a:rPr lang="zh-CN" altLang="en-US" b="1" dirty="0">
                <a:solidFill>
                  <a:schemeClr val="bg1"/>
                </a:solidFill>
                <a:latin typeface="微软雅黑" panose="020B0503020204020204" pitchFamily="34" charset="-122"/>
                <a:ea typeface="微软雅黑" panose="020B0503020204020204" pitchFamily="34" charset="-122"/>
              </a:rPr>
              <a:t>和</a:t>
            </a:r>
            <a:r>
              <a:rPr lang="en-US" altLang="zh-CN" b="1" dirty="0">
                <a:solidFill>
                  <a:schemeClr val="bg1"/>
                </a:solidFill>
                <a:latin typeface="微软雅黑" panose="020B0503020204020204" pitchFamily="34" charset="-122"/>
                <a:ea typeface="微软雅黑" panose="020B0503020204020204" pitchFamily="34" charset="-122"/>
              </a:rPr>
              <a:t>B</a:t>
            </a:r>
            <a:r>
              <a:rPr lang="zh-CN" altLang="en-US" b="1" dirty="0">
                <a:solidFill>
                  <a:schemeClr val="bg1"/>
                </a:solidFill>
                <a:latin typeface="微软雅黑" panose="020B0503020204020204" pitchFamily="34" charset="-122"/>
                <a:ea typeface="微软雅黑" panose="020B0503020204020204" pitchFamily="34" charset="-122"/>
              </a:rPr>
              <a:t>中的</a:t>
            </a:r>
            <a:r>
              <a:rPr lang="en-US" altLang="zh-CN" b="1" dirty="0">
                <a:solidFill>
                  <a:schemeClr val="bg1"/>
                </a:solidFill>
                <a:latin typeface="微软雅黑" panose="020B0503020204020204" pitchFamily="34" charset="-122"/>
                <a:ea typeface="微软雅黑" panose="020B0503020204020204" pitchFamily="34" charset="-122"/>
              </a:rPr>
              <a:t>plant trees</a:t>
            </a:r>
            <a:r>
              <a:rPr lang="zh-CN" altLang="en-US" b="1" dirty="0">
                <a:solidFill>
                  <a:schemeClr val="bg1"/>
                </a:solidFill>
                <a:latin typeface="微软雅黑" panose="020B0503020204020204" pitchFamily="34" charset="-122"/>
                <a:ea typeface="微软雅黑" panose="020B0503020204020204" pitchFamily="34" charset="-122"/>
              </a:rPr>
              <a:t>都是为这个目标做的措施，</a:t>
            </a:r>
            <a:r>
              <a:rPr lang="en-US" altLang="zh-CN" b="1" dirty="0">
                <a:solidFill>
                  <a:schemeClr val="bg1"/>
                </a:solidFill>
                <a:latin typeface="微软雅黑" panose="020B0503020204020204" pitchFamily="34" charset="-122"/>
                <a:ea typeface="微软雅黑" panose="020B0503020204020204" pitchFamily="34" charset="-122"/>
              </a:rPr>
              <a:t>D</a:t>
            </a:r>
            <a:r>
              <a:rPr lang="zh-CN" altLang="en-US" b="1" dirty="0">
                <a:solidFill>
                  <a:schemeClr val="bg1"/>
                </a:solidFill>
                <a:latin typeface="微软雅黑" panose="020B0503020204020204" pitchFamily="34" charset="-122"/>
                <a:ea typeface="微软雅黑" panose="020B0503020204020204" pitchFamily="34" charset="-122"/>
              </a:rPr>
              <a:t>选项则是这个目标达成后的连带效果。</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本题解题技巧：</a:t>
            </a:r>
            <a:endParaRPr lang="en-US" altLang="zh-CN" sz="1800" b="1" dirty="0">
              <a:solidFill>
                <a:schemeClr val="bg1"/>
              </a:solidFill>
              <a:latin typeface="微软雅黑" panose="020B0503020204020204" pitchFamily="34" charset="-122"/>
              <a:ea typeface="微软雅黑" panose="020B0503020204020204" pitchFamily="34" charset="-122"/>
            </a:endParaRPr>
          </a:p>
          <a:p>
            <a:pPr marL="285750" indent="-285750">
              <a:spcBef>
                <a:spcPct val="50000"/>
              </a:spcBef>
              <a:buFont typeface="Arial" panose="020B0604020202020204" pitchFamily="34" charset="0"/>
              <a:buChar char="•"/>
            </a:pPr>
            <a:r>
              <a:rPr lang="zh-CN" altLang="en-US" b="1" dirty="0">
                <a:solidFill>
                  <a:schemeClr val="bg1"/>
                </a:solidFill>
                <a:latin typeface="微软雅黑" panose="020B0503020204020204" pitchFamily="34" charset="-122"/>
                <a:ea typeface="微软雅黑" panose="020B0503020204020204" pitchFamily="34" charset="-122"/>
              </a:rPr>
              <a:t>关注首尾段得出核心句</a:t>
            </a:r>
            <a:r>
              <a:rPr lang="en-US" altLang="zh-CN" b="1" dirty="0">
                <a:highlight>
                  <a:srgbClr val="00FFFF"/>
                </a:highlight>
                <a:latin typeface="微软雅黑" panose="020B0503020204020204" pitchFamily="34" charset="-122"/>
                <a:ea typeface="微软雅黑" panose="020B0503020204020204" pitchFamily="34" charset="-122"/>
              </a:rPr>
              <a:t>dream of becoming a leader who…</a:t>
            </a:r>
          </a:p>
          <a:p>
            <a:pPr marL="285750" indent="-285750">
              <a:spcBef>
                <a:spcPct val="50000"/>
              </a:spcBef>
              <a:buFont typeface="Arial" panose="020B0604020202020204" pitchFamily="34" charset="0"/>
              <a:buChar char="•"/>
            </a:pPr>
            <a:r>
              <a:rPr lang="zh-CN" altLang="en-US" sz="1800" b="1" dirty="0">
                <a:solidFill>
                  <a:schemeClr val="bg1"/>
                </a:solidFill>
                <a:latin typeface="微软雅黑" panose="020B0503020204020204" pitchFamily="34" charset="-122"/>
                <a:ea typeface="微软雅黑" panose="020B0503020204020204" pitchFamily="34" charset="-122"/>
              </a:rPr>
              <a:t>通过选项逆向思维倒推法排除</a:t>
            </a:r>
            <a:r>
              <a:rPr lang="en-US" altLang="zh-CN" sz="1800" b="1" dirty="0">
                <a:solidFill>
                  <a:schemeClr val="bg1"/>
                </a:solidFill>
                <a:latin typeface="微软雅黑" panose="020B0503020204020204" pitchFamily="34" charset="-122"/>
                <a:ea typeface="微软雅黑" panose="020B0503020204020204" pitchFamily="34" charset="-122"/>
              </a:rPr>
              <a:t>ABD</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6"/>
          <a:stretch>
            <a:fillRect/>
          </a:stretch>
        </p:blipFill>
        <p:spPr>
          <a:xfrm>
            <a:off x="80995" y="3144106"/>
            <a:ext cx="7067914" cy="1058732"/>
          </a:xfrm>
          <a:prstGeom prst="rect">
            <a:avLst/>
          </a:prstGeom>
          <a:ln w="38100">
            <a:solidFill>
              <a:srgbClr val="5C2987"/>
            </a:solidFill>
          </a:ln>
        </p:spPr>
      </p:pic>
      <p:pic>
        <p:nvPicPr>
          <p:cNvPr id="4" name="图片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1388" y="3716333"/>
            <a:ext cx="435599" cy="435599"/>
          </a:xfrm>
          <a:prstGeom prst="rect">
            <a:avLst/>
          </a:prstGeom>
        </p:spPr>
      </p:pic>
      <p:sp>
        <p:nvSpPr>
          <p:cNvPr id="5" name="椭圆 4"/>
          <p:cNvSpPr/>
          <p:nvPr/>
        </p:nvSpPr>
        <p:spPr>
          <a:xfrm>
            <a:off x="94180" y="953125"/>
            <a:ext cx="2907063" cy="380802"/>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p:cNvSpPr/>
          <p:nvPr/>
        </p:nvSpPr>
        <p:spPr>
          <a:xfrm>
            <a:off x="94180" y="2308936"/>
            <a:ext cx="233099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1" name="直接箭头连接符 10"/>
          <p:cNvCxnSpPr/>
          <p:nvPr/>
        </p:nvCxnSpPr>
        <p:spPr>
          <a:xfrm flipH="1" flipV="1">
            <a:off x="1129035" y="2564904"/>
            <a:ext cx="1656184" cy="1368152"/>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barn(inVertical)">
                                      <p:cBhvr>
                                        <p:cTn id="12" dur="500"/>
                                        <p:tgtEl>
                                          <p:spTgt spid="3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barn(inVertical)">
                                      <p:cBhvr>
                                        <p:cTn id="20" dur="500"/>
                                        <p:tgtEl>
                                          <p:spTgt spid="47"/>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barn(inVertical)">
                                      <p:cBhvr>
                                        <p:cTn id="23" dur="5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barn(inVertic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wipe(up)">
                                      <p:cBhvr>
                                        <p:cTn id="3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47" grpId="0" animBg="1"/>
      <p:bldP spid="48" grpId="0" animBg="1"/>
      <p:bldP spid="5"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768773" y="214891"/>
            <a:ext cx="7626741" cy="461665"/>
          </a:xfrm>
          <a:prstGeom prst="rect">
            <a:avLst/>
          </a:prstGeom>
          <a:noFill/>
        </p:spPr>
        <p:txBody>
          <a:bodyPr wrap="square" rtlCol="0">
            <a:spAutoFit/>
          </a:bodyPr>
          <a:lstStyle/>
          <a:p>
            <a:r>
              <a:rPr kumimoji="0" lang="zh-CN" altLang="en-US" sz="2400" b="1" i="0" u="none" strike="noStrike" kern="1200" cap="none" spc="0" normalizeH="0" baseline="0" noProof="0" dirty="0">
                <a:ln>
                  <a:noFill/>
                </a:ln>
                <a:solidFill>
                  <a:srgbClr val="5C2987"/>
                </a:solidFill>
                <a:effectLst/>
                <a:uLnTx/>
                <a:uFillTx/>
                <a:latin typeface="微软雅黑" panose="020B0503020204020204" pitchFamily="34" charset="-122"/>
                <a:ea typeface="微软雅黑" panose="020B0503020204020204" pitchFamily="34" charset="-122"/>
                <a:cs typeface="Arial" panose="020B0604020202020204"/>
              </a:rPr>
              <a:t>关注首尾段，结合核心词，反向逆推法</a:t>
            </a:r>
            <a:r>
              <a:rPr lang="zh-CN" altLang="en-US" b="1" dirty="0">
                <a:solidFill>
                  <a:srgbClr val="5C2987"/>
                </a:solidFill>
                <a:latin typeface="微软雅黑" panose="020B0503020204020204" pitchFamily="34" charset="-122"/>
                <a:ea typeface="微软雅黑" panose="020B0503020204020204" pitchFamily="34" charset="-122"/>
              </a:rPr>
              <a:t>（</a:t>
            </a:r>
            <a:r>
              <a:rPr lang="en-US" altLang="zh-CN" b="1" dirty="0">
                <a:solidFill>
                  <a:srgbClr val="5C2987"/>
                </a:solidFill>
                <a:latin typeface="微软雅黑" panose="020B0503020204020204" pitchFamily="34" charset="-122"/>
                <a:ea typeface="微软雅黑" panose="020B0503020204020204" pitchFamily="34" charset="-122"/>
              </a:rPr>
              <a:t>2023</a:t>
            </a:r>
            <a:r>
              <a:rPr lang="zh-CN" altLang="en-US" b="1" dirty="0">
                <a:solidFill>
                  <a:srgbClr val="5C2987"/>
                </a:solidFill>
                <a:latin typeface="微软雅黑" panose="020B0503020204020204" pitchFamily="34" charset="-122"/>
                <a:ea typeface="微软雅黑" panose="020B0503020204020204" pitchFamily="34" charset="-122"/>
              </a:rPr>
              <a:t>年</a:t>
            </a:r>
            <a:r>
              <a:rPr lang="en-US" altLang="zh-CN" b="1" dirty="0">
                <a:solidFill>
                  <a:srgbClr val="5C2987"/>
                </a:solidFill>
                <a:latin typeface="微软雅黑" panose="020B0503020204020204" pitchFamily="34" charset="-122"/>
                <a:ea typeface="微软雅黑" panose="020B0503020204020204" pitchFamily="34" charset="-122"/>
              </a:rPr>
              <a:t>1</a:t>
            </a:r>
            <a:r>
              <a:rPr lang="zh-CN" altLang="en-US" b="1" dirty="0">
                <a:solidFill>
                  <a:srgbClr val="5C2987"/>
                </a:solidFill>
                <a:latin typeface="微软雅黑" panose="020B0503020204020204" pitchFamily="34" charset="-122"/>
                <a:ea typeface="微软雅黑" panose="020B0503020204020204" pitchFamily="34" charset="-122"/>
              </a:rPr>
              <a:t>月浙江）</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4" name="图片 3"/>
          <p:cNvPicPr>
            <a:picLocks noChangeAspect="1"/>
          </p:cNvPicPr>
          <p:nvPr/>
        </p:nvPicPr>
        <p:blipFill>
          <a:blip r:embed="rId5"/>
          <a:stretch>
            <a:fillRect/>
          </a:stretch>
        </p:blipFill>
        <p:spPr>
          <a:xfrm>
            <a:off x="120923" y="804442"/>
            <a:ext cx="7626742" cy="5983038"/>
          </a:xfrm>
          <a:prstGeom prst="rect">
            <a:avLst/>
          </a:prstGeom>
        </p:spPr>
      </p:pic>
      <p:sp>
        <p:nvSpPr>
          <p:cNvPr id="8" name="矩形 7"/>
          <p:cNvSpPr/>
          <p:nvPr/>
        </p:nvSpPr>
        <p:spPr>
          <a:xfrm>
            <a:off x="177183" y="1050240"/>
            <a:ext cx="7488831"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9"/>
          <p:cNvSpPr/>
          <p:nvPr/>
        </p:nvSpPr>
        <p:spPr>
          <a:xfrm>
            <a:off x="1759302" y="2071932"/>
            <a:ext cx="6298496"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Text Box 6"/>
          <p:cNvSpPr txBox="1"/>
          <p:nvPr>
            <p:custDataLst>
              <p:tags r:id="rId2"/>
            </p:custDataLst>
          </p:nvPr>
        </p:nvSpPr>
        <p:spPr>
          <a:xfrm>
            <a:off x="7863988" y="692696"/>
            <a:ext cx="4333906" cy="5688632"/>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sz="2000" b="1" dirty="0">
                <a:solidFill>
                  <a:schemeClr val="bg1"/>
                </a:solidFill>
                <a:latin typeface="微软雅黑" panose="020B0503020204020204" pitchFamily="34" charset="-122"/>
                <a:ea typeface="微软雅黑" panose="020B0503020204020204" pitchFamily="34" charset="-122"/>
              </a:rPr>
              <a:t>本文讲述了作者如何在家庭中通过个人努力实现“零浪费”。</a:t>
            </a:r>
          </a:p>
          <a:p>
            <a:pPr marL="285750" indent="-285750">
              <a:spcBef>
                <a:spcPct val="50000"/>
              </a:spcBef>
              <a:buFont typeface="Wingdings" panose="05000000000000000000" pitchFamily="2" charset="2"/>
              <a:buChar char="p"/>
            </a:pPr>
            <a:r>
              <a:rPr lang="zh-CN" altLang="en-US" sz="2000" b="1" dirty="0">
                <a:solidFill>
                  <a:schemeClr val="bg1"/>
                </a:solidFill>
                <a:latin typeface="微软雅黑" panose="020B0503020204020204" pitchFamily="34" charset="-122"/>
                <a:ea typeface="微软雅黑" panose="020B0503020204020204" pitchFamily="34" charset="-122"/>
              </a:rPr>
              <a:t> 文章内容层次丰满：</a:t>
            </a:r>
            <a:endParaRPr lang="en-US" altLang="zh-CN" sz="2000" b="1" dirty="0">
              <a:solidFill>
                <a:schemeClr val="bg1"/>
              </a:solidFill>
              <a:latin typeface="微软雅黑" panose="020B0503020204020204" pitchFamily="34" charset="-122"/>
              <a:ea typeface="微软雅黑" panose="020B0503020204020204" pitchFamily="34" charset="-122"/>
            </a:endParaRPr>
          </a:p>
          <a:p>
            <a:pPr>
              <a:spcBef>
                <a:spcPct val="50000"/>
              </a:spcBef>
            </a:pPr>
            <a:r>
              <a:rPr lang="zh-CN" altLang="en-US" sz="2000" b="1" dirty="0">
                <a:solidFill>
                  <a:schemeClr val="bg1"/>
                </a:solidFill>
                <a:latin typeface="微软雅黑" panose="020B0503020204020204" pitchFamily="34" charset="-122"/>
                <a:ea typeface="微软雅黑" panose="020B0503020204020204" pitchFamily="34" charset="-122"/>
              </a:rPr>
              <a:t>     ① 既有</a:t>
            </a:r>
            <a:r>
              <a:rPr lang="zh-CN" altLang="en-US" sz="2000" b="1" dirty="0">
                <a:solidFill>
                  <a:schemeClr val="bg1"/>
                </a:solidFill>
                <a:latin typeface="微软雅黑" panose="020B0503020204020204" pitchFamily="34" charset="-122"/>
                <a:ea typeface="微软雅黑" panose="020B0503020204020204" pitchFamily="34" charset="-122"/>
                <a:sym typeface="+mn-ea"/>
              </a:rPr>
              <a:t>记叙文：六要素、时间发展顺序</a:t>
            </a:r>
            <a:endParaRPr lang="en-US" altLang="zh-CN" sz="2000"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en-US" altLang="zh-CN" sz="2000" b="1" dirty="0">
                <a:solidFill>
                  <a:schemeClr val="bg1"/>
                </a:solidFill>
                <a:latin typeface="微软雅黑" panose="020B0503020204020204" pitchFamily="34" charset="-122"/>
                <a:ea typeface="微软雅黑" panose="020B0503020204020204" pitchFamily="34" charset="-122"/>
                <a:sym typeface="+mn-ea"/>
              </a:rPr>
              <a:t>     </a:t>
            </a:r>
            <a:r>
              <a:rPr lang="zh-CN" altLang="en-US" sz="2000" b="1" dirty="0">
                <a:solidFill>
                  <a:schemeClr val="bg1"/>
                </a:solidFill>
                <a:latin typeface="微软雅黑" panose="020B0503020204020204" pitchFamily="34" charset="-122"/>
                <a:ea typeface="微软雅黑" panose="020B0503020204020204" pitchFamily="34" charset="-122"/>
              </a:rPr>
              <a:t>② 又兼</a:t>
            </a:r>
            <a:r>
              <a:rPr lang="zh-CN" altLang="en-US" sz="2000" b="1" dirty="0">
                <a:solidFill>
                  <a:schemeClr val="bg1"/>
                </a:solidFill>
                <a:latin typeface="微软雅黑" panose="020B0503020204020204" pitchFamily="34" charset="-122"/>
                <a:ea typeface="微软雅黑" panose="020B0503020204020204" pitchFamily="34" charset="-122"/>
                <a:sym typeface="+mn-ea"/>
              </a:rPr>
              <a:t>说明文特点：</a:t>
            </a:r>
            <a:endParaRPr lang="en-US" altLang="zh-CN" sz="2000" b="1" dirty="0">
              <a:solidFill>
                <a:schemeClr val="bg1"/>
              </a:solidFill>
              <a:latin typeface="微软雅黑" panose="020B0503020204020204" pitchFamily="34" charset="-122"/>
              <a:ea typeface="微软雅黑" panose="020B0503020204020204" pitchFamily="34" charset="-122"/>
              <a:sym typeface="+mn-ea"/>
            </a:endParaRPr>
          </a:p>
          <a:p>
            <a:pPr>
              <a:spcBef>
                <a:spcPct val="50000"/>
              </a:spcBef>
            </a:pPr>
            <a:r>
              <a:rPr lang="zh-CN" altLang="en-US" sz="2000" b="1" dirty="0">
                <a:highlight>
                  <a:srgbClr val="FFFF00"/>
                </a:highlight>
                <a:latin typeface="微软雅黑" panose="020B0503020204020204" pitchFamily="34" charset="-122"/>
                <a:ea typeface="微软雅黑" panose="020B0503020204020204" pitchFamily="34" charset="-122"/>
                <a:sym typeface="+mn-ea"/>
              </a:rPr>
              <a:t>看到问题</a:t>
            </a:r>
            <a:r>
              <a:rPr lang="en-US" altLang="zh-CN" sz="2000" b="1" dirty="0">
                <a:highlight>
                  <a:srgbClr val="FFFF00"/>
                </a:highlight>
                <a:latin typeface="微软雅黑" panose="020B0503020204020204" pitchFamily="34" charset="-122"/>
                <a:ea typeface="微软雅黑" panose="020B0503020204020204" pitchFamily="34" charset="-122"/>
                <a:sym typeface="+mn-ea"/>
              </a:rPr>
              <a:t>——</a:t>
            </a:r>
            <a:r>
              <a:rPr lang="zh-CN" altLang="en-US" sz="2000" b="1" dirty="0">
                <a:highlight>
                  <a:srgbClr val="FFFF00"/>
                </a:highlight>
                <a:latin typeface="微软雅黑" panose="020B0503020204020204" pitchFamily="34" charset="-122"/>
                <a:ea typeface="微软雅黑" panose="020B0503020204020204" pitchFamily="34" charset="-122"/>
                <a:sym typeface="+mn-ea"/>
              </a:rPr>
              <a:t>解决问题</a:t>
            </a:r>
            <a:r>
              <a:rPr lang="en-US" altLang="zh-CN" sz="2000" b="1" dirty="0">
                <a:highlight>
                  <a:srgbClr val="FFFF00"/>
                </a:highlight>
                <a:latin typeface="微软雅黑" panose="020B0503020204020204" pitchFamily="34" charset="-122"/>
                <a:ea typeface="微软雅黑" panose="020B0503020204020204" pitchFamily="34" charset="-122"/>
                <a:sym typeface="+mn-ea"/>
              </a:rPr>
              <a:t>—</a:t>
            </a:r>
            <a:r>
              <a:rPr lang="zh-CN" altLang="en-US" sz="2000" b="1" dirty="0">
                <a:highlight>
                  <a:srgbClr val="FFFF00"/>
                </a:highlight>
                <a:latin typeface="微软雅黑" panose="020B0503020204020204" pitchFamily="34" charset="-122"/>
                <a:ea typeface="微软雅黑" panose="020B0503020204020204" pitchFamily="34" charset="-122"/>
                <a:sym typeface="+mn-ea"/>
              </a:rPr>
              <a:t>遇到困难</a:t>
            </a:r>
            <a:r>
              <a:rPr lang="en-US" altLang="zh-CN" sz="2000" b="1" dirty="0">
                <a:highlight>
                  <a:srgbClr val="FFFF00"/>
                </a:highlight>
                <a:latin typeface="微软雅黑" panose="020B0503020204020204" pitchFamily="34" charset="-122"/>
                <a:ea typeface="微软雅黑" panose="020B0503020204020204" pitchFamily="34" charset="-122"/>
                <a:sym typeface="+mn-ea"/>
              </a:rPr>
              <a:t>—</a:t>
            </a:r>
            <a:r>
              <a:rPr lang="zh-CN" altLang="en-US" sz="2000" b="1" dirty="0">
                <a:highlight>
                  <a:srgbClr val="FFFF00"/>
                </a:highlight>
                <a:latin typeface="微软雅黑" panose="020B0503020204020204" pitchFamily="34" charset="-122"/>
                <a:ea typeface="微软雅黑" panose="020B0503020204020204" pitchFamily="34" charset="-122"/>
                <a:sym typeface="+mn-ea"/>
              </a:rPr>
              <a:t>解决效果</a:t>
            </a:r>
            <a:r>
              <a:rPr lang="en-US" altLang="zh-CN" sz="2000" b="1" dirty="0">
                <a:highlight>
                  <a:srgbClr val="FFFF00"/>
                </a:highlight>
                <a:latin typeface="微软雅黑" panose="020B0503020204020204" pitchFamily="34" charset="-122"/>
                <a:ea typeface="微软雅黑" panose="020B0503020204020204" pitchFamily="34" charset="-122"/>
                <a:sym typeface="+mn-ea"/>
              </a:rPr>
              <a:t>—</a:t>
            </a:r>
            <a:r>
              <a:rPr lang="zh-CN" altLang="en-US" sz="2000" b="1" dirty="0">
                <a:highlight>
                  <a:srgbClr val="FFFF00"/>
                </a:highlight>
                <a:latin typeface="微软雅黑" panose="020B0503020204020204" pitchFamily="34" charset="-122"/>
                <a:ea typeface="微软雅黑" panose="020B0503020204020204" pitchFamily="34" charset="-122"/>
                <a:sym typeface="+mn-ea"/>
              </a:rPr>
              <a:t>后续发展</a:t>
            </a:r>
            <a:endParaRPr lang="en-US" altLang="zh-CN" sz="2000" b="1" dirty="0">
              <a:highlight>
                <a:srgbClr val="FFFF00"/>
              </a:highlight>
              <a:latin typeface="微软雅黑" panose="020B0503020204020204" pitchFamily="34" charset="-122"/>
              <a:ea typeface="微软雅黑" panose="020B0503020204020204" pitchFamily="34" charset="-122"/>
              <a:sym typeface="+mn-ea"/>
            </a:endParaRPr>
          </a:p>
          <a:p>
            <a:pPr indent="482600">
              <a:spcBef>
                <a:spcPct val="50000"/>
              </a:spcBef>
              <a:buFont typeface="Wingdings" panose="05000000000000000000" pitchFamily="2" charset="2"/>
              <a:buChar char="q"/>
            </a:pPr>
            <a:r>
              <a:rPr lang="zh-CN" altLang="en-US" sz="2000" b="1" dirty="0">
                <a:solidFill>
                  <a:schemeClr val="bg1"/>
                </a:solidFill>
                <a:latin typeface="微软雅黑" panose="020B0503020204020204" pitchFamily="34" charset="-122"/>
                <a:ea typeface="微软雅黑" panose="020B0503020204020204" pitchFamily="34" charset="-122"/>
              </a:rPr>
              <a:t>明晰语篇框架，全文围绕“</a:t>
            </a:r>
            <a:r>
              <a:rPr lang="en-US" altLang="zh-CN" sz="2000" b="1" dirty="0">
                <a:solidFill>
                  <a:schemeClr val="bg1"/>
                </a:solidFill>
                <a:latin typeface="微软雅黑" panose="020B0503020204020204" pitchFamily="34" charset="-122"/>
                <a:ea typeface="微软雅黑" panose="020B0503020204020204" pitchFamily="34" charset="-122"/>
              </a:rPr>
              <a:t>zero waste</a:t>
            </a:r>
            <a:r>
              <a:rPr lang="zh-CN" altLang="en-US" sz="2000" b="1" dirty="0">
                <a:solidFill>
                  <a:schemeClr val="bg1"/>
                </a:solidFill>
                <a:latin typeface="微软雅黑" panose="020B0503020204020204" pitchFamily="34" charset="-122"/>
                <a:ea typeface="微软雅黑" panose="020B0503020204020204" pitchFamily="34" charset="-122"/>
              </a:rPr>
              <a:t>”这一主题展开，根据首段推出“</a:t>
            </a:r>
            <a:r>
              <a:rPr lang="en-US" altLang="zh-CN" sz="2000" b="1" dirty="0">
                <a:solidFill>
                  <a:schemeClr val="bg1"/>
                </a:solidFill>
                <a:latin typeface="微软雅黑" panose="020B0503020204020204" pitchFamily="34" charset="-122"/>
                <a:ea typeface="微软雅黑" panose="020B0503020204020204" pitchFamily="34" charset="-122"/>
              </a:rPr>
              <a:t>in a household</a:t>
            </a:r>
            <a:r>
              <a:rPr lang="zh-CN" altLang="en-US" sz="2000" b="1" dirty="0">
                <a:solidFill>
                  <a:schemeClr val="bg1"/>
                </a:solidFill>
                <a:latin typeface="微软雅黑" panose="020B0503020204020204" pitchFamily="34" charset="-122"/>
                <a:ea typeface="微软雅黑" panose="020B0503020204020204" pitchFamily="34" charset="-122"/>
              </a:rPr>
              <a:t>”结合全文关键词反复出现确定答案。</a:t>
            </a:r>
            <a:endParaRPr lang="en-US" altLang="zh-CN" sz="2000"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sz="2000" b="1" dirty="0">
                <a:solidFill>
                  <a:schemeClr val="bg1"/>
                </a:solidFill>
                <a:latin typeface="微软雅黑" panose="020B0503020204020204" pitchFamily="34" charset="-122"/>
                <a:ea typeface="微软雅黑" panose="020B0503020204020204" pitchFamily="34" charset="-122"/>
              </a:rPr>
              <a:t>区别</a:t>
            </a:r>
            <a:r>
              <a:rPr lang="en-US" altLang="zh-CN" sz="2000" b="1" dirty="0">
                <a:solidFill>
                  <a:schemeClr val="bg1"/>
                </a:solidFill>
                <a:latin typeface="微软雅黑" panose="020B0503020204020204" pitchFamily="34" charset="-122"/>
                <a:ea typeface="微软雅黑" panose="020B0503020204020204" pitchFamily="34" charset="-122"/>
              </a:rPr>
              <a:t>ABD</a:t>
            </a:r>
            <a:r>
              <a:rPr lang="zh-CN" altLang="en-US" sz="2000" b="1" dirty="0">
                <a:solidFill>
                  <a:schemeClr val="bg1"/>
                </a:solidFill>
                <a:latin typeface="微软雅黑" panose="020B0503020204020204" pitchFamily="34" charset="-122"/>
                <a:ea typeface="微软雅黑" panose="020B0503020204020204" pitchFamily="34" charset="-122"/>
              </a:rPr>
              <a:t>关键词，根据反向逆推法可以排除。</a:t>
            </a:r>
          </a:p>
        </p:txBody>
      </p:sp>
      <p:sp>
        <p:nvSpPr>
          <p:cNvPr id="16" name="矩形 15"/>
          <p:cNvSpPr/>
          <p:nvPr/>
        </p:nvSpPr>
        <p:spPr>
          <a:xfrm>
            <a:off x="5125676" y="710253"/>
            <a:ext cx="2550237"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177182" y="2420112"/>
            <a:ext cx="7686805" cy="500642"/>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pic>
        <p:nvPicPr>
          <p:cNvPr id="3" name="图片 2"/>
          <p:cNvPicPr>
            <a:picLocks noChangeAspect="1"/>
          </p:cNvPicPr>
          <p:nvPr/>
        </p:nvPicPr>
        <p:blipFill>
          <a:blip r:embed="rId6"/>
          <a:stretch>
            <a:fillRect/>
          </a:stretch>
        </p:blipFill>
        <p:spPr>
          <a:xfrm>
            <a:off x="109614" y="3645660"/>
            <a:ext cx="7564806" cy="1979504"/>
          </a:xfrm>
          <a:prstGeom prst="rect">
            <a:avLst/>
          </a:prstGeom>
        </p:spPr>
      </p:pic>
      <p:sp>
        <p:nvSpPr>
          <p:cNvPr id="5" name="矩形 4"/>
          <p:cNvSpPr/>
          <p:nvPr/>
        </p:nvSpPr>
        <p:spPr>
          <a:xfrm>
            <a:off x="177184" y="1385972"/>
            <a:ext cx="1239884" cy="256294"/>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7" name="图片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8773" y="4797152"/>
            <a:ext cx="435599" cy="435599"/>
          </a:xfrm>
          <a:prstGeom prst="rect">
            <a:avLst/>
          </a:prstGeom>
        </p:spPr>
      </p:pic>
      <p:sp>
        <p:nvSpPr>
          <p:cNvPr id="26" name="矩形: 圆角 25"/>
          <p:cNvSpPr/>
          <p:nvPr/>
        </p:nvSpPr>
        <p:spPr>
          <a:xfrm>
            <a:off x="2209155" y="4106169"/>
            <a:ext cx="2016224" cy="329576"/>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圆角 27"/>
          <p:cNvSpPr/>
          <p:nvPr/>
        </p:nvSpPr>
        <p:spPr>
          <a:xfrm>
            <a:off x="4117564" y="4509120"/>
            <a:ext cx="1763999" cy="305272"/>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圆角 28"/>
          <p:cNvSpPr/>
          <p:nvPr/>
        </p:nvSpPr>
        <p:spPr>
          <a:xfrm>
            <a:off x="2641203" y="4872762"/>
            <a:ext cx="2664296" cy="329576"/>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矩形: 圆角 30"/>
          <p:cNvSpPr/>
          <p:nvPr/>
        </p:nvSpPr>
        <p:spPr>
          <a:xfrm>
            <a:off x="2195787" y="5242450"/>
            <a:ext cx="2245616" cy="329576"/>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矩形: 圆角 32"/>
          <p:cNvSpPr/>
          <p:nvPr/>
        </p:nvSpPr>
        <p:spPr>
          <a:xfrm>
            <a:off x="463611" y="2916077"/>
            <a:ext cx="1025464" cy="245800"/>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圆角 33"/>
          <p:cNvSpPr/>
          <p:nvPr/>
        </p:nvSpPr>
        <p:spPr>
          <a:xfrm>
            <a:off x="142257" y="2101627"/>
            <a:ext cx="1025464" cy="245800"/>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圆角 34"/>
          <p:cNvSpPr/>
          <p:nvPr/>
        </p:nvSpPr>
        <p:spPr>
          <a:xfrm>
            <a:off x="4114541" y="1613407"/>
            <a:ext cx="1623006" cy="210420"/>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7" name="直接箭头连接符 36"/>
          <p:cNvCxnSpPr/>
          <p:nvPr/>
        </p:nvCxnSpPr>
        <p:spPr>
          <a:xfrm flipH="1">
            <a:off x="3973351" y="1830214"/>
            <a:ext cx="952693" cy="3057553"/>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38" name="矩形: 圆角 37"/>
          <p:cNvSpPr/>
          <p:nvPr/>
        </p:nvSpPr>
        <p:spPr>
          <a:xfrm>
            <a:off x="5072123" y="3441804"/>
            <a:ext cx="881448" cy="243286"/>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9" name="直接箭头连接符 38"/>
          <p:cNvCxnSpPr/>
          <p:nvPr/>
        </p:nvCxnSpPr>
        <p:spPr>
          <a:xfrm flipH="1">
            <a:off x="6241605" y="1232836"/>
            <a:ext cx="898488" cy="3708332"/>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down)">
                                      <p:cBhvr>
                                        <p:cTn id="12" dur="500"/>
                                        <p:tgtEl>
                                          <p:spTgt spid="16"/>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down)">
                                      <p:cBhvr>
                                        <p:cTn id="18" dur="500"/>
                                        <p:tgtEl>
                                          <p:spTgt spid="10"/>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wipe(down)">
                                      <p:cBhvr>
                                        <p:cTn id="21" dur="500"/>
                                        <p:tgtEl>
                                          <p:spTgt spid="1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wipe(down)">
                                      <p:cBhvr>
                                        <p:cTn id="26" dur="500"/>
                                        <p:tgtEl>
                                          <p:spTgt spid="37"/>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grpId="0" nodeType="click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down)">
                                      <p:cBhvr>
                                        <p:cTn id="31" dur="500"/>
                                        <p:tgtEl>
                                          <p:spTgt spid="35"/>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wipe(down)">
                                      <p:cBhvr>
                                        <p:cTn id="34" dur="500"/>
                                        <p:tgtEl>
                                          <p:spTgt spid="34"/>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down)">
                                      <p:cBhvr>
                                        <p:cTn id="37" dur="500"/>
                                        <p:tgtEl>
                                          <p:spTgt spid="33"/>
                                        </p:tgtEl>
                                      </p:cBhvr>
                                    </p:animEffect>
                                  </p:childTnLst>
                                </p:cTn>
                              </p:par>
                              <p:par>
                                <p:cTn id="38" presetID="22" presetClass="entr" presetSubtype="4" fill="hold" grpId="0" nodeType="with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down)">
                                      <p:cBhvr>
                                        <p:cTn id="40" dur="500"/>
                                        <p:tgtEl>
                                          <p:spTgt spid="38"/>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down)">
                                      <p:cBhvr>
                                        <p:cTn id="43" dur="500"/>
                                        <p:tgtEl>
                                          <p:spTgt spid="29"/>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down)">
                                      <p:cBhvr>
                                        <p:cTn id="48" dur="500"/>
                                        <p:tgtEl>
                                          <p:spTgt spid="39"/>
                                        </p:tgtEl>
                                      </p:cBhvr>
                                    </p:animEffec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7"/>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6"/>
                                        </p:tgtEl>
                                        <p:attrNameLst>
                                          <p:attrName>style.visibility</p:attrName>
                                        </p:attrNameLst>
                                      </p:cBhvr>
                                      <p:to>
                                        <p:strVal val="visible"/>
                                      </p:to>
                                    </p:set>
                                    <p:animEffect transition="in" filter="barn(inVertical)">
                                      <p:cBhvr>
                                        <p:cTn id="57" dur="500"/>
                                        <p:tgtEl>
                                          <p:spTgt spid="26"/>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Effect transition="in" filter="barn(inVertical)">
                                      <p:cBhvr>
                                        <p:cTn id="60" dur="500"/>
                                        <p:tgtEl>
                                          <p:spTgt spid="28"/>
                                        </p:tgtEl>
                                      </p:cBhvr>
                                    </p:animEffect>
                                  </p:childTnLst>
                                </p:cTn>
                              </p:par>
                              <p:par>
                                <p:cTn id="61" presetID="16" presetClass="entr" presetSubtype="21"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barn(inVertical)">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ipe(up)">
                                      <p:cBhvr>
                                        <p:cTn id="6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5" grpId="0" animBg="1"/>
      <p:bldP spid="16" grpId="0" animBg="1"/>
      <p:bldP spid="17" grpId="0" animBg="1"/>
      <p:bldP spid="26" grpId="0" animBg="1"/>
      <p:bldP spid="28" grpId="0" animBg="1"/>
      <p:bldP spid="29" grpId="0" animBg="1"/>
      <p:bldP spid="31" grpId="0" animBg="1"/>
      <p:bldP spid="33" grpId="0" animBg="1"/>
      <p:bldP spid="34" grpId="0" animBg="1"/>
      <p:bldP spid="35" grpId="0" animBg="1"/>
      <p:bldP spid="3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4" name="图片 3"/>
          <p:cNvPicPr>
            <a:picLocks noChangeAspect="1"/>
          </p:cNvPicPr>
          <p:nvPr/>
        </p:nvPicPr>
        <p:blipFill>
          <a:blip r:embed="rId5"/>
          <a:stretch>
            <a:fillRect/>
          </a:stretch>
        </p:blipFill>
        <p:spPr>
          <a:xfrm>
            <a:off x="0" y="692696"/>
            <a:ext cx="8543926" cy="6165303"/>
          </a:xfrm>
          <a:prstGeom prst="rect">
            <a:avLst/>
          </a:prstGeom>
        </p:spPr>
      </p:pic>
      <p:sp>
        <p:nvSpPr>
          <p:cNvPr id="5" name="Text Box 6"/>
          <p:cNvSpPr txBox="1"/>
          <p:nvPr>
            <p:custDataLst>
              <p:tags r:id="rId2"/>
            </p:custDataLst>
          </p:nvPr>
        </p:nvSpPr>
        <p:spPr>
          <a:xfrm>
            <a:off x="8664966" y="60678"/>
            <a:ext cx="3385640" cy="6752697"/>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本文属于记叙文，讲述了电影制作人</a:t>
            </a:r>
            <a:r>
              <a:rPr lang="en-US" altLang="zh-CN" b="1" dirty="0">
                <a:solidFill>
                  <a:schemeClr val="bg1"/>
                </a:solidFill>
                <a:latin typeface="微软雅黑" panose="020B0503020204020204" pitchFamily="34" charset="-122"/>
                <a:ea typeface="微软雅黑" panose="020B0503020204020204" pitchFamily="34" charset="-122"/>
              </a:rPr>
              <a:t>David Bond</a:t>
            </a:r>
            <a:r>
              <a:rPr lang="zh-CN" altLang="en-US" b="1" dirty="0">
                <a:solidFill>
                  <a:schemeClr val="bg1"/>
                </a:solidFill>
                <a:latin typeface="微软雅黑" panose="020B0503020204020204" pitchFamily="34" charset="-122"/>
                <a:ea typeface="微软雅黑" panose="020B0503020204020204" pitchFamily="34" charset="-122"/>
              </a:rPr>
              <a:t>为了让孩子们远离屏幕，拍摄自己的旅行，并将自然当做一个品牌，推销给年轻人的故事。</a:t>
            </a:r>
          </a:p>
          <a:p>
            <a:pPr marL="285750" indent="-285750">
              <a:spcBef>
                <a:spcPct val="50000"/>
              </a:spcBef>
              <a:buFont typeface="Wingdings" panose="05000000000000000000" pitchFamily="2" charset="2"/>
              <a:buChar char="p"/>
            </a:pPr>
            <a:r>
              <a:rPr lang="zh-CN" altLang="en-US" b="1" dirty="0">
                <a:solidFill>
                  <a:schemeClr val="bg1"/>
                </a:solidFill>
                <a:latin typeface="微软雅黑" panose="020B0503020204020204" pitchFamily="34" charset="-122"/>
                <a:ea typeface="微软雅黑" panose="020B0503020204020204" pitchFamily="34" charset="-122"/>
              </a:rPr>
              <a:t>全文围绕“</a:t>
            </a:r>
            <a:r>
              <a:rPr lang="en-US" altLang="zh-CN" b="1" dirty="0">
                <a:solidFill>
                  <a:schemeClr val="bg1"/>
                </a:solidFill>
                <a:latin typeface="微软雅黑" panose="020B0503020204020204" pitchFamily="34" charset="-122"/>
                <a:ea typeface="微软雅黑" panose="020B0503020204020204" pitchFamily="34" charset="-122"/>
              </a:rPr>
              <a:t>children and nature</a:t>
            </a:r>
            <a:r>
              <a:rPr lang="zh-CN" altLang="en-US" b="1" dirty="0">
                <a:solidFill>
                  <a:schemeClr val="bg1"/>
                </a:solidFill>
                <a:latin typeface="微软雅黑" panose="020B0503020204020204" pitchFamily="34" charset="-122"/>
                <a:ea typeface="微软雅黑" panose="020B0503020204020204" pitchFamily="34" charset="-122"/>
              </a:rPr>
              <a:t>”这一主题展开，重点介绍了纪录片的产生背景、主题、目的、意义“让孩子们走出户外亲近自然”</a:t>
            </a:r>
            <a:endParaRPr lang="en-US" altLang="zh-CN" b="1" dirty="0">
              <a:solidFill>
                <a:schemeClr val="bg1"/>
              </a:solidFill>
              <a:latin typeface="微软雅黑" panose="020B0503020204020204" pitchFamily="34" charset="-122"/>
              <a:ea typeface="微软雅黑" panose="020B0503020204020204" pitchFamily="34" charset="-122"/>
            </a:endParaRPr>
          </a:p>
          <a:p>
            <a:pPr marL="285750" indent="-285750">
              <a:spcBef>
                <a:spcPct val="50000"/>
              </a:spcBef>
              <a:buFont typeface="Wingdings" panose="05000000000000000000" pitchFamily="2" charset="2"/>
              <a:buChar char="p"/>
            </a:pPr>
            <a:r>
              <a:rPr lang="zh-CN" altLang="en-US" b="1" dirty="0">
                <a:solidFill>
                  <a:schemeClr val="bg1"/>
                </a:solidFill>
                <a:latin typeface="微软雅黑" panose="020B0503020204020204" pitchFamily="34" charset="-122"/>
                <a:ea typeface="微软雅黑" panose="020B0503020204020204" pitchFamily="34" charset="-122"/>
              </a:rPr>
              <a:t>本题根据首段可推测出文章主旨</a:t>
            </a:r>
            <a:r>
              <a:rPr lang="en-US" altLang="zh-CN" b="1" dirty="0">
                <a:solidFill>
                  <a:schemeClr val="bg1"/>
                </a:solidFill>
                <a:latin typeface="微软雅黑" panose="020B0503020204020204" pitchFamily="34" charset="-122"/>
                <a:ea typeface="微软雅黑" panose="020B0503020204020204" pitchFamily="34" charset="-122"/>
              </a:rPr>
              <a:t>: </a:t>
            </a:r>
            <a:r>
              <a:rPr lang="zh-CN" altLang="en-US" b="1" dirty="0">
                <a:solidFill>
                  <a:schemeClr val="bg1"/>
                </a:solidFill>
                <a:latin typeface="微软雅黑" panose="020B0503020204020204" pitchFamily="34" charset="-122"/>
                <a:ea typeface="微软雅黑" panose="020B0503020204020204" pitchFamily="34" charset="-122"/>
              </a:rPr>
              <a:t>如何让孩子们远离电子屏幕，结合全文关键词</a:t>
            </a:r>
            <a:r>
              <a:rPr lang="en-US" altLang="zh-CN" b="1" dirty="0">
                <a:solidFill>
                  <a:schemeClr val="bg1"/>
                </a:solidFill>
                <a:latin typeface="微软雅黑" panose="020B0503020204020204" pitchFamily="34" charset="-122"/>
                <a:ea typeface="微软雅黑" panose="020B0503020204020204" pitchFamily="34" charset="-122"/>
              </a:rPr>
              <a:t>nature</a:t>
            </a:r>
            <a:r>
              <a:rPr lang="zh-CN" altLang="en-US" b="1" dirty="0">
                <a:solidFill>
                  <a:schemeClr val="bg1"/>
                </a:solidFill>
                <a:latin typeface="微软雅黑" panose="020B0503020204020204" pitchFamily="34" charset="-122"/>
                <a:ea typeface="微软雅黑" panose="020B0503020204020204" pitchFamily="34" charset="-122"/>
              </a:rPr>
              <a:t>确定答案。</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区别</a:t>
            </a:r>
            <a:r>
              <a:rPr lang="en-US" altLang="zh-CN" b="1" dirty="0">
                <a:solidFill>
                  <a:schemeClr val="bg1"/>
                </a:solidFill>
                <a:latin typeface="微软雅黑" panose="020B0503020204020204" pitchFamily="34" charset="-122"/>
                <a:ea typeface="微软雅黑" panose="020B0503020204020204" pitchFamily="34" charset="-122"/>
              </a:rPr>
              <a:t>ABD</a:t>
            </a:r>
            <a:r>
              <a:rPr lang="zh-CN" altLang="en-US" b="1" dirty="0">
                <a:solidFill>
                  <a:schemeClr val="bg1"/>
                </a:solidFill>
                <a:latin typeface="微软雅黑" panose="020B0503020204020204" pitchFamily="34" charset="-122"/>
                <a:ea typeface="微软雅黑" panose="020B0503020204020204" pitchFamily="34" charset="-122"/>
              </a:rPr>
              <a:t>关键词，</a:t>
            </a:r>
            <a:r>
              <a:rPr lang="en-US" altLang="zh-CN" b="1" dirty="0">
                <a:solidFill>
                  <a:schemeClr val="bg1"/>
                </a:solidFill>
                <a:latin typeface="微软雅黑" panose="020B0503020204020204" pitchFamily="34" charset="-122"/>
                <a:ea typeface="微软雅黑" panose="020B0503020204020204" pitchFamily="34" charset="-122"/>
              </a:rPr>
              <a:t>”have </a:t>
            </a:r>
            <a:r>
              <a:rPr lang="en-US" altLang="zh-CN" b="1" dirty="0" err="1">
                <a:solidFill>
                  <a:schemeClr val="bg1"/>
                </a:solidFill>
                <a:latin typeface="微软雅黑" panose="020B0503020204020204" pitchFamily="34" charset="-122"/>
                <a:ea typeface="微软雅黑" panose="020B0503020204020204" pitchFamily="34" charset="-122"/>
              </a:rPr>
              <a:t>fun”,”more</a:t>
            </a:r>
            <a:r>
              <a:rPr lang="en-US" altLang="zh-CN" b="1" dirty="0">
                <a:solidFill>
                  <a:schemeClr val="bg1"/>
                </a:solidFill>
                <a:latin typeface="微软雅黑" panose="020B0503020204020204" pitchFamily="34" charset="-122"/>
                <a:ea typeface="微软雅黑" panose="020B0503020204020204" pitchFamily="34" charset="-122"/>
              </a:rPr>
              <a:t> free time”, </a:t>
            </a:r>
            <a:r>
              <a:rPr lang="zh-CN" altLang="en-US" b="1" dirty="0">
                <a:solidFill>
                  <a:schemeClr val="bg1"/>
                </a:solidFill>
                <a:latin typeface="微软雅黑" panose="020B0503020204020204" pitchFamily="34" charset="-122"/>
                <a:ea typeface="微软雅黑" panose="020B0503020204020204" pitchFamily="34" charset="-122"/>
              </a:rPr>
              <a:t>主题都偏题，</a:t>
            </a:r>
            <a:r>
              <a:rPr lang="en-US" altLang="zh-CN" b="1" dirty="0">
                <a:solidFill>
                  <a:schemeClr val="bg1"/>
                </a:solidFill>
                <a:latin typeface="微软雅黑" panose="020B0503020204020204" pitchFamily="34" charset="-122"/>
                <a:ea typeface="微软雅黑" panose="020B0503020204020204" pitchFamily="34" charset="-122"/>
              </a:rPr>
              <a:t>D</a:t>
            </a:r>
            <a:r>
              <a:rPr lang="zh-CN" altLang="en-US" b="1" dirty="0">
                <a:solidFill>
                  <a:schemeClr val="bg1"/>
                </a:solidFill>
                <a:latin typeface="微软雅黑" panose="020B0503020204020204" pitchFamily="34" charset="-122"/>
                <a:ea typeface="微软雅黑" panose="020B0503020204020204" pitchFamily="34" charset="-122"/>
              </a:rPr>
              <a:t>并非介绍电影人本身，根据反向逆推法可以排除。</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highlight>
                  <a:srgbClr val="FFFF00"/>
                </a:highlight>
                <a:latin typeface="微软雅黑" panose="020B0503020204020204" pitchFamily="34" charset="-122"/>
                <a:ea typeface="微软雅黑" panose="020B0503020204020204" pitchFamily="34" charset="-122"/>
              </a:rPr>
              <a:t>难点：核心是纪录片，纪录片的目的和意义是什么才是本文的重点</a:t>
            </a:r>
          </a:p>
        </p:txBody>
      </p:sp>
      <p:sp>
        <p:nvSpPr>
          <p:cNvPr id="7" name="文本框 6"/>
          <p:cNvSpPr txBox="1"/>
          <p:nvPr/>
        </p:nvSpPr>
        <p:spPr>
          <a:xfrm>
            <a:off x="698930" y="205504"/>
            <a:ext cx="9073230" cy="52322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关注首尾段，结合核心词，反向逆推法</a:t>
            </a:r>
            <a:r>
              <a:rPr lang="zh-CN" altLang="en-US" sz="1600" b="1" dirty="0">
                <a:solidFill>
                  <a:srgbClr val="5C2987"/>
                </a:solidFill>
                <a:latin typeface="微软雅黑" panose="020B0503020204020204" pitchFamily="34" charset="-122"/>
                <a:ea typeface="微软雅黑" panose="020B0503020204020204" pitchFamily="34" charset="-122"/>
              </a:rPr>
              <a:t>（</a:t>
            </a:r>
            <a:r>
              <a:rPr lang="en-US" altLang="zh-CN" sz="1600" b="1" dirty="0">
                <a:solidFill>
                  <a:srgbClr val="5C2987"/>
                </a:solidFill>
                <a:latin typeface="微软雅黑" panose="020B0503020204020204" pitchFamily="34" charset="-122"/>
                <a:ea typeface="微软雅黑" panose="020B0503020204020204" pitchFamily="34" charset="-122"/>
              </a:rPr>
              <a:t>2021</a:t>
            </a:r>
            <a:r>
              <a:rPr lang="zh-CN" altLang="en-US" sz="1600" b="1" dirty="0">
                <a:solidFill>
                  <a:srgbClr val="5C2987"/>
                </a:solidFill>
                <a:latin typeface="微软雅黑" panose="020B0503020204020204" pitchFamily="34" charset="-122"/>
                <a:ea typeface="微软雅黑" panose="020B0503020204020204" pitchFamily="34" charset="-122"/>
              </a:rPr>
              <a:t>年浙江</a:t>
            </a:r>
            <a:r>
              <a:rPr lang="en-US" altLang="zh-CN" sz="1600" b="1" dirty="0">
                <a:solidFill>
                  <a:srgbClr val="5C2987"/>
                </a:solidFill>
                <a:latin typeface="微软雅黑" panose="020B0503020204020204" pitchFamily="34" charset="-122"/>
                <a:ea typeface="微软雅黑" panose="020B0503020204020204" pitchFamily="34" charset="-122"/>
              </a:rPr>
              <a:t>6</a:t>
            </a:r>
            <a:r>
              <a:rPr lang="zh-CN" altLang="en-US" sz="1600" b="1" dirty="0">
                <a:solidFill>
                  <a:srgbClr val="5C2987"/>
                </a:solidFill>
                <a:latin typeface="微软雅黑" panose="020B0503020204020204" pitchFamily="34" charset="-122"/>
                <a:ea typeface="微软雅黑" panose="020B0503020204020204" pitchFamily="34" charset="-122"/>
              </a:rPr>
              <a:t>月）</a:t>
            </a:r>
          </a:p>
        </p:txBody>
      </p:sp>
      <p:pic>
        <p:nvPicPr>
          <p:cNvPr id="9" name="图片 8"/>
          <p:cNvPicPr>
            <a:picLocks noChangeAspect="1"/>
          </p:cNvPicPr>
          <p:nvPr/>
        </p:nvPicPr>
        <p:blipFill>
          <a:blip r:embed="rId6"/>
          <a:stretch>
            <a:fillRect/>
          </a:stretch>
        </p:blipFill>
        <p:spPr>
          <a:xfrm>
            <a:off x="115667" y="1360741"/>
            <a:ext cx="8352928" cy="1488585"/>
          </a:xfrm>
          <a:prstGeom prst="rect">
            <a:avLst/>
          </a:prstGeom>
          <a:ln w="28575">
            <a:solidFill>
              <a:srgbClr val="5C2987"/>
            </a:solidFill>
          </a:ln>
        </p:spPr>
      </p:pic>
      <p:sp>
        <p:nvSpPr>
          <p:cNvPr id="10" name="矩形 9"/>
          <p:cNvSpPr/>
          <p:nvPr/>
        </p:nvSpPr>
        <p:spPr>
          <a:xfrm>
            <a:off x="5449515" y="3263542"/>
            <a:ext cx="2998912"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矩形 10"/>
          <p:cNvSpPr/>
          <p:nvPr/>
        </p:nvSpPr>
        <p:spPr>
          <a:xfrm>
            <a:off x="0" y="3593861"/>
            <a:ext cx="696987"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3" name="矩形: 圆角 12"/>
          <p:cNvSpPr/>
          <p:nvPr/>
        </p:nvSpPr>
        <p:spPr>
          <a:xfrm>
            <a:off x="552971" y="2400388"/>
            <a:ext cx="2304256" cy="380539"/>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6817666" y="3954100"/>
            <a:ext cx="178677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14"/>
          <p:cNvSpPr/>
          <p:nvPr/>
        </p:nvSpPr>
        <p:spPr>
          <a:xfrm>
            <a:off x="-13546" y="4334322"/>
            <a:ext cx="2510733"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矩形 15"/>
          <p:cNvSpPr/>
          <p:nvPr/>
        </p:nvSpPr>
        <p:spPr>
          <a:xfrm>
            <a:off x="3662736" y="3615950"/>
            <a:ext cx="4019027"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17" name="直接箭头连接符 16"/>
          <p:cNvCxnSpPr/>
          <p:nvPr/>
        </p:nvCxnSpPr>
        <p:spPr>
          <a:xfrm flipH="1" flipV="1">
            <a:off x="2785219" y="2615866"/>
            <a:ext cx="2603777" cy="917536"/>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pic>
        <p:nvPicPr>
          <p:cNvPr id="20" name="图片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45590" y="2372857"/>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barn(inVertical)">
                                      <p:cBhvr>
                                        <p:cTn id="15" dur="500"/>
                                        <p:tgtEl>
                                          <p:spTgt spid="10"/>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barn(inVertical)">
                                      <p:cBhvr>
                                        <p:cTn id="18" dur="500"/>
                                        <p:tgtEl>
                                          <p:spTgt spid="1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inVertical)">
                                      <p:cBhvr>
                                        <p:cTn id="21" dur="500"/>
                                        <p:tgtEl>
                                          <p:spTgt spid="14"/>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arn(inVertical)">
                                      <p:cBhvr>
                                        <p:cTn id="27" dur="500"/>
                                        <p:tgtEl>
                                          <p:spTgt spid="15"/>
                                        </p:tgtEl>
                                      </p:cBhvr>
                                    </p:animEffect>
                                  </p:childTnLst>
                                </p:cTn>
                              </p:par>
                              <p:par>
                                <p:cTn id="28" presetID="16" presetClass="entr" presetSubtype="21"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arn(inVertic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up)">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3" grpId="0" animBg="1"/>
      <p:bldP spid="14" grpId="0" animBg="1"/>
      <p:bldP spid="15" grpId="0" animBg="1"/>
      <p:bldP spid="1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552971" y="272329"/>
            <a:ext cx="8158648" cy="52322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关注首尾段，结合核心词，反向逆推法</a:t>
            </a:r>
            <a:r>
              <a:rPr lang="zh-CN" altLang="en-US" sz="1600" b="1" dirty="0">
                <a:solidFill>
                  <a:srgbClr val="5C2987"/>
                </a:solidFill>
                <a:latin typeface="微软雅黑" panose="020B0503020204020204" pitchFamily="34" charset="-122"/>
                <a:ea typeface="微软雅黑" panose="020B0503020204020204" pitchFamily="34" charset="-122"/>
              </a:rPr>
              <a:t>（</a:t>
            </a:r>
            <a:r>
              <a:rPr lang="en-US" altLang="zh-CN" sz="1600" b="1" dirty="0">
                <a:solidFill>
                  <a:srgbClr val="5C2987"/>
                </a:solidFill>
                <a:latin typeface="微软雅黑" panose="020B0503020204020204" pitchFamily="34" charset="-122"/>
                <a:ea typeface="微软雅黑" panose="020B0503020204020204" pitchFamily="34" charset="-122"/>
              </a:rPr>
              <a:t>2020</a:t>
            </a:r>
            <a:r>
              <a:rPr lang="zh-CN" altLang="en-US" sz="1600" b="1" dirty="0">
                <a:solidFill>
                  <a:srgbClr val="5C2987"/>
                </a:solidFill>
                <a:latin typeface="微软雅黑" panose="020B0503020204020204" pitchFamily="34" charset="-122"/>
                <a:ea typeface="微软雅黑" panose="020B0503020204020204" pitchFamily="34" charset="-122"/>
              </a:rPr>
              <a:t>年全国</a:t>
            </a:r>
            <a:r>
              <a:rPr lang="en-US" altLang="zh-CN" sz="1600" b="1" dirty="0">
                <a:solidFill>
                  <a:srgbClr val="5C2987"/>
                </a:solidFill>
                <a:latin typeface="微软雅黑" panose="020B0503020204020204" pitchFamily="34" charset="-122"/>
                <a:ea typeface="微软雅黑" panose="020B0503020204020204" pitchFamily="34" charset="-122"/>
              </a:rPr>
              <a:t>I</a:t>
            </a:r>
            <a:r>
              <a:rPr lang="zh-CN" altLang="en-US" sz="1600" b="1" dirty="0">
                <a:solidFill>
                  <a:srgbClr val="5C2987"/>
                </a:solidFill>
                <a:latin typeface="微软雅黑" panose="020B0503020204020204" pitchFamily="34" charset="-122"/>
                <a:ea typeface="微软雅黑" panose="020B0503020204020204" pitchFamily="34" charset="-122"/>
              </a:rPr>
              <a:t>卷）</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10" name="图片 9"/>
          <p:cNvPicPr>
            <a:picLocks noChangeAspect="1"/>
          </p:cNvPicPr>
          <p:nvPr/>
        </p:nvPicPr>
        <p:blipFill>
          <a:blip r:embed="rId5"/>
          <a:stretch>
            <a:fillRect/>
          </a:stretch>
        </p:blipFill>
        <p:spPr>
          <a:xfrm>
            <a:off x="0" y="764752"/>
            <a:ext cx="8617867" cy="5976616"/>
          </a:xfrm>
          <a:prstGeom prst="rect">
            <a:avLst/>
          </a:prstGeom>
        </p:spPr>
      </p:pic>
      <p:pic>
        <p:nvPicPr>
          <p:cNvPr id="13" name="图片 12"/>
          <p:cNvPicPr>
            <a:picLocks noChangeAspect="1"/>
          </p:cNvPicPr>
          <p:nvPr/>
        </p:nvPicPr>
        <p:blipFill>
          <a:blip r:embed="rId6"/>
          <a:stretch>
            <a:fillRect/>
          </a:stretch>
        </p:blipFill>
        <p:spPr>
          <a:xfrm>
            <a:off x="144569" y="2420888"/>
            <a:ext cx="8423003" cy="2448270"/>
          </a:xfrm>
          <a:prstGeom prst="rect">
            <a:avLst/>
          </a:prstGeom>
          <a:ln w="28575">
            <a:solidFill>
              <a:srgbClr val="5C2987"/>
            </a:solidFill>
          </a:ln>
        </p:spPr>
      </p:pic>
      <p:sp>
        <p:nvSpPr>
          <p:cNvPr id="14" name="Text Box 6"/>
          <p:cNvSpPr txBox="1"/>
          <p:nvPr>
            <p:custDataLst>
              <p:tags r:id="rId2"/>
            </p:custDataLst>
          </p:nvPr>
        </p:nvSpPr>
        <p:spPr>
          <a:xfrm>
            <a:off x="8664966" y="60678"/>
            <a:ext cx="3385640" cy="6752697"/>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本文属于记叙文，讲述了一个从小在农场长大的女孩高中毕业后一边工作一边读完技校</a:t>
            </a:r>
            <a:r>
              <a:rPr lang="en-US" altLang="zh-CN" b="1" dirty="0">
                <a:solidFill>
                  <a:schemeClr val="bg1"/>
                </a:solidFill>
                <a:latin typeface="微软雅黑" panose="020B0503020204020204" pitchFamily="34" charset="-122"/>
                <a:ea typeface="微软雅黑" panose="020B0503020204020204" pitchFamily="34" charset="-122"/>
              </a:rPr>
              <a:t>,</a:t>
            </a:r>
            <a:r>
              <a:rPr lang="zh-CN" altLang="en-US" b="1" dirty="0">
                <a:solidFill>
                  <a:schemeClr val="bg1"/>
                </a:solidFill>
                <a:latin typeface="微软雅黑" panose="020B0503020204020204" pitchFamily="34" charset="-122"/>
                <a:ea typeface="微软雅黑" panose="020B0503020204020204" pitchFamily="34" charset="-122"/>
              </a:rPr>
              <a:t>还供家中弟妹完成学业</a:t>
            </a:r>
            <a:r>
              <a:rPr lang="en-US" altLang="zh-CN" b="1" dirty="0">
                <a:solidFill>
                  <a:schemeClr val="bg1"/>
                </a:solidFill>
                <a:latin typeface="微软雅黑" panose="020B0503020204020204" pitchFamily="34" charset="-122"/>
                <a:ea typeface="微软雅黑" panose="020B0503020204020204" pitchFamily="34" charset="-122"/>
              </a:rPr>
              <a:t>;</a:t>
            </a:r>
            <a:r>
              <a:rPr lang="zh-CN" altLang="en-US" b="1" dirty="0">
                <a:solidFill>
                  <a:schemeClr val="bg1"/>
                </a:solidFill>
                <a:latin typeface="微软雅黑" panose="020B0503020204020204" pitchFamily="34" charset="-122"/>
                <a:ea typeface="微软雅黑" panose="020B0503020204020204" pitchFamily="34" charset="-122"/>
              </a:rPr>
              <a:t>她成家后又重返校园攻读学位</a:t>
            </a:r>
            <a:r>
              <a:rPr lang="en-US" altLang="zh-CN" b="1" dirty="0">
                <a:solidFill>
                  <a:schemeClr val="bg1"/>
                </a:solidFill>
                <a:latin typeface="微软雅黑" panose="020B0503020204020204" pitchFamily="34" charset="-122"/>
                <a:ea typeface="微软雅黑" panose="020B0503020204020204" pitchFamily="34" charset="-122"/>
              </a:rPr>
              <a:t>,</a:t>
            </a:r>
            <a:r>
              <a:rPr lang="zh-CN" altLang="en-US" b="1" dirty="0">
                <a:solidFill>
                  <a:schemeClr val="bg1"/>
                </a:solidFill>
                <a:latin typeface="微软雅黑" panose="020B0503020204020204" pitchFamily="34" charset="-122"/>
                <a:ea typeface="微软雅黑" panose="020B0503020204020204" pitchFamily="34" charset="-122"/>
              </a:rPr>
              <a:t>不仅为自己的孩子树立了榜样</a:t>
            </a:r>
            <a:r>
              <a:rPr lang="en-US" altLang="zh-CN" b="1" dirty="0">
                <a:solidFill>
                  <a:schemeClr val="bg1"/>
                </a:solidFill>
                <a:latin typeface="微软雅黑" panose="020B0503020204020204" pitchFamily="34" charset="-122"/>
                <a:ea typeface="微软雅黑" panose="020B0503020204020204" pitchFamily="34" charset="-122"/>
              </a:rPr>
              <a:t>,</a:t>
            </a:r>
            <a:r>
              <a:rPr lang="zh-CN" altLang="en-US" b="1" dirty="0">
                <a:solidFill>
                  <a:schemeClr val="bg1"/>
                </a:solidFill>
                <a:latin typeface="微软雅黑" panose="020B0503020204020204" pitchFamily="34" charset="-122"/>
                <a:ea typeface="微软雅黑" panose="020B0503020204020204" pitchFamily="34" charset="-122"/>
              </a:rPr>
              <a:t>也成为家族的骄傲。</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全文围绕“</a:t>
            </a:r>
            <a:r>
              <a:rPr lang="en-US" altLang="zh-CN" b="1" dirty="0">
                <a:solidFill>
                  <a:schemeClr val="bg1"/>
                </a:solidFill>
                <a:latin typeface="微软雅黑" panose="020B0503020204020204" pitchFamily="34" charset="-122"/>
                <a:ea typeface="微软雅黑" panose="020B0503020204020204" pitchFamily="34" charset="-122"/>
              </a:rPr>
              <a:t>further study</a:t>
            </a:r>
            <a:r>
              <a:rPr lang="zh-CN" altLang="en-US" b="1" dirty="0">
                <a:solidFill>
                  <a:schemeClr val="bg1"/>
                </a:solidFill>
                <a:latin typeface="微软雅黑" panose="020B0503020204020204" pitchFamily="34" charset="-122"/>
                <a:ea typeface="微软雅黑" panose="020B0503020204020204" pitchFamily="34" charset="-122"/>
              </a:rPr>
              <a:t>”这一主题展开，重点突出了主人公不畏生活困难，一直乐观进取的精神。</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本题根据首段可推测出</a:t>
            </a:r>
            <a:r>
              <a:rPr lang="en-US" altLang="zh-CN" b="1" dirty="0">
                <a:solidFill>
                  <a:schemeClr val="bg1"/>
                </a:solidFill>
                <a:latin typeface="微软雅黑" panose="020B0503020204020204" pitchFamily="34" charset="-122"/>
                <a:ea typeface="微软雅黑" panose="020B0503020204020204" pitchFamily="34" charset="-122"/>
              </a:rPr>
              <a:t>Jennifer</a:t>
            </a:r>
            <a:r>
              <a:rPr lang="zh-CN" altLang="en-US" b="1" dirty="0">
                <a:solidFill>
                  <a:schemeClr val="bg1"/>
                </a:solidFill>
                <a:latin typeface="微软雅黑" panose="020B0503020204020204" pitchFamily="34" charset="-122"/>
                <a:ea typeface="微软雅黑" panose="020B0503020204020204" pitchFamily="34" charset="-122"/>
              </a:rPr>
              <a:t>对于生活的努力和学习的付出，根据尾段可推出不仅是学业上带来突破，也给孩子们树立了榜样，契合</a:t>
            </a:r>
            <a:r>
              <a:rPr lang="en-US" altLang="zh-CN" b="1" dirty="0">
                <a:solidFill>
                  <a:schemeClr val="bg1"/>
                </a:solidFill>
                <a:latin typeface="微软雅黑" panose="020B0503020204020204" pitchFamily="34" charset="-122"/>
                <a:ea typeface="微软雅黑" panose="020B0503020204020204" pitchFamily="34" charset="-122"/>
              </a:rPr>
              <a:t>C</a:t>
            </a:r>
            <a:r>
              <a:rPr lang="zh-CN" altLang="en-US" b="1" dirty="0">
                <a:solidFill>
                  <a:schemeClr val="bg1"/>
                </a:solidFill>
                <a:latin typeface="微软雅黑" panose="020B0503020204020204" pitchFamily="34" charset="-122"/>
                <a:ea typeface="微软雅黑" panose="020B0503020204020204" pitchFamily="34" charset="-122"/>
              </a:rPr>
              <a:t>选项中</a:t>
            </a:r>
            <a:r>
              <a:rPr lang="en-US" altLang="zh-CN" b="1" dirty="0">
                <a:highlight>
                  <a:srgbClr val="00FFFF"/>
                </a:highlight>
                <a:latin typeface="微软雅黑" panose="020B0503020204020204" pitchFamily="34" charset="-122"/>
                <a:ea typeface="微软雅黑" panose="020B0503020204020204" pitchFamily="34" charset="-122"/>
              </a:rPr>
              <a:t>pay off.</a:t>
            </a:r>
          </a:p>
          <a:p>
            <a:pPr indent="482600">
              <a:spcBef>
                <a:spcPct val="50000"/>
              </a:spcBef>
              <a:buFont typeface="Wingdings" panose="05000000000000000000" pitchFamily="2" charset="2"/>
              <a:buChar char="q"/>
            </a:pPr>
            <a:r>
              <a:rPr lang="zh-CN" altLang="en-US" b="1" dirty="0">
                <a:highlight>
                  <a:srgbClr val="FFFF00"/>
                </a:highlight>
                <a:latin typeface="微软雅黑" panose="020B0503020204020204" pitchFamily="34" charset="-122"/>
                <a:ea typeface="微软雅黑" panose="020B0503020204020204" pitchFamily="34" charset="-122"/>
              </a:rPr>
              <a:t>易错点：注意区分</a:t>
            </a:r>
            <a:r>
              <a:rPr lang="en-US" altLang="zh-CN" b="1" dirty="0">
                <a:highlight>
                  <a:srgbClr val="FFFF00"/>
                </a:highlight>
                <a:latin typeface="微软雅黑" panose="020B0503020204020204" pitchFamily="34" charset="-122"/>
                <a:ea typeface="微软雅黑" panose="020B0503020204020204" pitchFamily="34" charset="-122"/>
              </a:rPr>
              <a:t>D</a:t>
            </a:r>
            <a:r>
              <a:rPr lang="zh-CN" altLang="en-US" b="1" dirty="0">
                <a:highlight>
                  <a:srgbClr val="FFFF00"/>
                </a:highlight>
                <a:latin typeface="微软雅黑" panose="020B0503020204020204" pitchFamily="34" charset="-122"/>
                <a:ea typeface="微软雅黑" panose="020B0503020204020204" pitchFamily="34" charset="-122"/>
              </a:rPr>
              <a:t>选项，主题略篇，对于</a:t>
            </a:r>
            <a:r>
              <a:rPr lang="en-US" altLang="zh-CN" b="1" dirty="0">
                <a:highlight>
                  <a:srgbClr val="FFFF00"/>
                </a:highlight>
                <a:latin typeface="微软雅黑" panose="020B0503020204020204" pitchFamily="34" charset="-122"/>
                <a:ea typeface="微软雅黑" panose="020B0503020204020204" pitchFamily="34" charset="-122"/>
              </a:rPr>
              <a:t>key</a:t>
            </a:r>
            <a:r>
              <a:rPr lang="zh-CN" altLang="en-US" b="1" dirty="0">
                <a:highlight>
                  <a:srgbClr val="FFFF00"/>
                </a:highlight>
                <a:latin typeface="微软雅黑" panose="020B0503020204020204" pitchFamily="34" charset="-122"/>
                <a:ea typeface="微软雅黑" panose="020B0503020204020204" pitchFamily="34" charset="-122"/>
              </a:rPr>
              <a:t>和</a:t>
            </a:r>
            <a:r>
              <a:rPr lang="en-US" altLang="zh-CN" b="1" dirty="0">
                <a:highlight>
                  <a:srgbClr val="FFFF00"/>
                </a:highlight>
                <a:latin typeface="微软雅黑" panose="020B0503020204020204" pitchFamily="34" charset="-122"/>
                <a:ea typeface="微软雅黑" panose="020B0503020204020204" pitchFamily="34" charset="-122"/>
              </a:rPr>
              <a:t>success</a:t>
            </a:r>
            <a:r>
              <a:rPr lang="zh-CN" altLang="en-US" b="1" dirty="0">
                <a:highlight>
                  <a:srgbClr val="FFFF00"/>
                </a:highlight>
                <a:latin typeface="微软雅黑" panose="020B0503020204020204" pitchFamily="34" charset="-122"/>
                <a:ea typeface="微软雅黑" panose="020B0503020204020204" pitchFamily="34" charset="-122"/>
              </a:rPr>
              <a:t>文章并没有重点说明。与其说强调教育的结果是成功不如说在赞美</a:t>
            </a:r>
            <a:r>
              <a:rPr lang="en-US" altLang="zh-CN" b="1" dirty="0">
                <a:highlight>
                  <a:srgbClr val="FFFF00"/>
                </a:highlight>
                <a:latin typeface="微软雅黑" panose="020B0503020204020204" pitchFamily="34" charset="-122"/>
                <a:ea typeface="微软雅黑" panose="020B0503020204020204" pitchFamily="34" charset="-122"/>
              </a:rPr>
              <a:t>hard work</a:t>
            </a:r>
            <a:r>
              <a:rPr lang="zh-CN" altLang="en-US" b="1" dirty="0">
                <a:highlight>
                  <a:srgbClr val="FFFF00"/>
                </a:highlight>
                <a:latin typeface="微软雅黑" panose="020B0503020204020204" pitchFamily="34" charset="-122"/>
                <a:ea typeface="微软雅黑" panose="020B0503020204020204" pitchFamily="34" charset="-122"/>
              </a:rPr>
              <a:t>的态度。</a:t>
            </a:r>
          </a:p>
        </p:txBody>
      </p:sp>
      <p:sp>
        <p:nvSpPr>
          <p:cNvPr id="15" name="矩形 14"/>
          <p:cNvSpPr/>
          <p:nvPr/>
        </p:nvSpPr>
        <p:spPr>
          <a:xfrm>
            <a:off x="144568" y="1246593"/>
            <a:ext cx="8520397" cy="670239"/>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矩形 16"/>
          <p:cNvSpPr/>
          <p:nvPr/>
        </p:nvSpPr>
        <p:spPr>
          <a:xfrm>
            <a:off x="3937347" y="6065855"/>
            <a:ext cx="4968552" cy="335119"/>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19" name="矩形 18"/>
          <p:cNvSpPr/>
          <p:nvPr/>
        </p:nvSpPr>
        <p:spPr>
          <a:xfrm>
            <a:off x="128999" y="6457149"/>
            <a:ext cx="8520397" cy="335119"/>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cxnSp>
        <p:nvCxnSpPr>
          <p:cNvPr id="20" name="直接箭头连接符 19"/>
          <p:cNvCxnSpPr>
            <a:stCxn id="23" idx="2"/>
            <a:endCxn id="17" idx="0"/>
          </p:cNvCxnSpPr>
          <p:nvPr/>
        </p:nvCxnSpPr>
        <p:spPr>
          <a:xfrm>
            <a:off x="3563982" y="4283632"/>
            <a:ext cx="2857641" cy="1782223"/>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23" name="矩形: 圆角 22"/>
          <p:cNvSpPr/>
          <p:nvPr/>
        </p:nvSpPr>
        <p:spPr>
          <a:xfrm>
            <a:off x="2771894" y="3885969"/>
            <a:ext cx="1584176" cy="397663"/>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3291" y="3773544"/>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barn(inVertical)">
                                      <p:cBhvr>
                                        <p:cTn id="15" dur="500"/>
                                        <p:tgtEl>
                                          <p:spTgt spid="17"/>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barn(inVertical)">
                                      <p:cBhvr>
                                        <p:cTn id="18" dur="5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down)">
                                      <p:cBhvr>
                                        <p:cTn id="23" dur="500"/>
                                        <p:tgtEl>
                                          <p:spTgt spid="23"/>
                                        </p:tgtEl>
                                      </p:cBhvr>
                                    </p:animEffect>
                                  </p:childTnLst>
                                </p:cTn>
                              </p:par>
                              <p:par>
                                <p:cTn id="24" presetID="22" presetClass="entr" presetSubtype="4" fill="hold"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down)">
                                      <p:cBhvr>
                                        <p:cTn id="26" dur="500"/>
                                        <p:tgtEl>
                                          <p:spTgt spid="20"/>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up)">
                                      <p:cBhvr>
                                        <p:cTn id="3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P spid="19" grpId="0"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Freeform 5"/>
          <p:cNvSpPr/>
          <p:nvPr/>
        </p:nvSpPr>
        <p:spPr bwMode="auto">
          <a:xfrm>
            <a:off x="3310233" y="1395413"/>
            <a:ext cx="8883355" cy="1881187"/>
          </a:xfrm>
          <a:custGeom>
            <a:avLst/>
            <a:gdLst>
              <a:gd name="T0" fmla="*/ 11567 w 11567"/>
              <a:gd name="T1" fmla="*/ 2441 h 2441"/>
              <a:gd name="T2" fmla="*/ 0 w 11567"/>
              <a:gd name="T3" fmla="*/ 2441 h 2441"/>
              <a:gd name="T4" fmla="*/ 1542 w 11567"/>
              <a:gd name="T5" fmla="*/ 0 h 2441"/>
              <a:gd name="T6" fmla="*/ 11567 w 11567"/>
              <a:gd name="T7" fmla="*/ 0 h 2441"/>
              <a:gd name="T8" fmla="*/ 11567 w 11567"/>
              <a:gd name="T9" fmla="*/ 2441 h 2441"/>
            </a:gdLst>
            <a:ahLst/>
            <a:cxnLst>
              <a:cxn ang="0">
                <a:pos x="T0" y="T1"/>
              </a:cxn>
              <a:cxn ang="0">
                <a:pos x="T2" y="T3"/>
              </a:cxn>
              <a:cxn ang="0">
                <a:pos x="T4" y="T5"/>
              </a:cxn>
              <a:cxn ang="0">
                <a:pos x="T6" y="T7"/>
              </a:cxn>
              <a:cxn ang="0">
                <a:pos x="T8" y="T9"/>
              </a:cxn>
            </a:cxnLst>
            <a:rect l="0" t="0" r="r" b="b"/>
            <a:pathLst>
              <a:path w="11567" h="2441">
                <a:moveTo>
                  <a:pt x="11567" y="2441"/>
                </a:moveTo>
                <a:lnTo>
                  <a:pt x="0" y="2441"/>
                </a:lnTo>
                <a:lnTo>
                  <a:pt x="1542" y="0"/>
                </a:lnTo>
                <a:lnTo>
                  <a:pt x="11567" y="0"/>
                </a:lnTo>
                <a:lnTo>
                  <a:pt x="11567" y="2441"/>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8" name="Freeform 6"/>
          <p:cNvSpPr/>
          <p:nvPr/>
        </p:nvSpPr>
        <p:spPr bwMode="auto">
          <a:xfrm>
            <a:off x="1588" y="4075113"/>
            <a:ext cx="5693725" cy="1712912"/>
          </a:xfrm>
          <a:custGeom>
            <a:avLst/>
            <a:gdLst>
              <a:gd name="T0" fmla="*/ 0 w 7413"/>
              <a:gd name="T1" fmla="*/ 0 h 2222"/>
              <a:gd name="T2" fmla="*/ 7413 w 7413"/>
              <a:gd name="T3" fmla="*/ 0 h 2222"/>
              <a:gd name="T4" fmla="*/ 6010 w 7413"/>
              <a:gd name="T5" fmla="*/ 2222 h 2222"/>
              <a:gd name="T6" fmla="*/ 0 w 7413"/>
              <a:gd name="T7" fmla="*/ 2222 h 2222"/>
              <a:gd name="T8" fmla="*/ 0 w 7413"/>
              <a:gd name="T9" fmla="*/ 0 h 2222"/>
            </a:gdLst>
            <a:ahLst/>
            <a:cxnLst>
              <a:cxn ang="0">
                <a:pos x="T0" y="T1"/>
              </a:cxn>
              <a:cxn ang="0">
                <a:pos x="T2" y="T3"/>
              </a:cxn>
              <a:cxn ang="0">
                <a:pos x="T4" y="T5"/>
              </a:cxn>
              <a:cxn ang="0">
                <a:pos x="T6" y="T7"/>
              </a:cxn>
              <a:cxn ang="0">
                <a:pos x="T8" y="T9"/>
              </a:cxn>
            </a:cxnLst>
            <a:rect l="0" t="0" r="r" b="b"/>
            <a:pathLst>
              <a:path w="7413" h="2222">
                <a:moveTo>
                  <a:pt x="0" y="0"/>
                </a:moveTo>
                <a:lnTo>
                  <a:pt x="7413" y="0"/>
                </a:lnTo>
                <a:lnTo>
                  <a:pt x="6010" y="2222"/>
                </a:lnTo>
                <a:lnTo>
                  <a:pt x="0" y="2222"/>
                </a:lnTo>
                <a:lnTo>
                  <a:pt x="0" y="0"/>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4" name="Freeform 7"/>
          <p:cNvSpPr/>
          <p:nvPr/>
        </p:nvSpPr>
        <p:spPr bwMode="auto">
          <a:xfrm>
            <a:off x="1588" y="2052639"/>
            <a:ext cx="10728896" cy="2981325"/>
          </a:xfrm>
          <a:custGeom>
            <a:avLst/>
            <a:gdLst>
              <a:gd name="T0" fmla="*/ 0 w 13970"/>
              <a:gd name="T1" fmla="*/ 0 h 3869"/>
              <a:gd name="T2" fmla="*/ 13970 w 13970"/>
              <a:gd name="T3" fmla="*/ 0 h 3869"/>
              <a:gd name="T4" fmla="*/ 11527 w 13970"/>
              <a:gd name="T5" fmla="*/ 3869 h 3869"/>
              <a:gd name="T6" fmla="*/ 0 w 13970"/>
              <a:gd name="T7" fmla="*/ 3869 h 3869"/>
              <a:gd name="T8" fmla="*/ 0 w 13970"/>
              <a:gd name="T9" fmla="*/ 0 h 3869"/>
            </a:gdLst>
            <a:ahLst/>
            <a:cxnLst>
              <a:cxn ang="0">
                <a:pos x="T0" y="T1"/>
              </a:cxn>
              <a:cxn ang="0">
                <a:pos x="T2" y="T3"/>
              </a:cxn>
              <a:cxn ang="0">
                <a:pos x="T4" y="T5"/>
              </a:cxn>
              <a:cxn ang="0">
                <a:pos x="T6" y="T7"/>
              </a:cxn>
              <a:cxn ang="0">
                <a:pos x="T8" y="T9"/>
              </a:cxn>
            </a:cxnLst>
            <a:rect l="0" t="0" r="r" b="b"/>
            <a:pathLst>
              <a:path w="13970" h="3869">
                <a:moveTo>
                  <a:pt x="0" y="0"/>
                </a:moveTo>
                <a:lnTo>
                  <a:pt x="13970" y="0"/>
                </a:lnTo>
                <a:lnTo>
                  <a:pt x="11527" y="3869"/>
                </a:lnTo>
                <a:lnTo>
                  <a:pt x="0" y="3869"/>
                </a:lnTo>
                <a:lnTo>
                  <a:pt x="0" y="0"/>
                </a:lnTo>
                <a:close/>
              </a:path>
            </a:pathLst>
          </a:custGeom>
          <a:solidFill>
            <a:srgbClr val="5C2987"/>
          </a:solidFill>
          <a:ln>
            <a:noFill/>
          </a:ln>
        </p:spPr>
        <p:txBody>
          <a:bodyPr lIns="91416" tIns="45708" rIns="91416" bIns="45708"/>
          <a:lstStyle/>
          <a:p>
            <a:endParaRPr lang="zh-CN" altLang="en-US" sz="2400"/>
          </a:p>
        </p:txBody>
      </p:sp>
      <p:sp>
        <p:nvSpPr>
          <p:cNvPr id="55" name="Freeform 8"/>
          <p:cNvSpPr/>
          <p:nvPr/>
        </p:nvSpPr>
        <p:spPr bwMode="auto">
          <a:xfrm>
            <a:off x="11228765" y="1908175"/>
            <a:ext cx="556995" cy="900113"/>
          </a:xfrm>
          <a:custGeom>
            <a:avLst/>
            <a:gdLst>
              <a:gd name="T0" fmla="*/ 584 w 725"/>
              <a:gd name="T1" fmla="*/ 443 h 1169"/>
              <a:gd name="T2" fmla="*/ 725 w 725"/>
              <a:gd name="T3" fmla="*/ 585 h 1169"/>
              <a:gd name="T4" fmla="*/ 584 w 725"/>
              <a:gd name="T5" fmla="*/ 726 h 1169"/>
              <a:gd name="T6" fmla="*/ 141 w 725"/>
              <a:gd name="T7" fmla="*/ 1169 h 1169"/>
              <a:gd name="T8" fmla="*/ 0 w 725"/>
              <a:gd name="T9" fmla="*/ 1028 h 1169"/>
              <a:gd name="T10" fmla="*/ 443 w 725"/>
              <a:gd name="T11" fmla="*/ 585 h 1169"/>
              <a:gd name="T12" fmla="*/ 0 w 725"/>
              <a:gd name="T13" fmla="*/ 141 h 1169"/>
              <a:gd name="T14" fmla="*/ 141 w 725"/>
              <a:gd name="T15" fmla="*/ 0 h 1169"/>
              <a:gd name="T16" fmla="*/ 584 w 725"/>
              <a:gd name="T17" fmla="*/ 443 h 1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5" h="1169">
                <a:moveTo>
                  <a:pt x="584" y="443"/>
                </a:moveTo>
                <a:lnTo>
                  <a:pt x="725" y="585"/>
                </a:lnTo>
                <a:lnTo>
                  <a:pt x="584" y="726"/>
                </a:lnTo>
                <a:lnTo>
                  <a:pt x="141" y="1169"/>
                </a:lnTo>
                <a:lnTo>
                  <a:pt x="0" y="1028"/>
                </a:lnTo>
                <a:lnTo>
                  <a:pt x="443" y="585"/>
                </a:lnTo>
                <a:lnTo>
                  <a:pt x="0" y="141"/>
                </a:lnTo>
                <a:lnTo>
                  <a:pt x="141" y="0"/>
                </a:lnTo>
                <a:lnTo>
                  <a:pt x="584" y="44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9" name="Freeform 9"/>
          <p:cNvSpPr/>
          <p:nvPr/>
        </p:nvSpPr>
        <p:spPr bwMode="auto">
          <a:xfrm>
            <a:off x="10589252" y="6049964"/>
            <a:ext cx="1604336" cy="808037"/>
          </a:xfrm>
          <a:custGeom>
            <a:avLst/>
            <a:gdLst>
              <a:gd name="T0" fmla="*/ 2088 w 2088"/>
              <a:gd name="T1" fmla="*/ 0 h 1048"/>
              <a:gd name="T2" fmla="*/ 2088 w 2088"/>
              <a:gd name="T3" fmla="*/ 1048 h 1048"/>
              <a:gd name="T4" fmla="*/ 0 w 2088"/>
              <a:gd name="T5" fmla="*/ 1048 h 1048"/>
              <a:gd name="T6" fmla="*/ 662 w 2088"/>
              <a:gd name="T7" fmla="*/ 0 h 1048"/>
              <a:gd name="T8" fmla="*/ 2088 w 2088"/>
              <a:gd name="T9" fmla="*/ 0 h 1048"/>
            </a:gdLst>
            <a:ahLst/>
            <a:cxnLst>
              <a:cxn ang="0">
                <a:pos x="T0" y="T1"/>
              </a:cxn>
              <a:cxn ang="0">
                <a:pos x="T2" y="T3"/>
              </a:cxn>
              <a:cxn ang="0">
                <a:pos x="T4" y="T5"/>
              </a:cxn>
              <a:cxn ang="0">
                <a:pos x="T6" y="T7"/>
              </a:cxn>
              <a:cxn ang="0">
                <a:pos x="T8" y="T9"/>
              </a:cxn>
            </a:cxnLst>
            <a:rect l="0" t="0" r="r" b="b"/>
            <a:pathLst>
              <a:path w="2088" h="1048">
                <a:moveTo>
                  <a:pt x="2088" y="0"/>
                </a:moveTo>
                <a:lnTo>
                  <a:pt x="2088" y="1048"/>
                </a:lnTo>
                <a:lnTo>
                  <a:pt x="0" y="1048"/>
                </a:lnTo>
                <a:lnTo>
                  <a:pt x="662" y="0"/>
                </a:lnTo>
                <a:lnTo>
                  <a:pt x="2088" y="0"/>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7" name="Freeform 10"/>
          <p:cNvSpPr/>
          <p:nvPr/>
        </p:nvSpPr>
        <p:spPr bwMode="auto">
          <a:xfrm>
            <a:off x="10298853" y="6208713"/>
            <a:ext cx="1894735" cy="649287"/>
          </a:xfrm>
          <a:custGeom>
            <a:avLst/>
            <a:gdLst>
              <a:gd name="T0" fmla="*/ 2467 w 2467"/>
              <a:gd name="T1" fmla="*/ 0 h 843"/>
              <a:gd name="T2" fmla="*/ 2467 w 2467"/>
              <a:gd name="T3" fmla="*/ 843 h 843"/>
              <a:gd name="T4" fmla="*/ 0 w 2467"/>
              <a:gd name="T5" fmla="*/ 843 h 843"/>
              <a:gd name="T6" fmla="*/ 533 w 2467"/>
              <a:gd name="T7" fmla="*/ 0 h 843"/>
              <a:gd name="T8" fmla="*/ 2467 w 2467"/>
              <a:gd name="T9" fmla="*/ 0 h 843"/>
            </a:gdLst>
            <a:ahLst/>
            <a:cxnLst>
              <a:cxn ang="0">
                <a:pos x="T0" y="T1"/>
              </a:cxn>
              <a:cxn ang="0">
                <a:pos x="T2" y="T3"/>
              </a:cxn>
              <a:cxn ang="0">
                <a:pos x="T4" y="T5"/>
              </a:cxn>
              <a:cxn ang="0">
                <a:pos x="T6" y="T7"/>
              </a:cxn>
              <a:cxn ang="0">
                <a:pos x="T8" y="T9"/>
              </a:cxn>
            </a:cxnLst>
            <a:rect l="0" t="0" r="r" b="b"/>
            <a:pathLst>
              <a:path w="2467" h="843">
                <a:moveTo>
                  <a:pt x="2467" y="0"/>
                </a:moveTo>
                <a:lnTo>
                  <a:pt x="2467" y="843"/>
                </a:lnTo>
                <a:lnTo>
                  <a:pt x="0" y="843"/>
                </a:lnTo>
                <a:lnTo>
                  <a:pt x="533" y="0"/>
                </a:lnTo>
                <a:lnTo>
                  <a:pt x="2467" y="0"/>
                </a:lnTo>
                <a:close/>
              </a:path>
            </a:pathLst>
          </a:custGeom>
          <a:solidFill>
            <a:srgbClr val="5C2987"/>
          </a:solidFill>
          <a:ln>
            <a:noFill/>
          </a:ln>
          <a:extLst>
            <a:ext uri="{91240B29-F687-4F45-9708-019B960494DF}">
              <a14:hiddenLine xmlns:a14="http://schemas.microsoft.com/office/drawing/2010/main" w="9525">
                <a:solidFill>
                  <a:srgbClr val="000000"/>
                </a:solidFill>
                <a:round/>
              </a14:hiddenLine>
            </a:ext>
          </a:extLst>
        </p:spPr>
        <p:txBody>
          <a:bodyPr lIns="91416" tIns="45708" rIns="91416" bIns="45708"/>
          <a:lstStyle/>
          <a:p>
            <a:endParaRPr lang="zh-CN" altLang="en-US" sz="2400"/>
          </a:p>
        </p:txBody>
      </p:sp>
      <p:sp>
        <p:nvSpPr>
          <p:cNvPr id="58" name="TextBox 11"/>
          <p:cNvSpPr txBox="1">
            <a:spLocks noChangeArrowheads="1"/>
          </p:cNvSpPr>
          <p:nvPr/>
        </p:nvSpPr>
        <p:spPr bwMode="auto">
          <a:xfrm>
            <a:off x="2856865" y="2753995"/>
            <a:ext cx="6907530" cy="1631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l" eaLnBrk="1" hangingPunct="1"/>
            <a:r>
              <a:rPr lang="zh-CN" altLang="en-US" sz="4400" b="1" dirty="0">
                <a:solidFill>
                  <a:srgbClr val="FFFFFF"/>
                </a:solidFill>
                <a:latin typeface="微软雅黑" panose="020B0503020204020204" pitchFamily="34" charset="-122"/>
                <a:ea typeface="微软雅黑" panose="020B0503020204020204" pitchFamily="34" charset="-122"/>
              </a:rPr>
              <a:t>作者观点态度、猜习语</a:t>
            </a:r>
            <a:endParaRPr lang="en-US" altLang="zh-CN" sz="3600" b="1" dirty="0">
              <a:solidFill>
                <a:srgbClr val="FFFFFF"/>
              </a:solidFill>
              <a:latin typeface="微软雅黑" panose="020B0503020204020204" pitchFamily="34" charset="-122"/>
              <a:ea typeface="微软雅黑" panose="020B0503020204020204" pitchFamily="34" charset="-122"/>
            </a:endParaRPr>
          </a:p>
          <a:p>
            <a:pPr algn="l" eaLnBrk="1" hangingPunct="1"/>
            <a:r>
              <a:rPr lang="zh-CN" altLang="en-US" sz="2800" b="1" dirty="0">
                <a:solidFill>
                  <a:srgbClr val="FFFF00"/>
                </a:solidFill>
                <a:latin typeface="微软雅黑" panose="020B0503020204020204" pitchFamily="34" charset="-122"/>
                <a:ea typeface="微软雅黑" panose="020B0503020204020204" pitchFamily="34" charset="-122"/>
              </a:rPr>
              <a:t>明晰文章主旨，关注核心词，</a:t>
            </a:r>
            <a:endParaRPr lang="en-US" altLang="zh-CN" sz="2800" b="1" dirty="0">
              <a:solidFill>
                <a:srgbClr val="FFFF00"/>
              </a:solidFill>
              <a:latin typeface="微软雅黑" panose="020B0503020204020204" pitchFamily="34" charset="-122"/>
              <a:ea typeface="微软雅黑" panose="020B0503020204020204" pitchFamily="34" charset="-122"/>
            </a:endParaRPr>
          </a:p>
          <a:p>
            <a:pPr algn="l" eaLnBrk="1" hangingPunct="1"/>
            <a:r>
              <a:rPr lang="zh-CN" altLang="en-US" sz="2800" b="1" dirty="0">
                <a:solidFill>
                  <a:srgbClr val="FFFF00"/>
                </a:solidFill>
                <a:latin typeface="微软雅黑" panose="020B0503020204020204" pitchFamily="34" charset="-122"/>
                <a:ea typeface="微软雅黑" panose="020B0503020204020204" pitchFamily="34" charset="-122"/>
              </a:rPr>
              <a:t>结论例证呼应，代入排除法</a:t>
            </a:r>
            <a:endParaRPr lang="zh-CN" altLang="en-US" sz="2000" b="1" dirty="0">
              <a:solidFill>
                <a:srgbClr val="FFFF00"/>
              </a:solidFill>
              <a:latin typeface="微软雅黑" panose="020B0503020204020204" pitchFamily="34" charset="-122"/>
              <a:ea typeface="微软雅黑" panose="020B0503020204020204" pitchFamily="34" charset="-122"/>
            </a:endParaRPr>
          </a:p>
        </p:txBody>
      </p:sp>
      <p:sp>
        <p:nvSpPr>
          <p:cNvPr id="59" name="TextBox 12"/>
          <p:cNvSpPr txBox="1">
            <a:spLocks noChangeArrowheads="1"/>
          </p:cNvSpPr>
          <p:nvPr/>
        </p:nvSpPr>
        <p:spPr bwMode="auto">
          <a:xfrm>
            <a:off x="1347262" y="2463800"/>
            <a:ext cx="1271453" cy="2205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3735" b="1" dirty="0">
                <a:solidFill>
                  <a:srgbClr val="FFFFFF"/>
                </a:solidFill>
                <a:latin typeface="微软雅黑" panose="020B0503020204020204" pitchFamily="34" charset="-122"/>
                <a:ea typeface="微软雅黑" panose="020B0503020204020204" pitchFamily="34" charset="-122"/>
              </a:rPr>
              <a:t>3</a:t>
            </a:r>
          </a:p>
        </p:txBody>
      </p:sp>
      <p:sp>
        <p:nvSpPr>
          <p:cNvPr id="61" name="TextBox 2"/>
          <p:cNvSpPr txBox="1">
            <a:spLocks noChangeArrowheads="1"/>
          </p:cNvSpPr>
          <p:nvPr/>
        </p:nvSpPr>
        <p:spPr bwMode="auto">
          <a:xfrm>
            <a:off x="491934" y="3813176"/>
            <a:ext cx="833755"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6" tIns="45708" rIns="91416" bIns="45708">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FFFF"/>
                </a:solidFill>
              </a:rPr>
              <a:t>Part</a:t>
            </a:r>
            <a:endParaRPr lang="zh-CN" altLang="en-US" sz="2800">
              <a:solidFill>
                <a:srgbClr val="FFFFFF"/>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right)">
                                      <p:cBhvr>
                                        <p:cTn id="10" dur="1000"/>
                                        <p:tgtEl>
                                          <p:spTgt spid="52"/>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54"/>
                                        </p:tgtEl>
                                        <p:attrNameLst>
                                          <p:attrName>style.visibility</p:attrName>
                                        </p:attrNameLst>
                                      </p:cBhvr>
                                      <p:to>
                                        <p:strVal val="visible"/>
                                      </p:to>
                                    </p:set>
                                    <p:anim calcmode="lin" valueType="num">
                                      <p:cBhvr additive="base">
                                        <p:cTn id="14" dur="500" fill="hold"/>
                                        <p:tgtEl>
                                          <p:spTgt spid="54"/>
                                        </p:tgtEl>
                                        <p:attrNameLst>
                                          <p:attrName>ppt_x</p:attrName>
                                        </p:attrNameLst>
                                      </p:cBhvr>
                                      <p:tavLst>
                                        <p:tav tm="0">
                                          <p:val>
                                            <p:strVal val="0-#ppt_w/2"/>
                                          </p:val>
                                        </p:tav>
                                        <p:tav tm="100000">
                                          <p:val>
                                            <p:strVal val="#ppt_x"/>
                                          </p:val>
                                        </p:tav>
                                      </p:tavLst>
                                    </p:anim>
                                    <p:anim calcmode="lin" valueType="num">
                                      <p:cBhvr additive="base">
                                        <p:cTn id="15" dur="500" fill="hold"/>
                                        <p:tgtEl>
                                          <p:spTgt spid="54"/>
                                        </p:tgtEl>
                                        <p:attrNameLst>
                                          <p:attrName>ppt_y</p:attrName>
                                        </p:attrNameLst>
                                      </p:cBhvr>
                                      <p:tavLst>
                                        <p:tav tm="0">
                                          <p:val>
                                            <p:strVal val="#ppt_y"/>
                                          </p:val>
                                        </p:tav>
                                        <p:tav tm="100000">
                                          <p:val>
                                            <p:strVal val="#ppt_y"/>
                                          </p:val>
                                        </p:tav>
                                      </p:tavLst>
                                    </p:anim>
                                  </p:childTnLst>
                                </p:cTn>
                              </p:par>
                            </p:childTnLst>
                          </p:cTn>
                        </p:par>
                        <p:par>
                          <p:cTn id="16" fill="hold">
                            <p:stCondLst>
                              <p:cond delay="1500"/>
                            </p:stCondLst>
                            <p:childTnLst>
                              <p:par>
                                <p:cTn id="17" presetID="31" presetClass="entr" presetSubtype="0" fill="hold" grpId="0" nodeType="after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p:cTn id="19" dur="300" fill="hold"/>
                                        <p:tgtEl>
                                          <p:spTgt spid="55"/>
                                        </p:tgtEl>
                                        <p:attrNameLst>
                                          <p:attrName>ppt_w</p:attrName>
                                        </p:attrNameLst>
                                      </p:cBhvr>
                                      <p:tavLst>
                                        <p:tav tm="0">
                                          <p:val>
                                            <p:fltVal val="0"/>
                                          </p:val>
                                        </p:tav>
                                        <p:tav tm="100000">
                                          <p:val>
                                            <p:strVal val="#ppt_w"/>
                                          </p:val>
                                        </p:tav>
                                      </p:tavLst>
                                    </p:anim>
                                    <p:anim calcmode="lin" valueType="num">
                                      <p:cBhvr>
                                        <p:cTn id="20" dur="300" fill="hold"/>
                                        <p:tgtEl>
                                          <p:spTgt spid="55"/>
                                        </p:tgtEl>
                                        <p:attrNameLst>
                                          <p:attrName>ppt_h</p:attrName>
                                        </p:attrNameLst>
                                      </p:cBhvr>
                                      <p:tavLst>
                                        <p:tav tm="0">
                                          <p:val>
                                            <p:fltVal val="0"/>
                                          </p:val>
                                        </p:tav>
                                        <p:tav tm="100000">
                                          <p:val>
                                            <p:strVal val="#ppt_h"/>
                                          </p:val>
                                        </p:tav>
                                      </p:tavLst>
                                    </p:anim>
                                    <p:anim calcmode="lin" valueType="num">
                                      <p:cBhvr>
                                        <p:cTn id="21" dur="300" fill="hold"/>
                                        <p:tgtEl>
                                          <p:spTgt spid="55"/>
                                        </p:tgtEl>
                                        <p:attrNameLst>
                                          <p:attrName>style.rotation</p:attrName>
                                        </p:attrNameLst>
                                      </p:cBhvr>
                                      <p:tavLst>
                                        <p:tav tm="0">
                                          <p:val>
                                            <p:fltVal val="90"/>
                                          </p:val>
                                        </p:tav>
                                        <p:tav tm="100000">
                                          <p:val>
                                            <p:fltVal val="0"/>
                                          </p:val>
                                        </p:tav>
                                      </p:tavLst>
                                    </p:anim>
                                    <p:animEffect transition="in" filter="fade">
                                      <p:cBhvr>
                                        <p:cTn id="22" dur="300"/>
                                        <p:tgtEl>
                                          <p:spTgt spid="55"/>
                                        </p:tgtEl>
                                      </p:cBhvr>
                                    </p:animEffect>
                                  </p:childTnLst>
                                </p:cTn>
                              </p:par>
                            </p:childTnLst>
                          </p:cTn>
                        </p:par>
                        <p:par>
                          <p:cTn id="23" fill="hold">
                            <p:stCondLst>
                              <p:cond delay="2000"/>
                            </p:stCondLst>
                            <p:childTnLst>
                              <p:par>
                                <p:cTn id="24" presetID="42"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400"/>
                                        <p:tgtEl>
                                          <p:spTgt spid="9"/>
                                        </p:tgtEl>
                                      </p:cBhvr>
                                    </p:animEffect>
                                    <p:anim calcmode="lin" valueType="num">
                                      <p:cBhvr>
                                        <p:cTn id="27" dur="400" fill="hold"/>
                                        <p:tgtEl>
                                          <p:spTgt spid="9"/>
                                        </p:tgtEl>
                                        <p:attrNameLst>
                                          <p:attrName>ppt_x</p:attrName>
                                        </p:attrNameLst>
                                      </p:cBhvr>
                                      <p:tavLst>
                                        <p:tav tm="0">
                                          <p:val>
                                            <p:strVal val="#ppt_x"/>
                                          </p:val>
                                        </p:tav>
                                        <p:tav tm="100000">
                                          <p:val>
                                            <p:strVal val="#ppt_x"/>
                                          </p:val>
                                        </p:tav>
                                      </p:tavLst>
                                    </p:anim>
                                    <p:anim calcmode="lin" valueType="num">
                                      <p:cBhvr>
                                        <p:cTn id="28" dur="400" fill="hold"/>
                                        <p:tgtEl>
                                          <p:spTgt spid="9"/>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200"/>
                                  </p:stCondLst>
                                  <p:childTnLst>
                                    <p:set>
                                      <p:cBhvr>
                                        <p:cTn id="30" dur="1" fill="hold">
                                          <p:stCondLst>
                                            <p:cond delay="0"/>
                                          </p:stCondLst>
                                        </p:cTn>
                                        <p:tgtEl>
                                          <p:spTgt spid="57"/>
                                        </p:tgtEl>
                                        <p:attrNameLst>
                                          <p:attrName>style.visibility</p:attrName>
                                        </p:attrNameLst>
                                      </p:cBhvr>
                                      <p:to>
                                        <p:strVal val="visible"/>
                                      </p:to>
                                    </p:set>
                                    <p:animEffect transition="in" filter="fade">
                                      <p:cBhvr>
                                        <p:cTn id="31" dur="400"/>
                                        <p:tgtEl>
                                          <p:spTgt spid="57"/>
                                        </p:tgtEl>
                                      </p:cBhvr>
                                    </p:animEffect>
                                    <p:anim calcmode="lin" valueType="num">
                                      <p:cBhvr>
                                        <p:cTn id="32" dur="400" fill="hold"/>
                                        <p:tgtEl>
                                          <p:spTgt spid="57"/>
                                        </p:tgtEl>
                                        <p:attrNameLst>
                                          <p:attrName>ppt_x</p:attrName>
                                        </p:attrNameLst>
                                      </p:cBhvr>
                                      <p:tavLst>
                                        <p:tav tm="0">
                                          <p:val>
                                            <p:strVal val="#ppt_x"/>
                                          </p:val>
                                        </p:tav>
                                        <p:tav tm="100000">
                                          <p:val>
                                            <p:strVal val="#ppt_x"/>
                                          </p:val>
                                        </p:tav>
                                      </p:tavLst>
                                    </p:anim>
                                    <p:anim calcmode="lin" valueType="num">
                                      <p:cBhvr>
                                        <p:cTn id="33" dur="400" fill="hold"/>
                                        <p:tgtEl>
                                          <p:spTgt spid="57"/>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anim calcmode="lin" valueType="num">
                                      <p:cBhvr>
                                        <p:cTn id="38" dur="500" fill="hold"/>
                                        <p:tgtEl>
                                          <p:spTgt spid="61"/>
                                        </p:tgtEl>
                                        <p:attrNameLst>
                                          <p:attrName>ppt_x</p:attrName>
                                        </p:attrNameLst>
                                      </p:cBhvr>
                                      <p:tavLst>
                                        <p:tav tm="0">
                                          <p:val>
                                            <p:strVal val="#ppt_x"/>
                                          </p:val>
                                        </p:tav>
                                        <p:tav tm="100000">
                                          <p:val>
                                            <p:strVal val="#ppt_x"/>
                                          </p:val>
                                        </p:tav>
                                      </p:tavLst>
                                    </p:anim>
                                    <p:anim calcmode="lin" valueType="num">
                                      <p:cBhvr>
                                        <p:cTn id="39" dur="500" fill="hold"/>
                                        <p:tgtEl>
                                          <p:spTgt spid="61"/>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31" presetClass="entr" presetSubtype="0"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 calcmode="lin" valueType="num">
                                      <p:cBhvr>
                                        <p:cTn id="45" dur="500" fill="hold"/>
                                        <p:tgtEl>
                                          <p:spTgt spid="59"/>
                                        </p:tgtEl>
                                        <p:attrNameLst>
                                          <p:attrName>style.rotation</p:attrName>
                                        </p:attrNameLst>
                                      </p:cBhvr>
                                      <p:tavLst>
                                        <p:tav tm="0">
                                          <p:val>
                                            <p:fltVal val="90"/>
                                          </p:val>
                                        </p:tav>
                                        <p:tav tm="100000">
                                          <p:val>
                                            <p:fltVal val="0"/>
                                          </p:val>
                                        </p:tav>
                                      </p:tavLst>
                                    </p:anim>
                                    <p:animEffect transition="in" filter="fade">
                                      <p:cBhvr>
                                        <p:cTn id="46" dur="500"/>
                                        <p:tgtEl>
                                          <p:spTgt spid="59"/>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58"/>
                                        </p:tgtEl>
                                        <p:attrNameLst>
                                          <p:attrName>style.visibility</p:attrName>
                                        </p:attrNameLst>
                                      </p:cBhvr>
                                      <p:to>
                                        <p:strVal val="visible"/>
                                      </p:to>
                                    </p:set>
                                    <p:animEffect transition="in" filter="wipe(left)">
                                      <p:cBhvr>
                                        <p:cTn id="5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bldLvl="0" animBg="1"/>
      <p:bldP spid="8" grpId="0" bldLvl="0" animBg="1"/>
      <p:bldP spid="54" grpId="0" bldLvl="0" animBg="1"/>
      <p:bldP spid="55" grpId="0" bldLvl="0" animBg="1"/>
      <p:bldP spid="9" grpId="0" bldLvl="0" animBg="1"/>
      <p:bldP spid="57" grpId="0" bldLvl="0" animBg="1"/>
      <p:bldP spid="58" grpId="0" autoUpdateAnimBg="0"/>
      <p:bldP spid="59" grpId="0" autoUpdateAnimBg="0"/>
      <p:bldP spid="6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904641" y="146404"/>
            <a:ext cx="9665811" cy="52322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明晰文章主旨，关注核心词</a:t>
            </a:r>
            <a:r>
              <a:rPr lang="zh-CN" altLang="en-US" sz="1600" b="1" dirty="0">
                <a:solidFill>
                  <a:srgbClr val="5C2987"/>
                </a:solidFill>
                <a:latin typeface="微软雅黑" panose="020B0503020204020204" pitchFamily="34" charset="-122"/>
                <a:ea typeface="微软雅黑" panose="020B0503020204020204" pitchFamily="34" charset="-122"/>
              </a:rPr>
              <a:t>（</a:t>
            </a:r>
            <a:r>
              <a:rPr lang="en-US" altLang="zh-CN" sz="1600" b="1" dirty="0">
                <a:solidFill>
                  <a:srgbClr val="5C2987"/>
                </a:solidFill>
                <a:latin typeface="微软雅黑" panose="020B0503020204020204" pitchFamily="34" charset="-122"/>
                <a:ea typeface="微软雅黑" panose="020B0503020204020204" pitchFamily="34" charset="-122"/>
              </a:rPr>
              <a:t>2022</a:t>
            </a:r>
            <a:r>
              <a:rPr lang="zh-CN" altLang="en-US" sz="1600" b="1" dirty="0">
                <a:solidFill>
                  <a:srgbClr val="5C2987"/>
                </a:solidFill>
                <a:latin typeface="微软雅黑" panose="020B0503020204020204" pitchFamily="34" charset="-122"/>
                <a:ea typeface="微软雅黑" panose="020B0503020204020204" pitchFamily="34" charset="-122"/>
              </a:rPr>
              <a:t>年全国</a:t>
            </a:r>
            <a:r>
              <a:rPr lang="en-US" altLang="zh-CN" sz="1600" b="1" dirty="0">
                <a:solidFill>
                  <a:srgbClr val="5C2987"/>
                </a:solidFill>
                <a:latin typeface="微软雅黑" panose="020B0503020204020204" pitchFamily="34" charset="-122"/>
                <a:ea typeface="微软雅黑" panose="020B0503020204020204" pitchFamily="34" charset="-122"/>
              </a:rPr>
              <a:t>I</a:t>
            </a:r>
            <a:r>
              <a:rPr lang="zh-CN" altLang="en-US" sz="1600" b="1" dirty="0">
                <a:solidFill>
                  <a:srgbClr val="5C2987"/>
                </a:solidFill>
                <a:latin typeface="微软雅黑" panose="020B0503020204020204" pitchFamily="34" charset="-122"/>
                <a:ea typeface="微软雅黑" panose="020B0503020204020204" pitchFamily="34" charset="-122"/>
              </a:rPr>
              <a:t>卷）</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2" name="图片 1"/>
          <p:cNvPicPr>
            <a:picLocks noChangeAspect="1"/>
          </p:cNvPicPr>
          <p:nvPr/>
        </p:nvPicPr>
        <p:blipFill>
          <a:blip r:embed="rId5"/>
          <a:stretch>
            <a:fillRect/>
          </a:stretch>
        </p:blipFill>
        <p:spPr>
          <a:xfrm>
            <a:off x="120923" y="764752"/>
            <a:ext cx="8856984" cy="5960604"/>
          </a:xfrm>
          <a:prstGeom prst="rect">
            <a:avLst/>
          </a:prstGeom>
        </p:spPr>
      </p:pic>
      <p:pic>
        <p:nvPicPr>
          <p:cNvPr id="7" name="图片 6"/>
          <p:cNvPicPr>
            <a:picLocks noChangeAspect="1"/>
          </p:cNvPicPr>
          <p:nvPr/>
        </p:nvPicPr>
        <p:blipFill>
          <a:blip r:embed="rId6"/>
          <a:stretch>
            <a:fillRect/>
          </a:stretch>
        </p:blipFill>
        <p:spPr>
          <a:xfrm>
            <a:off x="95723" y="3182055"/>
            <a:ext cx="8856984" cy="1831122"/>
          </a:xfrm>
          <a:prstGeom prst="rect">
            <a:avLst/>
          </a:prstGeom>
          <a:ln w="28575">
            <a:solidFill>
              <a:srgbClr val="5C2987"/>
            </a:solidFill>
          </a:ln>
        </p:spPr>
      </p:pic>
      <p:sp>
        <p:nvSpPr>
          <p:cNvPr id="8" name="矩形 7"/>
          <p:cNvSpPr/>
          <p:nvPr/>
        </p:nvSpPr>
        <p:spPr>
          <a:xfrm>
            <a:off x="120923" y="785658"/>
            <a:ext cx="8831784" cy="1059166"/>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9" name="Text Box 6"/>
          <p:cNvSpPr txBox="1"/>
          <p:nvPr>
            <p:custDataLst>
              <p:tags r:id="rId2"/>
            </p:custDataLst>
          </p:nvPr>
        </p:nvSpPr>
        <p:spPr>
          <a:xfrm>
            <a:off x="8940293" y="132644"/>
            <a:ext cx="3385640" cy="6752697"/>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本文是一篇说明文。文章介绍了我们日常生活中的食物浪费现象以及华盛顿</a:t>
            </a:r>
            <a:r>
              <a:rPr lang="en-US" altLang="zh-CN" b="1" dirty="0">
                <a:solidFill>
                  <a:schemeClr val="bg1"/>
                </a:solidFill>
                <a:latin typeface="微软雅黑" panose="020B0503020204020204" pitchFamily="34" charset="-122"/>
                <a:ea typeface="微软雅黑" panose="020B0503020204020204" pitchFamily="34" charset="-122"/>
              </a:rPr>
              <a:t>DC</a:t>
            </a:r>
            <a:r>
              <a:rPr lang="zh-CN" altLang="en-US" b="1" dirty="0">
                <a:solidFill>
                  <a:schemeClr val="bg1"/>
                </a:solidFill>
                <a:latin typeface="微软雅黑" panose="020B0503020204020204" pitchFamily="34" charset="-122"/>
                <a:ea typeface="微软雅黑" panose="020B0503020204020204" pitchFamily="34" charset="-122"/>
              </a:rPr>
              <a:t>中央厨房的首席执行官为解决食物浪费而采取的努力。</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本题定位第一段，也是文章引入话题的事例，事例的意义即作者想要传达的文章的意义。</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根据首段核心词：</a:t>
            </a:r>
            <a:r>
              <a:rPr lang="en-US" altLang="zh-CN" b="1" dirty="0">
                <a:highlight>
                  <a:srgbClr val="00FFFF"/>
                </a:highlight>
                <a:latin typeface="微软雅黑" panose="020B0503020204020204" pitchFamily="34" charset="-122"/>
                <a:ea typeface="微软雅黑" panose="020B0503020204020204" pitchFamily="34" charset="-122"/>
              </a:rPr>
              <a:t>food, waste, unthinkingly, </a:t>
            </a:r>
            <a:r>
              <a:rPr lang="zh-CN" altLang="en-US" b="1" dirty="0">
                <a:solidFill>
                  <a:schemeClr val="bg1"/>
                </a:solidFill>
                <a:latin typeface="微软雅黑" panose="020B0503020204020204" pitchFamily="34" charset="-122"/>
                <a:ea typeface="微软雅黑" panose="020B0503020204020204" pitchFamily="34" charset="-122"/>
              </a:rPr>
              <a:t>可判断出主题是</a:t>
            </a:r>
            <a:r>
              <a:rPr lang="en-US" altLang="zh-CN" b="1" dirty="0">
                <a:solidFill>
                  <a:schemeClr val="bg1"/>
                </a:solidFill>
                <a:latin typeface="微软雅黑" panose="020B0503020204020204" pitchFamily="34" charset="-122"/>
                <a:ea typeface="微软雅黑" panose="020B0503020204020204" pitchFamily="34" charset="-122"/>
              </a:rPr>
              <a:t>food waste</a:t>
            </a:r>
            <a:r>
              <a:rPr lang="zh-CN" altLang="en-US" b="1" dirty="0">
                <a:solidFill>
                  <a:schemeClr val="bg1"/>
                </a:solidFill>
                <a:latin typeface="微软雅黑" panose="020B0503020204020204" pitchFamily="34" charset="-122"/>
                <a:ea typeface="微软雅黑" panose="020B0503020204020204" pitchFamily="34" charset="-122"/>
              </a:rPr>
              <a:t>，根据事例可了解到作者并非有意浪费，</a:t>
            </a:r>
            <a:r>
              <a:rPr lang="en-US" altLang="zh-CN" b="1" dirty="0">
                <a:highlight>
                  <a:srgbClr val="00FFFF"/>
                </a:highlight>
                <a:latin typeface="微软雅黑" panose="020B0503020204020204" pitchFamily="34" charset="-122"/>
                <a:ea typeface="微软雅黑" panose="020B0503020204020204" pitchFamily="34" charset="-122"/>
              </a:rPr>
              <a:t>but end up</a:t>
            </a:r>
            <a:r>
              <a:rPr lang="zh-CN" altLang="en-US" b="1" dirty="0">
                <a:solidFill>
                  <a:schemeClr val="bg1"/>
                </a:solidFill>
                <a:latin typeface="微软雅黑" panose="020B0503020204020204" pitchFamily="34" charset="-122"/>
                <a:ea typeface="微软雅黑" panose="020B0503020204020204" pitchFamily="34" charset="-122"/>
              </a:rPr>
              <a:t>等词凸显出无意识。</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highlight>
                  <a:srgbClr val="FFFF00"/>
                </a:highlight>
                <a:latin typeface="微软雅黑" panose="020B0503020204020204" pitchFamily="34" charset="-122"/>
                <a:ea typeface="微软雅黑" panose="020B0503020204020204" pitchFamily="34" charset="-122"/>
              </a:rPr>
              <a:t>易错点：注意区分</a:t>
            </a:r>
            <a:r>
              <a:rPr lang="en-US" altLang="zh-CN" b="1" dirty="0">
                <a:highlight>
                  <a:srgbClr val="FFFF00"/>
                </a:highlight>
                <a:latin typeface="微软雅黑" panose="020B0503020204020204" pitchFamily="34" charset="-122"/>
                <a:ea typeface="微软雅黑" panose="020B0503020204020204" pitchFamily="34" charset="-122"/>
              </a:rPr>
              <a:t>A</a:t>
            </a:r>
            <a:r>
              <a:rPr lang="zh-CN" altLang="en-US" b="1" dirty="0">
                <a:highlight>
                  <a:srgbClr val="FFFF00"/>
                </a:highlight>
                <a:latin typeface="微软雅黑" panose="020B0503020204020204" pitchFamily="34" charset="-122"/>
                <a:ea typeface="微软雅黑" panose="020B0503020204020204" pitchFamily="34" charset="-122"/>
              </a:rPr>
              <a:t>选项和</a:t>
            </a:r>
            <a:r>
              <a:rPr lang="en-US" altLang="zh-CN" b="1" dirty="0">
                <a:highlight>
                  <a:srgbClr val="FFFF00"/>
                </a:highlight>
                <a:latin typeface="微软雅黑" panose="020B0503020204020204" pitchFamily="34" charset="-122"/>
                <a:ea typeface="微软雅黑" panose="020B0503020204020204" pitchFamily="34" charset="-122"/>
              </a:rPr>
              <a:t>B</a:t>
            </a:r>
            <a:r>
              <a:rPr lang="zh-CN" altLang="en-US" b="1" dirty="0">
                <a:highlight>
                  <a:srgbClr val="FFFF00"/>
                </a:highlight>
                <a:latin typeface="微软雅黑" panose="020B0503020204020204" pitchFamily="34" charset="-122"/>
                <a:ea typeface="微软雅黑" panose="020B0503020204020204" pitchFamily="34" charset="-122"/>
              </a:rPr>
              <a:t>选项，</a:t>
            </a:r>
            <a:r>
              <a:rPr lang="en-US" altLang="zh-CN" b="1" dirty="0">
                <a:highlight>
                  <a:srgbClr val="FFFF00"/>
                </a:highlight>
                <a:latin typeface="微软雅黑" panose="020B0503020204020204" pitchFamily="34" charset="-122"/>
                <a:ea typeface="微软雅黑" panose="020B0503020204020204" pitchFamily="34" charset="-122"/>
              </a:rPr>
              <a:t>A</a:t>
            </a:r>
            <a:r>
              <a:rPr lang="zh-CN" altLang="en-US" b="1" dirty="0">
                <a:highlight>
                  <a:srgbClr val="FFFF00"/>
                </a:highlight>
                <a:latin typeface="微软雅黑" panose="020B0503020204020204" pitchFamily="34" charset="-122"/>
                <a:ea typeface="微软雅黑" panose="020B0503020204020204" pitchFamily="34" charset="-122"/>
              </a:rPr>
              <a:t>更强调主观浪费，</a:t>
            </a:r>
            <a:r>
              <a:rPr lang="en-US" altLang="zh-CN" b="1" dirty="0">
                <a:highlight>
                  <a:srgbClr val="FFFF00"/>
                </a:highlight>
                <a:latin typeface="微软雅黑" panose="020B0503020204020204" pitchFamily="34" charset="-122"/>
                <a:ea typeface="微软雅黑" panose="020B0503020204020204" pitchFamily="34" charset="-122"/>
              </a:rPr>
              <a:t>B</a:t>
            </a:r>
            <a:r>
              <a:rPr lang="zh-CN" altLang="en-US" b="1" dirty="0">
                <a:highlight>
                  <a:srgbClr val="FFFF00"/>
                </a:highlight>
                <a:latin typeface="微软雅黑" panose="020B0503020204020204" pitchFamily="34" charset="-122"/>
                <a:ea typeface="微软雅黑" panose="020B0503020204020204" pitchFamily="34" charset="-122"/>
              </a:rPr>
              <a:t>则表示浪费的原因多是无意识造成的。</a:t>
            </a:r>
            <a:endParaRPr lang="en-US" altLang="zh-CN" b="1" dirty="0">
              <a:highlight>
                <a:srgbClr val="FFFF00"/>
              </a:highlight>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highlight>
                  <a:srgbClr val="00FFFF"/>
                </a:highlight>
                <a:latin typeface="微软雅黑" panose="020B0503020204020204" pitchFamily="34" charset="-122"/>
                <a:ea typeface="微软雅黑" panose="020B0503020204020204" pitchFamily="34" charset="-122"/>
              </a:rPr>
              <a:t>作者观点态度往往即其写作的目的，需结合全文主旨以及字词透露出的感情色彩判断。</a:t>
            </a:r>
          </a:p>
        </p:txBody>
      </p:sp>
      <p:sp>
        <p:nvSpPr>
          <p:cNvPr id="10" name="矩形: 圆角 9"/>
          <p:cNvSpPr/>
          <p:nvPr/>
        </p:nvSpPr>
        <p:spPr>
          <a:xfrm>
            <a:off x="2785219" y="764751"/>
            <a:ext cx="2952328" cy="306411"/>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a:off x="4764471" y="1071164"/>
            <a:ext cx="2413235" cy="306412"/>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3" name="矩形: 圆角 12"/>
          <p:cNvSpPr/>
          <p:nvPr/>
        </p:nvSpPr>
        <p:spPr>
          <a:xfrm>
            <a:off x="4878413" y="1377576"/>
            <a:ext cx="3451421" cy="215134"/>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4" name="矩形: 圆角 13"/>
          <p:cNvSpPr/>
          <p:nvPr/>
        </p:nvSpPr>
        <p:spPr>
          <a:xfrm>
            <a:off x="1201042" y="1540947"/>
            <a:ext cx="2952327" cy="303878"/>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 name="矩形: 圆角 14"/>
          <p:cNvSpPr/>
          <p:nvPr/>
        </p:nvSpPr>
        <p:spPr>
          <a:xfrm>
            <a:off x="5377508" y="3886229"/>
            <a:ext cx="1008112" cy="303878"/>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6" name="矩形: 圆角 15"/>
          <p:cNvSpPr/>
          <p:nvPr/>
        </p:nvSpPr>
        <p:spPr>
          <a:xfrm>
            <a:off x="6385659" y="3886690"/>
            <a:ext cx="1440119" cy="303878"/>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19" name="直接箭头连接符 18"/>
          <p:cNvCxnSpPr>
            <a:endCxn id="15" idx="0"/>
          </p:cNvCxnSpPr>
          <p:nvPr/>
        </p:nvCxnSpPr>
        <p:spPr>
          <a:xfrm>
            <a:off x="4096574" y="1070703"/>
            <a:ext cx="1784990" cy="2815526"/>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a:endCxn id="16" idx="0"/>
          </p:cNvCxnSpPr>
          <p:nvPr/>
        </p:nvCxnSpPr>
        <p:spPr>
          <a:xfrm>
            <a:off x="5368991" y="1346488"/>
            <a:ext cx="1736728" cy="2540202"/>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pic>
        <p:nvPicPr>
          <p:cNvPr id="23" name="图片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02451" y="3806489"/>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par>
                                <p:cTn id="18" presetID="16" presetClass="entr" presetSubtype="21" fill="hold"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arn(inVertical)">
                                      <p:cBhvr>
                                        <p:cTn id="20" dur="500"/>
                                        <p:tgtEl>
                                          <p:spTgt spid="19"/>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barn(inVertical)">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down)">
                                      <p:cBhvr>
                                        <p:cTn id="28" dur="500"/>
                                        <p:tgtEl>
                                          <p:spTgt spid="11"/>
                                        </p:tgtEl>
                                      </p:cBhvr>
                                    </p:animEffect>
                                  </p:childTnLst>
                                </p:cTn>
                              </p:par>
                              <p:par>
                                <p:cTn id="29" presetID="22" presetClass="entr" presetSubtype="4"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down)">
                                      <p:cBhvr>
                                        <p:cTn id="31" dur="500"/>
                                        <p:tgtEl>
                                          <p:spTgt spid="21"/>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down)">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arn(inVertical)">
                                      <p:cBhvr>
                                        <p:cTn id="39" dur="500"/>
                                        <p:tgtEl>
                                          <p:spTgt spid="13"/>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arn(inVertic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up)">
                                      <p:cBhvr>
                                        <p:cTn id="5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3" grpId="0" animBg="1"/>
      <p:bldP spid="14" grpId="0" animBg="1"/>
      <p:bldP spid="15" grpId="0" animBg="1"/>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1273175" y="243205"/>
            <a:ext cx="7270750" cy="52197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明晰文章主旨，关注核心词</a:t>
            </a:r>
            <a:r>
              <a:rPr lang="zh-CN" altLang="en-US" sz="1600" b="1" dirty="0">
                <a:solidFill>
                  <a:srgbClr val="5C2987"/>
                </a:solidFill>
                <a:latin typeface="微软雅黑" panose="020B0503020204020204" pitchFamily="34" charset="-122"/>
                <a:ea typeface="微软雅黑" panose="020B0503020204020204" pitchFamily="34" charset="-122"/>
              </a:rPr>
              <a:t>（</a:t>
            </a:r>
            <a:r>
              <a:rPr lang="en-US" altLang="zh-CN" sz="1600" b="1" dirty="0">
                <a:solidFill>
                  <a:srgbClr val="5C2987"/>
                </a:solidFill>
                <a:latin typeface="微软雅黑" panose="020B0503020204020204" pitchFamily="34" charset="-122"/>
                <a:ea typeface="微软雅黑" panose="020B0503020204020204" pitchFamily="34" charset="-122"/>
              </a:rPr>
              <a:t>2022</a:t>
            </a:r>
            <a:r>
              <a:rPr lang="zh-CN" altLang="en-US" sz="1600" b="1" dirty="0">
                <a:solidFill>
                  <a:srgbClr val="5C2987"/>
                </a:solidFill>
                <a:latin typeface="微软雅黑" panose="020B0503020204020204" pitchFamily="34" charset="-122"/>
                <a:ea typeface="微软雅黑" panose="020B0503020204020204" pitchFamily="34" charset="-122"/>
              </a:rPr>
              <a:t>年全国</a:t>
            </a:r>
            <a:r>
              <a:rPr lang="en-US" altLang="zh-CN" sz="1600" b="1" dirty="0">
                <a:solidFill>
                  <a:srgbClr val="5C2987"/>
                </a:solidFill>
                <a:latin typeface="微软雅黑" panose="020B0503020204020204" pitchFamily="34" charset="-122"/>
                <a:ea typeface="微软雅黑" panose="020B0503020204020204" pitchFamily="34" charset="-122"/>
              </a:rPr>
              <a:t>II</a:t>
            </a:r>
            <a:r>
              <a:rPr lang="zh-CN" altLang="en-US" sz="1600" b="1" dirty="0">
                <a:solidFill>
                  <a:srgbClr val="5C2987"/>
                </a:solidFill>
                <a:latin typeface="微软雅黑" panose="020B0503020204020204" pitchFamily="34" charset="-122"/>
                <a:ea typeface="微软雅黑" panose="020B0503020204020204" pitchFamily="34" charset="-122"/>
              </a:rPr>
              <a:t>卷）</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3" name="图片 2"/>
          <p:cNvPicPr>
            <a:picLocks noChangeAspect="1"/>
          </p:cNvPicPr>
          <p:nvPr/>
        </p:nvPicPr>
        <p:blipFill>
          <a:blip r:embed="rId5"/>
          <a:stretch>
            <a:fillRect/>
          </a:stretch>
        </p:blipFill>
        <p:spPr>
          <a:xfrm>
            <a:off x="48915" y="764330"/>
            <a:ext cx="8784976" cy="5977036"/>
          </a:xfrm>
          <a:prstGeom prst="rect">
            <a:avLst/>
          </a:prstGeom>
        </p:spPr>
      </p:pic>
      <p:sp>
        <p:nvSpPr>
          <p:cNvPr id="11" name="Text Box 6"/>
          <p:cNvSpPr txBox="1"/>
          <p:nvPr>
            <p:custDataLst>
              <p:tags r:id="rId2"/>
            </p:custDataLst>
          </p:nvPr>
        </p:nvSpPr>
        <p:spPr>
          <a:xfrm>
            <a:off x="8796126" y="404616"/>
            <a:ext cx="3226457" cy="6264744"/>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本文讲述了作者曾是一名记者，在春节期间给孙子读书却别</a:t>
            </a:r>
            <a:r>
              <a:rPr lang="en-US" altLang="zh-CN" sz="1800" b="1" dirty="0">
                <a:solidFill>
                  <a:schemeClr val="bg1"/>
                </a:solidFill>
                <a:latin typeface="微软雅黑" panose="020B0503020204020204" pitchFamily="34" charset="-122"/>
                <a:ea typeface="微软雅黑" panose="020B0503020204020204" pitchFamily="34" charset="-122"/>
              </a:rPr>
              <a:t>2</a:t>
            </a:r>
            <a:r>
              <a:rPr lang="zh-CN" altLang="en-US" sz="1800" b="1" dirty="0">
                <a:solidFill>
                  <a:schemeClr val="bg1"/>
                </a:solidFill>
                <a:latin typeface="微软雅黑" panose="020B0503020204020204" pitchFamily="34" charset="-122"/>
                <a:ea typeface="微软雅黑" panose="020B0503020204020204" pitchFamily="34" charset="-122"/>
              </a:rPr>
              <a:t>岁的孙子误以为是平板，引发作者对新媒体的感慨。</a:t>
            </a:r>
            <a:endParaRPr lang="en-US" altLang="zh-CN" sz="1800"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sym typeface="+mn-ea"/>
              </a:rPr>
              <a:t>本文为</a:t>
            </a:r>
            <a:r>
              <a:rPr lang="zh-CN" altLang="en-US" b="1" dirty="0">
                <a:highlight>
                  <a:srgbClr val="FFFF00"/>
                </a:highlight>
                <a:latin typeface="微软雅黑" panose="020B0503020204020204" pitchFamily="34" charset="-122"/>
                <a:ea typeface="微软雅黑" panose="020B0503020204020204" pitchFamily="34" charset="-122"/>
                <a:sym typeface="+mn-ea"/>
              </a:rPr>
              <a:t>夹叙夹议</a:t>
            </a:r>
            <a:r>
              <a:rPr lang="zh-CN" altLang="en-US" b="1" dirty="0">
                <a:solidFill>
                  <a:schemeClr val="bg1"/>
                </a:solidFill>
                <a:latin typeface="微软雅黑" panose="020B0503020204020204" pitchFamily="34" charset="-122"/>
                <a:ea typeface="微软雅黑" panose="020B0503020204020204" pitchFamily="34" charset="-122"/>
                <a:sym typeface="+mn-ea"/>
              </a:rPr>
              <a:t>，属于生活趣事分享，暗含科技进步对生活影响的主题。文章语言风格幽默轻松。</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本题属于作者观点推断类，定位最后三段，作者对自己的剖白，从关键词“</a:t>
            </a:r>
            <a:r>
              <a:rPr lang="en-US" altLang="zh-CN" b="1" dirty="0">
                <a:solidFill>
                  <a:schemeClr val="bg1"/>
                </a:solidFill>
                <a:latin typeface="微软雅黑" panose="020B0503020204020204" pitchFamily="34" charset="-122"/>
                <a:ea typeface="微软雅黑" panose="020B0503020204020204" pitchFamily="34" charset="-122"/>
              </a:rPr>
              <a:t>not hopelessly challenged digitally speaking</a:t>
            </a:r>
            <a:r>
              <a:rPr lang="zh-CN" altLang="en-US" b="1" dirty="0">
                <a:solidFill>
                  <a:schemeClr val="bg1"/>
                </a:solidFill>
                <a:latin typeface="微软雅黑" panose="020B0503020204020204" pitchFamily="34" charset="-122"/>
                <a:ea typeface="微软雅黑" panose="020B0503020204020204" pitchFamily="34" charset="-122"/>
              </a:rPr>
              <a:t>”等可以做出推断，通过后面两段自述可以排除</a:t>
            </a:r>
            <a:r>
              <a:rPr lang="en-US" altLang="zh-CN" b="1" dirty="0">
                <a:solidFill>
                  <a:schemeClr val="bg1"/>
                </a:solidFill>
                <a:latin typeface="微软雅黑" panose="020B0503020204020204" pitchFamily="34" charset="-122"/>
                <a:ea typeface="微软雅黑" panose="020B0503020204020204" pitchFamily="34" charset="-122"/>
              </a:rPr>
              <a:t>B</a:t>
            </a:r>
            <a:r>
              <a:rPr lang="zh-CN" altLang="en-US" b="1" dirty="0">
                <a:solidFill>
                  <a:schemeClr val="bg1"/>
                </a:solidFill>
                <a:latin typeface="微软雅黑" panose="020B0503020204020204" pitchFamily="34" charset="-122"/>
                <a:ea typeface="微软雅黑" panose="020B0503020204020204" pitchFamily="34" charset="-122"/>
              </a:rPr>
              <a:t>选项。</a:t>
            </a:r>
            <a:r>
              <a:rPr lang="en-US" altLang="zh-CN" b="1" dirty="0">
                <a:solidFill>
                  <a:schemeClr val="bg1"/>
                </a:solidFill>
                <a:latin typeface="微软雅黑" panose="020B0503020204020204" pitchFamily="34" charset="-122"/>
                <a:ea typeface="微软雅黑" panose="020B0503020204020204" pitchFamily="34" charset="-122"/>
              </a:rPr>
              <a:t>AC</a:t>
            </a:r>
            <a:r>
              <a:rPr lang="zh-CN" altLang="en-US" b="1" dirty="0">
                <a:solidFill>
                  <a:schemeClr val="bg1"/>
                </a:solidFill>
                <a:latin typeface="微软雅黑" panose="020B0503020204020204" pitchFamily="34" charset="-122"/>
                <a:ea typeface="微软雅黑" panose="020B0503020204020204" pitchFamily="34" charset="-122"/>
              </a:rPr>
              <a:t>选项均与文章主题无关。</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highlight>
                  <a:srgbClr val="00FFFF"/>
                </a:highlight>
                <a:latin typeface="微软雅黑" panose="020B0503020204020204" pitchFamily="34" charset="-122"/>
                <a:ea typeface="微软雅黑" panose="020B0503020204020204" pitchFamily="34" charset="-122"/>
              </a:rPr>
              <a:t>做题技巧：定位准确、结合关键词，梳理上下文句子。</a:t>
            </a:r>
            <a:endParaRPr lang="en-US" altLang="zh-CN" b="1" dirty="0">
              <a:highlight>
                <a:srgbClr val="00FFFF"/>
              </a:highlight>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endParaRPr lang="zh-CN" altLang="en-US" sz="1800" b="1" dirty="0">
              <a:latin typeface="微软雅黑" panose="020B0503020204020204" pitchFamily="34" charset="-122"/>
              <a:ea typeface="微软雅黑" panose="020B0503020204020204" pitchFamily="34" charset="-122"/>
            </a:endParaRPr>
          </a:p>
        </p:txBody>
      </p:sp>
      <p:sp>
        <p:nvSpPr>
          <p:cNvPr id="25" name="矩形 24"/>
          <p:cNvSpPr/>
          <p:nvPr/>
        </p:nvSpPr>
        <p:spPr>
          <a:xfrm>
            <a:off x="4419820" y="5128092"/>
            <a:ext cx="4376306"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25"/>
          <p:cNvSpPr/>
          <p:nvPr/>
        </p:nvSpPr>
        <p:spPr>
          <a:xfrm>
            <a:off x="10198" y="5474319"/>
            <a:ext cx="212694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28" name="矩形 27"/>
          <p:cNvSpPr/>
          <p:nvPr/>
        </p:nvSpPr>
        <p:spPr>
          <a:xfrm>
            <a:off x="1020974" y="4533824"/>
            <a:ext cx="8259166" cy="306801"/>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29" name="矩形 28"/>
          <p:cNvSpPr/>
          <p:nvPr/>
        </p:nvSpPr>
        <p:spPr>
          <a:xfrm>
            <a:off x="66037" y="4821308"/>
            <a:ext cx="3333012"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33" name="矩形 32"/>
          <p:cNvSpPr/>
          <p:nvPr/>
        </p:nvSpPr>
        <p:spPr>
          <a:xfrm>
            <a:off x="1138003" y="6127330"/>
            <a:ext cx="4023479"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40" name="椭圆 39"/>
          <p:cNvSpPr/>
          <p:nvPr/>
        </p:nvSpPr>
        <p:spPr>
          <a:xfrm>
            <a:off x="46274" y="5474108"/>
            <a:ext cx="2126949" cy="346228"/>
          </a:xfrm>
          <a:prstGeom prst="ellipse">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41" name="直接箭头连接符 40"/>
          <p:cNvCxnSpPr>
            <a:endCxn id="28" idx="0"/>
          </p:cNvCxnSpPr>
          <p:nvPr/>
        </p:nvCxnSpPr>
        <p:spPr>
          <a:xfrm flipH="1">
            <a:off x="5150557" y="2595204"/>
            <a:ext cx="790576" cy="1938620"/>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a:blip r:embed="rId6"/>
          <a:stretch>
            <a:fillRect/>
          </a:stretch>
        </p:blipFill>
        <p:spPr>
          <a:xfrm>
            <a:off x="119603" y="768039"/>
            <a:ext cx="8643600" cy="1812689"/>
          </a:xfrm>
          <a:prstGeom prst="rect">
            <a:avLst/>
          </a:prstGeom>
        </p:spPr>
      </p:pic>
      <p:pic>
        <p:nvPicPr>
          <p:cNvPr id="5" name="图片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63534" y="2092426"/>
            <a:ext cx="435599" cy="435599"/>
          </a:xfrm>
          <a:prstGeom prst="rect">
            <a:avLst/>
          </a:prstGeom>
        </p:spPr>
      </p:pic>
      <p:sp>
        <p:nvSpPr>
          <p:cNvPr id="9" name="矩形: 圆角 8"/>
          <p:cNvSpPr/>
          <p:nvPr/>
        </p:nvSpPr>
        <p:spPr>
          <a:xfrm>
            <a:off x="2915035" y="4525610"/>
            <a:ext cx="1958415" cy="303878"/>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barn(inVertical)">
                                      <p:cBhvr>
                                        <p:cTn id="12" dur="500"/>
                                        <p:tgtEl>
                                          <p:spTgt spid="41"/>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barn(inVertical)">
                                      <p:cBhvr>
                                        <p:cTn id="15" dur="500"/>
                                        <p:tgtEl>
                                          <p:spTgt spid="28"/>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barn(inVertical)">
                                      <p:cBhvr>
                                        <p:cTn id="18" dur="500"/>
                                        <p:tgtEl>
                                          <p:spTgt spid="29"/>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Effect transition="in" filter="barn(inVertical)">
                                      <p:cBhvr>
                                        <p:cTn id="21" dur="500"/>
                                        <p:tgtEl>
                                          <p:spTgt spid="25"/>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barn(inVertical)">
                                      <p:cBhvr>
                                        <p:cTn id="24" dur="500"/>
                                        <p:tgtEl>
                                          <p:spTgt spid="26"/>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barn(inVertical)">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barn(inVertical)">
                                      <p:cBhvr>
                                        <p:cTn id="32" dur="500"/>
                                        <p:tgtEl>
                                          <p:spTgt spid="40"/>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up)">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5" grpId="0" animBg="1"/>
      <p:bldP spid="26" grpId="0" animBg="1"/>
      <p:bldP spid="28" grpId="0" animBg="1"/>
      <p:bldP spid="29" grpId="0" animBg="1"/>
      <p:bldP spid="33" grpId="0" animBg="1"/>
      <p:bldP spid="4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463611" y="243205"/>
            <a:ext cx="8442288" cy="523220"/>
          </a:xfrm>
          <a:prstGeom prst="rect">
            <a:avLst/>
          </a:prstGeom>
          <a:noFill/>
        </p:spPr>
        <p:txBody>
          <a:bodyPr wrap="square" rtlCol="0">
            <a:spAutoFit/>
          </a:bodyPr>
          <a:lstStyle/>
          <a:p>
            <a:r>
              <a:rPr lang="zh-CN" altLang="en-US" sz="2800" b="1" dirty="0">
                <a:solidFill>
                  <a:srgbClr val="5C2987"/>
                </a:solidFill>
                <a:latin typeface="微软雅黑" panose="020B0503020204020204" pitchFamily="34" charset="-122"/>
                <a:ea typeface="微软雅黑" panose="020B0503020204020204" pitchFamily="34" charset="-122"/>
              </a:rPr>
              <a:t>明晰文章主旨，关注核心词，代入排除法</a:t>
            </a:r>
            <a:r>
              <a:rPr lang="zh-CN" altLang="en-US" sz="1600" b="1" dirty="0">
                <a:solidFill>
                  <a:srgbClr val="5C2987"/>
                </a:solidFill>
                <a:latin typeface="微软雅黑" panose="020B0503020204020204" pitchFamily="34" charset="-122"/>
                <a:ea typeface="微软雅黑" panose="020B0503020204020204" pitchFamily="34" charset="-122"/>
              </a:rPr>
              <a:t>（</a:t>
            </a:r>
            <a:r>
              <a:rPr lang="en-US" altLang="zh-CN" sz="1600" b="1" dirty="0">
                <a:solidFill>
                  <a:srgbClr val="5C2987"/>
                </a:solidFill>
                <a:latin typeface="微软雅黑" panose="020B0503020204020204" pitchFamily="34" charset="-122"/>
                <a:ea typeface="微软雅黑" panose="020B0503020204020204" pitchFamily="34" charset="-122"/>
              </a:rPr>
              <a:t>2021</a:t>
            </a:r>
            <a:r>
              <a:rPr lang="zh-CN" altLang="en-US" sz="1600" b="1" dirty="0">
                <a:solidFill>
                  <a:srgbClr val="5C2987"/>
                </a:solidFill>
                <a:latin typeface="微软雅黑" panose="020B0503020204020204" pitchFamily="34" charset="-122"/>
                <a:ea typeface="微软雅黑" panose="020B0503020204020204" pitchFamily="34" charset="-122"/>
              </a:rPr>
              <a:t>年全国</a:t>
            </a:r>
            <a:r>
              <a:rPr lang="en-US" altLang="zh-CN" sz="1600" b="1" dirty="0">
                <a:solidFill>
                  <a:srgbClr val="5C2987"/>
                </a:solidFill>
                <a:latin typeface="微软雅黑" panose="020B0503020204020204" pitchFamily="34" charset="-122"/>
                <a:ea typeface="微软雅黑" panose="020B0503020204020204" pitchFamily="34" charset="-122"/>
              </a:rPr>
              <a:t>II</a:t>
            </a:r>
            <a:r>
              <a:rPr lang="zh-CN" altLang="en-US" sz="1600" b="1" dirty="0">
                <a:solidFill>
                  <a:srgbClr val="5C2987"/>
                </a:solidFill>
                <a:latin typeface="微软雅黑" panose="020B0503020204020204" pitchFamily="34" charset="-122"/>
                <a:ea typeface="微软雅黑" panose="020B0503020204020204" pitchFamily="34" charset="-122"/>
              </a:rPr>
              <a:t>卷）</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sp>
        <p:nvSpPr>
          <p:cNvPr id="11" name="Text Box 6"/>
          <p:cNvSpPr txBox="1"/>
          <p:nvPr>
            <p:custDataLst>
              <p:tags r:id="rId2"/>
            </p:custDataLst>
          </p:nvPr>
        </p:nvSpPr>
        <p:spPr>
          <a:xfrm>
            <a:off x="8804839" y="0"/>
            <a:ext cx="3226457" cy="6828834"/>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作者为了保证两只老虎幼崽的存活</a:t>
            </a:r>
            <a:r>
              <a:rPr lang="en-US" altLang="zh-CN" b="1" dirty="0">
                <a:solidFill>
                  <a:schemeClr val="bg1"/>
                </a:solidFill>
                <a:latin typeface="微软雅黑" panose="020B0503020204020204" pitchFamily="34" charset="-122"/>
                <a:ea typeface="微软雅黑" panose="020B0503020204020204" pitchFamily="34" charset="-122"/>
              </a:rPr>
              <a:t>, </a:t>
            </a:r>
            <a:r>
              <a:rPr lang="zh-CN" altLang="en-US" b="1" dirty="0">
                <a:solidFill>
                  <a:schemeClr val="bg1"/>
                </a:solidFill>
                <a:latin typeface="微软雅黑" panose="020B0503020204020204" pitchFamily="34" charset="-122"/>
                <a:ea typeface="微软雅黑" panose="020B0503020204020204" pitchFamily="34" charset="-122"/>
              </a:rPr>
              <a:t>决定在家里全天候照顾它们。文章介绍了老虎在作者家生活的情况以及作者照顾老虎的感受。</a:t>
            </a:r>
            <a:endParaRPr lang="en-US" altLang="zh-CN" sz="1800"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sym typeface="+mn-ea"/>
              </a:rPr>
              <a:t>本文为记叙文，属于生活趣事分享，暗含人与自然主题。</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indent="482600">
              <a:spcBef>
                <a:spcPct val="50000"/>
              </a:spcBef>
              <a:buFont typeface="Wingdings" panose="05000000000000000000" pitchFamily="2" charset="2"/>
              <a:buChar char="q"/>
            </a:pPr>
            <a:r>
              <a:rPr lang="en-US" altLang="zh-CN" b="1" dirty="0">
                <a:solidFill>
                  <a:schemeClr val="bg1"/>
                </a:solidFill>
                <a:latin typeface="微软雅黑" panose="020B0503020204020204" pitchFamily="34" charset="-122"/>
                <a:ea typeface="微软雅黑" panose="020B0503020204020204" pitchFamily="34" charset="-122"/>
              </a:rPr>
              <a:t>26</a:t>
            </a:r>
            <a:r>
              <a:rPr lang="zh-CN" altLang="en-US" b="1" dirty="0">
                <a:solidFill>
                  <a:schemeClr val="bg1"/>
                </a:solidFill>
                <a:latin typeface="微软雅黑" panose="020B0503020204020204" pitchFamily="34" charset="-122"/>
                <a:ea typeface="微软雅黑" panose="020B0503020204020204" pitchFamily="34" charset="-122"/>
              </a:rPr>
              <a:t>题为作者态度题，本题定位第三段，根据作者描述及关键词“</a:t>
            </a:r>
            <a:r>
              <a:rPr lang="en-US" altLang="zh-CN" b="1" dirty="0">
                <a:solidFill>
                  <a:schemeClr val="bg1"/>
                </a:solidFill>
                <a:latin typeface="微软雅黑" panose="020B0503020204020204" pitchFamily="34" charset="-122"/>
                <a:ea typeface="微软雅黑" panose="020B0503020204020204" pitchFamily="34" charset="-122"/>
              </a:rPr>
              <a:t>very intense, tough times, extremely tired</a:t>
            </a:r>
            <a:r>
              <a:rPr lang="zh-CN" altLang="en-US" b="1" dirty="0">
                <a:solidFill>
                  <a:schemeClr val="bg1"/>
                </a:solidFill>
                <a:latin typeface="微软雅黑" panose="020B0503020204020204" pitchFamily="34" charset="-122"/>
                <a:ea typeface="微软雅黑" panose="020B0503020204020204" pitchFamily="34" charset="-122"/>
              </a:rPr>
              <a:t>”可判断在家里照顾老虎宝宝是比较累的。</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en-US" altLang="zh-CN" b="1" dirty="0">
                <a:solidFill>
                  <a:schemeClr val="bg1"/>
                </a:solidFill>
                <a:latin typeface="微软雅黑" panose="020B0503020204020204" pitchFamily="34" charset="-122"/>
                <a:ea typeface="微软雅黑" panose="020B0503020204020204" pitchFamily="34" charset="-122"/>
              </a:rPr>
              <a:t>25</a:t>
            </a:r>
            <a:r>
              <a:rPr lang="zh-CN" altLang="en-US" b="1" dirty="0">
                <a:solidFill>
                  <a:schemeClr val="bg1"/>
                </a:solidFill>
                <a:latin typeface="微软雅黑" panose="020B0503020204020204" pitchFamily="34" charset="-122"/>
                <a:ea typeface="微软雅黑" panose="020B0503020204020204" pitchFamily="34" charset="-122"/>
              </a:rPr>
              <a:t>题为习语，根据上下文句子“</a:t>
            </a:r>
            <a:r>
              <a:rPr lang="en-US" altLang="zh-CN" b="1" dirty="0">
                <a:solidFill>
                  <a:schemeClr val="bg1"/>
                </a:solidFill>
                <a:latin typeface="微软雅黑" panose="020B0503020204020204" pitchFamily="34" charset="-122"/>
                <a:ea typeface="微软雅黑" panose="020B0503020204020204" pitchFamily="34" charset="-122"/>
              </a:rPr>
              <a:t>turn the room upside down</a:t>
            </a:r>
            <a:r>
              <a:rPr lang="zh-CN" altLang="en-US" b="1" dirty="0">
                <a:solidFill>
                  <a:schemeClr val="bg1"/>
                </a:solidFill>
                <a:latin typeface="微软雅黑" panose="020B0503020204020204" pitchFamily="34" charset="-122"/>
                <a:ea typeface="微软雅黑" panose="020B0503020204020204" pitchFamily="34" charset="-122"/>
              </a:rPr>
              <a:t>”</a:t>
            </a:r>
            <a:r>
              <a:rPr lang="en-US" altLang="zh-CN" b="1" dirty="0">
                <a:solidFill>
                  <a:schemeClr val="bg1"/>
                </a:solidFill>
                <a:latin typeface="微软雅黑" panose="020B0503020204020204" pitchFamily="34" charset="-122"/>
                <a:ea typeface="微软雅黑" panose="020B0503020204020204" pitchFamily="34" charset="-122"/>
              </a:rPr>
              <a:t>”look like a zoo”</a:t>
            </a:r>
            <a:r>
              <a:rPr lang="zh-CN" altLang="en-US" b="1" dirty="0">
                <a:solidFill>
                  <a:schemeClr val="bg1"/>
                </a:solidFill>
                <a:latin typeface="微软雅黑" panose="020B0503020204020204" pitchFamily="34" charset="-122"/>
                <a:ea typeface="微软雅黑" panose="020B0503020204020204" pitchFamily="34" charset="-122"/>
              </a:rPr>
              <a:t>可以看出</a:t>
            </a:r>
            <a:r>
              <a:rPr lang="en-US" altLang="zh-CN" b="1" dirty="0">
                <a:solidFill>
                  <a:schemeClr val="bg1"/>
                </a:solidFill>
                <a:latin typeface="微软雅黑" panose="020B0503020204020204" pitchFamily="34" charset="-122"/>
                <a:ea typeface="微软雅黑" panose="020B0503020204020204" pitchFamily="34" charset="-122"/>
              </a:rPr>
              <a:t>get up </a:t>
            </a:r>
            <a:r>
              <a:rPr lang="en-US" altLang="zh-CN" b="1" dirty="0" err="1">
                <a:solidFill>
                  <a:schemeClr val="bg1"/>
                </a:solidFill>
                <a:latin typeface="微软雅黑" panose="020B0503020204020204" pitchFamily="34" charset="-122"/>
                <a:ea typeface="微软雅黑" panose="020B0503020204020204" pitchFamily="34" charset="-122"/>
              </a:rPr>
              <a:t>tp</a:t>
            </a:r>
            <a:r>
              <a:rPr lang="en-US" altLang="zh-CN" b="1" dirty="0">
                <a:solidFill>
                  <a:schemeClr val="bg1"/>
                </a:solidFill>
                <a:latin typeface="微软雅黑" panose="020B0503020204020204" pitchFamily="34" charset="-122"/>
                <a:ea typeface="微软雅黑" panose="020B0503020204020204" pitchFamily="34" charset="-122"/>
              </a:rPr>
              <a:t> mischief</a:t>
            </a:r>
            <a:r>
              <a:rPr lang="zh-CN" altLang="en-US" b="1" dirty="0">
                <a:solidFill>
                  <a:schemeClr val="bg1"/>
                </a:solidFill>
                <a:latin typeface="微软雅黑" panose="020B0503020204020204" pitchFamily="34" charset="-122"/>
                <a:ea typeface="微软雅黑" panose="020B0503020204020204" pitchFamily="34" charset="-122"/>
              </a:rPr>
              <a:t>为“捣蛋”的意思。</a:t>
            </a:r>
            <a:r>
              <a:rPr lang="en-US" altLang="zh-CN" b="1" dirty="0">
                <a:solidFill>
                  <a:schemeClr val="bg1"/>
                </a:solidFill>
                <a:latin typeface="微软雅黑" panose="020B0503020204020204" pitchFamily="34" charset="-122"/>
                <a:ea typeface="微软雅黑" panose="020B0503020204020204" pitchFamily="34" charset="-122"/>
              </a:rPr>
              <a:t>BCD</a:t>
            </a:r>
            <a:r>
              <a:rPr lang="zh-CN" altLang="en-US" b="1" dirty="0">
                <a:solidFill>
                  <a:schemeClr val="bg1"/>
                </a:solidFill>
                <a:latin typeface="微软雅黑" panose="020B0503020204020204" pitchFamily="34" charset="-122"/>
                <a:ea typeface="微软雅黑" panose="020B0503020204020204" pitchFamily="34" charset="-122"/>
              </a:rPr>
              <a:t>可用代入原文法排除</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b="1" dirty="0">
                <a:highlight>
                  <a:srgbClr val="FFFF00"/>
                </a:highlight>
                <a:latin typeface="微软雅黑" panose="020B0503020204020204" pitchFamily="34" charset="-122"/>
                <a:ea typeface="微软雅黑" panose="020B0503020204020204" pitchFamily="34" charset="-122"/>
              </a:rPr>
              <a:t>解题关键：正确定位、结合关键词、梳理上下文句子。猜词可用代入原文法。</a:t>
            </a:r>
            <a:endParaRPr lang="en-US" altLang="zh-CN" b="1" dirty="0">
              <a:highlight>
                <a:srgbClr val="FFFF00"/>
              </a:highlight>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endParaRPr lang="zh-CN" altLang="en-US" sz="1800" b="1" dirty="0">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5"/>
          <a:stretch>
            <a:fillRect/>
          </a:stretch>
        </p:blipFill>
        <p:spPr>
          <a:xfrm>
            <a:off x="-93752" y="752673"/>
            <a:ext cx="8351579" cy="6076161"/>
          </a:xfrm>
          <a:prstGeom prst="rect">
            <a:avLst/>
          </a:prstGeom>
        </p:spPr>
      </p:pic>
      <p:pic>
        <p:nvPicPr>
          <p:cNvPr id="10" name="图片 9"/>
          <p:cNvPicPr>
            <a:picLocks noChangeAspect="1"/>
          </p:cNvPicPr>
          <p:nvPr/>
        </p:nvPicPr>
        <p:blipFill>
          <a:blip r:embed="rId6"/>
          <a:stretch>
            <a:fillRect/>
          </a:stretch>
        </p:blipFill>
        <p:spPr>
          <a:xfrm>
            <a:off x="-26300" y="1561650"/>
            <a:ext cx="8493830" cy="1080109"/>
          </a:xfrm>
          <a:prstGeom prst="rect">
            <a:avLst/>
          </a:prstGeom>
          <a:ln w="28575">
            <a:solidFill>
              <a:srgbClr val="5C2987"/>
            </a:solidFill>
          </a:ln>
        </p:spPr>
      </p:pic>
      <p:sp>
        <p:nvSpPr>
          <p:cNvPr id="13" name="矩形 12"/>
          <p:cNvSpPr/>
          <p:nvPr/>
        </p:nvSpPr>
        <p:spPr>
          <a:xfrm>
            <a:off x="-47546" y="3483952"/>
            <a:ext cx="8259166" cy="306801"/>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14" name="矩形 13"/>
          <p:cNvSpPr/>
          <p:nvPr/>
        </p:nvSpPr>
        <p:spPr>
          <a:xfrm>
            <a:off x="-47546" y="3789219"/>
            <a:ext cx="8259166" cy="359861"/>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15" name="矩形 14"/>
          <p:cNvSpPr/>
          <p:nvPr/>
        </p:nvSpPr>
        <p:spPr>
          <a:xfrm>
            <a:off x="1" y="4247690"/>
            <a:ext cx="8211620" cy="909502"/>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sp>
        <p:nvSpPr>
          <p:cNvPr id="16" name="矩形: 圆角 15"/>
          <p:cNvSpPr/>
          <p:nvPr/>
        </p:nvSpPr>
        <p:spPr>
          <a:xfrm>
            <a:off x="1777107" y="4247690"/>
            <a:ext cx="1008112" cy="206657"/>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圆角 16"/>
          <p:cNvSpPr/>
          <p:nvPr/>
        </p:nvSpPr>
        <p:spPr>
          <a:xfrm>
            <a:off x="463611" y="4490773"/>
            <a:ext cx="953456" cy="350301"/>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圆角 18"/>
          <p:cNvSpPr/>
          <p:nvPr/>
        </p:nvSpPr>
        <p:spPr>
          <a:xfrm>
            <a:off x="2137147" y="4454347"/>
            <a:ext cx="1584176" cy="386727"/>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0" name="直接箭头连接符 19"/>
          <p:cNvCxnSpPr>
            <a:endCxn id="19" idx="0"/>
          </p:cNvCxnSpPr>
          <p:nvPr/>
        </p:nvCxnSpPr>
        <p:spPr>
          <a:xfrm flipH="1">
            <a:off x="2929235" y="2565489"/>
            <a:ext cx="685373" cy="1888858"/>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pic>
        <p:nvPicPr>
          <p:cNvPr id="24" name="图片 23"/>
          <p:cNvPicPr>
            <a:picLocks noChangeAspect="1"/>
          </p:cNvPicPr>
          <p:nvPr/>
        </p:nvPicPr>
        <p:blipFill>
          <a:blip r:embed="rId7"/>
          <a:stretch>
            <a:fillRect/>
          </a:stretch>
        </p:blipFill>
        <p:spPr>
          <a:xfrm>
            <a:off x="0" y="5443747"/>
            <a:ext cx="8400078" cy="1353574"/>
          </a:xfrm>
          <a:prstGeom prst="rect">
            <a:avLst/>
          </a:prstGeom>
          <a:ln w="28575">
            <a:solidFill>
              <a:srgbClr val="5C2987"/>
            </a:solidFill>
          </a:ln>
        </p:spPr>
      </p:pic>
      <p:sp>
        <p:nvSpPr>
          <p:cNvPr id="27" name="矩形: 圆角 26"/>
          <p:cNvSpPr/>
          <p:nvPr/>
        </p:nvSpPr>
        <p:spPr>
          <a:xfrm>
            <a:off x="4893251" y="3502599"/>
            <a:ext cx="1420359" cy="306802"/>
          </a:xfrm>
          <a:prstGeom prst="roundRect">
            <a:avLst/>
          </a:prstGeom>
          <a:noFill/>
          <a:ln>
            <a:solidFill>
              <a:srgbClr val="E75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圆角 29"/>
          <p:cNvSpPr/>
          <p:nvPr/>
        </p:nvSpPr>
        <p:spPr>
          <a:xfrm>
            <a:off x="3561105" y="3483952"/>
            <a:ext cx="793848" cy="350301"/>
          </a:xfrm>
          <a:prstGeom prst="roundRect">
            <a:avLst/>
          </a:prstGeom>
          <a:noFill/>
          <a:ln>
            <a:solidFill>
              <a:srgbClr val="E75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圆角 30"/>
          <p:cNvSpPr/>
          <p:nvPr/>
        </p:nvSpPr>
        <p:spPr>
          <a:xfrm>
            <a:off x="1705099" y="3822231"/>
            <a:ext cx="4608511" cy="322068"/>
          </a:xfrm>
          <a:prstGeom prst="roundRect">
            <a:avLst/>
          </a:prstGeom>
          <a:noFill/>
          <a:ln>
            <a:solidFill>
              <a:srgbClr val="E75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2" name="直接箭头连接符 31"/>
          <p:cNvCxnSpPr>
            <a:endCxn id="14" idx="2"/>
          </p:cNvCxnSpPr>
          <p:nvPr/>
        </p:nvCxnSpPr>
        <p:spPr>
          <a:xfrm flipV="1">
            <a:off x="1705099" y="4149080"/>
            <a:ext cx="2376938" cy="1872208"/>
          </a:xfrm>
          <a:prstGeom prst="straightConnector1">
            <a:avLst/>
          </a:prstGeom>
          <a:ln w="28575">
            <a:solidFill>
              <a:srgbClr val="E75021"/>
            </a:solidFill>
            <a:tailEnd type="arrow"/>
          </a:ln>
        </p:spPr>
        <p:style>
          <a:lnRef idx="1">
            <a:schemeClr val="accent1"/>
          </a:lnRef>
          <a:fillRef idx="0">
            <a:schemeClr val="accent1"/>
          </a:fillRef>
          <a:effectRef idx="0">
            <a:schemeClr val="accent1"/>
          </a:effectRef>
          <a:fontRef idx="minor">
            <a:schemeClr val="tx1"/>
          </a:fontRef>
        </p:style>
      </p:cxnSp>
      <p:pic>
        <p:nvPicPr>
          <p:cNvPr id="38" name="图片 3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890977" y="2129890"/>
            <a:ext cx="435599" cy="435599"/>
          </a:xfrm>
          <a:prstGeom prst="rect">
            <a:avLst/>
          </a:prstGeom>
        </p:spPr>
      </p:pic>
      <p:pic>
        <p:nvPicPr>
          <p:cNvPr id="42" name="图片 4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04740" y="5917941"/>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down)">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barn(inVertical)">
                                      <p:cBhvr>
                                        <p:cTn id="20" dur="500"/>
                                        <p:tgtEl>
                                          <p:spTgt spid="19"/>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barn(inVertical)">
                                      <p:cBhvr>
                                        <p:cTn id="23" dur="500"/>
                                        <p:tgtEl>
                                          <p:spTgt spid="16"/>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arn(inVertical)">
                                      <p:cBhvr>
                                        <p:cTn id="26" dur="500"/>
                                        <p:tgtEl>
                                          <p:spTgt spid="17"/>
                                        </p:tgtEl>
                                      </p:cBhvr>
                                    </p:animEffec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barn(inVertical)">
                                      <p:cBhvr>
                                        <p:cTn id="35" dur="500"/>
                                        <p:tgtEl>
                                          <p:spTgt spid="24"/>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down)">
                                      <p:cBhvr>
                                        <p:cTn id="40" dur="500"/>
                                        <p:tgtEl>
                                          <p:spTgt spid="13"/>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wipe(down)">
                                      <p:cBhvr>
                                        <p:cTn id="48" dur="500"/>
                                        <p:tgtEl>
                                          <p:spTgt spid="30"/>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down)">
                                      <p:cBhvr>
                                        <p:cTn id="51" dur="500"/>
                                        <p:tgtEl>
                                          <p:spTgt spid="27"/>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wipe(down)">
                                      <p:cBhvr>
                                        <p:cTn id="54" dur="500"/>
                                        <p:tgtEl>
                                          <p:spTgt spid="31"/>
                                        </p:tgtEl>
                                      </p:cBhvr>
                                    </p:animEffect>
                                  </p:childTnLst>
                                </p:cTn>
                              </p:par>
                              <p:par>
                                <p:cTn id="55" presetID="22" presetClass="entr" presetSubtype="4" fill="hold" nodeType="with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wipe(down)">
                                      <p:cBhvr>
                                        <p:cTn id="57" dur="500"/>
                                        <p:tgtEl>
                                          <p:spTgt spid="32"/>
                                        </p:tgtEl>
                                      </p:cBhvr>
                                    </p:animEffec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42"/>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up)">
                                      <p:cBhvr>
                                        <p:cTn id="6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6" grpId="0" animBg="1"/>
      <p:bldP spid="17" grpId="0" animBg="1"/>
      <p:bldP spid="19" grpId="0" animBg="1"/>
      <p:bldP spid="27" grpId="0" animBg="1"/>
      <p:bldP spid="30" grpId="0" animBg="1"/>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768773" y="214891"/>
            <a:ext cx="7626741" cy="461665"/>
          </a:xfrm>
          <a:prstGeom prst="rect">
            <a:avLst/>
          </a:prstGeom>
          <a:noFill/>
        </p:spPr>
        <p:txBody>
          <a:bodyPr wrap="square" rtlCol="0">
            <a:spAutoFit/>
          </a:bodyPr>
          <a:lstStyle/>
          <a:p>
            <a:r>
              <a:rPr kumimoji="0" lang="zh-CN" altLang="en-US" sz="2400" b="1" i="0" u="none" strike="noStrike" kern="1200" cap="none" spc="0" normalizeH="0" baseline="0" noProof="0" dirty="0">
                <a:ln>
                  <a:noFill/>
                </a:ln>
                <a:solidFill>
                  <a:srgbClr val="5C2987"/>
                </a:solidFill>
                <a:effectLst/>
                <a:uLnTx/>
                <a:uFillTx/>
                <a:latin typeface="微软雅黑" panose="020B0503020204020204" pitchFamily="34" charset="-122"/>
                <a:ea typeface="微软雅黑" panose="020B0503020204020204" pitchFamily="34" charset="-122"/>
                <a:cs typeface="Arial" panose="020B0604020202020204"/>
              </a:rPr>
              <a:t>结论例证呼应，代入排除法</a:t>
            </a:r>
            <a:r>
              <a:rPr lang="zh-CN" altLang="en-US" b="1" dirty="0">
                <a:solidFill>
                  <a:srgbClr val="5C2987"/>
                </a:solidFill>
                <a:latin typeface="微软雅黑" panose="020B0503020204020204" pitchFamily="34" charset="-122"/>
                <a:ea typeface="微软雅黑" panose="020B0503020204020204" pitchFamily="34" charset="-122"/>
              </a:rPr>
              <a:t>（</a:t>
            </a:r>
            <a:r>
              <a:rPr lang="en-US" altLang="zh-CN" b="1" dirty="0">
                <a:solidFill>
                  <a:srgbClr val="5C2987"/>
                </a:solidFill>
                <a:latin typeface="微软雅黑" panose="020B0503020204020204" pitchFamily="34" charset="-122"/>
                <a:ea typeface="微软雅黑" panose="020B0503020204020204" pitchFamily="34" charset="-122"/>
              </a:rPr>
              <a:t>2023</a:t>
            </a:r>
            <a:r>
              <a:rPr lang="zh-CN" altLang="en-US" b="1" dirty="0">
                <a:solidFill>
                  <a:srgbClr val="5C2987"/>
                </a:solidFill>
                <a:latin typeface="微软雅黑" panose="020B0503020204020204" pitchFamily="34" charset="-122"/>
                <a:ea typeface="微软雅黑" panose="020B0503020204020204" pitchFamily="34" charset="-122"/>
              </a:rPr>
              <a:t>年</a:t>
            </a:r>
            <a:r>
              <a:rPr lang="en-US" altLang="zh-CN" b="1" dirty="0">
                <a:solidFill>
                  <a:srgbClr val="5C2987"/>
                </a:solidFill>
                <a:latin typeface="微软雅黑" panose="020B0503020204020204" pitchFamily="34" charset="-122"/>
                <a:ea typeface="微软雅黑" panose="020B0503020204020204" pitchFamily="34" charset="-122"/>
              </a:rPr>
              <a:t>1</a:t>
            </a:r>
            <a:r>
              <a:rPr lang="zh-CN" altLang="en-US" b="1" dirty="0">
                <a:solidFill>
                  <a:srgbClr val="5C2987"/>
                </a:solidFill>
                <a:latin typeface="微软雅黑" panose="020B0503020204020204" pitchFamily="34" charset="-122"/>
                <a:ea typeface="微软雅黑" panose="020B0503020204020204" pitchFamily="34" charset="-122"/>
              </a:rPr>
              <a:t>月浙江）</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4" name="图片 3"/>
          <p:cNvPicPr>
            <a:picLocks noChangeAspect="1"/>
          </p:cNvPicPr>
          <p:nvPr/>
        </p:nvPicPr>
        <p:blipFill>
          <a:blip r:embed="rId5"/>
          <a:stretch>
            <a:fillRect/>
          </a:stretch>
        </p:blipFill>
        <p:spPr>
          <a:xfrm>
            <a:off x="108227" y="809986"/>
            <a:ext cx="8437632" cy="5983038"/>
          </a:xfrm>
          <a:prstGeom prst="rect">
            <a:avLst/>
          </a:prstGeom>
        </p:spPr>
      </p:pic>
      <p:sp>
        <p:nvSpPr>
          <p:cNvPr id="15" name="Text Box 6"/>
          <p:cNvSpPr txBox="1"/>
          <p:nvPr>
            <p:custDataLst>
              <p:tags r:id="rId2"/>
            </p:custDataLst>
          </p:nvPr>
        </p:nvSpPr>
        <p:spPr>
          <a:xfrm>
            <a:off x="8905898" y="692696"/>
            <a:ext cx="3291995" cy="5688632"/>
          </a:xfrm>
          <a:prstGeom prst="rect">
            <a:avLst/>
          </a:prstGeom>
          <a:solidFill>
            <a:srgbClr val="5C2987"/>
          </a:solidFill>
          <a:ln w="9525">
            <a:solidFill>
              <a:srgbClr val="5C2987"/>
            </a:solidFill>
          </a:ln>
        </p:spPr>
        <p:txBody>
          <a:bodyPr wrap="square" anchor="t" anchorCtr="0">
            <a:noAutofit/>
          </a:bodyPr>
          <a:lstStyle/>
          <a:p>
            <a:pPr indent="482600">
              <a:spcBef>
                <a:spcPct val="50000"/>
              </a:spcBef>
              <a:buFont typeface="Wingdings" panose="05000000000000000000" pitchFamily="2" charset="2"/>
              <a:buChar char="q"/>
            </a:pPr>
            <a:r>
              <a:rPr lang="zh-CN" altLang="en-US" sz="2000" b="1" dirty="0">
                <a:solidFill>
                  <a:schemeClr val="bg1"/>
                </a:solidFill>
                <a:latin typeface="微软雅黑" panose="020B0503020204020204" pitchFamily="34" charset="-122"/>
                <a:ea typeface="微软雅黑" panose="020B0503020204020204" pitchFamily="34" charset="-122"/>
              </a:rPr>
              <a:t>本文讲述了作者如何在家庭中通过个人努力实现“零浪费”。</a:t>
            </a:r>
          </a:p>
          <a:p>
            <a:pPr indent="482600">
              <a:spcBef>
                <a:spcPct val="50000"/>
              </a:spcBef>
              <a:buFont typeface="Wingdings" panose="05000000000000000000" pitchFamily="2" charset="2"/>
              <a:buChar char="q"/>
            </a:pPr>
            <a:r>
              <a:rPr lang="zh-CN" altLang="en-US" sz="2000" b="1" dirty="0">
                <a:solidFill>
                  <a:schemeClr val="bg1"/>
                </a:solidFill>
                <a:latin typeface="微软雅黑" panose="020B0503020204020204" pitchFamily="34" charset="-122"/>
                <a:ea typeface="微软雅黑" panose="020B0503020204020204" pitchFamily="34" charset="-122"/>
              </a:rPr>
              <a:t>本题为猜词，定位原文第一段，为作者结论性语言。可以从下文中找到佐证的例子，如第二段末句及第三段的具体事例。都可契合首段的结论“</a:t>
            </a:r>
            <a:r>
              <a:rPr lang="en-US" altLang="zh-CN" sz="2000" b="1" dirty="0">
                <a:solidFill>
                  <a:schemeClr val="bg1"/>
                </a:solidFill>
                <a:latin typeface="微软雅黑" panose="020B0503020204020204" pitchFamily="34" charset="-122"/>
                <a:ea typeface="微软雅黑" panose="020B0503020204020204" pitchFamily="34" charset="-122"/>
              </a:rPr>
              <a:t>not everyone around you will be ready to jump on that bandwagon</a:t>
            </a:r>
            <a:r>
              <a:rPr lang="zh-CN" altLang="en-US" sz="2000" b="1" dirty="0">
                <a:solidFill>
                  <a:schemeClr val="bg1"/>
                </a:solidFill>
                <a:latin typeface="微软雅黑" panose="020B0503020204020204" pitchFamily="34" charset="-122"/>
                <a:ea typeface="微软雅黑" panose="020B0503020204020204" pitchFamily="34" charset="-122"/>
              </a:rPr>
              <a:t>”。尤其第二段的末句“</a:t>
            </a:r>
            <a:r>
              <a:rPr lang="en-US" altLang="zh-CN" sz="2000" b="1" dirty="0">
                <a:solidFill>
                  <a:schemeClr val="bg1"/>
                </a:solidFill>
                <a:latin typeface="微软雅黑" panose="020B0503020204020204" pitchFamily="34" charset="-122"/>
                <a:ea typeface="微软雅黑" panose="020B0503020204020204" pitchFamily="34" charset="-122"/>
              </a:rPr>
              <a:t>not-always-supportive</a:t>
            </a:r>
            <a:r>
              <a:rPr lang="zh-CN" altLang="en-US" sz="2000" b="1" dirty="0">
                <a:solidFill>
                  <a:schemeClr val="bg1"/>
                </a:solidFill>
                <a:latin typeface="微软雅黑" panose="020B0503020204020204" pitchFamily="34" charset="-122"/>
                <a:ea typeface="微软雅黑" panose="020B0503020204020204" pitchFamily="34" charset="-122"/>
              </a:rPr>
              <a:t>”可判断出与</a:t>
            </a:r>
            <a:r>
              <a:rPr lang="en-US" altLang="zh-CN" sz="2000" b="1" dirty="0">
                <a:solidFill>
                  <a:schemeClr val="bg1"/>
                </a:solidFill>
                <a:latin typeface="微软雅黑" panose="020B0503020204020204" pitchFamily="34" charset="-122"/>
                <a:ea typeface="微软雅黑" panose="020B0503020204020204" pitchFamily="34" charset="-122"/>
              </a:rPr>
              <a:t>B</a:t>
            </a:r>
            <a:r>
              <a:rPr lang="zh-CN" altLang="en-US" sz="2000" b="1" dirty="0">
                <a:solidFill>
                  <a:schemeClr val="bg1"/>
                </a:solidFill>
                <a:latin typeface="微软雅黑" panose="020B0503020204020204" pitchFamily="34" charset="-122"/>
                <a:ea typeface="微软雅黑" panose="020B0503020204020204" pitchFamily="34" charset="-122"/>
              </a:rPr>
              <a:t>选项吻合</a:t>
            </a:r>
            <a:endParaRPr lang="en-US" altLang="zh-CN" sz="2000" b="1" dirty="0">
              <a:solidFill>
                <a:schemeClr val="bg1"/>
              </a:solidFill>
              <a:latin typeface="微软雅黑" panose="020B0503020204020204" pitchFamily="34" charset="-122"/>
              <a:ea typeface="微软雅黑" panose="020B0503020204020204" pitchFamily="34" charset="-122"/>
            </a:endParaRPr>
          </a:p>
          <a:p>
            <a:pPr indent="482600">
              <a:spcBef>
                <a:spcPct val="50000"/>
              </a:spcBef>
              <a:buFont typeface="Wingdings" panose="05000000000000000000" pitchFamily="2" charset="2"/>
              <a:buChar char="q"/>
            </a:pPr>
            <a:r>
              <a:rPr lang="zh-CN" altLang="en-US" sz="2000" b="1" dirty="0">
                <a:highlight>
                  <a:srgbClr val="FFFF00"/>
                </a:highlight>
                <a:latin typeface="微软雅黑" panose="020B0503020204020204" pitchFamily="34" charset="-122"/>
                <a:ea typeface="微软雅黑" panose="020B0503020204020204" pitchFamily="34" charset="-122"/>
              </a:rPr>
              <a:t>做题技巧：正确定位、结合关键词、论点结合例证</a:t>
            </a:r>
          </a:p>
        </p:txBody>
      </p:sp>
      <p:pic>
        <p:nvPicPr>
          <p:cNvPr id="13" name="图片 12"/>
          <p:cNvPicPr>
            <a:picLocks noChangeAspect="1"/>
          </p:cNvPicPr>
          <p:nvPr/>
        </p:nvPicPr>
        <p:blipFill>
          <a:blip r:embed="rId6"/>
          <a:stretch>
            <a:fillRect/>
          </a:stretch>
        </p:blipFill>
        <p:spPr>
          <a:xfrm>
            <a:off x="173047" y="4439950"/>
            <a:ext cx="8492207" cy="1296142"/>
          </a:xfrm>
          <a:prstGeom prst="rect">
            <a:avLst/>
          </a:prstGeom>
        </p:spPr>
      </p:pic>
      <p:sp>
        <p:nvSpPr>
          <p:cNvPr id="14" name="矩形 13"/>
          <p:cNvSpPr/>
          <p:nvPr/>
        </p:nvSpPr>
        <p:spPr>
          <a:xfrm>
            <a:off x="5665540" y="764753"/>
            <a:ext cx="2966004" cy="289962"/>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18"/>
          <p:cNvSpPr/>
          <p:nvPr/>
        </p:nvSpPr>
        <p:spPr>
          <a:xfrm>
            <a:off x="139336" y="1054714"/>
            <a:ext cx="8492207"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19"/>
          <p:cNvSpPr/>
          <p:nvPr/>
        </p:nvSpPr>
        <p:spPr>
          <a:xfrm>
            <a:off x="139336" y="1400941"/>
            <a:ext cx="1277731" cy="244729"/>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矩形 20"/>
          <p:cNvSpPr/>
          <p:nvPr/>
        </p:nvSpPr>
        <p:spPr>
          <a:xfrm>
            <a:off x="1201043" y="2320771"/>
            <a:ext cx="7344816" cy="346227"/>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21"/>
          <p:cNvSpPr/>
          <p:nvPr/>
        </p:nvSpPr>
        <p:spPr>
          <a:xfrm>
            <a:off x="202138" y="2666998"/>
            <a:ext cx="1863001" cy="257946"/>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矩形 22"/>
          <p:cNvSpPr/>
          <p:nvPr/>
        </p:nvSpPr>
        <p:spPr>
          <a:xfrm>
            <a:off x="202137" y="3724398"/>
            <a:ext cx="8285757" cy="306223"/>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矩形 23"/>
          <p:cNvSpPr/>
          <p:nvPr/>
        </p:nvSpPr>
        <p:spPr>
          <a:xfrm>
            <a:off x="2857227" y="3412167"/>
            <a:ext cx="5630668" cy="312232"/>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圆角 24"/>
          <p:cNvSpPr/>
          <p:nvPr/>
        </p:nvSpPr>
        <p:spPr>
          <a:xfrm>
            <a:off x="3073251" y="1064796"/>
            <a:ext cx="2232248" cy="303878"/>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7" name="矩形: 圆角 26"/>
          <p:cNvSpPr/>
          <p:nvPr/>
        </p:nvSpPr>
        <p:spPr>
          <a:xfrm>
            <a:off x="6529635" y="1053317"/>
            <a:ext cx="1224136" cy="303878"/>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矩形: 圆角 29"/>
          <p:cNvSpPr/>
          <p:nvPr/>
        </p:nvSpPr>
        <p:spPr>
          <a:xfrm>
            <a:off x="148543" y="1292508"/>
            <a:ext cx="1109712" cy="303878"/>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矩形: 圆角 31"/>
          <p:cNvSpPr/>
          <p:nvPr/>
        </p:nvSpPr>
        <p:spPr>
          <a:xfrm>
            <a:off x="7386432" y="2341945"/>
            <a:ext cx="1101461" cy="303878"/>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矩形: 圆角 35"/>
          <p:cNvSpPr/>
          <p:nvPr/>
        </p:nvSpPr>
        <p:spPr>
          <a:xfrm>
            <a:off x="173047" y="2645822"/>
            <a:ext cx="1892091" cy="275769"/>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40" name="直接箭头连接符 39"/>
          <p:cNvCxnSpPr>
            <a:stCxn id="27" idx="2"/>
          </p:cNvCxnSpPr>
          <p:nvPr/>
        </p:nvCxnSpPr>
        <p:spPr>
          <a:xfrm flipH="1">
            <a:off x="5270252" y="1357195"/>
            <a:ext cx="1871451" cy="3657752"/>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pic>
        <p:nvPicPr>
          <p:cNvPr id="41" name="图片 4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09416" y="4826071"/>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arn(inVertical)">
                                      <p:cBhvr>
                                        <p:cTn id="12" dur="500"/>
                                        <p:tgtEl>
                                          <p:spTgt spid="14"/>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barn(inVertical)">
                                      <p:cBhvr>
                                        <p:cTn id="15" dur="500"/>
                                        <p:tgtEl>
                                          <p:spTgt spid="19"/>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barn(inVertical)">
                                      <p:cBhvr>
                                        <p:cTn id="18" dur="500"/>
                                        <p:tgtEl>
                                          <p:spTgt spid="20"/>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barn(inVertical)">
                                      <p:cBhvr>
                                        <p:cTn id="21" dur="500"/>
                                        <p:tgtEl>
                                          <p:spTgt spid="21"/>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barn(inVertical)">
                                      <p:cBhvr>
                                        <p:cTn id="24" dur="500"/>
                                        <p:tgtEl>
                                          <p:spTgt spid="22"/>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arn(inVertical)">
                                      <p:cBhvr>
                                        <p:cTn id="27" dur="500"/>
                                        <p:tgtEl>
                                          <p:spTgt spid="24"/>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barn(inVertical)">
                                      <p:cBhvr>
                                        <p:cTn id="30" dur="500"/>
                                        <p:tgtEl>
                                          <p:spTgt spid="23"/>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wipe(down)">
                                      <p:cBhvr>
                                        <p:cTn id="35" dur="500"/>
                                        <p:tgtEl>
                                          <p:spTgt spid="40"/>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down)">
                                      <p:cBhvr>
                                        <p:cTn id="38" dur="500"/>
                                        <p:tgtEl>
                                          <p:spTgt spid="2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wipe(down)">
                                      <p:cBhvr>
                                        <p:cTn id="41" dur="500"/>
                                        <p:tgtEl>
                                          <p:spTgt spid="25"/>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30"/>
                                        </p:tgtEl>
                                        <p:attrNameLst>
                                          <p:attrName>style.visibility</p:attrName>
                                        </p:attrNameLst>
                                      </p:cBhvr>
                                      <p:to>
                                        <p:strVal val="visible"/>
                                      </p:to>
                                    </p:set>
                                    <p:animEffect transition="in" filter="wipe(down)">
                                      <p:cBhvr>
                                        <p:cTn id="44" dur="500"/>
                                        <p:tgtEl>
                                          <p:spTgt spid="3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down)">
                                      <p:cBhvr>
                                        <p:cTn id="47" dur="500"/>
                                        <p:tgtEl>
                                          <p:spTgt spid="32"/>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Effect transition="in" filter="wipe(down)">
                                      <p:cBhvr>
                                        <p:cTn id="50" dur="500"/>
                                        <p:tgtEl>
                                          <p:spTgt spid="36"/>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41"/>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up)">
                                      <p:cBhvr>
                                        <p:cTn id="5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9" grpId="0" animBg="1"/>
      <p:bldP spid="20" grpId="0" animBg="1"/>
      <p:bldP spid="21" grpId="0" animBg="1"/>
      <p:bldP spid="22" grpId="0" animBg="1"/>
      <p:bldP spid="23" grpId="0" animBg="1"/>
      <p:bldP spid="24" grpId="0" animBg="1"/>
      <p:bldP spid="25" grpId="0" animBg="1"/>
      <p:bldP spid="27" grpId="0" animBg="1"/>
      <p:bldP spid="30" grpId="0" animBg="1"/>
      <p:bldP spid="32" grpId="0" animBg="1"/>
      <p:bldP spid="3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cxnSpLocks noChangeShapeType="1"/>
          </p:cNvCxnSpPr>
          <p:nvPr>
            <p:custDataLst>
              <p:tags r:id="rId1"/>
            </p:custDataLst>
          </p:nvPr>
        </p:nvCxnSpPr>
        <p:spPr bwMode="auto">
          <a:xfrm>
            <a:off x="768773" y="764752"/>
            <a:ext cx="10513060" cy="0"/>
          </a:xfrm>
          <a:prstGeom prst="line">
            <a:avLst/>
          </a:prstGeom>
          <a:noFill/>
          <a:ln w="9525" algn="ctr">
            <a:solidFill>
              <a:schemeClr val="accent1"/>
            </a:solidFill>
            <a:prstDash val="dashDot"/>
            <a:round/>
          </a:ln>
          <a:extLst>
            <a:ext uri="{909E8E84-426E-40DD-AFC4-6F175D3DCCD1}">
              <a14:hiddenFill xmlns:a14="http://schemas.microsoft.com/office/drawing/2010/main">
                <a:noFill/>
              </a14:hiddenFill>
            </a:ext>
          </a:extLst>
        </p:spPr>
      </p:cxnSp>
      <p:sp>
        <p:nvSpPr>
          <p:cNvPr id="6" name="文本框 5"/>
          <p:cNvSpPr txBox="1"/>
          <p:nvPr/>
        </p:nvSpPr>
        <p:spPr>
          <a:xfrm>
            <a:off x="768773" y="214891"/>
            <a:ext cx="7626741" cy="461665"/>
          </a:xfrm>
          <a:prstGeom prst="rect">
            <a:avLst/>
          </a:prstGeom>
          <a:noFill/>
        </p:spPr>
        <p:txBody>
          <a:bodyPr wrap="square" rtlCol="0">
            <a:spAutoFit/>
          </a:bodyPr>
          <a:lstStyle/>
          <a:p>
            <a:r>
              <a:rPr kumimoji="0" lang="zh-CN" altLang="en-US" sz="2400" b="1" i="0" u="none" strike="noStrike" kern="1200" cap="none" spc="0" normalizeH="0" baseline="0" noProof="0" dirty="0">
                <a:ln>
                  <a:noFill/>
                </a:ln>
                <a:solidFill>
                  <a:srgbClr val="5C2987"/>
                </a:solidFill>
                <a:effectLst/>
                <a:uLnTx/>
                <a:uFillTx/>
                <a:latin typeface="微软雅黑" panose="020B0503020204020204" pitchFamily="34" charset="-122"/>
                <a:ea typeface="微软雅黑" panose="020B0503020204020204" pitchFamily="34" charset="-122"/>
                <a:cs typeface="Arial" panose="020B0604020202020204"/>
              </a:rPr>
              <a:t>结论例证呼应，代入排除法</a:t>
            </a:r>
            <a:r>
              <a:rPr lang="zh-CN" altLang="en-US" b="1" dirty="0">
                <a:solidFill>
                  <a:srgbClr val="5C2987"/>
                </a:solidFill>
                <a:latin typeface="微软雅黑" panose="020B0503020204020204" pitchFamily="34" charset="-122"/>
                <a:ea typeface="微软雅黑" panose="020B0503020204020204" pitchFamily="34" charset="-122"/>
              </a:rPr>
              <a:t>（</a:t>
            </a:r>
            <a:r>
              <a:rPr lang="en-US" altLang="zh-CN" b="1" dirty="0">
                <a:solidFill>
                  <a:srgbClr val="5C2987"/>
                </a:solidFill>
                <a:latin typeface="微软雅黑" panose="020B0503020204020204" pitchFamily="34" charset="-122"/>
                <a:ea typeface="微软雅黑" panose="020B0503020204020204" pitchFamily="34" charset="-122"/>
              </a:rPr>
              <a:t>2022</a:t>
            </a:r>
            <a:r>
              <a:rPr lang="zh-CN" altLang="en-US" b="1" dirty="0">
                <a:solidFill>
                  <a:srgbClr val="5C2987"/>
                </a:solidFill>
                <a:latin typeface="微软雅黑" panose="020B0503020204020204" pitchFamily="34" charset="-122"/>
                <a:ea typeface="微软雅黑" panose="020B0503020204020204" pitchFamily="34" charset="-122"/>
              </a:rPr>
              <a:t>年全国</a:t>
            </a:r>
            <a:r>
              <a:rPr lang="en-US" altLang="zh-CN" b="1" dirty="0">
                <a:solidFill>
                  <a:srgbClr val="5C2987"/>
                </a:solidFill>
                <a:latin typeface="微软雅黑" panose="020B0503020204020204" pitchFamily="34" charset="-122"/>
                <a:ea typeface="微软雅黑" panose="020B0503020204020204" pitchFamily="34" charset="-122"/>
              </a:rPr>
              <a:t>II</a:t>
            </a:r>
            <a:r>
              <a:rPr lang="zh-CN" altLang="en-US" b="1" dirty="0">
                <a:solidFill>
                  <a:srgbClr val="5C2987"/>
                </a:solidFill>
                <a:latin typeface="微软雅黑" panose="020B0503020204020204" pitchFamily="34" charset="-122"/>
                <a:ea typeface="微软雅黑" panose="020B0503020204020204" pitchFamily="34" charset="-122"/>
              </a:rPr>
              <a:t>）</a:t>
            </a:r>
          </a:p>
        </p:txBody>
      </p:sp>
      <p:pic>
        <p:nvPicPr>
          <p:cNvPr id="12" name="图片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3752" y="60679"/>
            <a:ext cx="1114726" cy="839823"/>
          </a:xfrm>
          <a:prstGeom prst="rect">
            <a:avLst/>
          </a:prstGeom>
        </p:spPr>
      </p:pic>
      <p:pic>
        <p:nvPicPr>
          <p:cNvPr id="2" name="图片 1"/>
          <p:cNvPicPr>
            <a:picLocks noChangeAspect="1"/>
          </p:cNvPicPr>
          <p:nvPr/>
        </p:nvPicPr>
        <p:blipFill>
          <a:blip r:embed="rId5"/>
          <a:stretch>
            <a:fillRect/>
          </a:stretch>
        </p:blipFill>
        <p:spPr>
          <a:xfrm>
            <a:off x="48915" y="764330"/>
            <a:ext cx="8784976" cy="5977036"/>
          </a:xfrm>
          <a:prstGeom prst="rect">
            <a:avLst/>
          </a:prstGeom>
        </p:spPr>
      </p:pic>
      <p:pic>
        <p:nvPicPr>
          <p:cNvPr id="5" name="图片 4"/>
          <p:cNvPicPr>
            <a:picLocks noChangeAspect="1"/>
          </p:cNvPicPr>
          <p:nvPr/>
        </p:nvPicPr>
        <p:blipFill>
          <a:blip r:embed="rId6"/>
          <a:stretch>
            <a:fillRect/>
          </a:stretch>
        </p:blipFill>
        <p:spPr>
          <a:xfrm>
            <a:off x="60343" y="4293096"/>
            <a:ext cx="8773548" cy="1274199"/>
          </a:xfrm>
          <a:prstGeom prst="rect">
            <a:avLst/>
          </a:prstGeom>
        </p:spPr>
      </p:pic>
      <p:sp>
        <p:nvSpPr>
          <p:cNvPr id="7" name="矩形 6"/>
          <p:cNvSpPr/>
          <p:nvPr/>
        </p:nvSpPr>
        <p:spPr>
          <a:xfrm>
            <a:off x="3865339" y="755521"/>
            <a:ext cx="4824536" cy="289962"/>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p:cNvSpPr/>
          <p:nvPr/>
        </p:nvSpPr>
        <p:spPr>
          <a:xfrm>
            <a:off x="57251" y="1090245"/>
            <a:ext cx="3088008" cy="289962"/>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57251" y="3273845"/>
            <a:ext cx="8704632" cy="931053"/>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矩形: 圆角 9"/>
          <p:cNvSpPr/>
          <p:nvPr/>
        </p:nvSpPr>
        <p:spPr>
          <a:xfrm>
            <a:off x="807407" y="1334523"/>
            <a:ext cx="1185724" cy="350301"/>
          </a:xfrm>
          <a:prstGeom prst="roundRect">
            <a:avLst/>
          </a:prstGeom>
          <a:noFill/>
          <a:ln>
            <a:solidFill>
              <a:srgbClr val="E750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a:off x="303573" y="1348815"/>
            <a:ext cx="503834" cy="344817"/>
          </a:xfrm>
          <a:prstGeom prst="roundRect">
            <a:avLst/>
          </a:prstGeom>
          <a:noFill/>
          <a:ln>
            <a:solidFill>
              <a:srgbClr val="A066D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16" name="直接箭头连接符 15"/>
          <p:cNvCxnSpPr/>
          <p:nvPr/>
        </p:nvCxnSpPr>
        <p:spPr>
          <a:xfrm flipV="1">
            <a:off x="480963" y="1045483"/>
            <a:ext cx="5904656" cy="334724"/>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a:endCxn id="9" idx="0"/>
          </p:cNvCxnSpPr>
          <p:nvPr/>
        </p:nvCxnSpPr>
        <p:spPr>
          <a:xfrm>
            <a:off x="1273051" y="1693632"/>
            <a:ext cx="3136516" cy="1580213"/>
          </a:xfrm>
          <a:prstGeom prst="straightConnector1">
            <a:avLst/>
          </a:prstGeom>
          <a:ln w="28575">
            <a:solidFill>
              <a:srgbClr val="7030A0"/>
            </a:solidFill>
            <a:tailEnd type="arrow"/>
          </a:ln>
        </p:spPr>
        <p:style>
          <a:lnRef idx="1">
            <a:schemeClr val="accent1"/>
          </a:lnRef>
          <a:fillRef idx="0">
            <a:schemeClr val="accent1"/>
          </a:fillRef>
          <a:effectRef idx="0">
            <a:schemeClr val="accent1"/>
          </a:effectRef>
          <a:fontRef idx="minor">
            <a:schemeClr val="tx1"/>
          </a:fontRef>
        </p:style>
      </p:cxnSp>
      <p:sp>
        <p:nvSpPr>
          <p:cNvPr id="33" name="Text Box 6"/>
          <p:cNvSpPr txBox="1"/>
          <p:nvPr>
            <p:custDataLst>
              <p:tags r:id="rId2"/>
            </p:custDataLst>
          </p:nvPr>
        </p:nvSpPr>
        <p:spPr>
          <a:xfrm>
            <a:off x="8796126" y="404616"/>
            <a:ext cx="3226457" cy="6264744"/>
          </a:xfrm>
          <a:prstGeom prst="rect">
            <a:avLst/>
          </a:prstGeom>
          <a:solidFill>
            <a:srgbClr val="5C2987"/>
          </a:solidFill>
          <a:ln w="9525">
            <a:solidFill>
              <a:srgbClr val="5C2987"/>
            </a:solidFill>
          </a:ln>
        </p:spPr>
        <p:txBody>
          <a:bodyPr wrap="square" anchor="t" anchorCtr="0">
            <a:noAutofit/>
          </a:bodyPr>
          <a:lstStyle/>
          <a:p>
            <a:pPr indent="482600">
              <a:lnSpc>
                <a:spcPct val="150000"/>
              </a:lnSpc>
              <a:spcBef>
                <a:spcPct val="50000"/>
              </a:spcBef>
              <a:buFont typeface="Wingdings" panose="05000000000000000000" pitchFamily="2" charset="2"/>
              <a:buChar char="q"/>
            </a:pPr>
            <a:r>
              <a:rPr lang="zh-CN" altLang="en-US" sz="1800" b="1" dirty="0">
                <a:solidFill>
                  <a:schemeClr val="bg1"/>
                </a:solidFill>
                <a:latin typeface="微软雅黑" panose="020B0503020204020204" pitchFamily="34" charset="-122"/>
                <a:ea typeface="微软雅黑" panose="020B0503020204020204" pitchFamily="34" charset="-122"/>
              </a:rPr>
              <a:t>本文讲述了作者曾是一名记者，在春节期间给孙子读书却被</a:t>
            </a:r>
            <a:r>
              <a:rPr lang="en-US" altLang="zh-CN" sz="1800" b="1" dirty="0">
                <a:solidFill>
                  <a:schemeClr val="bg1"/>
                </a:solidFill>
                <a:latin typeface="微软雅黑" panose="020B0503020204020204" pitchFamily="34" charset="-122"/>
                <a:ea typeface="微软雅黑" panose="020B0503020204020204" pitchFamily="34" charset="-122"/>
              </a:rPr>
              <a:t>2</a:t>
            </a:r>
            <a:r>
              <a:rPr lang="zh-CN" altLang="en-US" sz="1800" b="1" dirty="0">
                <a:solidFill>
                  <a:schemeClr val="bg1"/>
                </a:solidFill>
                <a:latin typeface="微软雅黑" panose="020B0503020204020204" pitchFamily="34" charset="-122"/>
                <a:ea typeface="微软雅黑" panose="020B0503020204020204" pitchFamily="34" charset="-122"/>
              </a:rPr>
              <a:t>岁的孙子误以为是平板，引发作者对新媒体的感慨。</a:t>
            </a:r>
            <a:endParaRPr lang="en-US" altLang="zh-CN" sz="1800" b="1" dirty="0">
              <a:solidFill>
                <a:schemeClr val="bg1"/>
              </a:solidFill>
              <a:latin typeface="微软雅黑" panose="020B0503020204020204" pitchFamily="34" charset="-122"/>
              <a:ea typeface="微软雅黑" panose="020B0503020204020204" pitchFamily="34" charset="-122"/>
            </a:endParaRPr>
          </a:p>
          <a:p>
            <a:pPr indent="482600">
              <a:lnSpc>
                <a:spcPct val="150000"/>
              </a:lnSpc>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sym typeface="+mn-ea"/>
              </a:rPr>
              <a:t>本文为夹叙夹议，属于生活趣事分享，暗含科技进步对生活影响的主题。文章语言风格幽默轻松。</a:t>
            </a:r>
            <a:endParaRPr lang="en-US" altLang="zh-CN" b="1" dirty="0">
              <a:solidFill>
                <a:schemeClr val="bg1"/>
              </a:solidFill>
              <a:latin typeface="微软雅黑" panose="020B0503020204020204" pitchFamily="34" charset="-122"/>
              <a:ea typeface="微软雅黑" panose="020B0503020204020204" pitchFamily="34" charset="-122"/>
              <a:sym typeface="+mn-ea"/>
            </a:endParaRPr>
          </a:p>
          <a:p>
            <a:pPr indent="482600">
              <a:lnSpc>
                <a:spcPct val="150000"/>
              </a:lnSpc>
              <a:spcBef>
                <a:spcPct val="50000"/>
              </a:spcBef>
              <a:buFont typeface="Wingdings" panose="05000000000000000000" pitchFamily="2" charset="2"/>
              <a:buChar char="q"/>
            </a:pPr>
            <a:r>
              <a:rPr lang="zh-CN" altLang="en-US" b="1" dirty="0">
                <a:solidFill>
                  <a:schemeClr val="bg1"/>
                </a:solidFill>
                <a:latin typeface="微软雅黑" panose="020B0503020204020204" pitchFamily="34" charset="-122"/>
                <a:ea typeface="微软雅黑" panose="020B0503020204020204" pitchFamily="34" charset="-122"/>
              </a:rPr>
              <a:t>本题属于猜词，定位第二段，找到句中</a:t>
            </a:r>
            <a:r>
              <a:rPr lang="en-US" altLang="zh-CN" b="1" dirty="0">
                <a:solidFill>
                  <a:schemeClr val="bg1"/>
                </a:solidFill>
                <a:latin typeface="微软雅黑" panose="020B0503020204020204" pitchFamily="34" charset="-122"/>
                <a:ea typeface="微软雅黑" panose="020B0503020204020204" pitchFamily="34" charset="-122"/>
              </a:rPr>
              <a:t>this</a:t>
            </a:r>
            <a:r>
              <a:rPr lang="zh-CN" altLang="en-US" b="1" dirty="0">
                <a:solidFill>
                  <a:schemeClr val="bg1"/>
                </a:solidFill>
                <a:latin typeface="微软雅黑" panose="020B0503020204020204" pitchFamily="34" charset="-122"/>
                <a:ea typeface="微软雅黑" panose="020B0503020204020204" pitchFamily="34" charset="-122"/>
              </a:rPr>
              <a:t>的指代（上文句子），再结合下文孙子的例子，可以推断出</a:t>
            </a:r>
            <a:r>
              <a:rPr lang="en-US" altLang="zh-CN" b="1" dirty="0">
                <a:solidFill>
                  <a:schemeClr val="bg1"/>
                </a:solidFill>
                <a:latin typeface="微软雅黑" panose="020B0503020204020204" pitchFamily="34" charset="-122"/>
                <a:ea typeface="微软雅黑" panose="020B0503020204020204" pitchFamily="34" charset="-122"/>
              </a:rPr>
              <a:t>B</a:t>
            </a:r>
            <a:r>
              <a:rPr lang="zh-CN" altLang="en-US" b="1" dirty="0">
                <a:solidFill>
                  <a:schemeClr val="bg1"/>
                </a:solidFill>
                <a:latin typeface="微软雅黑" panose="020B0503020204020204" pitchFamily="34" charset="-122"/>
                <a:ea typeface="微软雅黑" panose="020B0503020204020204" pitchFamily="34" charset="-122"/>
              </a:rPr>
              <a:t>选项</a:t>
            </a:r>
            <a:endParaRPr lang="en-US" altLang="zh-CN" b="1" dirty="0">
              <a:solidFill>
                <a:schemeClr val="bg1"/>
              </a:solidFill>
              <a:latin typeface="微软雅黑" panose="020B0503020204020204" pitchFamily="34" charset="-122"/>
              <a:ea typeface="微软雅黑" panose="020B0503020204020204" pitchFamily="34" charset="-122"/>
            </a:endParaRPr>
          </a:p>
          <a:p>
            <a:pPr indent="482600">
              <a:lnSpc>
                <a:spcPct val="150000"/>
              </a:lnSpc>
              <a:spcBef>
                <a:spcPct val="50000"/>
              </a:spcBef>
              <a:buFont typeface="Wingdings" panose="05000000000000000000" pitchFamily="2" charset="2"/>
              <a:buChar char="q"/>
            </a:pPr>
            <a:r>
              <a:rPr lang="zh-CN" altLang="en-US" b="1" dirty="0">
                <a:highlight>
                  <a:srgbClr val="FFFF00"/>
                </a:highlight>
                <a:latin typeface="微软雅黑" panose="020B0503020204020204" pitchFamily="34" charset="-122"/>
                <a:ea typeface="微软雅黑" panose="020B0503020204020204" pitchFamily="34" charset="-122"/>
              </a:rPr>
              <a:t>解题关键：正确定位、结合上下文、结论结合例证</a:t>
            </a:r>
            <a:endParaRPr lang="zh-CN" altLang="en-US" sz="1800" b="1" dirty="0">
              <a:highlight>
                <a:srgbClr val="FFFF00"/>
              </a:highlight>
              <a:latin typeface="微软雅黑" panose="020B0503020204020204" pitchFamily="34" charset="-122"/>
              <a:ea typeface="微软雅黑" panose="020B0503020204020204" pitchFamily="34" charset="-122"/>
            </a:endParaRPr>
          </a:p>
        </p:txBody>
      </p:sp>
      <p:sp>
        <p:nvSpPr>
          <p:cNvPr id="34" name="矩形 33"/>
          <p:cNvSpPr/>
          <p:nvPr/>
        </p:nvSpPr>
        <p:spPr>
          <a:xfrm>
            <a:off x="1995537" y="1421610"/>
            <a:ext cx="6262289" cy="289962"/>
          </a:xfrm>
          <a:prstGeom prst="rect">
            <a:avLst/>
          </a:prstGeom>
          <a:solidFill>
            <a:srgbClr val="7030A0">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35" name="图片 3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13107" y="4690749"/>
            <a:ext cx="435599" cy="435599"/>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barn(inVertical)">
                                      <p:cBhvr>
                                        <p:cTn id="15" dur="500"/>
                                        <p:tgtEl>
                                          <p:spTgt spid="34"/>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barn(inVertical)">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inVertical)">
                                      <p:cBhvr>
                                        <p:cTn id="31" dur="500"/>
                                        <p:tgtEl>
                                          <p:spTgt spid="11"/>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wipe(down)">
                                      <p:cBhvr>
                                        <p:cTn id="36" dur="500"/>
                                        <p:tgtEl>
                                          <p:spTgt spid="16"/>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down)">
                                      <p:cBhvr>
                                        <p:cTn id="41" dur="500"/>
                                        <p:tgtEl>
                                          <p:spTgt spid="28"/>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35"/>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grpId="0" nodeType="click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ipe(up)">
                                      <p:cBhvr>
                                        <p:cTn id="5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33" grpId="0" animBg="1"/>
      <p:bldP spid="3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内容占位符 4"/>
          <p:cNvSpPr>
            <a:spLocks noGrp="1"/>
          </p:cNvSpPr>
          <p:nvPr>
            <p:ph idx="1"/>
          </p:nvPr>
        </p:nvSpPr>
        <p:spPr>
          <a:xfrm>
            <a:off x="228935" y="233264"/>
            <a:ext cx="11737304" cy="6624736"/>
          </a:xfrm>
          <a:ln w="28575">
            <a:solidFill>
              <a:srgbClr val="5C2987"/>
            </a:solidFill>
          </a:ln>
        </p:spPr>
        <p:txBody>
          <a:bodyPr>
            <a:normAutofit/>
          </a:bodyPr>
          <a:lstStyle/>
          <a:p>
            <a:pPr marL="0" indent="0">
              <a:buNone/>
            </a:pPr>
            <a:r>
              <a:rPr lang="en-US" altLang="zh-CN" sz="2000" dirty="0">
                <a:latin typeface="微软雅黑" panose="020B0503020204020204" pitchFamily="34" charset="-122"/>
                <a:ea typeface="微软雅黑" panose="020B0503020204020204" pitchFamily="34" charset="-122"/>
              </a:rPr>
              <a:t>     B</a:t>
            </a:r>
            <a:r>
              <a:rPr lang="zh-CN" altLang="en-US" sz="2000" dirty="0">
                <a:latin typeface="微软雅黑" panose="020B0503020204020204" pitchFamily="34" charset="-122"/>
                <a:ea typeface="微软雅黑" panose="020B0503020204020204" pitchFamily="34" charset="-122"/>
              </a:rPr>
              <a:t>篇阅读多为记叙文，但近年已很少见纯讲故事，基本以记叙加说明为主，包括人物小传类，书本影片介绍、生活故事和感悟，话题涵盖三大主题语境，近年环保话题是热门。</a:t>
            </a:r>
          </a:p>
          <a:p>
            <a:pPr>
              <a:buFont typeface="Wingdings" panose="05000000000000000000" pitchFamily="2" charset="2"/>
              <a:buChar char="p"/>
            </a:pPr>
            <a:r>
              <a:rPr lang="en-US" altLang="zh-CN" sz="2000" dirty="0">
                <a:latin typeface="微软雅黑" panose="020B0503020204020204" pitchFamily="34" charset="-122"/>
                <a:ea typeface="微软雅黑" panose="020B0503020204020204" pitchFamily="34" charset="-122"/>
              </a:rPr>
              <a:t>B</a:t>
            </a:r>
            <a:r>
              <a:rPr lang="zh-CN" altLang="en-US" sz="2000" dirty="0">
                <a:latin typeface="微软雅黑" panose="020B0503020204020204" pitchFamily="34" charset="-122"/>
                <a:ea typeface="微软雅黑" panose="020B0503020204020204" pitchFamily="34" charset="-122"/>
              </a:rPr>
              <a:t>篇文章的推理判断题做题攻略：</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1. </a:t>
            </a:r>
            <a:r>
              <a:rPr lang="zh-CN" altLang="en-US" sz="2000" dirty="0">
                <a:latin typeface="微软雅黑" panose="020B0503020204020204" pitchFamily="34" charset="-122"/>
                <a:ea typeface="微软雅黑" panose="020B0503020204020204" pitchFamily="34" charset="-122"/>
              </a:rPr>
              <a:t>明晰文章主旨     </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2. </a:t>
            </a:r>
            <a:r>
              <a:rPr lang="zh-CN" altLang="en-US" sz="2000" dirty="0">
                <a:latin typeface="微软雅黑" panose="020B0503020204020204" pitchFamily="34" charset="-122"/>
                <a:ea typeface="微软雅黑" panose="020B0503020204020204" pitchFamily="34" charset="-122"/>
              </a:rPr>
              <a:t>偏记叙类文章留意措辞渲染；偏说明类文章要有理有据</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3. </a:t>
            </a:r>
            <a:r>
              <a:rPr lang="zh-CN" altLang="en-US" sz="2000" dirty="0">
                <a:latin typeface="微软雅黑" panose="020B0503020204020204" pitchFamily="34" charset="-122"/>
                <a:ea typeface="微软雅黑" panose="020B0503020204020204" pitchFamily="34" charset="-122"/>
              </a:rPr>
              <a:t>要归纳总结（替换词），警惕原文原句</a:t>
            </a:r>
            <a:endParaRPr lang="en-US" altLang="zh-CN" sz="2000" dirty="0">
              <a:latin typeface="微软雅黑" panose="020B0503020204020204" pitchFamily="34" charset="-122"/>
              <a:ea typeface="微软雅黑" panose="020B0503020204020204" pitchFamily="34" charset="-122"/>
            </a:endParaRPr>
          </a:p>
          <a:p>
            <a:pPr>
              <a:buFont typeface="Wingdings" panose="05000000000000000000" pitchFamily="2" charset="2"/>
              <a:buChar char="p"/>
            </a:pPr>
            <a:r>
              <a:rPr lang="en-US" altLang="zh-CN" sz="2000" dirty="0">
                <a:latin typeface="微软雅黑" panose="020B0503020204020204" pitchFamily="34" charset="-122"/>
                <a:ea typeface="微软雅黑" panose="020B0503020204020204" pitchFamily="34" charset="-122"/>
              </a:rPr>
              <a:t>B</a:t>
            </a:r>
            <a:r>
              <a:rPr lang="zh-CN" altLang="en-US" sz="2000" dirty="0">
                <a:latin typeface="微软雅黑" panose="020B0503020204020204" pitchFamily="34" charset="-122"/>
                <a:ea typeface="微软雅黑" panose="020B0503020204020204" pitchFamily="34" charset="-122"/>
              </a:rPr>
              <a:t>篇文章的文章标题、主旨题做题攻略：</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1. </a:t>
            </a:r>
            <a:r>
              <a:rPr lang="zh-CN" altLang="en-US" sz="2000" dirty="0">
                <a:latin typeface="微软雅黑" panose="020B0503020204020204" pitchFamily="34" charset="-122"/>
                <a:ea typeface="微软雅黑" panose="020B0503020204020204" pitchFamily="34" charset="-122"/>
              </a:rPr>
              <a:t>关注首尾段</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2. </a:t>
            </a:r>
            <a:r>
              <a:rPr lang="zh-CN" altLang="en-US" sz="2000" dirty="0">
                <a:latin typeface="微软雅黑" panose="020B0503020204020204" pitchFamily="34" charset="-122"/>
                <a:ea typeface="微软雅黑" panose="020B0503020204020204" pitchFamily="34" charset="-122"/>
              </a:rPr>
              <a:t>注意核心词：文章复现率高每段都反复出的现；结论句里出现（段首，文首，文末）</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3. </a:t>
            </a:r>
            <a:r>
              <a:rPr lang="zh-CN" altLang="en-US" sz="2000" dirty="0">
                <a:latin typeface="微软雅黑" panose="020B0503020204020204" pitchFamily="34" charset="-122"/>
                <a:ea typeface="微软雅黑" panose="020B0503020204020204" pitchFamily="34" charset="-122"/>
              </a:rPr>
              <a:t>反向逆推法：根据其他选项逆向推断出文章大意，检验是否相符</a:t>
            </a:r>
            <a:endParaRPr lang="en-US" altLang="zh-CN" sz="2000" dirty="0">
              <a:latin typeface="微软雅黑" panose="020B0503020204020204" pitchFamily="34" charset="-122"/>
              <a:ea typeface="微软雅黑" panose="020B0503020204020204" pitchFamily="34" charset="-122"/>
            </a:endParaRPr>
          </a:p>
          <a:p>
            <a:pPr>
              <a:buFont typeface="Wingdings" panose="05000000000000000000" pitchFamily="2" charset="2"/>
              <a:buChar char="p"/>
            </a:pPr>
            <a:r>
              <a:rPr lang="en-US" altLang="zh-CN" sz="2000" dirty="0">
                <a:latin typeface="微软雅黑" panose="020B0503020204020204" pitchFamily="34" charset="-122"/>
                <a:ea typeface="微软雅黑" panose="020B0503020204020204" pitchFamily="34" charset="-122"/>
              </a:rPr>
              <a:t>B</a:t>
            </a:r>
            <a:r>
              <a:rPr lang="zh-CN" altLang="en-US" sz="2000" dirty="0">
                <a:latin typeface="微软雅黑" panose="020B0503020204020204" pitchFamily="34" charset="-122"/>
                <a:ea typeface="微软雅黑" panose="020B0503020204020204" pitchFamily="34" charset="-122"/>
              </a:rPr>
              <a:t>篇作者观点态度题做题攻略：</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1. </a:t>
            </a:r>
            <a:r>
              <a:rPr lang="zh-CN" altLang="en-US" sz="2000" dirty="0">
                <a:latin typeface="微软雅黑" panose="020B0503020204020204" pitchFamily="34" charset="-122"/>
                <a:ea typeface="微软雅黑" panose="020B0503020204020204" pitchFamily="34" charset="-122"/>
              </a:rPr>
              <a:t>明晰文章主旨：作者观点态度往往即其写作的目的</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2. </a:t>
            </a:r>
            <a:r>
              <a:rPr lang="zh-CN" altLang="en-US" sz="2000" dirty="0">
                <a:latin typeface="微软雅黑" panose="020B0503020204020204" pitchFamily="34" charset="-122"/>
                <a:ea typeface="微软雅黑" panose="020B0503020204020204" pitchFamily="34" charset="-122"/>
              </a:rPr>
              <a:t>关注细心词：注意作者措辞渲染出的感情色彩</a:t>
            </a:r>
            <a:endParaRPr lang="en-US" altLang="zh-CN" sz="2000" dirty="0">
              <a:latin typeface="微软雅黑" panose="020B0503020204020204" pitchFamily="34" charset="-122"/>
              <a:ea typeface="微软雅黑" panose="020B0503020204020204" pitchFamily="34" charset="-122"/>
            </a:endParaRPr>
          </a:p>
          <a:p>
            <a:pPr>
              <a:buFont typeface="Wingdings" panose="05000000000000000000" pitchFamily="2" charset="2"/>
              <a:buChar char="p"/>
            </a:pPr>
            <a:r>
              <a:rPr lang="en-US" altLang="zh-CN" sz="2000" dirty="0">
                <a:latin typeface="微软雅黑" panose="020B0503020204020204" pitchFamily="34" charset="-122"/>
                <a:ea typeface="微软雅黑" panose="020B0503020204020204" pitchFamily="34" charset="-122"/>
              </a:rPr>
              <a:t>B</a:t>
            </a:r>
            <a:r>
              <a:rPr lang="zh-CN" altLang="en-US" sz="2000" dirty="0">
                <a:latin typeface="微软雅黑" panose="020B0503020204020204" pitchFamily="34" charset="-122"/>
                <a:ea typeface="微软雅黑" panose="020B0503020204020204" pitchFamily="34" charset="-122"/>
              </a:rPr>
              <a:t>篇猜词题：近年来猜单独词较少，基本为短语，以习语较为常见。</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1. </a:t>
            </a:r>
            <a:r>
              <a:rPr lang="zh-CN" altLang="en-US" sz="2000" dirty="0">
                <a:latin typeface="微软雅黑" panose="020B0503020204020204" pitchFamily="34" charset="-122"/>
                <a:ea typeface="微软雅黑" panose="020B0503020204020204" pitchFamily="34" charset="-122"/>
              </a:rPr>
              <a:t>结论句与例证句互为佐证。</a:t>
            </a:r>
            <a:endParaRPr lang="en-US" altLang="zh-CN" sz="2000" dirty="0">
              <a:latin typeface="微软雅黑" panose="020B0503020204020204" pitchFamily="34" charset="-122"/>
              <a:ea typeface="微软雅黑" panose="020B0503020204020204" pitchFamily="34" charset="-122"/>
            </a:endParaRPr>
          </a:p>
          <a:p>
            <a:pPr marL="0" indent="0">
              <a:buNone/>
            </a:pPr>
            <a:r>
              <a:rPr lang="en-US" altLang="zh-CN" sz="2000" dirty="0">
                <a:latin typeface="微软雅黑" panose="020B0503020204020204" pitchFamily="34" charset="-122"/>
                <a:ea typeface="微软雅黑" panose="020B0503020204020204" pitchFamily="34" charset="-122"/>
              </a:rPr>
              <a:t>     2. </a:t>
            </a:r>
            <a:r>
              <a:rPr lang="zh-CN" altLang="en-US" sz="2000" dirty="0">
                <a:latin typeface="微软雅黑" panose="020B0503020204020204" pitchFamily="34" charset="-122"/>
                <a:ea typeface="微软雅黑" panose="020B0503020204020204" pitchFamily="34" charset="-122"/>
              </a:rPr>
              <a:t>代入法排除：把选项代入原文，根据语境排除。</a:t>
            </a:r>
            <a:endParaRPr lang="en-US" altLang="zh-CN" sz="2000" dirty="0">
              <a:latin typeface="微软雅黑" panose="020B0503020204020204" pitchFamily="34" charset="-122"/>
              <a:ea typeface="微软雅黑" panose="020B0503020204020204" pitchFamily="34" charset="-122"/>
            </a:endParaRPr>
          </a:p>
          <a:p>
            <a:pPr>
              <a:buFont typeface="Wingdings" panose="05000000000000000000" pitchFamily="2" charset="2"/>
              <a:buChar char="p"/>
            </a:pPr>
            <a:endParaRPr lang="en-US" altLang="zh-CN" sz="2000" dirty="0">
              <a:latin typeface="微软雅黑" panose="020B0503020204020204" pitchFamily="34" charset="-122"/>
              <a:ea typeface="微软雅黑" panose="020B0503020204020204" pitchFamily="34" charset="-122"/>
            </a:endParaRPr>
          </a:p>
        </p:txBody>
      </p:sp>
      <p:pic>
        <p:nvPicPr>
          <p:cNvPr id="2" name="Picture 2" descr="阅读英文书籍图片"/>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7827" y="4064915"/>
            <a:ext cx="3459933" cy="25922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randombar(horizontal)">
                                      <p:cBhvr>
                                        <p:cTn id="7" dur="500"/>
                                        <p:tgtEl>
                                          <p:spTgt spid="5">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randombar(horizontal)">
                                      <p:cBhvr>
                                        <p:cTn id="10" dur="500"/>
                                        <p:tgtEl>
                                          <p:spTgt spid="5">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randombar(horizontal)">
                                      <p:cBhvr>
                                        <p:cTn id="13" dur="500"/>
                                        <p:tgtEl>
                                          <p:spTgt spid="5">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randombar(horizontal)">
                                      <p:cBhvr>
                                        <p:cTn id="16" dur="500"/>
                                        <p:tgtEl>
                                          <p:spTgt spid="5">
                                            <p:txEl>
                                              <p:pRg st="3" end="3"/>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randombar(horizontal)">
                                      <p:cBhvr>
                                        <p:cTn id="19" dur="500"/>
                                        <p:tgtEl>
                                          <p:spTgt spid="5">
                                            <p:txEl>
                                              <p:pRg st="4" end="4"/>
                                            </p:txEl>
                                          </p:spTgt>
                                        </p:tgtEl>
                                      </p:cBhvr>
                                    </p:animEffect>
                                  </p:childTnLst>
                                </p:cTn>
                              </p:par>
                              <p:par>
                                <p:cTn id="20" presetID="14" presetClass="entr" presetSubtype="10" fill="hold"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randombar(horizontal)">
                                      <p:cBhvr>
                                        <p:cTn id="22" dur="500"/>
                                        <p:tgtEl>
                                          <p:spTgt spid="5">
                                            <p:txEl>
                                              <p:pRg st="5" end="5"/>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randombar(horizontal)">
                                      <p:cBhvr>
                                        <p:cTn id="25" dur="500"/>
                                        <p:tgtEl>
                                          <p:spTgt spid="5">
                                            <p:txEl>
                                              <p:pRg st="6" end="6"/>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5">
                                            <p:txEl>
                                              <p:pRg st="7" end="7"/>
                                            </p:txEl>
                                          </p:spTgt>
                                        </p:tgtEl>
                                        <p:attrNameLst>
                                          <p:attrName>style.visibility</p:attrName>
                                        </p:attrNameLst>
                                      </p:cBhvr>
                                      <p:to>
                                        <p:strVal val="visible"/>
                                      </p:to>
                                    </p:set>
                                    <p:animEffect transition="in" filter="randombar(horizontal)">
                                      <p:cBhvr>
                                        <p:cTn id="28" dur="500"/>
                                        <p:tgtEl>
                                          <p:spTgt spid="5">
                                            <p:txEl>
                                              <p:pRg st="7" end="7"/>
                                            </p:txEl>
                                          </p:spTgt>
                                        </p:tgtEl>
                                      </p:cBhvr>
                                    </p:animEffect>
                                  </p:childTnLst>
                                </p:cTn>
                              </p:par>
                              <p:par>
                                <p:cTn id="29" presetID="14" presetClass="entr" presetSubtype="10"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Effect transition="in" filter="randombar(horizontal)">
                                      <p:cBhvr>
                                        <p:cTn id="31" dur="500"/>
                                        <p:tgtEl>
                                          <p:spTgt spid="5">
                                            <p:txEl>
                                              <p:pRg st="8" end="8"/>
                                            </p:txEl>
                                          </p:spTgt>
                                        </p:tgtEl>
                                      </p:cBhvr>
                                    </p:animEffect>
                                  </p:childTnLst>
                                </p:cTn>
                              </p:par>
                              <p:par>
                                <p:cTn id="32" presetID="14" presetClass="entr" presetSubtype="10" fill="hold" nodeType="withEffect">
                                  <p:stCondLst>
                                    <p:cond delay="0"/>
                                  </p:stCondLst>
                                  <p:childTnLst>
                                    <p:set>
                                      <p:cBhvr>
                                        <p:cTn id="33" dur="1" fill="hold">
                                          <p:stCondLst>
                                            <p:cond delay="0"/>
                                          </p:stCondLst>
                                        </p:cTn>
                                        <p:tgtEl>
                                          <p:spTgt spid="5">
                                            <p:txEl>
                                              <p:pRg st="9" end="9"/>
                                            </p:txEl>
                                          </p:spTgt>
                                        </p:tgtEl>
                                        <p:attrNameLst>
                                          <p:attrName>style.visibility</p:attrName>
                                        </p:attrNameLst>
                                      </p:cBhvr>
                                      <p:to>
                                        <p:strVal val="visible"/>
                                      </p:to>
                                    </p:set>
                                    <p:animEffect transition="in" filter="randombar(horizontal)">
                                      <p:cBhvr>
                                        <p:cTn id="34" dur="500"/>
                                        <p:tgtEl>
                                          <p:spTgt spid="5">
                                            <p:txEl>
                                              <p:pRg st="9" end="9"/>
                                            </p:txEl>
                                          </p:spTgt>
                                        </p:tgtEl>
                                      </p:cBhvr>
                                    </p:animEffect>
                                  </p:childTnLst>
                                </p:cTn>
                              </p:par>
                              <p:par>
                                <p:cTn id="35" presetID="14" presetClass="entr" presetSubtype="10" fill="hold" nodeType="with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Effect transition="in" filter="randombar(horizontal)">
                                      <p:cBhvr>
                                        <p:cTn id="37" dur="500"/>
                                        <p:tgtEl>
                                          <p:spTgt spid="5">
                                            <p:txEl>
                                              <p:pRg st="10" end="10"/>
                                            </p:txEl>
                                          </p:spTgt>
                                        </p:tgtEl>
                                      </p:cBhvr>
                                    </p:animEffect>
                                  </p:childTnLst>
                                </p:cTn>
                              </p:par>
                              <p:par>
                                <p:cTn id="38" presetID="14" presetClass="entr" presetSubtype="10" fill="hold" nodeType="withEffect">
                                  <p:stCondLst>
                                    <p:cond delay="0"/>
                                  </p:stCondLst>
                                  <p:childTnLst>
                                    <p:set>
                                      <p:cBhvr>
                                        <p:cTn id="39" dur="1" fill="hold">
                                          <p:stCondLst>
                                            <p:cond delay="0"/>
                                          </p:stCondLst>
                                        </p:cTn>
                                        <p:tgtEl>
                                          <p:spTgt spid="5">
                                            <p:txEl>
                                              <p:pRg st="11" end="11"/>
                                            </p:txEl>
                                          </p:spTgt>
                                        </p:tgtEl>
                                        <p:attrNameLst>
                                          <p:attrName>style.visibility</p:attrName>
                                        </p:attrNameLst>
                                      </p:cBhvr>
                                      <p:to>
                                        <p:strVal val="visible"/>
                                      </p:to>
                                    </p:set>
                                    <p:animEffect transition="in" filter="randombar(horizontal)">
                                      <p:cBhvr>
                                        <p:cTn id="40" dur="500"/>
                                        <p:tgtEl>
                                          <p:spTgt spid="5">
                                            <p:txEl>
                                              <p:pRg st="11" end="11"/>
                                            </p:txEl>
                                          </p:spTgt>
                                        </p:tgtEl>
                                      </p:cBhvr>
                                    </p:animEffect>
                                  </p:childTnLst>
                                </p:cTn>
                              </p:par>
                              <p:par>
                                <p:cTn id="41" presetID="14" presetClass="entr" presetSubtype="10" fill="hold" nodeType="withEffect">
                                  <p:stCondLst>
                                    <p:cond delay="0"/>
                                  </p:stCondLst>
                                  <p:childTnLst>
                                    <p:set>
                                      <p:cBhvr>
                                        <p:cTn id="42" dur="1" fill="hold">
                                          <p:stCondLst>
                                            <p:cond delay="0"/>
                                          </p:stCondLst>
                                        </p:cTn>
                                        <p:tgtEl>
                                          <p:spTgt spid="5">
                                            <p:txEl>
                                              <p:pRg st="12" end="12"/>
                                            </p:txEl>
                                          </p:spTgt>
                                        </p:tgtEl>
                                        <p:attrNameLst>
                                          <p:attrName>style.visibility</p:attrName>
                                        </p:attrNameLst>
                                      </p:cBhvr>
                                      <p:to>
                                        <p:strVal val="visible"/>
                                      </p:to>
                                    </p:set>
                                    <p:animEffect transition="in" filter="randombar(horizontal)">
                                      <p:cBhvr>
                                        <p:cTn id="43" dur="500"/>
                                        <p:tgtEl>
                                          <p:spTgt spid="5">
                                            <p:txEl>
                                              <p:pRg st="12" end="12"/>
                                            </p:txEl>
                                          </p:spTgt>
                                        </p:tgtEl>
                                      </p:cBhvr>
                                    </p:animEffect>
                                  </p:childTnLst>
                                </p:cTn>
                              </p:par>
                              <p:par>
                                <p:cTn id="44" presetID="14" presetClass="entr" presetSubtype="10" fill="hold" nodeType="withEffect">
                                  <p:stCondLst>
                                    <p:cond delay="0"/>
                                  </p:stCondLst>
                                  <p:childTnLst>
                                    <p:set>
                                      <p:cBhvr>
                                        <p:cTn id="45" dur="1" fill="hold">
                                          <p:stCondLst>
                                            <p:cond delay="0"/>
                                          </p:stCondLst>
                                        </p:cTn>
                                        <p:tgtEl>
                                          <p:spTgt spid="5">
                                            <p:txEl>
                                              <p:pRg st="13" end="13"/>
                                            </p:txEl>
                                          </p:spTgt>
                                        </p:tgtEl>
                                        <p:attrNameLst>
                                          <p:attrName>style.visibility</p:attrName>
                                        </p:attrNameLst>
                                      </p:cBhvr>
                                      <p:to>
                                        <p:strVal val="visible"/>
                                      </p:to>
                                    </p:set>
                                    <p:animEffect transition="in" filter="randombar(horizontal)">
                                      <p:cBhvr>
                                        <p:cTn id="46" dur="500"/>
                                        <p:tgtEl>
                                          <p:spTgt spid="5">
                                            <p:txEl>
                                              <p:pRg st="13" end="13"/>
                                            </p:txEl>
                                          </p:spTgt>
                                        </p:tgtEl>
                                      </p:cBhvr>
                                    </p:animEffect>
                                  </p:childTnLst>
                                </p:cTn>
                              </p:par>
                              <p:par>
                                <p:cTn id="47" presetID="14" presetClass="entr" presetSubtype="10" fill="hold" nodeType="withEffect">
                                  <p:stCondLst>
                                    <p:cond delay="0"/>
                                  </p:stCondLst>
                                  <p:childTnLst>
                                    <p:set>
                                      <p:cBhvr>
                                        <p:cTn id="48" dur="1" fill="hold">
                                          <p:stCondLst>
                                            <p:cond delay="0"/>
                                          </p:stCondLst>
                                        </p:cTn>
                                        <p:tgtEl>
                                          <p:spTgt spid="5">
                                            <p:txEl>
                                              <p:pRg st="14" end="14"/>
                                            </p:txEl>
                                          </p:spTgt>
                                        </p:tgtEl>
                                        <p:attrNameLst>
                                          <p:attrName>style.visibility</p:attrName>
                                        </p:attrNameLst>
                                      </p:cBhvr>
                                      <p:to>
                                        <p:strVal val="visible"/>
                                      </p:to>
                                    </p:set>
                                    <p:animEffect transition="in" filter="randombar(horizontal)">
                                      <p:cBhvr>
                                        <p:cTn id="49" dur="500"/>
                                        <p:tgtEl>
                                          <p:spTgt spid="5">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0" name="Picture 16" descr="The Benefits of a Simple &quot;Thank You&quot; - Wright Brothers Inc : Wrigh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86" y="6535"/>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文本框 2"/>
          <p:cNvSpPr txBox="1"/>
          <p:nvPr/>
        </p:nvSpPr>
        <p:spPr>
          <a:xfrm>
            <a:off x="3361283" y="1844824"/>
            <a:ext cx="5070977" cy="3631763"/>
          </a:xfrm>
          <a:prstGeom prst="rect">
            <a:avLst/>
          </a:prstGeom>
          <a:solidFill>
            <a:schemeClr val="bg1">
              <a:lumMod val="85000"/>
            </a:schemeClr>
          </a:solidFill>
        </p:spPr>
        <p:txBody>
          <a:bodyPr wrap="square" rtlCol="0">
            <a:spAutoFit/>
          </a:bodyPr>
          <a:lstStyle/>
          <a:p>
            <a:r>
              <a:rPr lang="en-US" altLang="zh-CN" sz="11500" dirty="0">
                <a:latin typeface="Comic Sans MS" panose="030F0702030302020204" pitchFamily="66" charset="0"/>
              </a:rPr>
              <a:t>Good Luck!</a:t>
            </a:r>
            <a:endParaRPr lang="zh-CN" altLang="en-US" sz="11500" dirty="0">
              <a:latin typeface="Comic Sans MS" panose="030F0702030302020204" pitchFamily="66" charset="0"/>
            </a:endParaRPr>
          </a:p>
        </p:txBody>
      </p:sp>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Unix 3.10 unknown"/>
  <p:tag name="AS_RELEASE_DATE" val="2020.11.30"/>
  <p:tag name="AS_TITLE" val="Aspose.Slides for Java"/>
  <p:tag name="AS_VERSION" val="20.11"/>
  <p:tag name="COMMONDATA" val="eyJoZGlkIjoiMmQ5OTVhMjFiOGNjZGViZTE4ZDE3MTMwZTIxN2VlNTEifQ=="/>
  <p:tag name="KSO_WPP_MARK_KEY" val="446d56fb-4501-48c2-a25a-c2b89a89eced"/>
</p:tagLst>
</file>

<file path=ppt/tags/tag2.xml><?xml version="1.0" encoding="utf-8"?>
<p:tagLst xmlns:a="http://schemas.openxmlformats.org/drawingml/2006/main" xmlns:r="http://schemas.openxmlformats.org/officeDocument/2006/relationships" xmlns:p="http://schemas.openxmlformats.org/presentationml/2006/main">
  <p:tag name="AS_UNIQUEID" val="235"/>
</p:tagLst>
</file>

<file path=ppt/tags/tag3.xml><?xml version="1.0" encoding="utf-8"?>
<p:tagLst xmlns:a="http://schemas.openxmlformats.org/drawingml/2006/main" xmlns:r="http://schemas.openxmlformats.org/officeDocument/2006/relationships" xmlns:p="http://schemas.openxmlformats.org/presentationml/2006/main">
  <p:tag name="AS_UNIQUEID" val="236"/>
</p:tagLst>
</file>

<file path=ppt/tags/tag4.xml><?xml version="1.0" encoding="utf-8"?>
<p:tagLst xmlns:a="http://schemas.openxmlformats.org/drawingml/2006/main" xmlns:r="http://schemas.openxmlformats.org/officeDocument/2006/relationships" xmlns:p="http://schemas.openxmlformats.org/presentationml/2006/main">
  <p:tag name="AS_UNIQUEID" val="237"/>
</p:tagLst>
</file>

<file path=ppt/tags/tag5.xml><?xml version="1.0" encoding="utf-8"?>
<p:tagLst xmlns:a="http://schemas.openxmlformats.org/drawingml/2006/main" xmlns:r="http://schemas.openxmlformats.org/officeDocument/2006/relationships" xmlns:p="http://schemas.openxmlformats.org/presentationml/2006/main">
  <p:tag name="AS_UNIQUEID" val="238"/>
</p:tagLst>
</file>

<file path=ppt/tags/tag6.xml><?xml version="1.0" encoding="utf-8"?>
<p:tagLst xmlns:a="http://schemas.openxmlformats.org/drawingml/2006/main" xmlns:r="http://schemas.openxmlformats.org/officeDocument/2006/relationships" xmlns:p="http://schemas.openxmlformats.org/presentationml/2006/main">
  <p:tag name="AS_UNIQUEID" val="239"/>
</p:tagLst>
</file>

<file path=ppt/tags/tag7.xml><?xml version="1.0" encoding="utf-8"?>
<p:tagLst xmlns:a="http://schemas.openxmlformats.org/drawingml/2006/main" xmlns:r="http://schemas.openxmlformats.org/officeDocument/2006/relationships" xmlns:p="http://schemas.openxmlformats.org/presentationml/2006/main">
  <p:tag name="AS_UNIQUEID" val="166"/>
</p:tagLst>
</file>

<file path=ppt/tags/tag8.xml><?xml version="1.0" encoding="utf-8"?>
<p:tagLst xmlns:a="http://schemas.openxmlformats.org/drawingml/2006/main" xmlns:r="http://schemas.openxmlformats.org/officeDocument/2006/relationships" xmlns:p="http://schemas.openxmlformats.org/presentationml/2006/main">
  <p:tag name="AS_UNIQUEID" val="167"/>
</p:tagLst>
</file>

<file path=ppt/tags/tag9.xml><?xml version="1.0" encoding="utf-8"?>
<p:tagLst xmlns:a="http://schemas.openxmlformats.org/drawingml/2006/main" xmlns:r="http://schemas.openxmlformats.org/officeDocument/2006/relationships" xmlns:p="http://schemas.openxmlformats.org/presentationml/2006/main">
  <p:tag name="AS_UNIQUEID" val="168"/>
</p:tagLst>
</file>

<file path=ppt/tags/tag10.xml><?xml version="1.0" encoding="utf-8"?>
<p:tagLst xmlns:a="http://schemas.openxmlformats.org/drawingml/2006/main" xmlns:r="http://schemas.openxmlformats.org/officeDocument/2006/relationships" xmlns:p="http://schemas.openxmlformats.org/presentationml/2006/main">
  <p:tag name="AS_UNIQUEID" val="169"/>
</p:tagLst>
</file>

<file path=ppt/tags/tag11.xml><?xml version="1.0" encoding="utf-8"?>
<p:tagLst xmlns:a="http://schemas.openxmlformats.org/drawingml/2006/main" xmlns:r="http://schemas.openxmlformats.org/officeDocument/2006/relationships" xmlns:p="http://schemas.openxmlformats.org/presentationml/2006/main">
  <p:tag name="AS_UNIQUEID" val="170"/>
</p:tagLst>
</file>

<file path=ppt/tags/tag12.xml><?xml version="1.0" encoding="utf-8"?>
<p:tagLst xmlns:a="http://schemas.openxmlformats.org/drawingml/2006/main" xmlns:r="http://schemas.openxmlformats.org/officeDocument/2006/relationships" xmlns:p="http://schemas.openxmlformats.org/presentationml/2006/main">
  <p:tag name="AS_UNIQUEID" val="172"/>
</p:tagLst>
</file>

<file path=ppt/tags/tag13.xml><?xml version="1.0" encoding="utf-8"?>
<p:tagLst xmlns:a="http://schemas.openxmlformats.org/drawingml/2006/main" xmlns:r="http://schemas.openxmlformats.org/officeDocument/2006/relationships" xmlns:p="http://schemas.openxmlformats.org/presentationml/2006/main">
  <p:tag name="AS_UNIQUEID" val="173"/>
</p:tagLst>
</file>

<file path=ppt/tags/tag14.xml><?xml version="1.0" encoding="utf-8"?>
<p:tagLst xmlns:a="http://schemas.openxmlformats.org/drawingml/2006/main" xmlns:r="http://schemas.openxmlformats.org/officeDocument/2006/relationships" xmlns:p="http://schemas.openxmlformats.org/presentationml/2006/main">
  <p:tag name="AS_UNIQUEID" val="174"/>
</p:tagLst>
</file>

<file path=ppt/tags/tag15.xml><?xml version="1.0" encoding="utf-8"?>
<p:tagLst xmlns:a="http://schemas.openxmlformats.org/drawingml/2006/main" xmlns:r="http://schemas.openxmlformats.org/officeDocument/2006/relationships" xmlns:p="http://schemas.openxmlformats.org/presentationml/2006/main">
  <p:tag name="AS_UNIQUEID" val="175"/>
</p:tagLst>
</file>

<file path=ppt/tags/tag16.xml><?xml version="1.0" encoding="utf-8"?>
<p:tagLst xmlns:a="http://schemas.openxmlformats.org/drawingml/2006/main" xmlns:r="http://schemas.openxmlformats.org/officeDocument/2006/relationships" xmlns:p="http://schemas.openxmlformats.org/presentationml/2006/main">
  <p:tag name="AS_UNIQUEID" val="176"/>
</p:tagLst>
</file>

<file path=ppt/tags/tag17.xml><?xml version="1.0" encoding="utf-8"?>
<p:tagLst xmlns:a="http://schemas.openxmlformats.org/drawingml/2006/main" xmlns:r="http://schemas.openxmlformats.org/officeDocument/2006/relationships" xmlns:p="http://schemas.openxmlformats.org/presentationml/2006/main">
  <p:tag name="AS_UNIQUEID" val="178"/>
</p:tagLst>
</file>

<file path=ppt/tags/tag18.xml><?xml version="1.0" encoding="utf-8"?>
<p:tagLst xmlns:a="http://schemas.openxmlformats.org/drawingml/2006/main" xmlns:r="http://schemas.openxmlformats.org/officeDocument/2006/relationships" xmlns:p="http://schemas.openxmlformats.org/presentationml/2006/main">
  <p:tag name="AS_UNIQUEID" val="179"/>
</p:tagLst>
</file>

<file path=ppt/tags/tag19.xml><?xml version="1.0" encoding="utf-8"?>
<p:tagLst xmlns:a="http://schemas.openxmlformats.org/drawingml/2006/main" xmlns:r="http://schemas.openxmlformats.org/officeDocument/2006/relationships" xmlns:p="http://schemas.openxmlformats.org/presentationml/2006/main">
  <p:tag name="AS_UNIQUEID" val="180"/>
</p:tagLst>
</file>

<file path=ppt/tags/tag20.xml><?xml version="1.0" encoding="utf-8"?>
<p:tagLst xmlns:a="http://schemas.openxmlformats.org/drawingml/2006/main" xmlns:r="http://schemas.openxmlformats.org/officeDocument/2006/relationships" xmlns:p="http://schemas.openxmlformats.org/presentationml/2006/main">
  <p:tag name="AS_UNIQUEID" val="181"/>
</p:tagLst>
</file>

<file path=ppt/tags/tag21.xml><?xml version="1.0" encoding="utf-8"?>
<p:tagLst xmlns:a="http://schemas.openxmlformats.org/drawingml/2006/main" xmlns:r="http://schemas.openxmlformats.org/officeDocument/2006/relationships" xmlns:p="http://schemas.openxmlformats.org/presentationml/2006/main">
  <p:tag name="AS_UNIQUEID" val="182"/>
</p:tagLst>
</file>

<file path=ppt/tags/tag22.xml><?xml version="1.0" encoding="utf-8"?>
<p:tagLst xmlns:a="http://schemas.openxmlformats.org/drawingml/2006/main" xmlns:r="http://schemas.openxmlformats.org/officeDocument/2006/relationships" xmlns:p="http://schemas.openxmlformats.org/presentationml/2006/main">
  <p:tag name="AS_UNIQUEID" val="184"/>
</p:tagLst>
</file>

<file path=ppt/tags/tag23.xml><?xml version="1.0" encoding="utf-8"?>
<p:tagLst xmlns:a="http://schemas.openxmlformats.org/drawingml/2006/main" xmlns:r="http://schemas.openxmlformats.org/officeDocument/2006/relationships" xmlns:p="http://schemas.openxmlformats.org/presentationml/2006/main">
  <p:tag name="AS_UNIQUEID" val="185"/>
</p:tagLst>
</file>

<file path=ppt/tags/tag24.xml><?xml version="1.0" encoding="utf-8"?>
<p:tagLst xmlns:a="http://schemas.openxmlformats.org/drawingml/2006/main" xmlns:r="http://schemas.openxmlformats.org/officeDocument/2006/relationships" xmlns:p="http://schemas.openxmlformats.org/presentationml/2006/main">
  <p:tag name="AS_UNIQUEID" val="186"/>
</p:tagLst>
</file>

<file path=ppt/tags/tag25.xml><?xml version="1.0" encoding="utf-8"?>
<p:tagLst xmlns:a="http://schemas.openxmlformats.org/drawingml/2006/main" xmlns:r="http://schemas.openxmlformats.org/officeDocument/2006/relationships" xmlns:p="http://schemas.openxmlformats.org/presentationml/2006/main">
  <p:tag name="AS_UNIQUEID" val="187"/>
</p:tagLst>
</file>

<file path=ppt/tags/tag26.xml><?xml version="1.0" encoding="utf-8"?>
<p:tagLst xmlns:a="http://schemas.openxmlformats.org/drawingml/2006/main" xmlns:r="http://schemas.openxmlformats.org/officeDocument/2006/relationships" xmlns:p="http://schemas.openxmlformats.org/presentationml/2006/main">
  <p:tag name="AS_UNIQUEID" val="188"/>
</p:tagLst>
</file>

<file path=ppt/tags/tag27.xml><?xml version="1.0" encoding="utf-8"?>
<p:tagLst xmlns:a="http://schemas.openxmlformats.org/drawingml/2006/main" xmlns:r="http://schemas.openxmlformats.org/officeDocument/2006/relationships" xmlns:p="http://schemas.openxmlformats.org/presentationml/2006/main">
  <p:tag name="AS_UNIQUEID" val="189"/>
</p:tagLst>
</file>

<file path=ppt/tags/tag28.xml><?xml version="1.0" encoding="utf-8"?>
<p:tagLst xmlns:a="http://schemas.openxmlformats.org/drawingml/2006/main" xmlns:r="http://schemas.openxmlformats.org/officeDocument/2006/relationships" xmlns:p="http://schemas.openxmlformats.org/presentationml/2006/main">
  <p:tag name="AS_UNIQUEID" val="191"/>
</p:tagLst>
</file>

<file path=ppt/tags/tag29.xml><?xml version="1.0" encoding="utf-8"?>
<p:tagLst xmlns:a="http://schemas.openxmlformats.org/drawingml/2006/main" xmlns:r="http://schemas.openxmlformats.org/officeDocument/2006/relationships" xmlns:p="http://schemas.openxmlformats.org/presentationml/2006/main">
  <p:tag name="AS_UNIQUEID" val="192"/>
</p:tagLst>
</file>

<file path=ppt/tags/tag30.xml><?xml version="1.0" encoding="utf-8"?>
<p:tagLst xmlns:a="http://schemas.openxmlformats.org/drawingml/2006/main" xmlns:r="http://schemas.openxmlformats.org/officeDocument/2006/relationships" xmlns:p="http://schemas.openxmlformats.org/presentationml/2006/main">
  <p:tag name="AS_UNIQUEID" val="193"/>
</p:tagLst>
</file>

<file path=ppt/tags/tag31.xml><?xml version="1.0" encoding="utf-8"?>
<p:tagLst xmlns:a="http://schemas.openxmlformats.org/drawingml/2006/main" xmlns:r="http://schemas.openxmlformats.org/officeDocument/2006/relationships" xmlns:p="http://schemas.openxmlformats.org/presentationml/2006/main">
  <p:tag name="AS_UNIQUEID" val="194"/>
</p:tagLst>
</file>

<file path=ppt/tags/tag32.xml><?xml version="1.0" encoding="utf-8"?>
<p:tagLst xmlns:a="http://schemas.openxmlformats.org/drawingml/2006/main" xmlns:r="http://schemas.openxmlformats.org/officeDocument/2006/relationships" xmlns:p="http://schemas.openxmlformats.org/presentationml/2006/main">
  <p:tag name="AS_UNIQUEID" val="195"/>
</p:tagLst>
</file>

<file path=ppt/tags/tag33.xml><?xml version="1.0" encoding="utf-8"?>
<p:tagLst xmlns:a="http://schemas.openxmlformats.org/drawingml/2006/main" xmlns:r="http://schemas.openxmlformats.org/officeDocument/2006/relationships" xmlns:p="http://schemas.openxmlformats.org/presentationml/2006/main">
  <p:tag name="AS_UNIQUEID" val="196"/>
</p:tagLst>
</file>

<file path=ppt/tags/tag34.xml><?xml version="1.0" encoding="utf-8"?>
<p:tagLst xmlns:a="http://schemas.openxmlformats.org/drawingml/2006/main" xmlns:r="http://schemas.openxmlformats.org/officeDocument/2006/relationships" xmlns:p="http://schemas.openxmlformats.org/presentationml/2006/main">
  <p:tag name="AS_UNIQUEID" val="197"/>
</p:tagLst>
</file>

<file path=ppt/tags/tag35.xml><?xml version="1.0" encoding="utf-8"?>
<p:tagLst xmlns:a="http://schemas.openxmlformats.org/drawingml/2006/main" xmlns:r="http://schemas.openxmlformats.org/officeDocument/2006/relationships" xmlns:p="http://schemas.openxmlformats.org/presentationml/2006/main">
  <p:tag name="AS_UNIQUEID" val="198"/>
</p:tagLst>
</file>

<file path=ppt/tags/tag36.xml><?xml version="1.0" encoding="utf-8"?>
<p:tagLst xmlns:a="http://schemas.openxmlformats.org/drawingml/2006/main" xmlns:r="http://schemas.openxmlformats.org/officeDocument/2006/relationships" xmlns:p="http://schemas.openxmlformats.org/presentationml/2006/main">
  <p:tag name="AS_UNIQUEID" val="200"/>
</p:tagLst>
</file>

<file path=ppt/tags/tag37.xml><?xml version="1.0" encoding="utf-8"?>
<p:tagLst xmlns:a="http://schemas.openxmlformats.org/drawingml/2006/main" xmlns:r="http://schemas.openxmlformats.org/officeDocument/2006/relationships" xmlns:p="http://schemas.openxmlformats.org/presentationml/2006/main">
  <p:tag name="AS_UNIQUEID" val="201"/>
</p:tagLst>
</file>

<file path=ppt/tags/tag38.xml><?xml version="1.0" encoding="utf-8"?>
<p:tagLst xmlns:a="http://schemas.openxmlformats.org/drawingml/2006/main" xmlns:r="http://schemas.openxmlformats.org/officeDocument/2006/relationships" xmlns:p="http://schemas.openxmlformats.org/presentationml/2006/main">
  <p:tag name="AS_UNIQUEID" val="202"/>
</p:tagLst>
</file>

<file path=ppt/tags/tag39.xml><?xml version="1.0" encoding="utf-8"?>
<p:tagLst xmlns:a="http://schemas.openxmlformats.org/drawingml/2006/main" xmlns:r="http://schemas.openxmlformats.org/officeDocument/2006/relationships" xmlns:p="http://schemas.openxmlformats.org/presentationml/2006/main">
  <p:tag name="AS_UNIQUEID" val="203"/>
</p:tagLst>
</file>

<file path=ppt/tags/tag40.xml><?xml version="1.0" encoding="utf-8"?>
<p:tagLst xmlns:a="http://schemas.openxmlformats.org/drawingml/2006/main" xmlns:r="http://schemas.openxmlformats.org/officeDocument/2006/relationships" xmlns:p="http://schemas.openxmlformats.org/presentationml/2006/main">
  <p:tag name="AS_UNIQUEID" val="205"/>
</p:tagLst>
</file>

<file path=ppt/tags/tag41.xml><?xml version="1.0" encoding="utf-8"?>
<p:tagLst xmlns:a="http://schemas.openxmlformats.org/drawingml/2006/main" xmlns:r="http://schemas.openxmlformats.org/officeDocument/2006/relationships" xmlns:p="http://schemas.openxmlformats.org/presentationml/2006/main">
  <p:tag name="AS_UNIQUEID" val="206"/>
</p:tagLst>
</file>

<file path=ppt/tags/tag42.xml><?xml version="1.0" encoding="utf-8"?>
<p:tagLst xmlns:a="http://schemas.openxmlformats.org/drawingml/2006/main" xmlns:r="http://schemas.openxmlformats.org/officeDocument/2006/relationships" xmlns:p="http://schemas.openxmlformats.org/presentationml/2006/main">
  <p:tag name="AS_UNIQUEID" val="207"/>
</p:tagLst>
</file>

<file path=ppt/tags/tag43.xml><?xml version="1.0" encoding="utf-8"?>
<p:tagLst xmlns:a="http://schemas.openxmlformats.org/drawingml/2006/main" xmlns:r="http://schemas.openxmlformats.org/officeDocument/2006/relationships" xmlns:p="http://schemas.openxmlformats.org/presentationml/2006/main">
  <p:tag name="AS_UNIQUEID" val="209"/>
</p:tagLst>
</file>

<file path=ppt/tags/tag44.xml><?xml version="1.0" encoding="utf-8"?>
<p:tagLst xmlns:a="http://schemas.openxmlformats.org/drawingml/2006/main" xmlns:r="http://schemas.openxmlformats.org/officeDocument/2006/relationships" xmlns:p="http://schemas.openxmlformats.org/presentationml/2006/main">
  <p:tag name="AS_UNIQUEID" val="210"/>
</p:tagLst>
</file>

<file path=ppt/tags/tag45.xml><?xml version="1.0" encoding="utf-8"?>
<p:tagLst xmlns:a="http://schemas.openxmlformats.org/drawingml/2006/main" xmlns:r="http://schemas.openxmlformats.org/officeDocument/2006/relationships" xmlns:p="http://schemas.openxmlformats.org/presentationml/2006/main">
  <p:tag name="AS_UNIQUEID" val="211"/>
</p:tagLst>
</file>

<file path=ppt/tags/tag46.xml><?xml version="1.0" encoding="utf-8"?>
<p:tagLst xmlns:a="http://schemas.openxmlformats.org/drawingml/2006/main" xmlns:r="http://schemas.openxmlformats.org/officeDocument/2006/relationships" xmlns:p="http://schemas.openxmlformats.org/presentationml/2006/main">
  <p:tag name="AS_UNIQUEID" val="212"/>
</p:tagLst>
</file>

<file path=ppt/tags/tag47.xml><?xml version="1.0" encoding="utf-8"?>
<p:tagLst xmlns:a="http://schemas.openxmlformats.org/drawingml/2006/main" xmlns:r="http://schemas.openxmlformats.org/officeDocument/2006/relationships" xmlns:p="http://schemas.openxmlformats.org/presentationml/2006/main">
  <p:tag name="AS_UNIQUEID" val="213"/>
</p:tagLst>
</file>

<file path=ppt/tags/tag48.xml><?xml version="1.0" encoding="utf-8"?>
<p:tagLst xmlns:a="http://schemas.openxmlformats.org/drawingml/2006/main" xmlns:r="http://schemas.openxmlformats.org/officeDocument/2006/relationships" xmlns:p="http://schemas.openxmlformats.org/presentationml/2006/main">
  <p:tag name="AS_UNIQUEID" val="214"/>
</p:tagLst>
</file>

<file path=ppt/tags/tag49.xml><?xml version="1.0" encoding="utf-8"?>
<p:tagLst xmlns:a="http://schemas.openxmlformats.org/drawingml/2006/main" xmlns:r="http://schemas.openxmlformats.org/officeDocument/2006/relationships" xmlns:p="http://schemas.openxmlformats.org/presentationml/2006/main">
  <p:tag name="AS_UNIQUEID" val="216"/>
</p:tagLst>
</file>

<file path=ppt/tags/tag50.xml><?xml version="1.0" encoding="utf-8"?>
<p:tagLst xmlns:a="http://schemas.openxmlformats.org/drawingml/2006/main" xmlns:r="http://schemas.openxmlformats.org/officeDocument/2006/relationships" xmlns:p="http://schemas.openxmlformats.org/presentationml/2006/main">
  <p:tag name="AS_UNIQUEID" val="217"/>
</p:tagLst>
</file>

<file path=ppt/tags/tag51.xml><?xml version="1.0" encoding="utf-8"?>
<p:tagLst xmlns:a="http://schemas.openxmlformats.org/drawingml/2006/main" xmlns:r="http://schemas.openxmlformats.org/officeDocument/2006/relationships" xmlns:p="http://schemas.openxmlformats.org/presentationml/2006/main">
  <p:tag name="AS_UNIQUEID" val="218"/>
</p:tagLst>
</file>

<file path=ppt/tags/tag52.xml><?xml version="1.0" encoding="utf-8"?>
<p:tagLst xmlns:a="http://schemas.openxmlformats.org/drawingml/2006/main" xmlns:r="http://schemas.openxmlformats.org/officeDocument/2006/relationships" xmlns:p="http://schemas.openxmlformats.org/presentationml/2006/main">
  <p:tag name="AS_UNIQUEID" val="219"/>
</p:tagLst>
</file>

<file path=ppt/tags/tag53.xml><?xml version="1.0" encoding="utf-8"?>
<p:tagLst xmlns:a="http://schemas.openxmlformats.org/drawingml/2006/main" xmlns:r="http://schemas.openxmlformats.org/officeDocument/2006/relationships" xmlns:p="http://schemas.openxmlformats.org/presentationml/2006/main">
  <p:tag name="AS_UNIQUEID" val="220"/>
</p:tagLst>
</file>

<file path=ppt/tags/tag54.xml><?xml version="1.0" encoding="utf-8"?>
<p:tagLst xmlns:a="http://schemas.openxmlformats.org/drawingml/2006/main" xmlns:r="http://schemas.openxmlformats.org/officeDocument/2006/relationships" xmlns:p="http://schemas.openxmlformats.org/presentationml/2006/main">
  <p:tag name="AS_UNIQUEID" val="221"/>
</p:tagLst>
</file>

<file path=ppt/tags/tag55.xml><?xml version="1.0" encoding="utf-8"?>
<p:tagLst xmlns:a="http://schemas.openxmlformats.org/drawingml/2006/main" xmlns:r="http://schemas.openxmlformats.org/officeDocument/2006/relationships" xmlns:p="http://schemas.openxmlformats.org/presentationml/2006/main">
  <p:tag name="AS_UNIQUEID" val="223"/>
</p:tagLst>
</file>

<file path=ppt/tags/tag56.xml><?xml version="1.0" encoding="utf-8"?>
<p:tagLst xmlns:a="http://schemas.openxmlformats.org/drawingml/2006/main" xmlns:r="http://schemas.openxmlformats.org/officeDocument/2006/relationships" xmlns:p="http://schemas.openxmlformats.org/presentationml/2006/main">
  <p:tag name="AS_UNIQUEID" val="224"/>
</p:tagLst>
</file>

<file path=ppt/tags/tag57.xml><?xml version="1.0" encoding="utf-8"?>
<p:tagLst xmlns:a="http://schemas.openxmlformats.org/drawingml/2006/main" xmlns:r="http://schemas.openxmlformats.org/officeDocument/2006/relationships" xmlns:p="http://schemas.openxmlformats.org/presentationml/2006/main">
  <p:tag name="AS_UNIQUEID" val="225"/>
</p:tagLst>
</file>

<file path=ppt/tags/tag58.xml><?xml version="1.0" encoding="utf-8"?>
<p:tagLst xmlns:a="http://schemas.openxmlformats.org/drawingml/2006/main" xmlns:r="http://schemas.openxmlformats.org/officeDocument/2006/relationships" xmlns:p="http://schemas.openxmlformats.org/presentationml/2006/main">
  <p:tag name="AS_UNIQUEID" val="226"/>
</p:tagLst>
</file>

<file path=ppt/tags/tag59.xml><?xml version="1.0" encoding="utf-8"?>
<p:tagLst xmlns:a="http://schemas.openxmlformats.org/drawingml/2006/main" xmlns:r="http://schemas.openxmlformats.org/officeDocument/2006/relationships" xmlns:p="http://schemas.openxmlformats.org/presentationml/2006/main">
  <p:tag name="AS_UNIQUEID" val="227"/>
</p:tagLst>
</file>

<file path=ppt/tags/tag60.xml><?xml version="1.0" encoding="utf-8"?>
<p:tagLst xmlns:a="http://schemas.openxmlformats.org/drawingml/2006/main" xmlns:r="http://schemas.openxmlformats.org/officeDocument/2006/relationships" xmlns:p="http://schemas.openxmlformats.org/presentationml/2006/main">
  <p:tag name="AS_UNIQUEID" val="229"/>
</p:tagLst>
</file>

<file path=ppt/tags/tag61.xml><?xml version="1.0" encoding="utf-8"?>
<p:tagLst xmlns:a="http://schemas.openxmlformats.org/drawingml/2006/main" xmlns:r="http://schemas.openxmlformats.org/officeDocument/2006/relationships" xmlns:p="http://schemas.openxmlformats.org/presentationml/2006/main">
  <p:tag name="AS_UNIQUEID" val="230"/>
</p:tagLst>
</file>

<file path=ppt/tags/tag62.xml><?xml version="1.0" encoding="utf-8"?>
<p:tagLst xmlns:a="http://schemas.openxmlformats.org/drawingml/2006/main" xmlns:r="http://schemas.openxmlformats.org/officeDocument/2006/relationships" xmlns:p="http://schemas.openxmlformats.org/presentationml/2006/main">
  <p:tag name="AS_UNIQUEID" val="231"/>
</p:tagLst>
</file>

<file path=ppt/tags/tag63.xml><?xml version="1.0" encoding="utf-8"?>
<p:tagLst xmlns:a="http://schemas.openxmlformats.org/drawingml/2006/main" xmlns:r="http://schemas.openxmlformats.org/officeDocument/2006/relationships" xmlns:p="http://schemas.openxmlformats.org/presentationml/2006/main">
  <p:tag name="AS_UNIQUEID" val="232"/>
</p:tagLst>
</file>

<file path=ppt/tags/tag64.xml><?xml version="1.0" encoding="utf-8"?>
<p:tagLst xmlns:a="http://schemas.openxmlformats.org/drawingml/2006/main" xmlns:r="http://schemas.openxmlformats.org/officeDocument/2006/relationships" xmlns:p="http://schemas.openxmlformats.org/presentationml/2006/main">
  <p:tag name="AS_UNIQUEID" val="233"/>
</p:tagLst>
</file>

<file path=ppt/tags/tag65.xml><?xml version="1.0" encoding="utf-8"?>
<p:tagLst xmlns:a="http://schemas.openxmlformats.org/drawingml/2006/main" xmlns:r="http://schemas.openxmlformats.org/officeDocument/2006/relationships" xmlns:p="http://schemas.openxmlformats.org/presentationml/2006/main">
  <p:tag name="AS_UNIQUEID" val="387"/>
</p:tagLst>
</file>

<file path=ppt/tags/tag66.xml><?xml version="1.0" encoding="utf-8"?>
<p:tagLst xmlns:a="http://schemas.openxmlformats.org/drawingml/2006/main" xmlns:r="http://schemas.openxmlformats.org/officeDocument/2006/relationships" xmlns:p="http://schemas.openxmlformats.org/presentationml/2006/main">
  <p:tag name="AS_UNIQUEID" val="388"/>
</p:tagLst>
</file>

<file path=ppt/tags/tag67.xml><?xml version="1.0" encoding="utf-8"?>
<p:tagLst xmlns:a="http://schemas.openxmlformats.org/drawingml/2006/main" xmlns:r="http://schemas.openxmlformats.org/officeDocument/2006/relationships" xmlns:p="http://schemas.openxmlformats.org/presentationml/2006/main">
  <p:tag name="AS_UNIQUEID" val="389"/>
</p:tagLst>
</file>

<file path=ppt/tags/tag68.xml><?xml version="1.0" encoding="utf-8"?>
<p:tagLst xmlns:a="http://schemas.openxmlformats.org/drawingml/2006/main" xmlns:r="http://schemas.openxmlformats.org/officeDocument/2006/relationships" xmlns:p="http://schemas.openxmlformats.org/presentationml/2006/main">
  <p:tag name="AS_UNIQUEID" val="390"/>
</p:tagLst>
</file>

<file path=ppt/tags/tag69.xml><?xml version="1.0" encoding="utf-8"?>
<p:tagLst xmlns:a="http://schemas.openxmlformats.org/drawingml/2006/main" xmlns:r="http://schemas.openxmlformats.org/officeDocument/2006/relationships" xmlns:p="http://schemas.openxmlformats.org/presentationml/2006/main">
  <p:tag name="AS_UNIQUEID" val="391"/>
</p:tagLst>
</file>

<file path=ppt/tags/tag70.xml><?xml version="1.0" encoding="utf-8"?>
<p:tagLst xmlns:a="http://schemas.openxmlformats.org/drawingml/2006/main" xmlns:r="http://schemas.openxmlformats.org/officeDocument/2006/relationships" xmlns:p="http://schemas.openxmlformats.org/presentationml/2006/main">
  <p:tag name="AS_UNIQUEID" val="392"/>
</p:tagLst>
</file>

<file path=ppt/tags/tag71.xml><?xml version="1.0" encoding="utf-8"?>
<p:tagLst xmlns:a="http://schemas.openxmlformats.org/drawingml/2006/main" xmlns:r="http://schemas.openxmlformats.org/officeDocument/2006/relationships" xmlns:p="http://schemas.openxmlformats.org/presentationml/2006/main">
  <p:tag name="AS_UNIQUEID" val="809"/>
</p:tagLst>
</file>

<file path=ppt/tags/tag72.xml><?xml version="1.0" encoding="utf-8"?>
<p:tagLst xmlns:a="http://schemas.openxmlformats.org/drawingml/2006/main" xmlns:r="http://schemas.openxmlformats.org/officeDocument/2006/relationships" xmlns:p="http://schemas.openxmlformats.org/presentationml/2006/main">
  <p:tag name="AS_UNIQUEID" val="809"/>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4.xml><?xml version="1.0" encoding="utf-8"?>
<p:tagLst xmlns:a="http://schemas.openxmlformats.org/drawingml/2006/main" xmlns:r="http://schemas.openxmlformats.org/officeDocument/2006/relationships" xmlns:p="http://schemas.openxmlformats.org/presentationml/2006/main">
  <p:tag name="AS_UNIQUEID" val="809"/>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6.xml><?xml version="1.0" encoding="utf-8"?>
<p:tagLst xmlns:a="http://schemas.openxmlformats.org/drawingml/2006/main" xmlns:r="http://schemas.openxmlformats.org/officeDocument/2006/relationships" xmlns:p="http://schemas.openxmlformats.org/presentationml/2006/main">
  <p:tag name="AS_UNIQUEID" val="809"/>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78.xml><?xml version="1.0" encoding="utf-8"?>
<p:tagLst xmlns:a="http://schemas.openxmlformats.org/drawingml/2006/main" xmlns:r="http://schemas.openxmlformats.org/officeDocument/2006/relationships" xmlns:p="http://schemas.openxmlformats.org/presentationml/2006/main">
  <p:tag name="AS_UNIQUEID" val="809"/>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0.xml><?xml version="1.0" encoding="utf-8"?>
<p:tagLst xmlns:a="http://schemas.openxmlformats.org/drawingml/2006/main" xmlns:r="http://schemas.openxmlformats.org/officeDocument/2006/relationships" xmlns:p="http://schemas.openxmlformats.org/presentationml/2006/main">
  <p:tag name="AS_UNIQUEID" val="809"/>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2.xml><?xml version="1.0" encoding="utf-8"?>
<p:tagLst xmlns:a="http://schemas.openxmlformats.org/drawingml/2006/main" xmlns:r="http://schemas.openxmlformats.org/officeDocument/2006/relationships" xmlns:p="http://schemas.openxmlformats.org/presentationml/2006/main">
  <p:tag name="AS_UNIQUEID" val="809"/>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4.xml><?xml version="1.0" encoding="utf-8"?>
<p:tagLst xmlns:a="http://schemas.openxmlformats.org/drawingml/2006/main" xmlns:r="http://schemas.openxmlformats.org/officeDocument/2006/relationships" xmlns:p="http://schemas.openxmlformats.org/presentationml/2006/main">
  <p:tag name="AS_UNIQUEID" val="809"/>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6.xml><?xml version="1.0" encoding="utf-8"?>
<p:tagLst xmlns:a="http://schemas.openxmlformats.org/drawingml/2006/main" xmlns:r="http://schemas.openxmlformats.org/officeDocument/2006/relationships" xmlns:p="http://schemas.openxmlformats.org/presentationml/2006/main">
  <p:tag name="AS_UNIQUEID" val="809"/>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
</p:tagLst>
</file>

<file path=ppt/tags/tag88.xml><?xml version="1.0" encoding="utf-8"?>
<p:tagLst xmlns:a="http://schemas.openxmlformats.org/drawingml/2006/main" xmlns:r="http://schemas.openxmlformats.org/officeDocument/2006/relationships" xmlns:p="http://schemas.openxmlformats.org/presentationml/2006/main">
  <p:tag name="AS_UNIQUEID" val="809"/>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0.xml><?xml version="1.0" encoding="utf-8"?>
<p:tagLst xmlns:a="http://schemas.openxmlformats.org/drawingml/2006/main" xmlns:r="http://schemas.openxmlformats.org/officeDocument/2006/relationships" xmlns:p="http://schemas.openxmlformats.org/presentationml/2006/main">
  <p:tag name="AS_UNIQUEID" val="809"/>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2.xml><?xml version="1.0" encoding="utf-8"?>
<p:tagLst xmlns:a="http://schemas.openxmlformats.org/drawingml/2006/main" xmlns:r="http://schemas.openxmlformats.org/officeDocument/2006/relationships" xmlns:p="http://schemas.openxmlformats.org/presentationml/2006/main">
  <p:tag name="AS_UNIQUEID" val="809"/>
</p:tagLst>
</file>

<file path=ppt/tags/tag93.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4.xml><?xml version="1.0" encoding="utf-8"?>
<p:tagLst xmlns:a="http://schemas.openxmlformats.org/drawingml/2006/main" xmlns:r="http://schemas.openxmlformats.org/officeDocument/2006/relationships" xmlns:p="http://schemas.openxmlformats.org/presentationml/2006/main">
  <p:tag name="AS_UNIQUEID" val="809"/>
</p:tagLst>
</file>

<file path=ppt/tags/tag95.xml><?xml version="1.0" encoding="utf-8"?>
<p:tagLst xmlns:a="http://schemas.openxmlformats.org/drawingml/2006/main" xmlns:r="http://schemas.openxmlformats.org/officeDocument/2006/relationships" xmlns:p="http://schemas.openxmlformats.org/presentationml/2006/main">
  <p:tag name="KSO_WM_BEAUTIFY_FLAG" val=""/>
</p:tagLst>
</file>

<file path=ppt/tags/tag96.xml><?xml version="1.0" encoding="utf-8"?>
<p:tagLst xmlns:a="http://schemas.openxmlformats.org/drawingml/2006/main" xmlns:r="http://schemas.openxmlformats.org/officeDocument/2006/relationships" xmlns:p="http://schemas.openxmlformats.org/presentationml/2006/main">
  <p:tag name="AS_UNIQUEID" val="809"/>
</p:tagLst>
</file>

<file path=ppt/tags/tag97.xml><?xml version="1.0" encoding="utf-8"?>
<p:tagLst xmlns:a="http://schemas.openxmlformats.org/drawingml/2006/main" xmlns:r="http://schemas.openxmlformats.org/officeDocument/2006/relationships" xmlns:p="http://schemas.openxmlformats.org/presentationml/2006/main">
  <p:tag name="KSO_WM_BEAUTIFY_FLAG" val=""/>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2194</Words>
  <Application>Microsoft Office PowerPoint</Application>
  <PresentationFormat>自定义</PresentationFormat>
  <Paragraphs>146</Paragraphs>
  <Slides>21</Slides>
  <Notes>3</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21</vt:i4>
      </vt:variant>
    </vt:vector>
  </HeadingPairs>
  <TitlesOfParts>
    <vt:vector size="34" baseType="lpstr">
      <vt:lpstr>微软雅黑</vt:lpstr>
      <vt:lpstr>Lato Regular</vt:lpstr>
      <vt:lpstr>Arial</vt:lpstr>
      <vt:lpstr>Comic Sans MS</vt:lpstr>
      <vt:lpstr>Wingdings</vt:lpstr>
      <vt:lpstr>Calibri</vt:lpstr>
      <vt:lpstr>Lato Hairline</vt:lpstr>
      <vt:lpstr>华文新魏</vt:lpstr>
      <vt:lpstr>Lato Light</vt:lpstr>
      <vt:lpstr>HelveticaNeue</vt:lpstr>
      <vt:lpstr>Calibri Light</vt:lpstr>
      <vt:lpstr>Office Theme</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rbm.xkw.com</dc:creator>
  <cp:lastModifiedBy>陈 顺坤</cp:lastModifiedBy>
  <cp:revision>46</cp:revision>
  <cp:lastPrinted>2021-10-24T20:52:00Z</cp:lastPrinted>
  <dcterms:created xsi:type="dcterms:W3CDTF">2021-10-24T20:52:00Z</dcterms:created>
  <dcterms:modified xsi:type="dcterms:W3CDTF">2023-05-23T12:17:28Z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ICV">
    <vt:lpwstr>09761F172DFE4D21862D5449302CA503</vt:lpwstr>
  </property>
  <property fmtid="{D5CDD505-2E9C-101B-9397-08002B2CF9AE}" pid="7" name="KSOProductBuildVer">
    <vt:lpwstr>2052-11.1.0.14309</vt:lpwstr>
  </property>
</Properties>
</file>