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06" r:id="rId3"/>
    <p:sldId id="274" r:id="rId4"/>
    <p:sldId id="282" r:id="rId5"/>
    <p:sldId id="280" r:id="rId6"/>
    <p:sldId id="279" r:id="rId7"/>
    <p:sldId id="283" r:id="rId8"/>
    <p:sldId id="284" r:id="rId9"/>
    <p:sldId id="285" r:id="rId10"/>
    <p:sldId id="286" r:id="rId11"/>
    <p:sldId id="288" r:id="rId12"/>
    <p:sldId id="289" r:id="rId13"/>
    <p:sldId id="290" r:id="rId14"/>
    <p:sldId id="297" r:id="rId15"/>
    <p:sldId id="291" r:id="rId16"/>
    <p:sldId id="292" r:id="rId17"/>
    <p:sldId id="293" r:id="rId18"/>
    <p:sldId id="295" r:id="rId19"/>
    <p:sldId id="270" r:id="rId20"/>
    <p:sldId id="296" r:id="rId21"/>
    <p:sldId id="298" r:id="rId22"/>
    <p:sldId id="267" r:id="rId23"/>
  </p:sldIdLst>
  <p:sldSz cx="18288000" cy="10287000"/>
  <p:notesSz cx="6858000" cy="9144000"/>
  <p:embeddedFontLst>
    <p:embeddedFont>
      <p:font typeface="Calibri" panose="020F0502020204030204"/>
      <p:regular r:id="rId27"/>
      <p:bold r:id="rId28"/>
      <p:italic r:id="rId29"/>
      <p:boldItalic r:id="rId30"/>
    </p:embeddedFont>
    <p:embeddedFont>
      <p:font typeface="等线" panose="02010600030101010101" pitchFamily="2" charset="-122"/>
      <p:regular r:id="rId31"/>
    </p:embeddedFont>
    <p:embeddedFont>
      <p:font typeface="Arial Narrow" panose="020B0606020202030204" pitchFamily="34" charset="0"/>
      <p:regular r:id="rId32"/>
      <p:bold r:id="rId33"/>
      <p:italic r:id="rId34"/>
      <p:boldItalic r:id="rId35"/>
    </p:embeddedFont>
    <p:embeddedFont>
      <p:font typeface="华文仿宋" panose="02010600040101010101" pitchFamily="2" charset="-122"/>
      <p:regular r:id="rId36"/>
    </p:embeddedFont>
    <p:embeddedFont>
      <p:font typeface="Microsoft YaHei UI" panose="020B0503020204020204" pitchFamily="34" charset="-122"/>
      <p:regular r:id="rId37"/>
    </p:embeddedFont>
    <p:embeddedFont>
      <p:font typeface="华文新魏" panose="02010800040101010101" pitchFamily="2" charset="-122"/>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D9D9D9"/>
    <a:srgbClr val="F2C36E"/>
    <a:srgbClr val="FE9C85"/>
    <a:srgbClr val="7ADBCA"/>
    <a:srgbClr val="52B7DF"/>
    <a:srgbClr val="7CDCCF"/>
    <a:srgbClr val="FFFF00"/>
    <a:srgbClr val="FF886C"/>
    <a:srgbClr val="84D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27" d="100"/>
          <a:sy n="27" d="100"/>
        </p:scale>
        <p:origin x="40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font" Target="fonts/font12.fntdata"/><Relationship Id="rId37" Type="http://schemas.openxmlformats.org/officeDocument/2006/relationships/font" Target="fonts/font11.fntdata"/><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pic>
        <p:nvPicPr>
          <p:cNvPr id="12" name="图片 11" descr="水印"/>
          <p:cNvPicPr>
            <a:picLocks noChangeAspect="1"/>
          </p:cNvPicPr>
          <p:nvPr userDrawn="1"/>
        </p:nvPicPr>
        <p:blipFill>
          <a:blip r:embed="rId12"/>
          <a:stretch>
            <a:fillRect/>
          </a:stretch>
        </p:blipFill>
        <p:spPr>
          <a:xfrm>
            <a:off x="10779443" y="95250"/>
            <a:ext cx="7353300" cy="238029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4.png"/><Relationship Id="rId4" Type="http://schemas.openxmlformats.org/officeDocument/2006/relationships/image" Target="../media/image4.svg"/><Relationship Id="rId3" Type="http://schemas.openxmlformats.org/officeDocument/2006/relationships/image" Target="../media/image6.png"/><Relationship Id="rId2" Type="http://schemas.openxmlformats.org/officeDocument/2006/relationships/image" Target="../media/image16.sv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svg"/><Relationship Id="rId3" Type="http://schemas.openxmlformats.org/officeDocument/2006/relationships/image" Target="../media/image4.png"/><Relationship Id="rId2" Type="http://schemas.openxmlformats.org/officeDocument/2006/relationships/image" Target="../media/image17.sv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svg"/><Relationship Id="rId3" Type="http://schemas.openxmlformats.org/officeDocument/2006/relationships/image" Target="../media/image25.png"/><Relationship Id="rId2" Type="http://schemas.openxmlformats.org/officeDocument/2006/relationships/image" Target="../media/image18.svg"/><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25.png"/><Relationship Id="rId3" Type="http://schemas.openxmlformats.org/officeDocument/2006/relationships/image" Target="../media/image27.png"/><Relationship Id="rId2" Type="http://schemas.openxmlformats.org/officeDocument/2006/relationships/image" Target="../media/image20.svg"/><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svg"/><Relationship Id="rId3" Type="http://schemas.openxmlformats.org/officeDocument/2006/relationships/image" Target="../media/image25.png"/><Relationship Id="rId2" Type="http://schemas.openxmlformats.org/officeDocument/2006/relationships/image" Target="../media/image21.svg"/><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20.sv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25.png"/><Relationship Id="rId3" Type="http://schemas.openxmlformats.org/officeDocument/2006/relationships/image" Target="../media/image27.png"/><Relationship Id="rId2" Type="http://schemas.openxmlformats.org/officeDocument/2006/relationships/image" Target="../media/image20.svg"/><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3.svg"/><Relationship Id="rId6" Type="http://schemas.openxmlformats.org/officeDocument/2006/relationships/image" Target="../media/image31.png"/><Relationship Id="rId5" Type="http://schemas.openxmlformats.org/officeDocument/2006/relationships/image" Target="../media/image22.sv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18.sv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24.svg"/><Relationship Id="rId1"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svg"/><Relationship Id="rId3" Type="http://schemas.openxmlformats.org/officeDocument/2006/relationships/image" Target="../media/image4.png"/><Relationship Id="rId2" Type="http://schemas.openxmlformats.org/officeDocument/2006/relationships/image" Target="../media/image1.sv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6.pn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25.svg"/><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svg"/><Relationship Id="rId3"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0.png"/><Relationship Id="rId6" Type="http://schemas.openxmlformats.org/officeDocument/2006/relationships/image" Target="../media/image7.svg"/><Relationship Id="rId5" Type="http://schemas.openxmlformats.org/officeDocument/2006/relationships/image" Target="../media/image9.png"/><Relationship Id="rId4" Type="http://schemas.openxmlformats.org/officeDocument/2006/relationships/image" Target="../media/image6.svg"/><Relationship Id="rId3" Type="http://schemas.openxmlformats.org/officeDocument/2006/relationships/image" Target="../media/image8.png"/><Relationship Id="rId2" Type="http://schemas.openxmlformats.org/officeDocument/2006/relationships/image" Target="../media/image5.sv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sv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7.svg"/><Relationship Id="rId4" Type="http://schemas.openxmlformats.org/officeDocument/2006/relationships/image" Target="../media/image9.png"/><Relationship Id="rId3" Type="http://schemas.openxmlformats.org/officeDocument/2006/relationships/image" Target="../media/image9.svg"/><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svg"/><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3.svg"/><Relationship Id="rId7" Type="http://schemas.openxmlformats.org/officeDocument/2006/relationships/image" Target="../media/image18.png"/><Relationship Id="rId6" Type="http://schemas.openxmlformats.org/officeDocument/2006/relationships/image" Target="../media/image12.svg"/><Relationship Id="rId5" Type="http://schemas.openxmlformats.org/officeDocument/2006/relationships/image" Target="../media/image17.png"/><Relationship Id="rId4" Type="http://schemas.openxmlformats.org/officeDocument/2006/relationships/image" Target="../media/image11.svg"/><Relationship Id="rId3" Type="http://schemas.openxmlformats.org/officeDocument/2006/relationships/image" Target="../media/image16.png"/><Relationship Id="rId2" Type="http://schemas.openxmlformats.org/officeDocument/2006/relationships/image" Target="../media/image10.svg"/><Relationship Id="rId14" Type="http://schemas.openxmlformats.org/officeDocument/2006/relationships/slideLayout" Target="../slideLayouts/slideLayout7.xml"/><Relationship Id="rId13" Type="http://schemas.openxmlformats.org/officeDocument/2006/relationships/image" Target="../media/image21.jpeg"/><Relationship Id="rId12" Type="http://schemas.openxmlformats.org/officeDocument/2006/relationships/image" Target="../media/image15.svg"/><Relationship Id="rId11" Type="http://schemas.openxmlformats.org/officeDocument/2006/relationships/image" Target="../media/image20.png"/><Relationship Id="rId10" Type="http://schemas.openxmlformats.org/officeDocument/2006/relationships/image" Target="../media/image14.sv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1143000" y="1869758"/>
            <a:ext cx="9807893" cy="747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6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6000" b="1">
              <a:solidFill>
                <a:srgbClr val="FF0000"/>
              </a:solidFill>
              <a:latin typeface="HelveticaNeue" panose="02000503000000020004" pitchFamily="2" charset="0"/>
            </a:endParaRPr>
          </a:p>
          <a:p>
            <a:pPr eaLnBrk="1" hangingPunct="1">
              <a:spcBef>
                <a:spcPct val="0"/>
              </a:spcBef>
              <a:buFontTx/>
              <a:buNone/>
              <a:defRPr/>
            </a:pPr>
            <a:endParaRPr lang="en-US" altLang="zh-CN" sz="6000" b="1">
              <a:solidFill>
                <a:srgbClr val="FF0000"/>
              </a:solidFill>
              <a:latin typeface="HelveticaNeue" panose="02000503000000020004" pitchFamily="2" charset="0"/>
            </a:endParaRPr>
          </a:p>
          <a:p>
            <a:pPr eaLnBrk="1" hangingPunct="1">
              <a:spcBef>
                <a:spcPct val="0"/>
              </a:spcBef>
              <a:buFontTx/>
              <a:buNone/>
              <a:defRPr/>
            </a:pPr>
            <a:r>
              <a:rPr lang="zh-CN" altLang="en-US" sz="6000" b="1">
                <a:solidFill>
                  <a:srgbClr val="FF0000"/>
                </a:solidFill>
                <a:latin typeface="HelveticaNeue" panose="02000503000000020004" pitchFamily="2" charset="0"/>
              </a:rPr>
              <a:t>更多教学资源请关注</a:t>
            </a:r>
            <a:endParaRPr lang="en-US" altLang="zh-CN" sz="6000" b="1">
              <a:solidFill>
                <a:srgbClr val="FF0000"/>
              </a:solidFill>
              <a:latin typeface="HelveticaNeue" panose="02000503000000020004" pitchFamily="2" charset="0"/>
            </a:endParaRPr>
          </a:p>
          <a:p>
            <a:pPr eaLnBrk="1" hangingPunct="1">
              <a:spcBef>
                <a:spcPct val="0"/>
              </a:spcBef>
              <a:buFontTx/>
              <a:buNone/>
              <a:defRPr/>
            </a:pPr>
            <a:r>
              <a:rPr lang="zh-CN" altLang="en-US" sz="6000" b="1">
                <a:solidFill>
                  <a:srgbClr val="FF0000"/>
                </a:solidFill>
                <a:latin typeface="HelveticaNeue" panose="02000503000000020004" pitchFamily="2" charset="0"/>
              </a:rPr>
              <a:t>公众号：溯恩高中英语</a:t>
            </a:r>
            <a:endParaRPr lang="zh-CN" altLang="en-US" sz="6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907078" y="3410903"/>
            <a:ext cx="50387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10967085" y="2425065"/>
            <a:ext cx="5405438"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6000" b="1">
                <a:latin typeface="华文新魏" panose="02010800040101010101" pitchFamily="2" charset="-122"/>
              </a:rPr>
              <a:t>知识产权声明</a:t>
            </a:r>
            <a:endParaRPr lang="zh-CN" altLang="en-US" sz="6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10779443" y="95250"/>
            <a:ext cx="7353300" cy="2380298"/>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grpSp>
        <p:nvGrpSpPr>
          <p:cNvPr id="8" name="Group 8"/>
          <p:cNvGrpSpPr/>
          <p:nvPr/>
        </p:nvGrpSpPr>
        <p:grpSpPr>
          <a:xfrm rot="-5400000">
            <a:off x="1108267" y="-303328"/>
            <a:ext cx="737936" cy="2954469"/>
            <a:chOff x="0" y="0"/>
            <a:chExt cx="736600" cy="2949121"/>
          </a:xfrm>
        </p:grpSpPr>
        <p:sp>
          <p:nvSpPr>
            <p:cNvPr id="9"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FFE27A"/>
            </a:solidFill>
          </p:spPr>
        </p:sp>
        <p:sp>
          <p:nvSpPr>
            <p:cNvPr id="10" name="TextBox 10"/>
            <p:cNvSpPr txBox="1"/>
            <p:nvPr/>
          </p:nvSpPr>
          <p:spPr>
            <a:xfrm>
              <a:off x="0" y="-38100"/>
              <a:ext cx="736600" cy="7239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 name="TextBox 18"/>
          <p:cNvSpPr txBox="1"/>
          <p:nvPr/>
        </p:nvSpPr>
        <p:spPr>
          <a:xfrm>
            <a:off x="-95266" y="933698"/>
            <a:ext cx="2951401" cy="552202"/>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600" b="0" i="0" u="none" strike="noStrike" kern="1200" cap="none" spc="0" normalizeH="0" baseline="0" noProof="0" dirty="0">
                <a:ln>
                  <a:noFill/>
                </a:ln>
                <a:solidFill>
                  <a:srgbClr val="000000"/>
                </a:solidFill>
                <a:effectLst/>
                <a:uLnTx/>
                <a:uFillTx/>
                <a:latin typeface="Calibri" panose="020F0502020204030204"/>
                <a:ea typeface="思源黑体-粗体"/>
                <a:cs typeface="+mn-cs"/>
              </a:rPr>
              <a:t>解题策略</a:t>
            </a:r>
            <a:endParaRPr kumimoji="0" lang="en-US" sz="36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pic>
        <p:nvPicPr>
          <p:cNvPr id="16"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4610100"/>
            <a:ext cx="5524400" cy="4973961"/>
          </a:xfrm>
          <a:prstGeom prst="rect">
            <a:avLst/>
          </a:prstGeom>
        </p:spPr>
      </p:pic>
      <p:pic>
        <p:nvPicPr>
          <p:cNvPr id="17"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78940" flipH="1">
            <a:off x="3916239" y="2202762"/>
            <a:ext cx="2590427" cy="913714"/>
          </a:xfrm>
          <a:prstGeom prst="rect">
            <a:avLst/>
          </a:prstGeom>
        </p:spPr>
      </p:pic>
      <p:sp>
        <p:nvSpPr>
          <p:cNvPr id="21" name="文本框 20"/>
          <p:cNvSpPr txBox="1"/>
          <p:nvPr/>
        </p:nvSpPr>
        <p:spPr>
          <a:xfrm>
            <a:off x="6324600" y="2781300"/>
            <a:ext cx="3262432" cy="707886"/>
          </a:xfrm>
          <a:prstGeom prst="rect">
            <a:avLst/>
          </a:prstGeom>
          <a:noFill/>
        </p:spPr>
        <p:txBody>
          <a:bodyPr wrap="none" rtlCol="0">
            <a:spAutoFit/>
          </a:bodyPr>
          <a:lstStyle/>
          <a:p>
            <a:r>
              <a:rPr lang="zh-CN" altLang="en-US" sz="4000" dirty="0"/>
              <a:t>把握语篇结构</a:t>
            </a:r>
            <a:endParaRPr lang="zh-CN" altLang="en-US" sz="4000" dirty="0"/>
          </a:p>
        </p:txBody>
      </p:sp>
      <p:sp>
        <p:nvSpPr>
          <p:cNvPr id="23" name="流程图: 过程 22"/>
          <p:cNvSpPr/>
          <p:nvPr/>
        </p:nvSpPr>
        <p:spPr>
          <a:xfrm>
            <a:off x="10018527" y="804938"/>
            <a:ext cx="6651534" cy="4198194"/>
          </a:xfrm>
          <a:prstGeom prst="flowChartProcess">
            <a:avLst/>
          </a:prstGeom>
          <a:solidFill>
            <a:srgbClr val="FE9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sp>
        <p:nvSpPr>
          <p:cNvPr id="24" name="文本框 23"/>
          <p:cNvSpPr txBox="1"/>
          <p:nvPr/>
        </p:nvSpPr>
        <p:spPr>
          <a:xfrm>
            <a:off x="10489396" y="764988"/>
            <a:ext cx="6222733" cy="4278094"/>
          </a:xfrm>
          <a:prstGeom prst="rect">
            <a:avLst/>
          </a:prstGeom>
          <a:noFill/>
        </p:spPr>
        <p:txBody>
          <a:bodyPr wrap="square" rtlCol="0">
            <a:spAutoFit/>
          </a:bodyPr>
          <a:lstStyle/>
          <a:p>
            <a:r>
              <a:rPr lang="en-US" altLang="zh-CN" sz="2800" dirty="0"/>
              <a:t>A sample</a:t>
            </a:r>
            <a:endParaRPr lang="en-US" altLang="zh-CN" sz="2800" dirty="0"/>
          </a:p>
          <a:p>
            <a:pPr algn="ctr"/>
            <a:r>
              <a:rPr lang="zh-CN" altLang="en-US" sz="2800" b="1" dirty="0"/>
              <a:t>大标题</a:t>
            </a:r>
            <a:endParaRPr lang="en-US" altLang="zh-CN" sz="2800" b="1" dirty="0"/>
          </a:p>
          <a:p>
            <a:r>
              <a:rPr lang="zh-CN" altLang="en-US" sz="2800" dirty="0"/>
              <a:t>导语</a:t>
            </a:r>
            <a:r>
              <a:rPr lang="en-US" altLang="zh-CN" sz="2800" dirty="0"/>
              <a:t>/</a:t>
            </a:r>
            <a:r>
              <a:rPr lang="zh-CN" altLang="en-US" sz="2800" dirty="0"/>
              <a:t>首段</a:t>
            </a:r>
            <a:r>
              <a:rPr lang="en-US" altLang="zh-CN" sz="2800" dirty="0"/>
              <a:t>/</a:t>
            </a:r>
            <a:r>
              <a:rPr lang="zh-CN" altLang="en-US" sz="2800" dirty="0"/>
              <a:t>碎片信息</a:t>
            </a:r>
            <a:r>
              <a:rPr lang="en-US" altLang="zh-CN" sz="2800" dirty="0"/>
              <a:t>—— —— ——</a:t>
            </a:r>
            <a:endParaRPr lang="en-US" altLang="zh-CN" sz="2800" dirty="0"/>
          </a:p>
          <a:p>
            <a:r>
              <a:rPr lang="zh-CN" altLang="en-US" sz="2800" b="1" dirty="0"/>
              <a:t>小标题</a:t>
            </a:r>
            <a:r>
              <a:rPr lang="en-US" altLang="zh-CN" sz="2800" dirty="0"/>
              <a:t>1</a:t>
            </a:r>
            <a:endParaRPr lang="en-US" altLang="zh-CN" sz="2800" dirty="0"/>
          </a:p>
          <a:p>
            <a:r>
              <a:rPr lang="en-US" altLang="zh-CN" sz="2800" dirty="0"/>
              <a:t>————————————————</a:t>
            </a:r>
            <a:endParaRPr lang="en-US" altLang="zh-CN" sz="2800" dirty="0"/>
          </a:p>
          <a:p>
            <a:r>
              <a:rPr lang="zh-CN" altLang="en-US" sz="2800" b="1" dirty="0"/>
              <a:t>小标题</a:t>
            </a:r>
            <a:r>
              <a:rPr lang="en-US" altLang="zh-CN" sz="2800" dirty="0"/>
              <a:t>2</a:t>
            </a:r>
            <a:endParaRPr lang="en-US" altLang="zh-CN" sz="2800" dirty="0"/>
          </a:p>
          <a:p>
            <a:r>
              <a:rPr lang="en-US" altLang="zh-CN" sz="2800" dirty="0"/>
              <a:t>————————————————</a:t>
            </a:r>
            <a:endParaRPr lang="en-US" altLang="zh-CN" sz="2800" dirty="0"/>
          </a:p>
          <a:p>
            <a:r>
              <a:rPr lang="zh-CN" altLang="en-US" sz="2800" b="1" dirty="0"/>
              <a:t>小标题</a:t>
            </a:r>
            <a:r>
              <a:rPr lang="en-US" altLang="zh-CN" sz="2800" dirty="0"/>
              <a:t>3</a:t>
            </a:r>
            <a:endParaRPr lang="en-US" altLang="zh-CN" sz="2800" dirty="0"/>
          </a:p>
          <a:p>
            <a:r>
              <a:rPr lang="en-US" altLang="zh-CN" sz="2800" dirty="0"/>
              <a:t>————————————————</a:t>
            </a:r>
            <a:endParaRPr lang="en-US" altLang="zh-CN" sz="2800" dirty="0"/>
          </a:p>
          <a:p>
            <a:r>
              <a:rPr lang="zh-CN" altLang="en-US" sz="2000" dirty="0"/>
              <a:t>（结语）</a:t>
            </a:r>
            <a:endParaRPr lang="zh-CN" altLang="en-US" sz="2000" dirty="0"/>
          </a:p>
        </p:txBody>
      </p:sp>
      <p:pic>
        <p:nvPicPr>
          <p:cNvPr id="25"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78940" flipH="1">
            <a:off x="3956909" y="5085480"/>
            <a:ext cx="2590427" cy="913714"/>
          </a:xfrm>
          <a:prstGeom prst="rect">
            <a:avLst/>
          </a:prstGeom>
        </p:spPr>
      </p:pic>
      <p:sp>
        <p:nvSpPr>
          <p:cNvPr id="26" name="文本框 25"/>
          <p:cNvSpPr txBox="1"/>
          <p:nvPr/>
        </p:nvSpPr>
        <p:spPr>
          <a:xfrm>
            <a:off x="6324600" y="5640786"/>
            <a:ext cx="3262432" cy="707886"/>
          </a:xfrm>
          <a:prstGeom prst="rect">
            <a:avLst/>
          </a:prstGeom>
          <a:noFill/>
        </p:spPr>
        <p:txBody>
          <a:bodyPr wrap="none" rtlCol="0">
            <a:spAutoFit/>
          </a:bodyPr>
          <a:lstStyle/>
          <a:p>
            <a:r>
              <a:rPr lang="zh-CN" altLang="en-US" sz="4000" dirty="0"/>
              <a:t>快速定位信息</a:t>
            </a:r>
            <a:endParaRPr lang="zh-CN" altLang="en-US" sz="4000" dirty="0"/>
          </a:p>
        </p:txBody>
      </p:sp>
      <p:sp>
        <p:nvSpPr>
          <p:cNvPr id="27" name="流程图: 过程 26"/>
          <p:cNvSpPr/>
          <p:nvPr/>
        </p:nvSpPr>
        <p:spPr>
          <a:xfrm>
            <a:off x="10013822" y="5421406"/>
            <a:ext cx="6651534" cy="1424762"/>
          </a:xfrm>
          <a:prstGeom prst="flowChartProcess">
            <a:avLst/>
          </a:prstGeom>
          <a:solidFill>
            <a:srgbClr val="B37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rPr>
              <a:t>人名、地名、数字、实词等</a:t>
            </a:r>
            <a:endParaRPr lang="zh-CN" altLang="en-US" sz="3600" dirty="0">
              <a:solidFill>
                <a:schemeClr val="tx1"/>
              </a:solidFill>
            </a:endParaRPr>
          </a:p>
        </p:txBody>
      </p:sp>
      <p:pic>
        <p:nvPicPr>
          <p:cNvPr id="28"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67657" y="7197416"/>
            <a:ext cx="843941" cy="874138"/>
          </a:xfrm>
          <a:prstGeom prst="rect">
            <a:avLst/>
          </a:prstGeom>
        </p:spPr>
      </p:pic>
      <p:sp>
        <p:nvSpPr>
          <p:cNvPr id="29" name="矩形: 圆角 28"/>
          <p:cNvSpPr/>
          <p:nvPr/>
        </p:nvSpPr>
        <p:spPr>
          <a:xfrm>
            <a:off x="7506559" y="7366489"/>
            <a:ext cx="9205570" cy="642325"/>
          </a:xfrm>
          <a:prstGeom prst="roundRect">
            <a:avLst/>
          </a:prstGeom>
          <a:solidFill>
            <a:srgbClr val="F2C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rPr>
              <a:t>出题顺序</a:t>
            </a:r>
            <a:r>
              <a:rPr lang="en-US" altLang="zh-CN" sz="3600" b="1" dirty="0">
                <a:solidFill>
                  <a:schemeClr val="tx1"/>
                </a:solidFill>
              </a:rPr>
              <a:t>/</a:t>
            </a:r>
            <a:r>
              <a:rPr lang="zh-CN" altLang="en-US" sz="3600" b="1" dirty="0">
                <a:solidFill>
                  <a:schemeClr val="tx1"/>
                </a:solidFill>
              </a:rPr>
              <a:t>题文同序；均匀出题</a:t>
            </a:r>
            <a:r>
              <a:rPr lang="en-US" altLang="zh-CN" sz="3600" b="1" dirty="0">
                <a:solidFill>
                  <a:schemeClr val="tx1"/>
                </a:solidFill>
              </a:rPr>
              <a:t>/</a:t>
            </a:r>
            <a:r>
              <a:rPr lang="zh-CN" altLang="en-US" sz="3600" b="1" dirty="0">
                <a:solidFill>
                  <a:schemeClr val="tx1"/>
                </a:solidFill>
              </a:rPr>
              <a:t>分布均匀</a:t>
            </a:r>
            <a:endParaRPr lang="zh-CN" altLang="en-US" sz="3600" b="1" dirty="0">
              <a:solidFill>
                <a:schemeClr val="tx1"/>
              </a:solidFill>
            </a:endParaRPr>
          </a:p>
        </p:txBody>
      </p:sp>
      <p:pic>
        <p:nvPicPr>
          <p:cNvPr id="30"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89627" y="8521910"/>
            <a:ext cx="843941" cy="874138"/>
          </a:xfrm>
          <a:prstGeom prst="rect">
            <a:avLst/>
          </a:prstGeom>
        </p:spPr>
      </p:pic>
      <p:sp>
        <p:nvSpPr>
          <p:cNvPr id="31" name="矩形: 圆角 30"/>
          <p:cNvSpPr/>
          <p:nvPr/>
        </p:nvSpPr>
        <p:spPr>
          <a:xfrm>
            <a:off x="8161657" y="8672079"/>
            <a:ext cx="9736421" cy="589263"/>
          </a:xfrm>
          <a:prstGeom prst="roundRect">
            <a:avLst/>
          </a:prstGeom>
          <a:solidFill>
            <a:srgbClr val="F2C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rPr>
              <a:t>印刷特征：大写、加粗、标记、汉字、括号、图表等</a:t>
            </a:r>
            <a:endParaRPr lang="zh-CN" altLang="en-US" sz="3200" b="1" dirty="0">
              <a:solidFill>
                <a:schemeClr val="tx1"/>
              </a:solidFill>
            </a:endParaRPr>
          </a:p>
        </p:txBody>
      </p:sp>
      <p:grpSp>
        <p:nvGrpSpPr>
          <p:cNvPr id="34" name="组合 33"/>
          <p:cNvGrpSpPr/>
          <p:nvPr/>
        </p:nvGrpSpPr>
        <p:grpSpPr>
          <a:xfrm>
            <a:off x="16154400" y="4776495"/>
            <a:ext cx="1716486" cy="1252528"/>
            <a:chOff x="16102313" y="4932283"/>
            <a:chExt cx="1716486" cy="1252528"/>
          </a:xfrm>
        </p:grpSpPr>
        <p:sp>
          <p:nvSpPr>
            <p:cNvPr id="32" name="箭头: 下 31"/>
            <p:cNvSpPr/>
            <p:nvPr/>
          </p:nvSpPr>
          <p:spPr>
            <a:xfrm rot="5400000">
              <a:off x="16334292" y="4700304"/>
              <a:ext cx="1252528" cy="1716486"/>
            </a:xfrm>
            <a:prstGeom prst="downArrow">
              <a:avLst/>
            </a:prstGeom>
            <a:solidFill>
              <a:srgbClr val="84DDC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33" name="文本框 32"/>
            <p:cNvSpPr txBox="1"/>
            <p:nvPr/>
          </p:nvSpPr>
          <p:spPr>
            <a:xfrm>
              <a:off x="16739376" y="5266159"/>
              <a:ext cx="1005403" cy="584775"/>
            </a:xfrm>
            <a:prstGeom prst="rect">
              <a:avLst/>
            </a:prstGeom>
            <a:noFill/>
          </p:spPr>
          <p:txBody>
            <a:bodyPr wrap="none" rtlCol="0">
              <a:spAutoFit/>
            </a:bodyPr>
            <a:lstStyle/>
            <a:p>
              <a:r>
                <a:rPr lang="zh-CN" altLang="en-US" sz="3200" dirty="0"/>
                <a:t>集中</a:t>
              </a:r>
              <a:endParaRPr lang="zh-CN" altLang="en-US" sz="3200" dirty="0"/>
            </a:p>
          </p:txBody>
        </p:sp>
      </p:grpSp>
      <p:grpSp>
        <p:nvGrpSpPr>
          <p:cNvPr id="35" name="组合 34"/>
          <p:cNvGrpSpPr/>
          <p:nvPr/>
        </p:nvGrpSpPr>
        <p:grpSpPr>
          <a:xfrm>
            <a:off x="16154400" y="6113961"/>
            <a:ext cx="1716486" cy="1252528"/>
            <a:chOff x="16079948" y="4932283"/>
            <a:chExt cx="1716486" cy="1252528"/>
          </a:xfrm>
        </p:grpSpPr>
        <p:sp>
          <p:nvSpPr>
            <p:cNvPr id="36" name="箭头: 下 35"/>
            <p:cNvSpPr/>
            <p:nvPr/>
          </p:nvSpPr>
          <p:spPr>
            <a:xfrm rot="5400000">
              <a:off x="16311927" y="4700304"/>
              <a:ext cx="1252528" cy="1716486"/>
            </a:xfrm>
            <a:prstGeom prst="downArrow">
              <a:avLst/>
            </a:prstGeom>
            <a:solidFill>
              <a:srgbClr val="84DDC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37" name="文本框 36"/>
            <p:cNvSpPr txBox="1"/>
            <p:nvPr/>
          </p:nvSpPr>
          <p:spPr>
            <a:xfrm>
              <a:off x="16739376" y="5266159"/>
              <a:ext cx="1005403" cy="584775"/>
            </a:xfrm>
            <a:prstGeom prst="rect">
              <a:avLst/>
            </a:prstGeom>
            <a:noFill/>
          </p:spPr>
          <p:txBody>
            <a:bodyPr wrap="none" rtlCol="0">
              <a:spAutoFit/>
            </a:bodyPr>
            <a:lstStyle/>
            <a:p>
              <a:r>
                <a:rPr lang="zh-CN" altLang="en-US" sz="3200" dirty="0"/>
                <a:t>分散</a:t>
              </a:r>
              <a:endParaRPr lang="zh-CN" altLang="en-US" sz="3200" dirty="0"/>
            </a:p>
          </p:txBody>
        </p:sp>
      </p:gr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1+#ppt_w/2"/>
                                          </p:val>
                                        </p:tav>
                                        <p:tav tm="100000">
                                          <p:val>
                                            <p:strVal val="#ppt_x"/>
                                          </p:val>
                                        </p:tav>
                                      </p:tavLst>
                                    </p:anim>
                                    <p:anim calcmode="lin" valueType="num">
                                      <p:cBhvr additive="base">
                                        <p:cTn id="45" dur="500" fill="hold"/>
                                        <p:tgtEl>
                                          <p:spTgt spid="3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arn(inVertic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p:bldP spid="26" grpId="0"/>
      <p:bldP spid="27" grpId="0" animBg="1"/>
      <p:bldP spid="29"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8670234" y="637405"/>
            <a:ext cx="8324782" cy="10217539"/>
          </a:xfrm>
          <a:prstGeom prst="rect">
            <a:avLst/>
          </a:prstGeom>
        </p:spPr>
      </p:pic>
      <p:sp>
        <p:nvSpPr>
          <p:cNvPr id="5" name="TextBox 5"/>
          <p:cNvSpPr txBox="1"/>
          <p:nvPr/>
        </p:nvSpPr>
        <p:spPr>
          <a:xfrm>
            <a:off x="2588211" y="5880769"/>
            <a:ext cx="4567336" cy="1120775"/>
          </a:xfrm>
          <a:prstGeom prst="rect">
            <a:avLst/>
          </a:prstGeom>
        </p:spPr>
        <p:txBody>
          <a:bodyPr lIns="0" tIns="0" rIns="0" bIns="0" rtlCol="0" anchor="t">
            <a:spAutoFit/>
          </a:bodyPr>
          <a:lstStyle/>
          <a:p>
            <a:pPr marL="0" marR="0" lvl="0" indent="0" algn="ctr" defTabSz="914400" rtl="0" eaLnBrk="1" fontAlgn="auto" latinLnBrk="0" hangingPunct="1">
              <a:lnSpc>
                <a:spcPts val="9100"/>
              </a:lnSpc>
              <a:spcBef>
                <a:spcPct val="0"/>
              </a:spcBef>
              <a:spcAft>
                <a:spcPts val="0"/>
              </a:spcAft>
              <a:buClrTx/>
              <a:buSzTx/>
              <a:buFontTx/>
              <a:buNone/>
              <a:defRPr/>
            </a:pPr>
            <a:r>
              <a:rPr lang="zh-CN" altLang="en-US" sz="6500" spc="318" dirty="0">
                <a:solidFill>
                  <a:srgbClr val="000000"/>
                </a:solidFill>
                <a:latin typeface="Calibri" panose="020F0502020204030204"/>
                <a:ea typeface="思源黑体-粗体 Bold"/>
              </a:rPr>
              <a:t>真题实例</a:t>
            </a:r>
            <a:endParaRPr kumimoji="0" lang="en-US" sz="6500" b="0" i="0" u="none" strike="noStrike" kern="1200" cap="none" spc="318" normalizeH="0" baseline="0" noProof="0" dirty="0">
              <a:ln>
                <a:noFill/>
              </a:ln>
              <a:solidFill>
                <a:srgbClr val="000000"/>
              </a:solidFill>
              <a:effectLst/>
              <a:uLnTx/>
              <a:uFillTx/>
              <a:latin typeface="Calibri" panose="020F0502020204030204"/>
              <a:ea typeface="思源黑体-粗体 Bold"/>
              <a:cs typeface="+mn-cs"/>
            </a:endParaRPr>
          </a:p>
        </p:txBody>
      </p:sp>
      <p:sp>
        <p:nvSpPr>
          <p:cNvPr id="6" name="TextBox 6"/>
          <p:cNvSpPr txBox="1"/>
          <p:nvPr/>
        </p:nvSpPr>
        <p:spPr>
          <a:xfrm>
            <a:off x="863687" y="7125369"/>
            <a:ext cx="8016385" cy="936154"/>
          </a:xfrm>
          <a:prstGeom prst="rect">
            <a:avLst/>
          </a:prstGeom>
        </p:spPr>
        <p:txBody>
          <a:bodyPr lIns="0" tIns="0" rIns="0" bIns="0" rtlCol="0" anchor="t">
            <a:spAutoFit/>
          </a:bodyPr>
          <a:lstStyle/>
          <a:p>
            <a:pPr marL="0" marR="0" lvl="0" indent="0" algn="ctr" defTabSz="914400" rtl="0" eaLnBrk="1" fontAlgn="auto" latinLnBrk="0" hangingPunct="1">
              <a:lnSpc>
                <a:spcPts val="7280"/>
              </a:lnSpc>
              <a:spcBef>
                <a:spcPts val="0"/>
              </a:spcBef>
              <a:spcAft>
                <a:spcPts val="0"/>
              </a:spcAft>
              <a:buClrTx/>
              <a:buSzTx/>
              <a:buFontTx/>
              <a:buNone/>
              <a:defRPr/>
            </a:pPr>
            <a:r>
              <a:rPr kumimoji="0" lang="en-US" sz="6600" b="0" i="0" u="none" strike="noStrike" kern="1200" cap="none" spc="0" normalizeH="0" baseline="0" noProof="0" dirty="0">
                <a:ln>
                  <a:noFill/>
                </a:ln>
                <a:solidFill>
                  <a:srgbClr val="000000"/>
                </a:solidFill>
                <a:effectLst/>
                <a:uLnTx/>
                <a:uFillTx/>
                <a:latin typeface="Arial Narrow" panose="020B0606020202030204" pitchFamily="34" charset="0"/>
              </a:rPr>
              <a:t>We are the champion!</a:t>
            </a:r>
            <a:endParaRPr kumimoji="0" lang="en-US" sz="6600" b="0" i="0" u="none" strike="noStrike" kern="1200" cap="none" spc="0" normalizeH="0" baseline="0" noProof="0" dirty="0">
              <a:ln>
                <a:noFill/>
              </a:ln>
              <a:solidFill>
                <a:srgbClr val="000000"/>
              </a:solidFill>
              <a:effectLst/>
              <a:uLnTx/>
              <a:uFillTx/>
              <a:latin typeface="Arial Narrow" panose="020B0606020202030204" pitchFamily="34" charset="0"/>
            </a:endParaRPr>
          </a:p>
        </p:txBody>
      </p:sp>
      <p:pic>
        <p:nvPicPr>
          <p:cNvPr id="8"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64019" y="3661275"/>
            <a:ext cx="1172511" cy="1214465"/>
          </a:xfrm>
          <a:prstGeom prst="rect">
            <a:avLst/>
          </a:prstGeom>
        </p:spPr>
      </p:pic>
      <p:pic>
        <p:nvPicPr>
          <p:cNvPr id="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81258" y="1483312"/>
            <a:ext cx="1650677" cy="1709741"/>
          </a:xfrm>
          <a:prstGeom prst="rect">
            <a:avLst/>
          </a:prstGeom>
        </p:spPr>
      </p:pic>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15143">
            <a:off x="1607988" y="2524972"/>
            <a:ext cx="543421" cy="562866"/>
          </a:xfrm>
          <a:prstGeom prst="rect">
            <a:avLst/>
          </a:prstGeom>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7"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2954000" y="0"/>
            <a:ext cx="4656647" cy="2400299"/>
          </a:xfrm>
          <a:prstGeom prst="rect">
            <a:avLst/>
          </a:prstGeom>
        </p:spPr>
      </p:pic>
      <p:sp>
        <p:nvSpPr>
          <p:cNvPr id="12" name="文本框 11"/>
          <p:cNvSpPr txBox="1"/>
          <p:nvPr/>
        </p:nvSpPr>
        <p:spPr>
          <a:xfrm>
            <a:off x="609600" y="850017"/>
            <a:ext cx="10058400" cy="8586966"/>
          </a:xfrm>
          <a:prstGeom prst="rect">
            <a:avLst/>
          </a:prstGeom>
          <a:noFill/>
        </p:spPr>
        <p:txBody>
          <a:bodyPr wrap="square">
            <a:spAutoFit/>
          </a:bodyPr>
          <a:lstStyle/>
          <a:p>
            <a:pPr algn="ctr"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Grading Policies for Introduction to Literature</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Grading Scale</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90-100, A; 80-89, B; 70-79, C; 60-69, D; Below 60, E.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Essays (60%)</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Your four major essays will combine to form the main part of the grade for this course: Essay 1 </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10%</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Essay 2 = 15%; Essay 3 = 15%; Essay 4 = 20%.</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Group Assignments (30%)</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will work in groups to complete four assignments (</a:t>
            </a:r>
            <a:r>
              <a:rPr lang="zh-CN" altLang="zh-CN" sz="2400" kern="100" dirty="0">
                <a:solidFill>
                  <a:srgbClr val="000000"/>
                </a:solidFill>
                <a:effectLst/>
                <a:latin typeface="等线" panose="02010600030101010101" pitchFamily="2" charset="-122"/>
                <a:ea typeface="宋体" panose="02010600030101010101" pitchFamily="2" charset="-122"/>
                <a:cs typeface="宋体" panose="02010600030101010101" pitchFamily="2" charset="-122"/>
              </a:rPr>
              <a:t>作业</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during the course. All the assignments will be submitted by the assigned date through Blackboard, our online learning and course management system.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Daily Work/In-Class Writings and Tests/Group Work/Homework (10%)</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Class activities will vary from day to day, but students must be ready to complete short in-class writings or tests drawn directly from assigned readings or notes from the previous </a:t>
            </a:r>
            <a:r>
              <a:rPr lang="en-US" altLang="zh-CN"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lecture/discussion, so it is important to take careful notes during class. Additionally, from time to time I will assign group work to be completed in class or short assignments to be completed at home, both of which will be graded.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Late Work</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essay not submitted in class on the due date will lose a letter grade for each class period it is late. If it is not turned in by the 4th day after the due date, it will earn a zero. Daily assignments not completed during class will get a zero. Short writings missed as a result of an excused absence will be accepted.</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3" name="文本框 12"/>
          <p:cNvSpPr txBox="1"/>
          <p:nvPr/>
        </p:nvSpPr>
        <p:spPr>
          <a:xfrm>
            <a:off x="13538897" y="352266"/>
            <a:ext cx="3486852" cy="830997"/>
          </a:xfrm>
          <a:prstGeom prst="rect">
            <a:avLst/>
          </a:prstGeom>
          <a:noFill/>
        </p:spPr>
        <p:txBody>
          <a:bodyPr wrap="none" rtlCol="0">
            <a:spAutoFit/>
          </a:bodyPr>
          <a:lstStyle/>
          <a:p>
            <a:r>
              <a:rPr lang="en-US" altLang="zh-CN" sz="4800" dirty="0"/>
              <a:t>2022</a:t>
            </a:r>
            <a:r>
              <a:rPr lang="zh-CN" altLang="en-US" sz="4800" dirty="0"/>
              <a:t>全国</a:t>
            </a:r>
            <a:r>
              <a:rPr lang="en-US" altLang="zh-CN" sz="4800" dirty="0">
                <a:latin typeface="Times New Roman" panose="02020603050405020304" pitchFamily="18" charset="0"/>
                <a:cs typeface="Times New Roman" panose="02020603050405020304" pitchFamily="18" charset="0"/>
              </a:rPr>
              <a:t>Ⅰ</a:t>
            </a:r>
            <a:r>
              <a:rPr lang="zh-CN" altLang="en-US" sz="4800" dirty="0">
                <a:latin typeface="Times New Roman" panose="02020603050405020304" pitchFamily="18" charset="0"/>
                <a:cs typeface="Times New Roman" panose="02020603050405020304" pitchFamily="18" charset="0"/>
              </a:rPr>
              <a:t>卷</a:t>
            </a:r>
            <a:endParaRPr lang="zh-CN" altLang="en-US" sz="4800" dirty="0"/>
          </a:p>
        </p:txBody>
      </p:sp>
      <p:sp>
        <p:nvSpPr>
          <p:cNvPr id="15" name="文本框 14"/>
          <p:cNvSpPr txBox="1"/>
          <p:nvPr/>
        </p:nvSpPr>
        <p:spPr>
          <a:xfrm>
            <a:off x="10597679" y="2480599"/>
            <a:ext cx="7300400" cy="1384995"/>
          </a:xfrm>
          <a:prstGeom prst="rect">
            <a:avLst/>
          </a:prstGeom>
          <a:noFill/>
          <a:ln>
            <a:solidFill>
              <a:schemeClr val="tx1"/>
            </a:solidFill>
          </a:ln>
        </p:spPr>
        <p:txBody>
          <a:bodyPr wrap="square">
            <a:spAutoFit/>
          </a:bodyPr>
          <a:lstStyle/>
          <a:p>
            <a:pPr algn="l" fontAlgn="ct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21. </a:t>
            </a:r>
            <a:r>
              <a:rPr lang="en-US" altLang="zh-CN" sz="2800" kern="100" dirty="0">
                <a:solidFill>
                  <a:srgbClr val="F2C36E"/>
                </a:solidFill>
                <a:effectLst/>
                <a:latin typeface="Times New Roman" panose="02020603050405020304" pitchFamily="18" charset="0"/>
                <a:ea typeface="Times New Roman" panose="02020603050405020304" pitchFamily="18" charset="0"/>
                <a:cs typeface="Times New Roman" panose="02020603050405020304" pitchFamily="18" charset="0"/>
              </a:rPr>
              <a:t>Where</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this text probably taken from?</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marL="457200" indent="-457200" algn="l" fontAlgn="ctr">
              <a:buAutoNum type="alphaUcPeriod"/>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textbook.</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exam paper.</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endPar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marL="457200" indent="-457200" algn="l" fontAlgn="ctr">
              <a:buAutoNum type="alphaUcPeriod"/>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C.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altLang="zh-CN" sz="28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course plan</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altLang="zh-CN" sz="28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academic article</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cxnSp>
        <p:nvCxnSpPr>
          <p:cNvPr id="16" name="直接箭头连接符 15"/>
          <p:cNvCxnSpPr/>
          <p:nvPr/>
        </p:nvCxnSpPr>
        <p:spPr>
          <a:xfrm flipH="1" flipV="1">
            <a:off x="8760060" y="1375699"/>
            <a:ext cx="1834679" cy="1166739"/>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19" name="直接箭头连接符 18"/>
          <p:cNvCxnSpPr/>
          <p:nvPr/>
        </p:nvCxnSpPr>
        <p:spPr>
          <a:xfrm flipH="1" flipV="1">
            <a:off x="2743200" y="1847849"/>
            <a:ext cx="7851539" cy="848208"/>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21" name="直接箭头连接符 20"/>
          <p:cNvCxnSpPr/>
          <p:nvPr/>
        </p:nvCxnSpPr>
        <p:spPr>
          <a:xfrm flipH="1">
            <a:off x="4267200" y="2781300"/>
            <a:ext cx="6327539" cy="845432"/>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23" name="直接箭头连接符 22"/>
          <p:cNvCxnSpPr/>
          <p:nvPr/>
        </p:nvCxnSpPr>
        <p:spPr>
          <a:xfrm flipH="1">
            <a:off x="1905000" y="2781300"/>
            <a:ext cx="8689739" cy="4800600"/>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29" name="直接箭头连接符 28"/>
          <p:cNvCxnSpPr/>
          <p:nvPr/>
        </p:nvCxnSpPr>
        <p:spPr>
          <a:xfrm flipH="1">
            <a:off x="8760060" y="2781300"/>
            <a:ext cx="1834679" cy="2057400"/>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grpSp>
        <p:nvGrpSpPr>
          <p:cNvPr id="34" name="组合 33"/>
          <p:cNvGrpSpPr/>
          <p:nvPr/>
        </p:nvGrpSpPr>
        <p:grpSpPr>
          <a:xfrm>
            <a:off x="10377800" y="1619722"/>
            <a:ext cx="2485570" cy="1252528"/>
            <a:chOff x="16079947" y="4932283"/>
            <a:chExt cx="2485570" cy="1252528"/>
          </a:xfrm>
        </p:grpSpPr>
        <p:sp>
          <p:nvSpPr>
            <p:cNvPr id="35" name="箭头: 下 34"/>
            <p:cNvSpPr/>
            <p:nvPr/>
          </p:nvSpPr>
          <p:spPr>
            <a:xfrm rot="5400000">
              <a:off x="16696468" y="4315762"/>
              <a:ext cx="1252528" cy="2485569"/>
            </a:xfrm>
            <a:prstGeom prst="downArrow">
              <a:avLst/>
            </a:prstGeom>
            <a:solidFill>
              <a:srgbClr val="84DDC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36" name="文本框 35"/>
            <p:cNvSpPr txBox="1"/>
            <p:nvPr/>
          </p:nvSpPr>
          <p:spPr>
            <a:xfrm>
              <a:off x="16739376" y="5266159"/>
              <a:ext cx="1826141" cy="584775"/>
            </a:xfrm>
            <a:prstGeom prst="rect">
              <a:avLst/>
            </a:prstGeom>
            <a:noFill/>
          </p:spPr>
          <p:txBody>
            <a:bodyPr wrap="none" rtlCol="0">
              <a:spAutoFit/>
            </a:bodyPr>
            <a:lstStyle/>
            <a:p>
              <a:r>
                <a:rPr lang="zh-CN" altLang="en-US" sz="3200" dirty="0"/>
                <a:t>分散各处</a:t>
              </a:r>
              <a:endParaRPr lang="zh-CN" altLang="en-US" sz="3200" dirty="0"/>
            </a:p>
          </p:txBody>
        </p:sp>
      </p:grpSp>
      <p:sp>
        <p:nvSpPr>
          <p:cNvPr id="37" name="文本框 36"/>
          <p:cNvSpPr txBox="1"/>
          <p:nvPr/>
        </p:nvSpPr>
        <p:spPr>
          <a:xfrm>
            <a:off x="10603387" y="4549236"/>
            <a:ext cx="7300400" cy="1384995"/>
          </a:xfrm>
          <a:prstGeom prst="rect">
            <a:avLst/>
          </a:prstGeom>
          <a:noFill/>
          <a:ln>
            <a:solidFill>
              <a:schemeClr val="tx1"/>
            </a:solidFill>
          </a:ln>
        </p:spPr>
        <p:txBody>
          <a:bodyPr wrap="square">
            <a:spAutoFit/>
          </a:bodyPr>
          <a:lstStyle/>
          <a:p>
            <a:pPr fontAlgn="ctr"/>
            <a:r>
              <a:rPr lang="en-US" altLang="zh-CN" sz="2800" kern="100" dirty="0">
                <a:solidFill>
                  <a:srgbClr val="000000"/>
                </a:solidFill>
                <a:latin typeface="Times New Roman" panose="02020603050405020304" pitchFamily="18" charset="0"/>
                <a:ea typeface="宋体" panose="02010600030101010101" pitchFamily="2" charset="-122"/>
                <a:cs typeface="宋体" panose="02010600030101010101" pitchFamily="2" charset="-122"/>
              </a:rPr>
              <a:t>22</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kern="100" dirty="0">
                <a:solidFill>
                  <a:srgbClr val="F2C36E"/>
                </a:solidFill>
                <a:latin typeface="Times New Roman" panose="02020603050405020304" pitchFamily="18" charset="0"/>
                <a:ea typeface="Times New Roman" panose="02020603050405020304" pitchFamily="18" charset="0"/>
                <a:cs typeface="Times New Roman" panose="02020603050405020304" pitchFamily="18" charset="0"/>
              </a:rPr>
              <a:t>How many </a:t>
            </a: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parts is a student’s </a:t>
            </a:r>
            <a:r>
              <a:rPr lang="en-US" altLang="zh-CN" sz="2800" kern="100"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final grade </a:t>
            </a: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made up of?</a:t>
            </a:r>
            <a:endPar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ct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Two.	B. Three.	C. Four.	D. Five.</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cxnSp>
        <p:nvCxnSpPr>
          <p:cNvPr id="38" name="直接箭头连接符 37"/>
          <p:cNvCxnSpPr/>
          <p:nvPr/>
        </p:nvCxnSpPr>
        <p:spPr>
          <a:xfrm flipH="1" flipV="1">
            <a:off x="2514600" y="2538373"/>
            <a:ext cx="8031424" cy="2265160"/>
          </a:xfrm>
          <a:prstGeom prst="straightConnector1">
            <a:avLst/>
          </a:prstGeom>
          <a:ln w="57150">
            <a:solidFill>
              <a:srgbClr val="FFFF00"/>
            </a:solidFill>
            <a:tailEnd type="triangle"/>
          </a:ln>
        </p:spPr>
        <p:style>
          <a:lnRef idx="3">
            <a:schemeClr val="accent6"/>
          </a:lnRef>
          <a:fillRef idx="0">
            <a:schemeClr val="accent6"/>
          </a:fillRef>
          <a:effectRef idx="2">
            <a:schemeClr val="accent6"/>
          </a:effectRef>
          <a:fontRef idx="minor">
            <a:schemeClr val="tx1"/>
          </a:fontRef>
        </p:style>
      </p:cxnSp>
      <p:cxnSp>
        <p:nvCxnSpPr>
          <p:cNvPr id="40" name="直接箭头连接符 39"/>
          <p:cNvCxnSpPr/>
          <p:nvPr/>
        </p:nvCxnSpPr>
        <p:spPr>
          <a:xfrm flipH="1" flipV="1">
            <a:off x="3733800" y="3810000"/>
            <a:ext cx="6833622" cy="1697921"/>
          </a:xfrm>
          <a:prstGeom prst="straightConnector1">
            <a:avLst/>
          </a:prstGeom>
          <a:ln w="57150">
            <a:solidFill>
              <a:srgbClr val="FFFF00"/>
            </a:solidFill>
            <a:tailEnd type="triangle"/>
          </a:ln>
        </p:spPr>
        <p:style>
          <a:lnRef idx="3">
            <a:schemeClr val="accent6"/>
          </a:lnRef>
          <a:fillRef idx="0">
            <a:schemeClr val="accent6"/>
          </a:fillRef>
          <a:effectRef idx="2">
            <a:schemeClr val="accent6"/>
          </a:effectRef>
          <a:fontRef idx="minor">
            <a:schemeClr val="tx1"/>
          </a:fontRef>
        </p:style>
      </p:cxnSp>
      <p:cxnSp>
        <p:nvCxnSpPr>
          <p:cNvPr id="42" name="直接箭头连接符 41"/>
          <p:cNvCxnSpPr/>
          <p:nvPr/>
        </p:nvCxnSpPr>
        <p:spPr>
          <a:xfrm flipH="1">
            <a:off x="10058400" y="5143500"/>
            <a:ext cx="487624" cy="38100"/>
          </a:xfrm>
          <a:prstGeom prst="straightConnector1">
            <a:avLst/>
          </a:prstGeom>
          <a:ln w="57150">
            <a:solidFill>
              <a:srgbClr val="FFFF00"/>
            </a:solidFill>
            <a:tailEnd type="triangle"/>
          </a:ln>
        </p:spPr>
        <p:style>
          <a:lnRef idx="3">
            <a:schemeClr val="accent6"/>
          </a:lnRef>
          <a:fillRef idx="0">
            <a:schemeClr val="accent6"/>
          </a:fillRef>
          <a:effectRef idx="2">
            <a:schemeClr val="accent6"/>
          </a:effectRef>
          <a:fontRef idx="minor">
            <a:schemeClr val="tx1"/>
          </a:fontRef>
        </p:style>
      </p:cxnSp>
      <p:grpSp>
        <p:nvGrpSpPr>
          <p:cNvPr id="57" name="组合 56"/>
          <p:cNvGrpSpPr/>
          <p:nvPr/>
        </p:nvGrpSpPr>
        <p:grpSpPr>
          <a:xfrm>
            <a:off x="9818627" y="3820835"/>
            <a:ext cx="1716486" cy="1252528"/>
            <a:chOff x="16079948" y="4932283"/>
            <a:chExt cx="1716486" cy="1252528"/>
          </a:xfrm>
        </p:grpSpPr>
        <p:sp>
          <p:nvSpPr>
            <p:cNvPr id="58" name="箭头: 下 57"/>
            <p:cNvSpPr/>
            <p:nvPr/>
          </p:nvSpPr>
          <p:spPr>
            <a:xfrm rot="5400000">
              <a:off x="16311927" y="4700304"/>
              <a:ext cx="1252528" cy="1716486"/>
            </a:xfrm>
            <a:prstGeom prst="downArrow">
              <a:avLst/>
            </a:prstGeom>
            <a:solidFill>
              <a:srgbClr val="84DDC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59" name="文本框 58"/>
            <p:cNvSpPr txBox="1"/>
            <p:nvPr/>
          </p:nvSpPr>
          <p:spPr>
            <a:xfrm>
              <a:off x="16739376" y="5266159"/>
              <a:ext cx="1005403" cy="584775"/>
            </a:xfrm>
            <a:prstGeom prst="rect">
              <a:avLst/>
            </a:prstGeom>
            <a:noFill/>
          </p:spPr>
          <p:txBody>
            <a:bodyPr wrap="none" rtlCol="0">
              <a:spAutoFit/>
            </a:bodyPr>
            <a:lstStyle/>
            <a:p>
              <a:r>
                <a:rPr lang="zh-CN" altLang="en-US" sz="3200" dirty="0"/>
                <a:t>分散</a:t>
              </a:r>
              <a:endParaRPr lang="zh-CN" altLang="en-US" sz="3200" dirty="0"/>
            </a:p>
          </p:txBody>
        </p:sp>
      </p:grpSp>
      <p:sp>
        <p:nvSpPr>
          <p:cNvPr id="60" name="文本框 59"/>
          <p:cNvSpPr txBox="1"/>
          <p:nvPr/>
        </p:nvSpPr>
        <p:spPr>
          <a:xfrm>
            <a:off x="10603387" y="6392706"/>
            <a:ext cx="7300400" cy="2677656"/>
          </a:xfrm>
          <a:prstGeom prst="rect">
            <a:avLst/>
          </a:prstGeom>
          <a:noFill/>
          <a:ln>
            <a:solidFill>
              <a:schemeClr val="tx1"/>
            </a:solidFill>
          </a:ln>
        </p:spPr>
        <p:txBody>
          <a:bodyPr wrap="square">
            <a:spAutoFit/>
          </a:bodyPr>
          <a:lstStyle/>
          <a:p>
            <a:pPr fontAlgn="ctr"/>
            <a:r>
              <a:rPr lang="en-US" altLang="zh-CN" sz="2800" kern="100" dirty="0">
                <a:solidFill>
                  <a:srgbClr val="000000"/>
                </a:solidFill>
                <a:latin typeface="Times New Roman" panose="02020603050405020304" pitchFamily="18" charset="0"/>
                <a:ea typeface="宋体" panose="02010600030101010101" pitchFamily="2" charset="-122"/>
                <a:cs typeface="宋体" panose="02010600030101010101" pitchFamily="2" charset="-122"/>
              </a:rPr>
              <a:t>23</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kern="100" dirty="0">
                <a:solidFill>
                  <a:srgbClr val="F2C36E"/>
                </a:solidFill>
                <a:latin typeface="Times New Roman" panose="02020603050405020304" pitchFamily="18" charset="0"/>
                <a:ea typeface="Times New Roman" panose="02020603050405020304" pitchFamily="18" charset="0"/>
                <a:cs typeface="Times New Roman" panose="02020603050405020304" pitchFamily="18" charset="0"/>
              </a:rPr>
              <a:t>What</a:t>
            </a: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will happen if you </a:t>
            </a:r>
            <a:r>
              <a:rPr lang="en-US" altLang="zh-CN" sz="2800" kern="100"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submit an essay </a:t>
            </a: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one week </a:t>
            </a:r>
            <a:r>
              <a:rPr lang="en-US" altLang="zh-CN" sz="2800" kern="100"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after the due date</a:t>
            </a: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fontAlgn="ctr">
              <a:buAutoNum type="alphaUcPeriod"/>
            </a:pP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You will receive a zero.	</a:t>
            </a:r>
            <a:endPar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fontAlgn="ctr">
              <a:buAutoNum type="alphaUcPeriod"/>
            </a:pP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You will lose a letter grade.</a:t>
            </a:r>
            <a:endPar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ct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You will be given a test.	</a:t>
            </a:r>
            <a:endPar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ctr"/>
            <a:r>
              <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You will have to rewrite it.</a:t>
            </a:r>
            <a:endParaRPr lang="en-US" altLang="zh-CN" sz="2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 name="流程图: 过程 60"/>
          <p:cNvSpPr/>
          <p:nvPr/>
        </p:nvSpPr>
        <p:spPr>
          <a:xfrm>
            <a:off x="3582624" y="8216673"/>
            <a:ext cx="6963400" cy="393928"/>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sp>
        <p:nvSpPr>
          <p:cNvPr id="62" name="流程图: 过程 61"/>
          <p:cNvSpPr/>
          <p:nvPr/>
        </p:nvSpPr>
        <p:spPr>
          <a:xfrm>
            <a:off x="611237" y="8612168"/>
            <a:ext cx="1545100" cy="393928"/>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grpSp>
        <p:nvGrpSpPr>
          <p:cNvPr id="63" name="组合 62"/>
          <p:cNvGrpSpPr/>
          <p:nvPr/>
        </p:nvGrpSpPr>
        <p:grpSpPr>
          <a:xfrm>
            <a:off x="9385071" y="6931059"/>
            <a:ext cx="2463204" cy="1252528"/>
            <a:chOff x="16102313" y="4932283"/>
            <a:chExt cx="2463204" cy="1252528"/>
          </a:xfrm>
        </p:grpSpPr>
        <p:sp>
          <p:nvSpPr>
            <p:cNvPr id="64" name="箭头: 下 63"/>
            <p:cNvSpPr/>
            <p:nvPr/>
          </p:nvSpPr>
          <p:spPr>
            <a:xfrm rot="5400000">
              <a:off x="16707651" y="4326945"/>
              <a:ext cx="1252528" cy="2463204"/>
            </a:xfrm>
            <a:prstGeom prst="downArrow">
              <a:avLst/>
            </a:prstGeom>
            <a:solidFill>
              <a:srgbClr val="84DDC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65" name="文本框 64"/>
            <p:cNvSpPr txBox="1"/>
            <p:nvPr/>
          </p:nvSpPr>
          <p:spPr>
            <a:xfrm>
              <a:off x="16739376" y="5266159"/>
              <a:ext cx="1826141" cy="584775"/>
            </a:xfrm>
            <a:prstGeom prst="rect">
              <a:avLst/>
            </a:prstGeom>
            <a:noFill/>
          </p:spPr>
          <p:txBody>
            <a:bodyPr wrap="none" rtlCol="0">
              <a:spAutoFit/>
            </a:bodyPr>
            <a:lstStyle/>
            <a:p>
              <a:r>
                <a:rPr lang="zh-CN" altLang="en-US" sz="3200" dirty="0"/>
                <a:t>集中一处</a:t>
              </a:r>
              <a:endParaRPr lang="zh-CN" altLang="en-US" sz="3200" dirty="0"/>
            </a:p>
          </p:txBody>
        </p:sp>
      </p:grpSp>
      <p:grpSp>
        <p:nvGrpSpPr>
          <p:cNvPr id="9" name="组合 8"/>
          <p:cNvGrpSpPr/>
          <p:nvPr/>
        </p:nvGrpSpPr>
        <p:grpSpPr>
          <a:xfrm>
            <a:off x="2289181" y="1522689"/>
            <a:ext cx="8356514" cy="2346736"/>
            <a:chOff x="9328244" y="4931309"/>
            <a:chExt cx="8356514" cy="2346736"/>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28244" y="4931309"/>
              <a:ext cx="7595867" cy="2346736"/>
            </a:xfrm>
            <a:prstGeom prst="rect">
              <a:avLst/>
            </a:prstGeom>
          </p:spPr>
        </p:pic>
        <p:sp>
          <p:nvSpPr>
            <p:cNvPr id="6" name="文本框 5"/>
            <p:cNvSpPr txBox="1"/>
            <p:nvPr/>
          </p:nvSpPr>
          <p:spPr>
            <a:xfrm>
              <a:off x="10482858" y="5073201"/>
              <a:ext cx="4863832" cy="523220"/>
            </a:xfrm>
            <a:prstGeom prst="rect">
              <a:avLst/>
            </a:prstGeom>
            <a:noFill/>
          </p:spPr>
          <p:txBody>
            <a:bodyPr wrap="none" rtlCol="0">
              <a:spAutoFit/>
            </a:bodyPr>
            <a:lstStyle/>
            <a:p>
              <a:r>
                <a:rPr lang="en-US" altLang="zh-CN" sz="2800" dirty="0"/>
                <a:t>TIP1:</a:t>
              </a:r>
              <a:r>
                <a:rPr lang="zh-CN" altLang="en-US" sz="2800" dirty="0"/>
                <a:t>加强碎片化信息整合能力</a:t>
              </a:r>
              <a:endParaRPr lang="zh-CN" altLang="en-US" sz="2800" dirty="0"/>
            </a:p>
          </p:txBody>
        </p:sp>
        <p:sp>
          <p:nvSpPr>
            <p:cNvPr id="8" name="文本框 7"/>
            <p:cNvSpPr txBox="1"/>
            <p:nvPr/>
          </p:nvSpPr>
          <p:spPr>
            <a:xfrm>
              <a:off x="11101913" y="5726847"/>
              <a:ext cx="6582845" cy="523220"/>
            </a:xfrm>
            <a:prstGeom prst="rect">
              <a:avLst/>
            </a:prstGeom>
            <a:noFill/>
          </p:spPr>
          <p:txBody>
            <a:bodyPr wrap="square" rtlCol="0">
              <a:spAutoFit/>
            </a:bodyPr>
            <a:lstStyle/>
            <a:p>
              <a:r>
                <a:rPr lang="en-US" altLang="zh-CN" sz="2800" dirty="0"/>
                <a:t>TIP2:</a:t>
              </a:r>
              <a:r>
                <a:rPr lang="zh-CN" altLang="en-US" sz="2800" dirty="0"/>
                <a:t>提升语篇结构意识</a:t>
              </a:r>
              <a:endParaRPr lang="zh-CN" altLang="en-US" sz="2800" dirty="0"/>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2" presetClass="entr" presetSubtype="2"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arn(inVertical)">
                                      <p:cBhvr>
                                        <p:cTn id="43" dur="500"/>
                                        <p:tgtEl>
                                          <p:spTgt spid="37"/>
                                        </p:tgtEl>
                                      </p:cBhvr>
                                    </p:animEffect>
                                  </p:childTnLst>
                                </p:cTn>
                              </p:par>
                              <p:par>
                                <p:cTn id="44" presetID="22" presetClass="exit" presetSubtype="4" fill="hold" nodeType="withEffect">
                                  <p:stCondLst>
                                    <p:cond delay="0"/>
                                  </p:stCondLst>
                                  <p:childTnLst>
                                    <p:animEffect transition="out" filter="wipe(down)">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22" presetClass="exit" presetSubtype="4" fill="hold" nodeType="withEffect">
                                  <p:stCondLst>
                                    <p:cond delay="0"/>
                                  </p:stCondLst>
                                  <p:childTnLst>
                                    <p:animEffect transition="out" filter="wipe(down)">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22" presetClass="exit" presetSubtype="4" fill="hold" nodeType="withEffect">
                                  <p:stCondLst>
                                    <p:cond delay="0"/>
                                  </p:stCondLst>
                                  <p:childTnLst>
                                    <p:animEffect transition="out" filter="wipe(down)">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22" presetClass="exit" presetSubtype="4" fill="hold" nodeType="withEffect">
                                  <p:stCondLst>
                                    <p:cond delay="0"/>
                                  </p:stCondLst>
                                  <p:childTnLst>
                                    <p:animEffect transition="out" filter="wipe(down)">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par>
                                <p:cTn id="56" presetID="22" presetClass="exit" presetSubtype="4" fill="hold" nodeType="withEffect">
                                  <p:stCondLst>
                                    <p:cond delay="0"/>
                                  </p:stCondLst>
                                  <p:childTnLst>
                                    <p:animEffect transition="out" filter="wipe(down)">
                                      <p:cBhvr>
                                        <p:cTn id="57" dur="500"/>
                                        <p:tgtEl>
                                          <p:spTgt spid="29"/>
                                        </p:tgtEl>
                                      </p:cBhvr>
                                    </p:animEffect>
                                    <p:set>
                                      <p:cBhvr>
                                        <p:cTn id="58" dur="1" fill="hold">
                                          <p:stCondLst>
                                            <p:cond delay="499"/>
                                          </p:stCondLst>
                                        </p:cTn>
                                        <p:tgtEl>
                                          <p:spTgt spid="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cTn>
                              </p:par>
                            </p:childTnLst>
                          </p:cTn>
                        </p:par>
                        <p:par>
                          <p:cTn id="66" fill="hold">
                            <p:stCondLst>
                              <p:cond delay="500"/>
                            </p:stCondLst>
                            <p:childTnLst>
                              <p:par>
                                <p:cTn id="67" presetID="53" presetClass="entr" presetSubtype="16"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p:cTn id="69" dur="500" fill="hold"/>
                                        <p:tgtEl>
                                          <p:spTgt spid="40"/>
                                        </p:tgtEl>
                                        <p:attrNameLst>
                                          <p:attrName>ppt_w</p:attrName>
                                        </p:attrNameLst>
                                      </p:cBhvr>
                                      <p:tavLst>
                                        <p:tav tm="0">
                                          <p:val>
                                            <p:fltVal val="0"/>
                                          </p:val>
                                        </p:tav>
                                        <p:tav tm="100000">
                                          <p:val>
                                            <p:strVal val="#ppt_w"/>
                                          </p:val>
                                        </p:tav>
                                      </p:tavLst>
                                    </p:anim>
                                    <p:anim calcmode="lin" valueType="num">
                                      <p:cBhvr>
                                        <p:cTn id="70" dur="500" fill="hold"/>
                                        <p:tgtEl>
                                          <p:spTgt spid="40"/>
                                        </p:tgtEl>
                                        <p:attrNameLst>
                                          <p:attrName>ppt_h</p:attrName>
                                        </p:attrNameLst>
                                      </p:cBhvr>
                                      <p:tavLst>
                                        <p:tav tm="0">
                                          <p:val>
                                            <p:fltVal val="0"/>
                                          </p:val>
                                        </p:tav>
                                        <p:tav tm="100000">
                                          <p:val>
                                            <p:strVal val="#ppt_h"/>
                                          </p:val>
                                        </p:tav>
                                      </p:tavLst>
                                    </p:anim>
                                    <p:animEffect transition="in" filter="fade">
                                      <p:cBhvr>
                                        <p:cTn id="71" dur="500"/>
                                        <p:tgtEl>
                                          <p:spTgt spid="40"/>
                                        </p:tgtEl>
                                      </p:cBhvr>
                                    </p:animEffect>
                                  </p:childTnLst>
                                </p:cTn>
                              </p:par>
                            </p:childTnLst>
                          </p:cTn>
                        </p:par>
                        <p:par>
                          <p:cTn id="72" fill="hold">
                            <p:stCondLst>
                              <p:cond delay="1000"/>
                            </p:stCondLst>
                            <p:childTnLst>
                              <p:par>
                                <p:cTn id="73" presetID="53" presetClass="entr" presetSubtype="16"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500" fill="hold"/>
                                        <p:tgtEl>
                                          <p:spTgt spid="42"/>
                                        </p:tgtEl>
                                        <p:attrNameLst>
                                          <p:attrName>ppt_w</p:attrName>
                                        </p:attrNameLst>
                                      </p:cBhvr>
                                      <p:tavLst>
                                        <p:tav tm="0">
                                          <p:val>
                                            <p:fltVal val="0"/>
                                          </p:val>
                                        </p:tav>
                                        <p:tav tm="100000">
                                          <p:val>
                                            <p:strVal val="#ppt_w"/>
                                          </p:val>
                                        </p:tav>
                                      </p:tavLst>
                                    </p:anim>
                                    <p:anim calcmode="lin" valueType="num">
                                      <p:cBhvr>
                                        <p:cTn id="76" dur="500" fill="hold"/>
                                        <p:tgtEl>
                                          <p:spTgt spid="42"/>
                                        </p:tgtEl>
                                        <p:attrNameLst>
                                          <p:attrName>ppt_h</p:attrName>
                                        </p:attrNameLst>
                                      </p:cBhvr>
                                      <p:tavLst>
                                        <p:tav tm="0">
                                          <p:val>
                                            <p:fltVal val="0"/>
                                          </p:val>
                                        </p:tav>
                                        <p:tav tm="100000">
                                          <p:val>
                                            <p:strVal val="#ppt_h"/>
                                          </p:val>
                                        </p:tav>
                                      </p:tavLst>
                                    </p:anim>
                                    <p:animEffect transition="in" filter="fade">
                                      <p:cBhvr>
                                        <p:cTn id="77" dur="500"/>
                                        <p:tgtEl>
                                          <p:spTgt spid="42"/>
                                        </p:tgtEl>
                                      </p:cBhvr>
                                    </p:animEffect>
                                  </p:childTnLst>
                                </p:cTn>
                              </p:par>
                              <p:par>
                                <p:cTn id="78" presetID="2" presetClass="entr" presetSubtype="2"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 calcmode="lin" valueType="num">
                                      <p:cBhvr additive="base">
                                        <p:cTn id="80" dur="500" fill="hold"/>
                                        <p:tgtEl>
                                          <p:spTgt spid="57"/>
                                        </p:tgtEl>
                                        <p:attrNameLst>
                                          <p:attrName>ppt_x</p:attrName>
                                        </p:attrNameLst>
                                      </p:cBhvr>
                                      <p:tavLst>
                                        <p:tav tm="0">
                                          <p:val>
                                            <p:strVal val="1+#ppt_w/2"/>
                                          </p:val>
                                        </p:tav>
                                        <p:tav tm="100000">
                                          <p:val>
                                            <p:strVal val="#ppt_x"/>
                                          </p:val>
                                        </p:tav>
                                      </p:tavLst>
                                    </p:anim>
                                    <p:anim calcmode="lin" valueType="num">
                                      <p:cBhvr additive="base">
                                        <p:cTn id="81"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barn(inVertical)">
                                      <p:cBhvr>
                                        <p:cTn id="86" dur="500"/>
                                        <p:tgtEl>
                                          <p:spTgt spid="6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down)">
                                      <p:cBhvr>
                                        <p:cTn id="91" dur="500"/>
                                        <p:tgtEl>
                                          <p:spTgt spid="6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wipe(down)">
                                      <p:cBhvr>
                                        <p:cTn id="96" dur="500"/>
                                        <p:tgtEl>
                                          <p:spTgt spid="62"/>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1+#ppt_w/2"/>
                                          </p:val>
                                        </p:tav>
                                        <p:tav tm="100000">
                                          <p:val>
                                            <p:strVal val="#ppt_x"/>
                                          </p:val>
                                        </p:tav>
                                      </p:tavLst>
                                    </p:anim>
                                    <p:anim calcmode="lin" valueType="num">
                                      <p:cBhvr additive="base">
                                        <p:cTn id="102"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500" fill="hold"/>
                                        <p:tgtEl>
                                          <p:spTgt spid="9"/>
                                        </p:tgtEl>
                                        <p:attrNameLst>
                                          <p:attrName>ppt_w</p:attrName>
                                        </p:attrNameLst>
                                      </p:cBhvr>
                                      <p:tavLst>
                                        <p:tav tm="0">
                                          <p:val>
                                            <p:fltVal val="0"/>
                                          </p:val>
                                        </p:tav>
                                        <p:tav tm="100000">
                                          <p:val>
                                            <p:strVal val="#ppt_w"/>
                                          </p:val>
                                        </p:tav>
                                      </p:tavLst>
                                    </p:anim>
                                    <p:anim calcmode="lin" valueType="num">
                                      <p:cBhvr>
                                        <p:cTn id="108" dur="500" fill="hold"/>
                                        <p:tgtEl>
                                          <p:spTgt spid="9"/>
                                        </p:tgtEl>
                                        <p:attrNameLst>
                                          <p:attrName>ppt_h</p:attrName>
                                        </p:attrNameLst>
                                      </p:cBhvr>
                                      <p:tavLst>
                                        <p:tav tm="0">
                                          <p:val>
                                            <p:fltVal val="0"/>
                                          </p:val>
                                        </p:tav>
                                        <p:tav tm="100000">
                                          <p:val>
                                            <p:strVal val="#ppt_h"/>
                                          </p:val>
                                        </p:tav>
                                      </p:tavLst>
                                    </p:anim>
                                    <p:animEffect transition="in" filter="fade">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7"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9600" y="647700"/>
            <a:ext cx="12268200" cy="8586966"/>
          </a:xfrm>
          <a:prstGeom prst="rect">
            <a:avLst/>
          </a:prstGeom>
          <a:noFill/>
        </p:spPr>
        <p:txBody>
          <a:bodyPr wrap="square">
            <a:spAutoFit/>
          </a:bodyPr>
          <a:lstStyle/>
          <a:p>
            <a:pPr algn="ctr"/>
            <a:r>
              <a:rPr lang="en-US" altLang="zh-CN" sz="2800" b="1" kern="100" dirty="0">
                <a:effectLst/>
                <a:latin typeface="Time New Romans"/>
                <a:ea typeface="等线" panose="02010600030101010101" pitchFamily="2" charset="-122"/>
                <a:cs typeface="Times New Roman" panose="02020603050405020304" pitchFamily="18" charset="0"/>
              </a:rPr>
              <a:t>Explorers Camp</a:t>
            </a:r>
            <a:endParaRPr lang="zh-CN" altLang="zh-CN" sz="2800" kern="100" dirty="0">
              <a:effectLst/>
              <a:latin typeface="Time New Romans"/>
              <a:ea typeface="等线" panose="02010600030101010101" pitchFamily="2" charset="-122"/>
              <a:cs typeface="Times New Roman" panose="02020603050405020304" pitchFamily="18" charset="0"/>
            </a:endParaRPr>
          </a:p>
          <a:p>
            <a:pPr algn="just"/>
            <a:r>
              <a:rPr lang="zh-CN" altLang="zh-CN" sz="2400" kern="100" dirty="0">
                <a:effectLst/>
                <a:latin typeface="Time New Romans"/>
                <a:ea typeface="等线" panose="02010600030101010101" pitchFamily="2" charset="-122"/>
                <a:cs typeface="Times New Roman" panose="02020603050405020304" pitchFamily="18" charset="0"/>
              </a:rPr>
              <a:t>•</a:t>
            </a:r>
            <a:r>
              <a:rPr lang="en-US" altLang="zh-CN" sz="2400" kern="100" dirty="0">
                <a:effectLst/>
                <a:latin typeface="Time New Romans"/>
                <a:ea typeface="等线" panose="02010600030101010101" pitchFamily="2" charset="-122"/>
                <a:cs typeface="Times New Roman" panose="02020603050405020304" pitchFamily="18" charset="0"/>
              </a:rPr>
              <a:t>Full day camp for kids aged 5-13.</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zh-CN" altLang="zh-CN" sz="2400" kern="100" dirty="0">
                <a:effectLst/>
                <a:latin typeface="Time New Romans"/>
                <a:ea typeface="等线" panose="02010600030101010101" pitchFamily="2" charset="-122"/>
                <a:cs typeface="Times New Roman" panose="02020603050405020304" pitchFamily="18" charset="0"/>
              </a:rPr>
              <a:t>•</a:t>
            </a:r>
            <a:r>
              <a:rPr lang="en-US" altLang="zh-CN" sz="2400" kern="100" dirty="0">
                <a:effectLst/>
                <a:latin typeface="Time New Romans"/>
                <a:ea typeface="等线" panose="02010600030101010101" pitchFamily="2" charset="-122"/>
                <a:cs typeface="Times New Roman" panose="02020603050405020304" pitchFamily="18" charset="0"/>
              </a:rPr>
              <a:t>Monday-Friday, July 8-26, 9am-4pm. Week 1 | July 8-12</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Week 2 | July 15-19</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Week 3 | July 22-26</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zh-CN" altLang="zh-CN" sz="2400" kern="100" dirty="0">
                <a:effectLst/>
                <a:latin typeface="Time New Romans"/>
                <a:ea typeface="等线" panose="02010600030101010101" pitchFamily="2" charset="-122"/>
                <a:cs typeface="Times New Roman" panose="02020603050405020304" pitchFamily="18" charset="0"/>
              </a:rPr>
              <a:t>•</a:t>
            </a:r>
            <a:r>
              <a:rPr lang="en-US" altLang="zh-CN" sz="2400" kern="100" dirty="0">
                <a:effectLst/>
                <a:latin typeface="Time New Romans"/>
                <a:ea typeface="等线" panose="02010600030101010101" pitchFamily="2" charset="-122"/>
                <a:cs typeface="Times New Roman" panose="02020603050405020304" pitchFamily="18" charset="0"/>
              </a:rPr>
              <a:t>Register for a single week or multiple weeks.</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zh-CN" altLang="zh-CN" sz="2400" kern="100" dirty="0">
                <a:effectLst/>
                <a:latin typeface="Time New Romans"/>
                <a:ea typeface="等线" panose="02010600030101010101" pitchFamily="2" charset="-122"/>
                <a:cs typeface="Times New Roman" panose="02020603050405020304" pitchFamily="18" charset="0"/>
              </a:rPr>
              <a:t>•</a:t>
            </a:r>
            <a:r>
              <a:rPr lang="en-US" altLang="zh-CN" sz="2400" kern="100" dirty="0">
                <a:effectLst/>
                <a:latin typeface="Time New Romans"/>
                <a:ea typeface="等线" panose="02010600030101010101" pitchFamily="2" charset="-122"/>
                <a:cs typeface="Times New Roman" panose="02020603050405020304" pitchFamily="18" charset="0"/>
              </a:rPr>
              <a:t>Fees: $365 per week.</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zh-CN" altLang="zh-CN" sz="2400" kern="100" dirty="0">
                <a:effectLst/>
                <a:latin typeface="Time New Romans"/>
                <a:ea typeface="等线" panose="02010600030101010101" pitchFamily="2" charset="-122"/>
                <a:cs typeface="Times New Roman" panose="02020603050405020304" pitchFamily="18" charset="0"/>
              </a:rPr>
              <a:t>•</a:t>
            </a:r>
            <a:r>
              <a:rPr lang="en-US" altLang="zh-CN" sz="2400" kern="100" dirty="0">
                <a:effectLst/>
                <a:latin typeface="Time New Romans"/>
                <a:ea typeface="等线" panose="02010600030101010101" pitchFamily="2" charset="-122"/>
                <a:cs typeface="Times New Roman" panose="02020603050405020304" pitchFamily="18" charset="0"/>
              </a:rPr>
              <a:t>The last day </a:t>
            </a:r>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to cancel registration and receive a full refund</a:t>
            </a:r>
            <a:r>
              <a:rPr lang="en-US" altLang="zh-CN" sz="2400" kern="100" dirty="0">
                <a:effectLst/>
                <a:latin typeface="Time New Romans"/>
                <a:ea typeface="等线" panose="02010600030101010101" pitchFamily="2" charset="-122"/>
                <a:cs typeface="Times New Roman" panose="02020603050405020304" pitchFamily="18" charset="0"/>
              </a:rPr>
              <a:t>(</a:t>
            </a:r>
            <a:r>
              <a:rPr lang="zh-CN" altLang="zh-CN" sz="2400" kern="100" dirty="0">
                <a:effectLst/>
                <a:latin typeface="Time New Romans"/>
                <a:ea typeface="等线" panose="02010600030101010101" pitchFamily="2" charset="-122"/>
                <a:cs typeface="Times New Roman" panose="02020603050405020304" pitchFamily="18" charset="0"/>
              </a:rPr>
              <a:t>退款</a:t>
            </a:r>
            <a:r>
              <a:rPr lang="en-US" altLang="zh-CN" sz="2400" kern="100" dirty="0">
                <a:effectLst/>
                <a:latin typeface="Time New Romans"/>
                <a:ea typeface="等线" panose="02010600030101010101" pitchFamily="2" charset="-122"/>
                <a:cs typeface="Times New Roman" panose="02020603050405020304" pitchFamily="18" charset="0"/>
              </a:rPr>
              <a:t>) is June 15.</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b="1" kern="100" dirty="0">
                <a:effectLst/>
                <a:latin typeface="Time New Romans"/>
                <a:ea typeface="等线" panose="02010600030101010101" pitchFamily="2" charset="-122"/>
                <a:cs typeface="Times New Roman" panose="02020603050405020304" pitchFamily="18" charset="0"/>
              </a:rPr>
              <a:t>Camp Structure</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The day is divided into two thematic sessions  per  age  group</a:t>
            </a:r>
            <a:r>
              <a:rPr lang="en-US" altLang="zh-CN" sz="2400" kern="100" dirty="0">
                <a:effectLst/>
                <a:latin typeface="Time New Romans"/>
                <a:ea typeface="等线" panose="02010600030101010101" pitchFamily="2" charset="-122"/>
                <a:cs typeface="Times New Roman" panose="02020603050405020304" pitchFamily="18" charset="0"/>
              </a:rPr>
              <a:t>.  Campers  have  a  three-  hour morning class engaging with a morning theme (9am to 12 noon) and  a one-hour lunch break, followed by another three-hour class engaging with an afternoon theme(1pm to 4pm)</a:t>
            </a:r>
            <a:r>
              <a:rPr lang="zh-CN" altLang="zh-CN" sz="2400" kern="100" dirty="0">
                <a:effectLst/>
                <a:latin typeface="Time New Romans"/>
                <a:ea typeface="等线" panose="02010600030101010101" pitchFamily="2" charset="-122"/>
                <a:cs typeface="Times New Roman" panose="02020603050405020304" pitchFamily="18" charset="0"/>
              </a:rPr>
              <a:t>。</a:t>
            </a:r>
            <a:r>
              <a:rPr lang="en-US" altLang="zh-CN" sz="2400" kern="100" dirty="0">
                <a:effectLst/>
                <a:latin typeface="Time New Romans"/>
                <a:ea typeface="等线" panose="02010600030101010101" pitchFamily="2" charset="-122"/>
                <a:cs typeface="Times New Roman" panose="02020603050405020304" pitchFamily="18" charset="0"/>
              </a:rPr>
              <a:t>Snack periods are held throughout the day. All campers should bring their own bagged lunch   and snacks.</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b="1" kern="100" dirty="0">
                <a:effectLst/>
                <a:latin typeface="Time New Romans"/>
                <a:ea typeface="等线" panose="02010600030101010101" pitchFamily="2" charset="-122"/>
                <a:cs typeface="Times New Roman" panose="02020603050405020304" pitchFamily="18" charset="0"/>
              </a:rPr>
              <a:t>Camp Content</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Explorers Camp organizes engaging arts, history and science-related activities in every! class,</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and focuses on a range of topics that emphasize active learning, exploration and, most of all, fun! All camp sessions are created with age-appropriate activities that are tailored to the multiple ways that kids learn.</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b="1" kern="100" dirty="0">
                <a:effectLst/>
                <a:latin typeface="Time New Romans"/>
                <a:ea typeface="等线" panose="02010600030101010101" pitchFamily="2" charset="-122"/>
                <a:cs typeface="Times New Roman" panose="02020603050405020304" pitchFamily="18" charset="0"/>
              </a:rPr>
              <a:t>Camp Staff</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Campers enjoy a staff-to-child ratio ranging from  1:4  to  1:7  </a:t>
            </a:r>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depending  on  the  age  group</a:t>
            </a:r>
            <a:r>
              <a:rPr lang="en-US" altLang="zh-CN" sz="2400" kern="100" dirty="0">
                <a:effectLst/>
                <a:latin typeface="Time New Romans"/>
                <a:ea typeface="等线" panose="02010600030101010101" pitchFamily="2" charset="-122"/>
                <a:cs typeface="Times New Roman" panose="02020603050405020304" pitchFamily="18" charset="0"/>
              </a:rPr>
              <a:t>. Instructors are passionate educators  who  are  experts  in  their  fields  and  have  undergone training and a background check.</a:t>
            </a:r>
            <a:endParaRPr lang="zh-CN" altLang="zh-CN" sz="2400" kern="100" dirty="0">
              <a:effectLst/>
              <a:latin typeface="Time New Romans"/>
              <a:ea typeface="等线" panose="02010600030101010101" pitchFamily="2" charset="-122"/>
              <a:cs typeface="Times New Roman" panose="02020603050405020304" pitchFamily="18" charset="0"/>
            </a:endParaRPr>
          </a:p>
        </p:txBody>
      </p:sp>
      <p:grpSp>
        <p:nvGrpSpPr>
          <p:cNvPr id="4" name="Group 2"/>
          <p:cNvGrpSpPr/>
          <p:nvPr/>
        </p:nvGrpSpPr>
        <p:grpSpPr>
          <a:xfrm>
            <a:off x="389921" y="432566"/>
            <a:ext cx="17508158" cy="9421869"/>
            <a:chOff x="0" y="0"/>
            <a:chExt cx="27711400" cy="14912657"/>
          </a:xfrm>
        </p:grpSpPr>
        <p:sp>
          <p:nvSpPr>
            <p:cNvPr id="5"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sp>
        <p:nvSpPr>
          <p:cNvPr id="7" name="文本框 6"/>
          <p:cNvSpPr txBox="1"/>
          <p:nvPr/>
        </p:nvSpPr>
        <p:spPr>
          <a:xfrm>
            <a:off x="13745705" y="3238500"/>
            <a:ext cx="4152374" cy="5632311"/>
          </a:xfrm>
          <a:prstGeom prst="rect">
            <a:avLst/>
          </a:prstGeom>
          <a:noFill/>
          <a:ln>
            <a:solidFill>
              <a:schemeClr val="tx1"/>
            </a:solidFill>
          </a:ln>
        </p:spPr>
        <p:txBody>
          <a:bodyPr wrap="square">
            <a:spAutoFit/>
          </a:bodyPr>
          <a:lstStyle/>
          <a:p>
            <a:pPr algn="just"/>
            <a:r>
              <a:rPr lang="en-US" altLang="zh-CN" sz="2400" kern="100" dirty="0">
                <a:effectLst/>
                <a:latin typeface="Time New Romans"/>
                <a:ea typeface="等线" panose="02010600030101010101" pitchFamily="2" charset="-122"/>
                <a:cs typeface="Times New Roman" panose="02020603050405020304" pitchFamily="18" charset="0"/>
              </a:rPr>
              <a:t>21.On which of the following dates can you </a:t>
            </a:r>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cancel your registration with a full refund</a:t>
            </a:r>
            <a:r>
              <a:rPr lang="en-US" altLang="zh-CN" sz="2400" kern="100" dirty="0">
                <a:effectLst/>
                <a:latin typeface="Time New Romans"/>
                <a:ea typeface="等线" panose="02010600030101010101" pitchFamily="2" charset="-122"/>
                <a:cs typeface="Times New Roman" panose="02020603050405020304" pitchFamily="18" charset="0"/>
              </a:rPr>
              <a:t>?</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A. June 12. 	B. June 22. </a:t>
            </a:r>
            <a:endParaRPr lang="en-US"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C. July 19. 	D. July 26.</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22.How are campers </a:t>
            </a:r>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divided into different groups</a:t>
            </a:r>
            <a:r>
              <a:rPr lang="en-US" altLang="zh-CN" sz="2400" kern="100" dirty="0">
                <a:effectLst/>
                <a:latin typeface="Time New Romans"/>
                <a:ea typeface="等线" panose="02010600030101010101" pitchFamily="2" charset="-122"/>
                <a:cs typeface="Times New Roman" panose="02020603050405020304" pitchFamily="18" charset="0"/>
              </a:rPr>
              <a:t>?</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A. By gender. </a:t>
            </a:r>
            <a:endParaRPr lang="en-US"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B. By nationality. </a:t>
            </a:r>
            <a:endParaRPr lang="en-US"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C. By interest. </a:t>
            </a:r>
            <a:endParaRPr lang="en-US"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D. By age.</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23.How many </a:t>
            </a:r>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hours </a:t>
            </a:r>
            <a:r>
              <a:rPr lang="en-US" altLang="zh-CN" sz="2400" kern="100" dirty="0">
                <a:effectLst/>
                <a:latin typeface="Time New Romans"/>
                <a:ea typeface="等线" panose="02010600030101010101" pitchFamily="2" charset="-122"/>
                <a:cs typeface="Times New Roman" panose="02020603050405020304" pitchFamily="18" charset="0"/>
              </a:rPr>
              <a:t>of class will you have altogether if you register for </a:t>
            </a:r>
            <a:r>
              <a:rPr lang="en-US" altLang="zh-CN" sz="2400" kern="100" dirty="0">
                <a:effectLst/>
                <a:highlight>
                  <a:srgbClr val="FFFF00"/>
                </a:highlight>
                <a:latin typeface="Time New Romans"/>
                <a:ea typeface="等线" panose="02010600030101010101" pitchFamily="2" charset="-122"/>
                <a:cs typeface="Times New Roman" panose="02020603050405020304" pitchFamily="18" charset="0"/>
              </a:rPr>
              <a:t>a single week</a:t>
            </a:r>
            <a:r>
              <a:rPr lang="en-US" altLang="zh-CN" sz="2400" kern="100" dirty="0">
                <a:effectLst/>
                <a:latin typeface="Time New Romans"/>
                <a:ea typeface="等线" panose="02010600030101010101" pitchFamily="2" charset="-122"/>
                <a:cs typeface="Times New Roman" panose="02020603050405020304" pitchFamily="18" charset="0"/>
              </a:rPr>
              <a:t>? </a:t>
            </a:r>
            <a:endParaRPr lang="zh-CN" altLang="zh-CN" sz="2400" kern="100" dirty="0">
              <a:effectLst/>
              <a:latin typeface="Time New Romans"/>
              <a:ea typeface="等线" panose="02010600030101010101" pitchFamily="2" charset="-122"/>
              <a:cs typeface="Times New Roman" panose="02020603050405020304" pitchFamily="18" charset="0"/>
            </a:endParaRPr>
          </a:p>
          <a:p>
            <a:pPr algn="just"/>
            <a:r>
              <a:rPr lang="en-US" altLang="zh-CN" sz="2400" kern="100" dirty="0">
                <a:effectLst/>
                <a:latin typeface="Time New Romans"/>
                <a:ea typeface="等线" panose="02010600030101010101" pitchFamily="2" charset="-122"/>
                <a:cs typeface="Times New Roman" panose="02020603050405020304" pitchFamily="18" charset="0"/>
              </a:rPr>
              <a:t>A. 15. 	B. 21. 	C. 30. 	D. 42.</a:t>
            </a:r>
            <a:endParaRPr lang="zh-CN" altLang="zh-CN" sz="2400" kern="100" dirty="0">
              <a:effectLst/>
              <a:latin typeface="Time New Romans"/>
              <a:ea typeface="等线" panose="02010600030101010101" pitchFamily="2" charset="-122"/>
              <a:cs typeface="Times New Roman" panose="02020603050405020304" pitchFamily="18" charset="0"/>
            </a:endParaRPr>
          </a:p>
        </p:txBody>
      </p:sp>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14076991" y="571498"/>
            <a:ext cx="3249035" cy="1872626"/>
          </a:xfrm>
          <a:prstGeom prst="rect">
            <a:avLst/>
          </a:prstGeom>
        </p:spPr>
      </p:pic>
      <p:sp>
        <p:nvSpPr>
          <p:cNvPr id="10" name="文本框 9"/>
          <p:cNvSpPr txBox="1"/>
          <p:nvPr/>
        </p:nvSpPr>
        <p:spPr>
          <a:xfrm>
            <a:off x="14958031" y="831414"/>
            <a:ext cx="2249334" cy="584775"/>
          </a:xfrm>
          <a:prstGeom prst="rect">
            <a:avLst/>
          </a:prstGeom>
          <a:noFill/>
        </p:spPr>
        <p:txBody>
          <a:bodyPr wrap="none" rtlCol="0">
            <a:spAutoFit/>
          </a:bodyPr>
          <a:lstStyle/>
          <a:p>
            <a:r>
              <a:rPr lang="en-US" altLang="zh-CN" sz="3200" dirty="0"/>
              <a:t>2023</a:t>
            </a:r>
            <a:r>
              <a:rPr lang="zh-CN" altLang="en-US" sz="3200" dirty="0"/>
              <a:t>浙江</a:t>
            </a:r>
            <a:r>
              <a:rPr lang="zh-CN" altLang="en-US" sz="3200" dirty="0">
                <a:latin typeface="Times New Roman" panose="02020603050405020304" pitchFamily="18" charset="0"/>
                <a:cs typeface="Times New Roman" panose="02020603050405020304" pitchFamily="18" charset="0"/>
              </a:rPr>
              <a:t>卷</a:t>
            </a:r>
            <a:endParaRPr lang="zh-CN" altLang="en-US" sz="3200" dirty="0"/>
          </a:p>
        </p:txBody>
      </p:sp>
      <p:pic>
        <p:nvPicPr>
          <p:cNvPr id="11" name="图片 10"/>
          <p:cNvPicPr>
            <a:picLocks noChangeAspect="1"/>
          </p:cNvPicPr>
          <p:nvPr/>
        </p:nvPicPr>
        <p:blipFill>
          <a:blip r:embed="rId3"/>
          <a:stretch>
            <a:fillRect/>
          </a:stretch>
        </p:blipFill>
        <p:spPr>
          <a:xfrm rot="21442579">
            <a:off x="14108397" y="816025"/>
            <a:ext cx="849201" cy="581032"/>
          </a:xfrm>
          <a:prstGeom prst="rect">
            <a:avLst/>
          </a:prstGeom>
        </p:spPr>
      </p:pic>
      <p:sp>
        <p:nvSpPr>
          <p:cNvPr id="12" name="流程图: 过程 11"/>
          <p:cNvSpPr/>
          <p:nvPr/>
        </p:nvSpPr>
        <p:spPr>
          <a:xfrm>
            <a:off x="838200" y="1485900"/>
            <a:ext cx="6963400" cy="393928"/>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sp>
        <p:nvSpPr>
          <p:cNvPr id="13" name="流程图: 过程 12"/>
          <p:cNvSpPr/>
          <p:nvPr/>
        </p:nvSpPr>
        <p:spPr>
          <a:xfrm>
            <a:off x="10851749" y="3992832"/>
            <a:ext cx="2026051" cy="464867"/>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sp>
        <p:nvSpPr>
          <p:cNvPr id="14" name="流程图: 过程 13"/>
          <p:cNvSpPr/>
          <p:nvPr/>
        </p:nvSpPr>
        <p:spPr>
          <a:xfrm>
            <a:off x="609600" y="4457699"/>
            <a:ext cx="12268200" cy="393928"/>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sp>
        <p:nvSpPr>
          <p:cNvPr id="15" name="流程图: 过程 14"/>
          <p:cNvSpPr/>
          <p:nvPr/>
        </p:nvSpPr>
        <p:spPr>
          <a:xfrm>
            <a:off x="609600" y="4851627"/>
            <a:ext cx="12268200" cy="291873"/>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cxnSp>
        <p:nvCxnSpPr>
          <p:cNvPr id="16" name="直接箭头连接符 15"/>
          <p:cNvCxnSpPr/>
          <p:nvPr/>
        </p:nvCxnSpPr>
        <p:spPr>
          <a:xfrm flipH="1" flipV="1">
            <a:off x="8534400" y="4225265"/>
            <a:ext cx="5368006" cy="1222498"/>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18" name="直接箭头连接符 17"/>
          <p:cNvCxnSpPr/>
          <p:nvPr/>
        </p:nvCxnSpPr>
        <p:spPr>
          <a:xfrm flipH="1">
            <a:off x="11152865" y="5570258"/>
            <a:ext cx="2701006" cy="2435101"/>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grpSp>
        <p:nvGrpSpPr>
          <p:cNvPr id="22" name="组合 21"/>
          <p:cNvGrpSpPr/>
          <p:nvPr/>
        </p:nvGrpSpPr>
        <p:grpSpPr>
          <a:xfrm>
            <a:off x="10312486" y="1703482"/>
            <a:ext cx="8356514" cy="2346736"/>
            <a:chOff x="9328244" y="4931309"/>
            <a:chExt cx="8356514" cy="2346736"/>
          </a:xfrm>
        </p:grpSpPr>
        <p:pic>
          <p:nvPicPr>
            <p:cNvPr id="2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28244" y="4931309"/>
              <a:ext cx="7595867" cy="2346736"/>
            </a:xfrm>
            <a:prstGeom prst="rect">
              <a:avLst/>
            </a:prstGeom>
          </p:spPr>
        </p:pic>
        <p:sp>
          <p:nvSpPr>
            <p:cNvPr id="24" name="文本框 23"/>
            <p:cNvSpPr txBox="1"/>
            <p:nvPr/>
          </p:nvSpPr>
          <p:spPr>
            <a:xfrm>
              <a:off x="10482858" y="5073201"/>
              <a:ext cx="4863832" cy="523220"/>
            </a:xfrm>
            <a:prstGeom prst="rect">
              <a:avLst/>
            </a:prstGeom>
            <a:noFill/>
          </p:spPr>
          <p:txBody>
            <a:bodyPr wrap="none" rtlCol="0">
              <a:spAutoFit/>
            </a:bodyPr>
            <a:lstStyle/>
            <a:p>
              <a:r>
                <a:rPr lang="en-US" altLang="zh-CN" sz="2800" dirty="0"/>
                <a:t>TIP1:</a:t>
              </a:r>
              <a:r>
                <a:rPr lang="zh-CN" altLang="en-US" sz="2800" dirty="0"/>
                <a:t>加强碎片化信息整合能力</a:t>
              </a:r>
              <a:endParaRPr lang="zh-CN" altLang="en-US" sz="2800" dirty="0"/>
            </a:p>
          </p:txBody>
        </p:sp>
        <p:sp>
          <p:nvSpPr>
            <p:cNvPr id="25" name="文本框 24"/>
            <p:cNvSpPr txBox="1"/>
            <p:nvPr/>
          </p:nvSpPr>
          <p:spPr>
            <a:xfrm>
              <a:off x="11101913" y="5726847"/>
              <a:ext cx="6582845" cy="523220"/>
            </a:xfrm>
            <a:prstGeom prst="rect">
              <a:avLst/>
            </a:prstGeom>
            <a:noFill/>
          </p:spPr>
          <p:txBody>
            <a:bodyPr wrap="square" rtlCol="0">
              <a:spAutoFit/>
            </a:bodyPr>
            <a:lstStyle/>
            <a:p>
              <a:r>
                <a:rPr lang="en-US" altLang="zh-CN" sz="2800" dirty="0"/>
                <a:t>TIP2:</a:t>
              </a:r>
              <a:r>
                <a:rPr lang="zh-CN" altLang="en-US" sz="2800" dirty="0"/>
                <a:t>提升语篇结构意识</a:t>
              </a:r>
              <a:endParaRPr lang="zh-CN" altLang="en-US" sz="2800" dirty="0"/>
            </a:p>
          </p:txBody>
        </p:sp>
      </p:grpSp>
      <p:sp>
        <p:nvSpPr>
          <p:cNvPr id="26" name="流程图: 过程 25"/>
          <p:cNvSpPr/>
          <p:nvPr/>
        </p:nvSpPr>
        <p:spPr>
          <a:xfrm rot="811680">
            <a:off x="10676488" y="4497116"/>
            <a:ext cx="2819333" cy="538142"/>
          </a:xfrm>
          <a:prstGeom prst="flowChartProcess">
            <a:avLst/>
          </a:prstGeom>
          <a:solidFill>
            <a:srgbClr val="52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整合信息</a:t>
            </a:r>
            <a:endParaRPr lang="zh-CN" altLang="en-US" sz="2400" dirty="0">
              <a:solidFill>
                <a:schemeClr val="tx1"/>
              </a:solidFill>
            </a:endParaRPr>
          </a:p>
        </p:txBody>
      </p:sp>
      <p:cxnSp>
        <p:nvCxnSpPr>
          <p:cNvPr id="27" name="直接箭头连接符 26"/>
          <p:cNvCxnSpPr/>
          <p:nvPr/>
        </p:nvCxnSpPr>
        <p:spPr>
          <a:xfrm flipH="1" flipV="1">
            <a:off x="2514600" y="1877985"/>
            <a:ext cx="11231105" cy="5626425"/>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29" name="直接箭头连接符 28"/>
          <p:cNvCxnSpPr/>
          <p:nvPr/>
        </p:nvCxnSpPr>
        <p:spPr>
          <a:xfrm flipH="1" flipV="1">
            <a:off x="6689734" y="5027230"/>
            <a:ext cx="7055971" cy="2538753"/>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sp>
        <p:nvSpPr>
          <p:cNvPr id="32" name="流程图: 过程 31"/>
          <p:cNvSpPr/>
          <p:nvPr/>
        </p:nvSpPr>
        <p:spPr>
          <a:xfrm rot="1456871">
            <a:off x="9755550" y="5641934"/>
            <a:ext cx="2819333" cy="538142"/>
          </a:xfrm>
          <a:prstGeom prst="flowChartProcess">
            <a:avLst/>
          </a:prstGeom>
          <a:solidFill>
            <a:srgbClr val="52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整合信息</a:t>
            </a:r>
            <a:endParaRPr lang="zh-CN" altLang="en-US" sz="2400" dirty="0">
              <a:solidFill>
                <a:schemeClr val="tx1"/>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6"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sp>
        <p:nvSpPr>
          <p:cNvPr id="11" name="文本框 10"/>
          <p:cNvSpPr txBox="1"/>
          <p:nvPr/>
        </p:nvSpPr>
        <p:spPr>
          <a:xfrm>
            <a:off x="990600" y="800100"/>
            <a:ext cx="9144000" cy="3416320"/>
          </a:xfrm>
          <a:prstGeom prst="rect">
            <a:avLst/>
          </a:prstGeom>
          <a:noFill/>
        </p:spPr>
        <p:txBody>
          <a:bodyPr wrap="square">
            <a:spAutoFit/>
          </a:bodyPr>
          <a:lstStyle/>
          <a:p>
            <a:pPr algn="ctr"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宋体" panose="02010600030101010101" pitchFamily="2" charset="-122"/>
              </a:rPr>
              <a:t>A</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宋体" panose="02010600030101010101" pitchFamily="2" charset="-122"/>
              </a:rPr>
              <a:t> Washington, D.C. Bicycle Tours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400" b="1" kern="100" dirty="0">
                <a:solidFill>
                  <a:srgbClr val="000000"/>
                </a:solidFill>
                <a:effectLst/>
                <a:latin typeface="Times New Roman" panose="02020603050405020304" pitchFamily="18" charset="0"/>
                <a:ea typeface="Times New Roman" panose="02020603050405020304" pitchFamily="18" charset="0"/>
                <a:cs typeface="宋体" panose="02010600030101010101" pitchFamily="2" charset="-122"/>
              </a:rPr>
              <a:t>Cherry Blossom Bike Tour in Washington, D.C.</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76225"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宋体" panose="02010600030101010101" pitchFamily="2" charset="-122"/>
              </a:rPr>
              <a:t>Duration Tour</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76225" algn="l" fontAlgn="ctr"/>
            <a:r>
              <a:rPr lang="en-US" altLang="zh-CN" sz="2400" kern="100" dirty="0">
                <a:solidFill>
                  <a:srgbClr val="000000"/>
                </a:solidFill>
                <a:effectLst/>
                <a:latin typeface="Times New Roman" panose="02020603050405020304" pitchFamily="18" charset="0"/>
                <a:ea typeface="Times New Roman" panose="02020603050405020304" pitchFamily="18" charset="0"/>
                <a:cs typeface="宋体" panose="02010600030101010101" pitchFamily="2" charset="-122"/>
              </a:rPr>
              <a:t>This small group bike tour is a fantastic way to see a world-famous cherry trees with beautiful flowers of Washington, D.C. Your guide will provide a history lesson about the trees and the famous monuments where they blossom. Reserve your spot before availability — the cherry blossoms—disappear!</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12"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0366740">
            <a:off x="-302093" y="30564"/>
            <a:ext cx="2895600" cy="1842655"/>
          </a:xfrm>
          <a:prstGeom prst="rect">
            <a:avLst/>
          </a:prstGeom>
        </p:spPr>
      </p:pic>
      <p:sp>
        <p:nvSpPr>
          <p:cNvPr id="13" name="文本框 12"/>
          <p:cNvSpPr txBox="1"/>
          <p:nvPr/>
        </p:nvSpPr>
        <p:spPr>
          <a:xfrm rot="20375899">
            <a:off x="24922" y="538490"/>
            <a:ext cx="2113079" cy="523220"/>
          </a:xfrm>
          <a:prstGeom prst="rect">
            <a:avLst/>
          </a:prstGeom>
          <a:noFill/>
        </p:spPr>
        <p:txBody>
          <a:bodyPr wrap="none" rtlCol="0">
            <a:spAutoFit/>
          </a:bodyPr>
          <a:lstStyle/>
          <a:p>
            <a:r>
              <a:rPr lang="en-US" altLang="zh-CN" sz="2800" dirty="0"/>
              <a:t>2018</a:t>
            </a:r>
            <a:r>
              <a:rPr lang="zh-CN" altLang="en-US" sz="2800" dirty="0"/>
              <a:t>全国</a:t>
            </a:r>
            <a:r>
              <a:rPr lang="en-US" altLang="zh-CN" sz="2800" dirty="0">
                <a:latin typeface="Times New Roman" panose="02020603050405020304" pitchFamily="18" charset="0"/>
                <a:cs typeface="Times New Roman" panose="02020603050405020304" pitchFamily="18" charset="0"/>
              </a:rPr>
              <a:t>Ⅰ</a:t>
            </a:r>
            <a:r>
              <a:rPr lang="zh-CN" altLang="en-US" sz="2800" dirty="0">
                <a:latin typeface="Times New Roman" panose="02020603050405020304" pitchFamily="18" charset="0"/>
                <a:cs typeface="Times New Roman" panose="02020603050405020304" pitchFamily="18" charset="0"/>
              </a:rPr>
              <a:t>卷</a:t>
            </a:r>
            <a:endParaRPr lang="zh-CN" altLang="en-US" sz="2800" dirty="0"/>
          </a:p>
        </p:txBody>
      </p:sp>
      <p:sp>
        <p:nvSpPr>
          <p:cNvPr id="15" name="文本框 14"/>
          <p:cNvSpPr txBox="1"/>
          <p:nvPr/>
        </p:nvSpPr>
        <p:spPr>
          <a:xfrm>
            <a:off x="11116279" y="1538764"/>
            <a:ext cx="6781800" cy="1938992"/>
          </a:xfrm>
          <a:prstGeom prst="rect">
            <a:avLst/>
          </a:prstGeom>
          <a:noFill/>
          <a:ln>
            <a:solidFill>
              <a:schemeClr val="tx1"/>
            </a:solidFill>
          </a:ln>
        </p:spPr>
        <p:txBody>
          <a:bodyPr wrap="square">
            <a:spAutoFit/>
          </a:bodyPr>
          <a:lstStyle/>
          <a:p>
            <a:pPr algn="just"/>
            <a:r>
              <a:rPr lang="en-US" altLang="zh-CN" sz="2400" b="1" i="0" dirty="0">
                <a:effectLst/>
                <a:latin typeface="Times New Roman" panose="02020603050405020304" pitchFamily="18" charset="0"/>
                <a:cs typeface="Times New Roman" panose="02020603050405020304" pitchFamily="18" charset="0"/>
              </a:rPr>
              <a:t>21.Which tour do you need to </a:t>
            </a:r>
            <a:r>
              <a:rPr lang="en-US" altLang="zh-CN" sz="2400" b="1" i="0" dirty="0">
                <a:effectLst/>
                <a:highlight>
                  <a:srgbClr val="FFFF00"/>
                </a:highlight>
                <a:latin typeface="Times New Roman" panose="02020603050405020304" pitchFamily="18" charset="0"/>
                <a:cs typeface="Times New Roman" panose="02020603050405020304" pitchFamily="18" charset="0"/>
              </a:rPr>
              <a:t>book in advance</a:t>
            </a:r>
            <a:r>
              <a:rPr lang="en-US" altLang="zh-CN" sz="2400" b="1" i="0" dirty="0">
                <a:effectLst/>
                <a:latin typeface="Times New Roman" panose="02020603050405020304" pitchFamily="18" charset="0"/>
                <a:cs typeface="Times New Roman" panose="02020603050405020304" pitchFamily="18" charset="0"/>
              </a:rPr>
              <a:t>?</a:t>
            </a:r>
            <a:endParaRPr lang="en-US" altLang="zh-CN" sz="2400" b="0" i="0" dirty="0">
              <a:effectLst/>
              <a:latin typeface="Times New Roman" panose="02020603050405020304" pitchFamily="18" charset="0"/>
              <a:cs typeface="Times New Roman" panose="02020603050405020304" pitchFamily="18" charset="0"/>
            </a:endParaRPr>
          </a:p>
          <a:p>
            <a:pPr algn="just"/>
            <a:r>
              <a:rPr lang="en-US" altLang="zh-CN" sz="2400" b="0" i="0" dirty="0">
                <a:effectLst/>
                <a:latin typeface="Times New Roman" panose="02020603050405020304" pitchFamily="18" charset="0"/>
                <a:cs typeface="Times New Roman" panose="02020603050405020304" pitchFamily="18" charset="0"/>
              </a:rPr>
              <a:t>A. Cherry Blossom like Tour in Washington, D.C.</a:t>
            </a:r>
            <a:endParaRPr lang="en-US" altLang="zh-CN" sz="2400" b="0" i="0" dirty="0">
              <a:effectLst/>
              <a:latin typeface="Times New Roman" panose="02020603050405020304" pitchFamily="18" charset="0"/>
              <a:cs typeface="Times New Roman" panose="02020603050405020304" pitchFamily="18" charset="0"/>
            </a:endParaRPr>
          </a:p>
          <a:p>
            <a:pPr algn="just"/>
            <a:r>
              <a:rPr lang="en-US" altLang="zh-CN" sz="2400" b="0" i="0" dirty="0">
                <a:effectLst/>
                <a:latin typeface="Times New Roman" panose="02020603050405020304" pitchFamily="18" charset="0"/>
                <a:cs typeface="Times New Roman" panose="02020603050405020304" pitchFamily="18" charset="0"/>
              </a:rPr>
              <a:t>B. Washington capital Monuments Bicycle Tour.</a:t>
            </a:r>
            <a:endParaRPr lang="en-US" altLang="zh-CN" sz="2400" b="0" i="0" dirty="0">
              <a:effectLst/>
              <a:latin typeface="Times New Roman" panose="02020603050405020304" pitchFamily="18" charset="0"/>
              <a:cs typeface="Times New Roman" panose="02020603050405020304" pitchFamily="18" charset="0"/>
            </a:endParaRPr>
          </a:p>
          <a:p>
            <a:pPr algn="just"/>
            <a:r>
              <a:rPr lang="en-US" altLang="zh-CN" sz="2400" b="0" i="0" dirty="0">
                <a:effectLst/>
                <a:latin typeface="Times New Roman" panose="02020603050405020304" pitchFamily="18" charset="0"/>
                <a:cs typeface="Times New Roman" panose="02020603050405020304" pitchFamily="18" charset="0"/>
              </a:rPr>
              <a:t>C. Capital City Bike Tour in Washington, D.C.</a:t>
            </a:r>
            <a:endParaRPr lang="en-US" altLang="zh-CN" sz="2400" b="0" i="0" dirty="0">
              <a:effectLst/>
              <a:latin typeface="Times New Roman" panose="02020603050405020304" pitchFamily="18" charset="0"/>
              <a:cs typeface="Times New Roman" panose="02020603050405020304" pitchFamily="18" charset="0"/>
            </a:endParaRPr>
          </a:p>
          <a:p>
            <a:pPr algn="just"/>
            <a:r>
              <a:rPr lang="en-US" altLang="zh-CN" sz="2400" b="0" i="0" dirty="0">
                <a:effectLst/>
                <a:latin typeface="Times New Roman" panose="02020603050405020304" pitchFamily="18" charset="0"/>
                <a:cs typeface="Times New Roman" panose="02020603050405020304" pitchFamily="18" charset="0"/>
              </a:rPr>
              <a:t>D. Washington Capital Sites at Night Bicycle Tour.</a:t>
            </a:r>
            <a:endParaRPr lang="en-US" altLang="zh-CN" sz="2400" b="0" i="0" dirty="0">
              <a:effectLst/>
              <a:latin typeface="Times New Roman" panose="02020603050405020304" pitchFamily="18" charset="0"/>
              <a:cs typeface="Times New Roman" panose="02020603050405020304" pitchFamily="18" charset="0"/>
            </a:endParaRPr>
          </a:p>
        </p:txBody>
      </p:sp>
      <p:sp>
        <p:nvSpPr>
          <p:cNvPr id="16" name="流程图: 过程 15"/>
          <p:cNvSpPr/>
          <p:nvPr/>
        </p:nvSpPr>
        <p:spPr>
          <a:xfrm>
            <a:off x="3581400" y="3446114"/>
            <a:ext cx="1219200" cy="401986"/>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cxnSp>
        <p:nvCxnSpPr>
          <p:cNvPr id="18" name="直接箭头连接符 17"/>
          <p:cNvCxnSpPr/>
          <p:nvPr/>
        </p:nvCxnSpPr>
        <p:spPr>
          <a:xfrm flipH="1">
            <a:off x="4800600" y="1816120"/>
            <a:ext cx="10279548" cy="1629994"/>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sp>
        <p:nvSpPr>
          <p:cNvPr id="20" name="流程图: 过程 19"/>
          <p:cNvSpPr/>
          <p:nvPr/>
        </p:nvSpPr>
        <p:spPr>
          <a:xfrm rot="21031994">
            <a:off x="5818233" y="2126695"/>
            <a:ext cx="6651534" cy="531887"/>
          </a:xfrm>
          <a:prstGeom prst="flowChartProcess">
            <a:avLst/>
          </a:prstGeom>
          <a:solidFill>
            <a:srgbClr val="FE9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同义转换</a:t>
            </a:r>
            <a:endParaRPr lang="zh-CN" altLang="en-US" sz="2400" dirty="0">
              <a:solidFill>
                <a:schemeClr val="tx1"/>
              </a:solidFill>
            </a:endParaRPr>
          </a:p>
        </p:txBody>
      </p:sp>
      <p:sp>
        <p:nvSpPr>
          <p:cNvPr id="24" name="文本框 23"/>
          <p:cNvSpPr txBox="1"/>
          <p:nvPr/>
        </p:nvSpPr>
        <p:spPr>
          <a:xfrm>
            <a:off x="749085" y="4216420"/>
            <a:ext cx="9415220" cy="5632311"/>
          </a:xfrm>
          <a:prstGeom prst="rect">
            <a:avLst/>
          </a:prstGeom>
          <a:noFill/>
        </p:spPr>
        <p:txBody>
          <a:bodyPr wrap="square">
            <a:spAutoFit/>
          </a:bodyPr>
          <a:lstStyle/>
          <a:p>
            <a:pPr indent="266700" algn="ct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endPar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Rome can be pricey for travelers, which is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why many choose to </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stay in a hostel (</a:t>
            </a:r>
            <a:r>
              <a:rPr lang="zh-CN"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旅社</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The hostels in Rome offer a bed in a dorm room for around $25 a night, and for that, you’ll often get to stay in a central location (</a:t>
            </a:r>
            <a:r>
              <a:rPr lang="zh-CN"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位置</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with security and comfort.</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4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Yellow Hostel</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266700" algn="just"/>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I had to make just one recommendation for where to stay in Rome, it would be Yellow Hostel. It’s one of the best-rated hostels in the city, and for good reason. It’s affordable, and it’s got a fun atmosphere without being too noisy. As an added bonus, it’s close to the main train station.</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400" b="1"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Hostel Alessandro Palace</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indent="266700" algn="just"/>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If you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love social hostels</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this is the best hostel for you in Rome. Hostel Alessandro Palace is fun. Staff members hold plenty of bar events for guests like free shots, bar crawls and karaoke. There’s also an area on the rooftop for hanging out with other travelers during the summer.</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5"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0366740">
            <a:off x="-780787" y="3250208"/>
            <a:ext cx="2895600" cy="1842655"/>
          </a:xfrm>
          <a:prstGeom prst="rect">
            <a:avLst/>
          </a:prstGeom>
        </p:spPr>
      </p:pic>
      <p:sp>
        <p:nvSpPr>
          <p:cNvPr id="26" name="文本框 25"/>
          <p:cNvSpPr txBox="1"/>
          <p:nvPr/>
        </p:nvSpPr>
        <p:spPr>
          <a:xfrm rot="20375899">
            <a:off x="-453772" y="3758134"/>
            <a:ext cx="2113079" cy="523220"/>
          </a:xfrm>
          <a:prstGeom prst="rect">
            <a:avLst/>
          </a:prstGeom>
          <a:noFill/>
        </p:spPr>
        <p:txBody>
          <a:bodyPr wrap="none" rtlCol="0">
            <a:spAutoFit/>
          </a:bodyPr>
          <a:lstStyle/>
          <a:p>
            <a:r>
              <a:rPr lang="en-US" altLang="zh-CN" sz="2800" dirty="0"/>
              <a:t>2021</a:t>
            </a:r>
            <a:r>
              <a:rPr lang="zh-CN" altLang="en-US" sz="2800" dirty="0"/>
              <a:t>全国</a:t>
            </a:r>
            <a:r>
              <a:rPr lang="en-US" altLang="zh-CN" sz="2800" dirty="0">
                <a:latin typeface="Times New Roman" panose="02020603050405020304" pitchFamily="18" charset="0"/>
                <a:cs typeface="Times New Roman" panose="02020603050405020304" pitchFamily="18" charset="0"/>
              </a:rPr>
              <a:t>Ⅰ</a:t>
            </a:r>
            <a:r>
              <a:rPr lang="zh-CN" altLang="en-US" sz="2800" dirty="0">
                <a:latin typeface="Times New Roman" panose="02020603050405020304" pitchFamily="18" charset="0"/>
                <a:cs typeface="Times New Roman" panose="02020603050405020304" pitchFamily="18" charset="0"/>
              </a:rPr>
              <a:t>卷</a:t>
            </a:r>
            <a:endParaRPr lang="zh-CN" altLang="en-US" sz="2800" dirty="0"/>
          </a:p>
        </p:txBody>
      </p:sp>
      <p:sp>
        <p:nvSpPr>
          <p:cNvPr id="28" name="文本框 27"/>
          <p:cNvSpPr txBox="1"/>
          <p:nvPr/>
        </p:nvSpPr>
        <p:spPr>
          <a:xfrm>
            <a:off x="11116279" y="4729680"/>
            <a:ext cx="6781800" cy="3416320"/>
          </a:xfrm>
          <a:prstGeom prst="rect">
            <a:avLst/>
          </a:prstGeom>
          <a:noFill/>
          <a:ln>
            <a:solidFill>
              <a:schemeClr val="tx1"/>
            </a:solidFill>
          </a:ln>
        </p:spPr>
        <p:txBody>
          <a:bodyPr wrap="square">
            <a:spAutoFit/>
          </a:bodyPr>
          <a:lstStyle/>
          <a:p>
            <a:pPr algn="l"/>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21. What is probably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the major concern</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of travelers who choose to stay in a hostel?</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00025"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Comfort.   B. Security.  C. Price. D. Location.</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22. Which hotel best suits people who enjoy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an active social life?</a:t>
            </a:r>
            <a:endParaRPr lang="zh-CN" altLang="zh-CN" sz="24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 Yellow Hostel.		</a:t>
            </a:r>
            <a:endPar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Hostel Alessandro Palace.</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00025"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Youth Station Hostel.	</a:t>
            </a:r>
            <a:endPar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indent="200025"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Hotel and Hostel Des Artistes.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9" name="流程图: 过程 28"/>
          <p:cNvSpPr/>
          <p:nvPr/>
        </p:nvSpPr>
        <p:spPr>
          <a:xfrm>
            <a:off x="2362200" y="4618406"/>
            <a:ext cx="1219200" cy="401986"/>
          </a:xfrm>
          <a:prstGeom prst="flowChartProcess">
            <a:avLst/>
          </a:prstGeom>
          <a:solidFill>
            <a:srgbClr val="FE95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cxnSp>
        <p:nvCxnSpPr>
          <p:cNvPr id="30" name="直接箭头连接符 29"/>
          <p:cNvCxnSpPr/>
          <p:nvPr/>
        </p:nvCxnSpPr>
        <p:spPr>
          <a:xfrm flipH="1">
            <a:off x="8991600" y="4890915"/>
            <a:ext cx="4830602" cy="0"/>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sp>
        <p:nvSpPr>
          <p:cNvPr id="32" name="流程图: 过程 31"/>
          <p:cNvSpPr/>
          <p:nvPr/>
        </p:nvSpPr>
        <p:spPr>
          <a:xfrm>
            <a:off x="9541048" y="4330548"/>
            <a:ext cx="4050544" cy="479750"/>
          </a:xfrm>
          <a:prstGeom prst="flowChartProcess">
            <a:avLst/>
          </a:prstGeom>
          <a:solidFill>
            <a:srgbClr val="FE9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同义转换</a:t>
            </a:r>
            <a:endParaRPr lang="zh-CN" altLang="en-US" sz="2400" dirty="0">
              <a:solidFill>
                <a:schemeClr val="tx1"/>
              </a:solidFill>
            </a:endParaRPr>
          </a:p>
        </p:txBody>
      </p:sp>
      <p:cxnSp>
        <p:nvCxnSpPr>
          <p:cNvPr id="33" name="直接箭头连接符 32"/>
          <p:cNvCxnSpPr/>
          <p:nvPr/>
        </p:nvCxnSpPr>
        <p:spPr>
          <a:xfrm flipH="1" flipV="1">
            <a:off x="3581400" y="4849518"/>
            <a:ext cx="11099422" cy="827412"/>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sp>
        <p:nvSpPr>
          <p:cNvPr id="35" name="流程图: 过程 34"/>
          <p:cNvSpPr/>
          <p:nvPr/>
        </p:nvSpPr>
        <p:spPr>
          <a:xfrm rot="291121">
            <a:off x="6618394" y="5292139"/>
            <a:ext cx="4050544" cy="479750"/>
          </a:xfrm>
          <a:prstGeom prst="flowChartProcess">
            <a:avLst/>
          </a:prstGeom>
          <a:solidFill>
            <a:srgbClr val="FE9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词性变化</a:t>
            </a:r>
            <a:endParaRPr lang="zh-CN" altLang="en-US" sz="2400" dirty="0">
              <a:solidFill>
                <a:schemeClr val="tx1"/>
              </a:solidFill>
            </a:endParaRPr>
          </a:p>
        </p:txBody>
      </p:sp>
      <p:cxnSp>
        <p:nvCxnSpPr>
          <p:cNvPr id="36" name="直接箭头连接符 35"/>
          <p:cNvCxnSpPr/>
          <p:nvPr/>
        </p:nvCxnSpPr>
        <p:spPr>
          <a:xfrm flipH="1">
            <a:off x="3124200" y="6620832"/>
            <a:ext cx="8282701" cy="1850048"/>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sp>
        <p:nvSpPr>
          <p:cNvPr id="38" name="流程图: 过程 37"/>
          <p:cNvSpPr/>
          <p:nvPr/>
        </p:nvSpPr>
        <p:spPr>
          <a:xfrm rot="20827960">
            <a:off x="5240279" y="7037495"/>
            <a:ext cx="4050544" cy="479750"/>
          </a:xfrm>
          <a:prstGeom prst="flowChartProcess">
            <a:avLst/>
          </a:prstGeom>
          <a:solidFill>
            <a:srgbClr val="FE9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原词复现</a:t>
            </a:r>
            <a:endParaRPr lang="zh-CN" altLang="en-US" sz="2400" dirty="0">
              <a:solidFill>
                <a:schemeClr val="tx1"/>
              </a:solidFill>
            </a:endParaRPr>
          </a:p>
        </p:txBody>
      </p:sp>
      <p:grpSp>
        <p:nvGrpSpPr>
          <p:cNvPr id="39" name="组合 38"/>
          <p:cNvGrpSpPr/>
          <p:nvPr/>
        </p:nvGrpSpPr>
        <p:grpSpPr>
          <a:xfrm>
            <a:off x="9940374" y="7444583"/>
            <a:ext cx="7595867" cy="2346736"/>
            <a:chOff x="9328244" y="4931309"/>
            <a:chExt cx="7595867" cy="2346736"/>
          </a:xfrm>
        </p:grpSpPr>
        <p:pic>
          <p:nvPicPr>
            <p:cNvPr id="4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28244" y="4931309"/>
              <a:ext cx="7595867" cy="2346736"/>
            </a:xfrm>
            <a:prstGeom prst="rect">
              <a:avLst/>
            </a:prstGeom>
          </p:spPr>
        </p:pic>
        <p:sp>
          <p:nvSpPr>
            <p:cNvPr id="41" name="文本框 40"/>
            <p:cNvSpPr txBox="1"/>
            <p:nvPr/>
          </p:nvSpPr>
          <p:spPr>
            <a:xfrm>
              <a:off x="11030298" y="5150570"/>
              <a:ext cx="5591125" cy="954107"/>
            </a:xfrm>
            <a:prstGeom prst="rect">
              <a:avLst/>
            </a:prstGeom>
            <a:noFill/>
          </p:spPr>
          <p:txBody>
            <a:bodyPr wrap="square" rtlCol="0">
              <a:spAutoFit/>
            </a:bodyPr>
            <a:lstStyle/>
            <a:p>
              <a:r>
                <a:rPr lang="en-US" altLang="zh-CN" sz="2800" dirty="0"/>
                <a:t>TIP3:</a:t>
              </a:r>
              <a:r>
                <a:rPr lang="zh-CN" altLang="en-US" sz="2800" dirty="0"/>
                <a:t>积累词库，关注题干与选项中的同义转换、词形变化。</a:t>
              </a:r>
              <a:endParaRPr lang="zh-CN" altLang="en-US" sz="2800" dirty="0"/>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53" presetClass="entr" presetSubtype="16"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par>
                                <p:cTn id="51" presetID="53" presetClass="entr" presetSubtype="16"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down)">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
                            </p:stCondLst>
                            <p:childTnLst>
                              <p:par>
                                <p:cTn id="68" presetID="22" presetClass="entr" presetSubtype="4"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down)">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4" grpId="0"/>
      <p:bldP spid="26" grpId="0"/>
      <p:bldP spid="28" grpId="0" animBg="1"/>
      <p:bldP spid="29" grpId="0" animBg="1"/>
      <p:bldP spid="32" grpId="0" animBg="1"/>
      <p:bldP spid="35"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sp>
        <p:nvSpPr>
          <p:cNvPr id="4" name="文本框 3"/>
          <p:cNvSpPr txBox="1"/>
          <p:nvPr/>
        </p:nvSpPr>
        <p:spPr>
          <a:xfrm>
            <a:off x="455761" y="288138"/>
            <a:ext cx="11217913" cy="9325630"/>
          </a:xfrm>
          <a:prstGeom prst="rect">
            <a:avLst/>
          </a:prstGeom>
          <a:noFill/>
        </p:spPr>
        <p:txBody>
          <a:bodyPr wrap="square">
            <a:spAutoFit/>
          </a:bodyPr>
          <a:lstStyle/>
          <a:p>
            <a:pPr algn="ctr"/>
            <a:endParaRPr lang="en-US" altLang="zh-CN" sz="2400" dirty="0">
              <a:latin typeface="Times New Roman" panose="02020603050405020304" pitchFamily="18" charset="0"/>
              <a:cs typeface="Times New Roman" panose="02020603050405020304" pitchFamily="18" charset="0"/>
            </a:endParaRPr>
          </a:p>
          <a:p>
            <a:pPr algn="ctr"/>
            <a:r>
              <a:rPr lang="en-US" altLang="zh-CN" sz="2400" b="1" dirty="0">
                <a:latin typeface="Times New Roman" panose="02020603050405020304" pitchFamily="18" charset="0"/>
                <a:cs typeface="Times New Roman" panose="02020603050405020304" pitchFamily="18" charset="0"/>
              </a:rPr>
              <a:t>Need a Job This Summer?</a:t>
            </a:r>
            <a:endParaRPr lang="en-US" altLang="zh-CN" sz="2400" b="1"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The provincial government and its partners offer many programs to help students find summer jobs. The deadlines and what you need to apply depend on the program.</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Not a student? Go to the government website to learn about programs and online tools available to help people under 30 build skills, find a job or start businesses all year round.</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b="1" dirty="0">
                <a:latin typeface="Times New Roman" panose="02020603050405020304" pitchFamily="18" charset="0"/>
                <a:cs typeface="Times New Roman" panose="02020603050405020304" pitchFamily="18" charset="0"/>
              </a:rPr>
              <a:t>Jobs for Youth</a:t>
            </a:r>
            <a:endParaRPr lang="en-US" altLang="zh-CN" sz="2400" b="1"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If you are a teenager living in certain parts of the province, you could be eligible(</a:t>
            </a:r>
            <a:r>
              <a:rPr lang="zh-CN" altLang="en-US" sz="2400" dirty="0">
                <a:latin typeface="Times New Roman" panose="02020603050405020304" pitchFamily="18" charset="0"/>
                <a:cs typeface="Times New Roman" panose="02020603050405020304" pitchFamily="18" charset="0"/>
              </a:rPr>
              <a:t>符合条件</a:t>
            </a:r>
            <a:r>
              <a:rPr lang="en-US" altLang="zh-CN" sz="2400" dirty="0">
                <a:latin typeface="Times New Roman" panose="02020603050405020304" pitchFamily="18" charset="0"/>
                <a:cs typeface="Times New Roman" panose="02020603050405020304" pitchFamily="18" charset="0"/>
              </a:rPr>
              <a:t>)for this program. Which provides eight weeks of paid employment along with training.</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Who is eligible: Youth 15-18 years old in select communities(</a:t>
            </a:r>
            <a:r>
              <a:rPr lang="zh-CN" altLang="en-US" sz="2400" dirty="0">
                <a:latin typeface="Times New Roman" panose="02020603050405020304" pitchFamily="18" charset="0"/>
                <a:cs typeface="Times New Roman" panose="02020603050405020304" pitchFamily="18" charset="0"/>
              </a:rPr>
              <a:t>社区</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b="1" dirty="0">
                <a:latin typeface="Times New Roman" panose="02020603050405020304" pitchFamily="18" charset="0"/>
                <a:cs typeface="Times New Roman" panose="02020603050405020304" pitchFamily="18" charset="0"/>
              </a:rPr>
              <a:t>Summer Company</a:t>
            </a:r>
            <a:endParaRPr lang="en-US" altLang="zh-CN" sz="2400" b="1"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Summer Company provides students with hands-on business training and </a:t>
            </a:r>
            <a:r>
              <a:rPr lang="en-US" altLang="zh-CN" sz="2400" dirty="0">
                <a:highlight>
                  <a:srgbClr val="FFFF00"/>
                </a:highlight>
                <a:latin typeface="Times New Roman" panose="02020603050405020304" pitchFamily="18" charset="0"/>
                <a:cs typeface="Times New Roman" panose="02020603050405020304" pitchFamily="18" charset="0"/>
              </a:rPr>
              <a:t>awards </a:t>
            </a:r>
            <a:r>
              <a:rPr lang="en-US" altLang="zh-CN" sz="2400" dirty="0">
                <a:latin typeface="Times New Roman" panose="02020603050405020304" pitchFamily="18" charset="0"/>
                <a:cs typeface="Times New Roman" panose="02020603050405020304" pitchFamily="18" charset="0"/>
              </a:rPr>
              <a:t>of up to $3,000 to start </a:t>
            </a:r>
            <a:r>
              <a:rPr lang="en-US" altLang="zh-CN" sz="2400" dirty="0">
                <a:highlight>
                  <a:srgbClr val="FFFF00"/>
                </a:highlight>
                <a:latin typeface="Times New Roman" panose="02020603050405020304" pitchFamily="18" charset="0"/>
                <a:cs typeface="Times New Roman" panose="02020603050405020304" pitchFamily="18" charset="0"/>
              </a:rPr>
              <a:t>and run their own summer businesses</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Who is eligible: Students aged 15-29, returning to school in the fall.</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b="1" dirty="0">
                <a:latin typeface="Times New Roman" panose="02020603050405020304" pitchFamily="18" charset="0"/>
                <a:cs typeface="Times New Roman" panose="02020603050405020304" pitchFamily="18" charset="0"/>
              </a:rPr>
              <a:t>Stewardship Youth Ranger Program</a:t>
            </a:r>
            <a:endParaRPr lang="en-US" altLang="zh-CN" sz="2400" b="1"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You could apply to be a Stewardship Youth Ranger and work on local natural resource management projects for eight weeks this summer.</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Who is eligible: Students </a:t>
            </a:r>
            <a:r>
              <a:rPr lang="en-US" altLang="zh-CN" sz="2400" dirty="0">
                <a:highlight>
                  <a:srgbClr val="FFFF00"/>
                </a:highlight>
                <a:latin typeface="Times New Roman" panose="02020603050405020304" pitchFamily="18" charset="0"/>
                <a:cs typeface="Times New Roman" panose="02020603050405020304" pitchFamily="18" charset="0"/>
              </a:rPr>
              <a:t>aged 16 or 17 at time of hire</a:t>
            </a:r>
            <a:r>
              <a:rPr lang="en-US" altLang="zh-CN" sz="2400" dirty="0">
                <a:latin typeface="Times New Roman" panose="02020603050405020304" pitchFamily="18" charset="0"/>
                <a:cs typeface="Times New Roman" panose="02020603050405020304" pitchFamily="18" charset="0"/>
              </a:rPr>
              <a:t>, but not turning 18 before December 31 this year.</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b="1" dirty="0">
                <a:latin typeface="Times New Roman" panose="02020603050405020304" pitchFamily="18" charset="0"/>
                <a:cs typeface="Times New Roman" panose="02020603050405020304" pitchFamily="18" charset="0"/>
              </a:rPr>
              <a:t>Summer Employment Opportunities(</a:t>
            </a:r>
            <a:r>
              <a:rPr lang="zh-CN" altLang="en-US" sz="2400" b="1" dirty="0">
                <a:latin typeface="Times New Roman" panose="02020603050405020304" pitchFamily="18" charset="0"/>
                <a:cs typeface="Times New Roman" panose="02020603050405020304" pitchFamily="18" charset="0"/>
              </a:rPr>
              <a:t>机会</a:t>
            </a:r>
            <a:r>
              <a:rPr lang="en-US" altLang="zh-CN" sz="2400" b="1" dirty="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Through the Summer Employment Opportunities program, students are hired each year in a variety of summer positions across the Provincial Public Service, its related agencies and community groups.</a:t>
            </a:r>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a:latin typeface="Times New Roman" panose="02020603050405020304" pitchFamily="18" charset="0"/>
                <a:cs typeface="Times New Roman" panose="02020603050405020304" pitchFamily="18" charset="0"/>
              </a:rPr>
              <a:t>Who is eligible: Students aged 15 or older. Some positions require students to be 15 to 24 or up to 29 for persons </a:t>
            </a:r>
            <a:r>
              <a:rPr lang="en-US" altLang="zh-CN" sz="2400" dirty="0">
                <a:highlight>
                  <a:srgbClr val="FFFF00"/>
                </a:highlight>
                <a:latin typeface="Times New Roman" panose="02020603050405020304" pitchFamily="18" charset="0"/>
                <a:cs typeface="Times New Roman" panose="02020603050405020304" pitchFamily="18" charset="0"/>
              </a:rPr>
              <a:t>with a disability</a:t>
            </a:r>
            <a:r>
              <a:rPr lang="en-US" altLang="zh-CN"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12192000" y="1958012"/>
            <a:ext cx="5646669" cy="6740307"/>
          </a:xfrm>
          <a:prstGeom prst="rect">
            <a:avLst/>
          </a:prstGeom>
          <a:noFill/>
          <a:ln>
            <a:solidFill>
              <a:schemeClr val="tx1"/>
            </a:solidFill>
          </a:ln>
        </p:spPr>
        <p:txBody>
          <a:bodyPr wrap="square">
            <a:spAutoFit/>
          </a:bodyPr>
          <a:lstStyle/>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21.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is special about </a:t>
            </a:r>
            <a:r>
              <a:rPr lang="en-US" altLang="zh-CN" sz="2400" kern="1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Summer Company</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requires no training before employment.</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provides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awards for running new businesses.</a:t>
            </a:r>
            <a:endParaRPr lang="zh-CN" altLang="zh-CN" sz="2400"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allows one to work in the natural environment.</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offers more summer job opportunities.</a:t>
            </a:r>
            <a:endPar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fontAlgn="ct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22.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is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age range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required by </a:t>
            </a:r>
            <a:r>
              <a:rPr lang="en-US" altLang="zh-CN" sz="2400" kern="1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Stewardship Youth Ranger Program</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fontAlgn="ctr">
              <a:buAutoNum type="alphaUcPeriod"/>
              <a:tabLst>
                <a:tab pos="1548130" algn="l"/>
                <a:tab pos="3096260" algn="l"/>
                <a:tab pos="4644390" algn="l"/>
              </a:tabLst>
            </a:pP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15-18.</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B.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15-24.</a:t>
            </a:r>
            <a:r>
              <a:rPr lang="en-US" altLang="zh-CN" sz="24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15-29.  </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16-17.</a:t>
            </a:r>
            <a:endPar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l" fontAlgn="ctr">
              <a:tabLst>
                <a:tab pos="1548130" algn="l"/>
                <a:tab pos="3096260" algn="l"/>
                <a:tab pos="4644390" algn="l"/>
              </a:tabLst>
            </a:pP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23.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Which program favors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disabled</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fontAlgn="ctr">
              <a:buAutoNum type="alphaUcPeriod"/>
              <a:tabLst>
                <a:tab pos="3096260" algn="l"/>
              </a:tabLst>
            </a:pP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Jobs for Youth.</a:t>
            </a: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tabLst>
                <a:tab pos="309626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Summer Company.</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tabLst>
                <a:tab pos="309626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Stewardship Youth Ranger Program.</a:t>
            </a:r>
            <a:endParaRPr lang="en-US" altLang="zh-CN" sz="24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l" fontAlgn="ctr">
              <a:tabLst>
                <a:tab pos="309626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D.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Summer Employment Opportunities.</a:t>
            </a:r>
            <a:endPar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100698" flipH="1">
            <a:off x="11108733" y="-31588"/>
            <a:ext cx="3249035" cy="1872626"/>
          </a:xfrm>
          <a:prstGeom prst="rect">
            <a:avLst/>
          </a:prstGeom>
        </p:spPr>
      </p:pic>
      <p:sp>
        <p:nvSpPr>
          <p:cNvPr id="8" name="文本框 7"/>
          <p:cNvSpPr txBox="1"/>
          <p:nvPr/>
        </p:nvSpPr>
        <p:spPr>
          <a:xfrm rot="1209003">
            <a:off x="11890496" y="217516"/>
            <a:ext cx="2385589" cy="584775"/>
          </a:xfrm>
          <a:prstGeom prst="rect">
            <a:avLst/>
          </a:prstGeom>
          <a:noFill/>
        </p:spPr>
        <p:txBody>
          <a:bodyPr wrap="none" rtlCol="0">
            <a:spAutoFit/>
          </a:bodyPr>
          <a:lstStyle/>
          <a:p>
            <a:r>
              <a:rPr lang="en-US" altLang="zh-CN" sz="3200" dirty="0"/>
              <a:t>2019</a:t>
            </a:r>
            <a:r>
              <a:rPr lang="zh-CN" altLang="en-US" sz="3200" dirty="0"/>
              <a:t>全国</a:t>
            </a:r>
            <a:r>
              <a:rPr lang="en-US" altLang="zh-CN" sz="3200" dirty="0">
                <a:latin typeface="Times New Roman" panose="02020603050405020304" pitchFamily="18" charset="0"/>
                <a:cs typeface="Times New Roman" panose="02020603050405020304" pitchFamily="18" charset="0"/>
              </a:rPr>
              <a:t>Ⅰ</a:t>
            </a:r>
            <a:r>
              <a:rPr lang="zh-CN" altLang="en-US" sz="3200" dirty="0">
                <a:latin typeface="Times New Roman" panose="02020603050405020304" pitchFamily="18" charset="0"/>
                <a:cs typeface="Times New Roman" panose="02020603050405020304" pitchFamily="18" charset="0"/>
              </a:rPr>
              <a:t>卷</a:t>
            </a:r>
            <a:endParaRPr lang="zh-CN" altLang="en-US" sz="3200" dirty="0"/>
          </a:p>
        </p:txBody>
      </p:sp>
      <p:pic>
        <p:nvPicPr>
          <p:cNvPr id="14" name="图片 13"/>
          <p:cNvPicPr>
            <a:picLocks noChangeAspect="1"/>
          </p:cNvPicPr>
          <p:nvPr/>
        </p:nvPicPr>
        <p:blipFill>
          <a:blip r:embed="rId3"/>
          <a:stretch>
            <a:fillRect/>
          </a:stretch>
        </p:blipFill>
        <p:spPr>
          <a:xfrm rot="1268349">
            <a:off x="11367049" y="355380"/>
            <a:ext cx="849201" cy="581032"/>
          </a:xfrm>
          <a:prstGeom prst="rect">
            <a:avLst/>
          </a:prstGeom>
        </p:spPr>
      </p:pic>
      <p:cxnSp>
        <p:nvCxnSpPr>
          <p:cNvPr id="17" name="直接箭头连接符 16"/>
          <p:cNvCxnSpPr/>
          <p:nvPr/>
        </p:nvCxnSpPr>
        <p:spPr>
          <a:xfrm flipH="1">
            <a:off x="2971800" y="2349646"/>
            <a:ext cx="12906245" cy="1818289"/>
          </a:xfrm>
          <a:prstGeom prst="straightConnector1">
            <a:avLst/>
          </a:prstGeom>
          <a:ln w="57150">
            <a:solidFill>
              <a:srgbClr val="F2C36E"/>
            </a:solidFill>
            <a:tailEnd type="triangle"/>
          </a:ln>
        </p:spPr>
        <p:style>
          <a:lnRef idx="3">
            <a:schemeClr val="accent6"/>
          </a:lnRef>
          <a:fillRef idx="0">
            <a:schemeClr val="accent6"/>
          </a:fillRef>
          <a:effectRef idx="2">
            <a:schemeClr val="accent6"/>
          </a:effectRef>
          <a:fontRef idx="minor">
            <a:schemeClr val="tx1"/>
          </a:fontRef>
        </p:style>
      </p:cxnSp>
      <p:cxnSp>
        <p:nvCxnSpPr>
          <p:cNvPr id="21" name="直接箭头连接符 20"/>
          <p:cNvCxnSpPr/>
          <p:nvPr/>
        </p:nvCxnSpPr>
        <p:spPr>
          <a:xfrm flipH="1">
            <a:off x="5005140" y="5503592"/>
            <a:ext cx="7287308" cy="247997"/>
          </a:xfrm>
          <a:prstGeom prst="straightConnector1">
            <a:avLst/>
          </a:prstGeom>
          <a:ln w="57150">
            <a:solidFill>
              <a:srgbClr val="F2C36E"/>
            </a:solidFill>
            <a:tailEnd type="triangle"/>
          </a:ln>
        </p:spPr>
        <p:style>
          <a:lnRef idx="3">
            <a:schemeClr val="accent6"/>
          </a:lnRef>
          <a:fillRef idx="0">
            <a:schemeClr val="accent6"/>
          </a:fillRef>
          <a:effectRef idx="2">
            <a:schemeClr val="accent6"/>
          </a:effectRef>
          <a:fontRef idx="minor">
            <a:schemeClr val="tx1"/>
          </a:fontRef>
        </p:style>
      </p:cxnSp>
      <p:sp>
        <p:nvSpPr>
          <p:cNvPr id="26" name="流程图: 过程 25"/>
          <p:cNvSpPr/>
          <p:nvPr/>
        </p:nvSpPr>
        <p:spPr>
          <a:xfrm rot="21077292">
            <a:off x="5505576" y="2882283"/>
            <a:ext cx="6651534" cy="531887"/>
          </a:xfrm>
          <a:prstGeom prst="flowChartProcess">
            <a:avLst/>
          </a:prstGeom>
          <a:solidFill>
            <a:srgbClr val="F2C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利用标题快速定位</a:t>
            </a:r>
            <a:endParaRPr lang="zh-CN" altLang="en-US" sz="2400" dirty="0">
              <a:solidFill>
                <a:schemeClr val="tx1"/>
              </a:solidFill>
            </a:endParaRPr>
          </a:p>
        </p:txBody>
      </p:sp>
      <p:cxnSp>
        <p:nvCxnSpPr>
          <p:cNvPr id="27" name="直接箭头连接符 26"/>
          <p:cNvCxnSpPr/>
          <p:nvPr/>
        </p:nvCxnSpPr>
        <p:spPr>
          <a:xfrm flipH="1">
            <a:off x="4038600" y="3499913"/>
            <a:ext cx="10976734" cy="1272747"/>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30" name="直接箭头连接符 29"/>
          <p:cNvCxnSpPr/>
          <p:nvPr/>
        </p:nvCxnSpPr>
        <p:spPr>
          <a:xfrm flipH="1">
            <a:off x="5913894" y="6027047"/>
            <a:ext cx="10316706" cy="639882"/>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cxnSp>
        <p:nvCxnSpPr>
          <p:cNvPr id="32" name="直接箭头连接符 31"/>
          <p:cNvCxnSpPr/>
          <p:nvPr/>
        </p:nvCxnSpPr>
        <p:spPr>
          <a:xfrm flipH="1">
            <a:off x="5503665" y="7124700"/>
            <a:ext cx="10498335" cy="2060715"/>
          </a:xfrm>
          <a:prstGeom prst="straightConnector1">
            <a:avLst/>
          </a:prstGeom>
          <a:ln w="57150">
            <a:solidFill>
              <a:srgbClr val="52B7DF"/>
            </a:solidFill>
            <a:tailEnd type="triangle"/>
          </a:ln>
        </p:spPr>
        <p:style>
          <a:lnRef idx="3">
            <a:schemeClr val="accent6"/>
          </a:lnRef>
          <a:fillRef idx="0">
            <a:schemeClr val="accent6"/>
          </a:fillRef>
          <a:effectRef idx="2">
            <a:schemeClr val="accent6"/>
          </a:effectRef>
          <a:fontRef idx="minor">
            <a:schemeClr val="tx1"/>
          </a:fontRef>
        </p:style>
      </p:cxnSp>
      <p:sp>
        <p:nvSpPr>
          <p:cNvPr id="34" name="流程图: 过程 33"/>
          <p:cNvSpPr/>
          <p:nvPr/>
        </p:nvSpPr>
        <p:spPr>
          <a:xfrm rot="21178004">
            <a:off x="6965013" y="3518175"/>
            <a:ext cx="6651534" cy="531887"/>
          </a:xfrm>
          <a:prstGeom prst="flowChartProcess">
            <a:avLst/>
          </a:prstGeom>
          <a:solidFill>
            <a:srgbClr val="52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选项复现</a:t>
            </a:r>
            <a:endParaRPr lang="zh-CN" altLang="en-US" sz="2400" dirty="0">
              <a:solidFill>
                <a:schemeClr val="tx1"/>
              </a:solidFill>
            </a:endParaRPr>
          </a:p>
        </p:txBody>
      </p:sp>
      <p:sp>
        <p:nvSpPr>
          <p:cNvPr id="35" name="流程图: 过程 34"/>
          <p:cNvSpPr/>
          <p:nvPr/>
        </p:nvSpPr>
        <p:spPr>
          <a:xfrm rot="21428361">
            <a:off x="7481976" y="5964620"/>
            <a:ext cx="6651534" cy="531887"/>
          </a:xfrm>
          <a:prstGeom prst="flowChartProcess">
            <a:avLst/>
          </a:prstGeom>
          <a:solidFill>
            <a:srgbClr val="52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选项复现</a:t>
            </a:r>
            <a:endParaRPr lang="zh-CN" altLang="en-US" sz="2400" dirty="0">
              <a:solidFill>
                <a:schemeClr val="tx1"/>
              </a:solidFill>
            </a:endParaRPr>
          </a:p>
        </p:txBody>
      </p:sp>
      <p:sp>
        <p:nvSpPr>
          <p:cNvPr id="36" name="流程图: 过程 35"/>
          <p:cNvSpPr/>
          <p:nvPr/>
        </p:nvSpPr>
        <p:spPr>
          <a:xfrm rot="20900497">
            <a:off x="6766929" y="7760854"/>
            <a:ext cx="6651534" cy="531887"/>
          </a:xfrm>
          <a:prstGeom prst="flowChartProcess">
            <a:avLst/>
          </a:prstGeom>
          <a:solidFill>
            <a:srgbClr val="52B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词性变化</a:t>
            </a:r>
            <a:endParaRPr lang="zh-CN" altLang="en-US" sz="2400" dirty="0">
              <a:solidFill>
                <a:schemeClr val="tx1"/>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par>
                                <p:cTn id="32" presetID="53" presetClass="entr" presetSubtype="16"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down)">
                                      <p:cBhvr>
                                        <p:cTn id="41" dur="500"/>
                                        <p:tgtEl>
                                          <p:spTgt spid="34"/>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childTnLst>
                          </p:cTn>
                        </p:par>
                        <p:par>
                          <p:cTn id="46" fill="hold">
                            <p:stCondLst>
                              <p:cond delay="1000"/>
                            </p:stCondLst>
                            <p:childTnLst>
                              <p:par>
                                <p:cTn id="47" presetID="22" presetClass="entr" presetSubtype="4"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0169978" y="952500"/>
          <a:ext cx="7703608" cy="3302972"/>
        </p:xfrm>
        <a:graphic>
          <a:graphicData uri="http://schemas.openxmlformats.org/drawingml/2006/table">
            <a:tbl>
              <a:tblPr firstRow="1" firstCol="1" bandRow="1"/>
              <a:tblGrid>
                <a:gridCol w="1925902"/>
                <a:gridCol w="1960298"/>
                <a:gridCol w="2286000"/>
                <a:gridCol w="1531408"/>
              </a:tblGrid>
              <a:tr h="676334">
                <a:tc>
                  <a:txBody>
                    <a:bodyPr/>
                    <a:lstStyle/>
                    <a:p>
                      <a:pPr indent="266700" algn="l" fontAlgn="ct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Depart</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Origin</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Destination</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Arrive</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56">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6:42pm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Altandi</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Varsity Lakes</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7:37pm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56">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7:29pm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Central</a:t>
                      </a:r>
                      <a:endParaRPr lang="zh-CN" sz="24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Varsity Lakes</a:t>
                      </a:r>
                      <a:endParaRPr lang="zh-CN" sz="24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8:52pm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696">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8:57pm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Fortitude Valley</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Varsity Lakes</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9:52pm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56">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11:02pm</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Roma Street</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Varsity Lakes</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fontAlgn="ctr"/>
                      <a:r>
                        <a:rPr lang="en-US"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12:22am</a:t>
                      </a:r>
                      <a:endParaRPr lang="zh-CN" sz="2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76200" marR="76200"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457200" y="553938"/>
            <a:ext cx="9525000" cy="969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ctr" defTabSz="914400" rtl="0" eaLnBrk="0" fontAlgn="ctr" latinLnBrk="0" hangingPunct="0">
              <a:lnSpc>
                <a:spcPct val="100000"/>
              </a:lnSpc>
              <a:spcBef>
                <a:spcPct val="0"/>
              </a:spcBef>
              <a:spcAft>
                <a:spcPct val="0"/>
              </a:spcAft>
              <a:buClrTx/>
              <a:buSzTx/>
              <a:buFontTx/>
              <a:buNone/>
            </a:pPr>
            <a:r>
              <a:rPr kumimoji="0" lang="en-US" altLang="zh-CN" sz="2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Train Information</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customers travelling on TransLink services must be in possession of a valid ticket before boarding. </a:t>
            </a:r>
            <a:r>
              <a:rPr kumimoji="0" lang="en-US" altLang="zh-CN" sz="2400" b="0" i="0" u="none" strike="noStrike" cap="none" normalizeH="0" baseline="0" dirty="0">
                <a:ln>
                  <a:noFill/>
                </a:ln>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 ticket information</a:t>
            </a:r>
            <a:r>
              <a:rPr kumimoji="0" lang="zh-CN" altLang="en-US" sz="2400" b="0" i="0" u="none" strike="noStrike" cap="none" normalizeH="0" baseline="0" dirty="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please ask at your local station or call 13 12 30.</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While Queensland Rail makes every effort to ensure trains run as scheduled</a:t>
            </a:r>
            <a:r>
              <a:rPr kumimoji="0" lang="zh-CN" altLang="en-US" sz="2400" b="0" i="0" u="none" strike="noStrike" cap="none" normalizeH="0" baseline="0" dirty="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can be no guarantee of connections between trains or between train services and bus services.</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Lost property(</a:t>
            </a:r>
            <a:r>
              <a:rPr kumimoji="0" lang="zh-CN" altLang="en-US" sz="2400" b="0" i="0" u="none" strike="noStrike" cap="none" normalizeH="0" baseline="0" dirty="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失物招领</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Call Lost Property on 13 16 17 during business hours for items lost on Queensland Rail services.</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lost property office is open Monday to Friday 7:30am to 5:00pm and is located(</a:t>
            </a:r>
            <a:r>
              <a:rPr kumimoji="0" lang="zh-CN" altLang="en-US" sz="2400" b="0" i="0" u="none" strike="noStrike" cap="none" normalizeH="0" baseline="0" dirty="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位于</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Roma Street station.</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Public holidays</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 public holidays, generally a Sunday timetable operates. On certain major event days</a:t>
            </a:r>
            <a:r>
              <a:rPr kumimoji="0" lang="zh-CN" altLang="en-US" sz="2400" b="0" i="0" u="none" strike="noStrike" cap="none" normalizeH="0" baseline="0" dirty="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i.e.</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Australia Day, Anzac Day, sporting and cultural days, special additional services may operate.</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Christmas Day services operate to a Christmas Day timetable</a:t>
            </a:r>
            <a:r>
              <a:rPr kumimoji="0" lang="zh-CN" altLang="en-US" sz="2400" b="0" i="0" u="none" strike="noStrike" cap="none" normalizeH="0" baseline="0" dirty="0">
                <a:ln>
                  <a:noFill/>
                </a:ln>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Before travel please visit </a:t>
            </a:r>
            <a:r>
              <a:rPr kumimoji="0" lang="en-US" altLang="zh-CN"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translink</a:t>
            </a: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 au or call TransLink on 13 12 30 anytime.</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Customers using mobility devices</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Many stations have wheelchair access from the car park or entrance to the station platforms.</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assistance, please Queensland Rail on 13 16 17.</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just" defTabSz="914400" rtl="0" eaLnBrk="0" fontAlgn="ctr"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Guardian trains (outbound)</a:t>
            </a: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4" name="Group 2"/>
          <p:cNvGrpSpPr/>
          <p:nvPr/>
        </p:nvGrpSpPr>
        <p:grpSpPr>
          <a:xfrm>
            <a:off x="389921" y="432566"/>
            <a:ext cx="17508158" cy="9421869"/>
            <a:chOff x="0" y="0"/>
            <a:chExt cx="27711400" cy="14912657"/>
          </a:xfrm>
        </p:grpSpPr>
        <p:sp>
          <p:nvSpPr>
            <p:cNvPr id="5"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6"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100698" flipH="1">
            <a:off x="7374934" y="-382375"/>
            <a:ext cx="3249035" cy="1872626"/>
          </a:xfrm>
          <a:prstGeom prst="rect">
            <a:avLst/>
          </a:prstGeom>
        </p:spPr>
      </p:pic>
      <p:sp>
        <p:nvSpPr>
          <p:cNvPr id="7" name="文本框 6"/>
          <p:cNvSpPr txBox="1"/>
          <p:nvPr/>
        </p:nvSpPr>
        <p:spPr>
          <a:xfrm rot="1209003">
            <a:off x="7450408" y="197237"/>
            <a:ext cx="2385589" cy="584775"/>
          </a:xfrm>
          <a:prstGeom prst="rect">
            <a:avLst/>
          </a:prstGeom>
          <a:noFill/>
        </p:spPr>
        <p:txBody>
          <a:bodyPr wrap="none" rtlCol="0">
            <a:spAutoFit/>
          </a:bodyPr>
          <a:lstStyle/>
          <a:p>
            <a:r>
              <a:rPr lang="en-US" altLang="zh-CN" sz="3200" dirty="0"/>
              <a:t>2020</a:t>
            </a:r>
            <a:r>
              <a:rPr lang="zh-CN" altLang="en-US" sz="3200" dirty="0"/>
              <a:t>全国</a:t>
            </a:r>
            <a:r>
              <a:rPr lang="en-US" altLang="zh-CN" sz="3200" dirty="0">
                <a:latin typeface="Times New Roman" panose="02020603050405020304" pitchFamily="18" charset="0"/>
                <a:cs typeface="Times New Roman" panose="02020603050405020304" pitchFamily="18" charset="0"/>
              </a:rPr>
              <a:t>Ⅰ</a:t>
            </a:r>
            <a:r>
              <a:rPr lang="zh-CN" altLang="en-US" sz="3200" dirty="0">
                <a:latin typeface="Times New Roman" panose="02020603050405020304" pitchFamily="18" charset="0"/>
                <a:cs typeface="Times New Roman" panose="02020603050405020304" pitchFamily="18" charset="0"/>
              </a:rPr>
              <a:t>卷</a:t>
            </a:r>
            <a:endParaRPr lang="zh-CN" altLang="en-US" sz="3200" dirty="0"/>
          </a:p>
        </p:txBody>
      </p:sp>
      <p:pic>
        <p:nvPicPr>
          <p:cNvPr id="8" name="图片 7"/>
          <p:cNvPicPr>
            <a:picLocks noChangeAspect="1"/>
          </p:cNvPicPr>
          <p:nvPr/>
        </p:nvPicPr>
        <p:blipFill>
          <a:blip r:embed="rId3"/>
          <a:stretch>
            <a:fillRect/>
          </a:stretch>
        </p:blipFill>
        <p:spPr>
          <a:xfrm rot="1268349">
            <a:off x="9673260" y="566142"/>
            <a:ext cx="849201" cy="581032"/>
          </a:xfrm>
          <a:prstGeom prst="rect">
            <a:avLst/>
          </a:prstGeom>
        </p:spPr>
      </p:pic>
      <p:sp>
        <p:nvSpPr>
          <p:cNvPr id="10" name="文本框 9"/>
          <p:cNvSpPr txBox="1"/>
          <p:nvPr/>
        </p:nvSpPr>
        <p:spPr>
          <a:xfrm>
            <a:off x="10169979" y="5179516"/>
            <a:ext cx="7703608" cy="3416320"/>
          </a:xfrm>
          <a:prstGeom prst="rect">
            <a:avLst/>
          </a:prstGeom>
          <a:noFill/>
          <a:ln>
            <a:solidFill>
              <a:schemeClr val="tx1"/>
            </a:solidFill>
          </a:ln>
        </p:spPr>
        <p:txBody>
          <a:bodyPr wrap="square">
            <a:spAutoFit/>
          </a:bodyPr>
          <a:lstStyle/>
          <a:p>
            <a:pPr algn="just" fontAlgn="ct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21.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would you do get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ticker information</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fontAlgn="ctr">
              <a:tabLst>
                <a:tab pos="3094355" algn="l"/>
              </a:tabLst>
            </a:pP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Call 13 16 17.</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B.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Visit </a:t>
            </a:r>
            <a:r>
              <a:rPr lang="en-US" altLang="zh-CN"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translink</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.com.au.</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fontAlgn="ctr">
              <a:tabLst>
                <a:tab pos="3094355" algn="l"/>
              </a:tabLst>
            </a:pP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Ask at the local station.</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D.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Check the train schedule.</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fontAlgn="ct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22.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which station can you find </a:t>
            </a:r>
            <a:r>
              <a:rPr lang="en-US" altLang="zh-CN" sz="2400" kern="1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the lost property office</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457200" indent="-457200" algn="just" fontAlgn="ctr">
              <a:buAutoNum type="alphaUcPeriod"/>
              <a:tabLst>
                <a:tab pos="1546860" algn="l"/>
                <a:tab pos="3094355" algn="l"/>
                <a:tab pos="4641215" algn="l"/>
              </a:tabLst>
            </a:pPr>
            <a:r>
              <a:rPr lang="en-US" altLang="zh-CN" sz="2400" kern="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Altandi</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B.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Roma Street.</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p>
            <a:pPr marL="457200" indent="-457200" algn="just" fontAlgn="ctr">
              <a:buAutoNum type="alphaUcPeriod"/>
              <a:tabLst>
                <a:tab pos="1546860" algn="l"/>
                <a:tab pos="3094355" algn="l"/>
                <a:tab pos="4641215" algn="l"/>
              </a:tabLst>
            </a:pP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Varsity Lakes.</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D.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Fortitude Valley.</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fontAlgn="ct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23.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Which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train would you take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you go </a:t>
            </a:r>
            <a:r>
              <a:rPr lang="en-US" altLang="zh-CN" sz="2400" kern="1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from Central to Varsity Lakes</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fontAlgn="ctr">
              <a:tabLst>
                <a:tab pos="1546860" algn="l"/>
                <a:tab pos="3094355" algn="l"/>
                <a:tab pos="4641215" algn="l"/>
              </a:tabLst>
            </a:pP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6:42 pm.</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B.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7:29 pm.</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C.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8:57 pm.</a:t>
            </a:r>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D.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11:02 pm.</a:t>
            </a:r>
            <a:endParaRPr lang="zh-CN" altLang="zh-CN" sz="24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矩形 10"/>
          <p:cNvSpPr/>
          <p:nvPr/>
        </p:nvSpPr>
        <p:spPr>
          <a:xfrm>
            <a:off x="685800" y="3314700"/>
            <a:ext cx="3352800" cy="457200"/>
          </a:xfrm>
          <a:prstGeom prst="rect">
            <a:avLst/>
          </a:prstGeom>
          <a:noFill/>
          <a:ln w="57150">
            <a:solidFill>
              <a:srgbClr val="52B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680056" y="812664"/>
            <a:ext cx="3352800" cy="457200"/>
          </a:xfrm>
          <a:prstGeom prst="rect">
            <a:avLst/>
          </a:prstGeom>
          <a:noFill/>
          <a:ln w="57150">
            <a:solidFill>
              <a:srgbClr val="52B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85800" y="5225143"/>
            <a:ext cx="3352800" cy="457200"/>
          </a:xfrm>
          <a:prstGeom prst="rect">
            <a:avLst/>
          </a:prstGeom>
          <a:noFill/>
          <a:ln w="57150">
            <a:solidFill>
              <a:srgbClr val="52B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85800" y="7810500"/>
            <a:ext cx="4495800" cy="457200"/>
          </a:xfrm>
          <a:prstGeom prst="rect">
            <a:avLst/>
          </a:prstGeom>
          <a:noFill/>
          <a:ln w="57150">
            <a:solidFill>
              <a:srgbClr val="52B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85800" y="9245736"/>
            <a:ext cx="3505200" cy="457200"/>
          </a:xfrm>
          <a:prstGeom prst="rect">
            <a:avLst/>
          </a:prstGeom>
          <a:noFill/>
          <a:ln w="57150">
            <a:solidFill>
              <a:srgbClr val="52B7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18022" y="7658100"/>
            <a:ext cx="7595867" cy="2232476"/>
          </a:xfrm>
          <a:prstGeom prst="rect">
            <a:avLst/>
          </a:prstGeom>
        </p:spPr>
      </p:pic>
      <p:sp>
        <p:nvSpPr>
          <p:cNvPr id="19" name="文本框 18"/>
          <p:cNvSpPr txBox="1"/>
          <p:nvPr/>
        </p:nvSpPr>
        <p:spPr>
          <a:xfrm>
            <a:off x="9580733" y="8039100"/>
            <a:ext cx="5969454" cy="523220"/>
          </a:xfrm>
          <a:prstGeom prst="rect">
            <a:avLst/>
          </a:prstGeom>
          <a:noFill/>
        </p:spPr>
        <p:txBody>
          <a:bodyPr wrap="square" rtlCol="0">
            <a:spAutoFit/>
          </a:bodyPr>
          <a:lstStyle/>
          <a:p>
            <a:r>
              <a:rPr lang="en-US" altLang="zh-CN" sz="2800" dirty="0"/>
              <a:t>TIP4:</a:t>
            </a:r>
            <a:r>
              <a:rPr lang="zh-CN" altLang="en-US" sz="2800" dirty="0"/>
              <a:t>手动画出框架结构，迅速解题</a:t>
            </a:r>
            <a:endParaRPr lang="zh-CN" altLang="en-US" sz="28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418" y="1359563"/>
            <a:ext cx="9144000" cy="2308324"/>
          </a:xfrm>
          <a:prstGeom prst="rect">
            <a:avLst/>
          </a:prstGeom>
          <a:noFill/>
        </p:spPr>
        <p:txBody>
          <a:bodyPr wrap="square">
            <a:spAutoFit/>
          </a:bodyPr>
          <a:lstStyle/>
          <a:p>
            <a:pPr algn="l"/>
            <a:r>
              <a:rPr lang="en-US" altLang="zh-CN" sz="2400" b="1" u="sng"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Hotel and Hostel Des Artistes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Hotel and Hostel Des Artistes is located just </a:t>
            </a:r>
            <a:r>
              <a:rPr lang="en-US" altLang="zh-CN" sz="2400" kern="100" dirty="0">
                <a:solidFill>
                  <a:srgbClr val="000000"/>
                </a:solidFill>
                <a:effectLst/>
                <a:highlight>
                  <a:srgbClr val="7CDCCF"/>
                </a:highlight>
                <a:latin typeface="Times New Roman" panose="02020603050405020304" pitchFamily="18" charset="0"/>
                <a:ea typeface="宋体" panose="02010600030101010101" pitchFamily="2" charset="-122"/>
                <a:cs typeface="宋体" panose="02010600030101010101" pitchFamily="2" charset="-122"/>
              </a:rPr>
              <a:t>a 10-minute walk from the central city station</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and </a:t>
            </a:r>
            <a:r>
              <a:rPr lang="en-US" altLang="zh-CN" sz="2400" kern="100" dirty="0">
                <a:solidFill>
                  <a:srgbClr val="000000"/>
                </a:solidFill>
                <a:effectLst/>
                <a:highlight>
                  <a:srgbClr val="F2C36E"/>
                </a:highlight>
                <a:latin typeface="Times New Roman" panose="02020603050405020304" pitchFamily="18" charset="0"/>
                <a:ea typeface="宋体" panose="02010600030101010101" pitchFamily="2" charset="-122"/>
                <a:cs typeface="宋体" panose="02010600030101010101" pitchFamily="2" charset="-122"/>
              </a:rPr>
              <a:t>it's close to all of the city's main attractions. </a:t>
            </a:r>
            <a:r>
              <a:rPr lang="en-US" altLang="zh-CN" sz="2400" kern="100" dirty="0">
                <a:solidFill>
                  <a:srgbClr val="000000"/>
                </a:solidFill>
                <a:effectLst/>
                <a:highlight>
                  <a:srgbClr val="52B7DF"/>
                </a:highlight>
                <a:latin typeface="Times New Roman" panose="02020603050405020304" pitchFamily="18" charset="0"/>
                <a:ea typeface="宋体" panose="02010600030101010101" pitchFamily="2" charset="-122"/>
                <a:cs typeface="宋体" panose="02010600030101010101" pitchFamily="2" charset="-122"/>
              </a:rPr>
              <a:t>The staff is friendly and helpful</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providing you with a map of the city when you arrive, and offering advice if you require some.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However, you need to pay 2 euros a day for Wi-Fi.</a:t>
            </a:r>
            <a:endParaRPr lang="zh-CN" altLang="zh-CN" sz="2400" kern="100" dirty="0">
              <a:effectLst/>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grpSp>
        <p:nvGrpSpPr>
          <p:cNvPr id="4" name="Group 2"/>
          <p:cNvGrpSpPr/>
          <p:nvPr/>
        </p:nvGrpSpPr>
        <p:grpSpPr>
          <a:xfrm>
            <a:off x="389921" y="432566"/>
            <a:ext cx="17508158" cy="9421869"/>
            <a:chOff x="0" y="0"/>
            <a:chExt cx="27711400" cy="14912657"/>
          </a:xfrm>
        </p:grpSpPr>
        <p:sp>
          <p:nvSpPr>
            <p:cNvPr id="5"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8"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624106">
            <a:off x="12954001" y="-419100"/>
            <a:ext cx="4191000" cy="2160278"/>
          </a:xfrm>
          <a:prstGeom prst="rect">
            <a:avLst/>
          </a:prstGeom>
        </p:spPr>
      </p:pic>
      <p:sp>
        <p:nvSpPr>
          <p:cNvPr id="9" name="文本框 8"/>
          <p:cNvSpPr txBox="1"/>
          <p:nvPr/>
        </p:nvSpPr>
        <p:spPr>
          <a:xfrm rot="624106">
            <a:off x="14170104" y="245102"/>
            <a:ext cx="3138180" cy="584775"/>
          </a:xfrm>
          <a:prstGeom prst="rect">
            <a:avLst/>
          </a:prstGeom>
          <a:noFill/>
        </p:spPr>
        <p:txBody>
          <a:bodyPr wrap="square" rtlCol="0">
            <a:spAutoFit/>
          </a:bodyPr>
          <a:lstStyle/>
          <a:p>
            <a:r>
              <a:rPr lang="en-US" altLang="zh-CN" sz="3200" dirty="0"/>
              <a:t>2021</a:t>
            </a:r>
            <a:r>
              <a:rPr lang="zh-CN" altLang="en-US" sz="3200" dirty="0"/>
              <a:t>全国</a:t>
            </a:r>
            <a:r>
              <a:rPr lang="en-US" altLang="zh-CN" sz="3200" dirty="0">
                <a:latin typeface="Times New Roman" panose="02020603050405020304" pitchFamily="18" charset="0"/>
                <a:cs typeface="Times New Roman" panose="02020603050405020304" pitchFamily="18" charset="0"/>
              </a:rPr>
              <a:t>Ⅰ</a:t>
            </a:r>
            <a:r>
              <a:rPr lang="zh-CN" altLang="en-US" sz="3200" dirty="0">
                <a:latin typeface="Times New Roman" panose="02020603050405020304" pitchFamily="18" charset="0"/>
                <a:cs typeface="Times New Roman" panose="02020603050405020304" pitchFamily="18" charset="0"/>
              </a:rPr>
              <a:t>卷</a:t>
            </a:r>
            <a:r>
              <a:rPr lang="en-US" altLang="zh-CN" sz="3200" dirty="0">
                <a:latin typeface="Times New Roman" panose="02020603050405020304" pitchFamily="18" charset="0"/>
                <a:cs typeface="Times New Roman" panose="02020603050405020304" pitchFamily="18" charset="0"/>
              </a:rPr>
              <a:t>A</a:t>
            </a:r>
            <a:endParaRPr lang="zh-CN" altLang="en-US" sz="3200" dirty="0"/>
          </a:p>
        </p:txBody>
      </p:sp>
      <p:sp>
        <p:nvSpPr>
          <p:cNvPr id="11" name="文本框 10"/>
          <p:cNvSpPr txBox="1"/>
          <p:nvPr/>
        </p:nvSpPr>
        <p:spPr>
          <a:xfrm>
            <a:off x="11192479" y="1413565"/>
            <a:ext cx="6705600" cy="2308324"/>
          </a:xfrm>
          <a:prstGeom prst="rect">
            <a:avLst/>
          </a:prstGeom>
          <a:noFill/>
          <a:ln>
            <a:solidFill>
              <a:schemeClr val="tx1"/>
            </a:solidFill>
          </a:ln>
        </p:spPr>
        <p:txBody>
          <a:bodyPr wrap="square">
            <a:spAutoFit/>
          </a:bodyPr>
          <a:lstStyle/>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23. What is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the disadvantage </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of </a:t>
            </a:r>
            <a:r>
              <a:rPr lang="en-US" altLang="zh-CN" sz="2400" kern="100" dirty="0">
                <a:solidFill>
                  <a:srgbClr val="FFC000"/>
                </a:solidFill>
                <a:effectLst/>
                <a:latin typeface="Times New Roman" panose="02020603050405020304" pitchFamily="18" charset="0"/>
                <a:ea typeface="宋体" panose="02010600030101010101" pitchFamily="2" charset="-122"/>
                <a:cs typeface="宋体" panose="02010600030101010101" pitchFamily="2" charset="-122"/>
              </a:rPr>
              <a:t>Hotel and Hostel Des Artistes</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457200" indent="-457200" algn="l">
              <a:buAutoNum type="alphaUcPeriod"/>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It gets noisy at night.	</a:t>
            </a:r>
            <a:endPar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B. Its staff is </a:t>
            </a:r>
            <a:r>
              <a:rPr lang="en-US" altLang="zh-CN" sz="2400" kern="100" dirty="0">
                <a:solidFill>
                  <a:srgbClr val="000000"/>
                </a:solidFill>
                <a:effectLst/>
                <a:highlight>
                  <a:srgbClr val="52B7DF"/>
                </a:highlight>
                <a:latin typeface="Times New Roman" panose="02020603050405020304" pitchFamily="18" charset="0"/>
                <a:ea typeface="宋体" panose="02010600030101010101" pitchFamily="2" charset="-122"/>
                <a:cs typeface="宋体" panose="02010600030101010101" pitchFamily="2" charset="-122"/>
              </a:rPr>
              <a:t>too talkative</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en-US" altLang="zh-CN" sz="2400" kern="100" dirty="0">
              <a:latin typeface="等线" panose="02010600030101010101" pitchFamily="2" charset="-122"/>
              <a:ea typeface="等线" panose="02010600030101010101" pitchFamily="2" charset="-122"/>
              <a:cs typeface="Times New Roman" panose="02020603050405020304" pitchFamily="18" charset="0"/>
            </a:endParaRPr>
          </a:p>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C. It </a:t>
            </a:r>
            <a:r>
              <a:rPr lang="en-US" altLang="zh-CN" sz="2400" kern="100" dirty="0">
                <a:solidFill>
                  <a:srgbClr val="00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charges for </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Wi-Fi.	</a:t>
            </a:r>
            <a:endParaRPr lang="en-US" altLang="zh-CN" sz="2400" kern="100" dirty="0">
              <a:solidFill>
                <a:srgbClr val="000000"/>
              </a:solidFill>
              <a:latin typeface="Times New Roman" panose="02020603050405020304" pitchFamily="18" charset="0"/>
              <a:ea typeface="宋体" panose="02010600030101010101" pitchFamily="2" charset="-122"/>
              <a:cs typeface="宋体" panose="02010600030101010101" pitchFamily="2" charset="-122"/>
            </a:endParaRPr>
          </a:p>
          <a:p>
            <a:pPr algn="l">
              <a:tabLst>
                <a:tab pos="1333500" algn="l"/>
                <a:tab pos="2667000" algn="l"/>
                <a:tab pos="4000500" algn="l"/>
              </a:tabLst>
            </a:pP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D. It’s </a:t>
            </a:r>
            <a:r>
              <a:rPr lang="en-US" altLang="zh-CN" sz="2400" kern="100" dirty="0">
                <a:solidFill>
                  <a:srgbClr val="000000"/>
                </a:solidFill>
                <a:effectLst/>
                <a:highlight>
                  <a:srgbClr val="F2C36E"/>
                </a:highlight>
                <a:latin typeface="Times New Roman" panose="02020603050405020304" pitchFamily="18" charset="0"/>
                <a:ea typeface="宋体" panose="02010600030101010101" pitchFamily="2" charset="-122"/>
                <a:cs typeface="宋体" panose="02010600030101010101" pitchFamily="2" charset="-122"/>
              </a:rPr>
              <a:t>inconveniently located</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13" name="图片 12"/>
          <p:cNvPicPr>
            <a:picLocks noChangeAspect="1"/>
          </p:cNvPicPr>
          <p:nvPr/>
        </p:nvPicPr>
        <p:blipFill>
          <a:blip r:embed="rId3"/>
          <a:stretch>
            <a:fillRect/>
          </a:stretch>
        </p:blipFill>
        <p:spPr>
          <a:xfrm>
            <a:off x="14523323" y="2170847"/>
            <a:ext cx="3339266" cy="793760"/>
          </a:xfrm>
          <a:prstGeom prst="rect">
            <a:avLst/>
          </a:prstGeom>
          <a:ln>
            <a:solidFill>
              <a:srgbClr val="FF0000"/>
            </a:solidFill>
          </a:ln>
        </p:spPr>
      </p:pic>
      <p:pic>
        <p:nvPicPr>
          <p:cNvPr id="18"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423413" y="4886187"/>
            <a:ext cx="4939089" cy="4891059"/>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9127" r="18484"/>
          <a:stretch>
            <a:fillRect/>
          </a:stretch>
        </p:blipFill>
        <p:spPr>
          <a:xfrm>
            <a:off x="-12014913" y="3575911"/>
            <a:ext cx="22163102" cy="7066192"/>
          </a:xfrm>
          <a:prstGeom prst="rect">
            <a:avLst/>
          </a:prstGeom>
        </p:spPr>
      </p:pic>
      <p:sp>
        <p:nvSpPr>
          <p:cNvPr id="6" name="文本框 5"/>
          <p:cNvSpPr txBox="1"/>
          <p:nvPr/>
        </p:nvSpPr>
        <p:spPr>
          <a:xfrm>
            <a:off x="2895600" y="5649126"/>
            <a:ext cx="6968024" cy="2224070"/>
          </a:xfrm>
          <a:prstGeom prst="rect">
            <a:avLst/>
          </a:prstGeom>
          <a:noFill/>
        </p:spPr>
        <p:txBody>
          <a:bodyPr wrap="square">
            <a:spAutoFit/>
          </a:bodyPr>
          <a:lstStyle/>
          <a:p>
            <a:pPr marL="457200" indent="-457200">
              <a:lnSpc>
                <a:spcPct val="150000"/>
              </a:lnSpc>
              <a:buFont typeface="Wingdings" panose="05000000000000000000" pitchFamily="2" charset="2"/>
              <a:buChar char="u"/>
            </a:pPr>
            <a:r>
              <a:rPr lang="zh-CN" altLang="en-US" sz="3200" dirty="0"/>
              <a:t>获取信息：发现关键信息</a:t>
            </a:r>
            <a:endParaRPr lang="en-US" altLang="zh-CN" sz="3200" dirty="0"/>
          </a:p>
          <a:p>
            <a:pPr marL="457200" indent="-457200">
              <a:lnSpc>
                <a:spcPct val="150000"/>
              </a:lnSpc>
              <a:buFont typeface="Wingdings" panose="05000000000000000000" pitchFamily="2" charset="2"/>
              <a:buChar char="u"/>
            </a:pPr>
            <a:r>
              <a:rPr lang="zh-CN" altLang="en-US" sz="3200" dirty="0"/>
              <a:t>分析信息：分析和归纳整合信息</a:t>
            </a:r>
            <a:endParaRPr lang="en-US" altLang="zh-CN" sz="3200" dirty="0"/>
          </a:p>
          <a:p>
            <a:pPr marL="457200" indent="-457200">
              <a:lnSpc>
                <a:spcPct val="150000"/>
              </a:lnSpc>
              <a:buFont typeface="Wingdings" panose="05000000000000000000" pitchFamily="2" charset="2"/>
              <a:buChar char="u"/>
            </a:pPr>
            <a:r>
              <a:rPr lang="zh-CN" altLang="en-US" sz="3200" dirty="0"/>
              <a:t>评价信息：做到一些简单的推理</a:t>
            </a:r>
            <a:endParaRPr lang="zh-CN" altLang="en-US" sz="3200" dirty="0"/>
          </a:p>
        </p:txBody>
      </p:sp>
      <p:sp>
        <p:nvSpPr>
          <p:cNvPr id="7" name="流程图: 过程 6"/>
          <p:cNvSpPr/>
          <p:nvPr/>
        </p:nvSpPr>
        <p:spPr>
          <a:xfrm flipH="1">
            <a:off x="1413736" y="5991010"/>
            <a:ext cx="686649" cy="223599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solidFill>
              </a:rPr>
              <a:t>A</a:t>
            </a:r>
            <a:endParaRPr lang="en-US" altLang="zh-CN" sz="4000" b="1" dirty="0">
              <a:solidFill>
                <a:schemeClr val="tx1"/>
              </a:solidFill>
            </a:endParaRPr>
          </a:p>
          <a:p>
            <a:pPr algn="ctr"/>
            <a:r>
              <a:rPr lang="zh-CN" altLang="en-US" sz="4000" b="1" dirty="0">
                <a:solidFill>
                  <a:schemeClr val="tx1"/>
                </a:solidFill>
              </a:rPr>
              <a:t>篇</a:t>
            </a:r>
            <a:endParaRPr lang="en-US" altLang="zh-CN" sz="4000" b="1" dirty="0">
              <a:solidFill>
                <a:schemeClr val="tx1"/>
              </a:solidFill>
            </a:endParaRPr>
          </a:p>
          <a:p>
            <a:pPr algn="ctr"/>
            <a:r>
              <a:rPr lang="zh-CN" altLang="en-US" sz="4000" b="1" dirty="0">
                <a:solidFill>
                  <a:schemeClr val="tx1"/>
                </a:solidFill>
              </a:rPr>
              <a:t>考</a:t>
            </a:r>
            <a:endParaRPr lang="en-US" altLang="zh-CN" sz="4000" b="1" dirty="0">
              <a:solidFill>
                <a:schemeClr val="tx1"/>
              </a:solidFill>
            </a:endParaRPr>
          </a:p>
          <a:p>
            <a:pPr algn="ctr"/>
            <a:r>
              <a:rPr lang="zh-CN" altLang="en-US" sz="4000" b="1" dirty="0">
                <a:solidFill>
                  <a:schemeClr val="tx1"/>
                </a:solidFill>
              </a:rPr>
              <a:t>察</a:t>
            </a:r>
            <a:endParaRPr lang="zh-CN" altLang="en-US" sz="4000" b="1" dirty="0">
              <a:solidFill>
                <a:schemeClr val="tx1"/>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ppt_w/2"/>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8"/>
          <p:cNvGrpSpPr/>
          <p:nvPr/>
        </p:nvGrpSpPr>
        <p:grpSpPr>
          <a:xfrm rot="-5400000">
            <a:off x="10985472" y="-166674"/>
            <a:ext cx="737936" cy="2954469"/>
            <a:chOff x="0" y="0"/>
            <a:chExt cx="736600" cy="2949121"/>
          </a:xfrm>
        </p:grpSpPr>
        <p:sp>
          <p:nvSpPr>
            <p:cNvPr id="12"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FFE27A"/>
            </a:solidFill>
          </p:spPr>
        </p:sp>
        <p:sp>
          <p:nvSpPr>
            <p:cNvPr id="13" name="TextBox 10"/>
            <p:cNvSpPr txBox="1"/>
            <p:nvPr/>
          </p:nvSpPr>
          <p:spPr>
            <a:xfrm>
              <a:off x="0" y="-38100"/>
              <a:ext cx="736600" cy="7239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TextBox 18"/>
          <p:cNvSpPr txBox="1"/>
          <p:nvPr/>
        </p:nvSpPr>
        <p:spPr>
          <a:xfrm>
            <a:off x="9781939" y="1070352"/>
            <a:ext cx="2951401" cy="552202"/>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rPr>
              <a:t>备考建议</a:t>
            </a:r>
            <a:endParaRPr kumimoji="0" 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5044"/>
            </a:solidFill>
          </p:spPr>
        </p:sp>
      </p:gr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460389" y="917987"/>
            <a:ext cx="9814425" cy="936901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776784" y="495300"/>
            <a:ext cx="1650677" cy="1709741"/>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014840">
            <a:off x="16380499" y="5466914"/>
            <a:ext cx="825339" cy="854871"/>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391596">
            <a:off x="15205209" y="7814082"/>
            <a:ext cx="412669" cy="427435"/>
          </a:xfrm>
          <a:prstGeom prst="rect">
            <a:avLst/>
          </a:prstGeom>
        </p:spPr>
      </p:pic>
      <p:grpSp>
        <p:nvGrpSpPr>
          <p:cNvPr id="16" name="组合 15"/>
          <p:cNvGrpSpPr/>
          <p:nvPr/>
        </p:nvGrpSpPr>
        <p:grpSpPr>
          <a:xfrm>
            <a:off x="7980382" y="2608374"/>
            <a:ext cx="8450019" cy="710701"/>
            <a:chOff x="1676401" y="4954180"/>
            <a:chExt cx="8450019" cy="710701"/>
          </a:xfrm>
        </p:grpSpPr>
        <p:sp>
          <p:nvSpPr>
            <p:cNvPr id="17" name="Freeform 9"/>
            <p:cNvSpPr/>
            <p:nvPr/>
          </p:nvSpPr>
          <p:spPr>
            <a:xfrm rot="16200000">
              <a:off x="5546060" y="1084521"/>
              <a:ext cx="710701" cy="8450019"/>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7ADBCA"/>
            </a:solidFill>
          </p:spPr>
        </p:sp>
        <p:sp>
          <p:nvSpPr>
            <p:cNvPr id="18" name="文本框 17"/>
            <p:cNvSpPr txBox="1"/>
            <p:nvPr/>
          </p:nvSpPr>
          <p:spPr>
            <a:xfrm>
              <a:off x="1827754" y="5003869"/>
              <a:ext cx="80782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把握语篇、明确类别：文本结构、功能类型</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972632" y="3783647"/>
            <a:ext cx="8450019" cy="710701"/>
            <a:chOff x="1676401" y="4954180"/>
            <a:chExt cx="8450019" cy="710701"/>
          </a:xfrm>
        </p:grpSpPr>
        <p:sp>
          <p:nvSpPr>
            <p:cNvPr id="21" name="Freeform 9"/>
            <p:cNvSpPr/>
            <p:nvPr/>
          </p:nvSpPr>
          <p:spPr>
            <a:xfrm rot="16200000">
              <a:off x="5546060" y="1084521"/>
              <a:ext cx="710701" cy="8450019"/>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7ADBCA"/>
            </a:solidFill>
          </p:spPr>
        </p:sp>
        <p:sp>
          <p:nvSpPr>
            <p:cNvPr id="22" name="文本框 21"/>
            <p:cNvSpPr txBox="1"/>
            <p:nvPr/>
          </p:nvSpPr>
          <p:spPr>
            <a:xfrm>
              <a:off x="1780736" y="5017142"/>
              <a:ext cx="77734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分析题干、定位信息：划出相关信息</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7972631" y="5027540"/>
            <a:ext cx="8450019" cy="710701"/>
            <a:chOff x="1676401" y="4954180"/>
            <a:chExt cx="8450019" cy="710701"/>
          </a:xfrm>
        </p:grpSpPr>
        <p:sp>
          <p:nvSpPr>
            <p:cNvPr id="25" name="Freeform 9"/>
            <p:cNvSpPr/>
            <p:nvPr/>
          </p:nvSpPr>
          <p:spPr>
            <a:xfrm rot="16200000">
              <a:off x="5546060" y="1084521"/>
              <a:ext cx="710701" cy="8450019"/>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7ADBCA"/>
            </a:solidFill>
          </p:spPr>
        </p:sp>
        <p:sp>
          <p:nvSpPr>
            <p:cNvPr id="26" name="文本框 25"/>
            <p:cNvSpPr txBox="1"/>
            <p:nvPr/>
          </p:nvSpPr>
          <p:spPr>
            <a:xfrm>
              <a:off x="1827754" y="5003869"/>
              <a:ext cx="77734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读懂语言、细致比对、做出判断</a:t>
              </a:r>
              <a:endParaRPr kumimoji="0" lang="zh-CN" altLang="en-US" sz="3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8" name="组合 27"/>
          <p:cNvGrpSpPr/>
          <p:nvPr/>
        </p:nvGrpSpPr>
        <p:grpSpPr>
          <a:xfrm>
            <a:off x="7972632" y="6230595"/>
            <a:ext cx="9814425" cy="3108542"/>
            <a:chOff x="1668651" y="4917727"/>
            <a:chExt cx="9814425" cy="1278348"/>
          </a:xfrm>
          <a:solidFill>
            <a:srgbClr val="FE9C85"/>
          </a:solidFill>
        </p:grpSpPr>
        <p:sp>
          <p:nvSpPr>
            <p:cNvPr id="29" name="Freeform 9"/>
            <p:cNvSpPr/>
            <p:nvPr/>
          </p:nvSpPr>
          <p:spPr>
            <a:xfrm rot="16200000">
              <a:off x="5546060" y="1084521"/>
              <a:ext cx="710701" cy="8450019"/>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sp>
        <p:sp>
          <p:nvSpPr>
            <p:cNvPr id="30" name="文本框 29"/>
            <p:cNvSpPr txBox="1"/>
            <p:nvPr/>
          </p:nvSpPr>
          <p:spPr>
            <a:xfrm>
              <a:off x="1668651" y="4917727"/>
              <a:ext cx="9814425" cy="1278348"/>
            </a:xfrm>
            <a:prstGeom prst="rect">
              <a:avLst/>
            </a:prstGeom>
            <a:grp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2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把相似文本进行关联阅读，在横向阅读中发现并掌握其表达特征和规律，丰富相应的思维图式。</a:t>
              </a:r>
              <a:endParaRPr kumimoji="0" lang="en-US" altLang="zh-CN" sz="2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28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掌握表单类文本的表达特点与快速地提取关键信息的方法与策略</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en-US" altLang="zh-CN"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rPr>
                <a:t>①</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多练不同结构类型题如产品介绍、图表类等。                 </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R="0" lvl="0" algn="l" defTabSz="914400" rtl="0" eaLnBrk="1" fontAlgn="auto" latinLnBrk="0" hangingPunct="1">
                <a:lnSpc>
                  <a:spcPct val="100000"/>
                </a:lnSpc>
                <a:spcBef>
                  <a:spcPts val="0"/>
                </a:spcBef>
                <a:spcAft>
                  <a:spcPts val="0"/>
                </a:spcAft>
                <a:buClrTx/>
                <a:buSzTx/>
                <a:defRPr/>
              </a:pPr>
              <a:r>
                <a:rPr lang="en-US" altLang="zh-CN" sz="2800" dirty="0">
                  <a:solidFill>
                    <a:prstClr val="black"/>
                  </a:solidFill>
                  <a:latin typeface="Calibri" panose="020F0502020204030204"/>
                  <a:ea typeface="宋体" panose="02010600030101010101" pitchFamily="2" charset="-122"/>
                </a:rPr>
                <a:t>                    </a:t>
              </a:r>
              <a:r>
                <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rPr>
                <a:t>②</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复盘试卷题干选项中的同义词、词块、句转换</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R="0" lvl="0" algn="l" defTabSz="914400" rtl="0" eaLnBrk="1" fontAlgn="auto" latinLnBrk="0" hangingPunct="1">
                <a:lnSpc>
                  <a:spcPct val="100000"/>
                </a:lnSpc>
                <a:spcBef>
                  <a:spcPts val="0"/>
                </a:spcBef>
                <a:spcAft>
                  <a:spcPts val="0"/>
                </a:spcAft>
                <a:buClrTx/>
                <a:buSzTx/>
                <a:defRPr/>
              </a:pPr>
              <a:r>
                <a:rPr lang="en-US" altLang="zh-CN" sz="2800" dirty="0">
                  <a:solidFill>
                    <a:prstClr val="black"/>
                  </a:solidFill>
                  <a:latin typeface="Calibri" panose="020F0502020204030204"/>
                  <a:ea typeface="宋体" panose="02010600030101010101" pitchFamily="2" charset="-122"/>
                </a:rPr>
                <a:t>                    </a:t>
              </a:r>
              <a:r>
                <a:rPr kumimoji="0" lang="zh-CN" altLang="en-US" sz="2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rPr>
                <a:t>③</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关注碎片信息分布整合</a:t>
              </a:r>
              <a:r>
                <a:rPr lang="zh-CN" altLang="en-US" sz="2800" dirty="0">
                  <a:solidFill>
                    <a:prstClr val="black"/>
                  </a:solidFill>
                  <a:latin typeface="Calibri" panose="020F0502020204030204"/>
                  <a:ea typeface="宋体" panose="02010600030101010101" pitchFamily="2" charset="-122"/>
                </a:rPr>
                <a:t>信息与集中段落</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易错选项  </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R="0" lvl="0" algn="l" defTabSz="914400" rtl="0" eaLnBrk="1" fontAlgn="auto" latinLnBrk="0" hangingPunct="1">
                <a:lnSpc>
                  <a:spcPct val="100000"/>
                </a:lnSpc>
                <a:spcBef>
                  <a:spcPts val="0"/>
                </a:spcBef>
                <a:spcAft>
                  <a:spcPts val="0"/>
                </a:spcAft>
                <a:buClrTx/>
                <a:buSzTx/>
                <a:defRPr/>
              </a:pPr>
              <a:r>
                <a:rPr lang="en-US" altLang="zh-CN" sz="2800" dirty="0">
                  <a:solidFill>
                    <a:prstClr val="black"/>
                  </a:solidFill>
                  <a:latin typeface="Calibri" panose="020F0502020204030204"/>
                  <a:ea typeface="宋体" panose="02010600030101010101" pitchFamily="2" charset="-122"/>
                </a:rPr>
                <a:t>                    </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设置特点</a:t>
              </a:r>
              <a:endParaRPr kumimoji="0" lang="zh-CN" altLang="en-US" sz="2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14400" y="4457700"/>
          <a:ext cx="7010400" cy="2062100"/>
        </p:xfrm>
        <a:graphic>
          <a:graphicData uri="http://schemas.openxmlformats.org/drawingml/2006/table">
            <a:tbl>
              <a:tblPr firstRow="1" firstCol="1" bandRow="1"/>
              <a:tblGrid>
                <a:gridCol w="3505200"/>
                <a:gridCol w="3505200"/>
              </a:tblGrid>
              <a:tr h="881650">
                <a:tc>
                  <a:txBody>
                    <a:bodyPr/>
                    <a:lstStyle/>
                    <a:p>
                      <a:pPr marL="76200" marR="76200" algn="just" latinLnBrk="1">
                        <a:lnSpc>
                          <a:spcPts val="1800"/>
                        </a:lnSpc>
                        <a:spcAft>
                          <a:spcPts val="0"/>
                        </a:spcAft>
                      </a:pP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An Introduction to Raeburn</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Sunday 26 Oct., 15.00</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DUNCAN THOMSON</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76200" algn="just" latinLnBrk="1">
                        <a:lnSpc>
                          <a:spcPts val="1800"/>
                        </a:lnSpc>
                        <a:spcAft>
                          <a:spcPts val="0"/>
                        </a:spcAft>
                      </a:pP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Raeburn's English Contemporaries</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Thursday 30 Oct., 13.10</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JUDY EGERTON</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99550">
                <a:tc>
                  <a:txBody>
                    <a:bodyPr/>
                    <a:lstStyle/>
                    <a:p>
                      <a:pPr marL="76200" marR="76200" algn="just" latinLnBrk="1">
                        <a:lnSpc>
                          <a:spcPts val="1800"/>
                        </a:lnSpc>
                        <a:spcAft>
                          <a:spcPts val="0"/>
                        </a:spcAft>
                      </a:pP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Characters and </a:t>
                      </a:r>
                      <a:r>
                        <a:rPr lang="en-US" sz="2000" i="1" kern="0" spc="40" dirty="0" err="1">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Characterisation</a:t>
                      </a: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 in</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Raeburn's Portraits</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Thursday 6 Nov., 13.10</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NICHOLAS PHILLIPSON</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6200" marR="76200" algn="just" latinLnBrk="1">
                        <a:lnSpc>
                          <a:spcPts val="1800"/>
                        </a:lnSpc>
                        <a:spcAft>
                          <a:spcPts val="0"/>
                        </a:spcAft>
                      </a:pP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Raeburn and Artist's Training in the</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i="1"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18th Century</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Thursday 13 Nov., 13.10</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76200" marR="76200" algn="just" latinLnBrk="1">
                        <a:lnSpc>
                          <a:spcPts val="1800"/>
                        </a:lnSpc>
                        <a:spcAft>
                          <a:spcPts val="0"/>
                        </a:spcAft>
                      </a:pPr>
                      <a:r>
                        <a:rPr lang="en-US" sz="2000" kern="0" spc="40" dirty="0">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MARTIN POSTLE</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Rectangle 1"/>
          <p:cNvSpPr>
            <a:spLocks noChangeArrowheads="1"/>
          </p:cNvSpPr>
          <p:nvPr/>
        </p:nvSpPr>
        <p:spPr bwMode="auto">
          <a:xfrm>
            <a:off x="678991" y="647700"/>
            <a:ext cx="8458200" cy="932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mn-ea"/>
                <a:cs typeface="Times New Roman" panose="02020603050405020304" pitchFamily="18" charset="0"/>
              </a:rPr>
              <a:t>2022</a:t>
            </a:r>
            <a:r>
              <a:rPr kumimoji="0" lang="zh-CN" altLang="en-US" sz="2000" b="1" i="0" u="none" strike="noStrike" cap="none" normalizeH="0" baseline="0" dirty="0">
                <a:ln>
                  <a:noFill/>
                </a:ln>
                <a:solidFill>
                  <a:srgbClr val="000000"/>
                </a:solidFill>
                <a:effectLst/>
                <a:latin typeface="+mn-ea"/>
                <a:cs typeface="Times New Roman" panose="02020603050405020304" pitchFamily="18" charset="0"/>
              </a:rPr>
              <a:t>全国乙卷</a:t>
            </a:r>
            <a:endParaRPr kumimoji="0" lang="zh-CN" altLang="en-US" sz="2000" b="0" i="0" u="none" strike="noStrike" cap="none" normalizeH="0" baseline="0" dirty="0">
              <a:ln>
                <a:noFill/>
              </a:ln>
              <a:solidFill>
                <a:schemeClr val="tx1"/>
              </a:solidFill>
              <a:effectLst/>
              <a:latin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A</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Henry Raeburn</a:t>
            </a:r>
            <a:r>
              <a:rPr kumimoji="0" lang="zh-CN" altLang="en-US" sz="20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1756-1823</a:t>
            </a:r>
            <a:r>
              <a:rPr kumimoji="0" lang="zh-CN" altLang="en-US" sz="2000" b="1"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The Exhibition</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This exhibition of some sixty masterpieces celebrating the life and work of Scotland's best loved painter, Sir Henry Raeburn, comes to London. Selected from collections throughout the world, it is the first major exhibition of his work to be held in over forty years.</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Lecture Series</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Scottish National Portrait</a:t>
            </a:r>
            <a:r>
              <a:rPr kumimoji="0" lang="zh-CN" altLang="en-US"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（肖像画）</a:t>
            </a: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Gallery presents a series of lectures for the general public. They are held in the Lecture Room. Admission to lectures is free.</a:t>
            </a:r>
            <a:endPar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n-US" altLang="zh-CN" sz="2000" dirty="0">
              <a:solidFill>
                <a:srgbClr val="000000"/>
              </a:solidFill>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n-US" altLang="zh-CN" sz="2000" dirty="0">
              <a:solidFill>
                <a:srgbClr val="000000"/>
              </a:solidFill>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lang="en-US" altLang="zh-CN" sz="2000" dirty="0">
              <a:solidFill>
                <a:srgbClr val="000000"/>
              </a:solidFill>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Exhibition Times</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Monday-Saturday 10.00-17.45 Sunday 12.00-17.45</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Last admission to the exhibition: 17.15. There is no re-admission.</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Closed: 24-26 December and 1 January.</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Admission</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£4. Children under 12 years accompanied by an adult are admitted free.</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Schools and Colleges</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A special low entrance charge of £2 per person is available to all in full-time education, up to and including those at first degree level, in </a:t>
            </a:r>
            <a:r>
              <a:rPr kumimoji="0" lang="en-US" altLang="zh-CN" sz="2000" b="0" i="0" u="none" strike="noStrike" cap="none" normalizeH="0" baseline="0" dirty="0" err="1">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organised</a:t>
            </a:r>
            <a:r>
              <a:rPr kumimoji="0" lang="en-US" altLang="zh-CN" sz="2000" b="0" i="0" u="none" strike="noStrike" cap="none" normalizeH="0" baseline="0" dirty="0">
                <a:ln>
                  <a:noFill/>
                </a:ln>
                <a:solidFill>
                  <a:srgbClr val="000000"/>
                </a:solidFill>
                <a:effectLst/>
                <a:latin typeface="Times New Roman" panose="02020603050405020304" pitchFamily="18" charset="0"/>
                <a:ea typeface="Microsoft YaHei UI" panose="020B0503020204020204" pitchFamily="34" charset="-122"/>
                <a:cs typeface="Times New Roman" panose="02020603050405020304" pitchFamily="18" charset="0"/>
              </a:rPr>
              <a:t> groups with teachers.</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4" name="Group 2"/>
          <p:cNvGrpSpPr/>
          <p:nvPr/>
        </p:nvGrpSpPr>
        <p:grpSpPr>
          <a:xfrm>
            <a:off x="389921" y="432566"/>
            <a:ext cx="17508158" cy="9421869"/>
            <a:chOff x="0" y="0"/>
            <a:chExt cx="27711400" cy="14912657"/>
          </a:xfrm>
        </p:grpSpPr>
        <p:sp>
          <p:nvSpPr>
            <p:cNvPr id="5"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sp>
        <p:nvSpPr>
          <p:cNvPr id="7" name="文本框 6"/>
          <p:cNvSpPr txBox="1"/>
          <p:nvPr/>
        </p:nvSpPr>
        <p:spPr>
          <a:xfrm>
            <a:off x="9525000" y="801588"/>
            <a:ext cx="7965421" cy="9017853"/>
          </a:xfrm>
          <a:prstGeom prst="rect">
            <a:avLst/>
          </a:prstGeom>
          <a:noFill/>
        </p:spPr>
        <p:txBody>
          <a:bodyPr wrap="square">
            <a:spAutoFit/>
          </a:bodyPr>
          <a:lstStyle/>
          <a:p>
            <a:pPr algn="ct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2021</a:t>
            </a:r>
            <a:r>
              <a:rPr lang="zh-CN"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全国乙卷</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A</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The Biggest Stadiums in the World</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People have been pouring into stadiums since the days of ancient Greece. In around 80 A.D., the Romans built the Colosseum, which remains the world</a:t>
            </a:r>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s best known stadium and continues to inform contemporary design. Rome</a:t>
            </a:r>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s Colosseum was 157 feet tall and had 80 entrances, seating 50,000 people. However, that was small fry compared with the city</a:t>
            </a:r>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s Circus Maximus, which accommodated around 250,000 people.</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These days, safety regulations-not to mention the modern sports fan</a:t>
            </a:r>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s desire for a good view and comfortable seat</a:t>
            </a:r>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tend to keep stadium capacities</a:t>
            </a:r>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（容量）</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slightly lower. Even soccer fans tend to have a seat each; gone are the days of thousands standing to watch the match.</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For the biggest stadiums in the world, we have used data supplied by the World Atlas list so far, which ranks them by their stated permanent capacity, as well as updated information from official stadium websites.</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All these stadiums are still </a:t>
            </a:r>
            <a:r>
              <a:rPr lang="en-US" altLang="zh-CN" sz="2000" kern="100" dirty="0" err="1">
                <a:effectLst/>
                <a:latin typeface="Times New Roman" panose="02020603050405020304" pitchFamily="18" charset="0"/>
                <a:ea typeface="等线" panose="02010600030101010101" pitchFamily="2" charset="-122"/>
                <a:cs typeface="Times New Roman" panose="02020603050405020304" pitchFamily="18" charset="0"/>
              </a:rPr>
              <a:t>funtional</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still open and still hosting the biggest events in world sport.</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err="1">
                <a:effectLst/>
                <a:latin typeface="Times New Roman" panose="02020603050405020304" pitchFamily="18" charset="0"/>
                <a:ea typeface="等线" panose="02010600030101010101" pitchFamily="2" charset="-122"/>
                <a:cs typeface="Times New Roman" panose="02020603050405020304" pitchFamily="18" charset="0"/>
              </a:rPr>
              <a:t>Rungrado</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1st of May Stadium,</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Pyongyang D.P.R. Korea. Capacity: 150,000. Opened: May 1,1989.</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Michigan Stadium</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Ann Arbor, Michigan, U. S. Capacity: 107,601. Opened: October 1, 1927.</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Beaver Stadium</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State College, Pennsylvania, U. S. Capacity: 106,572. Opened: September 17, 1960.</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Ohio Stadium</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Columbus, Ohio, U. S. Capacity: 104,944. Opened: October 7,1922.</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Kyle Field</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 College Station, Texas, U. S. Capacity: 102,512. Opened: September 24, 1927.</a:t>
            </a:r>
            <a:endParaRPr lang="zh-CN" alt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Freeform 9"/>
          <p:cNvSpPr/>
          <p:nvPr/>
        </p:nvSpPr>
        <p:spPr>
          <a:xfrm rot="16200000">
            <a:off x="3718306" y="-3702535"/>
            <a:ext cx="710701" cy="8450019"/>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7ADBCA"/>
          </a:solidFill>
        </p:spPr>
      </p:sp>
      <p:sp>
        <p:nvSpPr>
          <p:cNvPr id="9" name="文本框 8"/>
          <p:cNvSpPr txBox="1"/>
          <p:nvPr/>
        </p:nvSpPr>
        <p:spPr>
          <a:xfrm>
            <a:off x="34533" y="247746"/>
            <a:ext cx="8078246" cy="584775"/>
          </a:xfrm>
          <a:prstGeom prst="rect">
            <a:avLst/>
          </a:prstGeom>
          <a:noFill/>
        </p:spPr>
        <p:txBody>
          <a:bodyPr wrap="square" rtlCol="0">
            <a:spAutoFit/>
          </a:bodyPr>
          <a:lstStyle/>
          <a:p>
            <a:r>
              <a:rPr lang="zh-CN" altLang="en-US" sz="3200" dirty="0">
                <a:latin typeface="Times New Roman" panose="02020603050405020304" pitchFamily="18" charset="0"/>
                <a:cs typeface="Times New Roman" panose="02020603050405020304" pitchFamily="18" charset="0"/>
              </a:rPr>
              <a:t>其他语篇结构类型参考</a:t>
            </a:r>
            <a:endParaRPr lang="zh-CN" altLang="en-US" sz="3200" dirty="0"/>
          </a:p>
        </p:txBody>
      </p:sp>
      <p:grpSp>
        <p:nvGrpSpPr>
          <p:cNvPr id="10" name="Group 8"/>
          <p:cNvGrpSpPr/>
          <p:nvPr/>
        </p:nvGrpSpPr>
        <p:grpSpPr>
          <a:xfrm rot="-5400000">
            <a:off x="13346962" y="6257578"/>
            <a:ext cx="737936" cy="4385978"/>
            <a:chOff x="0" y="0"/>
            <a:chExt cx="736600" cy="2949121"/>
          </a:xfrm>
        </p:grpSpPr>
        <p:sp>
          <p:nvSpPr>
            <p:cNvPr id="11"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FFE27A"/>
            </a:solidFill>
          </p:spPr>
        </p:sp>
        <p:sp>
          <p:nvSpPr>
            <p:cNvPr id="12" name="TextBox 10"/>
            <p:cNvSpPr txBox="1"/>
            <p:nvPr/>
          </p:nvSpPr>
          <p:spPr>
            <a:xfrm>
              <a:off x="0" y="-38100"/>
              <a:ext cx="736600" cy="7239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TextBox 18"/>
          <p:cNvSpPr txBox="1"/>
          <p:nvPr/>
        </p:nvSpPr>
        <p:spPr>
          <a:xfrm>
            <a:off x="3479477" y="8200466"/>
            <a:ext cx="2951401" cy="545790"/>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rPr>
              <a:t>图表结合文本</a:t>
            </a:r>
            <a:endParaRPr kumimoji="0" 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grpSp>
        <p:nvGrpSpPr>
          <p:cNvPr id="16" name="Group 8"/>
          <p:cNvGrpSpPr/>
          <p:nvPr/>
        </p:nvGrpSpPr>
        <p:grpSpPr>
          <a:xfrm rot="-5400000">
            <a:off x="4696292" y="6257579"/>
            <a:ext cx="737936" cy="4385978"/>
            <a:chOff x="0" y="0"/>
            <a:chExt cx="736600" cy="2949121"/>
          </a:xfrm>
        </p:grpSpPr>
        <p:sp>
          <p:nvSpPr>
            <p:cNvPr id="17"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FFE27A"/>
            </a:solidFill>
          </p:spPr>
        </p:sp>
        <p:sp>
          <p:nvSpPr>
            <p:cNvPr id="18" name="TextBox 10"/>
            <p:cNvSpPr txBox="1"/>
            <p:nvPr/>
          </p:nvSpPr>
          <p:spPr>
            <a:xfrm>
              <a:off x="0" y="-38100"/>
              <a:ext cx="736600" cy="7239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TextBox 18"/>
          <p:cNvSpPr txBox="1"/>
          <p:nvPr/>
        </p:nvSpPr>
        <p:spPr>
          <a:xfrm>
            <a:off x="3353906" y="8237106"/>
            <a:ext cx="2951401" cy="545790"/>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rPr>
              <a:t>图表结合文本</a:t>
            </a:r>
            <a:endParaRPr kumimoji="0" 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21" name="TextBox 18"/>
          <p:cNvSpPr txBox="1"/>
          <p:nvPr/>
        </p:nvSpPr>
        <p:spPr>
          <a:xfrm>
            <a:off x="11754106" y="8200466"/>
            <a:ext cx="3923648" cy="552139"/>
          </a:xfrm>
          <a:prstGeom prst="rect">
            <a:avLst/>
          </a:prstGeom>
        </p:spPr>
        <p:txBody>
          <a:bodyPr wrap="square"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lang="zh-CN" altLang="en-US" sz="3600" b="1" dirty="0">
                <a:solidFill>
                  <a:srgbClr val="000000"/>
                </a:solidFill>
                <a:latin typeface="Calibri" panose="020F0502020204030204"/>
                <a:ea typeface="思源黑体-粗体"/>
              </a:rPr>
              <a:t>混合文本</a:t>
            </a:r>
            <a:r>
              <a:rPr lang="en-US" altLang="zh-CN" sz="3600" b="1" dirty="0">
                <a:solidFill>
                  <a:srgbClr val="000000"/>
                </a:solidFill>
                <a:latin typeface="Calibri" panose="020F0502020204030204"/>
                <a:ea typeface="思源黑体-粗体"/>
              </a:rPr>
              <a:t>/</a:t>
            </a:r>
            <a:r>
              <a:rPr lang="zh-CN" altLang="en-US" sz="3600" b="1" dirty="0">
                <a:solidFill>
                  <a:srgbClr val="000000"/>
                </a:solidFill>
                <a:latin typeface="Calibri" panose="020F0502020204030204"/>
                <a:ea typeface="思源黑体-粗体"/>
              </a:rPr>
              <a:t>连</a:t>
            </a:r>
            <a:r>
              <a:rPr lang="en-US" altLang="zh-CN" sz="3600" b="1" dirty="0">
                <a:solidFill>
                  <a:srgbClr val="000000"/>
                </a:solidFill>
                <a:latin typeface="Calibri" panose="020F0502020204030204"/>
                <a:ea typeface="思源黑体-粗体"/>
              </a:rPr>
              <a:t>+</a:t>
            </a:r>
            <a:r>
              <a:rPr lang="zh-CN" altLang="en-US" sz="3600" b="1" dirty="0">
                <a:solidFill>
                  <a:srgbClr val="000000"/>
                </a:solidFill>
                <a:latin typeface="Calibri" panose="020F0502020204030204"/>
                <a:ea typeface="思源黑体-粗体"/>
              </a:rPr>
              <a:t>非连</a:t>
            </a:r>
            <a:endParaRPr kumimoji="0" 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grpSp>
        <p:nvGrpSpPr>
          <p:cNvPr id="4" name="Group 4"/>
          <p:cNvGrpSpPr/>
          <p:nvPr/>
        </p:nvGrpSpPr>
        <p:grpSpPr>
          <a:xfrm rot="-2073612">
            <a:off x="1025855" y="4500053"/>
            <a:ext cx="3093464" cy="952297"/>
            <a:chOff x="0" y="0"/>
            <a:chExt cx="960377" cy="295644"/>
          </a:xfrm>
        </p:grpSpPr>
        <p:sp>
          <p:nvSpPr>
            <p:cNvPr id="5" name="Freeform 5"/>
            <p:cNvSpPr/>
            <p:nvPr/>
          </p:nvSpPr>
          <p:spPr>
            <a:xfrm>
              <a:off x="443072" y="0"/>
              <a:ext cx="74233" cy="295644"/>
            </a:xfrm>
            <a:custGeom>
              <a:avLst/>
              <a:gdLst/>
              <a:ahLst/>
              <a:cxnLst/>
              <a:rect l="l" t="t" r="r" b="b"/>
              <a:pathLst>
                <a:path w="74233" h="295644">
                  <a:moveTo>
                    <a:pt x="37117" y="0"/>
                  </a:moveTo>
                  <a:lnTo>
                    <a:pt x="37117" y="0"/>
                  </a:lnTo>
                  <a:cubicBezTo>
                    <a:pt x="74233" y="95053"/>
                    <a:pt x="74233" y="200591"/>
                    <a:pt x="37117" y="295644"/>
                  </a:cubicBezTo>
                  <a:cubicBezTo>
                    <a:pt x="0" y="200591"/>
                    <a:pt x="0" y="95053"/>
                    <a:pt x="37117" y="0"/>
                  </a:cubicBezTo>
                  <a:close/>
                </a:path>
              </a:pathLst>
            </a:custGeom>
            <a:solidFill>
              <a:srgbClr val="FFD25F"/>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7"/>
          <p:cNvSpPr txBox="1"/>
          <p:nvPr/>
        </p:nvSpPr>
        <p:spPr>
          <a:xfrm>
            <a:off x="1365446" y="3941908"/>
            <a:ext cx="10134249" cy="1805749"/>
          </a:xfrm>
          <a:prstGeom prst="rect">
            <a:avLst/>
          </a:prstGeom>
        </p:spPr>
        <p:txBody>
          <a:bodyPr lIns="0" tIns="0" rIns="0" bIns="0" rtlCol="0" anchor="t">
            <a:spAutoFit/>
          </a:bodyPr>
          <a:lstStyle/>
          <a:p>
            <a:pPr marL="0" marR="0" lvl="0" indent="0" algn="l" defTabSz="914400" rtl="0" eaLnBrk="1" fontAlgn="auto" latinLnBrk="0" hangingPunct="1">
              <a:lnSpc>
                <a:spcPts val="14700"/>
              </a:lnSpc>
              <a:spcBef>
                <a:spcPct val="0"/>
              </a:spcBef>
              <a:spcAft>
                <a:spcPts val="0"/>
              </a:spcAft>
              <a:buClrTx/>
              <a:buSzTx/>
              <a:buFontTx/>
              <a:buNone/>
              <a:defRPr/>
            </a:pPr>
            <a:r>
              <a:rPr kumimoji="0" lang="zh-CN" altLang="en-US" sz="10500" b="0" i="0" u="none" strike="noStrike" kern="1200" cap="none" spc="0" normalizeH="0" baseline="0" noProof="0" dirty="0">
                <a:ln>
                  <a:noFill/>
                </a:ln>
                <a:solidFill>
                  <a:srgbClr val="000000"/>
                </a:solidFill>
                <a:effectLst/>
                <a:uLnTx/>
                <a:uFillTx/>
                <a:latin typeface="Calibri" panose="020F0502020204030204"/>
                <a:ea typeface="思源黑体-粗体 Bold"/>
                <a:cs typeface="+mn-cs"/>
              </a:rPr>
              <a:t>阅读理解</a:t>
            </a:r>
            <a:r>
              <a:rPr kumimoji="0" lang="en-US" altLang="zh-CN" sz="10500" b="0" i="0" u="none" strike="noStrike" kern="1200" cap="none" spc="0" normalizeH="0" baseline="0" noProof="0" dirty="0">
                <a:ln>
                  <a:noFill/>
                </a:ln>
                <a:solidFill>
                  <a:srgbClr val="000000"/>
                </a:solidFill>
                <a:effectLst/>
                <a:uLnTx/>
                <a:uFillTx/>
                <a:latin typeface="Calibri" panose="020F0502020204030204"/>
                <a:ea typeface="思源黑体-粗体 Bold"/>
                <a:cs typeface="+mn-cs"/>
              </a:rPr>
              <a:t>A</a:t>
            </a:r>
            <a:r>
              <a:rPr kumimoji="0" lang="zh-CN" altLang="en-US" sz="10500" b="0" i="0" u="none" strike="noStrike" kern="1200" cap="none" spc="0" normalizeH="0" baseline="0" noProof="0" dirty="0">
                <a:ln>
                  <a:noFill/>
                </a:ln>
                <a:solidFill>
                  <a:srgbClr val="000000"/>
                </a:solidFill>
                <a:effectLst/>
                <a:uLnTx/>
                <a:uFillTx/>
                <a:latin typeface="Calibri" panose="020F0502020204030204"/>
                <a:ea typeface="思源黑体-粗体 Bold"/>
                <a:cs typeface="+mn-cs"/>
              </a:rPr>
              <a:t>篇</a:t>
            </a:r>
            <a:endParaRPr kumimoji="0" lang="en-US" sz="105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p:txBody>
      </p:sp>
      <p:sp>
        <p:nvSpPr>
          <p:cNvPr id="8" name="TextBox 8"/>
          <p:cNvSpPr txBox="1"/>
          <p:nvPr/>
        </p:nvSpPr>
        <p:spPr>
          <a:xfrm>
            <a:off x="3810000" y="2842712"/>
            <a:ext cx="5724796" cy="532966"/>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defRPr/>
            </a:pPr>
            <a:r>
              <a:rPr kumimoji="0" lang="zh-CN" altLang="en-US" sz="3600" b="1" i="0" u="none" strike="noStrike" kern="1200" cap="none" spc="102" normalizeH="0" baseline="0" noProof="0" dirty="0">
                <a:ln>
                  <a:noFill/>
                </a:ln>
                <a:solidFill>
                  <a:srgbClr val="FFB332"/>
                </a:solidFill>
                <a:effectLst/>
                <a:uLnTx/>
                <a:uFillTx/>
                <a:latin typeface="+mn-ea"/>
                <a:cs typeface="+mn-cs"/>
              </a:rPr>
              <a:t>冲刺</a:t>
            </a:r>
            <a:r>
              <a:rPr kumimoji="0" lang="en-US" altLang="zh-CN" sz="3600" b="1" i="0" u="none" strike="noStrike" kern="1200" cap="none" spc="102" normalizeH="0" baseline="0" noProof="0" dirty="0">
                <a:ln>
                  <a:noFill/>
                </a:ln>
                <a:solidFill>
                  <a:srgbClr val="FFB332"/>
                </a:solidFill>
                <a:effectLst/>
                <a:uLnTx/>
                <a:uFillTx/>
                <a:latin typeface="+mn-ea"/>
                <a:cs typeface="+mn-cs"/>
              </a:rPr>
              <a:t>2023</a:t>
            </a:r>
            <a:r>
              <a:rPr kumimoji="0" lang="zh-CN" altLang="en-US" sz="3600" b="1" i="0" u="none" strike="noStrike" kern="1200" cap="none" spc="102" normalizeH="0" baseline="0" noProof="0" dirty="0">
                <a:ln>
                  <a:noFill/>
                </a:ln>
                <a:solidFill>
                  <a:srgbClr val="FFB332"/>
                </a:solidFill>
                <a:effectLst/>
                <a:uLnTx/>
                <a:uFillTx/>
                <a:latin typeface="+mn-ea"/>
                <a:cs typeface="+mn-cs"/>
              </a:rPr>
              <a:t>高考 满分攻略</a:t>
            </a:r>
            <a:endParaRPr kumimoji="0" lang="en-US" sz="3600" b="1" i="0" u="none" strike="noStrike" kern="1200" cap="none" spc="102" normalizeH="0" baseline="0" noProof="0" dirty="0">
              <a:ln>
                <a:noFill/>
              </a:ln>
              <a:solidFill>
                <a:srgbClr val="FFB332"/>
              </a:solidFill>
              <a:effectLst/>
              <a:uLnTx/>
              <a:uFillTx/>
              <a:latin typeface="+mn-ea"/>
              <a:cs typeface="+mn-cs"/>
            </a:endParaRPr>
          </a:p>
        </p:txBody>
      </p:sp>
      <p:pic>
        <p:nvPicPr>
          <p:cNvPr id="9"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350260" y="1910322"/>
            <a:ext cx="8937740" cy="9657676"/>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23421" y="8043835"/>
            <a:ext cx="1172511" cy="1214465"/>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8013" y="1466725"/>
            <a:ext cx="1650677" cy="1709741"/>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15143">
            <a:off x="6518453" y="7375753"/>
            <a:ext cx="543421" cy="562866"/>
          </a:xfrm>
          <a:prstGeom prst="rect">
            <a:avLst/>
          </a:prstGeom>
        </p:spPr>
      </p:pic>
      <p:sp>
        <p:nvSpPr>
          <p:cNvPr id="14" name="TextBox 14"/>
          <p:cNvSpPr txBox="1"/>
          <p:nvPr/>
        </p:nvSpPr>
        <p:spPr>
          <a:xfrm>
            <a:off x="7134576" y="5982869"/>
            <a:ext cx="3365593" cy="446725"/>
          </a:xfrm>
          <a:prstGeom prst="rect">
            <a:avLst/>
          </a:prstGeom>
        </p:spPr>
        <p:txBody>
          <a:bodyPr lIns="0" tIns="0" rIns="0" bIns="0" rtlCol="0" anchor="t">
            <a:spAutoFit/>
          </a:bodyPr>
          <a:lstStyle/>
          <a:p>
            <a:pPr marL="0" marR="0" lvl="0" indent="0" algn="l" defTabSz="914400" rtl="0" eaLnBrk="1" fontAlgn="auto" latinLnBrk="0" hangingPunct="1">
              <a:lnSpc>
                <a:spcPts val="3840"/>
              </a:lnSpc>
              <a:spcBef>
                <a:spcPts val="0"/>
              </a:spcBef>
              <a:spcAft>
                <a:spcPts val="0"/>
              </a:spcAft>
              <a:buClrTx/>
              <a:buSzTx/>
              <a:buFontTx/>
              <a:buNone/>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思源黑体-粗体"/>
                <a:cs typeface="+mn-cs"/>
              </a:rPr>
              <a:t>F</a:t>
            </a:r>
            <a:r>
              <a:rPr kumimoji="0" lang="en-US" altLang="zh-CN" sz="2400" b="1" i="0" u="none" strike="noStrike" kern="1200" cap="none" spc="0" normalizeH="0" baseline="0" noProof="0" dirty="0">
                <a:ln>
                  <a:noFill/>
                </a:ln>
                <a:solidFill>
                  <a:srgbClr val="000000"/>
                </a:solidFill>
                <a:effectLst/>
                <a:uLnTx/>
                <a:uFillTx/>
                <a:latin typeface="Calibri" panose="020F0502020204030204"/>
                <a:ea typeface="思源黑体-粗体"/>
                <a:cs typeface="+mn-cs"/>
              </a:rPr>
              <a:t>ay</a:t>
            </a:r>
            <a:r>
              <a:rPr kumimoji="0" lang="en-US" altLang="zh-CN" sz="2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 2023.05</a:t>
            </a:r>
            <a:endParaRPr kumimoji="0" lang="en-US" sz="2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16" name="文本框 15"/>
          <p:cNvSpPr txBox="1"/>
          <p:nvPr/>
        </p:nvSpPr>
        <p:spPr>
          <a:xfrm>
            <a:off x="11049000" y="9155321"/>
            <a:ext cx="184731" cy="369332"/>
          </a:xfrm>
          <a:prstGeom prst="rect">
            <a:avLst/>
          </a:prstGeom>
          <a:noFill/>
        </p:spPr>
        <p:txBody>
          <a:bodyPr wrap="none" rtlCol="0">
            <a:spAutoFit/>
          </a:bodyPr>
          <a:lstStyle/>
          <a:p>
            <a:endParaRPr lang="zh-CN" altLang="en-US" dirty="0"/>
          </a:p>
        </p:txBody>
      </p:sp>
      <p:sp>
        <p:nvSpPr>
          <p:cNvPr id="18" name="文本框 17"/>
          <p:cNvSpPr txBox="1"/>
          <p:nvPr/>
        </p:nvSpPr>
        <p:spPr>
          <a:xfrm rot="20124931">
            <a:off x="14796523" y="7714468"/>
            <a:ext cx="2214576" cy="369332"/>
          </a:xfrm>
          <a:prstGeom prst="rect">
            <a:avLst/>
          </a:prstGeom>
          <a:noFill/>
        </p:spPr>
        <p:txBody>
          <a:bodyPr wrap="square">
            <a:spAutoFit/>
          </a:bodyPr>
          <a:lstStyle/>
          <a:p>
            <a:r>
              <a:rPr lang="en-US" altLang="zh-CN" b="0" i="0" dirty="0">
                <a:solidFill>
                  <a:srgbClr val="F03744"/>
                </a:solidFill>
                <a:effectLst/>
                <a:latin typeface="Gilroy"/>
              </a:rPr>
              <a:t>quick</a:t>
            </a:r>
            <a:r>
              <a:rPr lang="en-US" altLang="zh-CN" b="0" i="0" dirty="0">
                <a:solidFill>
                  <a:srgbClr val="2A2B2E"/>
                </a:solidFill>
                <a:effectLst/>
                <a:latin typeface="Gilroy"/>
              </a:rPr>
              <a:t> </a:t>
            </a:r>
            <a:r>
              <a:rPr lang="en-US" altLang="zh-CN" b="0" i="0" dirty="0">
                <a:solidFill>
                  <a:srgbClr val="F03744"/>
                </a:solidFill>
                <a:effectLst/>
                <a:latin typeface="Gilroy"/>
              </a:rPr>
              <a:t>positioning</a:t>
            </a:r>
            <a:endParaRPr lang="zh-CN" altLang="en-US" dirty="0"/>
          </a:p>
        </p:txBody>
      </p:sp>
      <p:sp>
        <p:nvSpPr>
          <p:cNvPr id="20" name="文本框 19"/>
          <p:cNvSpPr txBox="1"/>
          <p:nvPr/>
        </p:nvSpPr>
        <p:spPr>
          <a:xfrm rot="20036069">
            <a:off x="14622523" y="8547676"/>
            <a:ext cx="2562576" cy="369332"/>
          </a:xfrm>
          <a:prstGeom prst="rect">
            <a:avLst/>
          </a:prstGeom>
          <a:noFill/>
        </p:spPr>
        <p:txBody>
          <a:bodyPr wrap="square">
            <a:spAutoFit/>
          </a:bodyPr>
          <a:lstStyle/>
          <a:p>
            <a:r>
              <a:rPr lang="en-US" altLang="zh-CN" b="0" i="0" dirty="0">
                <a:solidFill>
                  <a:srgbClr val="FF0000"/>
                </a:solidFill>
                <a:effectLst/>
                <a:latin typeface="Gilroy"/>
              </a:rPr>
              <a:t>accurate selection</a:t>
            </a:r>
            <a:endParaRPr lang="zh-CN" altLang="en-US" dirty="0">
              <a:solidFill>
                <a:srgbClr val="FF0000"/>
              </a:solidFill>
            </a:endParaRPr>
          </a:p>
        </p:txBody>
      </p:sp>
      <p:sp>
        <p:nvSpPr>
          <p:cNvPr id="22" name="文本框 21"/>
          <p:cNvSpPr txBox="1"/>
          <p:nvPr/>
        </p:nvSpPr>
        <p:spPr>
          <a:xfrm rot="20219342">
            <a:off x="15068419" y="6837986"/>
            <a:ext cx="2209382" cy="369332"/>
          </a:xfrm>
          <a:prstGeom prst="rect">
            <a:avLst/>
          </a:prstGeom>
          <a:noFill/>
        </p:spPr>
        <p:txBody>
          <a:bodyPr wrap="square">
            <a:spAutoFit/>
          </a:bodyPr>
          <a:lstStyle/>
          <a:p>
            <a:r>
              <a:rPr lang="en-US" altLang="zh-CN" b="0" i="0" dirty="0">
                <a:solidFill>
                  <a:srgbClr val="FF0000"/>
                </a:solidFill>
                <a:effectLst/>
              </a:rPr>
              <a:t> essay structure</a:t>
            </a:r>
            <a:endParaRPr lang="zh-CN"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9257" y="349035"/>
            <a:ext cx="6781800" cy="95889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5" name="图片 4" descr="报纸上的文字&#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571499"/>
            <a:ext cx="6629400" cy="9107139"/>
          </a:xfrm>
          <a:prstGeom prst="rect">
            <a:avLst/>
          </a:prstGeom>
        </p:spPr>
      </p:pic>
      <p:sp>
        <p:nvSpPr>
          <p:cNvPr id="9" name="TextBox 18"/>
          <p:cNvSpPr txBox="1"/>
          <p:nvPr/>
        </p:nvSpPr>
        <p:spPr>
          <a:xfrm>
            <a:off x="835172" y="8668572"/>
            <a:ext cx="5794228" cy="545790"/>
          </a:xfrm>
          <a:prstGeom prst="rect">
            <a:avLst/>
          </a:prstGeom>
        </p:spPr>
        <p:txBody>
          <a:bodyPr wrap="square"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lang="zh-CN" altLang="en-US" sz="3600" b="1" dirty="0">
                <a:solidFill>
                  <a:srgbClr val="000000"/>
                </a:solidFill>
                <a:latin typeface="Calibri" panose="020F0502020204030204"/>
                <a:ea typeface="思源黑体-粗体"/>
              </a:rPr>
              <a:t>不同类型图示阅读文本</a:t>
            </a:r>
            <a:endParaRPr kumimoji="0" 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12" name="Freeform 9"/>
          <p:cNvSpPr/>
          <p:nvPr/>
        </p:nvSpPr>
        <p:spPr>
          <a:xfrm rot="5400000">
            <a:off x="13317719" y="-726842"/>
            <a:ext cx="710701" cy="8450019"/>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7ADBCA"/>
          </a:solidFill>
        </p:spPr>
      </p:sp>
      <p:sp>
        <p:nvSpPr>
          <p:cNvPr id="13" name="文本框 12"/>
          <p:cNvSpPr txBox="1"/>
          <p:nvPr/>
        </p:nvSpPr>
        <p:spPr>
          <a:xfrm>
            <a:off x="11698637" y="3205779"/>
            <a:ext cx="8078246"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2015</a:t>
            </a:r>
            <a:r>
              <a:rPr lang="zh-CN" altLang="en-US" sz="3200" dirty="0">
                <a:latin typeface="Times New Roman" panose="02020603050405020304" pitchFamily="18" charset="0"/>
                <a:cs typeface="Times New Roman" panose="02020603050405020304" pitchFamily="18" charset="0"/>
              </a:rPr>
              <a:t>浙江卷</a:t>
            </a:r>
            <a:r>
              <a:rPr lang="en-US" altLang="zh-CN" sz="3200" dirty="0">
                <a:latin typeface="Times New Roman" panose="02020603050405020304" pitchFamily="18" charset="0"/>
                <a:cs typeface="Times New Roman" panose="02020603050405020304" pitchFamily="18" charset="0"/>
              </a:rPr>
              <a:t>B</a:t>
            </a:r>
            <a:r>
              <a:rPr lang="zh-CN" altLang="en-US" sz="3200" dirty="0">
                <a:latin typeface="Times New Roman" panose="02020603050405020304" pitchFamily="18" charset="0"/>
                <a:cs typeface="Times New Roman" panose="02020603050405020304" pitchFamily="18" charset="0"/>
              </a:rPr>
              <a:t>篇</a:t>
            </a:r>
            <a:endParaRPr lang="zh-CN" altLang="en-US" sz="3200" dirty="0"/>
          </a:p>
        </p:txBody>
      </p:sp>
      <p:pic>
        <p:nvPicPr>
          <p:cNvPr id="1028" name="Picture 4" descr="PPT - Building Statistical Literacy Reading Charts &amp; Graphs PowerPoi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72638"/>
            <a:ext cx="9336437" cy="700232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9715500" y="4068217"/>
            <a:ext cx="8153400" cy="4991100"/>
            <a:chOff x="9780842" y="2487881"/>
            <a:chExt cx="8153400" cy="4991100"/>
          </a:xfrm>
        </p:grpSpPr>
        <p:pic>
          <p:nvPicPr>
            <p:cNvPr id="15" name="图片 14"/>
            <p:cNvPicPr>
              <a:picLocks noChangeAspect="1"/>
            </p:cNvPicPr>
            <p:nvPr/>
          </p:nvPicPr>
          <p:blipFill>
            <a:blip r:embed="rId4"/>
            <a:stretch>
              <a:fillRect/>
            </a:stretch>
          </p:blipFill>
          <p:spPr>
            <a:xfrm>
              <a:off x="9780842" y="2487881"/>
              <a:ext cx="8153400" cy="4991100"/>
            </a:xfrm>
            <a:prstGeom prst="rect">
              <a:avLst/>
            </a:prstGeom>
          </p:spPr>
        </p:pic>
        <p:sp>
          <p:nvSpPr>
            <p:cNvPr id="16" name="矩形 15"/>
            <p:cNvSpPr/>
            <p:nvPr/>
          </p:nvSpPr>
          <p:spPr>
            <a:xfrm>
              <a:off x="13106400" y="6667500"/>
              <a:ext cx="1524000" cy="583512"/>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Group 8"/>
          <p:cNvGrpSpPr/>
          <p:nvPr/>
        </p:nvGrpSpPr>
        <p:grpSpPr>
          <a:xfrm rot="-5400000">
            <a:off x="5422232" y="3836068"/>
            <a:ext cx="737936" cy="10210800"/>
            <a:chOff x="0" y="0"/>
            <a:chExt cx="736600" cy="2949121"/>
          </a:xfrm>
        </p:grpSpPr>
        <p:sp>
          <p:nvSpPr>
            <p:cNvPr id="7"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FFE27A"/>
            </a:solidFill>
          </p:spPr>
        </p:sp>
        <p:sp>
          <p:nvSpPr>
            <p:cNvPr id="8" name="TextBox 10"/>
            <p:cNvSpPr txBox="1"/>
            <p:nvPr/>
          </p:nvSpPr>
          <p:spPr>
            <a:xfrm>
              <a:off x="0" y="-38100"/>
              <a:ext cx="736600" cy="7239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xtBox 18"/>
          <p:cNvSpPr txBox="1"/>
          <p:nvPr/>
        </p:nvSpPr>
        <p:spPr>
          <a:xfrm>
            <a:off x="1093851" y="8658153"/>
            <a:ext cx="5383149" cy="552139"/>
          </a:xfrm>
          <a:prstGeom prst="rect">
            <a:avLst/>
          </a:prstGeom>
        </p:spPr>
        <p:txBody>
          <a:bodyPr wrap="square"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rPr>
              <a:t>各类图示文本阅读示例</a:t>
            </a:r>
            <a:endParaRPr kumimoji="0" lang="en-US" sz="3600" b="1"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90600" y="1441512"/>
            <a:ext cx="7768198" cy="9413396"/>
          </a:xfrm>
          <a:prstGeom prst="rect">
            <a:avLst/>
          </a:prstGeom>
        </p:spPr>
      </p:pic>
      <p:sp>
        <p:nvSpPr>
          <p:cNvPr id="10" name="TextBox 6"/>
          <p:cNvSpPr txBox="1"/>
          <p:nvPr/>
        </p:nvSpPr>
        <p:spPr>
          <a:xfrm>
            <a:off x="9529204" y="1710553"/>
            <a:ext cx="7768198" cy="3609065"/>
          </a:xfrm>
          <a:prstGeom prst="rect">
            <a:avLst/>
          </a:prstGeom>
        </p:spPr>
        <p:txBody>
          <a:bodyPr wrap="square" lIns="0" tIns="0" rIns="0" bIns="0" rtlCol="0" anchor="t">
            <a:spAutoFit/>
          </a:bodyPr>
          <a:lstStyle/>
          <a:p>
            <a:pPr marL="0" marR="0" lvl="0" indent="0" algn="ctr" defTabSz="914400" rtl="0" eaLnBrk="1" fontAlgn="auto" latinLnBrk="0" hangingPunct="1">
              <a:lnSpc>
                <a:spcPts val="7280"/>
              </a:lnSpc>
              <a:spcBef>
                <a:spcPts val="0"/>
              </a:spcBef>
              <a:spcAft>
                <a:spcPts val="0"/>
              </a:spcAft>
              <a:buClrTx/>
              <a:buSzTx/>
              <a:buFontTx/>
              <a:buNone/>
              <a:defRPr/>
            </a:pPr>
            <a:r>
              <a:rPr lang="en-US" sz="6600" dirty="0">
                <a:solidFill>
                  <a:srgbClr val="000000"/>
                </a:solidFill>
                <a:latin typeface="Arial Narrow" panose="020B0606020202030204" pitchFamily="34" charset="0"/>
              </a:rPr>
              <a:t>We</a:t>
            </a:r>
            <a:r>
              <a:rPr lang="zh-CN" altLang="en-US" sz="6600" dirty="0">
                <a:solidFill>
                  <a:srgbClr val="000000"/>
                </a:solidFill>
                <a:latin typeface="Arial Narrow" panose="020B0606020202030204" pitchFamily="34" charset="0"/>
              </a:rPr>
              <a:t> </a:t>
            </a:r>
            <a:r>
              <a:rPr lang="en-US" altLang="zh-CN" sz="6600" dirty="0">
                <a:solidFill>
                  <a:srgbClr val="000000"/>
                </a:solidFill>
                <a:latin typeface="Arial Narrow" panose="020B0606020202030204" pitchFamily="34" charset="0"/>
              </a:rPr>
              <a:t>will go shore at last in the sunshine.</a:t>
            </a:r>
            <a:endParaRPr lang="en-US" altLang="zh-CN" sz="6600" dirty="0">
              <a:solidFill>
                <a:srgbClr val="000000"/>
              </a:solidFill>
              <a:latin typeface="Arial Narrow" panose="020B0606020202030204" pitchFamily="34" charset="0"/>
            </a:endParaRPr>
          </a:p>
          <a:p>
            <a:pPr marL="0" marR="0" lvl="0" indent="0" algn="ctr" defTabSz="914400" rtl="0" eaLnBrk="1" fontAlgn="auto" latinLnBrk="0" hangingPunct="1">
              <a:lnSpc>
                <a:spcPts val="728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00"/>
                </a:solidFill>
                <a:effectLst/>
                <a:uLnTx/>
                <a:uFillTx/>
                <a:latin typeface="Arial Narrow" panose="020B0606020202030204" pitchFamily="34" charset="0"/>
              </a:rPr>
              <a:t>我们终究上岸，</a:t>
            </a:r>
            <a:endParaRPr kumimoji="0" lang="en-US" altLang="zh-CN" sz="3600" b="0" i="0" u="none" strike="noStrike" kern="1200" cap="none" spc="0" normalizeH="0" baseline="0" noProof="0" dirty="0">
              <a:ln>
                <a:noFill/>
              </a:ln>
              <a:solidFill>
                <a:srgbClr val="000000"/>
              </a:solidFill>
              <a:effectLst/>
              <a:uLnTx/>
              <a:uFillTx/>
              <a:latin typeface="Arial Narrow" panose="020B0606020202030204" pitchFamily="34" charset="0"/>
            </a:endParaRPr>
          </a:p>
          <a:p>
            <a:pPr marL="0" marR="0" lvl="0" indent="0" algn="ctr" defTabSz="914400" rtl="0" eaLnBrk="1" fontAlgn="auto" latinLnBrk="0" hangingPunct="1">
              <a:lnSpc>
                <a:spcPts val="728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000000"/>
                </a:solidFill>
                <a:effectLst/>
                <a:uLnTx/>
                <a:uFillTx/>
                <a:latin typeface="Arial Narrow" panose="020B0606020202030204" pitchFamily="34" charset="0"/>
              </a:rPr>
              <a:t>阳光万里</a:t>
            </a:r>
            <a:endParaRPr kumimoji="0" lang="en-US" sz="3600" b="0" i="0" u="none" strike="noStrike" kern="1200" cap="none" spc="0" normalizeH="0" baseline="0" noProof="0" dirty="0">
              <a:ln>
                <a:noFill/>
              </a:ln>
              <a:solidFill>
                <a:srgbClr val="000000"/>
              </a:solidFill>
              <a:effectLst/>
              <a:uLnTx/>
              <a:uFillTx/>
              <a:latin typeface="Arial Narrow" panose="020B0606020202030204" pitchFamily="34" charset="0"/>
            </a:endParaRPr>
          </a:p>
        </p:txBody>
      </p:sp>
      <p:grpSp>
        <p:nvGrpSpPr>
          <p:cNvPr id="5" name="Group 4"/>
          <p:cNvGrpSpPr/>
          <p:nvPr/>
        </p:nvGrpSpPr>
        <p:grpSpPr>
          <a:xfrm>
            <a:off x="10392442" y="6148210"/>
            <a:ext cx="6886877" cy="3257550"/>
            <a:chOff x="0" y="0"/>
            <a:chExt cx="9182502" cy="4343400"/>
          </a:xfrm>
        </p:grpSpPr>
        <p:sp>
          <p:nvSpPr>
            <p:cNvPr id="6" name="TextBox 5"/>
            <p:cNvSpPr txBox="1"/>
            <p:nvPr/>
          </p:nvSpPr>
          <p:spPr>
            <a:xfrm>
              <a:off x="0" y="0"/>
              <a:ext cx="4403349" cy="4343400"/>
            </a:xfrm>
            <a:prstGeom prst="rect">
              <a:avLst/>
            </a:prstGeom>
          </p:spPr>
          <p:txBody>
            <a:bodyPr lIns="0" tIns="0" rIns="0" bIns="0" rtlCol="0" anchor="t">
              <a:spAutoFit/>
            </a:bodyPr>
            <a:lstStyle/>
            <a:p>
              <a:pPr marL="0" marR="0" lvl="0" indent="0" algn="l" defTabSz="914400" rtl="0" eaLnBrk="1" fontAlgn="auto" latinLnBrk="0" hangingPunct="1">
                <a:lnSpc>
                  <a:spcPts val="12840"/>
                </a:lnSpc>
                <a:spcBef>
                  <a:spcPts val="0"/>
                </a:spcBef>
                <a:spcAft>
                  <a:spcPts val="0"/>
                </a:spcAft>
                <a:buClrTx/>
                <a:buSzTx/>
                <a:buFontTx/>
                <a:buNone/>
                <a:defRPr/>
              </a:pPr>
              <a:r>
                <a:rPr kumimoji="0" lang="en-US" sz="10700" b="0" i="0" u="none" strike="noStrike" kern="1200" cap="none" spc="0" normalizeH="0" baseline="0" noProof="0" dirty="0" err="1">
                  <a:ln>
                    <a:noFill/>
                  </a:ln>
                  <a:solidFill>
                    <a:srgbClr val="000000"/>
                  </a:solidFill>
                  <a:effectLst/>
                  <a:uLnTx/>
                  <a:uFillTx/>
                  <a:latin typeface="Calibri" panose="020F0502020204030204"/>
                  <a:ea typeface="思源黑体-粗体 Bold"/>
                  <a:cs typeface="+mn-cs"/>
                </a:rPr>
                <a:t>感谢</a:t>
              </a:r>
              <a:endParaRPr kumimoji="0" lang="en-US" sz="107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a:p>
              <a:pPr marL="0" marR="0" lvl="0" indent="0" algn="l" defTabSz="914400" rtl="0" eaLnBrk="1" fontAlgn="auto" latinLnBrk="0" hangingPunct="1">
                <a:lnSpc>
                  <a:spcPts val="12840"/>
                </a:lnSpc>
                <a:spcBef>
                  <a:spcPts val="0"/>
                </a:spcBef>
                <a:spcAft>
                  <a:spcPts val="0"/>
                </a:spcAft>
                <a:buClrTx/>
                <a:buSzTx/>
                <a:buFontTx/>
                <a:buNone/>
                <a:defRPr/>
              </a:pPr>
              <a:r>
                <a:rPr kumimoji="0" lang="en-US" sz="10700" b="0" i="0" u="none" strike="noStrike" kern="1200" cap="none" spc="0" normalizeH="0" baseline="0" noProof="0" dirty="0" err="1">
                  <a:ln>
                    <a:noFill/>
                  </a:ln>
                  <a:solidFill>
                    <a:srgbClr val="000000"/>
                  </a:solidFill>
                  <a:effectLst/>
                  <a:uLnTx/>
                  <a:uFillTx/>
                  <a:latin typeface="Calibri" panose="020F0502020204030204"/>
                  <a:ea typeface="思源黑体-粗体 Bold"/>
                  <a:cs typeface="+mn-cs"/>
                </a:rPr>
                <a:t>观看</a:t>
              </a:r>
              <a:endParaRPr kumimoji="0" lang="en-US" sz="107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p:txBody>
        </p:sp>
        <p:sp>
          <p:nvSpPr>
            <p:cNvPr id="7" name="TextBox 6"/>
            <p:cNvSpPr txBox="1"/>
            <p:nvPr/>
          </p:nvSpPr>
          <p:spPr>
            <a:xfrm>
              <a:off x="5038626" y="2959207"/>
              <a:ext cx="4143876" cy="649837"/>
            </a:xfrm>
            <a:prstGeom prst="rect">
              <a:avLst/>
            </a:prstGeom>
          </p:spPr>
          <p:txBody>
            <a:bodyPr lIns="0" tIns="0" rIns="0" bIns="0" rtlCol="0" anchor="t">
              <a:spAutoFit/>
            </a:bodyPr>
            <a:lstStyle/>
            <a:p>
              <a:pPr marL="0" marR="0" lvl="0" indent="0" algn="l" defTabSz="914400" rtl="0" eaLnBrk="1" fontAlgn="auto" latinLnBrk="0" hangingPunct="1">
                <a:lnSpc>
                  <a:spcPts val="384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思源黑体-粗体"/>
                  <a:cs typeface="+mn-cs"/>
                </a:rPr>
                <a:t>Fay </a:t>
              </a:r>
              <a:endParaRPr kumimoji="0" lang="en-US" sz="36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8" name="TextBox 7"/>
            <p:cNvSpPr txBox="1"/>
            <p:nvPr/>
          </p:nvSpPr>
          <p:spPr>
            <a:xfrm>
              <a:off x="5038626" y="319900"/>
              <a:ext cx="4143876" cy="2025272"/>
            </a:xfrm>
            <a:prstGeom prst="rect">
              <a:avLst/>
            </a:prstGeom>
          </p:spPr>
          <p:txBody>
            <a:bodyPr lIns="0" tIns="0" rIns="0" bIns="0" rtlCol="0" anchor="t">
              <a:spAutoFit/>
            </a:bodyPr>
            <a:lstStyle/>
            <a:p>
              <a:pPr marL="0" marR="0" lvl="0" indent="0" algn="l" defTabSz="914400" rtl="0" eaLnBrk="1" fontAlgn="auto" latinLnBrk="0" hangingPunct="1">
                <a:lnSpc>
                  <a:spcPts val="6130"/>
                </a:lnSpc>
                <a:spcBef>
                  <a:spcPts val="0"/>
                </a:spcBef>
                <a:spcAft>
                  <a:spcPts val="0"/>
                </a:spcAft>
                <a:buClrTx/>
                <a:buSzTx/>
                <a:buFontTx/>
                <a:buNone/>
                <a:defRPr/>
              </a:pPr>
              <a:r>
                <a:rPr kumimoji="0" lang="en-US" sz="4380" b="0" i="0" u="none" strike="noStrike" kern="1200" cap="none" spc="140" normalizeH="0" baseline="0" noProof="0" dirty="0">
                  <a:ln>
                    <a:noFill/>
                  </a:ln>
                  <a:solidFill>
                    <a:srgbClr val="000000"/>
                  </a:solidFill>
                  <a:effectLst/>
                  <a:uLnTx/>
                  <a:uFillTx/>
                  <a:latin typeface="Now Bold" panose="00000600000000000000"/>
                  <a:ea typeface="+mn-ea"/>
                  <a:cs typeface="+mn-cs"/>
                </a:rPr>
                <a:t>THANK</a:t>
              </a:r>
              <a:endParaRPr kumimoji="0" lang="en-US" sz="4380" b="0" i="0" u="none" strike="noStrike" kern="1200" cap="none" spc="140" normalizeH="0" baseline="0" noProof="0" dirty="0">
                <a:ln>
                  <a:noFill/>
                </a:ln>
                <a:solidFill>
                  <a:srgbClr val="000000"/>
                </a:solidFill>
                <a:effectLst/>
                <a:uLnTx/>
                <a:uFillTx/>
                <a:latin typeface="Now Bold" panose="00000600000000000000"/>
                <a:ea typeface="+mn-ea"/>
                <a:cs typeface="+mn-cs"/>
              </a:endParaRPr>
            </a:p>
            <a:p>
              <a:pPr marL="0" marR="0" lvl="0" indent="0" algn="l" defTabSz="914400" rtl="0" eaLnBrk="1" fontAlgn="auto" latinLnBrk="0" hangingPunct="1">
                <a:lnSpc>
                  <a:spcPts val="6130"/>
                </a:lnSpc>
                <a:spcBef>
                  <a:spcPct val="0"/>
                </a:spcBef>
                <a:spcAft>
                  <a:spcPts val="0"/>
                </a:spcAft>
                <a:buClrTx/>
                <a:buSzTx/>
                <a:buFontTx/>
                <a:buNone/>
                <a:defRPr/>
              </a:pPr>
              <a:r>
                <a:rPr kumimoji="0" lang="en-US" sz="4380" b="0" i="0" u="none" strike="noStrike" kern="1200" cap="none" spc="140" normalizeH="0" baseline="0" noProof="0" dirty="0">
                  <a:ln>
                    <a:noFill/>
                  </a:ln>
                  <a:solidFill>
                    <a:srgbClr val="000000"/>
                  </a:solidFill>
                  <a:effectLst/>
                  <a:uLnTx/>
                  <a:uFillTx/>
                  <a:latin typeface="Now Bold" panose="00000600000000000000"/>
                  <a:ea typeface="+mn-ea"/>
                  <a:cs typeface="+mn-cs"/>
                </a:rPr>
                <a:t>YOU</a:t>
              </a:r>
              <a:endParaRPr kumimoji="0" lang="en-US" sz="4380" b="0" i="0" u="none" strike="noStrike" kern="1200" cap="none" spc="140" normalizeH="0" baseline="0" noProof="0" dirty="0">
                <a:ln>
                  <a:noFill/>
                </a:ln>
                <a:solidFill>
                  <a:srgbClr val="000000"/>
                </a:solidFill>
                <a:effectLst/>
                <a:uLnTx/>
                <a:uFillTx/>
                <a:latin typeface="Now Bold" panose="00000600000000000000"/>
                <a:ea typeface="+mn-ea"/>
                <a:cs typeface="+mn-cs"/>
              </a:endParaRPr>
            </a:p>
          </p:txBody>
        </p:sp>
        <p:sp>
          <p:nvSpPr>
            <p:cNvPr id="9" name="AutoShape 8"/>
            <p:cNvSpPr/>
            <p:nvPr/>
          </p:nvSpPr>
          <p:spPr>
            <a:xfrm rot="5400000">
              <a:off x="2428760" y="2316714"/>
              <a:ext cx="3796778" cy="0"/>
            </a:xfrm>
            <a:prstGeom prst="line">
              <a:avLst/>
            </a:prstGeom>
            <a:ln w="25400" cap="flat">
              <a:solidFill>
                <a:srgbClr val="000000"/>
              </a:solidFill>
              <a:prstDash val="solid"/>
              <a:headEnd type="none" w="sm" len="sm"/>
              <a:tailEnd type="none" w="sm" len="sm"/>
            </a:ln>
          </p:spPr>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059314" y="2933700"/>
            <a:ext cx="1650677" cy="1709741"/>
          </a:xfrm>
          <a:prstGeom prst="rect">
            <a:avLst/>
          </a:prstGeom>
        </p:spPr>
      </p:pic>
      <p:pic>
        <p:nvPicPr>
          <p:cNvPr id="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491275" y="4415745"/>
            <a:ext cx="1172511" cy="1214465"/>
          </a:xfrm>
          <a:prstGeom prst="rect">
            <a:avLst/>
          </a:prstGeom>
        </p:spPr>
      </p:pic>
      <p:pic>
        <p:nvPicPr>
          <p:cNvPr id="13"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2115143">
            <a:off x="8835244" y="3279442"/>
            <a:ext cx="543421" cy="5628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grpSp>
        <p:nvGrpSpPr>
          <p:cNvPr id="4" name="Group 4"/>
          <p:cNvGrpSpPr/>
          <p:nvPr/>
        </p:nvGrpSpPr>
        <p:grpSpPr>
          <a:xfrm>
            <a:off x="7048743" y="1693464"/>
            <a:ext cx="9565617" cy="6206457"/>
            <a:chOff x="0" y="-209550"/>
            <a:chExt cx="12754156" cy="8275277"/>
          </a:xfrm>
        </p:grpSpPr>
        <p:sp>
          <p:nvSpPr>
            <p:cNvPr id="6" name="TextBox 6"/>
            <p:cNvSpPr txBox="1"/>
            <p:nvPr/>
          </p:nvSpPr>
          <p:spPr>
            <a:xfrm>
              <a:off x="0" y="-209550"/>
              <a:ext cx="12754156" cy="2376776"/>
            </a:xfrm>
            <a:prstGeom prst="rect">
              <a:avLst/>
            </a:prstGeom>
          </p:spPr>
          <p:txBody>
            <a:bodyPr lIns="0" tIns="0" rIns="0" bIns="0" rtlCol="0" anchor="t">
              <a:spAutoFit/>
            </a:bodyPr>
            <a:lstStyle/>
            <a:p>
              <a:pPr marL="0" marR="0" lvl="0" indent="0" algn="r" defTabSz="914400" rtl="0" eaLnBrk="1" fontAlgn="auto" latinLnBrk="0" hangingPunct="1">
                <a:lnSpc>
                  <a:spcPts val="14860"/>
                </a:lnSpc>
                <a:spcBef>
                  <a:spcPct val="0"/>
                </a:spcBef>
                <a:spcAft>
                  <a:spcPts val="0"/>
                </a:spcAft>
                <a:buClrTx/>
                <a:buSzTx/>
                <a:buFontTx/>
                <a:buNone/>
                <a:defRPr/>
              </a:pPr>
              <a:r>
                <a:rPr kumimoji="0" lang="en-US" sz="10615" b="0" i="0" u="none" strike="noStrike" kern="1200" cap="none" spc="0" normalizeH="0" baseline="0" noProof="0" dirty="0">
                  <a:ln>
                    <a:noFill/>
                  </a:ln>
                  <a:solidFill>
                    <a:srgbClr val="000000"/>
                  </a:solidFill>
                  <a:effectLst/>
                  <a:uLnTx/>
                  <a:uFillTx/>
                  <a:latin typeface="Now Bold" panose="00000600000000000000"/>
                  <a:ea typeface="+mn-ea"/>
                  <a:cs typeface="+mn-cs"/>
                </a:rPr>
                <a:t>CONTENTS</a:t>
              </a:r>
              <a:endParaRPr kumimoji="0" lang="en-US" sz="10615" b="0" i="0" u="none" strike="noStrike" kern="1200" cap="none" spc="0" normalizeH="0" baseline="0" noProof="0" dirty="0">
                <a:ln>
                  <a:noFill/>
                </a:ln>
                <a:solidFill>
                  <a:srgbClr val="000000"/>
                </a:solidFill>
                <a:effectLst/>
                <a:uLnTx/>
                <a:uFillTx/>
                <a:latin typeface="Now Bold" panose="00000600000000000000"/>
                <a:ea typeface="+mn-ea"/>
                <a:cs typeface="+mn-cs"/>
              </a:endParaRPr>
            </a:p>
          </p:txBody>
        </p:sp>
        <p:sp>
          <p:nvSpPr>
            <p:cNvPr id="7" name="TextBox 7"/>
            <p:cNvSpPr txBox="1"/>
            <p:nvPr/>
          </p:nvSpPr>
          <p:spPr>
            <a:xfrm>
              <a:off x="3293759" y="2792916"/>
              <a:ext cx="9443177" cy="5272811"/>
            </a:xfrm>
            <a:prstGeom prst="rect">
              <a:avLst/>
            </a:prstGeom>
          </p:spPr>
          <p:txBody>
            <a:bodyPr wrap="square" lIns="0" tIns="0" rIns="0" bIns="0" rtlCol="0" anchor="t">
              <a:spAutoFit/>
            </a:bodyPr>
            <a:lstStyle/>
            <a:p>
              <a:pPr marL="514350" marR="0" lvl="0" indent="-514350" algn="r"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A</a:t>
              </a:r>
              <a:r>
                <a:rPr kumimoji="0" lang="zh-CN" alt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篇真题通览与</a:t>
              </a:r>
              <a:r>
                <a:rPr lang="zh-CN" altLang="en-US" sz="4400" dirty="0">
                  <a:solidFill>
                    <a:srgbClr val="000000"/>
                  </a:solidFill>
                  <a:latin typeface="Calibri" panose="020F0502020204030204"/>
                  <a:ea typeface="思源黑体-粗体"/>
                </a:rPr>
                <a:t>对比</a:t>
              </a:r>
              <a:endParaRPr kumimoji="0" lang="en-US" altLang="zh-CN"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514350" marR="0" lvl="0" indent="-514350" algn="r"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A</a:t>
              </a:r>
              <a:r>
                <a:rPr kumimoji="0" lang="zh-CN" alt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篇解题攻略</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514350" marR="0" lvl="0" indent="-514350" algn="r"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lang="zh-CN" altLang="en-US" sz="4400" dirty="0">
                  <a:solidFill>
                    <a:srgbClr val="000000"/>
                  </a:solidFill>
                  <a:latin typeface="Calibri" panose="020F0502020204030204"/>
                  <a:ea typeface="思源黑体-粗体"/>
                </a:rPr>
                <a:t>实例分析</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514350" marR="0" lvl="0" indent="-514350" algn="r"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lang="zh-CN" altLang="en-US" sz="4400" dirty="0">
                  <a:solidFill>
                    <a:srgbClr val="000000"/>
                  </a:solidFill>
                  <a:latin typeface="Calibri" panose="020F0502020204030204"/>
                  <a:ea typeface="思源黑体-粗体"/>
                </a:rPr>
                <a:t>建议</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grpSp>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77898" y="901833"/>
            <a:ext cx="8754079" cy="8483334"/>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78940" flipH="1">
            <a:off x="10536338" y="7816086"/>
            <a:ext cx="2590427" cy="9137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graphicFrame>
        <p:nvGraphicFramePr>
          <p:cNvPr id="4" name="表格 4"/>
          <p:cNvGraphicFramePr>
            <a:graphicFrameLocks noGrp="1"/>
          </p:cNvGraphicFramePr>
          <p:nvPr/>
        </p:nvGraphicFramePr>
        <p:xfrm>
          <a:off x="389920" y="1310348"/>
          <a:ext cx="17508158" cy="8568061"/>
        </p:xfrm>
        <a:graphic>
          <a:graphicData uri="http://schemas.openxmlformats.org/drawingml/2006/table">
            <a:tbl>
              <a:tblPr firstRow="1" bandRow="1">
                <a:tableStyleId>{5C22544A-7EE6-4342-B048-85BDC9FD1C3A}</a:tableStyleId>
              </a:tblPr>
              <a:tblGrid>
                <a:gridCol w="1604934"/>
                <a:gridCol w="1511703"/>
                <a:gridCol w="1099989"/>
                <a:gridCol w="7662825"/>
                <a:gridCol w="1043239"/>
                <a:gridCol w="2334422"/>
                <a:gridCol w="2251046"/>
              </a:tblGrid>
              <a:tr h="478685">
                <a:tc>
                  <a:txBody>
                    <a:bodyPr/>
                    <a:lstStyle/>
                    <a:p>
                      <a:pPr algn="ct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体裁</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字数</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主题内容</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题号</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设问定位</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题型</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352">
                <a:tc rowSpan="3">
                  <a:txBody>
                    <a:bodyPr/>
                    <a:lstStyle/>
                    <a:p>
                      <a:pPr algn="ctr"/>
                      <a:r>
                        <a:rPr lang="en-US" altLang="zh-CN" sz="2800" dirty="0">
                          <a:solidFill>
                            <a:schemeClr val="tx1"/>
                          </a:solidFill>
                        </a:rPr>
                        <a:t>2023.01 </a:t>
                      </a:r>
                      <a:endParaRPr lang="en-US" altLang="zh-CN" sz="2800" dirty="0">
                        <a:solidFill>
                          <a:schemeClr val="tx1"/>
                        </a:solidFill>
                      </a:endParaRPr>
                    </a:p>
                    <a:p>
                      <a:pPr algn="ctr"/>
                      <a:r>
                        <a:rPr lang="zh-CN" altLang="en-US" sz="2800" dirty="0">
                          <a:solidFill>
                            <a:schemeClr val="tx1"/>
                          </a:solidFill>
                        </a:rPr>
                        <a:t>浙江卷</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应用文</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205</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400" b="1" dirty="0">
                          <a:solidFill>
                            <a:schemeClr val="tx1"/>
                          </a:solidFill>
                        </a:rPr>
                        <a:t>人与社会</a:t>
                      </a:r>
                      <a:r>
                        <a:rPr lang="zh-CN" altLang="en-US" sz="2400" dirty="0">
                          <a:solidFill>
                            <a:schemeClr val="tx1"/>
                          </a:solidFill>
                        </a:rPr>
                        <a:t>：儿童露营的内容与安排</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开头</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352">
                <a:tc vMerge="1">
                  <a:tcPr/>
                </a:tc>
                <a:tc vMerge="1">
                  <a:tcPr/>
                </a:tc>
                <a:tc vMerge="1">
                  <a:tcPr/>
                </a:tc>
                <a:tc vMerge="1">
                  <a:tcPr/>
                </a:tc>
                <a:tc>
                  <a:txBody>
                    <a:bodyPr/>
                    <a:lstStyle/>
                    <a:p>
                      <a:pPr algn="ctr"/>
                      <a:r>
                        <a:rPr lang="en-US" altLang="zh-CN" sz="2200" dirty="0">
                          <a:solidFill>
                            <a:schemeClr val="tx1"/>
                          </a:solidFill>
                        </a:rPr>
                        <a:t>22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小标题</a:t>
                      </a:r>
                      <a:r>
                        <a:rPr lang="en-US" altLang="zh-CN" sz="2200" dirty="0">
                          <a:solidFill>
                            <a:schemeClr val="tx1"/>
                          </a:solidFill>
                        </a:rPr>
                        <a:t>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352">
                <a:tc vMerge="1">
                  <a:tcPr/>
                </a:tc>
                <a:tc vMerge="1">
                  <a:tcPr/>
                </a:tc>
                <a:tc vMerge="1">
                  <a:tcPr/>
                </a:tc>
                <a:tc vMerge="1">
                  <a:tcPr/>
                </a:tc>
                <a:tc>
                  <a:txBody>
                    <a:bodyPr/>
                    <a:lstStyle/>
                    <a:p>
                      <a:pPr algn="ctr"/>
                      <a:r>
                        <a:rPr lang="en-US" altLang="zh-CN" sz="2200" dirty="0">
                          <a:solidFill>
                            <a:schemeClr val="tx1"/>
                          </a:solidFill>
                        </a:rPr>
                        <a:t>23</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开头</a:t>
                      </a:r>
                      <a:r>
                        <a:rPr lang="en-US" altLang="zh-CN" sz="2200" dirty="0">
                          <a:solidFill>
                            <a:schemeClr val="tx1"/>
                          </a:solidFill>
                        </a:rPr>
                        <a:t>+</a:t>
                      </a:r>
                      <a:r>
                        <a:rPr lang="zh-CN" altLang="en-US" sz="2200" dirty="0">
                          <a:solidFill>
                            <a:schemeClr val="tx1"/>
                          </a:solidFill>
                        </a:rPr>
                        <a:t>小标题</a:t>
                      </a:r>
                      <a:r>
                        <a:rPr lang="en-US" altLang="zh-CN" sz="2200" dirty="0">
                          <a:solidFill>
                            <a:schemeClr val="tx1"/>
                          </a:solidFill>
                        </a:rPr>
                        <a:t>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352">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mn-lt"/>
                          <a:ea typeface="+mn-ea"/>
                          <a:cs typeface="+mn-cs"/>
                        </a:rPr>
                        <a:t>2022.01 </a:t>
                      </a: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浙江</a:t>
                      </a: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记叙文</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354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400" b="1" dirty="0">
                          <a:solidFill>
                            <a:schemeClr val="tx1"/>
                          </a:solidFill>
                        </a:rPr>
                        <a:t>人与自我</a:t>
                      </a:r>
                      <a:r>
                        <a:rPr lang="zh-CN" altLang="en-US" sz="2400" dirty="0">
                          <a:solidFill>
                            <a:schemeClr val="tx1"/>
                          </a:solidFill>
                        </a:rPr>
                        <a:t>：讲述</a:t>
                      </a:r>
                      <a:r>
                        <a:rPr lang="en-US" altLang="zh-CN" sz="2400" dirty="0" err="1">
                          <a:solidFill>
                            <a:schemeClr val="tx1"/>
                          </a:solidFill>
                        </a:rPr>
                        <a:t>Merebeth</a:t>
                      </a:r>
                      <a:r>
                        <a:rPr lang="zh-CN" altLang="en-US" sz="2400" dirty="0">
                          <a:solidFill>
                            <a:schemeClr val="tx1"/>
                          </a:solidFill>
                        </a:rPr>
                        <a:t>从事的新工作。近十年来，她一直是一名自营宠物运输专家。</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352">
                <a:tc vMerge="1">
                  <a:tcPr/>
                </a:tc>
                <a:tc vMerge="1">
                  <a:tcPr/>
                </a:tc>
                <a:tc vMerge="1">
                  <a:tcPr/>
                </a:tc>
                <a:tc vMerge="1">
                  <a:tcPr/>
                </a:tc>
                <a:tc>
                  <a:txBody>
                    <a:bodyPr/>
                    <a:lstStyle/>
                    <a:p>
                      <a:pPr algn="ctr"/>
                      <a:r>
                        <a:rPr lang="en-US" altLang="zh-CN" sz="2200" dirty="0">
                          <a:solidFill>
                            <a:schemeClr val="tx1"/>
                          </a:solidFill>
                        </a:rPr>
                        <a:t>22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词义猜测</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352">
                <a:tc vMerge="1">
                  <a:tcPr/>
                </a:tc>
                <a:tc vMerge="1">
                  <a:tcPr/>
                </a:tc>
                <a:tc vMerge="1">
                  <a:tcPr/>
                </a:tc>
                <a:tc vMerge="1">
                  <a:tcPr/>
                </a:tc>
                <a:tc>
                  <a:txBody>
                    <a:bodyPr/>
                    <a:lstStyle/>
                    <a:p>
                      <a:pPr algn="ctr"/>
                      <a:r>
                        <a:rPr lang="en-US" altLang="zh-CN" sz="2200" dirty="0">
                          <a:solidFill>
                            <a:schemeClr val="tx1"/>
                          </a:solidFill>
                        </a:rPr>
                        <a:t>23</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尾段</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推理判断</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352">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mn-lt"/>
                          <a:ea typeface="+mn-ea"/>
                          <a:cs typeface="+mn-cs"/>
                        </a:rPr>
                        <a:t>2022.06 </a:t>
                      </a: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浙江</a:t>
                      </a: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记叙文</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329</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zh-CN" sz="2400" b="1" dirty="0">
                          <a:solidFill>
                            <a:srgbClr val="000000"/>
                          </a:solidFill>
                          <a:effectLst/>
                          <a:ea typeface="+mn-ea"/>
                          <a:cs typeface="宋体" panose="02010600030101010101" pitchFamily="2" charset="-122"/>
                        </a:rPr>
                        <a:t>人与</a:t>
                      </a:r>
                      <a:r>
                        <a:rPr lang="zh-CN" altLang="en-US" sz="2400" b="1" dirty="0">
                          <a:solidFill>
                            <a:srgbClr val="000000"/>
                          </a:solidFill>
                          <a:effectLst/>
                          <a:ea typeface="+mn-ea"/>
                          <a:cs typeface="宋体" panose="02010600030101010101" pitchFamily="2" charset="-122"/>
                        </a:rPr>
                        <a:t>自我：</a:t>
                      </a:r>
                      <a:r>
                        <a:rPr lang="zh-CN" altLang="en-US" sz="2400" dirty="0">
                          <a:solidFill>
                            <a:srgbClr val="000000"/>
                          </a:solidFill>
                          <a:effectLst/>
                          <a:ea typeface="+mn-ea"/>
                          <a:cs typeface="宋体" panose="02010600030101010101" pitchFamily="2" charset="-122"/>
                        </a:rPr>
                        <a:t>讲述了作者作为意大利人在美国的成长经历，展示了作者对多元文化的接纳过程</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无标题</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段</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1</a:t>
                      </a:r>
                      <a:endParaRPr kumimoji="0" lang="zh-CN" altLang="en-US" sz="2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352">
                <a:tc vMerge="1">
                  <a:tcPr/>
                </a:tc>
                <a:tc vMerge="1">
                  <a:tcPr/>
                </a:tc>
                <a:tc vMerge="1">
                  <a:tcPr/>
                </a:tc>
                <a:tc vMerge="1">
                  <a:tcPr/>
                </a:tc>
                <a:tc>
                  <a:txBody>
                    <a:bodyPr/>
                    <a:lstStyle/>
                    <a:p>
                      <a:pPr algn="ctr"/>
                      <a:r>
                        <a:rPr lang="en-US" altLang="zh-CN" sz="2200" dirty="0">
                          <a:solidFill>
                            <a:schemeClr val="tx1"/>
                          </a:solidFill>
                        </a:rPr>
                        <a:t>22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推理判断</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352">
                <a:tc vMerge="1">
                  <a:tcPr/>
                </a:tc>
                <a:tc vMerge="1">
                  <a:tcPr/>
                </a:tc>
                <a:tc vMerge="1">
                  <a:tcPr/>
                </a:tc>
                <a:tc vMerge="1">
                  <a:tcPr/>
                </a:tc>
                <a:tc>
                  <a:txBody>
                    <a:bodyPr/>
                    <a:lstStyle/>
                    <a:p>
                      <a:pPr algn="ctr"/>
                      <a:r>
                        <a:rPr lang="en-US" altLang="zh-CN" sz="2200" dirty="0">
                          <a:solidFill>
                            <a:schemeClr val="tx1"/>
                          </a:solidFill>
                        </a:rPr>
                        <a:t>23</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3</a:t>
                      </a:r>
                      <a:endParaRPr lang="en-US" altLang="zh-CN"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推理判断</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352">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mn-lt"/>
                          <a:ea typeface="+mn-ea"/>
                          <a:cs typeface="+mn-cs"/>
                        </a:rPr>
                        <a:t>2021.01 </a:t>
                      </a: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浙江</a:t>
                      </a: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记叙文</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261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400" b="1" dirty="0">
                          <a:solidFill>
                            <a:schemeClr val="tx1"/>
                          </a:solidFill>
                        </a:rPr>
                        <a:t>人与自我：</a:t>
                      </a:r>
                      <a:r>
                        <a:rPr lang="zh-CN" altLang="en-US" sz="2400" b="0" dirty="0">
                          <a:solidFill>
                            <a:schemeClr val="tx1"/>
                          </a:solidFill>
                        </a:rPr>
                        <a:t>文章主要讲述了布尔利小时候意外走失，长大后通过自己努力找回家人的故事。</a:t>
                      </a:r>
                      <a:endParaRPr lang="zh-CN" alt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无标题</a:t>
                      </a:r>
                      <a:r>
                        <a:rPr kumimoji="0" lang="en-US" altLang="zh-CN"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段</a:t>
                      </a:r>
                      <a:r>
                        <a:rPr kumimoji="0" lang="en-US" altLang="zh-CN"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a:t>
                      </a:r>
                      <a:endPar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352">
                <a:tc vMerge="1">
                  <a:tcPr/>
                </a:tc>
                <a:tc vMerge="1">
                  <a:tcPr/>
                </a:tc>
                <a:tc vMerge="1">
                  <a:tcPr/>
                </a:tc>
                <a:tc vMerge="1">
                  <a:tcPr/>
                </a:tc>
                <a:tc>
                  <a:txBody>
                    <a:bodyPr/>
                    <a:lstStyle/>
                    <a:p>
                      <a:pPr algn="ctr"/>
                      <a:r>
                        <a:rPr lang="en-US" altLang="zh-CN" sz="2200" dirty="0">
                          <a:solidFill>
                            <a:schemeClr val="tx1"/>
                          </a:solidFill>
                        </a:rPr>
                        <a:t>22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无标题</a:t>
                      </a:r>
                      <a:r>
                        <a:rPr kumimoji="0" lang="en-US" altLang="zh-CN"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段</a:t>
                      </a:r>
                      <a:r>
                        <a:rPr kumimoji="0" lang="en-US" altLang="zh-CN"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4</a:t>
                      </a:r>
                      <a:endPar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352">
                <a:tc vMerge="1">
                  <a:tcPr/>
                </a:tc>
                <a:tc vMerge="1">
                  <a:tcPr/>
                </a:tc>
                <a:tc vMerge="1">
                  <a:tcPr/>
                </a:tc>
                <a:tc vMerge="1">
                  <a:tcPr/>
                </a:tc>
                <a:tc>
                  <a:txBody>
                    <a:bodyPr/>
                    <a:lstStyle/>
                    <a:p>
                      <a:pPr algn="ctr"/>
                      <a:r>
                        <a:rPr lang="en-US" altLang="zh-CN" sz="2200" dirty="0">
                          <a:solidFill>
                            <a:schemeClr val="tx1"/>
                          </a:solidFill>
                        </a:rPr>
                        <a:t>23</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无标题</a:t>
                      </a:r>
                      <a:r>
                        <a:rPr kumimoji="0" lang="en-US" altLang="zh-CN"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尾段</a:t>
                      </a:r>
                      <a:endPar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2949">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mn-lt"/>
                          <a:ea typeface="+mn-ea"/>
                          <a:cs typeface="+mn-cs"/>
                        </a:rPr>
                        <a:t>2021.06 </a:t>
                      </a:r>
                      <a:endParaRPr kumimoji="0" lang="en-US" altLang="zh-CN"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cs"/>
                        </a:rPr>
                        <a:t>浙江</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prstClr val="black"/>
                        </a:solidFill>
                        <a:effectLst/>
                        <a:uLnTx/>
                        <a:uFillTx/>
                        <a:latin typeface="+mn-lt"/>
                        <a:ea typeface="+mn-ea"/>
                        <a:cs typeface="+mn-cs"/>
                      </a:endParaRPr>
                    </a:p>
                    <a:p>
                      <a:pPr algn="ct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cs"/>
                        </a:rPr>
                        <a:t>记叙文</a:t>
                      </a:r>
                      <a:endParaRPr kumimoji="0" lang="zh-CN" altLang="en-US" sz="2800" b="0" i="0" u="none" strike="noStrike" kern="1200" cap="none" spc="0" normalizeH="0" baseline="0" noProof="0" dirty="0">
                        <a:ln>
                          <a:noFill/>
                        </a:ln>
                        <a:solidFill>
                          <a:prstClr val="black"/>
                        </a:solidFill>
                        <a:effectLst/>
                        <a:uLnTx/>
                        <a:uFillTx/>
                        <a:latin typeface="+mn-lt"/>
                        <a:ea typeface="+mn-ea"/>
                        <a:cs typeface="+mn-cs"/>
                      </a:endParaRPr>
                    </a:p>
                    <a:p>
                      <a:pPr algn="ct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290</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ctr"/>
                      <a:r>
                        <a:rPr lang="zh-CN" altLang="en-US" sz="2400" b="1" kern="100" dirty="0">
                          <a:solidFill>
                            <a:schemeClr val="tx1"/>
                          </a:solidFill>
                          <a:effectLst/>
                          <a:latin typeface="+mn-ea"/>
                          <a:ea typeface="+mn-ea"/>
                          <a:cs typeface="宋体" panose="02010600030101010101" pitchFamily="2" charset="-122"/>
                        </a:rPr>
                        <a:t>人与自我：</a:t>
                      </a:r>
                      <a:r>
                        <a:rPr lang="zh-CN" altLang="en-US" sz="2400" b="0" kern="100" dirty="0">
                          <a:solidFill>
                            <a:schemeClr val="tx1"/>
                          </a:solidFill>
                          <a:effectLst/>
                          <a:latin typeface="+mn-ea"/>
                          <a:ea typeface="+mn-ea"/>
                          <a:cs typeface="宋体" panose="02010600030101010101" pitchFamily="2" charset="-122"/>
                        </a:rPr>
                        <a:t>文章介绍了著名影视明星</a:t>
                      </a:r>
                      <a:r>
                        <a:rPr lang="en-US" altLang="zh-CN" sz="2400" dirty="0">
                          <a:effectLst/>
                          <a:latin typeface="等线" panose="02010600030101010101" pitchFamily="2" charset="-122"/>
                          <a:cs typeface="Times New Roman" panose="02020603050405020304" pitchFamily="18" charset="0"/>
                        </a:rPr>
                        <a:t>Leslie Nielsen</a:t>
                      </a:r>
                      <a:r>
                        <a:rPr lang="zh-CN" altLang="en-US" sz="2400" b="0" kern="100" dirty="0">
                          <a:solidFill>
                            <a:schemeClr val="tx1"/>
                          </a:solidFill>
                          <a:effectLst/>
                          <a:latin typeface="+mn-ea"/>
                          <a:ea typeface="+mn-ea"/>
                          <a:cs typeface="宋体" panose="02010600030101010101" pitchFamily="2" charset="-122"/>
                        </a:rPr>
                        <a:t>的星路历程</a:t>
                      </a:r>
                      <a:r>
                        <a:rPr lang="en-US" altLang="zh-CN" sz="2400" b="0" kern="100" dirty="0">
                          <a:solidFill>
                            <a:schemeClr val="tx1"/>
                          </a:solidFill>
                          <a:effectLst/>
                          <a:latin typeface="+mn-ea"/>
                          <a:ea typeface="+mn-ea"/>
                          <a:cs typeface="宋体" panose="02010600030101010101" pitchFamily="2" charset="-122"/>
                        </a:rPr>
                        <a:t>---</a:t>
                      </a:r>
                      <a:r>
                        <a:rPr lang="zh-CN" altLang="en-US" sz="2400" b="0" kern="100" dirty="0">
                          <a:solidFill>
                            <a:schemeClr val="tx1"/>
                          </a:solidFill>
                          <a:effectLst/>
                          <a:latin typeface="+mn-ea"/>
                          <a:ea typeface="+mn-ea"/>
                          <a:cs typeface="宋体" panose="02010600030101010101" pitchFamily="2" charset="-122"/>
                        </a:rPr>
                        <a:t>他的故事告诉我们，有志者事竟成。</a:t>
                      </a:r>
                      <a:r>
                        <a:rPr lang="zh-CN" altLang="zh-CN" sz="2400" b="0" kern="100" dirty="0">
                          <a:solidFill>
                            <a:schemeClr val="tx1"/>
                          </a:solidFill>
                          <a:effectLst/>
                          <a:latin typeface="+mn-ea"/>
                          <a:ea typeface="+mn-ea"/>
                          <a:cs typeface="宋体" panose="02010600030101010101" pitchFamily="2" charset="-122"/>
                        </a:rPr>
                        <a:t>。</a:t>
                      </a:r>
                      <a:endParaRPr lang="zh-CN" altLang="zh-CN" sz="2400" b="0" kern="100" dirty="0">
                        <a:solidFill>
                          <a:schemeClr val="tx1"/>
                        </a:solidFill>
                        <a:effectLst/>
                        <a:latin typeface="+mn-ea"/>
                        <a:ea typeface="+mn-ea"/>
                        <a:cs typeface="Times New Roman" panose="02020603050405020304" pitchFamily="18" charset="0"/>
                      </a:endParaRPr>
                    </a:p>
                    <a:p>
                      <a:pPr algn="just"/>
                      <a:endParaRPr lang="zh-CN" altLang="en-US" sz="24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无标题</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段</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1</a:t>
                      </a:r>
                      <a:endParaRPr kumimoji="0" lang="zh-CN" altLang="en-US" sz="2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2949">
                <a:tc vMerge="1">
                  <a:tcPr/>
                </a:tc>
                <a:tc vMerge="1">
                  <a:tcPr/>
                </a:tc>
                <a:tc vMerge="1">
                  <a:tcPr/>
                </a:tc>
                <a:tc vMerge="1">
                  <a:tcPr/>
                </a:tc>
                <a:tc>
                  <a:txBody>
                    <a:bodyPr/>
                    <a:lstStyle/>
                    <a:p>
                      <a:pPr algn="ctr"/>
                      <a:r>
                        <a:rPr lang="en-US" altLang="zh-CN" sz="2200" dirty="0">
                          <a:solidFill>
                            <a:schemeClr val="tx1"/>
                          </a:solidFill>
                        </a:rPr>
                        <a:t>22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细节信息</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2949">
                <a:tc vMerge="1">
                  <a:tcPr/>
                </a:tc>
                <a:tc vMerge="1">
                  <a:tcPr/>
                </a:tc>
                <a:tc vMerge="1">
                  <a:tcPr/>
                </a:tc>
                <a:tc vMerge="1">
                  <a:tcPr/>
                </a:tc>
                <a:tc>
                  <a:txBody>
                    <a:bodyPr/>
                    <a:lstStyle/>
                    <a:p>
                      <a:pPr algn="ctr"/>
                      <a:r>
                        <a:rPr lang="en-US" altLang="zh-CN" sz="2200" dirty="0">
                          <a:solidFill>
                            <a:schemeClr val="tx1"/>
                          </a:solidFill>
                        </a:rPr>
                        <a:t>23</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3</a:t>
                      </a:r>
                      <a:endParaRPr lang="en-US" altLang="zh-CN"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推理判断</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2949">
                <a:tc rowSpan="3">
                  <a:txBody>
                    <a:bodyPr/>
                    <a:lstStyle/>
                    <a:p>
                      <a:pPr algn="ctr"/>
                      <a:r>
                        <a:rPr lang="en-US" altLang="zh-CN" sz="2800" dirty="0">
                          <a:solidFill>
                            <a:schemeClr val="tx1"/>
                          </a:solidFill>
                        </a:rPr>
                        <a:t>2020.01 </a:t>
                      </a:r>
                      <a:endParaRPr lang="en-US" altLang="zh-CN" sz="2800" dirty="0">
                        <a:solidFill>
                          <a:schemeClr val="tx1"/>
                        </a:solidFill>
                      </a:endParaRPr>
                    </a:p>
                    <a:p>
                      <a:pPr algn="ctr"/>
                      <a:r>
                        <a:rPr lang="zh-CN" altLang="en-US" sz="2800" dirty="0">
                          <a:solidFill>
                            <a:schemeClr val="tx1"/>
                          </a:solidFill>
                        </a:rPr>
                        <a:t>浙江卷</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记叙文</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296</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400" b="1" dirty="0">
                          <a:solidFill>
                            <a:schemeClr val="tx1"/>
                          </a:solidFill>
                        </a:rPr>
                        <a:t>人与自我</a:t>
                      </a:r>
                      <a:r>
                        <a:rPr lang="zh-CN" altLang="en-US" sz="2400" dirty="0">
                          <a:solidFill>
                            <a:schemeClr val="tx1"/>
                          </a:solidFill>
                        </a:rPr>
                        <a:t>：作者回忆了她早年的图书馆阅读经历，母亲在阅读方面对她产生了很大的影响。</a:t>
                      </a:r>
                      <a:endParaRPr lang="zh-CN"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dirty="0">
                          <a:solidFill>
                            <a:schemeClr val="tx1"/>
                          </a:solidFill>
                        </a:rPr>
                        <a:t>无标题</a:t>
                      </a:r>
                      <a:r>
                        <a:rPr lang="en-US" altLang="zh-CN" sz="2200" dirty="0">
                          <a:solidFill>
                            <a:schemeClr val="tx1"/>
                          </a:solidFill>
                        </a:rPr>
                        <a:t>/</a:t>
                      </a:r>
                      <a:r>
                        <a:rPr lang="zh-CN" altLang="en-US" sz="2200" dirty="0">
                          <a:solidFill>
                            <a:schemeClr val="tx1"/>
                          </a:solidFill>
                        </a:rPr>
                        <a:t>段</a:t>
                      </a:r>
                      <a:r>
                        <a:rPr lang="en-US" altLang="zh-CN" sz="2200" dirty="0">
                          <a:solidFill>
                            <a:schemeClr val="tx1"/>
                          </a:solidFill>
                        </a:rPr>
                        <a:t>1</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推理判断</a:t>
                      </a:r>
                      <a:endParaRPr kumimoji="0" lang="zh-CN" altLang="en-US" sz="2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2949">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22</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无标题</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段</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3</a:t>
                      </a:r>
                      <a:endParaRPr kumimoji="0" lang="zh-CN" altLang="en-US" sz="2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推理判断</a:t>
                      </a:r>
                      <a:endPar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4516">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200" dirty="0">
                          <a:solidFill>
                            <a:schemeClr val="tx1"/>
                          </a:solidFill>
                        </a:rPr>
                        <a:t>23</a:t>
                      </a:r>
                      <a:endParaRPr lang="zh-CN" alt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mn-lt"/>
                          <a:ea typeface="+mn-ea"/>
                          <a:cs typeface="+mn-cs"/>
                        </a:rPr>
                        <a:t>无标题</a:t>
                      </a:r>
                      <a:r>
                        <a:rPr kumimoji="0" lang="en-US" altLang="zh-CN" sz="22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200" b="0" i="0" u="none" strike="noStrike" kern="1200" cap="none" spc="0" normalizeH="0" baseline="0" noProof="0" dirty="0">
                          <a:ln>
                            <a:noFill/>
                          </a:ln>
                          <a:solidFill>
                            <a:prstClr val="black"/>
                          </a:solidFill>
                          <a:effectLst/>
                          <a:uLnTx/>
                          <a:uFillTx/>
                          <a:latin typeface="+mn-lt"/>
                          <a:ea typeface="+mn-ea"/>
                          <a:cs typeface="+mn-cs"/>
                        </a:rPr>
                        <a:t>全文</a:t>
                      </a:r>
                      <a:endParaRPr kumimoji="0" lang="zh-CN" altLang="en-US" sz="2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推理判断</a:t>
                      </a:r>
                      <a:endParaRPr kumimoji="0" lang="zh-CN" altLang="en-US" sz="2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文本框 4"/>
          <p:cNvSpPr txBox="1"/>
          <p:nvPr/>
        </p:nvSpPr>
        <p:spPr>
          <a:xfrm>
            <a:off x="389920" y="654330"/>
            <a:ext cx="17508158" cy="646331"/>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dirty="0">
                <a:solidFill>
                  <a:prstClr val="black"/>
                </a:solidFill>
                <a:latin typeface="Calibri" panose="020F0502020204030204"/>
                <a:ea typeface="宋体" panose="02010600030101010101" pitchFamily="2" charset="-122"/>
              </a:rPr>
              <a:t>浙江卷</a:t>
            </a:r>
            <a:r>
              <a:rPr kumimoji="0"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阅读理解</a:t>
            </a: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篇通览</a:t>
            </a:r>
            <a:endParaRPr kumimoji="0" lang="zh-CN" altLang="en-US" sz="36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graphicFrame>
        <p:nvGraphicFramePr>
          <p:cNvPr id="4" name="表格 4"/>
          <p:cNvGraphicFramePr>
            <a:graphicFrameLocks noGrp="1"/>
          </p:cNvGraphicFramePr>
          <p:nvPr/>
        </p:nvGraphicFramePr>
        <p:xfrm>
          <a:off x="838200" y="1310348"/>
          <a:ext cx="16306799" cy="8534400"/>
        </p:xfrm>
        <a:graphic>
          <a:graphicData uri="http://schemas.openxmlformats.org/drawingml/2006/table">
            <a:tbl>
              <a:tblPr firstRow="1" bandRow="1">
                <a:tableStyleId>{5C22544A-7EE6-4342-B048-85BDC9FD1C3A}</a:tableStyleId>
              </a:tblPr>
              <a:tblGrid>
                <a:gridCol w="1752600"/>
                <a:gridCol w="1295400"/>
                <a:gridCol w="1295400"/>
                <a:gridCol w="6720917"/>
                <a:gridCol w="971655"/>
                <a:gridCol w="2174240"/>
                <a:gridCol w="2096587"/>
              </a:tblGrid>
              <a:tr h="457200">
                <a:tc>
                  <a:txBody>
                    <a:bodyPr/>
                    <a:lstStyle/>
                    <a:p>
                      <a:pPr algn="ct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体裁</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字数</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主题内容</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题号</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设问定位</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题型</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rowSpan="3">
                  <a:txBody>
                    <a:bodyPr/>
                    <a:lstStyle/>
                    <a:p>
                      <a:pPr algn="ctr"/>
                      <a:r>
                        <a:rPr lang="en-US" altLang="zh-CN" sz="2800" dirty="0">
                          <a:solidFill>
                            <a:schemeClr val="tx1"/>
                          </a:solidFill>
                        </a:rPr>
                        <a:t>2022 </a:t>
                      </a:r>
                      <a:endParaRPr lang="en-US" altLang="zh-CN" sz="2800" dirty="0">
                        <a:solidFill>
                          <a:schemeClr val="tx1"/>
                        </a:solidFill>
                      </a:endParaRPr>
                    </a:p>
                    <a:p>
                      <a:pPr algn="ctr"/>
                      <a:r>
                        <a:rPr lang="zh-CN" altLang="en-US" sz="2800" dirty="0">
                          <a:solidFill>
                            <a:schemeClr val="tx1"/>
                          </a:solidFill>
                          <a:latin typeface="Times New Roman" panose="02020603050405020304" pitchFamily="18" charset="0"/>
                          <a:cs typeface="Times New Roman" panose="02020603050405020304" pitchFamily="18" charset="0"/>
                        </a:rPr>
                        <a:t>新高考</a:t>
                      </a:r>
                      <a:r>
                        <a:rPr lang="en-US" altLang="zh-CN" sz="2800" dirty="0">
                          <a:solidFill>
                            <a:schemeClr val="tx1"/>
                          </a:solidFill>
                          <a:latin typeface="Times New Roman" panose="02020603050405020304" pitchFamily="18" charset="0"/>
                          <a:cs typeface="Times New Roman" panose="02020603050405020304" pitchFamily="18" charset="0"/>
                        </a:rPr>
                        <a:t>Ⅰ</a:t>
                      </a:r>
                      <a:r>
                        <a:rPr lang="zh-CN" altLang="en-US" sz="2800" dirty="0">
                          <a:solidFill>
                            <a:schemeClr val="tx1"/>
                          </a:solidFill>
                          <a:latin typeface="Times New Roman" panose="02020603050405020304" pitchFamily="18" charset="0"/>
                          <a:cs typeface="Times New Roman" panose="02020603050405020304" pitchFamily="18" charset="0"/>
                        </a:rPr>
                        <a:t>卷</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应用文</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234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800" b="1" dirty="0">
                          <a:solidFill>
                            <a:schemeClr val="tx1"/>
                          </a:solidFill>
                        </a:rPr>
                        <a:t>人与社会</a:t>
                      </a:r>
                      <a:r>
                        <a:rPr lang="zh-CN" altLang="en-US" sz="2800" dirty="0">
                          <a:solidFill>
                            <a:schemeClr val="tx1"/>
                          </a:solidFill>
                        </a:rPr>
                        <a:t>：文学概论课的评分政策，了解国外学校的课程学习评价方法</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dirty="0">
                          <a:solidFill>
                            <a:schemeClr val="tx1"/>
                          </a:solidFill>
                        </a:rPr>
                        <a:t>21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大小标题</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highlight>
                            <a:srgbClr val="FFFF00"/>
                          </a:highlight>
                        </a:rPr>
                        <a:t>推断体裁</a:t>
                      </a:r>
                      <a:endParaRPr lang="zh-CN" altLang="en-US" sz="2800"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vMerge="1">
                  <a:tcPr/>
                </a:tc>
                <a:tc vMerge="1">
                  <a:tcPr/>
                </a:tc>
                <a:tc vMerge="1">
                  <a:tcPr/>
                </a:tc>
                <a:tc vMerge="1">
                  <a:tcPr/>
                </a:tc>
                <a:tc>
                  <a:txBody>
                    <a:bodyPr/>
                    <a:lstStyle/>
                    <a:p>
                      <a:pPr algn="ctr"/>
                      <a:r>
                        <a:rPr lang="en-US" altLang="zh-CN" sz="2800" dirty="0">
                          <a:solidFill>
                            <a:schemeClr val="tx1"/>
                          </a:solidFill>
                        </a:rPr>
                        <a:t>22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234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vMerge="1">
                  <a:tcPr/>
                </a:tc>
                <a:tc vMerge="1">
                  <a:tcPr/>
                </a:tc>
                <a:tc vMerge="1">
                  <a:tcPr/>
                </a:tc>
                <a:tc vMerge="1">
                  <a:tcPr/>
                </a:tc>
                <a:tc>
                  <a:txBody>
                    <a:bodyPr/>
                    <a:lstStyle/>
                    <a:p>
                      <a:pPr algn="ctr"/>
                      <a:r>
                        <a:rPr lang="en-US" altLang="zh-CN" sz="2800" dirty="0">
                          <a:solidFill>
                            <a:schemeClr val="tx1"/>
                          </a:solidFill>
                        </a:rPr>
                        <a:t>23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5</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mn-lt"/>
                          <a:ea typeface="+mn-ea"/>
                          <a:cs typeface="+mn-cs"/>
                        </a:rPr>
                        <a:t>2021 </a:t>
                      </a: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全国</a:t>
                      </a: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Ⅰ</a:t>
                      </a: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应用文</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281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800" b="1" dirty="0">
                          <a:solidFill>
                            <a:schemeClr val="tx1"/>
                          </a:solidFill>
                        </a:rPr>
                        <a:t>人与社会</a:t>
                      </a:r>
                      <a:r>
                        <a:rPr lang="zh-CN" altLang="en-US" sz="2800" dirty="0">
                          <a:solidFill>
                            <a:schemeClr val="tx1"/>
                          </a:solidFill>
                        </a:rPr>
                        <a:t>：罗马住宿，介绍了罗马的几个价格低廉、安全舒适的旅馆</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dirty="0">
                          <a:solidFill>
                            <a:schemeClr val="tx1"/>
                          </a:solidFill>
                        </a:rPr>
                        <a:t>21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无标题</a:t>
                      </a:r>
                      <a:r>
                        <a:rPr lang="en-US" altLang="zh-CN" sz="2800" dirty="0">
                          <a:solidFill>
                            <a:schemeClr val="tx1"/>
                          </a:solidFill>
                        </a:rPr>
                        <a:t>/</a:t>
                      </a:r>
                      <a:r>
                        <a:rPr lang="zh-CN" altLang="en-US" sz="2800" dirty="0">
                          <a:solidFill>
                            <a:schemeClr val="tx1"/>
                          </a:solidFill>
                        </a:rPr>
                        <a:t>首段</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vMerge="1">
                  <a:tcPr/>
                </a:tc>
                <a:tc vMerge="1">
                  <a:tcPr/>
                </a:tc>
                <a:tc vMerge="1">
                  <a:tcPr/>
                </a:tc>
                <a:tc vMerge="1">
                  <a:tcPr/>
                </a:tc>
                <a:tc>
                  <a:txBody>
                    <a:bodyPr/>
                    <a:lstStyle/>
                    <a:p>
                      <a:pPr algn="ctr"/>
                      <a:r>
                        <a:rPr lang="en-US" altLang="zh-CN" sz="2800" dirty="0">
                          <a:solidFill>
                            <a:schemeClr val="tx1"/>
                          </a:solidFill>
                        </a:rPr>
                        <a:t>22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vMerge="1">
                  <a:tcPr/>
                </a:tc>
                <a:tc vMerge="1">
                  <a:tcPr/>
                </a:tc>
                <a:tc vMerge="1">
                  <a:tcPr/>
                </a:tc>
                <a:tc vMerge="1">
                  <a:tcPr/>
                </a:tc>
                <a:tc>
                  <a:txBody>
                    <a:bodyPr/>
                    <a:lstStyle/>
                    <a:p>
                      <a:pPr algn="ctr"/>
                      <a:r>
                        <a:rPr lang="en-US" altLang="zh-CN" sz="2800" dirty="0">
                          <a:solidFill>
                            <a:schemeClr val="tx1"/>
                          </a:solidFill>
                        </a:rPr>
                        <a:t>23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mn-lt"/>
                          <a:ea typeface="+mn-ea"/>
                          <a:cs typeface="+mn-cs"/>
                        </a:rPr>
                        <a:t>2020 </a:t>
                      </a: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全国</a:t>
                      </a: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Ⅰ</a:t>
                      </a: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应用文</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222</a:t>
                      </a:r>
                      <a:endParaRPr lang="en-US" altLang="zh-CN" sz="2800" dirty="0">
                        <a:solidFill>
                          <a:schemeClr val="tx1"/>
                        </a:solidFill>
                      </a:endParaRPr>
                    </a:p>
                    <a:p>
                      <a:pPr algn="ctr"/>
                      <a:r>
                        <a:rPr lang="zh-CN" altLang="en-US" sz="2800" dirty="0">
                          <a:solidFill>
                            <a:schemeClr val="tx1"/>
                          </a:solidFill>
                          <a:highlight>
                            <a:srgbClr val="FFFF00"/>
                          </a:highlight>
                        </a:rPr>
                        <a:t>表格</a:t>
                      </a:r>
                      <a:endParaRPr lang="zh-CN" altLang="en-US" sz="2800"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zh-CN" sz="2800" b="1" dirty="0">
                          <a:solidFill>
                            <a:srgbClr val="000000"/>
                          </a:solidFill>
                          <a:effectLst/>
                          <a:ea typeface="+mn-ea"/>
                          <a:cs typeface="宋体" panose="02010600030101010101" pitchFamily="2" charset="-122"/>
                        </a:rPr>
                        <a:t>人与社会</a:t>
                      </a:r>
                      <a:r>
                        <a:rPr lang="zh-CN" altLang="en-US" sz="2800" b="1" dirty="0">
                          <a:solidFill>
                            <a:srgbClr val="000000"/>
                          </a:solidFill>
                          <a:effectLst/>
                          <a:ea typeface="+mn-ea"/>
                          <a:cs typeface="宋体" panose="02010600030101010101" pitchFamily="2" charset="-122"/>
                        </a:rPr>
                        <a:t>：</a:t>
                      </a:r>
                      <a:r>
                        <a:rPr lang="zh-CN" altLang="zh-CN" sz="2800" dirty="0">
                          <a:solidFill>
                            <a:srgbClr val="000000"/>
                          </a:solidFill>
                          <a:effectLst/>
                          <a:ea typeface="+mn-ea"/>
                          <a:cs typeface="宋体" panose="02010600030101010101" pitchFamily="2" charset="-122"/>
                        </a:rPr>
                        <a:t>一些火车信息，如失物招领、出发时间等</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dirty="0">
                          <a:solidFill>
                            <a:schemeClr val="tx1"/>
                          </a:solidFill>
                        </a:rPr>
                        <a:t>21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cs"/>
                        </a:rPr>
                        <a:t>无标题</a:t>
                      </a:r>
                      <a:r>
                        <a:rPr kumimoji="0" lang="en-US" altLang="zh-CN" sz="2800" b="0" i="0" u="none" strike="noStrike" kern="1200" cap="none" spc="0" normalizeH="0" baseline="0" noProof="0" dirty="0">
                          <a:ln>
                            <a:noFill/>
                          </a:ln>
                          <a:solidFill>
                            <a:prstClr val="black"/>
                          </a:solidFill>
                          <a:effectLst/>
                          <a:uLnTx/>
                          <a:uFillTx/>
                          <a:latin typeface="+mn-lt"/>
                          <a:ea typeface="+mn-ea"/>
                          <a:cs typeface="+mn-cs"/>
                        </a:rPr>
                        <a:t>/</a:t>
                      </a:r>
                      <a:r>
                        <a:rPr kumimoji="0" lang="zh-CN" altLang="en-US" sz="2800" b="0" i="0" u="none" strike="noStrike" kern="1200" cap="none" spc="0" normalizeH="0" baseline="0" noProof="0" dirty="0">
                          <a:ln>
                            <a:noFill/>
                          </a:ln>
                          <a:solidFill>
                            <a:prstClr val="black"/>
                          </a:solidFill>
                          <a:effectLst/>
                          <a:uLnTx/>
                          <a:uFillTx/>
                          <a:latin typeface="+mn-lt"/>
                          <a:ea typeface="+mn-ea"/>
                          <a:cs typeface="+mn-cs"/>
                        </a:rPr>
                        <a:t>首段</a:t>
                      </a:r>
                      <a:endParaRPr kumimoji="0" lang="zh-CN" altLang="en-US" sz="2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vMerge="1">
                  <a:tcPr/>
                </a:tc>
                <a:tc vMerge="1">
                  <a:tcPr/>
                </a:tc>
                <a:tc vMerge="1">
                  <a:tcPr/>
                </a:tc>
                <a:tc vMerge="1">
                  <a:tcPr/>
                </a:tc>
                <a:tc>
                  <a:txBody>
                    <a:bodyPr/>
                    <a:lstStyle/>
                    <a:p>
                      <a:pPr algn="ctr"/>
                      <a:r>
                        <a:rPr lang="en-US" altLang="zh-CN" sz="2800" dirty="0">
                          <a:solidFill>
                            <a:schemeClr val="tx1"/>
                          </a:solidFill>
                        </a:rPr>
                        <a:t>22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vMerge="1">
                  <a:tcPr/>
                </a:tc>
                <a:tc vMerge="1">
                  <a:tcPr/>
                </a:tc>
                <a:tc vMerge="1">
                  <a:tcPr/>
                </a:tc>
                <a:tc vMerge="1">
                  <a:tcPr/>
                </a:tc>
                <a:tc>
                  <a:txBody>
                    <a:bodyPr/>
                    <a:lstStyle/>
                    <a:p>
                      <a:pPr algn="ctr"/>
                      <a:r>
                        <a:rPr lang="en-US" altLang="zh-CN" sz="2800" dirty="0">
                          <a:solidFill>
                            <a:schemeClr val="tx1"/>
                          </a:solidFill>
                        </a:rPr>
                        <a:t>23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表格</a:t>
                      </a:r>
                      <a:r>
                        <a:rPr lang="en-US" altLang="zh-CN" sz="2800" dirty="0">
                          <a:solidFill>
                            <a:schemeClr val="tx1"/>
                          </a:solidFill>
                        </a:rPr>
                        <a:t>/</a:t>
                      </a:r>
                      <a:r>
                        <a:rPr lang="zh-CN" altLang="en-US" sz="2800" dirty="0">
                          <a:solidFill>
                            <a:schemeClr val="tx1"/>
                          </a:solidFill>
                        </a:rPr>
                        <a:t>尾段</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latin typeface="+mn-lt"/>
                          <a:ea typeface="+mn-ea"/>
                          <a:cs typeface="+mn-cs"/>
                        </a:rPr>
                        <a:t>2019 </a:t>
                      </a: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全国</a:t>
                      </a: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Ⅰ</a:t>
                      </a:r>
                      <a:r>
                        <a:rPr kumimoji="0" lang="zh-C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zh-CN" altLang="en-US" sz="2800" dirty="0">
                          <a:solidFill>
                            <a:schemeClr val="tx1"/>
                          </a:solidFill>
                        </a:rPr>
                        <a:t>应用文</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261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just"/>
                      <a:r>
                        <a:rPr lang="zh-CN" altLang="en-US" sz="2800" b="1" dirty="0">
                          <a:solidFill>
                            <a:schemeClr val="tx1"/>
                          </a:solidFill>
                        </a:rPr>
                        <a:t>人与社会：</a:t>
                      </a:r>
                      <a:r>
                        <a:rPr lang="zh-CN" altLang="en-US" sz="2800" dirty="0">
                          <a:solidFill>
                            <a:schemeClr val="tx1"/>
                          </a:solidFill>
                        </a:rPr>
                        <a:t>社会服务与人际沟通，加拿大安大略省政府给青少年提供暑期工作信息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dirty="0">
                          <a:solidFill>
                            <a:schemeClr val="tx1"/>
                          </a:solidFill>
                        </a:rPr>
                        <a:t>21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vMerge="1">
                  <a:tcPr/>
                </a:tc>
                <a:tc vMerge="1">
                  <a:tcPr/>
                </a:tc>
                <a:tc vMerge="1">
                  <a:tcPr/>
                </a:tc>
                <a:tc vMerge="1">
                  <a:tcPr/>
                </a:tc>
                <a:tc>
                  <a:txBody>
                    <a:bodyPr/>
                    <a:lstStyle/>
                    <a:p>
                      <a:pPr algn="ctr"/>
                      <a:r>
                        <a:rPr lang="en-US" altLang="zh-CN" sz="2800" dirty="0">
                          <a:solidFill>
                            <a:schemeClr val="tx1"/>
                          </a:solidFill>
                        </a:rPr>
                        <a:t>22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vMerge="1">
                  <a:tcPr/>
                </a:tc>
                <a:tc vMerge="1">
                  <a:tcPr/>
                </a:tc>
                <a:tc vMerge="1">
                  <a:tcPr/>
                </a:tc>
                <a:tc vMerge="1">
                  <a:tcPr/>
                </a:tc>
                <a:tc>
                  <a:txBody>
                    <a:bodyPr/>
                    <a:lstStyle/>
                    <a:p>
                      <a:pPr algn="ctr"/>
                      <a:r>
                        <a:rPr lang="en-US" altLang="zh-CN" sz="2800" dirty="0">
                          <a:solidFill>
                            <a:schemeClr val="tx1"/>
                          </a:solidFill>
                        </a:rPr>
                        <a:t>23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99440">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mn-lt"/>
                          <a:ea typeface="+mn-ea"/>
                          <a:cs typeface="+mn-cs"/>
                        </a:rPr>
                        <a:t>2018 </a:t>
                      </a:r>
                      <a:endParaRPr kumimoji="0" lang="en-US" altLang="zh-CN"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cs"/>
                        </a:rPr>
                        <a:t>全国</a:t>
                      </a: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Ⅰ</a:t>
                      </a:r>
                      <a:r>
                        <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卷</a:t>
                      </a:r>
                      <a:endParaRPr kumimoji="0" lang="zh-CN" altLang="en-US" sz="2800" b="0" i="0" u="none" strike="noStrike" kern="1200" cap="none" spc="0" normalizeH="0" baseline="0" noProof="0" dirty="0">
                        <a:ln>
                          <a:noFill/>
                        </a:ln>
                        <a:solidFill>
                          <a:prstClr val="black"/>
                        </a:solidFill>
                        <a:effectLst/>
                        <a:uLnTx/>
                        <a:uFillTx/>
                        <a:latin typeface="+mn-lt"/>
                        <a:ea typeface="+mn-ea"/>
                        <a:cs typeface="+mn-cs"/>
                      </a:endParaRPr>
                    </a:p>
                    <a:p>
                      <a:pPr algn="ct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cs"/>
                        </a:rPr>
                        <a:t>应用文</a:t>
                      </a:r>
                      <a:endParaRPr kumimoji="0" lang="zh-CN" altLang="en-US" sz="2800" b="0" i="0" u="none" strike="noStrike" kern="1200" cap="none" spc="0" normalizeH="0" baseline="0" noProof="0" dirty="0">
                        <a:ln>
                          <a:noFill/>
                        </a:ln>
                        <a:solidFill>
                          <a:prstClr val="black"/>
                        </a:solidFill>
                        <a:effectLst/>
                        <a:uLnTx/>
                        <a:uFillTx/>
                        <a:latin typeface="+mn-lt"/>
                        <a:ea typeface="+mn-ea"/>
                        <a:cs typeface="+mn-cs"/>
                      </a:endParaRPr>
                    </a:p>
                    <a:p>
                      <a:pPr algn="ct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altLang="zh-CN" sz="2800" dirty="0">
                          <a:solidFill>
                            <a:schemeClr val="tx1"/>
                          </a:solidFill>
                        </a:rPr>
                        <a:t>260</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fontAlgn="ctr"/>
                      <a:r>
                        <a:rPr lang="zh-CN" altLang="en-US" sz="2800" b="1" kern="100" dirty="0">
                          <a:solidFill>
                            <a:schemeClr val="tx1"/>
                          </a:solidFill>
                          <a:effectLst/>
                          <a:latin typeface="+mn-ea"/>
                          <a:ea typeface="+mn-ea"/>
                          <a:cs typeface="宋体" panose="02010600030101010101" pitchFamily="2" charset="-122"/>
                        </a:rPr>
                        <a:t>人与社会：</a:t>
                      </a:r>
                      <a:r>
                        <a:rPr lang="zh-CN" altLang="zh-CN" sz="2800" kern="100" dirty="0">
                          <a:solidFill>
                            <a:schemeClr val="tx1"/>
                          </a:solidFill>
                          <a:effectLst/>
                          <a:latin typeface="+mn-ea"/>
                          <a:ea typeface="+mn-ea"/>
                          <a:cs typeface="宋体" panose="02010600030101010101" pitchFamily="2" charset="-122"/>
                        </a:rPr>
                        <a:t>骑自行车到</a:t>
                      </a:r>
                      <a:r>
                        <a:rPr lang="en-US" altLang="zh-CN" sz="2800" kern="100" dirty="0">
                          <a:solidFill>
                            <a:schemeClr val="tx1"/>
                          </a:solidFill>
                          <a:effectLst/>
                          <a:latin typeface="+mn-ea"/>
                          <a:ea typeface="+mn-ea"/>
                          <a:cs typeface="Times New Romance"/>
                        </a:rPr>
                        <a:t>Washington, D.C.</a:t>
                      </a:r>
                      <a:r>
                        <a:rPr lang="zh-CN" altLang="zh-CN" sz="2800" kern="100" dirty="0">
                          <a:solidFill>
                            <a:schemeClr val="tx1"/>
                          </a:solidFill>
                          <a:effectLst/>
                          <a:latin typeface="+mn-ea"/>
                          <a:ea typeface="+mn-ea"/>
                          <a:cs typeface="宋体" panose="02010600030101010101" pitchFamily="2" charset="-122"/>
                        </a:rPr>
                        <a:t>旅游的四中路线的相关行程及注意事项。</a:t>
                      </a:r>
                      <a:endParaRPr lang="zh-CN" altLang="zh-CN" sz="2800" kern="100" dirty="0">
                        <a:solidFill>
                          <a:schemeClr val="tx1"/>
                        </a:solidFill>
                        <a:effectLst/>
                        <a:latin typeface="+mn-ea"/>
                        <a:ea typeface="+mn-ea"/>
                        <a:cs typeface="Times New Roman" panose="02020603050405020304" pitchFamily="18" charset="0"/>
                      </a:endParaRPr>
                    </a:p>
                    <a:p>
                      <a:pPr algn="just"/>
                      <a:endParaRPr lang="zh-CN" altLang="en-US" sz="2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800" dirty="0">
                          <a:solidFill>
                            <a:schemeClr val="tx1"/>
                          </a:solidFill>
                        </a:rPr>
                        <a:t>21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1</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99440">
                <a:tc vMerge="1">
                  <a:tcPr/>
                </a:tc>
                <a:tc vMerge="1">
                  <a:tcPr/>
                </a:tc>
                <a:tc vMerge="1">
                  <a:tcPr/>
                </a:tc>
                <a:tc vMerge="1">
                  <a:tcPr/>
                </a:tc>
                <a:tc>
                  <a:txBody>
                    <a:bodyPr/>
                    <a:lstStyle/>
                    <a:p>
                      <a:pPr algn="ctr"/>
                      <a:r>
                        <a:rPr lang="en-US" altLang="zh-CN" sz="2800" dirty="0">
                          <a:solidFill>
                            <a:schemeClr val="tx1"/>
                          </a:solidFill>
                        </a:rPr>
                        <a:t>22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2</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99440">
                <a:tc vMerge="1">
                  <a:tcPr/>
                </a:tc>
                <a:tc vMerge="1">
                  <a:tcPr/>
                </a:tc>
                <a:tc vMerge="1">
                  <a:tcPr/>
                </a:tc>
                <a:tc vMerge="1">
                  <a:tcPr/>
                </a:tc>
                <a:tc>
                  <a:txBody>
                    <a:bodyPr/>
                    <a:lstStyle/>
                    <a:p>
                      <a:pPr algn="ctr"/>
                      <a:r>
                        <a:rPr lang="en-US" altLang="zh-CN" sz="2800" dirty="0">
                          <a:solidFill>
                            <a:schemeClr val="tx1"/>
                          </a:solidFill>
                        </a:rPr>
                        <a:t>23</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小标题</a:t>
                      </a:r>
                      <a:r>
                        <a:rPr lang="en-US" altLang="zh-CN" sz="2800" dirty="0">
                          <a:solidFill>
                            <a:schemeClr val="tx1"/>
                          </a:solidFill>
                        </a:rPr>
                        <a:t>4</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800" dirty="0">
                          <a:solidFill>
                            <a:schemeClr val="tx1"/>
                          </a:solidFill>
                        </a:rPr>
                        <a:t>细节信息</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文本框 4"/>
          <p:cNvSpPr txBox="1"/>
          <p:nvPr/>
        </p:nvSpPr>
        <p:spPr>
          <a:xfrm>
            <a:off x="838201" y="654330"/>
            <a:ext cx="16306800" cy="646331"/>
          </a:xfrm>
          <a:prstGeom prst="rect">
            <a:avLst/>
          </a:prstGeom>
          <a:solidFill>
            <a:srgbClr val="F2C36E"/>
          </a:solidFill>
        </p:spPr>
        <p:txBody>
          <a:bodyPr wrap="square" rtlCol="0">
            <a:spAutoFit/>
          </a:bodyPr>
          <a:lstStyle/>
          <a:p>
            <a:pPr algn="ctr"/>
            <a:r>
              <a:rPr lang="zh-CN" altLang="en-US" sz="3600" b="1" dirty="0"/>
              <a:t>全国</a:t>
            </a:r>
            <a:r>
              <a:rPr lang="en-US" altLang="zh-CN" sz="3600" b="1" dirty="0">
                <a:latin typeface="Times New Roman" panose="02020603050405020304" pitchFamily="18" charset="0"/>
                <a:cs typeface="Times New Roman" panose="02020603050405020304" pitchFamily="18" charset="0"/>
              </a:rPr>
              <a:t>Ⅰ</a:t>
            </a:r>
            <a:r>
              <a:rPr lang="zh-CN" altLang="en-US" sz="3600" b="1" dirty="0">
                <a:latin typeface="Times New Roman" panose="02020603050405020304" pitchFamily="18" charset="0"/>
                <a:cs typeface="Times New Roman" panose="02020603050405020304" pitchFamily="18" charset="0"/>
              </a:rPr>
              <a:t>卷阅读理解</a:t>
            </a:r>
            <a:r>
              <a:rPr lang="en-US" altLang="zh-CN" sz="3600" b="1" dirty="0">
                <a:latin typeface="Times New Roman" panose="02020603050405020304" pitchFamily="18" charset="0"/>
                <a:cs typeface="Times New Roman" panose="02020603050405020304" pitchFamily="18" charset="0"/>
              </a:rPr>
              <a:t>A</a:t>
            </a:r>
            <a:r>
              <a:rPr lang="zh-CN" altLang="en-US" sz="3600" b="1" dirty="0">
                <a:latin typeface="Times New Roman" panose="02020603050405020304" pitchFamily="18" charset="0"/>
                <a:cs typeface="Times New Roman" panose="02020603050405020304" pitchFamily="18" charset="0"/>
              </a:rPr>
              <a:t>篇通览</a:t>
            </a:r>
            <a:endParaRPr lang="zh-CN" altLang="en-US" sz="3600" b="1" dirty="0"/>
          </a:p>
        </p:txBody>
      </p:sp>
      <p:pic>
        <p:nvPicPr>
          <p:cNvPr id="6"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0903866">
            <a:off x="5100595" y="1593194"/>
            <a:ext cx="11049000" cy="8748025"/>
          </a:xfrm>
          <a:prstGeom prst="rect">
            <a:avLst/>
          </a:prstGeom>
        </p:spPr>
      </p:pic>
      <p:grpSp>
        <p:nvGrpSpPr>
          <p:cNvPr id="10" name="组合 9"/>
          <p:cNvGrpSpPr/>
          <p:nvPr/>
        </p:nvGrpSpPr>
        <p:grpSpPr>
          <a:xfrm>
            <a:off x="1014807" y="7113441"/>
            <a:ext cx="2519229" cy="2519229"/>
            <a:chOff x="1373155" y="5685508"/>
            <a:chExt cx="2519229" cy="2519229"/>
          </a:xfrm>
        </p:grpSpPr>
        <p:pic>
          <p:nvPicPr>
            <p:cNvPr id="8"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40160">
              <a:off x="1373155" y="5685508"/>
              <a:ext cx="2519229" cy="2519229"/>
            </a:xfrm>
            <a:prstGeom prst="rect">
              <a:avLst/>
            </a:prstGeom>
          </p:spPr>
        </p:pic>
        <p:pic>
          <p:nvPicPr>
            <p:cNvPr id="9"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79329">
              <a:off x="2146623" y="6583590"/>
              <a:ext cx="972292" cy="684140"/>
            </a:xfrm>
            <a:prstGeom prst="rect">
              <a:avLst/>
            </a:prstGeom>
          </p:spPr>
        </p:pic>
      </p:grpSp>
      <p:graphicFrame>
        <p:nvGraphicFramePr>
          <p:cNvPr id="12" name="表格 12"/>
          <p:cNvGraphicFramePr>
            <a:graphicFrameLocks noGrp="1"/>
          </p:cNvGraphicFramePr>
          <p:nvPr/>
        </p:nvGraphicFramePr>
        <p:xfrm>
          <a:off x="5715000" y="2781300"/>
          <a:ext cx="9657848" cy="3121350"/>
        </p:xfrm>
        <a:graphic>
          <a:graphicData uri="http://schemas.openxmlformats.org/drawingml/2006/table">
            <a:tbl>
              <a:tblPr firstRow="1" bandRow="1">
                <a:tableStyleId>{93296810-A885-4BE3-A3E7-6D5BEEA58F35}</a:tableStyleId>
              </a:tblPr>
              <a:tblGrid>
                <a:gridCol w="1707272"/>
                <a:gridCol w="3690398"/>
                <a:gridCol w="4260178"/>
              </a:tblGrid>
              <a:tr h="290947">
                <a:tc>
                  <a:txBody>
                    <a:bodyPr/>
                    <a:lstStyle/>
                    <a:p>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浙江卷</a:t>
                      </a:r>
                      <a:r>
                        <a:rPr lang="en-US" altLang="zh-CN" sz="2800" dirty="0">
                          <a:solidFill>
                            <a:schemeClr val="tx1"/>
                          </a:solidFill>
                        </a:rPr>
                        <a:t>A</a:t>
                      </a:r>
                      <a:r>
                        <a:rPr lang="zh-CN" altLang="en-US" sz="2800" dirty="0">
                          <a:solidFill>
                            <a:schemeClr val="tx1"/>
                          </a:solidFill>
                        </a:rPr>
                        <a:t>篇</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全国</a:t>
                      </a:r>
                      <a:r>
                        <a:rPr lang="en-US" altLang="zh-CN" sz="2800" dirty="0">
                          <a:solidFill>
                            <a:schemeClr val="tx1"/>
                          </a:solidFill>
                          <a:latin typeface="Times New Roman" panose="02020603050405020304" pitchFamily="18" charset="0"/>
                          <a:cs typeface="Times New Roman" panose="02020603050405020304" pitchFamily="18" charset="0"/>
                        </a:rPr>
                        <a:t>Ⅰ</a:t>
                      </a:r>
                      <a:r>
                        <a:rPr lang="zh-CN" altLang="en-US" sz="2800" dirty="0">
                          <a:solidFill>
                            <a:schemeClr val="tx1"/>
                          </a:solidFill>
                        </a:rPr>
                        <a:t>卷</a:t>
                      </a:r>
                      <a:r>
                        <a:rPr lang="en-US" altLang="zh-CN" sz="2800" dirty="0">
                          <a:solidFill>
                            <a:schemeClr val="tx1"/>
                          </a:solidFill>
                        </a:rPr>
                        <a:t>A</a:t>
                      </a:r>
                      <a:r>
                        <a:rPr lang="zh-CN" altLang="en-US" sz="2800" dirty="0">
                          <a:solidFill>
                            <a:schemeClr val="tx1"/>
                          </a:solidFill>
                        </a:rPr>
                        <a:t>篇</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2092">
                <a:tc>
                  <a:txBody>
                    <a:bodyPr/>
                    <a:lstStyle/>
                    <a:p>
                      <a:r>
                        <a:rPr lang="zh-CN" altLang="en-US" sz="2800" dirty="0">
                          <a:solidFill>
                            <a:schemeClr val="tx1"/>
                          </a:solidFill>
                        </a:rPr>
                        <a:t>字数</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800" dirty="0">
                          <a:solidFill>
                            <a:schemeClr val="tx1"/>
                          </a:solidFill>
                        </a:rPr>
                        <a:t>300</a:t>
                      </a:r>
                      <a:r>
                        <a:rPr lang="zh-CN" altLang="en-US" sz="2800" dirty="0">
                          <a:solidFill>
                            <a:schemeClr val="tx1"/>
                          </a:solidFill>
                        </a:rPr>
                        <a:t>词左右</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800" dirty="0">
                          <a:solidFill>
                            <a:schemeClr val="tx1"/>
                          </a:solidFill>
                        </a:rPr>
                        <a:t>300</a:t>
                      </a:r>
                      <a:r>
                        <a:rPr lang="zh-CN" altLang="en-US" sz="2800" dirty="0">
                          <a:solidFill>
                            <a:schemeClr val="tx1"/>
                          </a:solidFill>
                        </a:rPr>
                        <a:t>词以内</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2092">
                <a:tc>
                  <a:txBody>
                    <a:bodyPr/>
                    <a:lstStyle/>
                    <a:p>
                      <a:r>
                        <a:rPr lang="zh-CN" altLang="en-US" sz="2800" b="1" dirty="0">
                          <a:solidFill>
                            <a:schemeClr val="tx1"/>
                          </a:solidFill>
                        </a:rPr>
                        <a:t>体裁</a:t>
                      </a:r>
                      <a:endParaRPr lang="zh-CN" alt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b="1" dirty="0">
                          <a:solidFill>
                            <a:schemeClr val="tx1"/>
                          </a:solidFill>
                          <a:highlight>
                            <a:srgbClr val="FFFF00"/>
                          </a:highlight>
                        </a:rPr>
                        <a:t>记叙文</a:t>
                      </a:r>
                      <a:r>
                        <a:rPr lang="zh-CN" altLang="en-US" sz="2800" b="1" dirty="0">
                          <a:solidFill>
                            <a:schemeClr val="tx1"/>
                          </a:solidFill>
                        </a:rPr>
                        <a:t>为主</a:t>
                      </a:r>
                      <a:endParaRPr lang="zh-CN" alt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b="1" dirty="0">
                          <a:solidFill>
                            <a:schemeClr val="tx1"/>
                          </a:solidFill>
                          <a:highlight>
                            <a:srgbClr val="FFFF00"/>
                          </a:highlight>
                        </a:rPr>
                        <a:t>应用文</a:t>
                      </a:r>
                      <a:r>
                        <a:rPr lang="zh-CN" altLang="en-US" sz="2800" b="1" dirty="0">
                          <a:solidFill>
                            <a:schemeClr val="tx1"/>
                          </a:solidFill>
                        </a:rPr>
                        <a:t>为主</a:t>
                      </a:r>
                      <a:endParaRPr lang="zh-CN" alt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2092">
                <a:tc>
                  <a:txBody>
                    <a:bodyPr/>
                    <a:lstStyle/>
                    <a:p>
                      <a:r>
                        <a:rPr lang="zh-CN" altLang="en-US" sz="2800" dirty="0">
                          <a:solidFill>
                            <a:schemeClr val="tx1"/>
                          </a:solidFill>
                        </a:rPr>
                        <a:t>主题</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人与自我为主</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人与社会为主</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2092">
                <a:tc>
                  <a:txBody>
                    <a:bodyPr/>
                    <a:lstStyle/>
                    <a:p>
                      <a:r>
                        <a:rPr lang="zh-CN" altLang="en-US" sz="2800" dirty="0">
                          <a:solidFill>
                            <a:schemeClr val="tx1"/>
                          </a:solidFill>
                        </a:rPr>
                        <a:t>设问定位</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题文同序   均匀出题</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题文同序   均匀出题</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0550">
                <a:tc>
                  <a:txBody>
                    <a:bodyPr/>
                    <a:lstStyle/>
                    <a:p>
                      <a:r>
                        <a:rPr lang="zh-CN" altLang="en-US" sz="2800" dirty="0">
                          <a:solidFill>
                            <a:schemeClr val="tx1"/>
                          </a:solidFill>
                        </a:rPr>
                        <a:t>题型</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细节信息</a:t>
                      </a:r>
                      <a:r>
                        <a:rPr lang="en-US" altLang="zh-CN" sz="2800" dirty="0">
                          <a:solidFill>
                            <a:schemeClr val="tx1"/>
                          </a:solidFill>
                        </a:rPr>
                        <a:t>+</a:t>
                      </a:r>
                      <a:r>
                        <a:rPr lang="zh-CN" altLang="en-US" sz="2800" dirty="0">
                          <a:solidFill>
                            <a:schemeClr val="tx1"/>
                          </a:solidFill>
                        </a:rPr>
                        <a:t>推理为主</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2800" dirty="0">
                          <a:solidFill>
                            <a:schemeClr val="tx1"/>
                          </a:solidFill>
                        </a:rPr>
                        <a:t>细节信息题为主</a:t>
                      </a:r>
                      <a:endParaRPr lang="zh-CN"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03866">
            <a:off x="6329135" y="5781883"/>
            <a:ext cx="5373080" cy="3736281"/>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10716432" y="6219884"/>
            <a:ext cx="2964274" cy="1200329"/>
          </a:xfrm>
          <a:prstGeom prst="rect">
            <a:avLst/>
          </a:prstGeom>
          <a:noFill/>
        </p:spPr>
        <p:txBody>
          <a:bodyPr wrap="none" lIns="91440" tIns="45720" rIns="91440" bIns="45720">
            <a:spAutoFit/>
          </a:bodyPr>
          <a:lstStyle/>
          <a:p>
            <a:pPr algn="ctr"/>
            <a:r>
              <a:rPr lang="zh-CN" altLang="en-US" sz="7200" b="1" cap="none" spc="0" dirty="0">
                <a:ln w="9525">
                  <a:solidFill>
                    <a:sysClr val="windowText" lastClr="000000"/>
                  </a:solidFill>
                  <a:prstDash val="solid"/>
                </a:ln>
                <a:solidFill>
                  <a:srgbClr val="F2C36E"/>
                </a:solidFill>
                <a:effectLst>
                  <a:outerShdw blurRad="12700" dist="38100" dir="2700000" algn="tl" rotWithShape="0">
                    <a:schemeClr val="accent5">
                      <a:lumMod val="60000"/>
                      <a:lumOff val="40000"/>
                    </a:schemeClr>
                  </a:outerShdw>
                  <a:reflection blurRad="6350" stA="50000" endA="300" endPos="50000" dist="60007" dir="5400000" sy="-100000" algn="bl" rotWithShape="0"/>
                </a:effectLst>
              </a:rPr>
              <a:t>应用文</a:t>
            </a:r>
            <a:endParaRPr lang="zh-CN" altLang="en-US" sz="7200" b="1" cap="none" spc="0" dirty="0">
              <a:ln w="9525">
                <a:solidFill>
                  <a:sysClr val="windowText" lastClr="000000"/>
                </a:solidFill>
                <a:prstDash val="solid"/>
              </a:ln>
              <a:solidFill>
                <a:srgbClr val="F2C36E"/>
              </a:solidFill>
              <a:effectLst>
                <a:outerShdw blurRad="12700" dist="38100" dir="2700000" algn="tl" rotWithShape="0">
                  <a:schemeClr val="accent5">
                    <a:lumMod val="60000"/>
                    <a:lumOff val="40000"/>
                  </a:schemeClr>
                </a:outerShdw>
                <a:reflection blurRad="6350" stA="50000" endA="300" endPos="50000" dist="60007" dir="5400000" sy="-10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906136" y="1028700"/>
            <a:ext cx="8162255" cy="8229600"/>
          </a:xfrm>
          <a:prstGeom prst="rect">
            <a:avLst/>
          </a:prstGeom>
        </p:spPr>
      </p:pic>
      <p:sp>
        <p:nvSpPr>
          <p:cNvPr id="6" name="TextBox 6"/>
          <p:cNvSpPr txBox="1"/>
          <p:nvPr/>
        </p:nvSpPr>
        <p:spPr>
          <a:xfrm>
            <a:off x="10609368" y="5587685"/>
            <a:ext cx="5187733" cy="945836"/>
          </a:xfrm>
          <a:prstGeom prst="rect">
            <a:avLst/>
          </a:prstGeom>
        </p:spPr>
        <p:txBody>
          <a:bodyPr lIns="0" tIns="0" rIns="0" bIns="0" rtlCol="0" anchor="t">
            <a:spAutoFit/>
          </a:bodyPr>
          <a:lstStyle/>
          <a:p>
            <a:pPr marL="685800" marR="0" lvl="0" indent="-685800" algn="ctr" defTabSz="914400" rtl="0" eaLnBrk="1" fontAlgn="auto" latinLnBrk="0" hangingPunct="1">
              <a:lnSpc>
                <a:spcPts val="3360"/>
              </a:lnSpc>
              <a:spcBef>
                <a:spcPct val="0"/>
              </a:spcBef>
              <a:spcAft>
                <a:spcPts val="0"/>
              </a:spcAft>
              <a:buClrTx/>
              <a:buSzTx/>
              <a:buFont typeface="Wingdings" panose="05000000000000000000" pitchFamily="2" charset="2"/>
              <a:buChar char="u"/>
              <a:defRPr/>
            </a:pPr>
            <a:r>
              <a:rPr kumimoji="0" lang="zh-CN" altLang="en-US" sz="5400" b="0" i="0" u="none" strike="noStrike" kern="1200" cap="none" spc="0" normalizeH="0" baseline="0" noProof="0" dirty="0">
                <a:ln>
                  <a:noFill/>
                </a:ln>
                <a:solidFill>
                  <a:srgbClr val="000000"/>
                </a:solidFill>
                <a:effectLst/>
                <a:uLnTx/>
                <a:uFillTx/>
                <a:latin typeface="Calibri" panose="020F0502020204030204"/>
                <a:ea typeface="思源黑体-粗体 Bold"/>
                <a:cs typeface="+mn-cs"/>
              </a:rPr>
              <a:t>语篇特点</a:t>
            </a:r>
            <a:endParaRPr kumimoji="0" lang="en-US" altLang="zh-CN" sz="54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a:p>
            <a:pPr marL="0" marR="0" lvl="0" indent="0" algn="ctr" defTabSz="914400" rtl="0" eaLnBrk="1" fontAlgn="auto" latinLnBrk="0" hangingPunct="1">
              <a:lnSpc>
                <a:spcPts val="3360"/>
              </a:lnSpc>
              <a:spcBef>
                <a:spcPct val="0"/>
              </a:spcBef>
              <a:spcAft>
                <a:spcPts val="0"/>
              </a:spcAft>
              <a:buClrTx/>
              <a:buSzTx/>
              <a:buFontTx/>
              <a:buNone/>
              <a:defRPr/>
            </a:pPr>
            <a:endParaRPr kumimoji="0" lang="en-US" sz="54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p:txBody>
      </p:sp>
      <p:sp>
        <p:nvSpPr>
          <p:cNvPr id="7" name="TextBox 7"/>
          <p:cNvSpPr txBox="1"/>
          <p:nvPr/>
        </p:nvSpPr>
        <p:spPr>
          <a:xfrm>
            <a:off x="11777779" y="3452569"/>
            <a:ext cx="3331315" cy="641201"/>
          </a:xfrm>
          <a:prstGeom prst="rect">
            <a:avLst/>
          </a:prstGeom>
        </p:spPr>
        <p:txBody>
          <a:bodyPr lIns="0" tIns="0" rIns="0" bIns="0" rtlCol="0" anchor="t">
            <a:spAutoFit/>
          </a:bodyPr>
          <a:lstStyle/>
          <a:p>
            <a:pPr marL="0" marR="0" lvl="0" indent="0" algn="ctr" defTabSz="914400" rtl="0" eaLnBrk="1" fontAlgn="auto" latinLnBrk="0" hangingPunct="1">
              <a:lnSpc>
                <a:spcPts val="5040"/>
              </a:lnSpc>
              <a:spcBef>
                <a:spcPct val="0"/>
              </a:spcBef>
              <a:spcAft>
                <a:spcPts val="0"/>
              </a:spcAft>
              <a:buClrTx/>
              <a:buSzTx/>
              <a:buFontTx/>
              <a:buNone/>
              <a:defRPr/>
            </a:pPr>
            <a:r>
              <a:rPr kumimoji="0" lang="zh-CN" altLang="en-US" sz="4400" b="0" i="0" u="none" strike="noStrike" kern="1200" cap="none" spc="176" normalizeH="0" baseline="0" noProof="0" dirty="0">
                <a:ln>
                  <a:noFill/>
                </a:ln>
                <a:solidFill>
                  <a:srgbClr val="000000"/>
                </a:solidFill>
                <a:effectLst/>
                <a:uLnTx/>
                <a:uFillTx/>
                <a:latin typeface="Calibri" panose="020F0502020204030204"/>
                <a:ea typeface="思源黑体-粗体 Bold"/>
                <a:cs typeface="+mn-cs"/>
              </a:rPr>
              <a:t>应用文阅读</a:t>
            </a:r>
            <a:endParaRPr kumimoji="0" lang="en-US" sz="4400" b="0" i="0" u="none" strike="noStrike" kern="1200" cap="none" spc="176" normalizeH="0" baseline="0" noProof="0" dirty="0">
              <a:ln>
                <a:noFill/>
              </a:ln>
              <a:solidFill>
                <a:srgbClr val="000000"/>
              </a:solidFill>
              <a:effectLst/>
              <a:uLnTx/>
              <a:uFillTx/>
              <a:latin typeface="Calibri" panose="020F0502020204030204"/>
              <a:ea typeface="思源黑体-粗体 Bold"/>
              <a:cs typeface="+mn-cs"/>
            </a:endParaRPr>
          </a:p>
        </p:txBody>
      </p:sp>
      <p:sp>
        <p:nvSpPr>
          <p:cNvPr id="8" name="TextBox 8"/>
          <p:cNvSpPr txBox="1"/>
          <p:nvPr/>
        </p:nvSpPr>
        <p:spPr>
          <a:xfrm>
            <a:off x="9758445" y="2497553"/>
            <a:ext cx="7369982" cy="717761"/>
          </a:xfrm>
          <a:prstGeom prst="rect">
            <a:avLst/>
          </a:prstGeom>
        </p:spPr>
        <p:txBody>
          <a:bodyPr lIns="0" tIns="0" rIns="0" bIns="0" rtlCol="0" anchor="t">
            <a:spAutoFit/>
          </a:bodyPr>
          <a:lstStyle/>
          <a:p>
            <a:pPr marL="0" marR="0" lvl="0" indent="0" algn="ctr" defTabSz="914400" rtl="0" eaLnBrk="1" fontAlgn="auto" latinLnBrk="0" hangingPunct="1">
              <a:lnSpc>
                <a:spcPts val="5460"/>
              </a:lnSpc>
              <a:spcBef>
                <a:spcPts val="0"/>
              </a:spcBef>
              <a:spcAft>
                <a:spcPts val="0"/>
              </a:spcAft>
              <a:buClrTx/>
              <a:buSzTx/>
              <a:buFontTx/>
              <a:buNone/>
              <a:defRPr/>
            </a:pPr>
            <a:r>
              <a:rPr kumimoji="0" lang="en-US" sz="6600" b="0" i="0" u="none" strike="noStrike" kern="1200" cap="none" spc="0" normalizeH="0" baseline="0" noProof="0" dirty="0">
                <a:ln>
                  <a:noFill/>
                </a:ln>
                <a:solidFill>
                  <a:srgbClr val="000000"/>
                </a:solidFill>
                <a:effectLst/>
                <a:uLnTx/>
                <a:uFillTx/>
                <a:latin typeface="Arial Narrow" panose="020B0606020202030204" pitchFamily="34" charset="0"/>
              </a:rPr>
              <a:t>Easy but not simple</a:t>
            </a:r>
            <a:endParaRPr kumimoji="0" lang="en-US" sz="6600" b="0" i="0" u="none" strike="noStrike" kern="1200" cap="none" spc="0" normalizeH="0" baseline="0" noProof="0" dirty="0">
              <a:ln>
                <a:noFill/>
              </a:ln>
              <a:solidFill>
                <a:srgbClr val="000000"/>
              </a:solidFill>
              <a:effectLst/>
              <a:uLnTx/>
              <a:uFillTx/>
              <a:latin typeface="Arial Narrow" panose="020B0606020202030204" pitchFamily="34" charset="0"/>
            </a:endParaRPr>
          </a:p>
        </p:txBody>
      </p:sp>
      <p:sp>
        <p:nvSpPr>
          <p:cNvPr id="9" name="TextBox 6"/>
          <p:cNvSpPr txBox="1"/>
          <p:nvPr/>
        </p:nvSpPr>
        <p:spPr>
          <a:xfrm>
            <a:off x="10642948" y="6591300"/>
            <a:ext cx="5187733" cy="942053"/>
          </a:xfrm>
          <a:prstGeom prst="rect">
            <a:avLst/>
          </a:prstGeom>
        </p:spPr>
        <p:txBody>
          <a:bodyPr lIns="0" tIns="0" rIns="0" bIns="0" rtlCol="0" anchor="t">
            <a:spAutoFit/>
          </a:bodyPr>
          <a:lstStyle/>
          <a:p>
            <a:pPr marR="0" lvl="0" algn="ctr" defTabSz="914400" rtl="0" eaLnBrk="1" fontAlgn="auto" latinLnBrk="0" hangingPunct="1">
              <a:lnSpc>
                <a:spcPts val="3360"/>
              </a:lnSpc>
              <a:spcBef>
                <a:spcPct val="0"/>
              </a:spcBef>
              <a:spcAft>
                <a:spcPts val="0"/>
              </a:spcAft>
              <a:buClrTx/>
              <a:buSzTx/>
              <a:defRPr/>
            </a:pPr>
            <a:endParaRPr kumimoji="0" lang="en-US" altLang="zh-CN" sz="54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a:p>
            <a:pPr marL="685800" marR="0" lvl="0" indent="-685800" algn="ctr" defTabSz="914400" rtl="0" eaLnBrk="1" fontAlgn="auto" latinLnBrk="0" hangingPunct="1">
              <a:lnSpc>
                <a:spcPts val="3360"/>
              </a:lnSpc>
              <a:spcBef>
                <a:spcPct val="0"/>
              </a:spcBef>
              <a:spcAft>
                <a:spcPts val="0"/>
              </a:spcAft>
              <a:buClrTx/>
              <a:buSzTx/>
              <a:buFont typeface="Wingdings" panose="05000000000000000000" pitchFamily="2" charset="2"/>
              <a:buChar char="u"/>
              <a:defRPr/>
            </a:pPr>
            <a:r>
              <a:rPr lang="zh-CN" altLang="en-US" sz="5400" dirty="0">
                <a:solidFill>
                  <a:srgbClr val="000000"/>
                </a:solidFill>
                <a:latin typeface="Calibri" panose="020F0502020204030204"/>
                <a:ea typeface="思源黑体-粗体 Bold"/>
              </a:rPr>
              <a:t>解题策略</a:t>
            </a:r>
            <a:endParaRPr kumimoji="0" lang="en-US" sz="5400" b="0" i="0" u="none" strike="noStrike" kern="1200" cap="none" spc="0" normalizeH="0" baseline="0" noProof="0" dirty="0">
              <a:ln>
                <a:noFill/>
              </a:ln>
              <a:solidFill>
                <a:srgbClr val="000000"/>
              </a:solidFill>
              <a:effectLst/>
              <a:uLnTx/>
              <a:uFillTx/>
              <a:latin typeface="Calibri" panose="020F0502020204030204"/>
              <a:ea typeface="思源黑体-粗体 Bold"/>
              <a:cs typeface="+mn-cs"/>
            </a:endParaRPr>
          </a:p>
        </p:txBody>
      </p:sp>
      <p:cxnSp>
        <p:nvCxnSpPr>
          <p:cNvPr id="11" name="直接连接符 10"/>
          <p:cNvCxnSpPr/>
          <p:nvPr/>
        </p:nvCxnSpPr>
        <p:spPr>
          <a:xfrm>
            <a:off x="11777779" y="4093770"/>
            <a:ext cx="3331315"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stretch>
            <a:fillRect/>
          </a:stretch>
        </p:blipFill>
        <p:spPr>
          <a:xfrm rot="20988137">
            <a:off x="4918339" y="5785872"/>
            <a:ext cx="2139148" cy="1831357"/>
          </a:xfrm>
          <a:prstGeom prst="rect">
            <a:avLst/>
          </a:prstGeom>
          <a:ln>
            <a:noFill/>
          </a:ln>
          <a:effectLst>
            <a:softEdge rad="112500"/>
          </a:effectLst>
        </p:spPr>
      </p:pic>
      <p:sp>
        <p:nvSpPr>
          <p:cNvPr id="23" name="矩形: 圆角 22"/>
          <p:cNvSpPr/>
          <p:nvPr/>
        </p:nvSpPr>
        <p:spPr>
          <a:xfrm>
            <a:off x="362707" y="3945537"/>
            <a:ext cx="17535372" cy="689957"/>
          </a:xfrm>
          <a:prstGeom prst="roundRect">
            <a:avLst/>
          </a:prstGeom>
          <a:solidFill>
            <a:srgbClr val="F2C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rPr>
              <a:t>  为实现目的的组织信息：传递信息、处理事务、交流感情</a:t>
            </a:r>
            <a:endParaRPr lang="zh-CN" altLang="en-US" sz="3600" b="1" dirty="0">
              <a:solidFill>
                <a:schemeClr val="tx1"/>
              </a:solidFill>
            </a:endParaRPr>
          </a:p>
        </p:txBody>
      </p:sp>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7475">
            <a:off x="-3300760" y="6642742"/>
            <a:ext cx="8951719" cy="4749892"/>
          </a:xfrm>
          <a:prstGeom prst="rect">
            <a:avLst/>
          </a:prstGeom>
        </p:spPr>
      </p:pic>
      <p:pic>
        <p:nvPicPr>
          <p:cNvPr id="5"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0778">
            <a:off x="821965" y="7884196"/>
            <a:ext cx="2138864" cy="1504983"/>
          </a:xfrm>
          <a:prstGeom prst="rect">
            <a:avLst/>
          </a:prstGeom>
        </p:spPr>
      </p:pic>
      <p:sp>
        <p:nvSpPr>
          <p:cNvPr id="6" name="矩形 5"/>
          <p:cNvSpPr/>
          <p:nvPr/>
        </p:nvSpPr>
        <p:spPr>
          <a:xfrm>
            <a:off x="540926" y="3562532"/>
            <a:ext cx="2964274" cy="1200329"/>
          </a:xfrm>
          <a:prstGeom prst="rect">
            <a:avLst/>
          </a:prstGeom>
          <a:noFill/>
        </p:spPr>
        <p:txBody>
          <a:bodyPr wrap="none" lIns="91440" tIns="45720" rIns="91440" bIns="45720">
            <a:spAutoFit/>
          </a:bodyPr>
          <a:lstStyle/>
          <a:p>
            <a:pPr algn="ctr"/>
            <a:r>
              <a:rPr lang="zh-CN" altLang="en-US" sz="7200" b="1" cap="none" spc="0" dirty="0">
                <a:ln w="9525">
                  <a:solidFill>
                    <a:sysClr val="windowText" lastClr="000000"/>
                  </a:solidFill>
                  <a:prstDash val="solid"/>
                </a:ln>
                <a:solidFill>
                  <a:srgbClr val="F2C36E"/>
                </a:solidFill>
                <a:effectLst>
                  <a:outerShdw blurRad="12700" dist="38100" dir="2700000" algn="tl" rotWithShape="0">
                    <a:schemeClr val="accent5">
                      <a:lumMod val="60000"/>
                      <a:lumOff val="40000"/>
                    </a:schemeClr>
                  </a:outerShdw>
                  <a:reflection blurRad="6350" stA="50000" endA="300" endPos="50000" dist="60007" dir="5400000" sy="-100000" algn="bl" rotWithShape="0"/>
                </a:effectLst>
              </a:rPr>
              <a:t>应用文</a:t>
            </a:r>
            <a:endParaRPr lang="zh-CN" altLang="en-US" sz="7200" b="1" cap="none" spc="0" dirty="0">
              <a:ln w="9525">
                <a:solidFill>
                  <a:sysClr val="windowText" lastClr="000000"/>
                </a:solidFill>
                <a:prstDash val="solid"/>
              </a:ln>
              <a:solidFill>
                <a:srgbClr val="F2C36E"/>
              </a:solidFill>
              <a:effectLst>
                <a:outerShdw blurRad="12700" dist="38100" dir="2700000" algn="tl" rotWithShape="0">
                  <a:schemeClr val="accent5">
                    <a:lumMod val="60000"/>
                    <a:lumOff val="40000"/>
                  </a:schemeClr>
                </a:outerShdw>
                <a:reflection blurRad="6350" stA="50000" endA="300" endPos="50000" dist="60007" dir="5400000" sy="-100000" algn="bl" rotWithShape="0"/>
              </a:effectLst>
            </a:endParaRPr>
          </a:p>
        </p:txBody>
      </p:sp>
      <p:sp>
        <p:nvSpPr>
          <p:cNvPr id="7" name="矩形: 圆角 6"/>
          <p:cNvSpPr/>
          <p:nvPr/>
        </p:nvSpPr>
        <p:spPr>
          <a:xfrm>
            <a:off x="3505200" y="1866900"/>
            <a:ext cx="1295400" cy="609600"/>
          </a:xfrm>
          <a:prstGeom prst="roundRect">
            <a:avLst/>
          </a:prstGeom>
          <a:solidFill>
            <a:srgbClr val="F2C3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rPr>
              <a:t>功能</a:t>
            </a:r>
            <a:endParaRPr lang="zh-CN" altLang="en-US" sz="3600" b="1" dirty="0">
              <a:solidFill>
                <a:schemeClr val="tx1"/>
              </a:solidFill>
            </a:endParaRPr>
          </a:p>
        </p:txBody>
      </p:sp>
      <p:sp>
        <p:nvSpPr>
          <p:cNvPr id="8" name="左中括号 7"/>
          <p:cNvSpPr/>
          <p:nvPr/>
        </p:nvSpPr>
        <p:spPr>
          <a:xfrm>
            <a:off x="4953000" y="1023421"/>
            <a:ext cx="304800" cy="2438400"/>
          </a:xfrm>
          <a:prstGeom prst="lef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流程图: 过程 8"/>
          <p:cNvSpPr/>
          <p:nvPr/>
        </p:nvSpPr>
        <p:spPr>
          <a:xfrm>
            <a:off x="5410200" y="773898"/>
            <a:ext cx="11392323" cy="693719"/>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告知类</a:t>
            </a:r>
            <a:r>
              <a:rPr lang="zh-CN" altLang="en-US" sz="3200" dirty="0">
                <a:solidFill>
                  <a:schemeClr val="tx1"/>
                </a:solidFill>
              </a:rPr>
              <a:t>：通知、指南、广告、倡议书、海报、报道、说明书等</a:t>
            </a:r>
            <a:endParaRPr lang="zh-CN" altLang="en-US" sz="3200" dirty="0">
              <a:solidFill>
                <a:schemeClr val="tx1"/>
              </a:solidFill>
            </a:endParaRPr>
          </a:p>
        </p:txBody>
      </p:sp>
      <p:sp>
        <p:nvSpPr>
          <p:cNvPr id="10" name="流程图: 过程 9"/>
          <p:cNvSpPr/>
          <p:nvPr/>
        </p:nvSpPr>
        <p:spPr>
          <a:xfrm>
            <a:off x="5389411" y="1808949"/>
            <a:ext cx="7488390" cy="693719"/>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事务类</a:t>
            </a:r>
            <a:r>
              <a:rPr lang="zh-CN" altLang="en-US" sz="3200" dirty="0">
                <a:solidFill>
                  <a:schemeClr val="tx1"/>
                </a:solidFill>
              </a:rPr>
              <a:t>：申请信、投诉信、邀请信等</a:t>
            </a:r>
            <a:endParaRPr lang="zh-CN" altLang="en-US" sz="3200" dirty="0">
              <a:solidFill>
                <a:schemeClr val="tx1"/>
              </a:solidFill>
            </a:endParaRPr>
          </a:p>
        </p:txBody>
      </p:sp>
      <p:sp>
        <p:nvSpPr>
          <p:cNvPr id="11" name="流程图: 过程 10"/>
          <p:cNvSpPr/>
          <p:nvPr/>
        </p:nvSpPr>
        <p:spPr>
          <a:xfrm>
            <a:off x="5389411" y="2944687"/>
            <a:ext cx="4059389" cy="693719"/>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礼仪类</a:t>
            </a:r>
            <a:r>
              <a:rPr lang="zh-CN" altLang="en-US" sz="3200" dirty="0">
                <a:solidFill>
                  <a:schemeClr val="tx1"/>
                </a:solidFill>
              </a:rPr>
              <a:t>：感谢信等</a:t>
            </a:r>
            <a:endParaRPr lang="zh-CN" altLang="en-US" sz="3200" dirty="0">
              <a:solidFill>
                <a:schemeClr val="tx1"/>
              </a:solidFill>
            </a:endParaRPr>
          </a:p>
        </p:txBody>
      </p:sp>
      <p:sp>
        <p:nvSpPr>
          <p:cNvPr id="12" name="矩形: 圆角 11"/>
          <p:cNvSpPr/>
          <p:nvPr/>
        </p:nvSpPr>
        <p:spPr>
          <a:xfrm>
            <a:off x="3505200" y="6057899"/>
            <a:ext cx="1295400" cy="609600"/>
          </a:xfrm>
          <a:prstGeom prst="roundRect">
            <a:avLst/>
          </a:prstGeom>
          <a:solidFill>
            <a:srgbClr val="F2C3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tx1"/>
                </a:solidFill>
              </a:rPr>
              <a:t>语篇</a:t>
            </a:r>
            <a:endParaRPr lang="zh-CN" altLang="en-US" sz="3600" b="1" dirty="0">
              <a:solidFill>
                <a:schemeClr val="tx1"/>
              </a:solidFill>
            </a:endParaRPr>
          </a:p>
        </p:txBody>
      </p:sp>
      <p:sp>
        <p:nvSpPr>
          <p:cNvPr id="13" name="左中括号 12"/>
          <p:cNvSpPr/>
          <p:nvPr/>
        </p:nvSpPr>
        <p:spPr>
          <a:xfrm>
            <a:off x="4990674" y="5234531"/>
            <a:ext cx="419526" cy="2557597"/>
          </a:xfrm>
          <a:prstGeom prst="lef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流程图: 过程 13"/>
          <p:cNvSpPr/>
          <p:nvPr/>
        </p:nvSpPr>
        <p:spPr>
          <a:xfrm>
            <a:off x="5410200" y="4887672"/>
            <a:ext cx="12268200" cy="693719"/>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连续性文本：</a:t>
            </a:r>
            <a:r>
              <a:rPr lang="zh-CN" altLang="en-US" sz="3200" dirty="0">
                <a:solidFill>
                  <a:schemeClr val="tx1"/>
                </a:solidFill>
              </a:rPr>
              <a:t>完整、连续的句群组成的议论文、记叙文、说明文等</a:t>
            </a:r>
            <a:endParaRPr lang="en-US" altLang="zh-CN" sz="3200" dirty="0">
              <a:solidFill>
                <a:schemeClr val="tx1"/>
              </a:solidFill>
            </a:endParaRPr>
          </a:p>
        </p:txBody>
      </p:sp>
      <p:sp>
        <p:nvSpPr>
          <p:cNvPr id="15" name="流程图: 过程 14"/>
          <p:cNvSpPr/>
          <p:nvPr/>
        </p:nvSpPr>
        <p:spPr>
          <a:xfrm>
            <a:off x="5441743" y="7265736"/>
            <a:ext cx="2940258" cy="69372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非连续性文本</a:t>
            </a:r>
            <a:endParaRPr lang="zh-CN" altLang="en-US" sz="3200" dirty="0">
              <a:solidFill>
                <a:schemeClr val="tx1"/>
              </a:solidFill>
            </a:endParaRPr>
          </a:p>
        </p:txBody>
      </p:sp>
      <p:sp>
        <p:nvSpPr>
          <p:cNvPr id="16" name="左中括号 15"/>
          <p:cNvSpPr/>
          <p:nvPr/>
        </p:nvSpPr>
        <p:spPr>
          <a:xfrm>
            <a:off x="8527288" y="6435089"/>
            <a:ext cx="304800" cy="2438400"/>
          </a:xfrm>
          <a:prstGeom prst="lef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右中括号 19"/>
          <p:cNvSpPr/>
          <p:nvPr/>
        </p:nvSpPr>
        <p:spPr>
          <a:xfrm>
            <a:off x="15621000" y="6362699"/>
            <a:ext cx="304800" cy="2510790"/>
          </a:xfrm>
          <a:prstGeom prst="rightBracket">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流程图: 过程 20"/>
          <p:cNvSpPr/>
          <p:nvPr/>
        </p:nvSpPr>
        <p:spPr>
          <a:xfrm flipH="1">
            <a:off x="16115874" y="6400693"/>
            <a:ext cx="686649" cy="2235994"/>
          </a:xfrm>
          <a:prstGeom prst="flowChartProcess">
            <a:avLst/>
          </a:prstGeom>
          <a:solidFill>
            <a:srgbClr val="F2C3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rPr>
              <a:t>目的明确</a:t>
            </a:r>
            <a:endParaRPr lang="zh-CN" altLang="en-US" sz="3200" dirty="0">
              <a:solidFill>
                <a:schemeClr val="tx1"/>
              </a:solidFill>
            </a:endParaRPr>
          </a:p>
        </p:txBody>
      </p:sp>
      <p:grpSp>
        <p:nvGrpSpPr>
          <p:cNvPr id="29" name="Group 8"/>
          <p:cNvGrpSpPr/>
          <p:nvPr/>
        </p:nvGrpSpPr>
        <p:grpSpPr>
          <a:xfrm rot="-5400000">
            <a:off x="1108267" y="-303328"/>
            <a:ext cx="737936" cy="2954469"/>
            <a:chOff x="0" y="0"/>
            <a:chExt cx="736600" cy="2949121"/>
          </a:xfrm>
          <a:solidFill>
            <a:srgbClr val="FFD32C"/>
          </a:solidFill>
        </p:grpSpPr>
        <p:sp>
          <p:nvSpPr>
            <p:cNvPr id="30"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grpFill/>
          </p:spPr>
        </p:sp>
        <p:sp>
          <p:nvSpPr>
            <p:cNvPr id="31" name="TextBox 10"/>
            <p:cNvSpPr txBox="1"/>
            <p:nvPr/>
          </p:nvSpPr>
          <p:spPr>
            <a:xfrm>
              <a:off x="0" y="-38100"/>
              <a:ext cx="736600" cy="723900"/>
            </a:xfrm>
            <a:prstGeom prst="rect">
              <a:avLst/>
            </a:prstGeom>
            <a:grpFill/>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 name="TextBox 18"/>
          <p:cNvSpPr txBox="1"/>
          <p:nvPr/>
        </p:nvSpPr>
        <p:spPr>
          <a:xfrm>
            <a:off x="-66675" y="885934"/>
            <a:ext cx="2951401" cy="541174"/>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rPr>
              <a:t>语篇特点</a:t>
            </a:r>
            <a:endParaRPr kumimoji="0" lang="en-US" sz="32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38" name="流程图: 过程 37"/>
          <p:cNvSpPr/>
          <p:nvPr/>
        </p:nvSpPr>
        <p:spPr>
          <a:xfrm>
            <a:off x="8977375" y="6072330"/>
            <a:ext cx="6491225" cy="693719"/>
          </a:xfrm>
          <a:prstGeom prst="flowChartProcess">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图文结合形式呈现的文本</a:t>
            </a:r>
            <a:endParaRPr lang="zh-CN" altLang="en-US" sz="3200" dirty="0">
              <a:solidFill>
                <a:schemeClr val="tx1"/>
              </a:solidFill>
            </a:endParaRPr>
          </a:p>
        </p:txBody>
      </p:sp>
      <p:sp>
        <p:nvSpPr>
          <p:cNvPr id="39" name="流程图: 过程 38"/>
          <p:cNvSpPr/>
          <p:nvPr/>
        </p:nvSpPr>
        <p:spPr>
          <a:xfrm>
            <a:off x="8984488" y="8454542"/>
            <a:ext cx="6491225" cy="693719"/>
          </a:xfrm>
          <a:prstGeom prst="flowChartProcess">
            <a:avLst/>
          </a:prstGeom>
          <a:solidFill>
            <a:srgbClr val="D9D9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不同来源的各种文本片段</a:t>
            </a:r>
            <a:endParaRPr lang="zh-CN" altLang="en-US" sz="3200" dirty="0">
              <a:solidFill>
                <a:schemeClr val="tx1"/>
              </a:solidFill>
            </a:endParaRPr>
          </a:p>
        </p:txBody>
      </p:sp>
      <p:sp>
        <p:nvSpPr>
          <p:cNvPr id="17" name="流程图: 过程 16"/>
          <p:cNvSpPr/>
          <p:nvPr/>
        </p:nvSpPr>
        <p:spPr>
          <a:xfrm>
            <a:off x="8971009" y="5925019"/>
            <a:ext cx="6491225" cy="997088"/>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形式直观：图表、漫画、清单、问卷、网页、广告等</a:t>
            </a:r>
            <a:endParaRPr lang="zh-CN" altLang="en-US" sz="3200" dirty="0">
              <a:solidFill>
                <a:schemeClr val="tx1"/>
              </a:solidFill>
            </a:endParaRPr>
          </a:p>
        </p:txBody>
      </p:sp>
      <p:sp>
        <p:nvSpPr>
          <p:cNvPr id="18" name="流程图: 过程 17"/>
          <p:cNvSpPr/>
          <p:nvPr/>
        </p:nvSpPr>
        <p:spPr>
          <a:xfrm>
            <a:off x="8996112" y="7274629"/>
            <a:ext cx="6491225" cy="742428"/>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语言简明：简洁、目的性、概括性</a:t>
            </a:r>
            <a:endParaRPr lang="zh-CN" altLang="en-US" sz="3200" dirty="0">
              <a:solidFill>
                <a:schemeClr val="tx1"/>
              </a:solidFill>
            </a:endParaRPr>
          </a:p>
        </p:txBody>
      </p:sp>
      <p:sp>
        <p:nvSpPr>
          <p:cNvPr id="19" name="流程图: 过程 18"/>
          <p:cNvSpPr/>
          <p:nvPr/>
        </p:nvSpPr>
        <p:spPr>
          <a:xfrm>
            <a:off x="8981101" y="8430187"/>
            <a:ext cx="6491225" cy="742428"/>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格式较固定</a:t>
            </a:r>
            <a:endParaRPr lang="zh-CN" altLang="en-US" sz="3200" dirty="0">
              <a:solidFill>
                <a:schemeClr val="tx1"/>
              </a:solidFill>
            </a:endParaRPr>
          </a:p>
        </p:txBody>
      </p:sp>
      <p:grpSp>
        <p:nvGrpSpPr>
          <p:cNvPr id="37" name="组合 36"/>
          <p:cNvGrpSpPr/>
          <p:nvPr/>
        </p:nvGrpSpPr>
        <p:grpSpPr>
          <a:xfrm>
            <a:off x="8156746" y="4202127"/>
            <a:ext cx="9631494" cy="5470480"/>
            <a:chOff x="7145349" y="4652922"/>
            <a:chExt cx="9070454" cy="4947521"/>
          </a:xfrm>
          <a:effectLst>
            <a:outerShdw blurRad="50800" dist="38100" dir="2700000" algn="tl" rotWithShape="0">
              <a:prstClr val="black">
                <a:alpha val="40000"/>
              </a:prstClr>
            </a:outerShdw>
          </a:effectLst>
        </p:grpSpPr>
        <p:grpSp>
          <p:nvGrpSpPr>
            <p:cNvPr id="32" name="组合 31"/>
            <p:cNvGrpSpPr/>
            <p:nvPr/>
          </p:nvGrpSpPr>
          <p:grpSpPr>
            <a:xfrm>
              <a:off x="7145349" y="4652922"/>
              <a:ext cx="9070454" cy="4947521"/>
              <a:chOff x="7145349" y="4652922"/>
              <a:chExt cx="9070454" cy="4947521"/>
            </a:xfrm>
          </p:grpSpPr>
          <p:pic>
            <p:nvPicPr>
              <p:cNvPr id="25" name="图片 24" descr="文本&#10;&#10;描述已自动生成"/>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349" y="4652922"/>
                <a:ext cx="9070454" cy="4947521"/>
              </a:xfrm>
              <a:prstGeom prst="rect">
                <a:avLst/>
              </a:prstGeom>
            </p:spPr>
          </p:pic>
          <p:sp>
            <p:nvSpPr>
              <p:cNvPr id="26" name="流程图: 过程 25"/>
              <p:cNvSpPr/>
              <p:nvPr/>
            </p:nvSpPr>
            <p:spPr>
              <a:xfrm>
                <a:off x="9022162" y="7792128"/>
                <a:ext cx="6963400" cy="1720974"/>
              </a:xfrm>
              <a:prstGeom prst="flowChartProcess">
                <a:avLst/>
              </a:prstGeom>
              <a:solidFill>
                <a:srgbClr val="F2C36E">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grpSp>
        <p:sp>
          <p:nvSpPr>
            <p:cNvPr id="36" name="流程图: 过程 35"/>
            <p:cNvSpPr/>
            <p:nvPr/>
          </p:nvSpPr>
          <p:spPr>
            <a:xfrm>
              <a:off x="9022162" y="7038156"/>
              <a:ext cx="6963400" cy="406300"/>
            </a:xfrm>
            <a:prstGeom prst="flowChartProcess">
              <a:avLst/>
            </a:prstGeom>
            <a:solidFill>
              <a:srgbClr val="F2C36E">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9B84"/>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xit" presetSubtype="32" fill="hold" nodeType="clickEffect">
                                  <p:stCondLst>
                                    <p:cond delay="0"/>
                                  </p:stCondLst>
                                  <p:childTnLst>
                                    <p:animEffect transition="out" filter="circle(out)">
                                      <p:cBhvr>
                                        <p:cTn id="75" dur="2000"/>
                                        <p:tgtEl>
                                          <p:spTgt spid="37"/>
                                        </p:tgtEl>
                                      </p:cBhvr>
                                    </p:animEffect>
                                    <p:set>
                                      <p:cBhvr>
                                        <p:cTn id="76" dur="1" fill="hold">
                                          <p:stCondLst>
                                            <p:cond delay="1999"/>
                                          </p:stCondLst>
                                        </p:cTn>
                                        <p:tgtEl>
                                          <p:spTgt spid="3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wipe(down)">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wipe(down)">
                                      <p:cBhvr>
                                        <p:cTn id="101" dur="500"/>
                                        <p:tgtEl>
                                          <p:spTgt spid="21"/>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barn(inVertical)">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wipe(down)">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0" grpId="0" animBg="1"/>
      <p:bldP spid="21" grpId="0" animBg="1"/>
      <p:bldP spid="38" grpId="0" animBg="1"/>
      <p:bldP spid="39"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24"/>
          <p:cNvGraphicFramePr>
            <a:graphicFrameLocks noGrp="1"/>
          </p:cNvGraphicFramePr>
          <p:nvPr/>
        </p:nvGraphicFramePr>
        <p:xfrm>
          <a:off x="2740120" y="1897380"/>
          <a:ext cx="14325600" cy="6492240"/>
        </p:xfrm>
        <a:graphic>
          <a:graphicData uri="http://schemas.openxmlformats.org/drawingml/2006/table">
            <a:tbl>
              <a:tblPr firstRow="1" bandRow="1">
                <a:tableStyleId>{E8B1032C-EA38-4F05-BA0D-38AFFFC7BED3}</a:tableStyleId>
              </a:tblPr>
              <a:tblGrid>
                <a:gridCol w="2764589"/>
                <a:gridCol w="11561011"/>
              </a:tblGrid>
              <a:tr h="370840">
                <a:tc>
                  <a:txBody>
                    <a:bodyPr/>
                    <a:lstStyle/>
                    <a:p>
                      <a:pPr algn="ctr"/>
                      <a:r>
                        <a:rPr lang="zh-CN" altLang="en-US" sz="4000" b="1" i="0" dirty="0">
                          <a:solidFill>
                            <a:srgbClr val="FFA900"/>
                          </a:solidFill>
                          <a:effectLst/>
                          <a:latin typeface="-apple-system"/>
                        </a:rPr>
                        <a:t>选材特点</a:t>
                      </a:r>
                      <a:endParaRPr lang="zh-CN" altLang="en-US" sz="4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lang="zh-CN" altLang="en-US" sz="3600" b="0" i="0" dirty="0">
                          <a:effectLst/>
                          <a:latin typeface="华文仿宋" panose="02010600040101010101" pitchFamily="2" charset="-122"/>
                          <a:ea typeface="华文仿宋" panose="02010600040101010101" pitchFamily="2" charset="-122"/>
                        </a:rPr>
                        <a:t>信息量大，文句精炼，</a:t>
                      </a:r>
                      <a:r>
                        <a:rPr lang="zh-CN" altLang="en-US" sz="3600" b="0" i="0" dirty="0">
                          <a:effectLst/>
                          <a:highlight>
                            <a:srgbClr val="FFFF00"/>
                          </a:highlight>
                          <a:latin typeface="华文仿宋" panose="02010600040101010101" pitchFamily="2" charset="-122"/>
                          <a:ea typeface="华文仿宋" panose="02010600040101010101" pitchFamily="2" charset="-122"/>
                        </a:rPr>
                        <a:t>形式灵活</a:t>
                      </a:r>
                      <a:r>
                        <a:rPr lang="zh-CN" altLang="en-US" sz="3600" b="0" i="0" dirty="0">
                          <a:effectLst/>
                          <a:latin typeface="华文仿宋" panose="02010600040101010101" pitchFamily="2" charset="-122"/>
                          <a:ea typeface="华文仿宋" panose="02010600040101010101" pitchFamily="2" charset="-122"/>
                        </a:rPr>
                        <a:t>，用少篇幅表达最大量的信息</a:t>
                      </a:r>
                      <a:endParaRPr lang="zh-CN" altLang="en-US" sz="3600" dirty="0">
                        <a:latin typeface="华文仿宋" panose="02010600040101010101" pitchFamily="2" charset="-122"/>
                        <a:ea typeface="华文仿宋" panose="0201060004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r>
                        <a:rPr lang="zh-CN" altLang="en-US" sz="4000" b="1" i="0" dirty="0">
                          <a:solidFill>
                            <a:srgbClr val="FFA900"/>
                          </a:solidFill>
                          <a:effectLst/>
                          <a:latin typeface="-apple-system"/>
                        </a:rPr>
                        <a:t>内容特点</a:t>
                      </a:r>
                      <a:endParaRPr lang="zh-CN" altLang="en-US" sz="4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lang="zh-CN" altLang="en-US" sz="3600" b="0" i="0" dirty="0">
                          <a:effectLst/>
                          <a:highlight>
                            <a:srgbClr val="FFFF00"/>
                          </a:highlight>
                          <a:latin typeface="华文仿宋" panose="02010600040101010101" pitchFamily="2" charset="-122"/>
                          <a:ea typeface="华文仿宋" panose="02010600040101010101" pitchFamily="2" charset="-122"/>
                        </a:rPr>
                        <a:t>生活化，实用化，多样化</a:t>
                      </a:r>
                      <a:r>
                        <a:rPr lang="zh-CN" altLang="en-US" sz="3600" b="0" i="0" dirty="0">
                          <a:effectLst/>
                          <a:latin typeface="华文仿宋" panose="02010600040101010101" pitchFamily="2" charset="-122"/>
                          <a:ea typeface="华文仿宋" panose="02010600040101010101" pitchFamily="2" charset="-122"/>
                        </a:rPr>
                        <a:t>，如产品宣传、服务介绍、通知、海报、启示、招生招聘等。</a:t>
                      </a:r>
                      <a:endParaRPr lang="zh-CN" altLang="en-US" sz="3600" b="0" i="0" dirty="0">
                        <a:effectLst/>
                        <a:latin typeface="华文仿宋" panose="02010600040101010101" pitchFamily="2" charset="-122"/>
                        <a:ea typeface="华文仿宋" panose="0201060004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r>
                        <a:rPr lang="zh-CN" altLang="en-US" sz="4000" b="1" i="0" dirty="0">
                          <a:solidFill>
                            <a:srgbClr val="FFA900"/>
                          </a:solidFill>
                          <a:effectLst/>
                          <a:latin typeface="-apple-system"/>
                        </a:rPr>
                        <a:t>形式特点</a:t>
                      </a:r>
                      <a:endParaRPr lang="zh-CN" altLang="en-US" sz="4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lang="zh-CN" altLang="en-US" sz="3600" b="0" i="0" dirty="0">
                          <a:effectLst/>
                          <a:latin typeface="华文仿宋" panose="02010600040101010101" pitchFamily="2" charset="-122"/>
                          <a:ea typeface="华文仿宋" panose="02010600040101010101" pitchFamily="2" charset="-122"/>
                        </a:rPr>
                        <a:t>标题醒目，重点突出，条理清晰，常用</a:t>
                      </a:r>
                      <a:r>
                        <a:rPr lang="zh-CN" altLang="en-US" sz="3600" b="0" i="0" dirty="0">
                          <a:effectLst/>
                          <a:highlight>
                            <a:srgbClr val="FFFF00"/>
                          </a:highlight>
                          <a:latin typeface="华文仿宋" panose="02010600040101010101" pitchFamily="2" charset="-122"/>
                          <a:ea typeface="华文仿宋" panose="02010600040101010101" pitchFamily="2" charset="-122"/>
                        </a:rPr>
                        <a:t>图表、粗体字、下划线、图画</a:t>
                      </a:r>
                      <a:r>
                        <a:rPr lang="zh-CN" altLang="en-US" sz="3600" b="0" i="0" dirty="0">
                          <a:effectLst/>
                          <a:latin typeface="华文仿宋" panose="02010600040101010101" pitchFamily="2" charset="-122"/>
                          <a:ea typeface="华文仿宋" panose="02010600040101010101" pitchFamily="2" charset="-122"/>
                        </a:rPr>
                        <a:t>或各类项目</a:t>
                      </a:r>
                      <a:r>
                        <a:rPr lang="zh-CN" altLang="en-US" sz="3600" b="0" i="0" dirty="0">
                          <a:effectLst/>
                          <a:highlight>
                            <a:srgbClr val="FFFF00"/>
                          </a:highlight>
                          <a:latin typeface="华文仿宋" panose="02010600040101010101" pitchFamily="2" charset="-122"/>
                          <a:ea typeface="华文仿宋" panose="02010600040101010101" pitchFamily="2" charset="-122"/>
                        </a:rPr>
                        <a:t>符号</a:t>
                      </a:r>
                      <a:r>
                        <a:rPr lang="zh-CN" altLang="en-US" sz="3600" b="0" i="0" dirty="0">
                          <a:effectLst/>
                          <a:latin typeface="华文仿宋" panose="02010600040101010101" pitchFamily="2" charset="-122"/>
                          <a:ea typeface="华文仿宋" panose="02010600040101010101" pitchFamily="2" charset="-122"/>
                        </a:rPr>
                        <a:t>使文章的结构更鲜明。</a:t>
                      </a:r>
                      <a:endParaRPr lang="zh-CN" altLang="en-US" sz="3600" b="0" i="0" dirty="0">
                        <a:effectLst/>
                        <a:latin typeface="华文仿宋" panose="02010600040101010101" pitchFamily="2" charset="-122"/>
                        <a:ea typeface="华文仿宋" panose="0201060004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r>
                        <a:rPr lang="zh-CN" altLang="en-US" sz="4000" b="1" i="0" dirty="0">
                          <a:solidFill>
                            <a:srgbClr val="FFA900"/>
                          </a:solidFill>
                          <a:effectLst/>
                          <a:latin typeface="-apple-system"/>
                        </a:rPr>
                        <a:t>语言特点</a:t>
                      </a:r>
                      <a:endParaRPr lang="zh-CN" altLang="en-US" sz="4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lang="zh-CN" altLang="en-US" sz="3600" b="0" i="0" dirty="0">
                          <a:effectLst/>
                          <a:latin typeface="华文仿宋" panose="02010600040101010101" pitchFamily="2" charset="-122"/>
                          <a:ea typeface="华文仿宋" panose="02010600040101010101" pitchFamily="2" charset="-122"/>
                        </a:rPr>
                        <a:t>人名、地名、专有名词多；生词多；缩略词、祈使句、省略句多；</a:t>
                      </a:r>
                      <a:r>
                        <a:rPr lang="zh-CN" altLang="en-US" sz="3600" b="0" i="0" dirty="0">
                          <a:effectLst/>
                          <a:highlight>
                            <a:srgbClr val="FFFF00"/>
                          </a:highlight>
                          <a:latin typeface="华文仿宋" panose="02010600040101010101" pitchFamily="2" charset="-122"/>
                          <a:ea typeface="华文仿宋" panose="02010600040101010101" pitchFamily="2" charset="-122"/>
                        </a:rPr>
                        <a:t>结构不完整</a:t>
                      </a:r>
                      <a:r>
                        <a:rPr lang="zh-CN" altLang="en-US" sz="3600" b="0" i="0" dirty="0">
                          <a:effectLst/>
                          <a:latin typeface="华文仿宋" panose="02010600040101010101" pitchFamily="2" charset="-122"/>
                          <a:ea typeface="华文仿宋" panose="02010600040101010101" pitchFamily="2" charset="-122"/>
                        </a:rPr>
                        <a:t>。</a:t>
                      </a:r>
                      <a:endParaRPr lang="zh-CN" altLang="en-US" sz="3600" dirty="0">
                        <a:latin typeface="华文仿宋" panose="02010600040101010101" pitchFamily="2" charset="-122"/>
                        <a:ea typeface="华文仿宋" panose="0201060004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lgn="ctr"/>
                      <a:r>
                        <a:rPr lang="zh-CN" altLang="en-US" sz="4000" b="1" i="0" dirty="0">
                          <a:solidFill>
                            <a:srgbClr val="FFA900"/>
                          </a:solidFill>
                          <a:effectLst/>
                          <a:latin typeface="-apple-system"/>
                        </a:rPr>
                        <a:t>命题特点</a:t>
                      </a:r>
                      <a:endParaRPr lang="zh-CN" altLang="en-US" sz="4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r>
                        <a:rPr lang="zh-CN" altLang="en-US" sz="3600" b="0" i="0" dirty="0">
                          <a:effectLst/>
                          <a:highlight>
                            <a:srgbClr val="FFFF00"/>
                          </a:highlight>
                          <a:latin typeface="华文仿宋" panose="02010600040101010101" pitchFamily="2" charset="-122"/>
                          <a:ea typeface="华文仿宋" panose="02010600040101010101" pitchFamily="2" charset="-122"/>
                        </a:rPr>
                        <a:t>主要考查考生提取信息和处理信息的能力</a:t>
                      </a:r>
                      <a:r>
                        <a:rPr lang="zh-CN" altLang="en-US" sz="3600" b="0" i="0" dirty="0">
                          <a:effectLst/>
                          <a:latin typeface="华文仿宋" panose="02010600040101010101" pitchFamily="2" charset="-122"/>
                          <a:ea typeface="华文仿宋" panose="02010600040101010101" pitchFamily="2" charset="-122"/>
                        </a:rPr>
                        <a:t>，既注重特定细节的筛选、类比、综合，又注重</a:t>
                      </a:r>
                      <a:r>
                        <a:rPr lang="zh-CN" altLang="en-US" sz="3600" b="0" i="0" dirty="0">
                          <a:effectLst/>
                          <a:highlight>
                            <a:srgbClr val="FFFF00"/>
                          </a:highlight>
                          <a:latin typeface="华文仿宋" panose="02010600040101010101" pitchFamily="2" charset="-122"/>
                          <a:ea typeface="华文仿宋" panose="02010600040101010101" pitchFamily="2" charset="-122"/>
                        </a:rPr>
                        <a:t>推理判断题的考查</a:t>
                      </a:r>
                      <a:r>
                        <a:rPr lang="zh-CN" altLang="en-US" sz="3600" b="0" i="0" dirty="0">
                          <a:effectLst/>
                          <a:latin typeface="华文仿宋" panose="02010600040101010101" pitchFamily="2" charset="-122"/>
                          <a:ea typeface="华文仿宋" panose="02010600040101010101" pitchFamily="2" charset="-122"/>
                        </a:rPr>
                        <a:t>，题目设置相对较容易。</a:t>
                      </a:r>
                      <a:endParaRPr lang="zh-CN" altLang="en-US" sz="3600" dirty="0">
                        <a:latin typeface="华文仿宋" panose="02010600040101010101" pitchFamily="2" charset="-122"/>
                        <a:ea typeface="华文仿宋" panose="02010600040101010101" pitchFamily="2"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4"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67475">
            <a:off x="-3300760" y="6642742"/>
            <a:ext cx="8951719" cy="4749892"/>
          </a:xfrm>
          <a:prstGeom prst="rect">
            <a:avLst/>
          </a:prstGeom>
        </p:spPr>
      </p:pic>
      <p:pic>
        <p:nvPicPr>
          <p:cNvPr id="6"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40778">
            <a:off x="821965" y="7884196"/>
            <a:ext cx="2138864" cy="1504983"/>
          </a:xfrm>
          <a:prstGeom prst="rect">
            <a:avLst/>
          </a:prstGeom>
        </p:spPr>
      </p:pic>
      <p:sp>
        <p:nvSpPr>
          <p:cNvPr id="8" name="流程图: 过程 7"/>
          <p:cNvSpPr/>
          <p:nvPr/>
        </p:nvSpPr>
        <p:spPr>
          <a:xfrm>
            <a:off x="111583" y="887769"/>
            <a:ext cx="2940258" cy="69372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tx1"/>
                </a:solidFill>
              </a:rPr>
              <a:t>非连续性文本</a:t>
            </a:r>
            <a:endParaRPr lang="zh-CN" altLang="en-US" sz="32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9921" y="432566"/>
            <a:ext cx="17508158" cy="9421869"/>
            <a:chOff x="0" y="0"/>
            <a:chExt cx="27711400" cy="14912657"/>
          </a:xfrm>
        </p:grpSpPr>
        <p:sp>
          <p:nvSpPr>
            <p:cNvPr id="3" name="Freeform 3"/>
            <p:cNvSpPr/>
            <p:nvPr/>
          </p:nvSpPr>
          <p:spPr>
            <a:xfrm>
              <a:off x="0" y="0"/>
              <a:ext cx="27711400" cy="14912657"/>
            </a:xfrm>
            <a:custGeom>
              <a:avLst/>
              <a:gdLst/>
              <a:ahLst/>
              <a:cxnLst/>
              <a:rect l="l" t="t" r="r" b="b"/>
              <a:pathLst>
                <a:path w="27711400" h="14912657">
                  <a:moveTo>
                    <a:pt x="0" y="0"/>
                  </a:moveTo>
                  <a:lnTo>
                    <a:pt x="0" y="14912657"/>
                  </a:lnTo>
                  <a:lnTo>
                    <a:pt x="27711400" y="14912657"/>
                  </a:lnTo>
                  <a:lnTo>
                    <a:pt x="27711400" y="0"/>
                  </a:lnTo>
                  <a:lnTo>
                    <a:pt x="0" y="0"/>
                  </a:lnTo>
                  <a:close/>
                  <a:moveTo>
                    <a:pt x="27650439" y="14851697"/>
                  </a:moveTo>
                  <a:lnTo>
                    <a:pt x="59690" y="14851697"/>
                  </a:lnTo>
                  <a:lnTo>
                    <a:pt x="59690" y="59690"/>
                  </a:lnTo>
                  <a:lnTo>
                    <a:pt x="27650439" y="59690"/>
                  </a:lnTo>
                  <a:lnTo>
                    <a:pt x="27650439" y="14851697"/>
                  </a:lnTo>
                  <a:close/>
                </a:path>
              </a:pathLst>
            </a:custGeom>
            <a:solidFill>
              <a:srgbClr val="000000"/>
            </a:solidFill>
          </p:spPr>
        </p:sp>
      </p:gr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38200" y="3051472"/>
            <a:ext cx="15199286" cy="367849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47242" y="5073991"/>
            <a:ext cx="1225707" cy="88028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908355" y="3764908"/>
            <a:ext cx="1078027" cy="972184"/>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069459" y="5021127"/>
            <a:ext cx="1190294" cy="947907"/>
          </a:xfrm>
          <a:prstGeom prst="rect">
            <a:avLst/>
          </a:prstGeom>
        </p:spPr>
      </p:pic>
      <p:grpSp>
        <p:nvGrpSpPr>
          <p:cNvPr id="8" name="Group 8"/>
          <p:cNvGrpSpPr/>
          <p:nvPr/>
        </p:nvGrpSpPr>
        <p:grpSpPr>
          <a:xfrm rot="-5400000">
            <a:off x="1108267" y="-303328"/>
            <a:ext cx="737936" cy="2954469"/>
            <a:chOff x="0" y="0"/>
            <a:chExt cx="736600" cy="2949121"/>
          </a:xfrm>
        </p:grpSpPr>
        <p:sp>
          <p:nvSpPr>
            <p:cNvPr id="9" name="Freeform 9"/>
            <p:cNvSpPr/>
            <p:nvPr/>
          </p:nvSpPr>
          <p:spPr>
            <a:xfrm>
              <a:off x="0" y="0"/>
              <a:ext cx="736600" cy="2949121"/>
            </a:xfrm>
            <a:custGeom>
              <a:avLst/>
              <a:gdLst/>
              <a:ahLst/>
              <a:cxnLst/>
              <a:rect l="l" t="t" r="r" b="b"/>
              <a:pathLst>
                <a:path w="736600" h="2949121">
                  <a:moveTo>
                    <a:pt x="736600" y="0"/>
                  </a:moveTo>
                  <a:lnTo>
                    <a:pt x="736600" y="2949121"/>
                  </a:lnTo>
                  <a:lnTo>
                    <a:pt x="368300" y="2822121"/>
                  </a:lnTo>
                  <a:lnTo>
                    <a:pt x="0" y="2949121"/>
                  </a:lnTo>
                  <a:lnTo>
                    <a:pt x="0" y="0"/>
                  </a:lnTo>
                  <a:lnTo>
                    <a:pt x="736600" y="0"/>
                  </a:lnTo>
                  <a:close/>
                </a:path>
              </a:pathLst>
            </a:custGeom>
            <a:solidFill>
              <a:srgbClr val="FFE27A"/>
            </a:solidFill>
          </p:spPr>
        </p:sp>
        <p:sp>
          <p:nvSpPr>
            <p:cNvPr id="10" name="TextBox 10"/>
            <p:cNvSpPr txBox="1"/>
            <p:nvPr/>
          </p:nvSpPr>
          <p:spPr>
            <a:xfrm>
              <a:off x="0" y="-38100"/>
              <a:ext cx="736600" cy="723900"/>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1"/>
          <p:cNvSpPr txBox="1"/>
          <p:nvPr/>
        </p:nvSpPr>
        <p:spPr>
          <a:xfrm>
            <a:off x="923925" y="6265150"/>
            <a:ext cx="4949024" cy="1344920"/>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defRPr/>
            </a:pPr>
            <a:r>
              <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1</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ct val="0"/>
              </a:spcBef>
              <a:spcAft>
                <a:spcPts val="0"/>
              </a:spcAft>
              <a:buClrTx/>
              <a:buSzTx/>
              <a:buFontTx/>
              <a:buNone/>
              <a:defRPr/>
            </a:pPr>
            <a:r>
              <a:rPr lang="zh-CN" altLang="en-US" sz="4400" dirty="0">
                <a:solidFill>
                  <a:srgbClr val="000000"/>
                </a:solidFill>
                <a:latin typeface="Calibri" panose="020F0502020204030204"/>
                <a:ea typeface="思源黑体-粗体"/>
              </a:rPr>
              <a:t>分析</a:t>
            </a:r>
            <a:r>
              <a:rPr lang="zh-CN" altLang="en-US" sz="4400" dirty="0">
                <a:solidFill>
                  <a:srgbClr val="000000"/>
                </a:solidFill>
                <a:highlight>
                  <a:srgbClr val="FFFF00"/>
                </a:highlight>
                <a:latin typeface="Calibri" panose="020F0502020204030204"/>
                <a:ea typeface="思源黑体-粗体"/>
              </a:rPr>
              <a:t>题干</a:t>
            </a:r>
            <a:r>
              <a:rPr kumimoji="0" lang="en-US" altLang="zh-CN"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a:t>
            </a:r>
            <a:r>
              <a:rPr kumimoji="0" lang="zh-CN" altLang="en-US" sz="4400" b="0" i="0" u="none" strike="noStrike" kern="1200" cap="none" spc="0" normalizeH="0" baseline="0" noProof="0" dirty="0">
                <a:ln>
                  <a:noFill/>
                </a:ln>
                <a:solidFill>
                  <a:srgbClr val="000000"/>
                </a:solidFill>
                <a:effectLst/>
                <a:highlight>
                  <a:srgbClr val="FFFF00"/>
                </a:highlight>
                <a:uLnTx/>
                <a:uFillTx/>
                <a:latin typeface="Calibri" panose="020F0502020204030204"/>
                <a:ea typeface="思源黑体-粗体"/>
                <a:cs typeface="+mn-cs"/>
              </a:rPr>
              <a:t>关键词</a:t>
            </a:r>
            <a:endParaRPr kumimoji="0" lang="en-US" sz="4400" b="0" i="0" u="none" strike="noStrike" kern="1200" cap="none" spc="0" normalizeH="0" baseline="0" noProof="0" dirty="0">
              <a:ln>
                <a:noFill/>
              </a:ln>
              <a:solidFill>
                <a:srgbClr val="000000"/>
              </a:solidFill>
              <a:effectLst/>
              <a:highlight>
                <a:srgbClr val="FFFF00"/>
              </a:highlight>
              <a:uLnTx/>
              <a:uFillTx/>
              <a:latin typeface="Calibri" panose="020F0502020204030204"/>
              <a:ea typeface="思源黑体-粗体"/>
              <a:cs typeface="+mn-cs"/>
            </a:endParaRPr>
          </a:p>
        </p:txBody>
      </p:sp>
      <p:sp>
        <p:nvSpPr>
          <p:cNvPr id="12" name="TextBox 12"/>
          <p:cNvSpPr txBox="1"/>
          <p:nvPr/>
        </p:nvSpPr>
        <p:spPr>
          <a:xfrm>
            <a:off x="14339260" y="6265151"/>
            <a:ext cx="3013657" cy="911981"/>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defRPr/>
            </a:pPr>
            <a:r>
              <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5</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ct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13" name="TextBox 13"/>
          <p:cNvSpPr txBox="1"/>
          <p:nvPr/>
        </p:nvSpPr>
        <p:spPr>
          <a:xfrm>
            <a:off x="10754368" y="2400300"/>
            <a:ext cx="3864816" cy="1344920"/>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ct val="0"/>
              </a:spcBef>
              <a:spcAft>
                <a:spcPts val="0"/>
              </a:spcAft>
              <a:buClrTx/>
              <a:buSzTx/>
              <a:buFontTx/>
              <a:buNone/>
              <a:defRPr/>
            </a:pPr>
            <a:r>
              <a:rPr lang="en-US" altLang="zh-CN" sz="4400" dirty="0">
                <a:solidFill>
                  <a:srgbClr val="000000"/>
                </a:solidFill>
                <a:latin typeface="Calibri" panose="020F0502020204030204"/>
                <a:ea typeface="思源黑体-粗体"/>
              </a:rPr>
              <a:t>4</a:t>
            </a:r>
            <a:r>
              <a:rPr lang="zh-CN" altLang="en-US" sz="4400" dirty="0">
                <a:solidFill>
                  <a:srgbClr val="000000"/>
                </a:solidFill>
                <a:latin typeface="Calibri" panose="020F0502020204030204"/>
                <a:ea typeface="思源黑体-粗体"/>
              </a:rPr>
              <a:t>排除错误答案</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14" name="TextBox 14"/>
          <p:cNvSpPr txBox="1"/>
          <p:nvPr/>
        </p:nvSpPr>
        <p:spPr>
          <a:xfrm>
            <a:off x="7748447" y="6265150"/>
            <a:ext cx="3140209" cy="908903"/>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ct val="0"/>
              </a:spcBef>
              <a:spcAft>
                <a:spcPts val="0"/>
              </a:spcAft>
              <a:buClrTx/>
              <a:buSzTx/>
              <a:buFontTx/>
              <a:buNone/>
              <a:defRPr/>
            </a:pPr>
            <a:r>
              <a:rPr lang="en-US" altLang="zh-CN" sz="4400" dirty="0">
                <a:solidFill>
                  <a:srgbClr val="000000"/>
                </a:solidFill>
                <a:latin typeface="Calibri" panose="020F0502020204030204"/>
                <a:ea typeface="思源黑体-粗体"/>
              </a:rPr>
              <a:t>3</a:t>
            </a:r>
            <a:r>
              <a:rPr lang="zh-CN" altLang="en-US" sz="4400" dirty="0">
                <a:solidFill>
                  <a:srgbClr val="000000"/>
                </a:solidFill>
                <a:latin typeface="Calibri" panose="020F0502020204030204"/>
                <a:ea typeface="思源黑体-粗体"/>
              </a:rPr>
              <a:t>分析比对</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15" name="TextBox 15"/>
          <p:cNvSpPr txBox="1"/>
          <p:nvPr/>
        </p:nvSpPr>
        <p:spPr>
          <a:xfrm>
            <a:off x="4512992" y="2554061"/>
            <a:ext cx="3181318" cy="1344920"/>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ts val="0"/>
              </a:spcBef>
              <a:spcAft>
                <a:spcPts val="0"/>
              </a:spcAft>
              <a:buClrTx/>
              <a:buSzTx/>
              <a:buFontTx/>
              <a:buNone/>
              <a:defRPr/>
            </a:pP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a:p>
            <a:pPr marL="0" marR="0" lvl="0" indent="0" algn="l" defTabSz="914400" rtl="0" eaLnBrk="1" fontAlgn="auto" latinLnBrk="0" hangingPunct="1">
              <a:lnSpc>
                <a:spcPts val="3360"/>
              </a:lnSpc>
              <a:spcBef>
                <a:spcPct val="0"/>
              </a:spcBef>
              <a:spcAft>
                <a:spcPts val="0"/>
              </a:spcAft>
              <a:buClrTx/>
              <a:buSzTx/>
              <a:buFontTx/>
              <a:buNone/>
              <a:defRPr/>
            </a:pPr>
            <a:r>
              <a:rPr kumimoji="0" lang="en-US" altLang="zh-CN"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2</a:t>
            </a:r>
            <a:r>
              <a:rPr kumimoji="0" lang="zh-CN" alt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rPr>
              <a:t>定位信息</a:t>
            </a:r>
            <a:endParaRPr kumimoji="0" lang="en-US" sz="44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sp>
        <p:nvSpPr>
          <p:cNvPr id="18" name="TextBox 18"/>
          <p:cNvSpPr txBox="1"/>
          <p:nvPr/>
        </p:nvSpPr>
        <p:spPr>
          <a:xfrm>
            <a:off x="-95266" y="933698"/>
            <a:ext cx="2951401" cy="552202"/>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ct val="0"/>
              </a:spcBef>
              <a:spcAft>
                <a:spcPts val="0"/>
              </a:spcAft>
              <a:buClrTx/>
              <a:buSzTx/>
              <a:buFontTx/>
              <a:buNone/>
              <a:defRPr/>
            </a:pPr>
            <a:r>
              <a:rPr kumimoji="0" lang="zh-CN" altLang="en-US" sz="3600" b="0" i="0" u="none" strike="noStrike" kern="1200" cap="none" spc="0" normalizeH="0" baseline="0" noProof="0" dirty="0">
                <a:ln>
                  <a:noFill/>
                </a:ln>
                <a:solidFill>
                  <a:srgbClr val="000000"/>
                </a:solidFill>
                <a:effectLst/>
                <a:uLnTx/>
                <a:uFillTx/>
                <a:latin typeface="Calibri" panose="020F0502020204030204"/>
                <a:ea typeface="思源黑体-粗体"/>
                <a:cs typeface="+mn-cs"/>
              </a:rPr>
              <a:t>解题策略</a:t>
            </a:r>
            <a:endParaRPr kumimoji="0" lang="en-US" sz="3600" b="0" i="0" u="none" strike="noStrike" kern="1200" cap="none" spc="0" normalizeH="0" baseline="0" noProof="0" dirty="0">
              <a:ln>
                <a:noFill/>
              </a:ln>
              <a:solidFill>
                <a:srgbClr val="000000"/>
              </a:solidFill>
              <a:effectLst/>
              <a:uLnTx/>
              <a:uFillTx/>
              <a:latin typeface="Calibri" panose="020F0502020204030204"/>
              <a:ea typeface="思源黑体-粗体"/>
              <a:cs typeface="+mn-cs"/>
            </a:endParaRPr>
          </a:p>
        </p:txBody>
      </p:sp>
      <p:pic>
        <p:nvPicPr>
          <p:cNvPr id="19"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76033">
            <a:off x="14536552" y="64233"/>
            <a:ext cx="5050947" cy="4665238"/>
          </a:xfrm>
          <a:prstGeom prst="rect">
            <a:avLst/>
          </a:prstGeom>
        </p:spPr>
      </p:pic>
      <p:pic>
        <p:nvPicPr>
          <p:cNvPr id="20"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76033">
            <a:off x="15805514" y="1753453"/>
            <a:ext cx="2347892" cy="1545340"/>
          </a:xfrm>
          <a:prstGeom prst="rect">
            <a:avLst/>
          </a:prstGeom>
        </p:spPr>
      </p:pic>
      <p:pic>
        <p:nvPicPr>
          <p:cNvPr id="2050" name="Picture 2" descr="6 tips to win at bingo by the experts | Lantern Clu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651472" y="6283739"/>
            <a:ext cx="2147219" cy="2147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文本框 21"/>
          <p:cNvSpPr txBox="1"/>
          <p:nvPr/>
        </p:nvSpPr>
        <p:spPr>
          <a:xfrm>
            <a:off x="923925" y="7640351"/>
            <a:ext cx="4029075" cy="830997"/>
          </a:xfrm>
          <a:prstGeom prst="rect">
            <a:avLst/>
          </a:prstGeom>
          <a:solidFill>
            <a:srgbClr val="FDA48F"/>
          </a:solidFill>
        </p:spPr>
        <p:txBody>
          <a:bodyPr wrap="square">
            <a:spAutoFit/>
          </a:bodyPr>
          <a:lstStyle/>
          <a:p>
            <a:pPr algn="just"/>
            <a:r>
              <a:rPr lang="zh-CN" altLang="en-US" sz="2400" b="0" i="0" dirty="0">
                <a:effectLst/>
                <a:latin typeface="-apple-system"/>
              </a:rPr>
              <a:t>原文的变形</a:t>
            </a:r>
            <a:r>
              <a:rPr lang="en-US" altLang="zh-CN" sz="2400" b="0" i="0" dirty="0">
                <a:effectLst/>
                <a:latin typeface="-apple-system"/>
              </a:rPr>
              <a:t>(</a:t>
            </a:r>
            <a:r>
              <a:rPr lang="zh-CN" altLang="en-US" sz="2400" b="0" i="0" dirty="0">
                <a:effectLst/>
                <a:latin typeface="-apple-system"/>
              </a:rPr>
              <a:t>如同义改写、词性转换等</a:t>
            </a:r>
            <a:r>
              <a:rPr lang="en-US" altLang="zh-CN" sz="2400" b="0" i="0" dirty="0">
                <a:effectLst/>
                <a:latin typeface="-apple-system"/>
              </a:rPr>
              <a:t>)</a:t>
            </a:r>
            <a:endParaRPr lang="zh-CN" altLang="en-US" sz="2400" dirty="0"/>
          </a:p>
        </p:txBody>
      </p:sp>
      <p:cxnSp>
        <p:nvCxnSpPr>
          <p:cNvPr id="24" name="直接箭头连接符 23"/>
          <p:cNvCxnSpPr/>
          <p:nvPr/>
        </p:nvCxnSpPr>
        <p:spPr>
          <a:xfrm flipV="1">
            <a:off x="1295400" y="3607395"/>
            <a:ext cx="2954470" cy="2069505"/>
          </a:xfrm>
          <a:prstGeom prst="straightConnector1">
            <a:avLst/>
          </a:prstGeom>
          <a:ln w="76200">
            <a:solidFill>
              <a:srgbClr val="FFFF00"/>
            </a:solidFill>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6" name="直接箭头连接符 25"/>
          <p:cNvCxnSpPr>
            <a:endCxn id="2050" idx="1"/>
          </p:cNvCxnSpPr>
          <p:nvPr/>
        </p:nvCxnSpPr>
        <p:spPr>
          <a:xfrm>
            <a:off x="5872949" y="3745220"/>
            <a:ext cx="8778523" cy="3612129"/>
          </a:xfrm>
          <a:prstGeom prst="straightConnector1">
            <a:avLst/>
          </a:prstGeom>
          <a:ln w="76200">
            <a:solidFill>
              <a:srgbClr val="FFFF00"/>
            </a:solidFill>
            <a:tailEnd type="triangle"/>
          </a:ln>
          <a:effectLst>
            <a:outerShdw blurRad="50800" dist="38100" dir="5400000" algn="t"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33" name="文本框 32"/>
          <p:cNvSpPr txBox="1"/>
          <p:nvPr/>
        </p:nvSpPr>
        <p:spPr>
          <a:xfrm>
            <a:off x="7748447" y="7169706"/>
            <a:ext cx="2690953" cy="830997"/>
          </a:xfrm>
          <a:prstGeom prst="rect">
            <a:avLst/>
          </a:prstGeom>
          <a:solidFill>
            <a:srgbClr val="7CDCCF"/>
          </a:solidFill>
        </p:spPr>
        <p:txBody>
          <a:bodyPr wrap="square">
            <a:spAutoFit/>
          </a:bodyPr>
          <a:lstStyle/>
          <a:p>
            <a:pPr algn="just"/>
            <a:r>
              <a:rPr lang="zh-CN" altLang="en-US" sz="2400" b="0" i="0" dirty="0">
                <a:effectLst/>
                <a:latin typeface="-apple-system"/>
              </a:rPr>
              <a:t>注意题干或选项的同义转换</a:t>
            </a:r>
            <a:endParaRPr lang="zh-CN" altLang="en-US" sz="2400" dirty="0"/>
          </a:p>
        </p:txBody>
      </p:sp>
      <p:sp>
        <p:nvSpPr>
          <p:cNvPr id="35" name="文本框 34"/>
          <p:cNvSpPr txBox="1"/>
          <p:nvPr/>
        </p:nvSpPr>
        <p:spPr>
          <a:xfrm>
            <a:off x="4512992" y="2667033"/>
            <a:ext cx="2421207" cy="523220"/>
          </a:xfrm>
          <a:prstGeom prst="rect">
            <a:avLst/>
          </a:prstGeom>
          <a:solidFill>
            <a:srgbClr val="FF886C"/>
          </a:solidFill>
        </p:spPr>
        <p:txBody>
          <a:bodyPr wrap="square">
            <a:spAutoFit/>
          </a:bodyPr>
          <a:lstStyle/>
          <a:p>
            <a:pPr algn="ctr"/>
            <a:r>
              <a:rPr lang="en-US" altLang="zh-CN" sz="2800" b="0" i="0" dirty="0">
                <a:solidFill>
                  <a:srgbClr val="000000"/>
                </a:solidFill>
                <a:effectLst/>
                <a:latin typeface="Times New Roman" panose="02020603050405020304" pitchFamily="18" charset="0"/>
                <a:cs typeface="Times New Roman" panose="02020603050405020304" pitchFamily="18" charset="0"/>
              </a:rPr>
              <a:t>Skipping</a:t>
            </a:r>
            <a:endParaRPr lang="zh-CN" altLang="en-US" sz="2800" dirty="0">
              <a:latin typeface="Times New Roman" panose="02020603050405020304" pitchFamily="18" charset="0"/>
              <a:cs typeface="Times New Roman" panose="02020603050405020304" pitchFamily="18" charset="0"/>
            </a:endParaRPr>
          </a:p>
        </p:txBody>
      </p:sp>
      <p:sp>
        <p:nvSpPr>
          <p:cNvPr id="37" name="文本框 36"/>
          <p:cNvSpPr txBox="1"/>
          <p:nvPr/>
        </p:nvSpPr>
        <p:spPr>
          <a:xfrm>
            <a:off x="7748447" y="8019290"/>
            <a:ext cx="2690953" cy="523220"/>
          </a:xfrm>
          <a:prstGeom prst="rect">
            <a:avLst/>
          </a:prstGeom>
          <a:solidFill>
            <a:srgbClr val="FF886C"/>
          </a:solidFill>
        </p:spPr>
        <p:txBody>
          <a:bodyPr wrap="square">
            <a:spAutoFit/>
          </a:bodyPr>
          <a:lstStyle/>
          <a:p>
            <a:pPr algn="ctr"/>
            <a:r>
              <a:rPr lang="en-US" altLang="zh-CN" sz="2800" b="0" i="0" dirty="0">
                <a:solidFill>
                  <a:srgbClr val="000000"/>
                </a:solidFill>
                <a:effectLst/>
                <a:latin typeface="Times New Roman" panose="02020603050405020304" pitchFamily="18" charset="0"/>
                <a:cs typeface="Times New Roman" panose="02020603050405020304" pitchFamily="18" charset="0"/>
              </a:rPr>
              <a:t>close reading</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p:cTn id="42" dur="500" fill="hold"/>
                                        <p:tgtEl>
                                          <p:spTgt spid="2050"/>
                                        </p:tgtEl>
                                        <p:attrNameLst>
                                          <p:attrName>ppt_w</p:attrName>
                                        </p:attrNameLst>
                                      </p:cBhvr>
                                      <p:tavLst>
                                        <p:tav tm="0">
                                          <p:val>
                                            <p:fltVal val="0"/>
                                          </p:val>
                                        </p:tav>
                                        <p:tav tm="100000">
                                          <p:val>
                                            <p:strVal val="#ppt_w"/>
                                          </p:val>
                                        </p:tav>
                                      </p:tavLst>
                                    </p:anim>
                                    <p:anim calcmode="lin" valueType="num">
                                      <p:cBhvr>
                                        <p:cTn id="43" dur="500" fill="hold"/>
                                        <p:tgtEl>
                                          <p:spTgt spid="2050"/>
                                        </p:tgtEl>
                                        <p:attrNameLst>
                                          <p:attrName>ppt_h</p:attrName>
                                        </p:attrNameLst>
                                      </p:cBhvr>
                                      <p:tavLst>
                                        <p:tav tm="0">
                                          <p:val>
                                            <p:fltVal val="0"/>
                                          </p:val>
                                        </p:tav>
                                        <p:tav tm="100000">
                                          <p:val>
                                            <p:strVal val="#ppt_h"/>
                                          </p:val>
                                        </p:tav>
                                      </p:tavLst>
                                    </p:anim>
                                    <p:animEffect transition="in" filter="fad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arn(inVertical)">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2" presetClass="entr" presetSubtype="1"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22" grpId="0" animBg="1"/>
      <p:bldP spid="33" grpId="0" animBg="1"/>
      <p:bldP spid="35"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15817</Words>
  <Application>WPS 演示</Application>
  <PresentationFormat>自定义</PresentationFormat>
  <Paragraphs>1066</Paragraphs>
  <Slides>21</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21</vt:i4>
      </vt:variant>
    </vt:vector>
  </HeadingPairs>
  <TitlesOfParts>
    <vt:vector size="45" baseType="lpstr">
      <vt:lpstr>Arial</vt:lpstr>
      <vt:lpstr>宋体</vt:lpstr>
      <vt:lpstr>Wingdings</vt:lpstr>
      <vt:lpstr>Calibri</vt:lpstr>
      <vt:lpstr>思源黑体-粗体 Bold</vt:lpstr>
      <vt:lpstr>黑体</vt:lpstr>
      <vt:lpstr>思源黑体-粗体</vt:lpstr>
      <vt:lpstr>Gilroy</vt:lpstr>
      <vt:lpstr>Now Bold</vt:lpstr>
      <vt:lpstr>Times New Roman</vt:lpstr>
      <vt:lpstr>等线</vt:lpstr>
      <vt:lpstr>Times New Romance</vt:lpstr>
      <vt:lpstr>Segoe Print</vt:lpstr>
      <vt:lpstr>Arial Narrow</vt:lpstr>
      <vt:lpstr>-apple-system</vt:lpstr>
      <vt:lpstr>华文仿宋</vt:lpstr>
      <vt:lpstr>微软雅黑</vt:lpstr>
      <vt:lpstr>Arial Unicode MS</vt:lpstr>
      <vt:lpstr>Time New Romans</vt:lpstr>
      <vt:lpstr>Microsoft YaHei UI</vt:lpstr>
      <vt:lpstr>HelveticaNeue</vt:lpstr>
      <vt:lpstr>Helvetica 65 Medium</vt:lpstr>
      <vt:lpstr>华文新魏</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黄灰色创意插画简洁教育分享中文演示文稿</dc:title>
  <dc:creator>9</dc:creator>
  <cp:lastModifiedBy>24147</cp:lastModifiedBy>
  <cp:revision>38</cp:revision>
  <dcterms:created xsi:type="dcterms:W3CDTF">2006-08-16T00:00:00Z</dcterms:created>
  <dcterms:modified xsi:type="dcterms:W3CDTF">2023-05-23T05:28:14Z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