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sldIdLst>
    <p:sldId id="368" r:id="rId4"/>
    <p:sldId id="256" r:id="rId5"/>
    <p:sldId id="326" r:id="rId6"/>
    <p:sldId id="305" r:id="rId7"/>
    <p:sldId id="338" r:id="rId9"/>
    <p:sldId id="339" r:id="rId10"/>
    <p:sldId id="289" r:id="rId11"/>
    <p:sldId id="288" r:id="rId12"/>
    <p:sldId id="352" r:id="rId13"/>
    <p:sldId id="350" r:id="rId14"/>
    <p:sldId id="314" r:id="rId15"/>
    <p:sldId id="310" r:id="rId16"/>
    <p:sldId id="312" r:id="rId17"/>
    <p:sldId id="313" r:id="rId18"/>
    <p:sldId id="361" r:id="rId19"/>
    <p:sldId id="362" r:id="rId20"/>
    <p:sldId id="364" r:id="rId21"/>
    <p:sldId id="351" r:id="rId22"/>
    <p:sldId id="295" r:id="rId23"/>
    <p:sldId id="316" r:id="rId24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7"/>
  </p:normalViewPr>
  <p:slideViewPr>
    <p:cSldViewPr snapToGrid="0" showGuides="1">
      <p:cViewPr varScale="1">
        <p:scale>
          <a:sx n="90" d="100"/>
          <a:sy n="90" d="100"/>
        </p:scale>
        <p:origin x="232" y="424"/>
      </p:cViewPr>
      <p:guideLst>
        <p:guide orient="horz" pos="2324"/>
        <p:guide pos="37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23A0F4F-901F-410E-9B5E-4048E3EBA3F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kumimoji="1" lang="en-US" altLang="zh-CN"/>
              <a:t>Now</a:t>
            </a:r>
            <a:r>
              <a:rPr kumimoji="1" lang="zh-CN" altLang="en-US"/>
              <a:t> </a:t>
            </a:r>
            <a:r>
              <a:rPr kumimoji="1" lang="en-US" altLang="zh-CN"/>
              <a:t>let’s</a:t>
            </a:r>
            <a:r>
              <a:rPr kumimoji="1" lang="zh-CN" altLang="en-US"/>
              <a:t> </a:t>
            </a:r>
            <a:r>
              <a:rPr kumimoji="1" lang="en-US" altLang="zh-CN"/>
              <a:t>analyze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plot</a:t>
            </a:r>
            <a:r>
              <a:rPr kumimoji="1" lang="zh-CN" altLang="en-US"/>
              <a:t> </a:t>
            </a:r>
            <a:r>
              <a:rPr kumimoji="1" lang="en-US" altLang="zh-CN"/>
              <a:t>we</a:t>
            </a:r>
            <a:r>
              <a:rPr kumimoji="1" lang="zh-CN" altLang="en-US"/>
              <a:t> </a:t>
            </a:r>
            <a:r>
              <a:rPr kumimoji="1" lang="en-US" altLang="zh-CN"/>
              <a:t>have</a:t>
            </a:r>
            <a:r>
              <a:rPr kumimoji="1" lang="zh-CN" altLang="en-US"/>
              <a:t> </a:t>
            </a:r>
            <a:r>
              <a:rPr kumimoji="1" lang="en-US" altLang="zh-CN"/>
              <a:t>known</a:t>
            </a:r>
            <a:r>
              <a:rPr kumimoji="1" lang="zh-CN" altLang="en-US"/>
              <a:t> </a:t>
            </a:r>
            <a:r>
              <a:rPr kumimoji="1" lang="en-US" altLang="zh-CN"/>
              <a:t>from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story.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is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hints</a:t>
            </a:r>
            <a:r>
              <a:rPr kumimoji="1" lang="zh-CN" altLang="en-US"/>
              <a:t> </a:t>
            </a:r>
            <a:r>
              <a:rPr kumimoji="1" lang="en-US" altLang="zh-CN"/>
              <a:t>for</a:t>
            </a:r>
            <a:r>
              <a:rPr kumimoji="1" lang="zh-CN" altLang="en-US"/>
              <a:t> </a:t>
            </a:r>
            <a:r>
              <a:rPr kumimoji="1" lang="en-US" altLang="zh-CN"/>
              <a:t>you.</a:t>
            </a:r>
            <a:r>
              <a:rPr kumimoji="1" lang="zh-CN" altLang="en-US"/>
              <a:t> </a:t>
            </a:r>
            <a:endParaRPr kumimoji="1" lang="en-US" altLang="zh-CN"/>
          </a:p>
          <a:p>
            <a:endParaRPr kumimoji="1" lang="en-US" altLang="zh-CN"/>
          </a:p>
          <a:p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unknown</a:t>
            </a:r>
            <a:r>
              <a:rPr kumimoji="1" lang="zh-CN" altLang="en-US"/>
              <a:t> </a:t>
            </a:r>
            <a:r>
              <a:rPr kumimoji="1" lang="en-US" altLang="zh-CN"/>
              <a:t>part</a:t>
            </a:r>
            <a:r>
              <a:rPr kumimoji="1" lang="zh-CN" altLang="en-US"/>
              <a:t> </a:t>
            </a:r>
            <a:r>
              <a:rPr kumimoji="1" lang="en-US" altLang="zh-CN"/>
              <a:t>is</a:t>
            </a:r>
            <a:r>
              <a:rPr kumimoji="1" lang="zh-CN" altLang="en-US"/>
              <a:t> </a:t>
            </a:r>
            <a:r>
              <a:rPr kumimoji="1" lang="en-US" altLang="zh-CN"/>
              <a:t>what</a:t>
            </a:r>
            <a:r>
              <a:rPr kumimoji="1" lang="zh-CN" altLang="en-US"/>
              <a:t> </a:t>
            </a:r>
            <a:r>
              <a:rPr kumimoji="1" lang="en-US" altLang="zh-CN"/>
              <a:t>we</a:t>
            </a:r>
            <a:r>
              <a:rPr kumimoji="1" lang="zh-CN" altLang="en-US"/>
              <a:t> </a:t>
            </a:r>
            <a:r>
              <a:rPr kumimoji="1" lang="en-US" altLang="zh-CN"/>
              <a:t>should</a:t>
            </a:r>
            <a:r>
              <a:rPr kumimoji="1" lang="zh-CN" altLang="en-US"/>
              <a:t> </a:t>
            </a:r>
            <a:r>
              <a:rPr kumimoji="1" lang="en-US" altLang="zh-CN"/>
              <a:t>continue.</a:t>
            </a:r>
            <a:r>
              <a:rPr kumimoji="1" lang="zh-CN" altLang="en-US"/>
              <a:t> </a:t>
            </a:r>
            <a:r>
              <a:rPr kumimoji="1" lang="en-US" altLang="zh-CN"/>
              <a:t>But</a:t>
            </a:r>
            <a:r>
              <a:rPr kumimoji="1" lang="zh-CN" altLang="en-US"/>
              <a:t> </a:t>
            </a:r>
            <a:r>
              <a:rPr kumimoji="1" lang="en-US" altLang="zh-CN"/>
              <a:t>how?</a:t>
            </a:r>
            <a:r>
              <a:rPr kumimoji="1" lang="zh-CN" altLang="en-US"/>
              <a:t> 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D614C816-31B3-044F-B572-6E995DFFD94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kumimoji="1" lang="en-US" altLang="zh-CN"/>
              <a:t>Now</a:t>
            </a:r>
            <a:r>
              <a:rPr kumimoji="1" lang="zh-CN" altLang="en-US"/>
              <a:t> </a:t>
            </a:r>
            <a:r>
              <a:rPr kumimoji="1" lang="en-US" altLang="zh-CN"/>
              <a:t>let’s</a:t>
            </a:r>
            <a:r>
              <a:rPr kumimoji="1" lang="zh-CN" altLang="en-US"/>
              <a:t> </a:t>
            </a:r>
            <a:r>
              <a:rPr kumimoji="1" lang="en-US" altLang="zh-CN"/>
              <a:t>analyze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plot</a:t>
            </a:r>
            <a:r>
              <a:rPr kumimoji="1" lang="zh-CN" altLang="en-US"/>
              <a:t> </a:t>
            </a:r>
            <a:r>
              <a:rPr kumimoji="1" lang="en-US" altLang="zh-CN"/>
              <a:t>we</a:t>
            </a:r>
            <a:r>
              <a:rPr kumimoji="1" lang="zh-CN" altLang="en-US"/>
              <a:t> </a:t>
            </a:r>
            <a:r>
              <a:rPr kumimoji="1" lang="en-US" altLang="zh-CN"/>
              <a:t>have</a:t>
            </a:r>
            <a:r>
              <a:rPr kumimoji="1" lang="zh-CN" altLang="en-US"/>
              <a:t> </a:t>
            </a:r>
            <a:r>
              <a:rPr kumimoji="1" lang="en-US" altLang="zh-CN"/>
              <a:t>known</a:t>
            </a:r>
            <a:r>
              <a:rPr kumimoji="1" lang="zh-CN" altLang="en-US"/>
              <a:t> </a:t>
            </a:r>
            <a:r>
              <a:rPr kumimoji="1" lang="en-US" altLang="zh-CN"/>
              <a:t>from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story.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is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hints</a:t>
            </a:r>
            <a:r>
              <a:rPr kumimoji="1" lang="zh-CN" altLang="en-US"/>
              <a:t> </a:t>
            </a:r>
            <a:r>
              <a:rPr kumimoji="1" lang="en-US" altLang="zh-CN"/>
              <a:t>for</a:t>
            </a:r>
            <a:r>
              <a:rPr kumimoji="1" lang="zh-CN" altLang="en-US"/>
              <a:t> </a:t>
            </a:r>
            <a:r>
              <a:rPr kumimoji="1" lang="en-US" altLang="zh-CN"/>
              <a:t>you.</a:t>
            </a:r>
            <a:r>
              <a:rPr kumimoji="1" lang="zh-CN" altLang="en-US"/>
              <a:t> </a:t>
            </a:r>
            <a:endParaRPr kumimoji="1" lang="en-US" altLang="zh-CN"/>
          </a:p>
          <a:p>
            <a:endParaRPr kumimoji="1" lang="en-US" altLang="zh-CN"/>
          </a:p>
          <a:p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unknown</a:t>
            </a:r>
            <a:r>
              <a:rPr kumimoji="1" lang="zh-CN" altLang="en-US"/>
              <a:t> </a:t>
            </a:r>
            <a:r>
              <a:rPr kumimoji="1" lang="en-US" altLang="zh-CN"/>
              <a:t>part</a:t>
            </a:r>
            <a:r>
              <a:rPr kumimoji="1" lang="zh-CN" altLang="en-US"/>
              <a:t> </a:t>
            </a:r>
            <a:r>
              <a:rPr kumimoji="1" lang="en-US" altLang="zh-CN"/>
              <a:t>is</a:t>
            </a:r>
            <a:r>
              <a:rPr kumimoji="1" lang="zh-CN" altLang="en-US"/>
              <a:t> </a:t>
            </a:r>
            <a:r>
              <a:rPr kumimoji="1" lang="en-US" altLang="zh-CN"/>
              <a:t>what</a:t>
            </a:r>
            <a:r>
              <a:rPr kumimoji="1" lang="zh-CN" altLang="en-US"/>
              <a:t> </a:t>
            </a:r>
            <a:r>
              <a:rPr kumimoji="1" lang="en-US" altLang="zh-CN"/>
              <a:t>we</a:t>
            </a:r>
            <a:r>
              <a:rPr kumimoji="1" lang="zh-CN" altLang="en-US"/>
              <a:t> </a:t>
            </a:r>
            <a:r>
              <a:rPr kumimoji="1" lang="en-US" altLang="zh-CN"/>
              <a:t>should</a:t>
            </a:r>
            <a:r>
              <a:rPr kumimoji="1" lang="zh-CN" altLang="en-US"/>
              <a:t> </a:t>
            </a:r>
            <a:r>
              <a:rPr kumimoji="1" lang="en-US" altLang="zh-CN"/>
              <a:t>continue.</a:t>
            </a:r>
            <a:r>
              <a:rPr kumimoji="1" lang="zh-CN" altLang="en-US"/>
              <a:t> </a:t>
            </a:r>
            <a:r>
              <a:rPr kumimoji="1" lang="en-US" altLang="zh-CN"/>
              <a:t>But</a:t>
            </a:r>
            <a:r>
              <a:rPr kumimoji="1" lang="zh-CN" altLang="en-US"/>
              <a:t> </a:t>
            </a:r>
            <a:r>
              <a:rPr kumimoji="1" lang="en-US" altLang="zh-CN"/>
              <a:t>how?</a:t>
            </a:r>
            <a:r>
              <a:rPr kumimoji="1" lang="zh-CN" altLang="en-US"/>
              <a:t> 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D614C816-31B3-044F-B572-6E995DFFD94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 advClick="0" advTm="4236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B6017-C219-499C-AF27-D4EB1037938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7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8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9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tags" Target="../tags/tag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9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45490" y="120650"/>
            <a:ext cx="2961005" cy="595630"/>
            <a:chOff x="502" y="158"/>
            <a:chExt cx="4685" cy="938"/>
          </a:xfrm>
        </p:grpSpPr>
        <p:sp>
          <p:nvSpPr>
            <p:cNvPr id="6" name="矩形 5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09" y="272"/>
              <a:ext cx="457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Read for theme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64302" y="929861"/>
            <a:ext cx="3336290" cy="52197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Tip 1 Echo the text</a:t>
            </a:r>
            <a:endParaRPr lang="en-US" altLang="zh-CN" sz="2800" b="1" dirty="0" smtClean="0">
              <a:solidFill>
                <a:schemeClr val="bg1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7980" y="1550222"/>
            <a:ext cx="1155446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1｜</a:t>
            </a:r>
            <a:r>
              <a:rPr lang="zh-CN" altLang="en-US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转变初始感受</a:t>
            </a:r>
            <a:endParaRPr lang="zh-CN" sz="2800" b="1">
              <a:solidFill>
                <a:srgbClr val="3220DE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i="1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(para.1) </a:t>
            </a:r>
            <a:r>
              <a:rPr lang="zh-CN" altLang="en-US" sz="2800" i="1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 was in my room, </a:t>
            </a:r>
            <a:r>
              <a:rPr lang="zh-CN" altLang="en-US" sz="2800" b="1" i="1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feeling unwilling</a:t>
            </a:r>
            <a:r>
              <a:rPr lang="zh-CN" altLang="en-US" sz="2800" i="1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to head to the community theatre with "my brother" Henry.</a:t>
            </a:r>
            <a:endParaRPr lang="zh-CN" sz="2800" i="1">
              <a:solidFill>
                <a:schemeClr val="tx1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e.g. </a:t>
            </a:r>
            <a:r>
              <a:rPr 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Maybe </a:t>
            </a: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_____________________________________</a:t>
            </a:r>
            <a:r>
              <a:rPr 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in </a:t>
            </a: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this new chapter of my </a:t>
            </a:r>
            <a:r>
              <a:rPr 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world after all.</a:t>
            </a:r>
            <a:endParaRPr lang="zh-CN" altLang="en-US" sz="2800" b="1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52800" y="1550222"/>
            <a:ext cx="54368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Change:</a:t>
            </a:r>
            <a:r>
              <a:rPr lang="zh-CN" altLang="en-US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unwilling→</a:t>
            </a:r>
            <a:r>
              <a:rPr lang="en-US" altLang="zh-CN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acceptable</a:t>
            </a:r>
            <a:endParaRPr lang="en-US" altLang="zh-CN" sz="2800" b="1">
              <a:solidFill>
                <a:srgbClr val="3220DE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3535" y="4109907"/>
            <a:ext cx="114554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2｜</a:t>
            </a:r>
            <a:r>
              <a:rPr lang="zh-CN" altLang="en-US" sz="2800" b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复现关键词块</a:t>
            </a:r>
            <a:endParaRPr lang="zh-CN" altLang="en-US" sz="2800" b="1" dirty="0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(para.2) 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Henry was </a:t>
            </a:r>
            <a:r>
              <a:rPr lang="zh-CN" altLang="en-US" sz="2800" b="1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stealing my mother's love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. He was </a:t>
            </a:r>
            <a:r>
              <a:rPr lang="zh-CN" altLang="en-US" sz="2800" b="1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ruining my life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.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cs typeface="Arial" panose="020B0604020202020204" pitchFamily="34" charset="0"/>
                <a:sym typeface="+mn-ea"/>
              </a:rPr>
              <a:t>e.g. Henry was ______ stealing my mother's love ___ ruining my life. Instead, he </a:t>
            </a:r>
            <a:r>
              <a:rPr lang="en-US" sz="2800" b="1" dirty="0" smtClean="0">
                <a:cs typeface="Arial" panose="020B0604020202020204" pitchFamily="34" charset="0"/>
                <a:sym typeface="+mn-ea"/>
              </a:rPr>
              <a:t>__________________________________________.</a:t>
            </a:r>
            <a:endParaRPr lang="en-US" altLang="en-US" sz="2800" b="1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5840" y="2832287"/>
            <a:ext cx="75907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it won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 be</a:t>
            </a: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so bad to 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accept my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new 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brother</a:t>
            </a:r>
            <a:endParaRPr lang="en-US" altLang="zh-CN" sz="2800" b="1">
              <a:solidFill>
                <a:srgbClr val="FF0000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55620" y="5398957"/>
            <a:ext cx="13677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neither</a:t>
            </a:r>
            <a:endParaRPr lang="en-US" altLang="en-US" sz="2800" b="1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56040" y="5398957"/>
            <a:ext cx="7556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nor</a:t>
            </a:r>
            <a:endParaRPr lang="en-US" altLang="en-US" sz="2800" b="1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57830" y="5823772"/>
            <a:ext cx="882645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used his own power to bring new vigor into my life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20720" y="4109907"/>
            <a:ext cx="78085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Callback:</a:t>
            </a:r>
            <a:r>
              <a:rPr lang="zh-CN" altLang="en-US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steal my mother’s love; ruin my life</a:t>
            </a:r>
            <a:endParaRPr lang="zh-CN" altLang="en-US" sz="2800" b="1">
              <a:solidFill>
                <a:srgbClr val="3220DE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1" grpId="0"/>
      <p:bldP spid="11" grpId="1"/>
      <p:bldP spid="9" grpId="0"/>
      <p:bldP spid="9" grpId="1"/>
      <p:bldP spid="10" grpId="0"/>
      <p:bldP spid="15" grpId="0"/>
      <p:bldP spid="15" grpId="1"/>
      <p:bldP spid="16" grpId="0"/>
      <p:bldP spid="16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257175" y="1202690"/>
            <a:ext cx="11684635" cy="3709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3｜</a:t>
            </a:r>
            <a:r>
              <a:rPr lang="zh-CN" altLang="en-US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形成对比意识</a:t>
            </a:r>
            <a:endParaRPr lang="zh-CN" sz="2800" b="1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e.g.It was</a:t>
            </a:r>
            <a:r>
              <a:rPr 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at this moment</a:t>
            </a:r>
            <a:r>
              <a:rPr 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that</a:t>
            </a:r>
            <a:r>
              <a:rPr 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I 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realized</a:t>
            </a:r>
            <a:r>
              <a:rPr 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families are </a:t>
            </a: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____________________________ (</a:t>
            </a:r>
            <a:r>
              <a:rPr lang="zh-CN" altLang="en-US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不是由血缘关系而是由爱所联结的</a:t>
            </a: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).</a:t>
            </a:r>
            <a:endParaRPr lang="en-US" altLang="zh-CN" sz="2800" b="1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1">
              <a:solidFill>
                <a:schemeClr val="tx1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e.g.It dawned on me that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the string knot</a:t>
            </a:r>
            <a:r>
              <a:rPr lang="zh-CN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on the skirt</a:t>
            </a:r>
            <a:r>
              <a:rPr lang="zh-CN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w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ould</a:t>
            </a:r>
            <a:r>
              <a:rPr lang="zh-CN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go untied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,</a:t>
            </a:r>
            <a:r>
              <a:rPr 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__________________________</a:t>
            </a:r>
            <a:r>
              <a:rPr 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and 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never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但是家庭的结永远不会解开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)</a:t>
            </a:r>
            <a:r>
              <a:rPr 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.</a:t>
            </a:r>
            <a:endParaRPr lang="en-US" sz="2800" b="1"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5490" y="120650"/>
            <a:ext cx="2868930" cy="595630"/>
            <a:chOff x="502" y="158"/>
            <a:chExt cx="4684" cy="938"/>
          </a:xfrm>
        </p:grpSpPr>
        <p:sp>
          <p:nvSpPr>
            <p:cNvPr id="6" name="矩形 5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Read for theme</a:t>
              </a:r>
              <a:endParaRPr lang="en-US" altLang="zh-CN" sz="2800" b="1" dirty="0">
                <a:ea typeface="Noto Sans S Chinese Regular" panose="020B0500000000000000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64160" y="2275840"/>
            <a:ext cx="56737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not bonded </a:t>
            </a:r>
            <a:r>
              <a:rPr 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by blood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but</a:t>
            </a:r>
            <a:r>
              <a:rPr 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by love</a:t>
            </a:r>
            <a:endParaRPr lang="zh-CN" altLang="en-US" sz="2800" b="1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8790" y="3785235"/>
            <a:ext cx="49034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but</a:t>
            </a:r>
            <a:r>
              <a:rPr lang="zh-CN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the family knot 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w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ouldn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</a:t>
            </a:r>
            <a:endParaRPr lang="zh-CN" altLang="en-US" sz="2800" b="1">
              <a:solidFill>
                <a:srgbClr val="FF0000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16580" y="1270000"/>
            <a:ext cx="371928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Contrast:</a:t>
            </a:r>
            <a:r>
              <a:rPr lang="zh-CN" altLang="en-US" sz="2800" b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b="1" dirty="0" smtClean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not</a:t>
            </a:r>
            <a:r>
              <a:rPr lang="zh-CN" altLang="en-US" sz="2800" b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...but...</a:t>
            </a:r>
            <a:endParaRPr lang="zh-CN" altLang="en-US" sz="2800" b="1" dirty="0">
              <a:solidFill>
                <a:srgbClr val="3220DE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99060" y="823595"/>
            <a:ext cx="1195641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Example 1: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Henry在台上的及时帮助</a:t>
            </a:r>
            <a:endParaRPr lang="zh-CN" altLang="en-US" sz="2800" b="1" dirty="0">
              <a:solidFill>
                <a:srgbClr val="3220DE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</a:rPr>
              <a:t>Ver. 1.0｜He rushed to help me.</a:t>
            </a:r>
            <a:endParaRPr lang="zh-CN" sz="2800" b="1" i="1" dirty="0"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</a:rPr>
              <a:t> </a:t>
            </a:r>
            <a:endParaRPr lang="zh-CN" sz="2800" b="1" dirty="0"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endParaRPr lang="en-US" altLang="zh-CN" sz="2800" b="1" dirty="0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Ver. 2.0｜</a:t>
            </a:r>
            <a:r>
              <a:rPr lang="zh-CN" sz="2800" b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Sentence pattern: Sb. did 1, did 2, and did 3.</a:t>
            </a:r>
            <a:endParaRPr lang="zh-CN" sz="2800" b="1" dirty="0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(para.4)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my mom </a:t>
            </a:r>
            <a:r>
              <a:rPr lang="zh-CN" altLang="en-US" sz="2800" b="1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took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me aside </a:t>
            </a:r>
            <a:r>
              <a:rPr lang="zh-CN" altLang="en-US" sz="2800" b="1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and said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in a low voice</a:t>
            </a:r>
            <a:r>
              <a:rPr lang="en-US" altLang="zh-CN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.</a:t>
            </a:r>
            <a:endParaRPr lang="zh-CN" altLang="en-US" sz="2800" i="1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           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 </a:t>
            </a:r>
            <a:r>
              <a:rPr lang="zh-CN" altLang="en-US" sz="2800" b="1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nodded but sighed</a:t>
            </a:r>
            <a:r>
              <a:rPr lang="en-US" altLang="zh-CN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.</a:t>
            </a:r>
            <a:endParaRPr lang="en-US" altLang="zh-CN" sz="2800" i="1" dirty="0">
              <a:solidFill>
                <a:schemeClr val="tx1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他毫不犹豫</a:t>
            </a:r>
            <a:r>
              <a:rPr 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地</a:t>
            </a:r>
            <a:r>
              <a:rPr lang="zh-CN" sz="2800" b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快速靠近我</a:t>
            </a:r>
            <a:r>
              <a:rPr 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，</a:t>
            </a:r>
            <a:r>
              <a:rPr lang="zh-CN" sz="2800" b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弯下腰</a:t>
            </a:r>
            <a:r>
              <a:rPr lang="en-US" altLang="zh-CN" sz="2800" b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800" b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俯身蹲下来</a:t>
            </a:r>
            <a:r>
              <a:rPr 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，为我</a:t>
            </a:r>
            <a:r>
              <a:rPr lang="zh-CN" sz="2800" b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系了</a:t>
            </a:r>
            <a:r>
              <a:rPr 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一个牢固又漂亮的蝴蝶结。</a:t>
            </a:r>
            <a:r>
              <a:rPr lang="en-US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“</a:t>
            </a:r>
            <a:r>
              <a:rPr 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搞定。</a:t>
            </a:r>
            <a:r>
              <a:rPr lang="en-US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”</a:t>
            </a:r>
            <a:r>
              <a:rPr lang="zh-CN" altLang="en-US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他</a:t>
            </a:r>
            <a:r>
              <a:rPr lang="zh-CN" sz="2800" b="1" dirty="0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悄声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说</a:t>
            </a:r>
            <a:r>
              <a:rPr lang="zh-CN" altLang="en-US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道。</a:t>
            </a:r>
            <a:endParaRPr lang="en-US" sz="2800" b="1" dirty="0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en-US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Without a second thought, he ______________________, _____________________________ and </a:t>
            </a:r>
            <a:r>
              <a:rPr lang="en-US" sz="2800" b="1" dirty="0" smtClean="0">
                <a:ea typeface="黑体" panose="02010609060101010101" charset="-122"/>
                <a:cs typeface="Arial" panose="020B0604020202020204" pitchFamily="34" charset="0"/>
                <a:sym typeface="+mn-ea"/>
              </a:rPr>
              <a:t>_________________________. </a:t>
            </a:r>
            <a:r>
              <a:rPr lang="en-US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“</a:t>
            </a:r>
            <a:r>
              <a:rPr lang="en-US" sz="2800" b="1" dirty="0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Nailed it.</a:t>
            </a:r>
            <a:r>
              <a:rPr lang="en-US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” He whispered.</a:t>
            </a:r>
            <a:endParaRPr lang="en-US" sz="2800" b="1" dirty="0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en-US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endParaRPr lang="en-US" sz="2800" b="1" dirty="0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502275" y="4639310"/>
            <a:ext cx="37318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approached me quickly</a:t>
            </a:r>
            <a:endParaRPr lang="en-US" sz="2800" b="1">
              <a:solidFill>
                <a:srgbClr val="FF0000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21005" y="5104130"/>
            <a:ext cx="49288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bent down/dropped to a crouch</a:t>
            </a:r>
            <a:endParaRPr lang="en-US" altLang="en-US" sz="3200" b="1">
              <a:solidFill>
                <a:srgbClr val="FF0000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5490" y="120650"/>
            <a:ext cx="4699635" cy="595630"/>
            <a:chOff x="502" y="158"/>
            <a:chExt cx="4684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Accumulate the language</a:t>
              </a:r>
              <a:endParaRPr lang="en-US" altLang="zh-CN" sz="2800" b="1" dirty="0">
                <a:ea typeface="Noto Sans S Chinese Regular" panose="020B0500000000000000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817360" y="5104130"/>
            <a:ext cx="46456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tied a beautiful firm bowknot</a:t>
            </a:r>
            <a:endParaRPr lang="en-US" sz="2800" b="1">
              <a:solidFill>
                <a:srgbClr val="FF0000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1911" y="1844335"/>
            <a:ext cx="3653155" cy="52197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Tip 2 Split the action</a:t>
            </a:r>
            <a:endParaRPr lang="en-US" altLang="zh-CN" sz="2800" b="1" dirty="0" smtClean="0">
              <a:solidFill>
                <a:schemeClr val="bg1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4" grpId="0"/>
      <p:bldP spid="4" grpId="1"/>
      <p:bldP spid="14" grpId="0" bldLvl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99060" y="935355"/>
            <a:ext cx="11956415" cy="53060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Example 2: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演出成功</a:t>
            </a:r>
            <a:endParaRPr lang="zh-CN" alt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Ver. 1.0｜</a:t>
            </a: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</a:rPr>
              <a:t>The show was a huge success.</a:t>
            </a:r>
            <a:endParaRPr lang="zh-CN" sz="2800" b="0" dirty="0"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endParaRPr lang="en-US" altLang="zh-CN" sz="2800" b="1" dirty="0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Ver. 2.0｜</a:t>
            </a:r>
            <a:r>
              <a:rPr lang="zh-CN" sz="2800" b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侧面描写观众反应</a:t>
            </a:r>
            <a:endParaRPr lang="zh-CN" sz="2800" b="1" dirty="0">
              <a:solidFill>
                <a:srgbClr val="3220DE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en-US" altLang="zh-CN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(para.4)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My heart beat wildly. I forgot my annoyance at Henry for a while.</a:t>
            </a:r>
            <a:endParaRPr lang="zh-CN" altLang="zh-CN" sz="2800" i="1" kern="1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→</a:t>
            </a:r>
            <a:r>
              <a:rPr lang="zh-CN" altLang="en-US" sz="2800" b="1" i="1" dirty="0">
                <a:cs typeface="Arial" panose="020B0604020202020204" pitchFamily="34" charset="0"/>
                <a:sym typeface="+mn-ea"/>
              </a:rPr>
              <a:t>My heart beat</a:t>
            </a:r>
            <a:r>
              <a:rPr lang="en-US" altLang="zh-CN" sz="2800" b="1" i="1" dirty="0" err="1">
                <a:cs typeface="Arial" panose="020B0604020202020204" pitchFamily="34" charset="0"/>
                <a:sym typeface="+mn-ea"/>
              </a:rPr>
              <a:t>ing</a:t>
            </a:r>
            <a:r>
              <a:rPr lang="zh-CN" altLang="en-US" sz="2800" i="1" dirty="0">
                <a:cs typeface="Arial" panose="020B0604020202020204" pitchFamily="34" charset="0"/>
                <a:sym typeface="+mn-ea"/>
              </a:rPr>
              <a:t> wildly</a:t>
            </a:r>
            <a:r>
              <a:rPr lang="en-US" altLang="zh-CN" sz="2800" b="1" i="1" dirty="0">
                <a:cs typeface="Arial" panose="020B0604020202020204" pitchFamily="34" charset="0"/>
                <a:sym typeface="+mn-ea"/>
              </a:rPr>
              <a:t>,</a:t>
            </a:r>
            <a:r>
              <a:rPr lang="zh-CN" altLang="en-US" sz="2800" i="1" dirty="0">
                <a:cs typeface="Arial" panose="020B0604020202020204" pitchFamily="34" charset="0"/>
                <a:sym typeface="+mn-ea"/>
              </a:rPr>
              <a:t> I forgot my annoyance at Henry for a while.</a:t>
            </a:r>
            <a:endParaRPr lang="en-US" altLang="zh-CN" sz="2800" b="1" dirty="0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   </a:t>
            </a:r>
            <a:r>
              <a:rPr lang="zh-CN" altLang="en-US" sz="2800" b="1" i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（</a:t>
            </a:r>
            <a:r>
              <a:rPr lang="zh-CN" sz="2800" b="1" i="1" dirty="0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独立主格结构</a:t>
            </a:r>
            <a:r>
              <a:rPr lang="zh-CN" altLang="en-US" sz="2800" b="1" i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）</a:t>
            </a:r>
            <a:endParaRPr lang="en-US" altLang="zh-CN" sz="2800" b="1" dirty="0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en-US" altLang="zh-CN" sz="2800" b="1" dirty="0" err="1">
                <a:ea typeface="黑体" panose="02010609060101010101" charset="-122"/>
                <a:cs typeface="Arial" panose="020B0604020202020204" pitchFamily="34" charset="0"/>
                <a:sym typeface="+mn-ea"/>
              </a:rPr>
              <a:t>演出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一</a:t>
            </a:r>
            <a:r>
              <a:rPr lang="en-US" altLang="zh-CN" sz="2800" b="1" dirty="0" err="1">
                <a:ea typeface="黑体" panose="02010609060101010101" charset="-122"/>
                <a:cs typeface="Arial" panose="020B0604020202020204" pitchFamily="34" charset="0"/>
                <a:sym typeface="+mn-ea"/>
              </a:rPr>
              <a:t>结束，观众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就</a:t>
            </a:r>
            <a:r>
              <a:rPr lang="en-US" altLang="zh-CN" sz="2800" b="1" dirty="0" err="1">
                <a:ea typeface="黑体" panose="02010609060101010101" charset="-122"/>
                <a:cs typeface="Arial" panose="020B0604020202020204" pitchFamily="34" charset="0"/>
                <a:sym typeface="+mn-ea"/>
              </a:rPr>
              <a:t>投来赞许的目光</a:t>
            </a: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雷鸣般</a:t>
            </a:r>
            <a:r>
              <a:rPr lang="en-US" altLang="zh-CN" sz="2800" b="1" dirty="0" err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的掌声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回荡</a:t>
            </a:r>
            <a:r>
              <a:rPr lang="zh-CN" altLang="en-US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在大厅周围。</a:t>
            </a:r>
            <a:endParaRPr lang="en-US" altLang="zh-CN" sz="2800" b="1" dirty="0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The moment</a:t>
            </a: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 the show was over, the audience</a:t>
            </a:r>
            <a:r>
              <a:rPr lang="en-US" altLang="zh-CN" sz="2800" b="1" dirty="0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cast approving </a:t>
            </a:r>
            <a:r>
              <a:rPr lang="en-US" altLang="zh-CN" sz="2800" b="1" dirty="0" smtClean="0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glances at</a:t>
            </a:r>
            <a:r>
              <a:rPr lang="en-US" altLang="zh-CN" sz="2800" b="1" dirty="0" smtClean="0"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 dirty="0">
                <a:ea typeface="黑体" panose="02010609060101010101" charset="-122"/>
                <a:cs typeface="Arial" panose="020B0604020202020204" pitchFamily="34" charset="0"/>
                <a:sym typeface="+mn-ea"/>
              </a:rPr>
              <a:t>us, </a:t>
            </a:r>
            <a:r>
              <a:rPr lang="en-US" altLang="zh-CN" sz="2800" b="1" dirty="0" smtClean="0">
                <a:ea typeface="黑体" panose="02010609060101010101" charset="-122"/>
                <a:cs typeface="Arial" panose="020B0604020202020204" pitchFamily="34" charset="0"/>
                <a:sym typeface="+mn-ea"/>
              </a:rPr>
              <a:t>__________________________________________ </a:t>
            </a:r>
            <a:r>
              <a:rPr lang="en-US" altLang="zh-CN" sz="2800" b="1" dirty="0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around the hall.</a:t>
            </a:r>
            <a:endParaRPr lang="en-US" altLang="zh-CN" sz="2800" b="1" dirty="0">
              <a:solidFill>
                <a:schemeClr val="tx1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5490" y="120650"/>
            <a:ext cx="4699635" cy="595630"/>
            <a:chOff x="502" y="158"/>
            <a:chExt cx="4684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Accumulate the language</a:t>
              </a:r>
              <a:endParaRPr lang="en-US" altLang="zh-CN" sz="2800" b="1" dirty="0">
                <a:ea typeface="Noto Sans S Chinese Regular" panose="020B0500000000000000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61911" y="1914185"/>
            <a:ext cx="9919970" cy="52197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Tip 3 Add detailed description from different perspectives</a:t>
            </a:r>
            <a:endParaRPr lang="en-US" altLang="zh-CN" sz="2800" b="1" dirty="0" smtClean="0">
              <a:solidFill>
                <a:schemeClr val="bg1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5865" y="5143590"/>
            <a:ext cx="94081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kern="100" dirty="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 shower/storm of 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thunderous applause echoing </a:t>
            </a:r>
            <a:endParaRPr lang="en-US" altLang="zh-CN" sz="2800" b="1">
              <a:solidFill>
                <a:srgbClr val="FF0000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99060" y="671195"/>
            <a:ext cx="11956415" cy="57772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Example 3: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我向Henry真心道谢</a:t>
            </a:r>
            <a:endParaRPr lang="zh-CN" altLang="en-US" sz="2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Ver. 1.0｜“Thank you, Henry.” I said sincerely.</a:t>
            </a:r>
            <a:endParaRPr lang="zh-CN" sz="2800" b="0" i="1"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sz="2800" b="1"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Ver. 2.0｜</a:t>
            </a:r>
            <a:r>
              <a:rPr lang="en-US" altLang="zh-CN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</a:rPr>
              <a:t>with</a:t>
            </a:r>
            <a:r>
              <a:rPr lang="zh-CN" altLang="en-US" sz="28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</a:rPr>
              <a:t>复合结构 / 虚拟语气</a:t>
            </a:r>
            <a:endParaRPr lang="zh-CN" sz="2800" b="1">
              <a:solidFill>
                <a:srgbClr val="3220DE"/>
              </a:solidFill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i="1">
                <a:cs typeface="Arial" panose="020B0604020202020204" pitchFamily="34" charset="0"/>
                <a:sym typeface="+mn-ea"/>
              </a:rPr>
              <a:t>(para.4)</a:t>
            </a:r>
            <a:r>
              <a:rPr lang="zh-CN" altLang="en-US" sz="2800" b="1" i="1">
                <a:cs typeface="Arial" panose="020B0604020202020204" pitchFamily="34" charset="0"/>
                <a:sym typeface="+mn-ea"/>
              </a:rPr>
              <a:t>With Henry involved</a:t>
            </a:r>
            <a:r>
              <a:rPr lang="zh-CN" altLang="en-US" sz="2800" i="1">
                <a:cs typeface="Arial" panose="020B0604020202020204" pitchFamily="34" charset="0"/>
                <a:sym typeface="+mn-ea"/>
              </a:rPr>
              <a:t>, it didn't seem so special any more.</a:t>
            </a:r>
            <a:endParaRPr lang="en-US" altLang="zh-CN" sz="2800" b="1" i="1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i="1">
                <a:cs typeface="Arial" panose="020B0604020202020204" pitchFamily="34" charset="0"/>
                <a:sym typeface="+mn-ea"/>
              </a:rPr>
              <a:t>            </a:t>
            </a:r>
            <a:r>
              <a:rPr lang="zh-CN" altLang="en-US" sz="2800" b="1" i="1">
                <a:cs typeface="Arial" panose="020B0604020202020204" pitchFamily="34" charset="0"/>
                <a:sym typeface="+mn-ea"/>
              </a:rPr>
              <a:t>If only</a:t>
            </a:r>
            <a:r>
              <a:rPr lang="zh-CN" altLang="en-US" sz="2800" i="1">
                <a:cs typeface="Arial" panose="020B0604020202020204" pitchFamily="34" charset="0"/>
                <a:sym typeface="+mn-ea"/>
              </a:rPr>
              <a:t> someone </a:t>
            </a:r>
            <a:r>
              <a:rPr lang="zh-CN" altLang="en-US" sz="2800" b="1" i="1">
                <a:cs typeface="Arial" panose="020B0604020202020204" pitchFamily="34" charset="0"/>
                <a:sym typeface="+mn-ea"/>
              </a:rPr>
              <a:t>could</a:t>
            </a:r>
            <a:r>
              <a:rPr lang="zh-CN" altLang="en-US" sz="2800" i="1">
                <a:cs typeface="Arial" panose="020B0604020202020204" pitchFamily="34" charset="0"/>
                <a:sym typeface="+mn-ea"/>
              </a:rPr>
              <a:t> help me out.</a:t>
            </a:r>
            <a:endParaRPr lang="zh-CN" altLang="en-US" sz="2800" i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endParaRPr lang="en-US" altLang="zh-CN" sz="2800" b="1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e.g.</a:t>
            </a:r>
            <a:r>
              <a:rPr lang="zh-CN" altLang="en-US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我的声音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颤抖着</a:t>
            </a:r>
            <a:r>
              <a:rPr lang="zh-CN" altLang="en-US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脸发烫</a:t>
            </a:r>
            <a:r>
              <a:rPr lang="zh-CN" altLang="en-US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。我不得不承认，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要不是有他的帮助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要是没有他出色的打结技术</a:t>
            </a:r>
            <a:r>
              <a:rPr lang="zh-CN" altLang="en-US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，我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就不会鼓起勇气</a:t>
            </a:r>
            <a:r>
              <a:rPr lang="zh-CN" altLang="en-US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站在舞台上。</a:t>
            </a:r>
            <a:endParaRPr lang="en-US" altLang="zh-CN" sz="2800" b="1"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My voice 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trembled</a:t>
            </a: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__________________________. </a:t>
            </a:r>
            <a:r>
              <a:rPr 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I</a:t>
            </a: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had to admit that,</a:t>
            </a:r>
            <a:r>
              <a:rPr 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___________________________________________________________, </a:t>
            </a:r>
            <a:r>
              <a:rPr 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I </a:t>
            </a:r>
            <a:r>
              <a:rPr lang="en-US" alt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__________________________________ </a:t>
            </a:r>
            <a:r>
              <a:rPr lang="zh-CN" sz="28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to stand on the stage.</a:t>
            </a:r>
            <a:endParaRPr lang="zh-CN" sz="2800" b="1">
              <a:solidFill>
                <a:schemeClr val="tx1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94970" y="5441950"/>
            <a:ext cx="103378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but for his timely help 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/ without his wonderful knotting skills</a:t>
            </a:r>
            <a:endParaRPr lang="en-US" altLang="zh-CN" sz="2800" b="1">
              <a:solidFill>
                <a:srgbClr val="FF0000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5490" y="120650"/>
            <a:ext cx="4699635" cy="595630"/>
            <a:chOff x="502" y="158"/>
            <a:chExt cx="4684" cy="938"/>
          </a:xfrm>
        </p:grpSpPr>
        <p:sp>
          <p:nvSpPr>
            <p:cNvPr id="6" name="矩形 5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Accumulate the language</a:t>
              </a:r>
              <a:endParaRPr lang="en-US" altLang="zh-CN" sz="2800" b="1" dirty="0">
                <a:ea typeface="Noto Sans S Chinese Regular" panose="020B0500000000000000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>
                <a:cs typeface="Arial" panose="020B0604020202020204" pitchFamily="34" charset="0"/>
              </a:endParaRPr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7931" y="1757340"/>
            <a:ext cx="6003925" cy="52197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Tip 4 Fill with advanced structures</a:t>
            </a:r>
            <a:endParaRPr lang="en-US" altLang="zh-CN" sz="2800" b="1" dirty="0" smtClean="0">
              <a:solidFill>
                <a:schemeClr val="bg1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6405" y="5875020"/>
            <a:ext cx="6831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wouldn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 have 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plucked up </a:t>
            </a:r>
            <a:r>
              <a:rPr 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the courage</a:t>
            </a:r>
            <a:endParaRPr lang="zh-CN" altLang="zh-CN" sz="2800" b="1">
              <a:solidFill>
                <a:srgbClr val="FF0000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5015865"/>
            <a:ext cx="3837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with my face burning</a:t>
            </a:r>
            <a:endParaRPr lang="en-US" altLang="zh-CN" sz="2800" b="1">
              <a:solidFill>
                <a:srgbClr val="FF0000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 bldLvl="0" animBg="1"/>
      <p:bldP spid="14" grpId="1" animBg="1"/>
      <p:bldP spid="8" grpId="0"/>
      <p:bldP spid="8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745490" y="120650"/>
            <a:ext cx="2633345" cy="595630"/>
            <a:chOff x="502" y="158"/>
            <a:chExt cx="4684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Peer revision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pic>
        <p:nvPicPr>
          <p:cNvPr id="4" name="图片 3" descr="IMG_5608"/>
          <p:cNvPicPr>
            <a:picLocks noChangeAspect="1"/>
          </p:cNvPicPr>
          <p:nvPr/>
        </p:nvPicPr>
        <p:blipFill>
          <a:blip r:embed="rId1"/>
          <a:srcRect l="7442" r="5298"/>
          <a:stretch>
            <a:fillRect/>
          </a:stretch>
        </p:blipFill>
        <p:spPr>
          <a:xfrm>
            <a:off x="2744470" y="715010"/>
            <a:ext cx="9224645" cy="602615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61925" y="2153285"/>
            <a:ext cx="24028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2800" b="1" dirty="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擅长运用多种高级表达以及画面定格、氛围渲染式结尾</a:t>
            </a:r>
            <a:endParaRPr lang="zh-CN" altLang="en-US" sz="2800" b="1" dirty="0" smtClean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745490" y="120650"/>
            <a:ext cx="2633345" cy="595630"/>
            <a:chOff x="502" y="158"/>
            <a:chExt cx="4684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Peer revision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pic>
        <p:nvPicPr>
          <p:cNvPr id="2" name="图片 1" descr="IMG_5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8865" y="695325"/>
            <a:ext cx="9700260" cy="612013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246380" y="2659380"/>
            <a:ext cx="19723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2800" b="1" dirty="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多次合理运用倒装句为本文增色</a:t>
            </a:r>
            <a:endParaRPr lang="zh-CN" altLang="en-US" sz="2800" b="1" dirty="0" smtClean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745490" y="120650"/>
            <a:ext cx="2633345" cy="595630"/>
            <a:chOff x="502" y="158"/>
            <a:chExt cx="4684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Peer revision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pic>
        <p:nvPicPr>
          <p:cNvPr id="4" name="图片 3" descr="IMG_56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0705" y="716280"/>
            <a:ext cx="10361295" cy="588391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246380" y="2659380"/>
            <a:ext cx="24136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zh-CN" altLang="en-US" sz="2800" b="1" dirty="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书写整齐美观，情节合理</a:t>
            </a:r>
            <a:endParaRPr lang="zh-CN" altLang="en-US" sz="2800" b="1" dirty="0" smtClean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242185" y="1128395"/>
            <a:ext cx="737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a good continuation writing?</a:t>
            </a:r>
            <a:endParaRPr kumimoji="1" lang="en-US" altLang="zh-C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5490" y="120650"/>
            <a:ext cx="4864100" cy="595630"/>
            <a:chOff x="502" y="158"/>
            <a:chExt cx="4684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Summarize and appreciate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0F2F5">
                  <a:alpha val="100000"/>
                </a:srgbClr>
              </a:clrFrom>
              <a:clrTo>
                <a:srgbClr val="F0F2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0" y="1894840"/>
            <a:ext cx="9334500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5490" y="120650"/>
            <a:ext cx="4864100" cy="595630"/>
            <a:chOff x="502" y="158"/>
            <a:chExt cx="4684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Summarize and appreciate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7945" y="630555"/>
            <a:ext cx="12124055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400" b="1" i="1" u="sng">
                <a:ea typeface="宋体" panose="02010600030101010101" pitchFamily="2" charset="-122"/>
                <a:cs typeface="Arial" panose="020B0604020202020204" pitchFamily="34" charset="0"/>
              </a:rPr>
              <a:t>Right then, Henry sensed my embarrassment.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 Without a second thought, he </a:t>
            </a:r>
            <a:r>
              <a:rPr lang="en-US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approached </a:t>
            </a:r>
            <a:r>
              <a:rPr lang="en-US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me quickly,</a:t>
            </a:r>
            <a:r>
              <a:rPr lang="en-US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dropped to a crouch</a:t>
            </a:r>
            <a:r>
              <a:rPr lang="en-US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, and </a:t>
            </a:r>
            <a:r>
              <a:rPr lang="en-US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tied a beautiful firm bowknot.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“</a:t>
            </a:r>
            <a:r>
              <a:rPr lang="en-US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Nailed it.</a:t>
            </a:r>
            <a:r>
              <a:rPr lang="en-US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” He whispered. </a:t>
            </a:r>
            <a:r>
              <a:rPr lang="en-US" sz="2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Shocked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 by what he had done, I </a:t>
            </a:r>
            <a:r>
              <a:rPr lang="en-US" sz="2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felt something deep in my mind began to change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. It seemed as if his kind deeds had </a:t>
            </a:r>
            <a:r>
              <a:rPr lang="en-US" sz="2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melted my heart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2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Thinking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 about what I had done to him, I felt ashamed of myself. While I was lost in thought, the music took me back to reality. We</a:t>
            </a:r>
            <a:r>
              <a:rPr lang="en-US" sz="2400" b="1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edged to the stage a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nd started our performance. </a:t>
            </a:r>
            <a:r>
              <a:rPr lang="en-US" altLang="zh-CN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The moment t</a:t>
            </a:r>
            <a:r>
              <a:rPr lang="en-US" alt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he show was over, the audience </a:t>
            </a:r>
            <a:r>
              <a:rPr lang="en-US" alt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cast approving glances</a:t>
            </a:r>
            <a:r>
              <a:rPr lang="en-US" alt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at us, </a:t>
            </a:r>
            <a:r>
              <a:rPr lang="en-US" altLang="zh-CN" sz="2400" b="1" kern="100" dirty="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 storm of </a:t>
            </a:r>
            <a:r>
              <a:rPr lang="en-US" alt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thunderous applause echoing </a:t>
            </a:r>
            <a:r>
              <a:rPr lang="en-US" alt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around the hall.</a:t>
            </a:r>
            <a:r>
              <a:rPr lang="en-US" altLang="zh-CN" sz="2400" kern="100" dirty="0" smtClean="0">
                <a:cs typeface="Arial" panose="020B0604020202020204" pitchFamily="34" charset="0"/>
                <a:sym typeface="+mn-ea"/>
              </a:rPr>
              <a:t> </a:t>
            </a:r>
            <a:endParaRPr lang="en-US" sz="2400" b="1" i="1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266700"/>
            <a:r>
              <a:rPr lang="en-US" sz="2400" b="1" i="1">
                <a:ea typeface="宋体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sz="2400" b="1" i="1" u="sng">
                <a:ea typeface="宋体" panose="02010600030101010101" pitchFamily="2" charset="-122"/>
                <a:cs typeface="Arial" panose="020B0604020202020204" pitchFamily="34" charset="0"/>
              </a:rPr>
              <a:t>After the performance, I found Henry and tapped him on the arm gratefully. 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"Thank ... you, Henry." My voice trembled </a:t>
            </a:r>
            <a:r>
              <a:rPr lang="en-US" sz="2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with my face burning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. I had to admit that, </a:t>
            </a:r>
            <a:r>
              <a:rPr lang="en-US" sz="2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but for his timely help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, I </a:t>
            </a:r>
            <a:r>
              <a:rPr lang="en-US" sz="2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wouldn’t have plucked up my courage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 to stand on the stage. </a:t>
            </a:r>
            <a:r>
              <a:rPr lang="en-US" sz="2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Without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 his wonderful knotting skills, the performance </a:t>
            </a:r>
            <a:r>
              <a:rPr lang="en-US" sz="2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would have been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 quite different. </a:t>
            </a:r>
            <a:r>
              <a:rPr lang="en-US" alt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Henry</a:t>
            </a:r>
            <a:r>
              <a:rPr lang="en-US" altLang="zh-CN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patted me gently </a:t>
            </a:r>
            <a:r>
              <a:rPr lang="zh-CN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o</a:t>
            </a:r>
            <a:r>
              <a:rPr 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n </a:t>
            </a:r>
            <a:r>
              <a:rPr lang="en-US" alt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the</a:t>
            </a:r>
            <a:r>
              <a:rPr 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shoulder</a:t>
            </a:r>
            <a:r>
              <a:rPr lang="en-US" alt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,</a:t>
            </a:r>
            <a:r>
              <a:rPr 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an enormous grin flashing</a:t>
            </a:r>
            <a:r>
              <a:rPr lang="en-US" alt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across his face</a:t>
            </a:r>
            <a:r>
              <a:rPr 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, "</a:t>
            </a:r>
            <a:r>
              <a:rPr lang="en-US" alt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N</a:t>
            </a:r>
            <a:r>
              <a:rPr 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ot a problem</a:t>
            </a:r>
            <a:r>
              <a:rPr lang="en-US" alt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We are family, aren't we</a:t>
            </a:r>
            <a:r>
              <a:rPr 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?"</a:t>
            </a:r>
            <a:r>
              <a:rPr lang="en-US" alt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Tears blurred my eyes,</a:t>
            </a:r>
            <a:r>
              <a:rPr 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words failing </a:t>
            </a:r>
            <a:r>
              <a:rPr lang="en-US" alt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to convey my warmth, 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so I </a:t>
            </a:r>
            <a:r>
              <a:rPr lang="zh-CN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g</a:t>
            </a:r>
            <a:r>
              <a:rPr lang="en-US" altLang="zh-CN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a</a:t>
            </a:r>
            <a:r>
              <a:rPr lang="zh-CN" sz="2400" b="1">
                <a:solidFill>
                  <a:schemeClr val="tx1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ve him a heartfelt hug</a:t>
            </a:r>
            <a:r>
              <a:rPr lang="en-US" sz="2400" b="1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400" b="1">
                <a:ea typeface="宋体" panose="02010600030101010101" pitchFamily="2" charset="-122"/>
                <a:cs typeface="Arial" panose="020B0604020202020204" pitchFamily="34" charset="0"/>
              </a:rPr>
              <a:t> It was at this moment that I realized </a:t>
            </a:r>
            <a:r>
              <a:rPr 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the string knot</a:t>
            </a:r>
            <a:r>
              <a:rPr lang="zh-CN" sz="24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on the skirt</a:t>
            </a:r>
            <a:r>
              <a:rPr lang="zh-CN" sz="24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w</a:t>
            </a:r>
            <a:r>
              <a:rPr 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ould</a:t>
            </a:r>
            <a:r>
              <a:rPr lang="zh-CN" sz="2400" b="1">
                <a:solidFill>
                  <a:srgbClr val="3220DE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go untied</a:t>
            </a:r>
            <a:r>
              <a:rPr lang="en-US" altLang="zh-CN" sz="2400" b="1">
                <a:ea typeface="黑体" panose="02010609060101010101" charset="-122"/>
                <a:cs typeface="Arial" panose="020B0604020202020204" pitchFamily="34" charset="0"/>
                <a:sym typeface="+mn-ea"/>
              </a:rPr>
              <a:t>, but </a:t>
            </a:r>
            <a:r>
              <a:rPr 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the family knot </a:t>
            </a:r>
            <a:r>
              <a:rPr lang="en-US" alt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w</a:t>
            </a:r>
            <a:r>
              <a:rPr 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ouldn</a:t>
            </a:r>
            <a:r>
              <a:rPr lang="en-US" alt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t</a:t>
            </a:r>
            <a:r>
              <a:rPr lang="en-US" altLang="zh-CN" sz="2400" b="1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  <a:sym typeface="+mn-ea"/>
              </a:rPr>
              <a:t> and never.</a:t>
            </a:r>
            <a:endParaRPr lang="en-US" altLang="zh-CN" sz="2400" b="1">
              <a:solidFill>
                <a:srgbClr val="FF0000"/>
              </a:solidFill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188"/>
          <p:cNvGrpSpPr/>
          <p:nvPr/>
        </p:nvGrpSpPr>
        <p:grpSpPr>
          <a:xfrm>
            <a:off x="-107950" y="-53975"/>
            <a:ext cx="2219325" cy="6996113"/>
            <a:chOff x="0" y="0"/>
            <a:chExt cx="3236320" cy="10202415"/>
          </a:xfrm>
        </p:grpSpPr>
        <p:sp>
          <p:nvSpPr>
            <p:cNvPr id="2424" name="Freeform 39"/>
            <p:cNvSpPr/>
            <p:nvPr/>
          </p:nvSpPr>
          <p:spPr>
            <a:xfrm>
              <a:off x="145674" y="80055"/>
              <a:ext cx="3090646" cy="10009496"/>
            </a:xfrm>
            <a:custGeom>
              <a:avLst/>
              <a:gdLst>
                <a:gd name="txL" fmla="*/ 0 w 996"/>
                <a:gd name="txT" fmla="*/ 0 h 3226"/>
                <a:gd name="txR" fmla="*/ 996 w 996"/>
                <a:gd name="txB" fmla="*/ 3226 h 3226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0"/>
                </a:cxn>
              </a:cxnLst>
              <a:rect l="txL" t="txT" r="txR" b="tx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5" name="Rectangle 40"/>
            <p:cNvSpPr/>
            <p:nvPr/>
          </p:nvSpPr>
          <p:spPr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26" name="Freeform 41"/>
            <p:cNvSpPr/>
            <p:nvPr/>
          </p:nvSpPr>
          <p:spPr>
            <a:xfrm>
              <a:off x="741493" y="80055"/>
              <a:ext cx="2001374" cy="5078897"/>
            </a:xfrm>
            <a:custGeom>
              <a:avLst/>
              <a:gdLst>
                <a:gd name="txL" fmla="*/ 0 w 645"/>
                <a:gd name="txT" fmla="*/ 0 h 1637"/>
                <a:gd name="txR" fmla="*/ 645 w 645"/>
                <a:gd name="txB" fmla="*/ 1637 h 1637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7" name="Freeform 42"/>
            <p:cNvSpPr/>
            <p:nvPr/>
          </p:nvSpPr>
          <p:spPr>
            <a:xfrm>
              <a:off x="632565" y="0"/>
              <a:ext cx="1107646" cy="4141860"/>
            </a:xfrm>
            <a:custGeom>
              <a:avLst/>
              <a:gdLst>
                <a:gd name="txL" fmla="*/ 0 w 357"/>
                <a:gd name="txT" fmla="*/ 0 h 1335"/>
                <a:gd name="txR" fmla="*/ 357 w 357"/>
                <a:gd name="txB" fmla="*/ 1335 h 133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8" name="Freeform 43"/>
            <p:cNvSpPr/>
            <p:nvPr/>
          </p:nvSpPr>
          <p:spPr>
            <a:xfrm>
              <a:off x="741493" y="5959502"/>
              <a:ext cx="1284816" cy="4183856"/>
            </a:xfrm>
            <a:custGeom>
              <a:avLst/>
              <a:gdLst>
                <a:gd name="txL" fmla="*/ 0 w 414"/>
                <a:gd name="txT" fmla="*/ 0 h 1348"/>
                <a:gd name="txR" fmla="*/ 414 w 414"/>
                <a:gd name="txB" fmla="*/ 1348 h 134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9" name="Freeform 44"/>
            <p:cNvSpPr/>
            <p:nvPr/>
          </p:nvSpPr>
          <p:spPr>
            <a:xfrm>
              <a:off x="632565" y="6853230"/>
              <a:ext cx="670624" cy="3349185"/>
            </a:xfrm>
            <a:custGeom>
              <a:avLst/>
              <a:gdLst>
                <a:gd name="txL" fmla="*/ 0 w 216"/>
                <a:gd name="txT" fmla="*/ 0 h 1079"/>
                <a:gd name="txR" fmla="*/ 216 w 216"/>
                <a:gd name="txB" fmla="*/ 1079 h 1079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2" name="组合 423"/>
          <p:cNvGrpSpPr/>
          <p:nvPr/>
        </p:nvGrpSpPr>
        <p:grpSpPr>
          <a:xfrm flipH="1">
            <a:off x="10071100" y="-53975"/>
            <a:ext cx="2219325" cy="6996113"/>
            <a:chOff x="0" y="0"/>
            <a:chExt cx="3236320" cy="10202415"/>
          </a:xfrm>
        </p:grpSpPr>
        <p:sp>
          <p:nvSpPr>
            <p:cNvPr id="2058" name="Freeform 39"/>
            <p:cNvSpPr/>
            <p:nvPr/>
          </p:nvSpPr>
          <p:spPr>
            <a:xfrm>
              <a:off x="145674" y="80055"/>
              <a:ext cx="3090646" cy="10009496"/>
            </a:xfrm>
            <a:custGeom>
              <a:avLst/>
              <a:gdLst>
                <a:gd name="txL" fmla="*/ 0 w 996"/>
                <a:gd name="txT" fmla="*/ 0 h 3226"/>
                <a:gd name="txR" fmla="*/ 996 w 996"/>
                <a:gd name="txB" fmla="*/ 3226 h 3226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0"/>
                </a:cxn>
              </a:cxnLst>
              <a:rect l="txL" t="txT" r="txR" b="tx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" name="Rectangle 40"/>
            <p:cNvSpPr/>
            <p:nvPr/>
          </p:nvSpPr>
          <p:spPr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60" name="Freeform 41"/>
            <p:cNvSpPr/>
            <p:nvPr/>
          </p:nvSpPr>
          <p:spPr>
            <a:xfrm>
              <a:off x="741493" y="80055"/>
              <a:ext cx="2001374" cy="5078897"/>
            </a:xfrm>
            <a:custGeom>
              <a:avLst/>
              <a:gdLst>
                <a:gd name="txL" fmla="*/ 0 w 645"/>
                <a:gd name="txT" fmla="*/ 0 h 1637"/>
                <a:gd name="txR" fmla="*/ 645 w 645"/>
                <a:gd name="txB" fmla="*/ 1637 h 1637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" name="Freeform 42"/>
            <p:cNvSpPr/>
            <p:nvPr/>
          </p:nvSpPr>
          <p:spPr>
            <a:xfrm>
              <a:off x="632565" y="0"/>
              <a:ext cx="1107646" cy="4141860"/>
            </a:xfrm>
            <a:custGeom>
              <a:avLst/>
              <a:gdLst>
                <a:gd name="txL" fmla="*/ 0 w 357"/>
                <a:gd name="txT" fmla="*/ 0 h 1335"/>
                <a:gd name="txR" fmla="*/ 357 w 357"/>
                <a:gd name="txB" fmla="*/ 1335 h 133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" name="Freeform 43"/>
            <p:cNvSpPr/>
            <p:nvPr/>
          </p:nvSpPr>
          <p:spPr>
            <a:xfrm>
              <a:off x="741493" y="5959502"/>
              <a:ext cx="1284816" cy="4183856"/>
            </a:xfrm>
            <a:custGeom>
              <a:avLst/>
              <a:gdLst>
                <a:gd name="txL" fmla="*/ 0 w 414"/>
                <a:gd name="txT" fmla="*/ 0 h 1348"/>
                <a:gd name="txR" fmla="*/ 414 w 414"/>
                <a:gd name="txB" fmla="*/ 1348 h 134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" name="Freeform 44"/>
            <p:cNvSpPr/>
            <p:nvPr/>
          </p:nvSpPr>
          <p:spPr>
            <a:xfrm>
              <a:off x="632565" y="6853230"/>
              <a:ext cx="670624" cy="3349185"/>
            </a:xfrm>
            <a:custGeom>
              <a:avLst/>
              <a:gdLst>
                <a:gd name="txL" fmla="*/ 0 w 216"/>
                <a:gd name="txT" fmla="*/ 0 h 1079"/>
                <a:gd name="txR" fmla="*/ 216 w 216"/>
                <a:gd name="txB" fmla="*/ 1079 h 1079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3" name="文本框 430"/>
          <p:cNvSpPr/>
          <p:nvPr/>
        </p:nvSpPr>
        <p:spPr>
          <a:xfrm>
            <a:off x="3161189" y="4032885"/>
            <a:ext cx="5879465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5400" b="1" dirty="0">
                <a:solidFill>
                  <a:srgbClr val="A71B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My New Brother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054" name="文本框 431"/>
          <p:cNvSpPr/>
          <p:nvPr/>
        </p:nvSpPr>
        <p:spPr>
          <a:xfrm>
            <a:off x="3622516" y="5011738"/>
            <a:ext cx="4931410" cy="13087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Continuation Writing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Shaoxing Yangming High School</a:t>
            </a:r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Yao Jiaqi</a:t>
            </a:r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7" name="直接连接符 434"/>
          <p:cNvSpPr/>
          <p:nvPr/>
        </p:nvSpPr>
        <p:spPr>
          <a:xfrm>
            <a:off x="2028190" y="4920298"/>
            <a:ext cx="8135938" cy="0"/>
          </a:xfrm>
          <a:prstGeom prst="line">
            <a:avLst/>
          </a:prstGeom>
          <a:ln w="6350" cap="flat" cmpd="sng">
            <a:solidFill>
              <a:srgbClr val="1D5A83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6" name="图片 5" descr="图片1_副本"/>
          <p:cNvPicPr>
            <a:picLocks noChangeAspect="1"/>
          </p:cNvPicPr>
          <p:nvPr/>
        </p:nvPicPr>
        <p:blipFill>
          <a:blip r:embed="rId1"/>
          <a:srcRect t="5865"/>
          <a:stretch>
            <a:fillRect/>
          </a:stretch>
        </p:blipFill>
        <p:spPr>
          <a:xfrm>
            <a:off x="4051300" y="883920"/>
            <a:ext cx="4089400" cy="310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1930" y="0"/>
            <a:ext cx="6910070" cy="691007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45490" y="120650"/>
            <a:ext cx="2393315" cy="595630"/>
            <a:chOff x="502" y="158"/>
            <a:chExt cx="4684" cy="938"/>
          </a:xfrm>
        </p:grpSpPr>
        <p:sp>
          <p:nvSpPr>
            <p:cNvPr id="9" name="矩形 8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Assignment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9110" y="2762885"/>
            <a:ext cx="42684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altLang="zh-CN" sz="2800" b="1" dirty="0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Finish and polish your version of writing using the “</a:t>
            </a:r>
            <a:r>
              <a:rPr lang="en-US" altLang="zh-CN" sz="2800" b="1" dirty="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SAFE</a:t>
            </a:r>
            <a:r>
              <a:rPr lang="en-US" altLang="zh-CN" sz="2800" b="1" dirty="0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” rule.</a:t>
            </a:r>
            <a:endParaRPr lang="en-US" altLang="zh-CN" sz="2800" b="1" dirty="0" smtClean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5490" y="120650"/>
            <a:ext cx="3039745" cy="595630"/>
            <a:chOff x="502" y="158"/>
            <a:chExt cx="4787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68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Arial" panose="020B0604020202020204" pitchFamily="34" charset="0"/>
                  <a:ea typeface="Noto Sans S Chinese Regular" panose="020B0500000000000000" pitchFamily="34" charset="-122"/>
                  <a:cs typeface="Arial" panose="020B0604020202020204" pitchFamily="34" charset="0"/>
                </a:rPr>
                <a:t>Analyze the text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1600" y="762635"/>
            <a:ext cx="8743950" cy="613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I was in my room, feeling unwilling to head to the community theatre with "my brother" Henry. He had recently been adopted by my parents and I was not in the mood for being onstage with him.</a:t>
            </a:r>
            <a:endParaRPr lang="zh-CN" alt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45720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"Kirstie</a:t>
            </a:r>
            <a:r>
              <a:rPr lang="zh-CN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, come here," my mom called. Following her voice, I found her outside the bathroom, holding a wet book. She gave the book a shake. "Henry's book was in the bathtub. Did you put it there?" She glared at me, something she had never done before Henry came to our home. I hadn't wet his book on purpose. Raindrops fell from my eyes. To make matters worse, she promised to buy him a new copy. My heart ached. Henry was stealing my mother's love. He was ruining my life.</a:t>
            </a:r>
            <a:endParaRPr lang="zh-CN" alt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45720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Meanwhile, Henry was nearby, absorbed in working on a complicated rope knot（绳结）, something he liked to do. Why did a boy like him like doing girly work? It seemed far from manly（男子汉气概）.</a:t>
            </a:r>
            <a:endParaRPr lang="zh-CN" alt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45720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Soon, it was time to set off to the community theatre. As Henry walked ahead of us to the car, my mom took me aside and said in a low voice, "It will be Henry's first time onstage. Be kind to him, honey." I nodded but sighed（叹气）. I hadn't always found it this difficult to be kind. But since Henry had moved in, everything felt different. The theatre used to be a special place for my parents and me. With Henry involved, it didn't seem so special any more. Finally, it was our stage time. My heart beat wildly. I forgot my annoyance at Henry for a while. As we kids lined up, ready to act out our short play, I realized how loosely I had tied </a:t>
            </a:r>
            <a:r>
              <a:rPr lang="zh-CN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the drawstring</a:t>
            </a:r>
            <a:r>
              <a:rPr lang="zh-CN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on my skirt. Sure enough, my skirt began to drop. I could hear the audience laughing. Even though I was wearing shorts under my skirt, I could feel my face burst into flames. However, my hands were full. If only someone could help me out.</a:t>
            </a:r>
            <a:endParaRPr lang="zh-CN" alt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t="18966"/>
          <a:stretch>
            <a:fillRect/>
          </a:stretch>
        </p:blipFill>
        <p:spPr>
          <a:xfrm>
            <a:off x="9034780" y="3402965"/>
            <a:ext cx="2895600" cy="313372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8845550" y="1377950"/>
            <a:ext cx="3274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and find out its main idea and “my” emotions.</a:t>
            </a:r>
            <a:endParaRPr kumimoji="1" lang="en-US" altLang="zh-C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8728710" y="0"/>
            <a:ext cx="3463290" cy="6858000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/>
          </a:p>
        </p:txBody>
      </p:sp>
      <p:sp>
        <p:nvSpPr>
          <p:cNvPr id="3" name="任意形状 2"/>
          <p:cNvSpPr/>
          <p:nvPr>
            <p:custDataLst>
              <p:tags r:id="rId2"/>
            </p:custDataLst>
          </p:nvPr>
        </p:nvSpPr>
        <p:spPr>
          <a:xfrm>
            <a:off x="1758176" y="2706915"/>
            <a:ext cx="8458200" cy="2462909"/>
          </a:xfrm>
          <a:custGeom>
            <a:avLst/>
            <a:gdLst>
              <a:gd name="connsiteX0" fmla="*/ 0 w 9550400"/>
              <a:gd name="connsiteY0" fmla="*/ 2148115 h 2412818"/>
              <a:gd name="connsiteX1" fmla="*/ 3367314 w 9550400"/>
              <a:gd name="connsiteY1" fmla="*/ 2278743 h 2412818"/>
              <a:gd name="connsiteX2" fmla="*/ 6531429 w 9550400"/>
              <a:gd name="connsiteY2" fmla="*/ 493486 h 2412818"/>
              <a:gd name="connsiteX3" fmla="*/ 9274629 w 9550400"/>
              <a:gd name="connsiteY3" fmla="*/ 14515 h 2412818"/>
              <a:gd name="connsiteX4" fmla="*/ 9274629 w 9550400"/>
              <a:gd name="connsiteY4" fmla="*/ 14515 h 2412818"/>
              <a:gd name="connsiteX5" fmla="*/ 9550400 w 9550400"/>
              <a:gd name="connsiteY5" fmla="*/ 0 h 2412818"/>
              <a:gd name="connsiteX0-1" fmla="*/ 0 w 9579428"/>
              <a:gd name="connsiteY0-2" fmla="*/ 2452915 h 2573476"/>
              <a:gd name="connsiteX1-3" fmla="*/ 3396342 w 9579428"/>
              <a:gd name="connsiteY1-4" fmla="*/ 2278743 h 2573476"/>
              <a:gd name="connsiteX2-5" fmla="*/ 6560457 w 9579428"/>
              <a:gd name="connsiteY2-6" fmla="*/ 493486 h 2573476"/>
              <a:gd name="connsiteX3-7" fmla="*/ 9303657 w 9579428"/>
              <a:gd name="connsiteY3-8" fmla="*/ 14515 h 2573476"/>
              <a:gd name="connsiteX4-9" fmla="*/ 9303657 w 9579428"/>
              <a:gd name="connsiteY4-10" fmla="*/ 14515 h 2573476"/>
              <a:gd name="connsiteX5-11" fmla="*/ 9579428 w 9579428"/>
              <a:gd name="connsiteY5-12" fmla="*/ 0 h 2573476"/>
              <a:gd name="connsiteX0-13" fmla="*/ 0 w 9579428"/>
              <a:gd name="connsiteY0-14" fmla="*/ 2452915 h 2477424"/>
              <a:gd name="connsiteX1-15" fmla="*/ 3396342 w 9579428"/>
              <a:gd name="connsiteY1-16" fmla="*/ 2278743 h 2477424"/>
              <a:gd name="connsiteX2-17" fmla="*/ 6560457 w 9579428"/>
              <a:gd name="connsiteY2-18" fmla="*/ 493486 h 2477424"/>
              <a:gd name="connsiteX3-19" fmla="*/ 9303657 w 9579428"/>
              <a:gd name="connsiteY3-20" fmla="*/ 14515 h 2477424"/>
              <a:gd name="connsiteX4-21" fmla="*/ 9303657 w 9579428"/>
              <a:gd name="connsiteY4-22" fmla="*/ 14515 h 2477424"/>
              <a:gd name="connsiteX5-23" fmla="*/ 9579428 w 9579428"/>
              <a:gd name="connsiteY5-24" fmla="*/ 0 h 2477424"/>
              <a:gd name="connsiteX0-25" fmla="*/ 0 w 11103428"/>
              <a:gd name="connsiteY0-26" fmla="*/ 2438400 h 2462909"/>
              <a:gd name="connsiteX1-27" fmla="*/ 3396342 w 11103428"/>
              <a:gd name="connsiteY1-28" fmla="*/ 2264228 h 2462909"/>
              <a:gd name="connsiteX2-29" fmla="*/ 6560457 w 11103428"/>
              <a:gd name="connsiteY2-30" fmla="*/ 478971 h 2462909"/>
              <a:gd name="connsiteX3-31" fmla="*/ 9303657 w 11103428"/>
              <a:gd name="connsiteY3-32" fmla="*/ 0 h 2462909"/>
              <a:gd name="connsiteX4-33" fmla="*/ 9303657 w 11103428"/>
              <a:gd name="connsiteY4-34" fmla="*/ 0 h 2462909"/>
              <a:gd name="connsiteX5-35" fmla="*/ 11103428 w 11103428"/>
              <a:gd name="connsiteY5-36" fmla="*/ 1465943 h 2462909"/>
              <a:gd name="connsiteX0-37" fmla="*/ 0 w 11277600"/>
              <a:gd name="connsiteY0-38" fmla="*/ 2438400 h 2462909"/>
              <a:gd name="connsiteX1-39" fmla="*/ 3396342 w 11277600"/>
              <a:gd name="connsiteY1-40" fmla="*/ 2264228 h 2462909"/>
              <a:gd name="connsiteX2-41" fmla="*/ 6560457 w 11277600"/>
              <a:gd name="connsiteY2-42" fmla="*/ 478971 h 2462909"/>
              <a:gd name="connsiteX3-43" fmla="*/ 9303657 w 11277600"/>
              <a:gd name="connsiteY3-44" fmla="*/ 0 h 2462909"/>
              <a:gd name="connsiteX4-45" fmla="*/ 9303657 w 11277600"/>
              <a:gd name="connsiteY4-46" fmla="*/ 0 h 2462909"/>
              <a:gd name="connsiteX5-47" fmla="*/ 11277600 w 11277600"/>
              <a:gd name="connsiteY5-48" fmla="*/ 1988457 h 2462909"/>
              <a:gd name="connsiteX0-49" fmla="*/ 0 w 11277600"/>
              <a:gd name="connsiteY0-50" fmla="*/ 2438400 h 2462909"/>
              <a:gd name="connsiteX1-51" fmla="*/ 3396342 w 11277600"/>
              <a:gd name="connsiteY1-52" fmla="*/ 2264228 h 2462909"/>
              <a:gd name="connsiteX2-53" fmla="*/ 6560457 w 11277600"/>
              <a:gd name="connsiteY2-54" fmla="*/ 478971 h 2462909"/>
              <a:gd name="connsiteX3-55" fmla="*/ 9303657 w 11277600"/>
              <a:gd name="connsiteY3-56" fmla="*/ 0 h 2462909"/>
              <a:gd name="connsiteX4-57" fmla="*/ 10014857 w 11277600"/>
              <a:gd name="connsiteY4-58" fmla="*/ 246743 h 2462909"/>
              <a:gd name="connsiteX5-59" fmla="*/ 11277600 w 11277600"/>
              <a:gd name="connsiteY5-60" fmla="*/ 1988457 h 2462909"/>
              <a:gd name="connsiteX0-61" fmla="*/ 0 w 11277600"/>
              <a:gd name="connsiteY0-62" fmla="*/ 2438400 h 2462909"/>
              <a:gd name="connsiteX1-63" fmla="*/ 3396342 w 11277600"/>
              <a:gd name="connsiteY1-64" fmla="*/ 2264228 h 2462909"/>
              <a:gd name="connsiteX2-65" fmla="*/ 6560457 w 11277600"/>
              <a:gd name="connsiteY2-66" fmla="*/ 478971 h 2462909"/>
              <a:gd name="connsiteX3-67" fmla="*/ 9303657 w 11277600"/>
              <a:gd name="connsiteY3-68" fmla="*/ 0 h 2462909"/>
              <a:gd name="connsiteX4-69" fmla="*/ 10392229 w 11277600"/>
              <a:gd name="connsiteY4-70" fmla="*/ 696686 h 2462909"/>
              <a:gd name="connsiteX5-71" fmla="*/ 11277600 w 11277600"/>
              <a:gd name="connsiteY5-72" fmla="*/ 1988457 h 2462909"/>
              <a:gd name="connsiteX0-73" fmla="*/ 0 w 11277600"/>
              <a:gd name="connsiteY0-74" fmla="*/ 2438400 h 2462909"/>
              <a:gd name="connsiteX1-75" fmla="*/ 3396342 w 11277600"/>
              <a:gd name="connsiteY1-76" fmla="*/ 2264228 h 2462909"/>
              <a:gd name="connsiteX2-77" fmla="*/ 6560457 w 11277600"/>
              <a:gd name="connsiteY2-78" fmla="*/ 478971 h 2462909"/>
              <a:gd name="connsiteX3-79" fmla="*/ 9303657 w 11277600"/>
              <a:gd name="connsiteY3-80" fmla="*/ 0 h 2462909"/>
              <a:gd name="connsiteX4-81" fmla="*/ 10392229 w 11277600"/>
              <a:gd name="connsiteY4-82" fmla="*/ 696686 h 2462909"/>
              <a:gd name="connsiteX5-83" fmla="*/ 11277600 w 11277600"/>
              <a:gd name="connsiteY5-84" fmla="*/ 1988457 h 2462909"/>
              <a:gd name="connsiteX0-85" fmla="*/ 0 w 11277600"/>
              <a:gd name="connsiteY0-86" fmla="*/ 2438400 h 2462909"/>
              <a:gd name="connsiteX1-87" fmla="*/ 3396342 w 11277600"/>
              <a:gd name="connsiteY1-88" fmla="*/ 2264228 h 2462909"/>
              <a:gd name="connsiteX2-89" fmla="*/ 6560457 w 11277600"/>
              <a:gd name="connsiteY2-90" fmla="*/ 478971 h 2462909"/>
              <a:gd name="connsiteX3-91" fmla="*/ 9303657 w 11277600"/>
              <a:gd name="connsiteY3-92" fmla="*/ 0 h 2462909"/>
              <a:gd name="connsiteX4-93" fmla="*/ 10392229 w 11277600"/>
              <a:gd name="connsiteY4-94" fmla="*/ 696686 h 2462909"/>
              <a:gd name="connsiteX5-95" fmla="*/ 11277600 w 11277600"/>
              <a:gd name="connsiteY5-96" fmla="*/ 1988457 h 2462909"/>
              <a:gd name="connsiteX0-97" fmla="*/ 0 w 11277600"/>
              <a:gd name="connsiteY0-98" fmla="*/ 2438400 h 2462909"/>
              <a:gd name="connsiteX1-99" fmla="*/ 3396342 w 11277600"/>
              <a:gd name="connsiteY1-100" fmla="*/ 2264228 h 2462909"/>
              <a:gd name="connsiteX2-101" fmla="*/ 6560457 w 11277600"/>
              <a:gd name="connsiteY2-102" fmla="*/ 478971 h 2462909"/>
              <a:gd name="connsiteX3-103" fmla="*/ 9303657 w 11277600"/>
              <a:gd name="connsiteY3-104" fmla="*/ 0 h 2462909"/>
              <a:gd name="connsiteX4-105" fmla="*/ 10392229 w 11277600"/>
              <a:gd name="connsiteY4-106" fmla="*/ 696686 h 2462909"/>
              <a:gd name="connsiteX5-107" fmla="*/ 11277600 w 11277600"/>
              <a:gd name="connsiteY5-108" fmla="*/ 1988457 h 2462909"/>
              <a:gd name="connsiteX0-109" fmla="*/ 0 w 11277600"/>
              <a:gd name="connsiteY0-110" fmla="*/ 2438400 h 2462909"/>
              <a:gd name="connsiteX1-111" fmla="*/ 3396342 w 11277600"/>
              <a:gd name="connsiteY1-112" fmla="*/ 2264228 h 2462909"/>
              <a:gd name="connsiteX2-113" fmla="*/ 6560457 w 11277600"/>
              <a:gd name="connsiteY2-114" fmla="*/ 478971 h 2462909"/>
              <a:gd name="connsiteX3-115" fmla="*/ 9303657 w 11277600"/>
              <a:gd name="connsiteY3-116" fmla="*/ 0 h 2462909"/>
              <a:gd name="connsiteX4-117" fmla="*/ 10392229 w 11277600"/>
              <a:gd name="connsiteY4-118" fmla="*/ 696686 h 2462909"/>
              <a:gd name="connsiteX5-119" fmla="*/ 11277600 w 11277600"/>
              <a:gd name="connsiteY5-120" fmla="*/ 1988457 h 24629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277600" h="2462909">
                <a:moveTo>
                  <a:pt x="0" y="2438400"/>
                </a:moveTo>
                <a:cubicBezTo>
                  <a:pt x="1197428" y="2409372"/>
                  <a:pt x="2302932" y="2590800"/>
                  <a:pt x="3396342" y="2264228"/>
                </a:cubicBezTo>
                <a:cubicBezTo>
                  <a:pt x="4489752" y="1937656"/>
                  <a:pt x="5575904" y="856342"/>
                  <a:pt x="6560457" y="478971"/>
                </a:cubicBezTo>
                <a:cubicBezTo>
                  <a:pt x="7545010" y="101600"/>
                  <a:pt x="9303657" y="0"/>
                  <a:pt x="9303657" y="0"/>
                </a:cubicBezTo>
                <a:cubicBezTo>
                  <a:pt x="9666514" y="232229"/>
                  <a:pt x="9593944" y="72571"/>
                  <a:pt x="10392229" y="696686"/>
                </a:cubicBezTo>
                <a:cubicBezTo>
                  <a:pt x="10934096" y="1591733"/>
                  <a:pt x="10982476" y="1557867"/>
                  <a:pt x="11277600" y="1988457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/>
          </a:p>
        </p:txBody>
      </p:sp>
      <p:cxnSp>
        <p:nvCxnSpPr>
          <p:cNvPr id="5" name="直线箭头连接符 4"/>
          <p:cNvCxnSpPr/>
          <p:nvPr>
            <p:custDataLst>
              <p:tags r:id="rId3"/>
            </p:custDataLst>
          </p:nvPr>
        </p:nvCxnSpPr>
        <p:spPr>
          <a:xfrm flipH="1">
            <a:off x="2150061" y="4666342"/>
            <a:ext cx="0" cy="986972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箭头连接符 5"/>
          <p:cNvCxnSpPr/>
          <p:nvPr>
            <p:custDataLst>
              <p:tags r:id="rId4"/>
            </p:custDataLst>
          </p:nvPr>
        </p:nvCxnSpPr>
        <p:spPr>
          <a:xfrm flipH="1">
            <a:off x="4223790" y="4499428"/>
            <a:ext cx="0" cy="986972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6"/>
          <p:cNvCxnSpPr/>
          <p:nvPr>
            <p:custDataLst>
              <p:tags r:id="rId5"/>
            </p:custDataLst>
          </p:nvPr>
        </p:nvCxnSpPr>
        <p:spPr>
          <a:xfrm flipH="1">
            <a:off x="5943732" y="3200400"/>
            <a:ext cx="0" cy="986972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8165465" y="2153920"/>
            <a:ext cx="1176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climax</a:t>
            </a:r>
            <a:endParaRPr kumimoji="1" lang="zh-CN" alt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0010164" y="3879530"/>
            <a:ext cx="1292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endParaRPr kumimoji="1" lang="en-US" altLang="zh-CN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3413125" y="6146165"/>
            <a:ext cx="1644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>
                <a:solidFill>
                  <a:schemeClr val="accent2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KNOWN</a:t>
            </a:r>
            <a:endParaRPr kumimoji="1" lang="en-US" altLang="zh-CN" sz="2400" b="1">
              <a:solidFill>
                <a:schemeClr val="accent2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9342120" y="6099175"/>
            <a:ext cx="2087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>
                <a:solidFill>
                  <a:schemeClr val="accent2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UNKNOWN</a:t>
            </a:r>
            <a:endParaRPr kumimoji="1" lang="en-US" altLang="zh-CN" sz="2400" b="1">
              <a:solidFill>
                <a:schemeClr val="accent2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45490" y="120650"/>
            <a:ext cx="5928995" cy="595630"/>
            <a:chOff x="502" y="158"/>
            <a:chExt cx="4684" cy="938"/>
          </a:xfrm>
        </p:grpSpPr>
        <p:sp>
          <p:nvSpPr>
            <p:cNvPr id="21" name="矩形 20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Read for main idea and emotions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26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27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8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9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0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1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2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3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4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5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6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7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8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9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0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2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5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8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9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0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1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2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3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4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5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6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7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8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9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0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1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2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3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4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5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6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7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8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9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0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1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2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3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355090" y="5729605"/>
            <a:ext cx="1590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7030A0"/>
                </a:solidFill>
                <a:cs typeface="Arial" panose="020B0604020202020204" pitchFamily="34" charset="0"/>
                <a:sym typeface="+mn-ea"/>
              </a:rPr>
              <a:t>unwilling</a:t>
            </a:r>
            <a:r>
              <a:rPr kumimoji="1"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reluctant</a:t>
            </a:r>
            <a:endParaRPr kumimoji="1"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765" y="3314065"/>
            <a:ext cx="246316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sym typeface="+mn-ea"/>
              </a:rPr>
              <a:t>P1: I was </a:t>
            </a:r>
            <a:r>
              <a:rPr lang="en-US" altLang="zh-CN" sz="2000" b="1" dirty="0" smtClean="0">
                <a:solidFill>
                  <a:srgbClr val="FF0000"/>
                </a:solidFill>
                <a:sym typeface="+mn-ea"/>
              </a:rPr>
              <a:t>unwilling to be onstage </a:t>
            </a:r>
            <a:r>
              <a:rPr lang="en-US" altLang="zh-CN" sz="2000" b="1" dirty="0" smtClean="0">
                <a:solidFill>
                  <a:schemeClr val="tx1"/>
                </a:solidFill>
                <a:sym typeface="+mn-ea"/>
              </a:rPr>
              <a:t>with my adopted brother Henry.</a:t>
            </a:r>
            <a:endParaRPr lang="en-US" altLang="zh-CN" sz="2000" b="1" dirty="0" smtClean="0">
              <a:solidFill>
                <a:schemeClr val="tx1"/>
              </a:solidFill>
              <a:ea typeface="等线" panose="0201060003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311785" y="5269230"/>
            <a:ext cx="1568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emotions</a:t>
            </a:r>
            <a:endParaRPr kumimoji="1"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207010" y="4537710"/>
            <a:ext cx="1673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idea</a:t>
            </a:r>
            <a:endParaRPr kumimoji="1"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5490" y="120650"/>
            <a:ext cx="3039745" cy="595630"/>
            <a:chOff x="502" y="158"/>
            <a:chExt cx="4787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68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Arial" panose="020B0604020202020204" pitchFamily="34" charset="0"/>
                  <a:ea typeface="Noto Sans S Chinese Regular" panose="020B0500000000000000" pitchFamily="34" charset="-122"/>
                  <a:cs typeface="Arial" panose="020B0604020202020204" pitchFamily="34" charset="0"/>
                </a:rPr>
                <a:t>Analyze the text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1600" y="762635"/>
            <a:ext cx="8743950" cy="613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I was in my room, feeling unwilling to head to the community theatre with "my brother" Henry. He had recently been adopted by my parents and I was not in the mood for being onstage with him.</a:t>
            </a:r>
            <a:endParaRPr lang="zh-CN" altLang="en-US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45720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" Kirstie, come here," my mom called. Following her voice, I found her outside the bathroom, holding a wet book. She gave the book a shake. "Henry's book was in the bathtub. Did you put it there?" She glared at me, something she had never done before Henry came to our home. I hadn't wet his book on purpose. Raindrops fell from my eyes. To make matters worse, she promised to buy him a new copy. My heart ached. Henry was stealing my mother's love. He was ruining my life.</a:t>
            </a:r>
            <a:endParaRPr lang="zh-CN" altLang="en-US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45720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Meanwhile, Henry was nearby, absorbed in working on a complicated rope knot（绳结）, something he liked to do. Why did a boy like him like doing girly work? It seemed far from manly（男子汉气概）.</a:t>
            </a:r>
            <a:endParaRPr lang="zh-CN" altLang="en-US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45720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Soon, it was time to set off to the community theatre. As Henry walked ahead of us to the car, my mom took me aside and said in a low voice, "It will be Henry's first time onstage. Be kind to him, honey." I nodded but sighed（叹气）. I hadn't always found it this difficult to be kind. But since Henry had moved in, everything felt different. The theatre used to be a special place for my parents and me. With Henry involved, it didn't seem so special any more. Finally, it was our stage time. My heart beat wildly. I forgot my annoyance at Henry for a while. As we kids lined up, ready to act out our short play, I realized how loosely I had tied </a:t>
            </a:r>
            <a:r>
              <a:rPr lang="zh-CN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the drawstring</a:t>
            </a: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 on my skirt. Sure enough, my skirt began to drop. I could hear the audience laughing. Even though I was wearing shorts under my skirt, I could feel my face burst into flames. However, my hands were full. If only someone could help me out.</a:t>
            </a:r>
            <a:endParaRPr lang="zh-CN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8883015" y="899795"/>
            <a:ext cx="2967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unwilling</a:t>
            </a:r>
            <a:r>
              <a:rPr kumimoji="1" lang="en-US" altLang="zh-CN" sz="2400" b="1" dirty="0">
                <a:solidFill>
                  <a:srgbClr val="7030A0"/>
                </a:solidFill>
                <a:cs typeface="Arial" panose="020B0604020202020204" pitchFamily="34" charset="0"/>
                <a:sym typeface="+mn-ea"/>
              </a:rPr>
              <a:t>/reluctant</a:t>
            </a:r>
            <a:endParaRPr kumimoji="1"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993505" y="2136775"/>
            <a:ext cx="274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hurt/</a:t>
            </a:r>
            <a:r>
              <a:rPr kumimoji="1" lang="en-US" altLang="zh-CN" sz="2400" b="1" dirty="0" smtClean="0">
                <a:solidFill>
                  <a:srgbClr val="7030A0"/>
                </a:solidFill>
                <a:cs typeface="Arial" panose="020B0604020202020204" pitchFamily="34" charset="0"/>
                <a:sym typeface="+mn-ea"/>
              </a:rPr>
              <a:t>wronged</a:t>
            </a:r>
            <a:r>
              <a:rPr kumimoji="1"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>
            <p:custDataLst>
              <p:tags r:id="rId3"/>
            </p:custDataLst>
          </p:nvPr>
        </p:nvSpPr>
        <p:spPr>
          <a:xfrm>
            <a:off x="8879840" y="3275965"/>
            <a:ext cx="2971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endParaRPr kumimoji="1"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9267825" y="4972685"/>
            <a:ext cx="2195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7030A0"/>
                </a:solidFill>
                <a:cs typeface="Arial" panose="020B0604020202020204" pitchFamily="34" charset="0"/>
                <a:sym typeface="+mn-ea"/>
              </a:rPr>
              <a:t>embarrassed</a:t>
            </a:r>
            <a:endParaRPr kumimoji="1" lang="en-US" altLang="zh-CN" sz="2400" b="1" dirty="0" smtClean="0">
              <a:solidFill>
                <a:srgbClr val="7030A0"/>
              </a:solidFill>
              <a:cs typeface="Arial" panose="020B0604020202020204" pitchFamily="34" charset="0"/>
              <a:sym typeface="+mn-ea"/>
            </a:endParaRPr>
          </a:p>
          <a:p>
            <a:pPr algn="ctr"/>
            <a:r>
              <a:rPr kumimoji="1" lang="en-US" altLang="zh-CN" sz="2400" b="1" dirty="0">
                <a:solidFill>
                  <a:srgbClr val="7030A0"/>
                </a:solidFill>
                <a:cs typeface="Arial" panose="020B0604020202020204" pitchFamily="34" charset="0"/>
                <a:sym typeface="+mn-ea"/>
              </a:rPr>
              <a:t>helpless </a:t>
            </a:r>
            <a:endParaRPr kumimoji="1"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8728710" y="0"/>
            <a:ext cx="3463290" cy="6858000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/>
          </a:p>
        </p:txBody>
      </p:sp>
      <p:sp>
        <p:nvSpPr>
          <p:cNvPr id="3" name="任意形状 2"/>
          <p:cNvSpPr/>
          <p:nvPr>
            <p:custDataLst>
              <p:tags r:id="rId2"/>
            </p:custDataLst>
          </p:nvPr>
        </p:nvSpPr>
        <p:spPr>
          <a:xfrm>
            <a:off x="1758176" y="2706915"/>
            <a:ext cx="8458200" cy="2462909"/>
          </a:xfrm>
          <a:custGeom>
            <a:avLst/>
            <a:gdLst>
              <a:gd name="connsiteX0" fmla="*/ 0 w 9550400"/>
              <a:gd name="connsiteY0" fmla="*/ 2148115 h 2412818"/>
              <a:gd name="connsiteX1" fmla="*/ 3367314 w 9550400"/>
              <a:gd name="connsiteY1" fmla="*/ 2278743 h 2412818"/>
              <a:gd name="connsiteX2" fmla="*/ 6531429 w 9550400"/>
              <a:gd name="connsiteY2" fmla="*/ 493486 h 2412818"/>
              <a:gd name="connsiteX3" fmla="*/ 9274629 w 9550400"/>
              <a:gd name="connsiteY3" fmla="*/ 14515 h 2412818"/>
              <a:gd name="connsiteX4" fmla="*/ 9274629 w 9550400"/>
              <a:gd name="connsiteY4" fmla="*/ 14515 h 2412818"/>
              <a:gd name="connsiteX5" fmla="*/ 9550400 w 9550400"/>
              <a:gd name="connsiteY5" fmla="*/ 0 h 2412818"/>
              <a:gd name="connsiteX0-1" fmla="*/ 0 w 9579428"/>
              <a:gd name="connsiteY0-2" fmla="*/ 2452915 h 2573476"/>
              <a:gd name="connsiteX1-3" fmla="*/ 3396342 w 9579428"/>
              <a:gd name="connsiteY1-4" fmla="*/ 2278743 h 2573476"/>
              <a:gd name="connsiteX2-5" fmla="*/ 6560457 w 9579428"/>
              <a:gd name="connsiteY2-6" fmla="*/ 493486 h 2573476"/>
              <a:gd name="connsiteX3-7" fmla="*/ 9303657 w 9579428"/>
              <a:gd name="connsiteY3-8" fmla="*/ 14515 h 2573476"/>
              <a:gd name="connsiteX4-9" fmla="*/ 9303657 w 9579428"/>
              <a:gd name="connsiteY4-10" fmla="*/ 14515 h 2573476"/>
              <a:gd name="connsiteX5-11" fmla="*/ 9579428 w 9579428"/>
              <a:gd name="connsiteY5-12" fmla="*/ 0 h 2573476"/>
              <a:gd name="connsiteX0-13" fmla="*/ 0 w 9579428"/>
              <a:gd name="connsiteY0-14" fmla="*/ 2452915 h 2477424"/>
              <a:gd name="connsiteX1-15" fmla="*/ 3396342 w 9579428"/>
              <a:gd name="connsiteY1-16" fmla="*/ 2278743 h 2477424"/>
              <a:gd name="connsiteX2-17" fmla="*/ 6560457 w 9579428"/>
              <a:gd name="connsiteY2-18" fmla="*/ 493486 h 2477424"/>
              <a:gd name="connsiteX3-19" fmla="*/ 9303657 w 9579428"/>
              <a:gd name="connsiteY3-20" fmla="*/ 14515 h 2477424"/>
              <a:gd name="connsiteX4-21" fmla="*/ 9303657 w 9579428"/>
              <a:gd name="connsiteY4-22" fmla="*/ 14515 h 2477424"/>
              <a:gd name="connsiteX5-23" fmla="*/ 9579428 w 9579428"/>
              <a:gd name="connsiteY5-24" fmla="*/ 0 h 2477424"/>
              <a:gd name="connsiteX0-25" fmla="*/ 0 w 11103428"/>
              <a:gd name="connsiteY0-26" fmla="*/ 2438400 h 2462909"/>
              <a:gd name="connsiteX1-27" fmla="*/ 3396342 w 11103428"/>
              <a:gd name="connsiteY1-28" fmla="*/ 2264228 h 2462909"/>
              <a:gd name="connsiteX2-29" fmla="*/ 6560457 w 11103428"/>
              <a:gd name="connsiteY2-30" fmla="*/ 478971 h 2462909"/>
              <a:gd name="connsiteX3-31" fmla="*/ 9303657 w 11103428"/>
              <a:gd name="connsiteY3-32" fmla="*/ 0 h 2462909"/>
              <a:gd name="connsiteX4-33" fmla="*/ 9303657 w 11103428"/>
              <a:gd name="connsiteY4-34" fmla="*/ 0 h 2462909"/>
              <a:gd name="connsiteX5-35" fmla="*/ 11103428 w 11103428"/>
              <a:gd name="connsiteY5-36" fmla="*/ 1465943 h 2462909"/>
              <a:gd name="connsiteX0-37" fmla="*/ 0 w 11277600"/>
              <a:gd name="connsiteY0-38" fmla="*/ 2438400 h 2462909"/>
              <a:gd name="connsiteX1-39" fmla="*/ 3396342 w 11277600"/>
              <a:gd name="connsiteY1-40" fmla="*/ 2264228 h 2462909"/>
              <a:gd name="connsiteX2-41" fmla="*/ 6560457 w 11277600"/>
              <a:gd name="connsiteY2-42" fmla="*/ 478971 h 2462909"/>
              <a:gd name="connsiteX3-43" fmla="*/ 9303657 w 11277600"/>
              <a:gd name="connsiteY3-44" fmla="*/ 0 h 2462909"/>
              <a:gd name="connsiteX4-45" fmla="*/ 9303657 w 11277600"/>
              <a:gd name="connsiteY4-46" fmla="*/ 0 h 2462909"/>
              <a:gd name="connsiteX5-47" fmla="*/ 11277600 w 11277600"/>
              <a:gd name="connsiteY5-48" fmla="*/ 1988457 h 2462909"/>
              <a:gd name="connsiteX0-49" fmla="*/ 0 w 11277600"/>
              <a:gd name="connsiteY0-50" fmla="*/ 2438400 h 2462909"/>
              <a:gd name="connsiteX1-51" fmla="*/ 3396342 w 11277600"/>
              <a:gd name="connsiteY1-52" fmla="*/ 2264228 h 2462909"/>
              <a:gd name="connsiteX2-53" fmla="*/ 6560457 w 11277600"/>
              <a:gd name="connsiteY2-54" fmla="*/ 478971 h 2462909"/>
              <a:gd name="connsiteX3-55" fmla="*/ 9303657 w 11277600"/>
              <a:gd name="connsiteY3-56" fmla="*/ 0 h 2462909"/>
              <a:gd name="connsiteX4-57" fmla="*/ 10014857 w 11277600"/>
              <a:gd name="connsiteY4-58" fmla="*/ 246743 h 2462909"/>
              <a:gd name="connsiteX5-59" fmla="*/ 11277600 w 11277600"/>
              <a:gd name="connsiteY5-60" fmla="*/ 1988457 h 2462909"/>
              <a:gd name="connsiteX0-61" fmla="*/ 0 w 11277600"/>
              <a:gd name="connsiteY0-62" fmla="*/ 2438400 h 2462909"/>
              <a:gd name="connsiteX1-63" fmla="*/ 3396342 w 11277600"/>
              <a:gd name="connsiteY1-64" fmla="*/ 2264228 h 2462909"/>
              <a:gd name="connsiteX2-65" fmla="*/ 6560457 w 11277600"/>
              <a:gd name="connsiteY2-66" fmla="*/ 478971 h 2462909"/>
              <a:gd name="connsiteX3-67" fmla="*/ 9303657 w 11277600"/>
              <a:gd name="connsiteY3-68" fmla="*/ 0 h 2462909"/>
              <a:gd name="connsiteX4-69" fmla="*/ 10392229 w 11277600"/>
              <a:gd name="connsiteY4-70" fmla="*/ 696686 h 2462909"/>
              <a:gd name="connsiteX5-71" fmla="*/ 11277600 w 11277600"/>
              <a:gd name="connsiteY5-72" fmla="*/ 1988457 h 2462909"/>
              <a:gd name="connsiteX0-73" fmla="*/ 0 w 11277600"/>
              <a:gd name="connsiteY0-74" fmla="*/ 2438400 h 2462909"/>
              <a:gd name="connsiteX1-75" fmla="*/ 3396342 w 11277600"/>
              <a:gd name="connsiteY1-76" fmla="*/ 2264228 h 2462909"/>
              <a:gd name="connsiteX2-77" fmla="*/ 6560457 w 11277600"/>
              <a:gd name="connsiteY2-78" fmla="*/ 478971 h 2462909"/>
              <a:gd name="connsiteX3-79" fmla="*/ 9303657 w 11277600"/>
              <a:gd name="connsiteY3-80" fmla="*/ 0 h 2462909"/>
              <a:gd name="connsiteX4-81" fmla="*/ 10392229 w 11277600"/>
              <a:gd name="connsiteY4-82" fmla="*/ 696686 h 2462909"/>
              <a:gd name="connsiteX5-83" fmla="*/ 11277600 w 11277600"/>
              <a:gd name="connsiteY5-84" fmla="*/ 1988457 h 2462909"/>
              <a:gd name="connsiteX0-85" fmla="*/ 0 w 11277600"/>
              <a:gd name="connsiteY0-86" fmla="*/ 2438400 h 2462909"/>
              <a:gd name="connsiteX1-87" fmla="*/ 3396342 w 11277600"/>
              <a:gd name="connsiteY1-88" fmla="*/ 2264228 h 2462909"/>
              <a:gd name="connsiteX2-89" fmla="*/ 6560457 w 11277600"/>
              <a:gd name="connsiteY2-90" fmla="*/ 478971 h 2462909"/>
              <a:gd name="connsiteX3-91" fmla="*/ 9303657 w 11277600"/>
              <a:gd name="connsiteY3-92" fmla="*/ 0 h 2462909"/>
              <a:gd name="connsiteX4-93" fmla="*/ 10392229 w 11277600"/>
              <a:gd name="connsiteY4-94" fmla="*/ 696686 h 2462909"/>
              <a:gd name="connsiteX5-95" fmla="*/ 11277600 w 11277600"/>
              <a:gd name="connsiteY5-96" fmla="*/ 1988457 h 2462909"/>
              <a:gd name="connsiteX0-97" fmla="*/ 0 w 11277600"/>
              <a:gd name="connsiteY0-98" fmla="*/ 2438400 h 2462909"/>
              <a:gd name="connsiteX1-99" fmla="*/ 3396342 w 11277600"/>
              <a:gd name="connsiteY1-100" fmla="*/ 2264228 h 2462909"/>
              <a:gd name="connsiteX2-101" fmla="*/ 6560457 w 11277600"/>
              <a:gd name="connsiteY2-102" fmla="*/ 478971 h 2462909"/>
              <a:gd name="connsiteX3-103" fmla="*/ 9303657 w 11277600"/>
              <a:gd name="connsiteY3-104" fmla="*/ 0 h 2462909"/>
              <a:gd name="connsiteX4-105" fmla="*/ 10392229 w 11277600"/>
              <a:gd name="connsiteY4-106" fmla="*/ 696686 h 2462909"/>
              <a:gd name="connsiteX5-107" fmla="*/ 11277600 w 11277600"/>
              <a:gd name="connsiteY5-108" fmla="*/ 1988457 h 2462909"/>
              <a:gd name="connsiteX0-109" fmla="*/ 0 w 11277600"/>
              <a:gd name="connsiteY0-110" fmla="*/ 2438400 h 2462909"/>
              <a:gd name="connsiteX1-111" fmla="*/ 3396342 w 11277600"/>
              <a:gd name="connsiteY1-112" fmla="*/ 2264228 h 2462909"/>
              <a:gd name="connsiteX2-113" fmla="*/ 6560457 w 11277600"/>
              <a:gd name="connsiteY2-114" fmla="*/ 478971 h 2462909"/>
              <a:gd name="connsiteX3-115" fmla="*/ 9303657 w 11277600"/>
              <a:gd name="connsiteY3-116" fmla="*/ 0 h 2462909"/>
              <a:gd name="connsiteX4-117" fmla="*/ 10392229 w 11277600"/>
              <a:gd name="connsiteY4-118" fmla="*/ 696686 h 2462909"/>
              <a:gd name="connsiteX5-119" fmla="*/ 11277600 w 11277600"/>
              <a:gd name="connsiteY5-120" fmla="*/ 1988457 h 24629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277600" h="2462909">
                <a:moveTo>
                  <a:pt x="0" y="2438400"/>
                </a:moveTo>
                <a:cubicBezTo>
                  <a:pt x="1197428" y="2409372"/>
                  <a:pt x="2302932" y="2590800"/>
                  <a:pt x="3396342" y="2264228"/>
                </a:cubicBezTo>
                <a:cubicBezTo>
                  <a:pt x="4489752" y="1937656"/>
                  <a:pt x="5575904" y="856342"/>
                  <a:pt x="6560457" y="478971"/>
                </a:cubicBezTo>
                <a:cubicBezTo>
                  <a:pt x="7545010" y="101600"/>
                  <a:pt x="9303657" y="0"/>
                  <a:pt x="9303657" y="0"/>
                </a:cubicBezTo>
                <a:cubicBezTo>
                  <a:pt x="9666514" y="232229"/>
                  <a:pt x="9593944" y="72571"/>
                  <a:pt x="10392229" y="696686"/>
                </a:cubicBezTo>
                <a:cubicBezTo>
                  <a:pt x="10934096" y="1591733"/>
                  <a:pt x="10982476" y="1557867"/>
                  <a:pt x="11277600" y="1988457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/>
          </a:p>
        </p:txBody>
      </p:sp>
      <p:cxnSp>
        <p:nvCxnSpPr>
          <p:cNvPr id="5" name="直线箭头连接符 4"/>
          <p:cNvCxnSpPr/>
          <p:nvPr>
            <p:custDataLst>
              <p:tags r:id="rId3"/>
            </p:custDataLst>
          </p:nvPr>
        </p:nvCxnSpPr>
        <p:spPr>
          <a:xfrm flipH="1">
            <a:off x="2150061" y="4666342"/>
            <a:ext cx="0" cy="986972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箭头连接符 5"/>
          <p:cNvCxnSpPr/>
          <p:nvPr>
            <p:custDataLst>
              <p:tags r:id="rId4"/>
            </p:custDataLst>
          </p:nvPr>
        </p:nvCxnSpPr>
        <p:spPr>
          <a:xfrm flipH="1">
            <a:off x="4223790" y="4499428"/>
            <a:ext cx="0" cy="986972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6"/>
          <p:cNvCxnSpPr/>
          <p:nvPr>
            <p:custDataLst>
              <p:tags r:id="rId5"/>
            </p:custDataLst>
          </p:nvPr>
        </p:nvCxnSpPr>
        <p:spPr>
          <a:xfrm flipH="1">
            <a:off x="5943732" y="3200400"/>
            <a:ext cx="0" cy="986972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8165465" y="2153920"/>
            <a:ext cx="1176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climax</a:t>
            </a:r>
            <a:endParaRPr kumimoji="1" lang="zh-CN" alt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0010164" y="3879530"/>
            <a:ext cx="1292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endParaRPr kumimoji="1" lang="en-US" altLang="zh-CN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3413125" y="6146165"/>
            <a:ext cx="1644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>
                <a:solidFill>
                  <a:schemeClr val="accent2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KNOWN</a:t>
            </a:r>
            <a:endParaRPr kumimoji="1" lang="en-US" altLang="zh-CN" sz="2400" b="1">
              <a:solidFill>
                <a:schemeClr val="accent2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9342120" y="6099175"/>
            <a:ext cx="2087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>
                <a:solidFill>
                  <a:schemeClr val="accent2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UNKNOWN</a:t>
            </a:r>
            <a:endParaRPr kumimoji="1" lang="en-US" altLang="zh-CN" sz="2400" b="1">
              <a:solidFill>
                <a:schemeClr val="accent2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45490" y="120650"/>
            <a:ext cx="5928995" cy="595630"/>
            <a:chOff x="502" y="158"/>
            <a:chExt cx="4684" cy="938"/>
          </a:xfrm>
        </p:grpSpPr>
        <p:sp>
          <p:nvSpPr>
            <p:cNvPr id="21" name="矩形 20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Read for main idea and emotions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26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27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8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9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0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1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2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3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4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5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6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7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8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9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0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2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3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5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6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7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8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9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0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1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2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3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4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5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6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7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8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9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0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1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2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3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4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5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6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7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8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9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0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1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2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3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355090" y="5729605"/>
            <a:ext cx="1590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unwilling</a:t>
            </a:r>
            <a:r>
              <a:rPr kumimoji="1" lang="en-US" altLang="zh-CN" sz="2400" b="1" dirty="0">
                <a:solidFill>
                  <a:srgbClr val="7030A0"/>
                </a:solidFill>
                <a:cs typeface="Arial" panose="020B0604020202020204" pitchFamily="34" charset="0"/>
                <a:sym typeface="+mn-ea"/>
              </a:rPr>
              <a:t>reluctant</a:t>
            </a:r>
            <a:endParaRPr kumimoji="1"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9712325" y="1424940"/>
            <a:ext cx="1717675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9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1" lang="en-US" altLang="zh-CN" sz="19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7024370" y="2988310"/>
            <a:ext cx="2195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7030A0"/>
                </a:solidFill>
                <a:cs typeface="Arial" panose="020B0604020202020204" pitchFamily="34" charset="0"/>
                <a:sym typeface="+mn-ea"/>
              </a:rPr>
              <a:t>embarrassed</a:t>
            </a:r>
            <a:endParaRPr kumimoji="1"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zh-CN" sz="2400" b="1" dirty="0">
                <a:solidFill>
                  <a:srgbClr val="7030A0"/>
                </a:solidFill>
                <a:cs typeface="Arial" panose="020B0604020202020204" pitchFamily="34" charset="0"/>
                <a:sym typeface="+mn-ea"/>
              </a:rPr>
              <a:t>helpless </a:t>
            </a:r>
            <a:endParaRPr kumimoji="1"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3222625" y="5386070"/>
            <a:ext cx="2025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  <a:endParaRPr kumimoji="1"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zh-CN" sz="2400" b="1" dirty="0" smtClean="0">
                <a:solidFill>
                  <a:srgbClr val="7030A0"/>
                </a:solidFill>
                <a:cs typeface="Arial" panose="020B0604020202020204" pitchFamily="34" charset="0"/>
                <a:sym typeface="+mn-ea"/>
              </a:rPr>
              <a:t>wronged</a:t>
            </a:r>
            <a:r>
              <a:rPr kumimoji="1"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41650" y="2707005"/>
            <a:ext cx="2586990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 smtClean="0">
                <a:solidFill>
                  <a:schemeClr val="tx1"/>
                </a:solidFill>
                <a:sym typeface="+mn-ea"/>
              </a:rPr>
              <a:t>P2: I </a:t>
            </a:r>
            <a:r>
              <a:rPr lang="en-US" altLang="zh-CN" sz="2000" b="1" dirty="0" smtClean="0">
                <a:solidFill>
                  <a:srgbClr val="FF0000"/>
                </a:solidFill>
                <a:sym typeface="+mn-ea"/>
              </a:rPr>
              <a:t>was misunderstood</a:t>
            </a:r>
            <a:r>
              <a:rPr lang="en-US" altLang="zh-CN" sz="2000" b="1" dirty="0" smtClean="0">
                <a:solidFill>
                  <a:schemeClr val="tx1"/>
                </a:solidFill>
                <a:sym typeface="+mn-ea"/>
              </a:rPr>
              <a:t> by my mom for playing jokes on Henry deliberately.</a:t>
            </a:r>
            <a:endParaRPr lang="en-US" altLang="zh-CN" sz="2000" b="1" dirty="0" smtClean="0">
              <a:solidFill>
                <a:schemeClr val="tx1"/>
              </a:solidFill>
              <a:ea typeface="等线" panose="0201060003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00215" y="654685"/>
            <a:ext cx="329057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altLang="zh-CN" sz="2000" b="1" dirty="0" smtClean="0">
                <a:solidFill>
                  <a:schemeClr val="tx1"/>
                </a:solidFill>
                <a:sym typeface="+mn-ea"/>
              </a:rPr>
              <a:t>P4: While on stage, I realized </a:t>
            </a:r>
            <a:r>
              <a:rPr lang="en-US" altLang="zh-CN" sz="2000" b="1" dirty="0" smtClean="0">
                <a:solidFill>
                  <a:srgbClr val="FF0000"/>
                </a:solidFill>
                <a:sym typeface="+mn-ea"/>
              </a:rPr>
              <a:t>my skirt was about to drop</a:t>
            </a:r>
            <a:r>
              <a:rPr lang="en-US" altLang="zh-CN" sz="2000" b="1" dirty="0" smtClean="0">
                <a:solidFill>
                  <a:schemeClr val="tx1"/>
                </a:solidFill>
                <a:sym typeface="+mn-ea"/>
              </a:rPr>
              <a:t> because the drawstring got loose. </a:t>
            </a:r>
            <a:endParaRPr lang="en-US" altLang="zh-CN" sz="2000" b="1" dirty="0" smtClean="0">
              <a:solidFill>
                <a:schemeClr val="tx1"/>
              </a:solidFill>
              <a:ea typeface="等线" panose="0201060003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765" y="3314065"/>
            <a:ext cx="246316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sym typeface="+mn-ea"/>
              </a:rPr>
              <a:t>P1: I </a:t>
            </a:r>
            <a:r>
              <a:rPr lang="en-US" altLang="zh-CN" sz="2000" b="1" dirty="0" smtClean="0">
                <a:solidFill>
                  <a:srgbClr val="FF0000"/>
                </a:solidFill>
                <a:sym typeface="+mn-ea"/>
              </a:rPr>
              <a:t>was unwilling</a:t>
            </a:r>
            <a:r>
              <a:rPr lang="en-US" altLang="zh-CN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sym typeface="+mn-ea"/>
              </a:rPr>
              <a:t>to be onstage </a:t>
            </a:r>
            <a:r>
              <a:rPr lang="en-US" altLang="zh-CN" sz="2000" b="1" dirty="0" smtClean="0">
                <a:solidFill>
                  <a:schemeClr val="tx1"/>
                </a:solidFill>
                <a:sym typeface="+mn-ea"/>
              </a:rPr>
              <a:t>with my adopted brother Henry.</a:t>
            </a:r>
            <a:endParaRPr lang="en-US" altLang="zh-CN" sz="2000" b="1" dirty="0" smtClean="0">
              <a:solidFill>
                <a:schemeClr val="tx1"/>
              </a:solidFill>
              <a:ea typeface="等线" panose="0201060003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4" name="文本框 73"/>
          <p:cNvSpPr txBox="1"/>
          <p:nvPr>
            <p:custDataLst>
              <p:tags r:id="rId14"/>
            </p:custDataLst>
          </p:nvPr>
        </p:nvSpPr>
        <p:spPr>
          <a:xfrm>
            <a:off x="5281295" y="4337050"/>
            <a:ext cx="1630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endParaRPr kumimoji="1" lang="en-US" altLang="zh-C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570730" y="1973580"/>
            <a:ext cx="33718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l" defTabSz="914400" rtl="0" eaLnBrk="1" latinLnBrk="0" hangingPunct="1">
              <a:lnSpc>
                <a:spcPct val="100000"/>
              </a:lnSpc>
              <a:buClrTx/>
              <a:buSzTx/>
              <a:buNone/>
            </a:pPr>
            <a:r>
              <a:rPr lang="en-US" altLang="zh-CN" sz="2000" b="1" dirty="0" smtClean="0">
                <a:solidFill>
                  <a:schemeClr val="tx1"/>
                </a:solidFill>
                <a:sym typeface="+mn-ea"/>
              </a:rPr>
              <a:t>P3: I </a:t>
            </a:r>
            <a:r>
              <a:rPr lang="en-US" altLang="zh-CN" sz="2000" b="1" dirty="0" smtClean="0">
                <a:solidFill>
                  <a:srgbClr val="FF0000"/>
                </a:solidFill>
                <a:sym typeface="+mn-ea"/>
              </a:rPr>
              <a:t>couldn’t understand</a:t>
            </a:r>
            <a:r>
              <a:rPr lang="en-US" altLang="zh-CN" sz="2000" b="1" dirty="0" smtClean="0">
                <a:solidFill>
                  <a:schemeClr val="tx1"/>
                </a:solidFill>
                <a:sym typeface="+mn-ea"/>
              </a:rPr>
              <a:t> why Henry was absorbed in rope knots.</a:t>
            </a:r>
            <a:endParaRPr lang="en-US" altLang="zh-CN" sz="2000" b="1" dirty="0" smtClean="0">
              <a:solidFill>
                <a:schemeClr val="tx1"/>
              </a:solidFill>
              <a:ea typeface="等线" panose="0201060003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11785" y="5269230"/>
            <a:ext cx="1568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emotions</a:t>
            </a:r>
            <a:endParaRPr kumimoji="1"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6"/>
            </p:custDataLst>
          </p:nvPr>
        </p:nvSpPr>
        <p:spPr>
          <a:xfrm>
            <a:off x="207010" y="4537710"/>
            <a:ext cx="1673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idea</a:t>
            </a:r>
            <a:endParaRPr kumimoji="1"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2" grpId="0"/>
      <p:bldP spid="24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5490" y="120650"/>
            <a:ext cx="2964180" cy="595630"/>
            <a:chOff x="502" y="158"/>
            <a:chExt cx="4684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Design the plot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223520" y="907415"/>
            <a:ext cx="11400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2"/>
                </a:solidFill>
              </a:rPr>
              <a:t>Para.1</a:t>
            </a:r>
            <a:r>
              <a:rPr lang="en-US" altLang="zh-CN" sz="2400" b="1" dirty="0" smtClean="0"/>
              <a:t>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Right then, Henry sensed my embarrassment.</a:t>
            </a:r>
            <a:endParaRPr lang="en-US" altLang="en-US" sz="2400" b="1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507" y="3741283"/>
            <a:ext cx="12436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chemeClr val="accent2"/>
                </a:solidFill>
              </a:rPr>
              <a:t>Para.2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After the performance, I found Henry and tapped him on the arm gratefully.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5490" y="1520190"/>
            <a:ext cx="5541645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400" b="1" dirty="0" smtClean="0">
                <a:sym typeface="+mn-ea"/>
              </a:rPr>
              <a:t>What did </a:t>
            </a:r>
            <a:r>
              <a:rPr lang="en-US" sz="2400" b="1" dirty="0" smtClean="0">
                <a:sym typeface="+mn-ea"/>
              </a:rPr>
              <a:t>Henry do?</a:t>
            </a:r>
            <a:endParaRPr lang="en-US" sz="2400" b="1" dirty="0" smtClean="0"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72740" y="868680"/>
            <a:ext cx="1064895" cy="53784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0" name="右弧形箭头 29"/>
          <p:cNvSpPr/>
          <p:nvPr>
            <p:custDataLst>
              <p:tags r:id="rId1"/>
            </p:custDataLst>
          </p:nvPr>
        </p:nvSpPr>
        <p:spPr>
          <a:xfrm>
            <a:off x="8904605" y="1062990"/>
            <a:ext cx="960120" cy="865505"/>
          </a:xfrm>
          <a:prstGeom prst="curvedLeftArrow">
            <a:avLst/>
          </a:prstGeom>
          <a:solidFill>
            <a:srgbClr val="EFE6D1"/>
          </a:solidFill>
          <a:ln>
            <a:solidFill>
              <a:srgbClr val="E9D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70135" y="1062990"/>
            <a:ext cx="1932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a typeface="等线" panose="02010600030101010101" charset="-122"/>
                <a:cs typeface="Arial" panose="020B0604020202020204" pitchFamily="34" charset="0"/>
                <a:sym typeface="+mn-ea"/>
              </a:rPr>
              <a:t>linking </a:t>
            </a: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ea typeface="等线" panose="02010600030101010101" charset="-122"/>
                <a:cs typeface="Arial" panose="020B0604020202020204" pitchFamily="34" charset="0"/>
                <a:sym typeface="+mn-ea"/>
              </a:rPr>
              <a:t>1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  <a:ea typeface="等线" panose="0201060003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5490" y="120650"/>
            <a:ext cx="2760345" cy="595630"/>
            <a:chOff x="502" y="158"/>
            <a:chExt cx="4685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57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Read for clues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50720" y="1405255"/>
            <a:ext cx="84950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ym typeface="+mn-ea"/>
              </a:rPr>
              <a:t>What can we infer from the following sentence?</a:t>
            </a:r>
            <a:endParaRPr lang="en-US" altLang="zh-CN" sz="2800" b="1" dirty="0" smtClean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1785" y="3063875"/>
            <a:ext cx="119310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+mn-ea"/>
              </a:rPr>
              <a:t>Meanwhile, Henry was nearby, </a:t>
            </a:r>
            <a:r>
              <a:rPr lang="zh-CN" altLang="en-US" sz="2400" b="1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absorbed in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+mn-ea"/>
              </a:rPr>
              <a:t> working on </a:t>
            </a:r>
            <a:r>
              <a:rPr lang="zh-CN" altLang="en-US" sz="2400" b="1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 complicated rope knot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+mn-ea"/>
              </a:rPr>
              <a:t>, something he </a:t>
            </a:r>
            <a:r>
              <a:rPr lang="zh-CN" altLang="en-US" sz="2400" b="1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liked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+mn-ea"/>
              </a:rPr>
              <a:t> to do. 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2061210" y="4171950"/>
            <a:ext cx="8274050" cy="460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2">
                    <a:lumMod val="50000"/>
                  </a:schemeClr>
                </a:solidFill>
              </a:rPr>
              <a:t>Henry had the ability to tie the drawstring on “my” skirt.</a:t>
            </a:r>
            <a:endParaRPr lang="en-US" altLang="zh-CN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 bldLvl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5490" y="120650"/>
            <a:ext cx="2964180" cy="595630"/>
            <a:chOff x="502" y="158"/>
            <a:chExt cx="4684" cy="938"/>
          </a:xfrm>
        </p:grpSpPr>
        <p:sp>
          <p:nvSpPr>
            <p:cNvPr id="5" name="矩形 4"/>
            <p:cNvSpPr/>
            <p:nvPr/>
          </p:nvSpPr>
          <p:spPr>
            <a:xfrm>
              <a:off x="502" y="158"/>
              <a:ext cx="4684" cy="938"/>
            </a:xfrm>
            <a:prstGeom prst="rect">
              <a:avLst/>
            </a:prstGeom>
            <a:solidFill>
              <a:srgbClr val="EFE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" y="272"/>
              <a:ext cx="4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a typeface="Noto Sans S Chinese Regular" panose="020B0500000000000000" pitchFamily="34" charset="-122"/>
                  <a:cs typeface="Arial" panose="020B0604020202020204" pitchFamily="34" charset="0"/>
                  <a:sym typeface="+mn-ea"/>
                </a:rPr>
                <a:t>Design the plot</a:t>
              </a:r>
              <a:endParaRPr lang="en-US" altLang="zh-CN" sz="2800" b="1" dirty="0">
                <a:latin typeface="Arial" panose="020B0604020202020204" pitchFamily="34" charset="0"/>
                <a:ea typeface="Noto Sans S Chinese Regular" panose="020B0500000000000000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4100" name="组合 366"/>
          <p:cNvGrpSpPr/>
          <p:nvPr/>
        </p:nvGrpSpPr>
        <p:grpSpPr>
          <a:xfrm>
            <a:off x="67945" y="19685"/>
            <a:ext cx="609600" cy="887730"/>
            <a:chOff x="0" y="0"/>
            <a:chExt cx="1547502" cy="1979570"/>
          </a:xfrm>
        </p:grpSpPr>
        <p:sp>
          <p:nvSpPr>
            <p:cNvPr id="4101" name="Freeform 212"/>
            <p:cNvSpPr/>
            <p:nvPr/>
          </p:nvSpPr>
          <p:spPr>
            <a:xfrm>
              <a:off x="714155" y="1301173"/>
              <a:ext cx="248315" cy="112239"/>
            </a:xfrm>
            <a:custGeom>
              <a:avLst/>
              <a:gdLst>
                <a:gd name="txL" fmla="*/ 0 w 106"/>
                <a:gd name="txT" fmla="*/ 0 h 48"/>
                <a:gd name="txR" fmla="*/ 106 w 106"/>
                <a:gd name="txB" fmla="*/ 48 h 4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2" name="Freeform 213"/>
            <p:cNvSpPr/>
            <p:nvPr/>
          </p:nvSpPr>
          <p:spPr>
            <a:xfrm>
              <a:off x="711176" y="1298193"/>
              <a:ext cx="254275" cy="117205"/>
            </a:xfrm>
            <a:custGeom>
              <a:avLst/>
              <a:gdLst>
                <a:gd name="txL" fmla="*/ 0 w 108"/>
                <a:gd name="txT" fmla="*/ 0 h 50"/>
                <a:gd name="txR" fmla="*/ 108 w 108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3" name="Freeform 214"/>
            <p:cNvSpPr/>
            <p:nvPr/>
          </p:nvSpPr>
          <p:spPr>
            <a:xfrm>
              <a:off x="452928" y="297978"/>
              <a:ext cx="756865" cy="420150"/>
            </a:xfrm>
            <a:custGeom>
              <a:avLst/>
              <a:gdLst>
                <a:gd name="txL" fmla="*/ 0 w 322"/>
                <a:gd name="txT" fmla="*/ 0 h 179"/>
                <a:gd name="txR" fmla="*/ 322 w 322"/>
                <a:gd name="txB" fmla="*/ 179 h 17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4" name="Freeform 215"/>
            <p:cNvSpPr/>
            <p:nvPr/>
          </p:nvSpPr>
          <p:spPr>
            <a:xfrm>
              <a:off x="187726" y="901882"/>
              <a:ext cx="190706" cy="246329"/>
            </a:xfrm>
            <a:custGeom>
              <a:avLst/>
              <a:gdLst>
                <a:gd name="txL" fmla="*/ 0 w 192"/>
                <a:gd name="txT" fmla="*/ 0 h 248"/>
                <a:gd name="txR" fmla="*/ 192 w 192"/>
                <a:gd name="txB" fmla="*/ 248 h 24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5" name="Freeform 216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6" name="Freeform 217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7" name="Freeform 218"/>
            <p:cNvSpPr/>
            <p:nvPr/>
          </p:nvSpPr>
          <p:spPr>
            <a:xfrm>
              <a:off x="1279321" y="767791"/>
              <a:ext cx="115219" cy="141043"/>
            </a:xfrm>
            <a:custGeom>
              <a:avLst/>
              <a:gdLst>
                <a:gd name="txL" fmla="*/ 0 w 116"/>
                <a:gd name="txT" fmla="*/ 0 h 142"/>
                <a:gd name="txR" fmla="*/ 116 w 116"/>
                <a:gd name="txB" fmla="*/ 142 h 142"/>
              </a:gdLst>
              <a:ahLst/>
              <a:cxnLst>
                <a:cxn ang="0">
                  <a:pos x="0" y="196030798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1960307987"/>
                </a:cxn>
              </a:cxnLst>
              <a:rect l="txL" t="txT" r="txR" b="tx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8" name="Freeform 219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09" name="Freeform 220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96031620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0" name="Freeform 221"/>
            <p:cNvSpPr/>
            <p:nvPr/>
          </p:nvSpPr>
          <p:spPr>
            <a:xfrm>
              <a:off x="0" y="812488"/>
              <a:ext cx="190706" cy="425116"/>
            </a:xfrm>
            <a:custGeom>
              <a:avLst/>
              <a:gdLst>
                <a:gd name="txL" fmla="*/ 0 w 192"/>
                <a:gd name="txT" fmla="*/ 0 h 428"/>
                <a:gd name="txR" fmla="*/ 192 w 192"/>
                <a:gd name="txB" fmla="*/ 428 h 428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96030670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1" name="Freeform 222"/>
            <p:cNvSpPr/>
            <p:nvPr/>
          </p:nvSpPr>
          <p:spPr>
            <a:xfrm>
              <a:off x="352608" y="711176"/>
              <a:ext cx="971410" cy="650587"/>
            </a:xfrm>
            <a:custGeom>
              <a:avLst/>
              <a:gdLst>
                <a:gd name="txL" fmla="*/ 0 w 414"/>
                <a:gd name="txT" fmla="*/ 0 h 277"/>
                <a:gd name="txR" fmla="*/ 414 w 414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2" name="Freeform 223"/>
            <p:cNvSpPr/>
            <p:nvPr/>
          </p:nvSpPr>
          <p:spPr>
            <a:xfrm>
              <a:off x="394325" y="738986"/>
              <a:ext cx="887976" cy="594964"/>
            </a:xfrm>
            <a:custGeom>
              <a:avLst/>
              <a:gdLst>
                <a:gd name="txL" fmla="*/ 0 w 378"/>
                <a:gd name="txT" fmla="*/ 0 h 253"/>
                <a:gd name="txR" fmla="*/ 378 w 378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3" name="Freeform 224"/>
            <p:cNvSpPr/>
            <p:nvPr/>
          </p:nvSpPr>
          <p:spPr>
            <a:xfrm>
              <a:off x="549274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4" name="Freeform 225"/>
            <p:cNvSpPr/>
            <p:nvPr/>
          </p:nvSpPr>
          <p:spPr>
            <a:xfrm>
              <a:off x="884996" y="1385600"/>
              <a:ext cx="242356" cy="577085"/>
            </a:xfrm>
            <a:custGeom>
              <a:avLst/>
              <a:gdLst>
                <a:gd name="txL" fmla="*/ 0 w 103"/>
                <a:gd name="txT" fmla="*/ 0 h 246"/>
                <a:gd name="txR" fmla="*/ 103 w 103"/>
                <a:gd name="txB" fmla="*/ 246 h 24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5" name="Freeform 226"/>
            <p:cNvSpPr/>
            <p:nvPr/>
          </p:nvSpPr>
          <p:spPr>
            <a:xfrm>
              <a:off x="829373" y="1366728"/>
              <a:ext cx="17879" cy="612842"/>
            </a:xfrm>
            <a:custGeom>
              <a:avLst/>
              <a:gdLst>
                <a:gd name="txL" fmla="*/ 0 w 8"/>
                <a:gd name="txT" fmla="*/ 0 h 261"/>
                <a:gd name="txR" fmla="*/ 8 w 8"/>
                <a:gd name="txB" fmla="*/ 261 h 261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6" name="Oval 227"/>
            <p:cNvSpPr/>
            <p:nvPr/>
          </p:nvSpPr>
          <p:spPr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7" name="Oval 228"/>
            <p:cNvSpPr/>
            <p:nvPr/>
          </p:nvSpPr>
          <p:spPr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8" name="Freeform 229"/>
            <p:cNvSpPr/>
            <p:nvPr/>
          </p:nvSpPr>
          <p:spPr>
            <a:xfrm>
              <a:off x="441008" y="1119406"/>
              <a:ext cx="178787" cy="178787"/>
            </a:xfrm>
            <a:custGeom>
              <a:avLst/>
              <a:gdLst>
                <a:gd name="txL" fmla="*/ 0 w 76"/>
                <a:gd name="txT" fmla="*/ 0 h 76"/>
                <a:gd name="txR" fmla="*/ 76 w 76"/>
                <a:gd name="txB" fmla="*/ 76 h 7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19" name="Oval 230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0" name="Rectangle 231"/>
            <p:cNvSpPr/>
            <p:nvPr/>
          </p:nvSpPr>
          <p:spPr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1" name="Rectangle 232"/>
            <p:cNvSpPr/>
            <p:nvPr/>
          </p:nvSpPr>
          <p:spPr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2" name="Rectangle 233"/>
            <p:cNvSpPr/>
            <p:nvPr/>
          </p:nvSpPr>
          <p:spPr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3" name="Rectangle 234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4" name="Rectangle 235"/>
            <p:cNvSpPr/>
            <p:nvPr/>
          </p:nvSpPr>
          <p:spPr>
            <a:xfrm>
              <a:off x="1117420" y="1213766"/>
              <a:ext cx="263215" cy="278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25" name="Freeform 236"/>
            <p:cNvSpPr/>
            <p:nvPr/>
          </p:nvSpPr>
          <p:spPr>
            <a:xfrm>
              <a:off x="441008" y="81447"/>
              <a:ext cx="758852" cy="108266"/>
            </a:xfrm>
            <a:custGeom>
              <a:avLst/>
              <a:gdLst>
                <a:gd name="txL" fmla="*/ 0 w 764"/>
                <a:gd name="txT" fmla="*/ 0 h 109"/>
                <a:gd name="txR" fmla="*/ 764 w 764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6" name="Freeform 237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7" name="Freeform 238"/>
            <p:cNvSpPr/>
            <p:nvPr/>
          </p:nvSpPr>
          <p:spPr>
            <a:xfrm>
              <a:off x="469813" y="565166"/>
              <a:ext cx="753886" cy="44697"/>
            </a:xfrm>
            <a:custGeom>
              <a:avLst/>
              <a:gdLst>
                <a:gd name="txL" fmla="*/ 0 w 759"/>
                <a:gd name="txT" fmla="*/ 0 h 45"/>
                <a:gd name="txR" fmla="*/ 759 w 759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8" name="Freeform 239"/>
            <p:cNvSpPr>
              <a:spLocks noEditPoints="1"/>
            </p:cNvSpPr>
            <p:nvPr/>
          </p:nvSpPr>
          <p:spPr>
            <a:xfrm>
              <a:off x="161901" y="110252"/>
              <a:ext cx="578078" cy="570132"/>
            </a:xfrm>
            <a:custGeom>
              <a:avLst/>
              <a:gdLst>
                <a:gd name="txL" fmla="*/ 0 w 246"/>
                <a:gd name="txT" fmla="*/ 0 h 243"/>
                <a:gd name="txR" fmla="*/ 246 w 246"/>
                <a:gd name="txB" fmla="*/ 243 h 24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29" name="Oval 240"/>
            <p:cNvSpPr/>
            <p:nvPr/>
          </p:nvSpPr>
          <p:spPr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0" name="Freeform 242"/>
            <p:cNvSpPr/>
            <p:nvPr/>
          </p:nvSpPr>
          <p:spPr>
            <a:xfrm>
              <a:off x="836326" y="297978"/>
              <a:ext cx="241362" cy="286059"/>
            </a:xfrm>
            <a:custGeom>
              <a:avLst/>
              <a:gdLst>
                <a:gd name="txL" fmla="*/ 0 w 103"/>
                <a:gd name="txT" fmla="*/ 0 h 122"/>
                <a:gd name="txR" fmla="*/ 103 w 103"/>
                <a:gd name="txB" fmla="*/ 122 h 122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1" name="Rectangle 244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2" name="Rectangle 245"/>
            <p:cNvSpPr/>
            <p:nvPr/>
          </p:nvSpPr>
          <p:spPr>
            <a:xfrm>
              <a:off x="836326" y="1361761"/>
              <a:ext cx="124158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3" name="Rectangle 246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4" name="Rectangle 247"/>
            <p:cNvSpPr/>
            <p:nvPr/>
          </p:nvSpPr>
          <p:spPr>
            <a:xfrm>
              <a:off x="960484" y="1361761"/>
              <a:ext cx="4966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35" name="Freeform 248"/>
            <p:cNvSpPr/>
            <p:nvPr/>
          </p:nvSpPr>
          <p:spPr>
            <a:xfrm>
              <a:off x="836326" y="582051"/>
              <a:ext cx="373467" cy="129124"/>
            </a:xfrm>
            <a:custGeom>
              <a:avLst/>
              <a:gdLst>
                <a:gd name="txL" fmla="*/ 0 w 159"/>
                <a:gd name="txT" fmla="*/ 0 h 55"/>
                <a:gd name="txR" fmla="*/ 159 w 159"/>
                <a:gd name="txB" fmla="*/ 55 h 55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6" name="Freeform 249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7" name="Freeform 250"/>
            <p:cNvSpPr/>
            <p:nvPr/>
          </p:nvSpPr>
          <p:spPr>
            <a:xfrm>
              <a:off x="1324018" y="767791"/>
              <a:ext cx="68535" cy="141043"/>
            </a:xfrm>
            <a:custGeom>
              <a:avLst/>
              <a:gdLst>
                <a:gd name="txL" fmla="*/ 0 w 69"/>
                <a:gd name="txT" fmla="*/ 0 h 142"/>
                <a:gd name="txR" fmla="*/ 69 w 69"/>
                <a:gd name="txB" fmla="*/ 142 h 142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8" name="Freeform 251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39" name="Freeform 252"/>
            <p:cNvSpPr/>
            <p:nvPr/>
          </p:nvSpPr>
          <p:spPr>
            <a:xfrm>
              <a:off x="1390566" y="718128"/>
              <a:ext cx="117205" cy="239376"/>
            </a:xfrm>
            <a:custGeom>
              <a:avLst/>
              <a:gdLst>
                <a:gd name="txL" fmla="*/ 0 w 118"/>
                <a:gd name="txT" fmla="*/ 0 h 241"/>
                <a:gd name="txR" fmla="*/ 118 w 118"/>
                <a:gd name="txB" fmla="*/ 241 h 2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19603162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0" name="Freeform 253"/>
            <p:cNvSpPr>
              <a:spLocks noEditPoints="1"/>
            </p:cNvSpPr>
            <p:nvPr/>
          </p:nvSpPr>
          <p:spPr>
            <a:xfrm>
              <a:off x="836326" y="711176"/>
              <a:ext cx="487692" cy="650587"/>
            </a:xfrm>
            <a:custGeom>
              <a:avLst/>
              <a:gdLst>
                <a:gd name="txL" fmla="*/ 0 w 208"/>
                <a:gd name="txT" fmla="*/ 0 h 277"/>
                <a:gd name="txR" fmla="*/ 208 w 208"/>
                <a:gd name="txB" fmla="*/ 277 h 2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1" name="Freeform 254"/>
            <p:cNvSpPr>
              <a:spLocks noEditPoints="1"/>
            </p:cNvSpPr>
            <p:nvPr/>
          </p:nvSpPr>
          <p:spPr>
            <a:xfrm>
              <a:off x="836326" y="738986"/>
              <a:ext cx="445974" cy="594964"/>
            </a:xfrm>
            <a:custGeom>
              <a:avLst/>
              <a:gdLst>
                <a:gd name="txL" fmla="*/ 0 w 190"/>
                <a:gd name="txT" fmla="*/ 0 h 253"/>
                <a:gd name="txR" fmla="*/ 190 w 190"/>
                <a:gd name="txB" fmla="*/ 253 h 25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2" name="Oval 255"/>
            <p:cNvSpPr/>
            <p:nvPr/>
          </p:nvSpPr>
          <p:spPr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43" name="Freeform 256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4" name="Freeform 257"/>
            <p:cNvSpPr/>
            <p:nvPr/>
          </p:nvSpPr>
          <p:spPr>
            <a:xfrm>
              <a:off x="1117420" y="1213766"/>
              <a:ext cx="206598" cy="27812"/>
            </a:xfrm>
            <a:custGeom>
              <a:avLst/>
              <a:gdLst>
                <a:gd name="txL" fmla="*/ 0 w 208"/>
                <a:gd name="txT" fmla="*/ 0 h 28"/>
                <a:gd name="txR" fmla="*/ 208 w 208"/>
                <a:gd name="txB" fmla="*/ 28 h 2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5" name="Freeform 258"/>
            <p:cNvSpPr/>
            <p:nvPr/>
          </p:nvSpPr>
          <p:spPr>
            <a:xfrm>
              <a:off x="836326" y="573112"/>
              <a:ext cx="258248" cy="20859"/>
            </a:xfrm>
            <a:custGeom>
              <a:avLst/>
              <a:gdLst>
                <a:gd name="txL" fmla="*/ 0 w 110"/>
                <a:gd name="txT" fmla="*/ 0 h 9"/>
                <a:gd name="txR" fmla="*/ 110 w 110"/>
                <a:gd name="txB" fmla="*/ 9 h 9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6" name="Freeform 259"/>
            <p:cNvSpPr>
              <a:spLocks noEditPoints="1"/>
            </p:cNvSpPr>
            <p:nvPr/>
          </p:nvSpPr>
          <p:spPr>
            <a:xfrm>
              <a:off x="876057" y="0"/>
              <a:ext cx="671445" cy="659526"/>
            </a:xfrm>
            <a:custGeom>
              <a:avLst/>
              <a:gdLst>
                <a:gd name="txL" fmla="*/ 0 w 286"/>
                <a:gd name="txT" fmla="*/ 0 h 281"/>
                <a:gd name="txR" fmla="*/ 286 w 286"/>
                <a:gd name="txB" fmla="*/ 281 h 28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47" name="Oval 260"/>
            <p:cNvSpPr/>
            <p:nvPr/>
          </p:nvSpPr>
          <p:spPr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b="1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223520" y="907415"/>
            <a:ext cx="11400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2"/>
                </a:solidFill>
              </a:rPr>
              <a:t>Para.1</a:t>
            </a:r>
            <a:r>
              <a:rPr lang="en-US" altLang="zh-CN" sz="2400" b="1" dirty="0" smtClean="0"/>
              <a:t>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Right then, Henry sensed my embarrassment.</a:t>
            </a:r>
            <a:endParaRPr lang="en-US" altLang="en-US" sz="2400" b="1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507" y="3741283"/>
            <a:ext cx="12436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chemeClr val="accent2"/>
                </a:solidFill>
              </a:rPr>
              <a:t>Para.2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After the performance, I found Henry and tapped him on the arm gratefully.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5490" y="1520190"/>
            <a:ext cx="5541645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400" b="1" dirty="0" smtClean="0">
                <a:sym typeface="+mn-ea"/>
              </a:rPr>
              <a:t>What did </a:t>
            </a:r>
            <a:r>
              <a:rPr lang="en-US" sz="2400" b="1" dirty="0" smtClean="0">
                <a:sym typeface="+mn-ea"/>
              </a:rPr>
              <a:t>Henry do?</a:t>
            </a:r>
            <a:endParaRPr lang="en-US" sz="2400" b="1" dirty="0" smtClean="0">
              <a:sym typeface="+mn-ea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400" b="1" dirty="0" smtClean="0">
                <a:solidFill>
                  <a:schemeClr val="tx1"/>
                </a:solidFill>
              </a:rPr>
              <a:t>How did I feel?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右弧形箭头 9"/>
          <p:cNvSpPr/>
          <p:nvPr>
            <p:custDataLst>
              <p:tags r:id="rId1"/>
            </p:custDataLst>
          </p:nvPr>
        </p:nvSpPr>
        <p:spPr>
          <a:xfrm rot="10440000">
            <a:off x="384175" y="2981960"/>
            <a:ext cx="960120" cy="761365"/>
          </a:xfrm>
          <a:prstGeom prst="curvedLeftArrow">
            <a:avLst/>
          </a:prstGeom>
          <a:solidFill>
            <a:srgbClr val="EFE6D1"/>
          </a:solidFill>
          <a:ln>
            <a:solidFill>
              <a:srgbClr val="E9D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381760" y="2940685"/>
            <a:ext cx="1932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a typeface="等线" panose="02010600030101010101" charset="-122"/>
                <a:cs typeface="Arial" panose="020B0604020202020204" pitchFamily="34" charset="0"/>
              </a:rPr>
              <a:t>linking 2</a:t>
            </a:r>
            <a:endParaRPr lang="en-US" altLang="zh-CN" sz="2400" b="1">
              <a:solidFill>
                <a:schemeClr val="accent2">
                  <a:lumMod val="75000"/>
                </a:schemeClr>
              </a:solidFill>
              <a:ea typeface="等线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98575" y="3689985"/>
            <a:ext cx="3195320" cy="53784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" name="椭圆 8"/>
          <p:cNvSpPr/>
          <p:nvPr/>
        </p:nvSpPr>
        <p:spPr>
          <a:xfrm>
            <a:off x="10663555" y="3689985"/>
            <a:ext cx="1468120" cy="53784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椭圆 10"/>
          <p:cNvSpPr/>
          <p:nvPr/>
        </p:nvSpPr>
        <p:spPr>
          <a:xfrm>
            <a:off x="2872740" y="868680"/>
            <a:ext cx="1064895" cy="53784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0" name="右弧形箭头 29"/>
          <p:cNvSpPr/>
          <p:nvPr>
            <p:custDataLst>
              <p:tags r:id="rId3"/>
            </p:custDataLst>
          </p:nvPr>
        </p:nvSpPr>
        <p:spPr>
          <a:xfrm>
            <a:off x="8904605" y="1062990"/>
            <a:ext cx="960120" cy="865505"/>
          </a:xfrm>
          <a:prstGeom prst="curvedLeftArrow">
            <a:avLst/>
          </a:prstGeom>
          <a:solidFill>
            <a:srgbClr val="EFE6D1"/>
          </a:solidFill>
          <a:ln>
            <a:solidFill>
              <a:srgbClr val="E9D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70135" y="1062990"/>
            <a:ext cx="1932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a typeface="等线" panose="02010600030101010101" charset="-122"/>
                <a:cs typeface="Arial" panose="020B0604020202020204" pitchFamily="34" charset="0"/>
                <a:sym typeface="+mn-ea"/>
              </a:rPr>
              <a:t>linking </a:t>
            </a: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ea typeface="等线" panose="02010600030101010101" charset="-122"/>
                <a:cs typeface="Arial" panose="020B0604020202020204" pitchFamily="34" charset="0"/>
                <a:sym typeface="+mn-ea"/>
              </a:rPr>
              <a:t>1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  <a:ea typeface="等线" panose="0201060003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右弧形箭头 13"/>
          <p:cNvSpPr/>
          <p:nvPr>
            <p:custDataLst>
              <p:tags r:id="rId4"/>
            </p:custDataLst>
          </p:nvPr>
        </p:nvSpPr>
        <p:spPr>
          <a:xfrm>
            <a:off x="10663555" y="4227830"/>
            <a:ext cx="960120" cy="671830"/>
          </a:xfrm>
          <a:prstGeom prst="curvedLeftArrow">
            <a:avLst/>
          </a:prstGeom>
          <a:solidFill>
            <a:srgbClr val="EFE6D1"/>
          </a:solidFill>
          <a:ln>
            <a:solidFill>
              <a:srgbClr val="E9D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9173210" y="4227830"/>
            <a:ext cx="1652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a typeface="等线" panose="02010600030101010101" charset="-122"/>
                <a:cs typeface="Arial" panose="020B0604020202020204" pitchFamily="34" charset="0"/>
                <a:sym typeface="+mn-ea"/>
              </a:rPr>
              <a:t>linking </a:t>
            </a: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ea typeface="等线" panose="02010600030101010101" charset="-122"/>
                <a:cs typeface="Arial" panose="020B0604020202020204" pitchFamily="34" charset="0"/>
                <a:sym typeface="+mn-ea"/>
              </a:rPr>
              <a:t>3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  <a:ea typeface="等线" panose="0201060003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5459" y="4625324"/>
            <a:ext cx="9001156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400" b="1" dirty="0" smtClean="0">
                <a:solidFill>
                  <a:schemeClr val="tx1"/>
                </a:solidFill>
              </a:rPr>
              <a:t>How did I show gratitude?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400" b="1" dirty="0" smtClean="0">
                <a:solidFill>
                  <a:schemeClr val="tx1"/>
                </a:solidFill>
              </a:rPr>
              <a:t>What was </a:t>
            </a:r>
            <a:r>
              <a:rPr lang="en-US" sz="2400" b="1" dirty="0" smtClean="0">
                <a:solidFill>
                  <a:schemeClr val="tx1"/>
                </a:solidFill>
              </a:rPr>
              <a:t>Henry’s response?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sz="2400" b="1" dirty="0" smtClean="0">
                <a:solidFill>
                  <a:schemeClr val="tx1"/>
                </a:solidFill>
              </a:rPr>
              <a:t>What’s the theme?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84600" y="2014855"/>
            <a:ext cx="3351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sym typeface="+mn-ea"/>
              </a:rPr>
              <a:t>surprised, relieved, ...</a:t>
            </a:r>
            <a:endParaRPr lang="en-US" altLang="zh-CN" sz="2400" b="1" dirty="0" smtClean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14825" y="1584960"/>
            <a:ext cx="49212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sym typeface="+mn-ea"/>
              </a:rPr>
              <a:t>help me tie my drawstring</a:t>
            </a:r>
            <a:endParaRPr lang="en-US" altLang="zh-CN" sz="2400" b="1" dirty="0" smtClean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21300" y="2461260"/>
            <a:ext cx="40767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sym typeface="+mn-ea"/>
              </a:rPr>
              <a:t>successful, smooth, ...</a:t>
            </a:r>
            <a:endParaRPr lang="en-US" altLang="zh-CN" sz="2400" b="1" dirty="0" smtClean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64125" y="4667885"/>
            <a:ext cx="52031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sym typeface="+mn-ea"/>
              </a:rPr>
              <a:t>express thanks, hug him tightly, ... </a:t>
            </a:r>
            <a:endParaRPr lang="en-US" altLang="zh-CN" sz="2400" b="1" dirty="0" smtClean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31485" y="5128260"/>
            <a:ext cx="48285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sym typeface="+mn-ea"/>
              </a:rPr>
              <a:t>hug back, smile, no big deal, ...</a:t>
            </a:r>
            <a:endParaRPr lang="en-US" altLang="zh-CN" sz="2400" b="1" dirty="0" smtClean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9990" y="2399665"/>
            <a:ext cx="420941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ea"/>
            </a:pPr>
            <a:r>
              <a:rPr lang="en-US" altLang="zh-CN" sz="2400" b="1" dirty="0" smtClean="0">
                <a:sym typeface="+mn-ea"/>
              </a:rPr>
              <a:t>How was the performance?</a:t>
            </a:r>
            <a:endParaRPr lang="en-US" altLang="zh-CN" sz="2400" b="1" dirty="0" smtClean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2" grpId="0"/>
      <p:bldP spid="12" grpId="1"/>
      <p:bldP spid="17" grpId="0" bldLvl="0" animBg="1"/>
      <p:bldP spid="17" grpId="1" animBg="1"/>
      <p:bldP spid="9" grpId="0" bldLvl="0" animBg="1"/>
      <p:bldP spid="9" grpId="1" animBg="1"/>
      <p:bldP spid="11" grpId="1" animBg="1"/>
      <p:bldP spid="14" grpId="0" bldLvl="0" animBg="1"/>
      <p:bldP spid="15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</p:bldLst>
  </p:timing>
</p:sld>
</file>

<file path=ppt/tags/tag1.xml><?xml version="1.0" encoding="utf-8"?>
<p:tagLst xmlns:p="http://schemas.openxmlformats.org/presentationml/2006/main">
  <p:tag name="AS_UNIQUEID" val="41"/>
</p:tagLst>
</file>

<file path=ppt/tags/tag10.xml><?xml version="1.0" encoding="utf-8"?>
<p:tagLst xmlns:p="http://schemas.openxmlformats.org/presentationml/2006/main">
  <p:tag name="AS_UNIQUEID" val="49"/>
</p:tagLst>
</file>

<file path=ppt/tags/tag11.xml><?xml version="1.0" encoding="utf-8"?>
<p:tagLst xmlns:p="http://schemas.openxmlformats.org/presentationml/2006/main">
  <p:tag name="AS_UNIQUEID" val="41"/>
</p:tagLst>
</file>

<file path=ppt/tags/tag12.xml><?xml version="1.0" encoding="utf-8"?>
<p:tagLst xmlns:p="http://schemas.openxmlformats.org/presentationml/2006/main">
  <p:tag name="AS_UNIQUEID" val="42"/>
</p:tagLst>
</file>

<file path=ppt/tags/tag13.xml><?xml version="1.0" encoding="utf-8"?>
<p:tagLst xmlns:p="http://schemas.openxmlformats.org/presentationml/2006/main">
  <p:tag name="AS_UNIQUEID" val="42"/>
</p:tagLst>
</file>

<file path=ppt/tags/tag14.xml><?xml version="1.0" encoding="utf-8"?>
<p:tagLst xmlns:p="http://schemas.openxmlformats.org/presentationml/2006/main">
  <p:tag name="AS_UNIQUEID" val="30"/>
</p:tagLst>
</file>

<file path=ppt/tags/tag15.xml><?xml version="1.0" encoding="utf-8"?>
<p:tagLst xmlns:p="http://schemas.openxmlformats.org/presentationml/2006/main">
  <p:tag name="AS_UNIQUEID" val="31"/>
</p:tagLst>
</file>

<file path=ppt/tags/tag16.xml><?xml version="1.0" encoding="utf-8"?>
<p:tagLst xmlns:p="http://schemas.openxmlformats.org/presentationml/2006/main">
  <p:tag name="AS_UNIQUEID" val="32"/>
</p:tagLst>
</file>

<file path=ppt/tags/tag17.xml><?xml version="1.0" encoding="utf-8"?>
<p:tagLst xmlns:p="http://schemas.openxmlformats.org/presentationml/2006/main">
  <p:tag name="AS_UNIQUEID" val="41"/>
</p:tagLst>
</file>

<file path=ppt/tags/tag18.xml><?xml version="1.0" encoding="utf-8"?>
<p:tagLst xmlns:p="http://schemas.openxmlformats.org/presentationml/2006/main">
  <p:tag name="AS_UNIQUEID" val="41"/>
</p:tagLst>
</file>

<file path=ppt/tags/tag19.xml><?xml version="1.0" encoding="utf-8"?>
<p:tagLst xmlns:p="http://schemas.openxmlformats.org/presentationml/2006/main">
  <p:tag name="AS_UNIQUEID" val="41"/>
</p:tagLst>
</file>

<file path=ppt/tags/tag2.xml><?xml version="1.0" encoding="utf-8"?>
<p:tagLst xmlns:p="http://schemas.openxmlformats.org/presentationml/2006/main">
  <p:tag name="AS_UNIQUEID" val="47"/>
</p:tagLst>
</file>

<file path=ppt/tags/tag20.xml><?xml version="1.0" encoding="utf-8"?>
<p:tagLst xmlns:p="http://schemas.openxmlformats.org/presentationml/2006/main">
  <p:tag name="AS_UNIQUEID" val="41"/>
</p:tagLst>
</file>

<file path=ppt/tags/tag21.xml><?xml version="1.0" encoding="utf-8"?>
<p:tagLst xmlns:p="http://schemas.openxmlformats.org/presentationml/2006/main">
  <p:tag name="AS_UNIQUEID" val="47"/>
</p:tagLst>
</file>

<file path=ppt/tags/tag22.xml><?xml version="1.0" encoding="utf-8"?>
<p:tagLst xmlns:p="http://schemas.openxmlformats.org/presentationml/2006/main">
  <p:tag name="AS_UNIQUEID" val="35"/>
</p:tagLst>
</file>

<file path=ppt/tags/tag23.xml><?xml version="1.0" encoding="utf-8"?>
<p:tagLst xmlns:p="http://schemas.openxmlformats.org/presentationml/2006/main">
  <p:tag name="AS_UNIQUEID" val="36"/>
</p:tagLst>
</file>

<file path=ppt/tags/tag24.xml><?xml version="1.0" encoding="utf-8"?>
<p:tagLst xmlns:p="http://schemas.openxmlformats.org/presentationml/2006/main">
  <p:tag name="AS_UNIQUEID" val="37"/>
</p:tagLst>
</file>

<file path=ppt/tags/tag25.xml><?xml version="1.0" encoding="utf-8"?>
<p:tagLst xmlns:p="http://schemas.openxmlformats.org/presentationml/2006/main">
  <p:tag name="AS_UNIQUEID" val="38"/>
</p:tagLst>
</file>

<file path=ppt/tags/tag26.xml><?xml version="1.0" encoding="utf-8"?>
<p:tagLst xmlns:p="http://schemas.openxmlformats.org/presentationml/2006/main">
  <p:tag name="AS_UNIQUEID" val="42"/>
</p:tagLst>
</file>

<file path=ppt/tags/tag27.xml><?xml version="1.0" encoding="utf-8"?>
<p:tagLst xmlns:p="http://schemas.openxmlformats.org/presentationml/2006/main">
  <p:tag name="AS_UNIQUEID" val="43"/>
</p:tagLst>
</file>

<file path=ppt/tags/tag28.xml><?xml version="1.0" encoding="utf-8"?>
<p:tagLst xmlns:p="http://schemas.openxmlformats.org/presentationml/2006/main">
  <p:tag name="AS_UNIQUEID" val="48"/>
</p:tagLst>
</file>

<file path=ppt/tags/tag29.xml><?xml version="1.0" encoding="utf-8"?>
<p:tagLst xmlns:p="http://schemas.openxmlformats.org/presentationml/2006/main">
  <p:tag name="AS_UNIQUEID" val="49"/>
</p:tagLst>
</file>

<file path=ppt/tags/tag3.xml><?xml version="1.0" encoding="utf-8"?>
<p:tagLst xmlns:p="http://schemas.openxmlformats.org/presentationml/2006/main">
  <p:tag name="AS_UNIQUEID" val="35"/>
</p:tagLst>
</file>

<file path=ppt/tags/tag30.xml><?xml version="1.0" encoding="utf-8"?>
<p:tagLst xmlns:p="http://schemas.openxmlformats.org/presentationml/2006/main">
  <p:tag name="AS_UNIQUEID" val="41"/>
</p:tagLst>
</file>

<file path=ppt/tags/tag31.xml><?xml version="1.0" encoding="utf-8"?>
<p:tagLst xmlns:p="http://schemas.openxmlformats.org/presentationml/2006/main">
  <p:tag name="AS_UNIQUEID" val="41"/>
</p:tagLst>
</file>

<file path=ppt/tags/tag32.xml><?xml version="1.0" encoding="utf-8"?>
<p:tagLst xmlns:p="http://schemas.openxmlformats.org/presentationml/2006/main">
  <p:tag name="AS_UNIQUEID" val="41"/>
</p:tagLst>
</file>

<file path=ppt/tags/tag33.xml><?xml version="1.0" encoding="utf-8"?>
<p:tagLst xmlns:p="http://schemas.openxmlformats.org/presentationml/2006/main">
  <p:tag name="AS_UNIQUEID" val="41"/>
</p:tagLst>
</file>

<file path=ppt/tags/tag34.xml><?xml version="1.0" encoding="utf-8"?>
<p:tagLst xmlns:p="http://schemas.openxmlformats.org/presentationml/2006/main">
  <p:tag name="AS_UNIQUEID" val="41"/>
</p:tagLst>
</file>

<file path=ppt/tags/tag35.xml><?xml version="1.0" encoding="utf-8"?>
<p:tagLst xmlns:p="http://schemas.openxmlformats.org/presentationml/2006/main">
  <p:tag name="AS_UNIQUEID" val="42"/>
</p:tagLst>
</file>

<file path=ppt/tags/tag36.xml><?xml version="1.0" encoding="utf-8"?>
<p:tagLst xmlns:p="http://schemas.openxmlformats.org/presentationml/2006/main">
  <p:tag name="AS_UNIQUEID" val="42"/>
</p:tagLst>
</file>

<file path=ppt/tags/tag37.xml><?xml version="1.0" encoding="utf-8"?>
<p:tagLst xmlns:p="http://schemas.openxmlformats.org/presentationml/2006/main">
  <p:tag name="AS_UNIQUEID" val="30"/>
</p:tagLst>
</file>

<file path=ppt/tags/tag38.xml><?xml version="1.0" encoding="utf-8"?>
<p:tagLst xmlns:p="http://schemas.openxmlformats.org/presentationml/2006/main">
  <p:tag name="AS_UNIQUEID" val="31"/>
</p:tagLst>
</file>

<file path=ppt/tags/tag39.xml><?xml version="1.0" encoding="utf-8"?>
<p:tagLst xmlns:p="http://schemas.openxmlformats.org/presentationml/2006/main">
  <p:tag name="AS_UNIQUEID" val="32"/>
</p:tagLst>
</file>

<file path=ppt/tags/tag4.xml><?xml version="1.0" encoding="utf-8"?>
<p:tagLst xmlns:p="http://schemas.openxmlformats.org/presentationml/2006/main">
  <p:tag name="AS_UNIQUEID" val="36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FULL_TEXT_BEAUTIFY_COPY_ID" val="100"/>
</p:tagLst>
</file>

<file path=ppt/tags/tag47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44"/>
  <p:tag name="KSO_WM_FULL_TEXT_BEAUTIFY_COPY_ID" val="150995406"/>
</p:tagLst>
</file>

<file path=ppt/tags/tag48.xml><?xml version="1.0" encoding="utf-8"?>
<p:tagLst xmlns:p="http://schemas.openxmlformats.org/presentationml/2006/main">
  <p:tag name="KSO_WM_FULL_TEXT_BEAUTIFY_COPY_ID" val="100"/>
</p:tagLst>
</file>

<file path=ppt/tags/tag49.xml><?xml version="1.0" encoding="utf-8"?>
<p:tagLst xmlns:p="http://schemas.openxmlformats.org/presentationml/2006/main">
  <p:tag name="KSO_WM_FULL_TEXT_BEAUTIFY_COPY_ID" val="11"/>
</p:tagLst>
</file>

<file path=ppt/tags/tag5.xml><?xml version="1.0" encoding="utf-8"?>
<p:tagLst xmlns:p="http://schemas.openxmlformats.org/presentationml/2006/main">
  <p:tag name="AS_UNIQUEID" val="37"/>
</p:tagLst>
</file>

<file path=ppt/tags/tag50.xml><?xml version="1.0" encoding="utf-8"?>
<p:tagLst xmlns:p="http://schemas.openxmlformats.org/presentationml/2006/main">
  <p:tag name="KSO_WM_FULL_TEXT_BEAUTIFY_COPY_ID" val="12"/>
</p:tagLst>
</file>

<file path=ppt/tags/tag51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44"/>
  <p:tag name="KSO_WM_FULL_TEXT_BEAUTIFY_COPY_ID" val="150995402"/>
</p:tagLst>
</file>

<file path=ppt/tags/tag52.xml><?xml version="1.0" encoding="utf-8"?>
<p:tagLst xmlns:p="http://schemas.openxmlformats.org/presentationml/2006/main">
  <p:tag name="KSO_WM_FULL_TEXT_BEAUTIFY_COPY_ID" val="100"/>
</p:tagLst>
</file>

<file path=ppt/tags/tag53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44"/>
  <p:tag name="KSO_WM_FULL_TEXT_BEAUTIFY_COPY_ID" val="150995404"/>
</p:tagLst>
</file>

<file path=ppt/tags/tag54.xml><?xml version="1.0" encoding="utf-8"?>
<p:tagLst xmlns:p="http://schemas.openxmlformats.org/presentationml/2006/main">
  <p:tag name="KSO_WM_FULL_TEXT_BEAUTIFY_COPY_ID" val="100"/>
</p:tagLst>
</file>

<file path=ppt/tags/tag55.xml><?xml version="1.0" encoding="utf-8"?>
<p:tagLst xmlns:p="http://schemas.openxmlformats.org/presentationml/2006/main">
  <p:tag name="KSO_WM_FULL_TEXT_BEAUTIFY_COPY_ID" val="2"/>
</p:tagLst>
</file>

<file path=ppt/tags/tag56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44"/>
  <p:tag name="KSO_WM_FULL_TEXT_BEAUTIFY_COPY_ID" val="150995405"/>
</p:tagLst>
</file>

<file path=ppt/tags/tag57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44"/>
</p:tagLst>
</file>

<file path=ppt/tags/tag58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44"/>
</p:tagLst>
</file>

<file path=ppt/tags/tag59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44"/>
</p:tagLst>
</file>

<file path=ppt/tags/tag6.xml><?xml version="1.0" encoding="utf-8"?>
<p:tagLst xmlns:p="http://schemas.openxmlformats.org/presentationml/2006/main">
  <p:tag name="AS_UNIQUEID" val="38"/>
</p:tagLst>
</file>

<file path=ppt/tags/tag60.xml><?xml version="1.0" encoding="utf-8"?>
<p:tagLst xmlns:p="http://schemas.openxmlformats.org/presentationml/2006/main">
  <p:tag name="AS_UNIQUEID" val="41"/>
</p:tagLst>
</file>

<file path=ppt/tags/tag7.xml><?xml version="1.0" encoding="utf-8"?>
<p:tagLst xmlns:p="http://schemas.openxmlformats.org/presentationml/2006/main">
  <p:tag name="AS_UNIQUEID" val="42"/>
</p:tagLst>
</file>

<file path=ppt/tags/tag8.xml><?xml version="1.0" encoding="utf-8"?>
<p:tagLst xmlns:p="http://schemas.openxmlformats.org/presentationml/2006/main">
  <p:tag name="AS_UNIQUEID" val="43"/>
</p:tagLst>
</file>

<file path=ppt/tags/tag9.xml><?xml version="1.0" encoding="utf-8"?>
<p:tagLst xmlns:p="http://schemas.openxmlformats.org/presentationml/2006/main">
  <p:tag name="AS_UNIQUEID" val="48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9345</Words>
  <Application>WPS 演示</Application>
  <PresentationFormat>宽屏</PresentationFormat>
  <Paragraphs>261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Calibri Light</vt:lpstr>
      <vt:lpstr>Calibri</vt:lpstr>
      <vt:lpstr>微软雅黑</vt:lpstr>
      <vt:lpstr>Noto Sans S Chinese Regular</vt:lpstr>
      <vt:lpstr>Arial Black</vt:lpstr>
      <vt:lpstr>等线</vt:lpstr>
      <vt:lpstr>黑体</vt:lpstr>
      <vt:lpstr>Arial Unicode MS</vt:lpstr>
      <vt:lpstr>Times New Roman</vt:lpstr>
      <vt:lpstr>HelveticaNeue</vt:lpstr>
      <vt:lpstr>Helvetica 65 Medium</vt:lpstr>
      <vt:lpstr>华文新魏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xiaofan Zhou</dc:creator>
  <cp:lastModifiedBy>24147</cp:lastModifiedBy>
  <cp:revision>168</cp:revision>
  <dcterms:created xsi:type="dcterms:W3CDTF">2015-08-10T14:48:00Z</dcterms:created>
  <dcterms:modified xsi:type="dcterms:W3CDTF">2023-05-25T06:37:53Z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