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12"/>
  </p:handoutMasterIdLst>
  <p:sldIdLst>
    <p:sldId id="306" r:id="rId3"/>
    <p:sldId id="274" r:id="rId4"/>
    <p:sldId id="257" r:id="rId5"/>
    <p:sldId id="268" r:id="rId7"/>
    <p:sldId id="258" r:id="rId8"/>
    <p:sldId id="269" r:id="rId9"/>
    <p:sldId id="304" r:id="rId10"/>
    <p:sldId id="290" r:id="rId11"/>
  </p:sldIdLst>
  <p:sldSz cx="12192000" cy="6858000"/>
  <p:notesSz cx="6858000" cy="9144000"/>
  <p:embeddedFontLst>
    <p:embeddedFont>
      <p:font typeface="Arial Narrow" panose="020B0606020202030204" charset="0"/>
      <p:regular r:id="rId16"/>
      <p:bold r:id="rId17"/>
      <p:italic r:id="rId18"/>
      <p:boldItalic r:id="rId19"/>
    </p:embeddedFont>
    <p:embeddedFont>
      <p:font typeface="微软雅黑" panose="020B0503020204020204" charset="-122"/>
      <p:regular r:id="rId20"/>
    </p:embeddedFont>
    <p:embeddedFont>
      <p:font typeface="黑体" panose="02010609060101010101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华文新魏" panose="02010800040101010101" pitchFamily="2" charset="-122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D8C7"/>
    <a:srgbClr val="F3E4DF"/>
    <a:srgbClr val="AC7514"/>
    <a:srgbClr val="BF8022"/>
    <a:srgbClr val="FFFFFF"/>
    <a:srgbClr val="160D0E"/>
    <a:srgbClr val="C8A67E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49"/>
        <p:guide pos="38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11.fntdata"/><Relationship Id="rId25" Type="http://schemas.openxmlformats.org/officeDocument/2006/relationships/font" Target="fonts/font10.fntdata"/><Relationship Id="rId24" Type="http://schemas.openxmlformats.org/officeDocument/2006/relationships/font" Target="fonts/font9.fntdata"/><Relationship Id="rId23" Type="http://schemas.openxmlformats.org/officeDocument/2006/relationships/font" Target="fonts/font8.fntdata"/><Relationship Id="rId22" Type="http://schemas.openxmlformats.org/officeDocument/2006/relationships/font" Target="fonts/font7.fntdata"/><Relationship Id="rId21" Type="http://schemas.openxmlformats.org/officeDocument/2006/relationships/font" Target="fonts/font6.fntdata"/><Relationship Id="rId20" Type="http://schemas.openxmlformats.org/officeDocument/2006/relationships/font" Target="fonts/font5.fntdata"/><Relationship Id="rId2" Type="http://schemas.openxmlformats.org/officeDocument/2006/relationships/theme" Target="theme/theme1.xml"/><Relationship Id="rId19" Type="http://schemas.openxmlformats.org/officeDocument/2006/relationships/font" Target="fonts/font4.fntdata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5.png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9" Type="http://schemas.openxmlformats.org/officeDocument/2006/relationships/tags" Target="../tags/tag88.xml"/><Relationship Id="rId28" Type="http://schemas.openxmlformats.org/officeDocument/2006/relationships/image" Target="../media/image13.png"/><Relationship Id="rId27" Type="http://schemas.openxmlformats.org/officeDocument/2006/relationships/image" Target="../media/image12.png"/><Relationship Id="rId26" Type="http://schemas.openxmlformats.org/officeDocument/2006/relationships/tags" Target="../tags/tag87.xml"/><Relationship Id="rId25" Type="http://schemas.openxmlformats.org/officeDocument/2006/relationships/image" Target="../media/image11.png"/><Relationship Id="rId24" Type="http://schemas.openxmlformats.org/officeDocument/2006/relationships/tags" Target="../tags/tag86.xml"/><Relationship Id="rId23" Type="http://schemas.openxmlformats.org/officeDocument/2006/relationships/image" Target="../media/image10.jpeg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9.xml"/><Relationship Id="rId19" Type="http://schemas.openxmlformats.org/officeDocument/2006/relationships/image" Target="../media/image9.jpeg"/><Relationship Id="rId18" Type="http://schemas.openxmlformats.org/officeDocument/2006/relationships/tags" Target="../tags/tag82.xml"/><Relationship Id="rId17" Type="http://schemas.openxmlformats.org/officeDocument/2006/relationships/image" Target="../media/image8.jpeg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2.xml"/><Relationship Id="rId4" Type="http://schemas.openxmlformats.org/officeDocument/2006/relationships/image" Target="../media/image16.jpeg"/><Relationship Id="rId3" Type="http://schemas.openxmlformats.org/officeDocument/2006/relationships/tags" Target="../tags/tag91.xml"/><Relationship Id="rId2" Type="http://schemas.openxmlformats.org/officeDocument/2006/relationships/image" Target="../media/image15.png"/><Relationship Id="rId1" Type="http://schemas.openxmlformats.org/officeDocument/2006/relationships/tags" Target="../tags/tag9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26060" y="88265"/>
            <a:ext cx="5458460" cy="3841115"/>
          </a:xfrm>
          <a:prstGeom prst="rect">
            <a:avLst/>
          </a:prstGeom>
          <a:solidFill>
            <a:schemeClr val="bg1">
              <a:lumMod val="85000"/>
              <a:alpha val="39000"/>
            </a:schemeClr>
          </a:solidFill>
          <a:effectLst>
            <a:outerShdw blurRad="508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rtlCol="0" anchor="t">
            <a:noAutofit/>
          </a:bodyPr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假定你是李华，你的爱尔兰网友 Tom 下周来你市参加短期语言培训，他发来邮件请你帮忙推荐一家酒店方便学习期间入住。请给他回信，主要内容包括：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1. 表示欢迎；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2. 推荐理由；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3. 表达祝愿。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注意：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1. 词数 80 左右；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zh-CN" altLang="en-US" sz="2400">
                <a:solidFill>
                  <a:schemeClr val="accent4">
                    <a:lumMod val="50000"/>
                  </a:schemeClr>
                </a:solidFill>
              </a:rPr>
              <a:t>2. 可以适当增加细节，以使行文连贯。</a:t>
            </a:r>
            <a:endParaRPr lang="zh-CN" altLang="en-US" sz="24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09615" y="1480185"/>
            <a:ext cx="6209665" cy="4969510"/>
          </a:xfrm>
          <a:prstGeom prst="rect">
            <a:avLst/>
          </a:prstGeom>
          <a:solidFill>
            <a:schemeClr val="bg1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Genre: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Person: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Voice: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Subject: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Contents: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  <a:p>
            <a:pPr marL="212090" indent="-212090" fontAlgn="auto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/>
                <a:latin typeface="Arial Narrow" panose="020B0606020202030204" charset="0"/>
                <a:ea typeface="微软雅黑" panose="020B0503020204020204" charset="-122"/>
                <a:cs typeface="Arial Narrow" panose="020B0606020202030204" charset="0"/>
              </a:rPr>
              <a:t>Structure: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/>
              <a:latin typeface="Arial Narrow" panose="020B0606020202030204" charset="0"/>
              <a:ea typeface="微软雅黑" panose="020B0503020204020204" charset="-122"/>
              <a:cs typeface="Arial Narrow" panose="020B060602020203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97090" y="1523365"/>
            <a:ext cx="3416300" cy="516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 i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Reply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+ Recommendation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53630" y="1917065"/>
            <a:ext cx="4680585" cy="516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1st., 2nd. and 3rd.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74585" y="2788920"/>
            <a:ext cx="2009140" cy="516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an Irish e-pal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74585" y="2356485"/>
            <a:ext cx="3159760" cy="516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friendly and casual 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101215" y="869950"/>
            <a:ext cx="655955" cy="3803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428240" y="1239520"/>
            <a:ext cx="655955" cy="3803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084195" y="127635"/>
            <a:ext cx="1492885" cy="3803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276985" y="1619885"/>
            <a:ext cx="637540" cy="3422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276985" y="1988820"/>
            <a:ext cx="637540" cy="3422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276985" y="2357755"/>
            <a:ext cx="637540" cy="342265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733030" y="3229610"/>
            <a:ext cx="42862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26695" indent="-226695" fontAlgn="auto">
              <a:buFont typeface="+mj-lt"/>
              <a:buAutoNum type="arabicPeriod"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Welcome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26695" indent="-226695" fontAlgn="auto">
              <a:buFont typeface="+mj-lt"/>
              <a:buAutoNum type="arabicPeriod"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Reasons for recommendation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26695" indent="-226695" fontAlgn="auto">
              <a:buFont typeface="+mj-lt"/>
              <a:buAutoNum type="arabicPeriod"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Wishes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47740" y="4880610"/>
            <a:ext cx="59239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buFont typeface="+mj-lt"/>
              <a:buNone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Para.1: Welcome 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fontAlgn="auto">
              <a:buFont typeface="+mj-lt"/>
              <a:buNone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Para.2: Reasons for recommendation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buFont typeface="+mj-lt"/>
              <a:buNone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Para.3: Wishes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622925" y="0"/>
            <a:ext cx="6454140" cy="1587500"/>
            <a:chOff x="8855" y="0"/>
            <a:chExt cx="10164" cy="2500"/>
          </a:xfrm>
        </p:grpSpPr>
        <p:sp>
          <p:nvSpPr>
            <p:cNvPr id="2" name="文本框 1"/>
            <p:cNvSpPr txBox="1"/>
            <p:nvPr/>
          </p:nvSpPr>
          <p:spPr>
            <a:xfrm>
              <a:off x="10914" y="152"/>
              <a:ext cx="8105" cy="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fontAlgn="auto">
                <a:lnSpc>
                  <a:spcPct val="90000"/>
                </a:lnSpc>
              </a:pPr>
              <a:r>
                <a:rPr lang="en-US" altLang="zh-CN" sz="2800" b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Re-analyze </a:t>
              </a:r>
              <a:r>
                <a:rPr lang="en-US" altLang="zh-CN" sz="2800" b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+mn-ea"/>
                </a:rPr>
                <a:t>the requirements </a:t>
              </a:r>
              <a:r>
                <a:rPr lang="en-US" altLang="zh-CN" sz="2800" b="1">
                  <a:solidFill>
                    <a:schemeClr val="accent4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your partner and check the missed points : </a:t>
              </a:r>
              <a:endParaRPr lang="en-US" altLang="zh-CN" sz="28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" name="图片 2" descr="email-logo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55" y="0"/>
              <a:ext cx="2500" cy="2500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42935" y="4864100"/>
            <a:ext cx="25069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buFont typeface="+mj-lt"/>
              <a:buNone/>
            </a:pP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+ Purpose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29355" y="5281930"/>
            <a:ext cx="1893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400" b="1" i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Hotel Name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61960" y="5617845"/>
            <a:ext cx="8743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+?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690495" y="4880610"/>
            <a:ext cx="2932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400" b="1" i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Reply to recommend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1914525" y="5683885"/>
            <a:ext cx="3708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 </a:t>
            </a:r>
            <a:r>
              <a:rPr lang="en-US" altLang="zh-CN" sz="2400" b="1" i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  <a:sym typeface="+mn-ea"/>
              </a:rPr>
              <a:t>anticipation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or further Qs)</a:t>
            </a:r>
            <a:endParaRPr lang="en-US" altLang="zh-CN" sz="24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37795" y="4252442"/>
            <a:ext cx="3496310" cy="1393703"/>
            <a:chOff x="-81" y="6735"/>
            <a:chExt cx="5370" cy="1786"/>
          </a:xfrm>
        </p:grpSpPr>
        <p:sp>
          <p:nvSpPr>
            <p:cNvPr id="29" name="云形标注 28"/>
            <p:cNvSpPr/>
            <p:nvPr/>
          </p:nvSpPr>
          <p:spPr>
            <a:xfrm rot="20160000">
              <a:off x="-81" y="6735"/>
              <a:ext cx="5370" cy="1786"/>
            </a:xfrm>
            <a:prstGeom prst="cloudCallou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文本框 27" descr="7b0a20202020227461726765744d6f64756c65223a202270726f636573734f6e6c696e65466f6e7473220a7d0a"/>
            <p:cNvSpPr txBox="1"/>
            <p:nvPr>
              <p:custDataLst>
                <p:tags r:id="rId3"/>
              </p:custDataLst>
            </p:nvPr>
          </p:nvSpPr>
          <p:spPr>
            <a:xfrm rot="19860000">
              <a:off x="56" y="6843"/>
              <a:ext cx="4916" cy="160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ctr" fontAlgn="auto">
                <a:lnSpc>
                  <a:spcPct val="90000"/>
                </a:lnSpc>
              </a:pPr>
              <a:r>
                <a: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黑体" panose="02010609060101010101" charset="-122"/>
                  <a:cs typeface="+mn-lt"/>
                  <a:sym typeface="+mn-ea"/>
                </a:rPr>
                <a:t>Stick to the requirement&amp; Be concrete!</a:t>
              </a:r>
              <a:endParaRPr lang="zh-CN" alt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  <a:cs typeface="+mn-lt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uiExpand="1" build="p"/>
      <p:bldP spid="15" grpId="1" animBg="1"/>
      <p:bldP spid="10" grpId="0" animBg="1"/>
      <p:bldP spid="9" grpId="0" animBg="1"/>
      <p:bldP spid="10" grpId="1" animBg="1"/>
      <p:bldP spid="9" grpId="1" animBg="1"/>
      <p:bldP spid="16" grpId="0"/>
      <p:bldP spid="16" grpId="1"/>
      <p:bldP spid="6" grpId="0"/>
      <p:bldP spid="6" grpId="1"/>
      <p:bldP spid="11" grpId="0" animBg="1"/>
      <p:bldP spid="11" grpId="1" animBg="1"/>
      <p:bldP spid="7" grpId="0"/>
      <p:bldP spid="7" grpId="1"/>
      <p:bldP spid="8" grpId="0"/>
      <p:bldP spid="8" grpId="1"/>
      <p:bldP spid="12" grpId="0" animBg="1"/>
      <p:bldP spid="13" grpId="0" animBg="1"/>
      <p:bldP spid="14" grpId="0" animBg="1"/>
      <p:bldP spid="12" grpId="1" animBg="1"/>
      <p:bldP spid="13" grpId="1" animBg="1"/>
      <p:bldP spid="14" grpId="1" animBg="1"/>
      <p:bldP spid="17" grpId="0"/>
      <p:bldP spid="17" grpId="1"/>
      <p:bldP spid="20" grpId="0" uiExpand="1" build="p"/>
      <p:bldP spid="20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文本框 31"/>
          <p:cNvSpPr txBox="1"/>
          <p:nvPr/>
        </p:nvSpPr>
        <p:spPr>
          <a:xfrm>
            <a:off x="7921625" y="208915"/>
            <a:ext cx="2042795" cy="476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an Irish e-pal</a:t>
            </a:r>
            <a:endParaRPr lang="en-US" altLang="zh-CN" sz="24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773670" cy="11633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9055" y="1224915"/>
            <a:ext cx="12032615" cy="3539490"/>
          </a:xfrm>
          <a:prstGeom prst="rect">
            <a:avLst/>
          </a:prstGeom>
          <a:solidFill>
            <a:srgbClr val="C8A67E">
              <a:alpha val="32000"/>
            </a:srgbClr>
          </a:solidFill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p>
            <a:pPr marL="161925" indent="-161925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from Ireland to China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61925" indent="-161925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from his hometown to your city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61925" indent="-161925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from online to offline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61925" indent="-161925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feelings towards his coming</a:t>
            </a:r>
            <a:endParaRPr lang="en-US" altLang="zh-CN" sz="2400" b="1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marL="161925" indent="-161925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4">
                  <a:lumMod val="50000"/>
                </a:schemeClr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97400" y="1421130"/>
            <a:ext cx="7494905" cy="2861310"/>
            <a:chOff x="7093" y="2779"/>
            <a:chExt cx="11803" cy="4506"/>
          </a:xfrm>
        </p:grpSpPr>
        <p:sp>
          <p:nvSpPr>
            <p:cNvPr id="3" name="圆角矩形 2"/>
            <p:cNvSpPr/>
            <p:nvPr/>
          </p:nvSpPr>
          <p:spPr>
            <a:xfrm>
              <a:off x="7093" y="2893"/>
              <a:ext cx="11713" cy="4377"/>
            </a:xfrm>
            <a:prstGeom prst="roundRect">
              <a:avLst>
                <a:gd name="adj" fmla="val 9435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171" y="2779"/>
              <a:ext cx="11725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fontAlgn="auto">
                <a:lnSpc>
                  <a:spcPct val="150000"/>
                </a:lnSpc>
              </a:pP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Welcome to China!</a:t>
              </a:r>
              <a:endPara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fontAlgn="auto">
                <a:lnSpc>
                  <a:spcPct val="150000"/>
                </a:lnSpc>
              </a:pP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Welcome </a:t>
              </a:r>
              <a:r>
                <a:rPr lang="en-US" altLang="zh-CN" sz="2400" b="1" i="1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aboard</a:t>
              </a: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 my city!</a:t>
              </a:r>
              <a:endPara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fontAlgn="auto">
                <a:lnSpc>
                  <a:spcPct val="150000"/>
                </a:lnSpc>
              </a:pPr>
              <a:r>
                <a:rPr lang="en-US" altLang="zh-CN" sz="2400" b="1" i="1" u="sng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A warm welcome on</a:t>
              </a: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</a:rPr>
                <a:t> visiting China soon!</a:t>
              </a:r>
              <a:endPara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fontAlgn="auto">
                <a:lnSpc>
                  <a:spcPct val="150000"/>
                </a:lnSpc>
              </a:pPr>
              <a:r>
                <a:rPr lang="en-US" altLang="zh-CN" sz="2400" b="1" i="1" u="sng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My hearty welcome goes to you for</a:t>
              </a: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the coming visit!</a:t>
              </a:r>
              <a:endPara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fontAlgn="auto">
                <a:lnSpc>
                  <a:spcPct val="150000"/>
                </a:lnSpc>
              </a:pPr>
              <a:r>
                <a:rPr lang="en-US" altLang="zh-CN" sz="2400" b="1" i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I’m delighted/thrilled to have you visit my city next week!</a:t>
              </a:r>
              <a:endParaRPr lang="en-US" altLang="zh-CN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82395" y="4909820"/>
            <a:ext cx="9769475" cy="1383665"/>
          </a:xfrm>
          <a:prstGeom prst="rect">
            <a:avLst/>
          </a:prstGeom>
          <a:noFill/>
          <a:ln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p>
            <a:r>
              <a:rPr lang="en-US" altLang="zh-CN" sz="2800" b="1" i="1">
                <a:solidFill>
                  <a:srgbClr val="C00000"/>
                </a:solidFill>
                <a:sym typeface="+mn-ea"/>
              </a:rPr>
              <a:t>I’d like to recommend a... hotel named... to you!</a:t>
            </a:r>
            <a:endParaRPr lang="en-US" altLang="zh-CN" sz="2800" b="1" i="1">
              <a:solidFill>
                <a:srgbClr val="C00000"/>
              </a:solidFill>
              <a:sym typeface="+mn-ea"/>
            </a:endParaRPr>
          </a:p>
          <a:p>
            <a:r>
              <a:rPr lang="en-US" altLang="zh-CN" sz="2800" b="1" i="1">
                <a:solidFill>
                  <a:srgbClr val="C00000"/>
                </a:solidFill>
              </a:rPr>
              <a:t>Let me recommend ...  Hotel as you asked (in the letter).</a:t>
            </a:r>
            <a:endParaRPr lang="en-US" altLang="zh-CN" sz="2800" b="1" i="1">
              <a:solidFill>
                <a:srgbClr val="C00000"/>
              </a:solidFill>
            </a:endParaRPr>
          </a:p>
          <a:p>
            <a:r>
              <a:rPr lang="en-US" altLang="zh-CN" sz="2800" b="1" i="1">
                <a:solidFill>
                  <a:srgbClr val="C00000"/>
                </a:solidFill>
              </a:rPr>
              <a:t>I’m recommending ... Hotel according to your demands.</a:t>
            </a:r>
            <a:endParaRPr lang="en-US" altLang="zh-CN" sz="2800" b="1" i="1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24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" name="组合 46"/>
          <p:cNvGrpSpPr/>
          <p:nvPr/>
        </p:nvGrpSpPr>
        <p:grpSpPr>
          <a:xfrm>
            <a:off x="8234680" y="4693285"/>
            <a:ext cx="3567430" cy="648335"/>
            <a:chOff x="12968" y="7391"/>
            <a:chExt cx="5618" cy="1021"/>
          </a:xfrm>
        </p:grpSpPr>
        <p:sp>
          <p:nvSpPr>
            <p:cNvPr id="46" name="圆角矩形 45"/>
            <p:cNvSpPr/>
            <p:nvPr>
              <p:custDataLst>
                <p:tags r:id="rId1"/>
              </p:custDataLst>
            </p:nvPr>
          </p:nvSpPr>
          <p:spPr>
            <a:xfrm>
              <a:off x="13033" y="7391"/>
              <a:ext cx="5417" cy="102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161925" indent="-161925" algn="ctr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2"/>
              </p:custDataLst>
            </p:nvPr>
          </p:nvSpPr>
          <p:spPr>
            <a:xfrm>
              <a:off x="12968" y="7391"/>
              <a:ext cx="5618" cy="10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high-speed/ free </a:t>
              </a:r>
              <a:r>
                <a:rPr lang="en-US" altLang="zh-CN" sz="2200">
                  <a:highlight>
                    <a:srgbClr val="FFFF00"/>
                  </a:highlight>
                  <a:latin typeface="Times New Roman" panose="02020603050405020304" charset="0"/>
                  <a:cs typeface="Times New Roman" panose="02020603050405020304" charset="0"/>
                </a:rPr>
                <a:t>WiFi</a:t>
              </a: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printer at the business center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3" name="图片 2" descr="hotel-icon-2048x2010-fehrbwv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61915" y="3246755"/>
            <a:ext cx="1144905" cy="1123950"/>
          </a:xfrm>
          <a:prstGeom prst="rect">
            <a:avLst/>
          </a:prstGeom>
        </p:spPr>
      </p:pic>
      <p:pic>
        <p:nvPicPr>
          <p:cNvPr id="13" name="图片 12" descr="微信截图_20230519193700"/>
          <p:cNvPicPr>
            <a:picLocks noChangeAspect="1"/>
          </p:cNvPicPr>
          <p:nvPr/>
        </p:nvPicPr>
        <p:blipFill>
          <a:blip r:embed="rId5"/>
          <a:srcRect l="50916" b="47331"/>
          <a:stretch>
            <a:fillRect/>
          </a:stretch>
        </p:blipFill>
        <p:spPr>
          <a:xfrm rot="20460000">
            <a:off x="0" y="0"/>
            <a:ext cx="1206500" cy="10306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69975" y="161925"/>
            <a:ext cx="6827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you recommend it?</a:t>
            </a:r>
            <a:endParaRPr lang="en-US" altLang="zh-CN" sz="4000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83895" y="1198245"/>
            <a:ext cx="4029075" cy="1256030"/>
            <a:chOff x="182" y="2094"/>
            <a:chExt cx="6345" cy="1978"/>
          </a:xfrm>
        </p:grpSpPr>
        <p:sp>
          <p:nvSpPr>
            <p:cNvPr id="34" name="圆角矩形 33"/>
            <p:cNvSpPr/>
            <p:nvPr/>
          </p:nvSpPr>
          <p:spPr>
            <a:xfrm>
              <a:off x="224" y="2094"/>
              <a:ext cx="6258" cy="1978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2" y="2111"/>
              <a:ext cx="6345" cy="168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be in a walking distance to...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merely one bus stop away from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w</a:t>
              </a:r>
              <a:r>
                <a:rPr lang="zh-CN" altLang="en-US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ithin a 20-minute drive of</a:t>
              </a: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zh-CN" altLang="en-US" sz="2200">
                <a:sym typeface="+mn-ea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in the heart of 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985520" y="110490"/>
            <a:ext cx="8138795" cy="758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indent="0" fontAlgn="auto">
              <a:lnSpc>
                <a:spcPct val="90000"/>
              </a:lnSpc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subjective or objective?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0" fontAlgn="auto">
              <a:lnSpc>
                <a:spcPct val="90000"/>
              </a:lnSpc>
            </a:pP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 Hua oriented or Tom oriented?</a:t>
            </a:r>
            <a:endParaRPr lang="en-US" altLang="zh-CN" sz="2800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38950" y="43815"/>
            <a:ext cx="5222875" cy="8255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an Irish e-pal</a:t>
            </a:r>
            <a:endParaRPr lang="en-US" altLang="zh-CN" sz="24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short-term language </a:t>
            </a:r>
            <a:r>
              <a:rPr lang="en-US" altLang="zh-CN" sz="24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training or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drill</a:t>
            </a:r>
            <a:r>
              <a:rPr lang="en-US" altLang="zh-CN" sz="2400" b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zh-CN" sz="24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 b="1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275705" y="990600"/>
            <a:ext cx="5664187" cy="962025"/>
            <a:chOff x="6524" y="1805"/>
            <a:chExt cx="8949" cy="1515"/>
          </a:xfrm>
        </p:grpSpPr>
        <p:sp>
          <p:nvSpPr>
            <p:cNvPr id="35" name="圆角矩形 34"/>
            <p:cNvSpPr/>
            <p:nvPr>
              <p:custDataLst>
                <p:tags r:id="rId6"/>
              </p:custDataLst>
            </p:nvPr>
          </p:nvSpPr>
          <p:spPr>
            <a:xfrm>
              <a:off x="6524" y="1805"/>
              <a:ext cx="8949" cy="1515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161925" indent="-161925" algn="ctr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6524" y="1882"/>
              <a:ext cx="8949" cy="13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five minutes’ walk to the subway station...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shuttle bus to the airport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the MRT stations are within striking distance...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27626" y="2747618"/>
            <a:ext cx="2831343" cy="985547"/>
            <a:chOff x="216" y="5535"/>
            <a:chExt cx="5057" cy="1228"/>
          </a:xfrm>
        </p:grpSpPr>
        <p:sp>
          <p:nvSpPr>
            <p:cNvPr id="36" name="圆角矩形 35"/>
            <p:cNvSpPr/>
            <p:nvPr>
              <p:custDataLst>
                <p:tags r:id="rId8"/>
              </p:custDataLst>
            </p:nvPr>
          </p:nvSpPr>
          <p:spPr>
            <a:xfrm>
              <a:off x="224" y="5544"/>
              <a:ext cx="5049" cy="121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>
              <p:custDataLst>
                <p:tags r:id="rId9"/>
              </p:custDataLst>
            </p:nvPr>
          </p:nvSpPr>
          <p:spPr>
            <a:xfrm>
              <a:off x="216" y="5535"/>
              <a:ext cx="5012" cy="11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clean, quiet, 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cozy and comfortable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well-organized...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24830" y="5496321"/>
            <a:ext cx="4073612" cy="980964"/>
            <a:chOff x="2359" y="7878"/>
            <a:chExt cx="5641" cy="1454"/>
          </a:xfrm>
        </p:grpSpPr>
        <p:sp>
          <p:nvSpPr>
            <p:cNvPr id="40" name="圆角矩形 39"/>
            <p:cNvSpPr/>
            <p:nvPr>
              <p:custDataLst>
                <p:tags r:id="rId10"/>
              </p:custDataLst>
            </p:nvPr>
          </p:nvSpPr>
          <p:spPr>
            <a:xfrm>
              <a:off x="2359" y="7906"/>
              <a:ext cx="5641" cy="142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2383" y="7878"/>
              <a:ext cx="5586" cy="126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friendly, helpful, warm-hearted, hospitable...  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fluent in English...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344160" y="5664835"/>
            <a:ext cx="3505319" cy="921234"/>
            <a:chOff x="7340" y="9034"/>
            <a:chExt cx="6823" cy="1647"/>
          </a:xfrm>
        </p:grpSpPr>
        <p:sp>
          <p:nvSpPr>
            <p:cNvPr id="42" name="圆角矩形 41"/>
            <p:cNvSpPr/>
            <p:nvPr>
              <p:custDataLst>
                <p:tags r:id="rId12"/>
              </p:custDataLst>
            </p:nvPr>
          </p:nvSpPr>
          <p:spPr>
            <a:xfrm>
              <a:off x="7422" y="9119"/>
              <a:ext cx="6124" cy="156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161925" indent="-161925" algn="ctr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340" y="9034"/>
              <a:ext cx="6823" cy="16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convenient and complete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morning call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laundry...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677910" y="2307590"/>
            <a:ext cx="2276475" cy="875665"/>
            <a:chOff x="15582" y="2160"/>
            <a:chExt cx="3585" cy="1379"/>
          </a:xfrm>
        </p:grpSpPr>
        <p:sp>
          <p:nvSpPr>
            <p:cNvPr id="44" name="圆角矩形 43"/>
            <p:cNvSpPr/>
            <p:nvPr>
              <p:custDataLst>
                <p:tags r:id="rId14"/>
              </p:custDataLst>
            </p:nvPr>
          </p:nvSpPr>
          <p:spPr>
            <a:xfrm>
              <a:off x="15614" y="2210"/>
              <a:ext cx="3503" cy="1292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161925" indent="-161925" algn="ctr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582" y="2160"/>
              <a:ext cx="3585" cy="13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city library</a:t>
              </a:r>
              <a:endParaRPr lang="en-US" sz="20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convenience stores </a:t>
              </a:r>
              <a:endParaRPr lang="en-US" sz="20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sz="20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pharmacy...</a:t>
              </a:r>
              <a:endParaRPr lang="en-US" altLang="en-US" sz="20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470775" y="3806825"/>
            <a:ext cx="4334417" cy="666750"/>
            <a:chOff x="12425" y="4558"/>
            <a:chExt cx="6848" cy="1050"/>
          </a:xfrm>
        </p:grpSpPr>
        <p:sp>
          <p:nvSpPr>
            <p:cNvPr id="45" name="圆角矩形 44"/>
            <p:cNvSpPr/>
            <p:nvPr>
              <p:custDataLst>
                <p:tags r:id="rId15"/>
              </p:custDataLst>
            </p:nvPr>
          </p:nvSpPr>
          <p:spPr>
            <a:xfrm>
              <a:off x="12437" y="4585"/>
              <a:ext cx="6831" cy="993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5875"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161925" indent="-161925" algn="ctr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16"/>
              </p:custDataLst>
            </p:nvPr>
          </p:nvSpPr>
          <p:spPr>
            <a:xfrm>
              <a:off x="12425" y="4558"/>
              <a:ext cx="6848" cy="10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nutritious breakfast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61925" indent="-161925" fontAlgn="auto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tasty food...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788285" y="1932305"/>
            <a:ext cx="5960110" cy="3807460"/>
            <a:chOff x="4391" y="3043"/>
            <a:chExt cx="9386" cy="5996"/>
          </a:xfrm>
        </p:grpSpPr>
        <p:grpSp>
          <p:nvGrpSpPr>
            <p:cNvPr id="58" name="组合 57"/>
            <p:cNvGrpSpPr/>
            <p:nvPr/>
          </p:nvGrpSpPr>
          <p:grpSpPr>
            <a:xfrm>
              <a:off x="4391" y="5440"/>
              <a:ext cx="3351" cy="1443"/>
              <a:chOff x="4391" y="5440"/>
              <a:chExt cx="3351" cy="1443"/>
            </a:xfrm>
          </p:grpSpPr>
          <p:pic>
            <p:nvPicPr>
              <p:cNvPr id="5" name="图片 4" descr="hotel-vector-icon-23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25242A">
                      <a:alpha val="100000"/>
                    </a:srgbClr>
                  </a:clrFrom>
                  <a:clrTo>
                    <a:srgbClr val="25242A">
                      <a:alpha val="100000"/>
                      <a:alpha val="0"/>
                    </a:srgbClr>
                  </a:clrTo>
                </a:clrChange>
              </a:blip>
              <a:srcRect l="72311" t="5005" r="5272" b="74015"/>
              <a:stretch>
                <a:fillRect/>
              </a:stretch>
            </p:blipFill>
            <p:spPr>
              <a:xfrm>
                <a:off x="6482" y="5440"/>
                <a:ext cx="1260" cy="1180"/>
              </a:xfrm>
              <a:prstGeom prst="rect">
                <a:avLst/>
              </a:prstGeom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4391" y="5770"/>
                <a:ext cx="2572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Internal Environment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>
              <a:off x="9932" y="6883"/>
              <a:ext cx="3058" cy="1140"/>
              <a:chOff x="9932" y="6883"/>
              <a:chExt cx="3058" cy="1140"/>
            </a:xfrm>
          </p:grpSpPr>
          <p:pic>
            <p:nvPicPr>
              <p:cNvPr id="7" name="图片 6" descr="hotel-service-icons-vector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/>
              <a:srcRect l="29716" t="12846" r="52245" b="69514"/>
              <a:stretch>
                <a:fillRect/>
              </a:stretch>
            </p:blipFill>
            <p:spPr>
              <a:xfrm>
                <a:off x="9932" y="6883"/>
                <a:ext cx="1166" cy="1141"/>
              </a:xfrm>
              <a:prstGeom prst="rect">
                <a:avLst/>
              </a:prstGeom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11098" y="7291"/>
                <a:ext cx="1893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Facilities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>
              <a:off x="6275" y="6778"/>
              <a:ext cx="1595" cy="1633"/>
              <a:chOff x="6275" y="6778"/>
              <a:chExt cx="1595" cy="1633"/>
            </a:xfrm>
          </p:grpSpPr>
          <p:pic>
            <p:nvPicPr>
              <p:cNvPr id="6" name="图片 5" descr="hotel-service-icons-vector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19"/>
              <a:srcRect l="75165" t="13170" r="6796" b="69190"/>
              <a:stretch>
                <a:fillRect/>
              </a:stretch>
            </p:blipFill>
            <p:spPr>
              <a:xfrm>
                <a:off x="6704" y="6778"/>
                <a:ext cx="1166" cy="1141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6275" y="7783"/>
                <a:ext cx="1147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Staff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>
              <a:off x="8236" y="7231"/>
              <a:ext cx="1646" cy="1808"/>
              <a:chOff x="8236" y="7231"/>
              <a:chExt cx="1646" cy="1808"/>
            </a:xfrm>
          </p:grpSpPr>
          <p:pic>
            <p:nvPicPr>
              <p:cNvPr id="10" name="图片 9" descr="hotel-vector-icon-23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17">
                <a:clrChange>
                  <a:clrFrom>
                    <a:srgbClr val="25242A">
                      <a:alpha val="100000"/>
                    </a:srgbClr>
                  </a:clrFrom>
                  <a:clrTo>
                    <a:srgbClr val="25242A">
                      <a:alpha val="100000"/>
                      <a:alpha val="0"/>
                    </a:srgbClr>
                  </a:clrTo>
                </a:clrChange>
              </a:blip>
              <a:srcRect l="72875" t="48903" r="4708" b="30117"/>
              <a:stretch>
                <a:fillRect/>
              </a:stretch>
            </p:blipFill>
            <p:spPr>
              <a:xfrm>
                <a:off x="8309" y="7231"/>
                <a:ext cx="1260" cy="1180"/>
              </a:xfrm>
              <a:prstGeom prst="rect">
                <a:avLst/>
              </a:prstGeom>
            </p:spPr>
          </p:pic>
          <p:sp>
            <p:nvSpPr>
              <p:cNvPr id="20" name="文本框 19"/>
              <p:cNvSpPr txBox="1"/>
              <p:nvPr/>
            </p:nvSpPr>
            <p:spPr>
              <a:xfrm>
                <a:off x="8236" y="8411"/>
                <a:ext cx="1647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Service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10191" y="5390"/>
              <a:ext cx="2669" cy="1215"/>
              <a:chOff x="10191" y="5390"/>
              <a:chExt cx="2669" cy="1215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1369" y="5390"/>
                <a:ext cx="149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Meals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1" name="图片 50" descr="hotel-vector-icon-23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17">
                <a:clrChange>
                  <a:clrFrom>
                    <a:srgbClr val="25242A">
                      <a:alpha val="100000"/>
                    </a:srgbClr>
                  </a:clrFrom>
                  <a:clrTo>
                    <a:srgbClr val="25242A">
                      <a:alpha val="100000"/>
                      <a:alpha val="0"/>
                    </a:srgbClr>
                  </a:clrTo>
                </a:clrChange>
              </a:blip>
              <a:srcRect l="4717" t="4614" r="72866" b="74406"/>
              <a:stretch>
                <a:fillRect/>
              </a:stretch>
            </p:blipFill>
            <p:spPr>
              <a:xfrm>
                <a:off x="10191" y="5425"/>
                <a:ext cx="1260" cy="1180"/>
              </a:xfrm>
              <a:prstGeom prst="rect">
                <a:avLst/>
              </a:prstGeom>
            </p:spPr>
          </p:pic>
        </p:grpSp>
        <p:grpSp>
          <p:nvGrpSpPr>
            <p:cNvPr id="57" name="组合 56"/>
            <p:cNvGrpSpPr/>
            <p:nvPr/>
          </p:nvGrpSpPr>
          <p:grpSpPr>
            <a:xfrm>
              <a:off x="5306" y="3745"/>
              <a:ext cx="2912" cy="1462"/>
              <a:chOff x="5306" y="3745"/>
              <a:chExt cx="2912" cy="1462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306" y="3956"/>
                <a:ext cx="1948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Location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3" name="图片 52" descr="map-icon-with-location-pin-free-vector"/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D6D5D1">
                      <a:alpha val="100000"/>
                    </a:srgbClr>
                  </a:clrFrom>
                  <a:clrTo>
                    <a:srgbClr val="D6D5D1">
                      <a:alpha val="100000"/>
                      <a:alpha val="0"/>
                    </a:srgbClr>
                  </a:clrTo>
                </a:clrChange>
              </a:blip>
              <a:srcRect l="22473" r="11557"/>
              <a:stretch>
                <a:fillRect/>
              </a:stretch>
            </p:blipFill>
            <p:spPr>
              <a:xfrm>
                <a:off x="6856" y="3745"/>
                <a:ext cx="1362" cy="1462"/>
              </a:xfrm>
              <a:prstGeom prst="ellipse">
                <a:avLst/>
              </a:prstGeom>
            </p:spPr>
          </p:pic>
        </p:grpSp>
        <p:grpSp>
          <p:nvGrpSpPr>
            <p:cNvPr id="64" name="组合 63"/>
            <p:cNvGrpSpPr/>
            <p:nvPr/>
          </p:nvGrpSpPr>
          <p:grpSpPr>
            <a:xfrm>
              <a:off x="7870" y="3043"/>
              <a:ext cx="2900" cy="1753"/>
              <a:chOff x="7870" y="3043"/>
              <a:chExt cx="2900" cy="1753"/>
            </a:xfrm>
          </p:grpSpPr>
          <p:pic>
            <p:nvPicPr>
              <p:cNvPr id="54" name="图片 5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505" y="3586"/>
                <a:ext cx="1242" cy="1210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7870" y="3043"/>
                <a:ext cx="290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Transportation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10034" y="4010"/>
              <a:ext cx="3743" cy="1137"/>
              <a:chOff x="10034" y="4010"/>
              <a:chExt cx="3743" cy="1137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1098" y="4010"/>
                <a:ext cx="2679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i="1">
                    <a:solidFill>
                      <a:schemeClr val="accent4">
                        <a:lumMod val="50000"/>
                      </a:schemeClr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Surroundings</a:t>
                </a:r>
                <a:endParaRPr lang="en-US" sz="2000" b="1" i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55" name="图片 54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034" y="4157"/>
                <a:ext cx="1189" cy="990"/>
              </a:xfrm>
              <a:prstGeom prst="rect">
                <a:avLst/>
              </a:prstGeom>
            </p:spPr>
          </p:pic>
        </p:grp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927590" y="5563870"/>
            <a:ext cx="2026285" cy="1296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2880" y="4693285"/>
            <a:ext cx="3706495" cy="7556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90000"/>
              </a:lnSpc>
            </a:pPr>
            <a:r>
              <a:rPr lang="en-US" altLang="zh-CN" sz="24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 the subject, serve the purpose!</a:t>
            </a:r>
            <a:endParaRPr lang="en-US" altLang="zh-CN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2880" y="4335145"/>
            <a:ext cx="3706495" cy="423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indent="0" fontAlgn="auto">
              <a:lnSpc>
                <a:spcPct val="9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 combination? 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162550" y="903605"/>
            <a:ext cx="6791325" cy="403923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p>
            <a:pPr marL="194310" indent="-19431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The hotel 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neighbors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language/training center, wh</a:t>
            </a:r>
            <a:r>
              <a:rPr 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ich helps you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save a lot of traffic/commuting time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194310" indent="-19431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 addition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t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hotel will also offer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signature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Express Start Breakfast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speedy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check-in, and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power showers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to ensure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are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recharged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for the day. 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194310" indent="-19431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Moreover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t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hotel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offers a rich international buffet breakfast with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 hot &amp; cold food selection,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ich definitely fuels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your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day with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nutrition and energy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62550" y="4942205"/>
            <a:ext cx="6776720" cy="7226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pPr indent="0" algn="l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400" b="1" i="1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Think it over and draft your own versions to make an effective recommendation!</a:t>
            </a:r>
            <a:endParaRPr lang="en-US" altLang="zh-CN" sz="2400" b="1" i="1" u="sng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animBg="1"/>
      <p:bldP spid="32" grpId="0"/>
      <p:bldP spid="32" grpId="1"/>
      <p:bldP spid="2" grpId="0" animBg="1"/>
      <p:bldP spid="2" grpId="1" animBg="1"/>
      <p:bldP spid="4" grpId="0" animBg="1"/>
      <p:bldP spid="4" grpId="1" animBg="1"/>
      <p:bldP spid="8" grpId="0" uiExpand="1" build="p"/>
      <p:bldP spid="8" grpId="1" build="p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圆角矩形 12"/>
          <p:cNvSpPr/>
          <p:nvPr/>
        </p:nvSpPr>
        <p:spPr>
          <a:xfrm>
            <a:off x="136525" y="346075"/>
            <a:ext cx="9930130" cy="6218555"/>
          </a:xfrm>
          <a:prstGeom prst="roundRect">
            <a:avLst>
              <a:gd name="adj" fmla="val 39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About the stay: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About the trip: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About the training: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following issues: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coming gathering: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2090" indent="-21209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AC7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recommendation:</a:t>
            </a:r>
            <a:endParaRPr lang="en-US" altLang="zh-CN" sz="2400" b="1">
              <a:solidFill>
                <a:srgbClr val="AC7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36015" y="866140"/>
            <a:ext cx="8638540" cy="5339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fontAlgn="auto">
              <a:lnSpc>
                <a:spcPct val="130000"/>
              </a:lnSpc>
            </a:pPr>
            <a:r>
              <a:rPr lang="zh-CN" altLang="en-US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Wish you a pleasant stay in the</a:t>
            </a: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city</a:t>
            </a: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!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May you be safe throughout the journey!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Enjoy a smooth/fruitful/ productive training in the city!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Hope everything goes on well in the following!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Look forward to the offline meet with you!</a:t>
            </a:r>
            <a:r>
              <a:rPr lang="zh-CN" altLang="en-US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endParaRPr lang="zh-CN" altLang="en-US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30000"/>
              </a:lnSpc>
            </a:pPr>
            <a:r>
              <a:rPr lang="en-US" altLang="zh-CN" sz="24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Hope you’ll find the information helpful!     </a:t>
            </a: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30000"/>
              </a:lnSpc>
            </a:pPr>
            <a:endParaRPr lang="en-US" altLang="zh-CN" sz="2400" b="1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uiExpand="1" build="p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89675" y="871855"/>
            <a:ext cx="5746750" cy="523430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871855" y="113030"/>
            <a:ext cx="10128885" cy="758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altLang="zh-CN" sz="36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 in groups&amp; Polish the passage!</a:t>
            </a:r>
            <a:endParaRPr lang="en-US" altLang="zh-CN" sz="3600" b="1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 descr="iStock-500015034_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1855" cy="871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5105" y="986155"/>
            <a:ext cx="6085205" cy="5871845"/>
          </a:xfrm>
          <a:prstGeom prst="rect">
            <a:avLst/>
          </a:prstGeom>
          <a:solidFill>
            <a:srgbClr val="E7D8C7"/>
          </a:solidFill>
        </p:spPr>
        <p:txBody>
          <a:bodyPr wrap="square" rtlCol="0">
            <a:noAutofit/>
          </a:bodyPr>
          <a:p>
            <a:pPr algn="just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Dear Tom,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       Delighted to hear that you will come to </a:t>
            </a:r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my city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指代更扣题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for a language training and need a proper hotel, I’d like to </a:t>
            </a:r>
            <a:r>
              <a:rPr lang="en-US" altLang="zh-CN" sz="2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convey my sincere welcome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优化表达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更简练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and recommend the Heaven Hotel to you.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      In a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ten minutes’ walk distance to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the training center, the hotel is known for its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considerate service and 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cosy(cozy)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environment,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which will save you a lot of traffic time and recharge you day with good rests.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扣题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调整优先顺序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丰富内容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提升句式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Better still, it also boasts of its western style.You’ll feel at home by resonating with it. 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长短句结合</a:t>
            </a:r>
            <a:r>
              <a:rPr lang="en-US" altLang="zh-CN" sz="2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       Do hope you’ll be satisfied with it! Wish you further progress in China!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Yours,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100000"/>
              </a:lnSpc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Li Hua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5100" y="448310"/>
            <a:ext cx="5640070" cy="6409690"/>
          </a:xfrm>
          <a:prstGeom prst="rect">
            <a:avLst/>
          </a:prstGeom>
          <a:solidFill>
            <a:schemeClr val="bg2">
              <a:alpha val="78000"/>
            </a:schemeClr>
          </a:solidFill>
        </p:spPr>
        <p:txBody>
          <a:bodyPr wrap="square" rtlCol="0" anchor="t">
            <a:noAutofit/>
          </a:bodyPr>
          <a:p>
            <a:pPr fontAlgn="auto">
              <a:lnSpc>
                <a:spcPct val="9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Tom,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Welcome to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my city for a language training next week.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 like to recommend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an affordable and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comfortable hotel named Tower Hotel to you.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Tower Hotel is an international hotel whose staff can communicate with foreign tourists fluently.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reason why I recommend you to choose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the hotel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is that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it is well equipped. Not only is free WiFi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available everywhere, but also a wake-up call service is provided.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More importantly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, located on a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main road, the hotel is close to the Language Training Center.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ll be more than happy if you find my recommendation of help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Wish you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a pleasant stay in the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city.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9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Yours,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90000"/>
              </a:lnSpc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Li Hua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8050" y="447675"/>
            <a:ext cx="6049645" cy="6410325"/>
          </a:xfrm>
          <a:prstGeom prst="rect">
            <a:avLst/>
          </a:prstGeom>
          <a:solidFill>
            <a:schemeClr val="bg2">
              <a:alpha val="78000"/>
            </a:schemeClr>
          </a:solidFill>
        </p:spPr>
        <p:txBody>
          <a:bodyPr wrap="square" rtlCol="0" anchor="t">
            <a:noAutofit/>
          </a:bodyPr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Dear Tom,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Welcome aboard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my city next week!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Let me recommend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the well-located and cost-effective Sprint Hotel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as your demanded in the previous email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With a walking distance to the training center and an official reception qualification for foreigners, it’s a high-rated chain hotel listed on Tripadvisor, which has met with broadly positive reviews.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Also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it features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full-equipped services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like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high-speed WiFi and printing, together with hospitable staff speaking fluent English. The comfort and convenience provided won’t disappoint you! Please find the attached contact information for your easy reference.        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 </a:t>
            </a:r>
            <a:r>
              <a:rPr lang="en-US" altLang="zh-CN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All the best for everything ahead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! Can’t wait to see you!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Yours, 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Li Hua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文本框 27" descr="7b0a20202020227461726765744d6f64756c65223a202270726f636573734f6e6c696e65466f6e7473220a7d0a"/>
          <p:cNvSpPr txBox="1"/>
          <p:nvPr>
            <p:custDataLst>
              <p:tags r:id="rId2"/>
            </p:custDataLst>
          </p:nvPr>
        </p:nvSpPr>
        <p:spPr>
          <a:xfrm>
            <a:off x="1348105" y="0"/>
            <a:ext cx="3121660" cy="447675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wrap="square" rtlCol="0" anchor="t">
            <a:noAutofit/>
          </a:bodyPr>
          <a:p>
            <a:pPr indent="0" algn="ctr" fontAlgn="auto">
              <a:lnSpc>
                <a:spcPct val="90000"/>
              </a:lnSpc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  <a:cs typeface="+mn-lt"/>
                <a:sym typeface="+mn-ea"/>
              </a:rPr>
              <a:t>Official version</a:t>
            </a:r>
            <a:endParaRPr lang="en-US" altLang="en-US" sz="2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charset="-122"/>
              <a:cs typeface="+mn-lt"/>
              <a:sym typeface="+mn-ea"/>
            </a:endParaRPr>
          </a:p>
        </p:txBody>
      </p:sp>
      <p:sp>
        <p:nvSpPr>
          <p:cNvPr id="3" name="文本框 2" descr="7b0a20202020227461726765744d6f64756c65223a202270726f636573734f6e6c696e65466f6e7473220a7d0a"/>
          <p:cNvSpPr txBox="1"/>
          <p:nvPr>
            <p:custDataLst>
              <p:tags r:id="rId3"/>
            </p:custDataLst>
          </p:nvPr>
        </p:nvSpPr>
        <p:spPr>
          <a:xfrm>
            <a:off x="7322185" y="-29845"/>
            <a:ext cx="3466465" cy="478155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wrap="square" rtlCol="0" anchor="t">
            <a:spAutoFit/>
          </a:bodyPr>
          <a:p>
            <a:pPr indent="0" algn="ctr" fontAlgn="auto">
              <a:lnSpc>
                <a:spcPct val="90000"/>
              </a:lnSpc>
            </a:pPr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charset="-122"/>
                <a:cs typeface="+mn-lt"/>
                <a:sym typeface="+mn-ea"/>
              </a:rPr>
              <a:t>Teacher’s version</a:t>
            </a:r>
            <a:endParaRPr lang="en-US" altLang="en-US" sz="2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charset="-122"/>
              <a:cs typeface="+mn-lt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  <p:tag name="KSO_WM_UNIT_PLACING_PICTURE_USER_VIEWPORT" val="{&quot;height&quot;:1832,&quot;width&quot;:12242}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0800,&quot;width&quot;:11004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4822</Words>
  <Application>WPS 演示</Application>
  <PresentationFormat>宽屏</PresentationFormat>
  <Paragraphs>193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Arial Narrow</vt:lpstr>
      <vt:lpstr>微软雅黑</vt:lpstr>
      <vt:lpstr>Times New Roman</vt:lpstr>
      <vt:lpstr>黑体</vt:lpstr>
      <vt:lpstr>Arial Unicode MS</vt:lpstr>
      <vt:lpstr>Calibri</vt:lpstr>
      <vt:lpstr>HelveticaNeue</vt:lpstr>
      <vt:lpstr>Helvetica 65 Medium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24147</cp:lastModifiedBy>
  <cp:revision>187</cp:revision>
  <dcterms:created xsi:type="dcterms:W3CDTF">2019-06-19T02:08:00Z</dcterms:created>
  <dcterms:modified xsi:type="dcterms:W3CDTF">2023-05-28T12:23:07Z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  <property fmtid="{D5CDD505-2E9C-101B-9397-08002B2CF9AE}" pid="3" name="ICV">
    <vt:lpwstr>EF7D9C3D8E4146BBB2859F15824CF199</vt:lpwstr>
  </property>
</Properties>
</file>