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10"/>
  </p:notesMasterIdLst>
  <p:sldIdLst>
    <p:sldId id="443" r:id="rId6"/>
    <p:sldId id="270" r:id="rId7"/>
    <p:sldId id="371" r:id="rId8"/>
    <p:sldId id="369" r:id="rId9"/>
    <p:sldId id="372" r:id="rId11"/>
    <p:sldId id="416" r:id="rId12"/>
    <p:sldId id="375" r:id="rId13"/>
    <p:sldId id="370" r:id="rId14"/>
    <p:sldId id="378" r:id="rId15"/>
    <p:sldId id="380" r:id="rId16"/>
    <p:sldId id="381" r:id="rId17"/>
    <p:sldId id="377" r:id="rId18"/>
    <p:sldId id="417" r:id="rId19"/>
    <p:sldId id="399" r:id="rId20"/>
    <p:sldId id="401" r:id="rId21"/>
    <p:sldId id="412" r:id="rId22"/>
    <p:sldId id="415" r:id="rId23"/>
    <p:sldId id="414" r:id="rId24"/>
    <p:sldId id="413" r:id="rId25"/>
    <p:sldId id="418" r:id="rId26"/>
    <p:sldId id="419" r:id="rId27"/>
    <p:sldId id="421" r:id="rId28"/>
    <p:sldId id="396" r:id="rId29"/>
    <p:sldId id="422" r:id="rId30"/>
    <p:sldId id="423" r:id="rId31"/>
    <p:sldId id="425" r:id="rId32"/>
    <p:sldId id="343" r:id="rId33"/>
    <p:sldId id="386" r:id="rId34"/>
    <p:sldId id="345" r:id="rId35"/>
    <p:sldId id="346" r:id="rId36"/>
    <p:sldId id="304" r:id="rId37"/>
    <p:sldId id="307" r:id="rId38"/>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fei" initials="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049"/>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2" Type="http://schemas.openxmlformats.org/officeDocument/2006/relationships/commentAuthors" Target="commentAuthors.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Master" Target="slideMasters/slideMaster3.xml"/><Relationship Id="rId39" Type="http://schemas.openxmlformats.org/officeDocument/2006/relationships/presProps" Target="presProps.xml"/><Relationship Id="rId38" Type="http://schemas.openxmlformats.org/officeDocument/2006/relationships/slide" Target="slides/slide32.xml"/><Relationship Id="rId37" Type="http://schemas.openxmlformats.org/officeDocument/2006/relationships/slide" Target="slides/slide31.xml"/><Relationship Id="rId36" Type="http://schemas.openxmlformats.org/officeDocument/2006/relationships/slide" Target="slides/slide30.xml"/><Relationship Id="rId35" Type="http://schemas.openxmlformats.org/officeDocument/2006/relationships/slide" Target="slides/slide29.xml"/><Relationship Id="rId34" Type="http://schemas.openxmlformats.org/officeDocument/2006/relationships/slide" Target="slides/slide28.xml"/><Relationship Id="rId33" Type="http://schemas.openxmlformats.org/officeDocument/2006/relationships/slide" Target="slides/slide27.xml"/><Relationship Id="rId32" Type="http://schemas.openxmlformats.org/officeDocument/2006/relationships/slide" Target="slides/slide26.xml"/><Relationship Id="rId31" Type="http://schemas.openxmlformats.org/officeDocument/2006/relationships/slide" Target="slides/slide25.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124"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5125" name="备注占位符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nchorCtr="0"/>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幻灯片图像占位符 1"/>
          <p:cNvSpPr>
            <a:spLocks noGrp="1" noRot="1" noChangeAspect="1"/>
          </p:cNvSpPr>
          <p:nvPr>
            <p:ph type="sldImg"/>
          </p:nvPr>
        </p:nvSpPr>
        <p:spPr/>
      </p:sp>
      <p:sp>
        <p:nvSpPr>
          <p:cNvPr id="9218" name="备注占位符 2"/>
          <p:cNvSpPr>
            <a:spLocks noGrp="1"/>
          </p:cNvSpPr>
          <p:nvPr>
            <p:ph type="body"/>
          </p:nvPr>
        </p:nvSpPr>
        <p:spPr/>
        <p:txBody>
          <a:bodyPr lIns="91440" tIns="45720" rIns="91440" bIns="45720" anchor="t" anchorCtr="0"/>
          <a:p>
            <a:pPr lvl="0"/>
            <a:endParaRPr lang="zh-CN" altLang="en-US" dirty="0"/>
          </a:p>
        </p:txBody>
      </p:sp>
      <p:sp>
        <p:nvSpPr>
          <p:cNvPr id="9219"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fld>
            <a:endParaRPr lang="zh-CN"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3" Type="http://schemas.openxmlformats.org/officeDocument/2006/relationships/theme" Target="../theme/theme3.xml"/><Relationship Id="rId12" Type="http://schemas.openxmlformats.org/officeDocument/2006/relationships/image" Target="../media/image1.pn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3" Type="http://schemas.openxmlformats.org/officeDocument/2006/relationships/theme" Target="../theme/theme4.xml"/><Relationship Id="rId12" Type="http://schemas.openxmlformats.org/officeDocument/2006/relationships/image" Target="../media/image1.pn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11493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2051"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17661" y="91440"/>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3075"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06231" y="127000"/>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22106" y="3873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40.xml"/><Relationship Id="rId7" Type="http://schemas.openxmlformats.org/officeDocument/2006/relationships/tags" Target="../tags/tag53.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image" Target="../media/image5.png"/><Relationship Id="rId2" Type="http://schemas.openxmlformats.org/officeDocument/2006/relationships/tags" Target="../tags/tag49.xml"/><Relationship Id="rId1" Type="http://schemas.openxmlformats.org/officeDocument/2006/relationships/tags" Target="../tags/tag48.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40.xml"/><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image" Target="../media/image6.png"/><Relationship Id="rId2" Type="http://schemas.openxmlformats.org/officeDocument/2006/relationships/tags" Target="../tags/tag55.xml"/><Relationship Id="rId1" Type="http://schemas.openxmlformats.org/officeDocument/2006/relationships/tags" Target="../tags/tag5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image" Target="../media/image7.png"/><Relationship Id="rId1" Type="http://schemas.openxmlformats.org/officeDocument/2006/relationships/tags" Target="../tags/tag59.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s>
</file>

<file path=ppt/slides/_rels/slide14.xml.rels><?xml version="1.0" encoding="UTF-8" standalone="yes"?>
<Relationships xmlns="http://schemas.openxmlformats.org/package/2006/relationships"><Relationship Id="rId9" Type="http://schemas.openxmlformats.org/officeDocument/2006/relationships/tags" Target="../tags/tag72.xml"/><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image" Target="../media/image8.png"/><Relationship Id="rId3" Type="http://schemas.openxmlformats.org/officeDocument/2006/relationships/tags" Target="../tags/tag67.xml"/><Relationship Id="rId28" Type="http://schemas.openxmlformats.org/officeDocument/2006/relationships/slideLayout" Target="../slideLayouts/slideLayout7.xml"/><Relationship Id="rId27" Type="http://schemas.openxmlformats.org/officeDocument/2006/relationships/tags" Target="../tags/tag90.xml"/><Relationship Id="rId26" Type="http://schemas.openxmlformats.org/officeDocument/2006/relationships/tags" Target="../tags/tag89.xml"/><Relationship Id="rId25" Type="http://schemas.openxmlformats.org/officeDocument/2006/relationships/tags" Target="../tags/tag88.xml"/><Relationship Id="rId24" Type="http://schemas.openxmlformats.org/officeDocument/2006/relationships/tags" Target="../tags/tag87.xml"/><Relationship Id="rId23" Type="http://schemas.openxmlformats.org/officeDocument/2006/relationships/tags" Target="../tags/tag86.xml"/><Relationship Id="rId22" Type="http://schemas.openxmlformats.org/officeDocument/2006/relationships/tags" Target="../tags/tag85.xml"/><Relationship Id="rId21" Type="http://schemas.openxmlformats.org/officeDocument/2006/relationships/tags" Target="../tags/tag84.xml"/><Relationship Id="rId20" Type="http://schemas.openxmlformats.org/officeDocument/2006/relationships/tags" Target="../tags/tag83.xml"/><Relationship Id="rId2" Type="http://schemas.openxmlformats.org/officeDocument/2006/relationships/tags" Target="../tags/tag66.xml"/><Relationship Id="rId19" Type="http://schemas.openxmlformats.org/officeDocument/2006/relationships/tags" Target="../tags/tag82.xml"/><Relationship Id="rId18" Type="http://schemas.openxmlformats.org/officeDocument/2006/relationships/tags" Target="../tags/tag81.xml"/><Relationship Id="rId17" Type="http://schemas.openxmlformats.org/officeDocument/2006/relationships/tags" Target="../tags/tag80.xml"/><Relationship Id="rId16" Type="http://schemas.openxmlformats.org/officeDocument/2006/relationships/tags" Target="../tags/tag79.xml"/><Relationship Id="rId15" Type="http://schemas.openxmlformats.org/officeDocument/2006/relationships/tags" Target="../tags/tag78.xml"/><Relationship Id="rId14" Type="http://schemas.openxmlformats.org/officeDocument/2006/relationships/tags" Target="../tags/tag77.xml"/><Relationship Id="rId13" Type="http://schemas.openxmlformats.org/officeDocument/2006/relationships/tags" Target="../tags/tag76.xml"/><Relationship Id="rId12" Type="http://schemas.openxmlformats.org/officeDocument/2006/relationships/tags" Target="../tags/tag75.xml"/><Relationship Id="rId11" Type="http://schemas.openxmlformats.org/officeDocument/2006/relationships/tags" Target="../tags/tag74.xml"/><Relationship Id="rId10" Type="http://schemas.openxmlformats.org/officeDocument/2006/relationships/tags" Target="../tags/tag73.xml"/><Relationship Id="rId1" Type="http://schemas.openxmlformats.org/officeDocument/2006/relationships/tags" Target="../tags/tag65.xml"/></Relationships>
</file>

<file path=ppt/slides/_rels/slide15.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image" Target="../media/image8.png"/><Relationship Id="rId22" Type="http://schemas.openxmlformats.org/officeDocument/2006/relationships/slideLayout" Target="../slideLayouts/slideLayout7.xml"/><Relationship Id="rId21" Type="http://schemas.openxmlformats.org/officeDocument/2006/relationships/tags" Target="../tags/tag110.xml"/><Relationship Id="rId20" Type="http://schemas.openxmlformats.org/officeDocument/2006/relationships/tags" Target="../tags/tag109.xml"/><Relationship Id="rId2" Type="http://schemas.openxmlformats.org/officeDocument/2006/relationships/tags" Target="../tags/tag92.xml"/><Relationship Id="rId19" Type="http://schemas.openxmlformats.org/officeDocument/2006/relationships/tags" Target="../tags/tag108.xml"/><Relationship Id="rId18" Type="http://schemas.openxmlformats.org/officeDocument/2006/relationships/tags" Target="../tags/tag107.xml"/><Relationship Id="rId17" Type="http://schemas.openxmlformats.org/officeDocument/2006/relationships/tags" Target="../tags/tag106.xml"/><Relationship Id="rId16" Type="http://schemas.openxmlformats.org/officeDocument/2006/relationships/tags" Target="../tags/tag105.xml"/><Relationship Id="rId15" Type="http://schemas.openxmlformats.org/officeDocument/2006/relationships/tags" Target="../tags/tag104.xml"/><Relationship Id="rId14" Type="http://schemas.openxmlformats.org/officeDocument/2006/relationships/tags" Target="../tags/tag103.xml"/><Relationship Id="rId13" Type="http://schemas.openxmlformats.org/officeDocument/2006/relationships/tags" Target="../tags/tag102.xml"/><Relationship Id="rId12" Type="http://schemas.openxmlformats.org/officeDocument/2006/relationships/tags" Target="../tags/tag101.xml"/><Relationship Id="rId11" Type="http://schemas.openxmlformats.org/officeDocument/2006/relationships/tags" Target="../tags/tag100.xml"/><Relationship Id="rId10" Type="http://schemas.openxmlformats.org/officeDocument/2006/relationships/tags" Target="../tags/tag99.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image" Target="../media/image9.png"/><Relationship Id="rId1" Type="http://schemas.openxmlformats.org/officeDocument/2006/relationships/tags" Target="../tags/tag111.xml"/></Relationships>
</file>

<file path=ppt/slides/_rels/slide17.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image" Target="../media/image11.png"/><Relationship Id="rId3" Type="http://schemas.openxmlformats.org/officeDocument/2006/relationships/tags" Target="../tags/tag117.xml"/><Relationship Id="rId2" Type="http://schemas.openxmlformats.org/officeDocument/2006/relationships/image" Target="../media/image10.png"/><Relationship Id="rId1" Type="http://schemas.openxmlformats.org/officeDocument/2006/relationships/tags" Target="../tags/tag116.xml"/></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25.xml"/><Relationship Id="rId7" Type="http://schemas.openxmlformats.org/officeDocument/2006/relationships/tags" Target="../tags/tag124.xml"/><Relationship Id="rId6" Type="http://schemas.openxmlformats.org/officeDocument/2006/relationships/tags" Target="../tags/tag123.xml"/><Relationship Id="rId5" Type="http://schemas.openxmlformats.org/officeDocument/2006/relationships/tags" Target="../tags/tag122.xml"/><Relationship Id="rId4" Type="http://schemas.openxmlformats.org/officeDocument/2006/relationships/image" Target="../media/image13.png"/><Relationship Id="rId3" Type="http://schemas.openxmlformats.org/officeDocument/2006/relationships/tags" Target="../tags/tag121.xml"/><Relationship Id="rId2" Type="http://schemas.openxmlformats.org/officeDocument/2006/relationships/image" Target="../media/image12.png"/><Relationship Id="rId1" Type="http://schemas.openxmlformats.org/officeDocument/2006/relationships/tags" Target="../tags/tag120.xml"/></Relationships>
</file>

<file path=ppt/slides/_rels/slide19.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image" Target="../media/image16.png"/><Relationship Id="rId5" Type="http://schemas.openxmlformats.org/officeDocument/2006/relationships/tags" Target="../tags/tag128.xml"/><Relationship Id="rId4" Type="http://schemas.openxmlformats.org/officeDocument/2006/relationships/image" Target="../media/image15.png"/><Relationship Id="rId3" Type="http://schemas.openxmlformats.org/officeDocument/2006/relationships/tags" Target="../tags/tag127.xml"/><Relationship Id="rId2" Type="http://schemas.openxmlformats.org/officeDocument/2006/relationships/image" Target="../media/image14.png"/><Relationship Id="rId1" Type="http://schemas.openxmlformats.org/officeDocument/2006/relationships/tags" Target="../tags/tag1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5.xml"/><Relationship Id="rId4" Type="http://schemas.openxmlformats.org/officeDocument/2006/relationships/tags" Target="../tags/tag134.xml"/><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s>
</file>

<file path=ppt/slides/_rels/slide21.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image" Target="../media/image17.png"/><Relationship Id="rId12" Type="http://schemas.openxmlformats.org/officeDocument/2006/relationships/slideLayout" Target="../slideLayouts/slideLayout7.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tags" Target="../tags/tag136.xml"/></Relationships>
</file>

<file path=ppt/slides/_rels/slide22.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tags" Target="../tags/tag151.xml"/><Relationship Id="rId6" Type="http://schemas.openxmlformats.org/officeDocument/2006/relationships/tags" Target="../tags/tag150.xml"/><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image" Target="../media/image18.png"/><Relationship Id="rId1" Type="http://schemas.openxmlformats.org/officeDocument/2006/relationships/tags" Target="../tags/tag146.xml"/></Relationships>
</file>

<file path=ppt/slides/_rels/slide23.xml.rels><?xml version="1.0" encoding="UTF-8" standalone="yes"?>
<Relationships xmlns="http://schemas.openxmlformats.org/package/2006/relationships"><Relationship Id="rId8" Type="http://schemas.openxmlformats.org/officeDocument/2006/relationships/slideLayout" Target="../slideLayouts/slideLayout40.xml"/><Relationship Id="rId7" Type="http://schemas.openxmlformats.org/officeDocument/2006/relationships/tags" Target="../tags/tag156.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image" Target="../media/image19.png"/><Relationship Id="rId3" Type="http://schemas.openxmlformats.org/officeDocument/2006/relationships/tags" Target="../tags/tag153.xml"/><Relationship Id="rId2" Type="http://schemas.openxmlformats.org/officeDocument/2006/relationships/image" Target="../media/image17.png"/><Relationship Id="rId1" Type="http://schemas.openxmlformats.org/officeDocument/2006/relationships/tags" Target="../tags/tag152.xml"/></Relationships>
</file>

<file path=ppt/slides/_rels/slide24.xml.rels><?xml version="1.0" encoding="UTF-8" standalone="yes"?>
<Relationships xmlns="http://schemas.openxmlformats.org/package/2006/relationships"><Relationship Id="rId9" Type="http://schemas.openxmlformats.org/officeDocument/2006/relationships/tags" Target="../tags/tag163.xml"/><Relationship Id="rId8" Type="http://schemas.openxmlformats.org/officeDocument/2006/relationships/tags" Target="../tags/tag162.xml"/><Relationship Id="rId7" Type="http://schemas.openxmlformats.org/officeDocument/2006/relationships/tags" Target="../tags/tag161.xml"/><Relationship Id="rId6" Type="http://schemas.openxmlformats.org/officeDocument/2006/relationships/tags" Target="../tags/tag160.xml"/><Relationship Id="rId5" Type="http://schemas.openxmlformats.org/officeDocument/2006/relationships/tags" Target="../tags/tag159.xml"/><Relationship Id="rId4" Type="http://schemas.openxmlformats.org/officeDocument/2006/relationships/image" Target="../media/image17.png"/><Relationship Id="rId3" Type="http://schemas.openxmlformats.org/officeDocument/2006/relationships/tags" Target="../tags/tag158.xml"/><Relationship Id="rId2" Type="http://schemas.openxmlformats.org/officeDocument/2006/relationships/image" Target="../media/image20.png"/><Relationship Id="rId10" Type="http://schemas.openxmlformats.org/officeDocument/2006/relationships/slideLayout" Target="../slideLayouts/slideLayout7.xml"/><Relationship Id="rId1" Type="http://schemas.openxmlformats.org/officeDocument/2006/relationships/tags" Target="../tags/tag157.xml"/></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69.xml"/><Relationship Id="rId7" Type="http://schemas.openxmlformats.org/officeDocument/2006/relationships/tags" Target="../tags/tag168.xml"/><Relationship Id="rId6" Type="http://schemas.openxmlformats.org/officeDocument/2006/relationships/tags" Target="../tags/tag167.xml"/><Relationship Id="rId5" Type="http://schemas.openxmlformats.org/officeDocument/2006/relationships/tags" Target="../tags/tag166.xml"/><Relationship Id="rId4" Type="http://schemas.openxmlformats.org/officeDocument/2006/relationships/image" Target="../media/image17.png"/><Relationship Id="rId3" Type="http://schemas.openxmlformats.org/officeDocument/2006/relationships/tags" Target="../tags/tag165.xml"/><Relationship Id="rId2" Type="http://schemas.openxmlformats.org/officeDocument/2006/relationships/image" Target="../media/image21.png"/><Relationship Id="rId1" Type="http://schemas.openxmlformats.org/officeDocument/2006/relationships/tags" Target="../tags/tag164.xml"/></Relationships>
</file>

<file path=ppt/slides/_rels/slide26.xml.rels><?xml version="1.0" encoding="UTF-8" standalone="yes"?>
<Relationships xmlns="http://schemas.openxmlformats.org/package/2006/relationships"><Relationship Id="rId9" Type="http://schemas.openxmlformats.org/officeDocument/2006/relationships/image" Target="../media/image22.png"/><Relationship Id="rId8" Type="http://schemas.openxmlformats.org/officeDocument/2006/relationships/tags" Target="../tags/tag176.xml"/><Relationship Id="rId7" Type="http://schemas.openxmlformats.org/officeDocument/2006/relationships/tags" Target="../tags/tag175.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image" Target="../media/image17.png"/><Relationship Id="rId10" Type="http://schemas.openxmlformats.org/officeDocument/2006/relationships/slideLayout" Target="../slideLayouts/slideLayout7.xml"/><Relationship Id="rId1" Type="http://schemas.openxmlformats.org/officeDocument/2006/relationships/tags" Target="../tags/tag17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7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tags" Target="../tags/tag17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79.xml"/></Relationships>
</file>

<file path=ppt/slides/_rels/slide3.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0" Type="http://schemas.openxmlformats.org/officeDocument/2006/relationships/slideLayout" Target="../slideLayouts/slideLayout7.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80.xml"/></Relationships>
</file>

<file path=ppt/slides/_rels/slide31.xml.rels><?xml version="1.0" encoding="UTF-8" standalone="yes"?>
<Relationships xmlns="http://schemas.openxmlformats.org/package/2006/relationships"><Relationship Id="rId9" Type="http://schemas.openxmlformats.org/officeDocument/2006/relationships/tags" Target="../tags/tag189.xml"/><Relationship Id="rId8" Type="http://schemas.openxmlformats.org/officeDocument/2006/relationships/tags" Target="../tags/tag188.xml"/><Relationship Id="rId7" Type="http://schemas.openxmlformats.org/officeDocument/2006/relationships/tags" Target="../tags/tag187.xml"/><Relationship Id="rId6" Type="http://schemas.openxmlformats.org/officeDocument/2006/relationships/tags" Target="../tags/tag186.xml"/><Relationship Id="rId5" Type="http://schemas.openxmlformats.org/officeDocument/2006/relationships/tags" Target="../tags/tag185.xml"/><Relationship Id="rId4" Type="http://schemas.openxmlformats.org/officeDocument/2006/relationships/tags" Target="../tags/tag184.xml"/><Relationship Id="rId3" Type="http://schemas.openxmlformats.org/officeDocument/2006/relationships/tags" Target="../tags/tag183.xml"/><Relationship Id="rId2" Type="http://schemas.openxmlformats.org/officeDocument/2006/relationships/tags" Target="../tags/tag182.xml"/><Relationship Id="rId14" Type="http://schemas.openxmlformats.org/officeDocument/2006/relationships/slideLayout" Target="../slideLayouts/slideLayout2.xml"/><Relationship Id="rId13" Type="http://schemas.openxmlformats.org/officeDocument/2006/relationships/tags" Target="../tags/tag193.xml"/><Relationship Id="rId12" Type="http://schemas.openxmlformats.org/officeDocument/2006/relationships/tags" Target="../tags/tag192.xml"/><Relationship Id="rId11" Type="http://schemas.openxmlformats.org/officeDocument/2006/relationships/tags" Target="../tags/tag191.xml"/><Relationship Id="rId10" Type="http://schemas.openxmlformats.org/officeDocument/2006/relationships/tags" Target="../tags/tag190.xml"/><Relationship Id="rId1" Type="http://schemas.openxmlformats.org/officeDocument/2006/relationships/tags" Target="../tags/tag18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40.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0" Type="http://schemas.openxmlformats.org/officeDocument/2006/relationships/notesSlide" Target="../notesSlides/notesSlide1.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s>
</file>

<file path=ppt/slides/_rels/slide7.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1" Type="http://schemas.openxmlformats.org/officeDocument/2006/relationships/slideLayout" Target="../slideLayouts/slideLayout40.xml"/><Relationship Id="rId10" Type="http://schemas.openxmlformats.org/officeDocument/2006/relationships/tags" Target="../tags/tag31.xml"/><Relationship Id="rId1" Type="http://schemas.openxmlformats.org/officeDocument/2006/relationships/tags" Target="../tags/tag2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s>
</file>

<file path=ppt/slides/_rels/slide9.xml.rels><?xml version="1.0" encoding="UTF-8" standalone="yes"?>
<Relationships xmlns="http://schemas.openxmlformats.org/package/2006/relationships"><Relationship Id="rId9" Type="http://schemas.openxmlformats.org/officeDocument/2006/relationships/tags" Target="../tags/tag44.xml"/><Relationship Id="rId8" Type="http://schemas.openxmlformats.org/officeDocument/2006/relationships/tags" Target="../tags/tag43.xml"/><Relationship Id="rId7" Type="http://schemas.openxmlformats.org/officeDocument/2006/relationships/image" Target="../media/image4.png"/><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3" Type="http://schemas.openxmlformats.org/officeDocument/2006/relationships/slideLayout" Target="../slideLayouts/slideLayout40.xml"/><Relationship Id="rId12" Type="http://schemas.openxmlformats.org/officeDocument/2006/relationships/tags" Target="../tags/tag47.xml"/><Relationship Id="rId11" Type="http://schemas.openxmlformats.org/officeDocument/2006/relationships/tags" Target="../tags/tag46.xml"/><Relationship Id="rId10" Type="http://schemas.openxmlformats.org/officeDocument/2006/relationships/tags" Target="../tags/tag45.xml"/><Relationship Id="rId1"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2853055"/>
            <a:ext cx="8763635" cy="2974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28. The underlined word "go-getter" in paragraph 3 refers to someone who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A. is good at </a:t>
            </a:r>
            <a:r>
              <a:rPr lang="en-US" altLang="zh-CN" sz="2000" strike="noStrike" noProof="1" dirty="0">
                <a:gradFill>
                  <a:gsLst>
                    <a:gs pos="0">
                      <a:srgbClr val="007BD3"/>
                    </a:gs>
                    <a:gs pos="100000">
                      <a:srgbClr val="034373"/>
                    </a:gs>
                  </a:gsLst>
                  <a:lin scaled="0"/>
                </a:gradFill>
                <a:latin typeface="Times New Roman" panose="02020603050405020304" charset="0"/>
                <a:ea typeface="+mn-ea"/>
                <a:cs typeface="Times New Roman" panose="02020603050405020304" charset="0"/>
              </a:rPr>
              <a:t>handling pressure</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works hard</a:t>
            </a:r>
            <a:r>
              <a:rPr lang="en-US" altLang="zh-CN" sz="2000" strike="noStrike" noProof="1" dirty="0">
                <a:latin typeface="Times New Roman" panose="02020603050405020304" charset="0"/>
                <a:ea typeface="+mn-ea"/>
                <a:cs typeface="Times New Roman" panose="02020603050405020304" charset="0"/>
              </a:rPr>
              <a:t> to become </a:t>
            </a:r>
            <a:r>
              <a:rPr lang="en-US" altLang="zh-CN" sz="2000" strike="noStrike" noProof="1" dirty="0">
                <a:solidFill>
                  <a:srgbClr val="00B0F0"/>
                </a:solidFill>
                <a:latin typeface="Times New Roman" panose="02020603050405020304" charset="0"/>
                <a:ea typeface="+mn-ea"/>
                <a:cs typeface="Times New Roman" panose="02020603050405020304" charset="0"/>
              </a:rPr>
              <a:t>successful</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C.  has a natural </a:t>
            </a:r>
            <a:r>
              <a:rPr lang="en-US" altLang="zh-CN" sz="2000" strike="noStrike" noProof="1" dirty="0">
                <a:solidFill>
                  <a:srgbClr val="00B0F0"/>
                </a:solidFill>
                <a:latin typeface="Times New Roman" panose="02020603050405020304" charset="0"/>
                <a:ea typeface="+mn-ea"/>
                <a:cs typeface="Times New Roman" panose="02020603050405020304" charset="0"/>
              </a:rPr>
              <a:t>talent for his job</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gets on well</a:t>
            </a:r>
            <a:r>
              <a:rPr lang="en-US" altLang="zh-CN" sz="2000" strike="noStrike" noProof="1" dirty="0">
                <a:latin typeface="Times New Roman" panose="02020603050405020304" charset="0"/>
                <a:ea typeface="+mn-ea"/>
                <a:cs typeface="Times New Roman" panose="02020603050405020304" charset="0"/>
              </a:rPr>
              <a:t> with his co-workers</a:t>
            </a:r>
            <a:endParaRPr lang="en-US" altLang="zh-CN" sz="2000"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4" name="文本框 99"/>
          <p:cNvSpPr txBox="1"/>
          <p:nvPr/>
        </p:nvSpPr>
        <p:spPr>
          <a:xfrm>
            <a:off x="203200" y="4797425"/>
            <a:ext cx="4268470" cy="193802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sym typeface="+mn-ea"/>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sym typeface="+mn-ea"/>
              </a:rPr>
              <a:t>与定位的细节简化句去匹配</a:t>
            </a:r>
            <a:r>
              <a:rPr lang="zh-CN" altLang="zh-CN" sz="2400">
                <a:solidFill>
                  <a:srgbClr val="000000"/>
                </a:solidFill>
                <a:latin typeface="Calibri" panose="020F0502020204030204" charset="0"/>
                <a:sym typeface="+mn-ea"/>
              </a:rPr>
              <a:t>：</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B</a:t>
            </a:r>
            <a:r>
              <a:rPr lang="zh-CN" altLang="en-US" sz="2400">
                <a:solidFill>
                  <a:srgbClr val="000000"/>
                </a:solidFill>
                <a:latin typeface="Calibri" panose="020F0502020204030204" charset="0"/>
                <a:ea typeface="宋体" panose="02010600030101010101" pitchFamily="2" charset="-122"/>
              </a:rPr>
              <a:t>项反应的是人们对他工作态度的</a:t>
            </a:r>
            <a:r>
              <a:rPr lang="zh-CN" altLang="en-US" sz="2400">
                <a:solidFill>
                  <a:srgbClr val="000000"/>
                </a:solidFill>
                <a:latin typeface="Calibri" panose="020F0502020204030204" charset="0"/>
                <a:sym typeface="+mn-ea"/>
              </a:rPr>
              <a:t>积极</a:t>
            </a:r>
            <a:r>
              <a:rPr lang="zh-CN" altLang="en-US" sz="2400">
                <a:solidFill>
                  <a:srgbClr val="000000"/>
                </a:solidFill>
                <a:latin typeface="Calibri" panose="020F0502020204030204" charset="0"/>
                <a:ea typeface="宋体" panose="02010600030101010101" pitchFamily="2" charset="-122"/>
              </a:rPr>
              <a:t>，与下句投去不屑的目光完美对比</a:t>
            </a:r>
            <a:r>
              <a:rPr lang="en-US" altLang="zh-CN" sz="2400">
                <a:solidFill>
                  <a:srgbClr val="000000"/>
                </a:solidFill>
                <a:latin typeface="Times New Roman" panose="02020603050405020304" charset="0"/>
                <a:ea typeface="宋体" panose="02010600030101010101" pitchFamily="2" charset="-122"/>
                <a:sym typeface="宋体" panose="02010600030101010101" pitchFamily="2" charset="-122"/>
              </a:rPr>
              <a:t>. </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3"/>
          <a:stretch>
            <a:fillRect/>
          </a:stretch>
        </p:blipFill>
        <p:spPr>
          <a:xfrm>
            <a:off x="323850" y="836930"/>
            <a:ext cx="7589520" cy="2005965"/>
          </a:xfrm>
          <a:prstGeom prst="rect">
            <a:avLst/>
          </a:prstGeom>
        </p:spPr>
      </p:pic>
      <p:sp>
        <p:nvSpPr>
          <p:cNvPr id="5" name="文本框 99"/>
          <p:cNvSpPr txBox="1"/>
          <p:nvPr/>
        </p:nvSpPr>
        <p:spPr>
          <a:xfrm>
            <a:off x="4284345" y="3225165"/>
            <a:ext cx="4846955"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本题考查的是词义猜测：</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简化定位的长难句</a:t>
            </a:r>
            <a:endParaRPr lang="zh-CN" altLang="zh-CN" sz="2400" b="1">
              <a:solidFill>
                <a:srgbClr val="FF0000"/>
              </a:solidFill>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3</a:t>
            </a:r>
            <a:r>
              <a:rPr lang="zh-CN" altLang="en-US" sz="2400" b="1">
                <a:solidFill>
                  <a:srgbClr val="FF0000"/>
                </a:solidFill>
                <a:latin typeface="Times New Roman" panose="02020603050405020304" charset="0"/>
                <a:ea typeface="宋体" panose="02010600030101010101" pitchFamily="2" charset="-122"/>
              </a:rPr>
              <a:t>段，第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意为：后半句的同事会得到别人不屑的目光，</a:t>
            </a:r>
            <a:r>
              <a:rPr lang="en-US" altLang="zh-CN" sz="2400" b="1">
                <a:solidFill>
                  <a:schemeClr val="tx1"/>
                </a:solidFill>
                <a:latin typeface="Times New Roman" panose="02020603050405020304" charset="0"/>
                <a:ea typeface="宋体" panose="02010600030101010101" pitchFamily="2" charset="-122"/>
              </a:rPr>
              <a:t>while </a:t>
            </a:r>
            <a:r>
              <a:rPr lang="zh-CN" altLang="en-US" sz="2400" b="1">
                <a:solidFill>
                  <a:schemeClr val="tx1"/>
                </a:solidFill>
                <a:latin typeface="Times New Roman" panose="02020603050405020304" charset="0"/>
                <a:ea typeface="宋体" panose="02010600030101010101" pitchFamily="2" charset="-122"/>
              </a:rPr>
              <a:t>前后对比，前半句的一类人被视为</a:t>
            </a:r>
            <a:r>
              <a:rPr lang="en-US" altLang="zh-CN" sz="2400" b="1">
                <a:solidFill>
                  <a:schemeClr val="tx1"/>
                </a:solidFill>
                <a:latin typeface="Times New Roman" panose="02020603050405020304" charset="0"/>
                <a:ea typeface="宋体" panose="02010600030101010101" pitchFamily="2" charset="-122"/>
              </a:rPr>
              <a:t>go-getter (</a:t>
            </a:r>
            <a:r>
              <a:rPr lang="zh-CN" altLang="zh-CN" sz="2400" b="1">
                <a:solidFill>
                  <a:schemeClr val="tx1"/>
                </a:solidFill>
                <a:latin typeface="Times New Roman" panose="02020603050405020304" charset="0"/>
                <a:ea typeface="宋体" panose="02010600030101010101" pitchFamily="2" charset="-122"/>
              </a:rPr>
              <a:t>应是别人投来的</a:t>
            </a:r>
            <a:r>
              <a:rPr lang="zh-CN" altLang="zh-CN" sz="2400" b="1">
                <a:latin typeface="Times New Roman" panose="02020603050405020304" charset="0"/>
                <a:sym typeface="+mn-ea"/>
              </a:rPr>
              <a:t>褒义</a:t>
            </a:r>
            <a:r>
              <a:rPr lang="zh-CN" altLang="zh-CN" sz="2400" b="1">
                <a:solidFill>
                  <a:schemeClr val="tx1"/>
                </a:solidFill>
                <a:latin typeface="Times New Roman" panose="02020603050405020304" charset="0"/>
                <a:ea typeface="宋体" panose="02010600030101010101" pitchFamily="2" charset="-122"/>
              </a:rPr>
              <a:t>评价）</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8" name="左中括号 7"/>
          <p:cNvSpPr/>
          <p:nvPr>
            <p:custDataLst>
              <p:tags r:id="rId4"/>
            </p:custDataLst>
          </p:nvPr>
        </p:nvSpPr>
        <p:spPr>
          <a:xfrm>
            <a:off x="3564255" y="1052830"/>
            <a:ext cx="102870" cy="3276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6" name="左中括号 5"/>
          <p:cNvSpPr/>
          <p:nvPr>
            <p:custDataLst>
              <p:tags r:id="rId5"/>
            </p:custDataLst>
          </p:nvPr>
        </p:nvSpPr>
        <p:spPr>
          <a:xfrm>
            <a:off x="2555875" y="126873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1" name="右中括号 10"/>
          <p:cNvSpPr/>
          <p:nvPr>
            <p:custDataLst>
              <p:tags r:id="rId6"/>
            </p:custDataLst>
          </p:nvPr>
        </p:nvSpPr>
        <p:spPr>
          <a:xfrm>
            <a:off x="5652135" y="102044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9" name="右中括号 8"/>
          <p:cNvSpPr/>
          <p:nvPr>
            <p:custDataLst>
              <p:tags r:id="rId7"/>
            </p:custDataLst>
          </p:nvPr>
        </p:nvSpPr>
        <p:spPr>
          <a:xfrm>
            <a:off x="6084570" y="126492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cxnSp>
        <p:nvCxnSpPr>
          <p:cNvPr id="16" name="直接箭头连接符 15"/>
          <p:cNvCxnSpPr/>
          <p:nvPr/>
        </p:nvCxnSpPr>
        <p:spPr>
          <a:xfrm flipV="1">
            <a:off x="755650" y="1557020"/>
            <a:ext cx="3888740" cy="22320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756285" y="1557020"/>
            <a:ext cx="6264275" cy="230187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文本框 99"/>
          <p:cNvSpPr txBox="1"/>
          <p:nvPr/>
        </p:nvSpPr>
        <p:spPr>
          <a:xfrm>
            <a:off x="1475740" y="1772920"/>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en-US" sz="2400" b="1">
                <a:solidFill>
                  <a:srgbClr val="FF0000"/>
                </a:solidFill>
                <a:latin typeface="Times New Roman" panose="02020603050405020304" charset="0"/>
                <a:ea typeface="宋体" panose="02010600030101010101" pitchFamily="2" charset="-122"/>
              </a:rPr>
              <a:t>对比</a:t>
            </a:r>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ea typeface="宋体" panose="02010600030101010101" pitchFamily="2" charset="-122"/>
              </a:rPr>
              <a:t>转折</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ppt_x</p:attrName>
                                        </p:attrNameLst>
                                      </p:cBhvr>
                                      <p:tavLst>
                                        <p:tav tm="0">
                                          <p:val>
                                            <p:strVal val="#ppt_x"/>
                                          </p:val>
                                        </p:tav>
                                        <p:tav tm="100000">
                                          <p:val>
                                            <p:strVal val="#ppt_x"/>
                                          </p:val>
                                        </p:tav>
                                      </p:tavLst>
                                    </p:anim>
                                    <p:anim calcmode="lin" valueType="num">
                                      <p:cBhvr>
                                        <p:cTn id="12" dur="5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35560" y="2432685"/>
            <a:ext cx="5402580" cy="20681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29. What can be inferred from the last paragraph?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A. A good thinker is able to</a:t>
            </a:r>
            <a:r>
              <a:rPr lang="en-US" altLang="zh-CN" sz="2000" strike="noStrike" noProof="1" dirty="0">
                <a:solidFill>
                  <a:srgbClr val="00B0F0"/>
                </a:solidFill>
                <a:latin typeface="Times New Roman" panose="02020603050405020304" charset="0"/>
                <a:ea typeface="+mn-ea"/>
                <a:cs typeface="Times New Roman" panose="02020603050405020304" charset="0"/>
              </a:rPr>
              <a:t> inspire other people</a:t>
            </a:r>
            <a:r>
              <a:rPr lang="en-US" altLang="zh-CN" sz="2000" strike="noStrike" noProof="1" dirty="0">
                <a:latin typeface="Times New Roman" panose="02020603050405020304" charset="0"/>
                <a:ea typeface="+mn-ea"/>
                <a:cs typeface="Times New Roman" panose="02020603050405020304" charset="0"/>
              </a:rPr>
              <a:t>.</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Experience unrelated</a:t>
            </a:r>
            <a:r>
              <a:rPr lang="en-US" altLang="zh-CN" sz="2000" strike="noStrike" noProof="1" dirty="0">
                <a:latin typeface="Times New Roman" panose="02020603050405020304" charset="0"/>
                <a:ea typeface="+mn-ea"/>
                <a:cs typeface="Times New Roman" panose="02020603050405020304" charset="0"/>
              </a:rPr>
              <a:t> to your job is </a:t>
            </a:r>
            <a:r>
              <a:rPr lang="en-US" altLang="zh-CN" sz="2000" strike="noStrike" noProof="1" dirty="0">
                <a:solidFill>
                  <a:srgbClr val="00B0F0"/>
                </a:solidFill>
                <a:latin typeface="Times New Roman" panose="02020603050405020304" charset="0"/>
                <a:ea typeface="+mn-ea"/>
                <a:cs typeface="Times New Roman" panose="02020603050405020304" charset="0"/>
              </a:rPr>
              <a:t>useless</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C. </a:t>
            </a:r>
            <a:r>
              <a:rPr lang="en-US" altLang="zh-CN" sz="2000" strike="noStrike" noProof="1" dirty="0">
                <a:solidFill>
                  <a:srgbClr val="00B0F0"/>
                </a:solidFill>
                <a:latin typeface="Times New Roman" panose="02020603050405020304" charset="0"/>
                <a:ea typeface="+mn-ea"/>
                <a:cs typeface="Times New Roman" panose="02020603050405020304" charset="0"/>
              </a:rPr>
              <a:t>A cheerful mood</a:t>
            </a:r>
            <a:r>
              <a:rPr lang="en-US" altLang="zh-CN" sz="2000" strike="noStrike" noProof="1" dirty="0">
                <a:latin typeface="Times New Roman" panose="02020603050405020304" charset="0"/>
                <a:ea typeface="+mn-ea"/>
                <a:cs typeface="Times New Roman" panose="02020603050405020304" charset="0"/>
              </a:rPr>
              <a:t> helps make a </a:t>
            </a:r>
            <a:r>
              <a:rPr lang="en-US" altLang="zh-CN" sz="2000" strike="noStrike" noProof="1" dirty="0">
                <a:solidFill>
                  <a:srgbClr val="00B0F0"/>
                </a:solidFill>
                <a:latin typeface="Times New Roman" panose="02020603050405020304" charset="0"/>
                <a:ea typeface="+mn-ea"/>
                <a:cs typeface="Times New Roman" panose="02020603050405020304" charset="0"/>
              </a:rPr>
              <a:t>creative mind</a:t>
            </a:r>
            <a:r>
              <a:rPr lang="en-US" altLang="zh-CN" sz="2000" strike="noStrike" noProof="1" dirty="0">
                <a:latin typeface="Times New Roman" panose="02020603050405020304" charset="0"/>
                <a:ea typeface="+mn-ea"/>
                <a:cs typeface="Times New Roman" panose="02020603050405020304" charset="0"/>
              </a:rPr>
              <a:t>.</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Focusing </a:t>
            </a:r>
            <a:r>
              <a:rPr lang="en-US" altLang="zh-CN" sz="2000" strike="noStrike" noProof="1" dirty="0">
                <a:latin typeface="Times New Roman" panose="02020603050405020304" charset="0"/>
                <a:ea typeface="+mn-ea"/>
                <a:cs typeface="Times New Roman" panose="02020603050405020304" charset="0"/>
              </a:rPr>
              <a:t>on what you do raises </a:t>
            </a:r>
            <a:r>
              <a:rPr lang="en-US" altLang="zh-CN" sz="2000" strike="noStrike" noProof="1" dirty="0">
                <a:solidFill>
                  <a:srgbClr val="00B0F0"/>
                </a:solidFill>
                <a:latin typeface="Times New Roman" panose="02020603050405020304" charset="0"/>
                <a:ea typeface="+mn-ea"/>
                <a:cs typeface="Times New Roman" panose="02020603050405020304" charset="0"/>
              </a:rPr>
              <a:t>productivity</a:t>
            </a:r>
            <a:r>
              <a:rPr lang="en-US" altLang="zh-CN" sz="2000" strike="noStrike" noProof="1" dirty="0">
                <a:latin typeface="Times New Roman" panose="02020603050405020304" charset="0"/>
                <a:ea typeface="+mn-ea"/>
                <a:cs typeface="Times New Roman" panose="02020603050405020304" charset="0"/>
              </a:rPr>
              <a:t>.</a:t>
            </a:r>
            <a:r>
              <a:rPr lang="en-US" altLang="zh-CN" sz="2595" strike="noStrike" noProof="1" dirty="0">
                <a:latin typeface="Times New Roman" panose="02020603050405020304" charset="0"/>
                <a:ea typeface="+mn-ea"/>
                <a:cs typeface="Times New Roman" panose="02020603050405020304" charset="0"/>
              </a:rPr>
              <a:t> </a:t>
            </a:r>
            <a:endParaRPr lang="en-US" altLang="zh-CN" sz="2595"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3"/>
          <a:stretch>
            <a:fillRect/>
          </a:stretch>
        </p:blipFill>
        <p:spPr>
          <a:xfrm>
            <a:off x="179705" y="908685"/>
            <a:ext cx="8199755" cy="1515110"/>
          </a:xfrm>
          <a:prstGeom prst="rect">
            <a:avLst/>
          </a:prstGeom>
        </p:spPr>
      </p:pic>
      <p:sp>
        <p:nvSpPr>
          <p:cNvPr id="5" name="文本框 99"/>
          <p:cNvSpPr txBox="1"/>
          <p:nvPr/>
        </p:nvSpPr>
        <p:spPr>
          <a:xfrm>
            <a:off x="5220335" y="2517140"/>
            <a:ext cx="3946525"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本题考查的是推理判断：</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简化最后一段的</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a:t>
            </a:r>
            <a:r>
              <a:rPr lang="en-US" altLang="zh-CN" sz="2400" b="1">
                <a:solidFill>
                  <a:srgbClr val="FF0000"/>
                </a:solidFill>
                <a:latin typeface="Times New Roman" panose="02020603050405020304" charset="0"/>
                <a:ea typeface="宋体" panose="02010600030101010101" pitchFamily="2" charset="-122"/>
              </a:rPr>
              <a:t>3,4</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a:t>
            </a:r>
            <a:r>
              <a:rPr lang="zh-CN" sz="2400" b="1">
                <a:solidFill>
                  <a:schemeClr val="tx1"/>
                </a:solidFill>
                <a:latin typeface="Times New Roman" panose="02020603050405020304" charset="0"/>
                <a:ea typeface="宋体" panose="02010600030101010101" pitchFamily="2" charset="-122"/>
              </a:rPr>
              <a:t>做些与手头工作无关的事情带来好心情，从而会提高创造性与效率</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179705" y="17011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flipV="1">
            <a:off x="203200" y="1988820"/>
            <a:ext cx="52330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9" name="直接连接符 8"/>
          <p:cNvCxnSpPr/>
          <p:nvPr/>
        </p:nvCxnSpPr>
        <p:spPr>
          <a:xfrm>
            <a:off x="7596505" y="1701165"/>
            <a:ext cx="7200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nvCxnSpPr>
        <p:spPr>
          <a:xfrm>
            <a:off x="252095" y="23488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1" name="直接连接符 10"/>
          <p:cNvCxnSpPr/>
          <p:nvPr/>
        </p:nvCxnSpPr>
        <p:spPr>
          <a:xfrm>
            <a:off x="4716145" y="2348865"/>
            <a:ext cx="237680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2" name="左中括号 11"/>
          <p:cNvSpPr/>
          <p:nvPr>
            <p:custDataLst>
              <p:tags r:id="rId4"/>
            </p:custDataLst>
          </p:nvPr>
        </p:nvSpPr>
        <p:spPr>
          <a:xfrm>
            <a:off x="755650" y="1156335"/>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3" name="右中括号 12"/>
          <p:cNvSpPr/>
          <p:nvPr>
            <p:custDataLst>
              <p:tags r:id="rId5"/>
            </p:custDataLst>
          </p:nvPr>
        </p:nvSpPr>
        <p:spPr>
          <a:xfrm>
            <a:off x="2700020" y="141287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4" name="文本框 99"/>
          <p:cNvSpPr txBox="1"/>
          <p:nvPr>
            <p:custDataLst>
              <p:tags r:id="rId6"/>
            </p:custDataLst>
          </p:nvPr>
        </p:nvSpPr>
        <p:spPr>
          <a:xfrm>
            <a:off x="203200" y="4706620"/>
            <a:ext cx="4268470" cy="193802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项意为</a:t>
            </a:r>
            <a:r>
              <a:rPr lang="zh-CN" sz="2400">
                <a:solidFill>
                  <a:srgbClr val="000000"/>
                </a:solidFill>
                <a:latin typeface="Calibri" panose="020F0502020204030204" charset="0"/>
                <a:ea typeface="宋体" panose="02010600030101010101" pitchFamily="2" charset="-122"/>
              </a:rPr>
              <a:t>愉快的心情能够提高创造性思维，更能与原文相关细节匹配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539750" y="1988820"/>
            <a:ext cx="5041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284345" y="1917065"/>
            <a:ext cx="360045" cy="190500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1"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ppt_x</p:attrName>
                                        </p:attrNameLst>
                                      </p:cBhvr>
                                      <p:tavLst>
                                        <p:tav tm="0">
                                          <p:val>
                                            <p:strVal val="#ppt_x"/>
                                          </p:val>
                                        </p:tav>
                                        <p:tav tm="100000">
                                          <p:val>
                                            <p:strVal val="#ppt_x"/>
                                          </p:val>
                                        </p:tav>
                                      </p:tavLst>
                                    </p:anim>
                                    <p:anim calcmode="lin" valueType="num">
                                      <p:cBhvr>
                                        <p:cTn id="28" dur="500" fill="hold"/>
                                        <p:tgtEl>
                                          <p:spTgt spid="14"/>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1" presetClass="entr" presetSubtype="0" fill="hold" nodeType="after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5085715"/>
            <a:ext cx="9930130" cy="25749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30. What does the text seem to advocate?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A. </a:t>
            </a:r>
            <a:r>
              <a:rPr lang="en-US" altLang="zh-CN" sz="2000" strike="noStrike" noProof="1" dirty="0">
                <a:solidFill>
                  <a:srgbClr val="00B0F0"/>
                </a:solidFill>
                <a:latin typeface="Times New Roman" panose="02020603050405020304" charset="0"/>
                <a:ea typeface="+mn-ea"/>
                <a:cs typeface="Times New Roman" panose="02020603050405020304" charset="0"/>
              </a:rPr>
              <a:t>Middle-of-the-road</a:t>
            </a:r>
            <a:r>
              <a:rPr lang="en-US" altLang="zh-CN" sz="2000" strike="noStrike" noProof="1" dirty="0">
                <a:latin typeface="Times New Roman" panose="02020603050405020304" charset="0"/>
                <a:ea typeface="+mn-ea"/>
                <a:cs typeface="Times New Roman" panose="02020603050405020304" charset="0"/>
              </a:rPr>
              <a:t> </a:t>
            </a:r>
            <a:r>
              <a:rPr lang="en-US" altLang="zh-CN" sz="2000" strike="noStrike" noProof="1" dirty="0">
                <a:solidFill>
                  <a:srgbClr val="00B0F0"/>
                </a:solidFill>
                <a:latin typeface="Times New Roman" panose="02020603050405020304" charset="0"/>
                <a:ea typeface="+mn-ea"/>
                <a:cs typeface="Times New Roman" panose="02020603050405020304" charset="0"/>
              </a:rPr>
              <a:t>work</a:t>
            </a:r>
            <a:r>
              <a:rPr lang="en-US" altLang="zh-CN" sz="2000" strike="noStrike" noProof="1" dirty="0">
                <a:latin typeface="Times New Roman" panose="02020603050405020304" charset="0"/>
                <a:ea typeface="+mn-ea"/>
                <a:cs typeface="Times New Roman" panose="02020603050405020304" charset="0"/>
              </a:rPr>
              <a:t> habits.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Balance</a:t>
            </a:r>
            <a:r>
              <a:rPr lang="en-US" altLang="zh-CN" sz="2000" strike="noStrike" noProof="1" dirty="0">
                <a:latin typeface="Times New Roman" panose="02020603050405020304" charset="0"/>
                <a:ea typeface="+mn-ea"/>
                <a:cs typeface="Times New Roman" panose="02020603050405020304" charset="0"/>
              </a:rPr>
              <a:t> between </a:t>
            </a:r>
            <a:r>
              <a:rPr lang="en-US" altLang="zh-CN" sz="2000" strike="noStrike" noProof="1" dirty="0">
                <a:solidFill>
                  <a:srgbClr val="00B0F0"/>
                </a:solidFill>
                <a:latin typeface="Times New Roman" panose="02020603050405020304" charset="0"/>
                <a:ea typeface="+mn-ea"/>
                <a:cs typeface="Times New Roman" panose="02020603050405020304" charset="0"/>
              </a:rPr>
              <a:t>work</a:t>
            </a:r>
            <a:r>
              <a:rPr lang="en-US" altLang="zh-CN" sz="2000" strike="noStrike" noProof="1" dirty="0">
                <a:latin typeface="Times New Roman" panose="02020603050405020304" charset="0"/>
                <a:ea typeface="+mn-ea"/>
                <a:cs typeface="Times New Roman" panose="02020603050405020304" charset="0"/>
              </a:rPr>
              <a:t> and </a:t>
            </a:r>
            <a:r>
              <a:rPr lang="en-US" altLang="zh-CN" sz="2000" strike="noStrike" noProof="1" dirty="0">
                <a:solidFill>
                  <a:srgbClr val="00B0F0"/>
                </a:solidFill>
                <a:latin typeface="Times New Roman" panose="02020603050405020304" charset="0"/>
                <a:ea typeface="+mn-ea"/>
                <a:cs typeface="Times New Roman" panose="02020603050405020304" charset="0"/>
              </a:rPr>
              <a:t>family</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C. </a:t>
            </a:r>
            <a:r>
              <a:rPr lang="en-US" altLang="zh-CN" sz="2000" strike="noStrike" noProof="1" dirty="0">
                <a:solidFill>
                  <a:srgbClr val="00B0F0"/>
                </a:solidFill>
                <a:latin typeface="Times New Roman" panose="02020603050405020304" charset="0"/>
                <a:ea typeface="+mn-ea"/>
                <a:cs typeface="Times New Roman" panose="02020603050405020304" charset="0"/>
              </a:rPr>
              <a:t>Long-standing</a:t>
            </a:r>
            <a:r>
              <a:rPr lang="en-US" altLang="zh-CN" sz="2000" strike="noStrike" noProof="1" dirty="0">
                <a:latin typeface="Times New Roman" panose="02020603050405020304" charset="0"/>
                <a:ea typeface="+mn-ea"/>
                <a:cs typeface="Times New Roman" panose="02020603050405020304" charset="0"/>
              </a:rPr>
              <a:t> </a:t>
            </a:r>
            <a:r>
              <a:rPr lang="en-US" altLang="zh-CN" sz="2000" strike="noStrike" noProof="1" dirty="0">
                <a:solidFill>
                  <a:srgbClr val="00B0F0"/>
                </a:solidFill>
                <a:latin typeface="Times New Roman" panose="02020603050405020304" charset="0"/>
                <a:ea typeface="+mn-ea"/>
                <a:cs typeface="Times New Roman" panose="02020603050405020304" charset="0"/>
              </a:rPr>
              <a:t>cultural traditions</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Harmony</a:t>
            </a:r>
            <a:r>
              <a:rPr lang="en-US" altLang="zh-CN" sz="2000" strike="noStrike" noProof="1" dirty="0">
                <a:latin typeface="Times New Roman" panose="02020603050405020304" charset="0"/>
                <a:ea typeface="+mn-ea"/>
                <a:cs typeface="Times New Roman" panose="02020603050405020304" charset="0"/>
              </a:rPr>
              <a:t> in the </a:t>
            </a:r>
            <a:r>
              <a:rPr lang="en-US" altLang="zh-CN" sz="2000" strike="noStrike" noProof="1" dirty="0">
                <a:solidFill>
                  <a:srgbClr val="00B0F0"/>
                </a:solidFill>
                <a:latin typeface="Times New Roman" panose="02020603050405020304" charset="0"/>
                <a:ea typeface="+mn-ea"/>
                <a:cs typeface="Times New Roman" panose="02020603050405020304" charset="0"/>
              </a:rPr>
              <a:t>work environment</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627880" y="4977765"/>
            <a:ext cx="4178935" cy="1644015"/>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本题考查的是对全文主旨理解的推理判断：</a:t>
            </a:r>
            <a:r>
              <a:rPr lang="zh-CN" altLang="en-US" sz="2000" b="1">
                <a:solidFill>
                  <a:srgbClr val="FF0000"/>
                </a:solidFill>
                <a:latin typeface="Times New Roman" panose="02020603050405020304" charset="0"/>
                <a:ea typeface="宋体" panose="02010600030101010101" pitchFamily="2" charset="-122"/>
              </a:rPr>
              <a:t>简化文章中心句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及各段中心句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再进行选项纵向对比匹配作</a:t>
            </a:r>
            <a:r>
              <a:rPr lang="en-US" altLang="zh-CN" sz="2000" b="1">
                <a:solidFill>
                  <a:srgbClr val="FF0000"/>
                </a:solidFill>
                <a:latin typeface="Times New Roman" panose="02020603050405020304" charset="0"/>
                <a:ea typeface="宋体" panose="02010600030101010101" pitchFamily="2" charset="-122"/>
              </a:rPr>
              <a:t> A</a:t>
            </a:r>
            <a:r>
              <a:rPr lang="zh-CN" altLang="en-US" sz="2000" b="1">
                <a:solidFill>
                  <a:srgbClr val="FF0000"/>
                </a:solidFill>
                <a:latin typeface="Times New Roman" panose="02020603050405020304" charset="0"/>
                <a:ea typeface="宋体" panose="02010600030101010101" pitchFamily="2" charset="-122"/>
              </a:rPr>
              <a:t>项意为提倡中庸的工作习惯，即适度工作有利于</a:t>
            </a:r>
            <a:r>
              <a:rPr lang="zh-CN" altLang="en-US" sz="2000" b="1">
                <a:solidFill>
                  <a:srgbClr val="FF0000"/>
                </a:solidFill>
                <a:latin typeface="Times New Roman" panose="02020603050405020304" charset="0"/>
                <a:sym typeface="+mn-ea"/>
              </a:rPr>
              <a:t>工作效果。</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nvPicPr>
        <p:blipFill>
          <a:blip r:embed="rId2"/>
          <a:stretch>
            <a:fillRect/>
          </a:stretch>
        </p:blipFill>
        <p:spPr>
          <a:xfrm>
            <a:off x="252095" y="688975"/>
            <a:ext cx="8960485" cy="4288790"/>
          </a:xfrm>
          <a:prstGeom prst="rect">
            <a:avLst/>
          </a:prstGeom>
        </p:spPr>
      </p:pic>
      <p:cxnSp>
        <p:nvCxnSpPr>
          <p:cNvPr id="16" name="直接箭头连接符 15"/>
          <p:cNvCxnSpPr/>
          <p:nvPr/>
        </p:nvCxnSpPr>
        <p:spPr>
          <a:xfrm flipV="1">
            <a:off x="1476375" y="981075"/>
            <a:ext cx="431800" cy="44646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flipV="1">
            <a:off x="1979930" y="1412875"/>
            <a:ext cx="648081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691640" y="4077335"/>
            <a:ext cx="1872615" cy="13944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dirty="0">
                <a:solidFill>
                  <a:schemeClr val="tx1"/>
                </a:solidFill>
                <a:latin typeface="微软雅黑" panose="020B0503020204020204" charset="-122"/>
                <a:ea typeface="微软雅黑" panose="020B0503020204020204" charset="-122"/>
                <a:cs typeface="+mn-cs"/>
              </a:rPr>
              <a:t>2020</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dirty="0">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2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custDataLst>
              <p:tags r:id="rId2"/>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topic: A new study finding</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pic>
        <p:nvPicPr>
          <p:cNvPr id="3" name="图片 2"/>
          <p:cNvPicPr>
            <a:picLocks noChangeAspect="1"/>
          </p:cNvPicPr>
          <p:nvPr>
            <p:custDataLst>
              <p:tags r:id="rId3"/>
            </p:custDataLst>
          </p:nvPr>
        </p:nvPicPr>
        <p:blipFill>
          <a:blip r:embed="rId4"/>
          <a:stretch>
            <a:fillRect/>
          </a:stretch>
        </p:blipFill>
        <p:spPr>
          <a:xfrm>
            <a:off x="107315" y="1026160"/>
            <a:ext cx="6517640" cy="5524500"/>
          </a:xfrm>
          <a:prstGeom prst="rect">
            <a:avLst/>
          </a:prstGeom>
        </p:spPr>
      </p:pic>
      <p:sp>
        <p:nvSpPr>
          <p:cNvPr id="4" name="椭圆 3"/>
          <p:cNvSpPr/>
          <p:nvPr>
            <p:custDataLst>
              <p:tags r:id="rId5"/>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6"/>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7"/>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8"/>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custDataLst>
              <p:tags r:id="rId9"/>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连接符 11"/>
          <p:cNvCxnSpPr/>
          <p:nvPr>
            <p:custDataLst>
              <p:tags r:id="rId10"/>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1"/>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2"/>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6" name="直接连接符 25"/>
          <p:cNvCxnSpPr/>
          <p:nvPr>
            <p:custDataLst>
              <p:tags r:id="rId13"/>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4"/>
            </p:custDataLst>
          </p:nvPr>
        </p:nvCxnSpPr>
        <p:spPr>
          <a:xfrm flipV="1">
            <a:off x="3203575" y="429196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5"/>
            </p:custDataLst>
          </p:nvPr>
        </p:nvCxnSpPr>
        <p:spPr>
          <a:xfrm flipV="1">
            <a:off x="4572000" y="4292600"/>
            <a:ext cx="57594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6"/>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7"/>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8"/>
            </p:custDataLst>
          </p:nvPr>
        </p:nvSpPr>
        <p:spPr>
          <a:xfrm>
            <a:off x="7020560" y="2060575"/>
            <a:ext cx="21139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process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2" name="文本框 31"/>
          <p:cNvSpPr txBox="1"/>
          <p:nvPr>
            <p:custDataLst>
              <p:tags r:id="rId19"/>
            </p:custDataLst>
          </p:nvPr>
        </p:nvSpPr>
        <p:spPr>
          <a:xfrm>
            <a:off x="7020560" y="2852420"/>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result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3" name="文本框 32"/>
          <p:cNvSpPr txBox="1"/>
          <p:nvPr>
            <p:custDataLst>
              <p:tags r:id="rId20"/>
            </p:custDataLst>
          </p:nvPr>
        </p:nvSpPr>
        <p:spPr>
          <a:xfrm>
            <a:off x="7020560" y="364426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Further  </a:t>
            </a:r>
            <a:r>
              <a:rPr lang="en-US" altLang="zh-CN">
                <a:solidFill>
                  <a:schemeClr val="bg1"/>
                </a:solidFill>
                <a:latin typeface="Times New Roman" panose="02020603050405020304" charset="0"/>
                <a:sym typeface="宋体" panose="02010600030101010101" pitchFamily="2" charset="-122"/>
              </a:rPr>
              <a:t>explanation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4" name="文本框 33"/>
          <p:cNvSpPr txBox="1"/>
          <p:nvPr>
            <p:custDataLst>
              <p:tags r:id="rId21"/>
            </p:custDataLst>
          </p:nvPr>
        </p:nvSpPr>
        <p:spPr>
          <a:xfrm>
            <a:off x="7020560" y="4652645"/>
            <a:ext cx="2184400"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Para5</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Another  supporting </a:t>
            </a:r>
            <a:r>
              <a:rPr lang="en-US" altLang="zh-CN">
                <a:solidFill>
                  <a:schemeClr val="bg1"/>
                </a:solidFill>
                <a:latin typeface="Times New Roman" panose="02020603050405020304" charset="0"/>
                <a:sym typeface="宋体" panose="02010600030101010101" pitchFamily="2" charset="-122"/>
              </a:rPr>
              <a:t>example</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5" name="文本框 34"/>
          <p:cNvSpPr txBox="1"/>
          <p:nvPr>
            <p:custDataLst>
              <p:tags r:id="rId22"/>
            </p:custDataLst>
          </p:nvPr>
        </p:nvSpPr>
        <p:spPr>
          <a:xfrm>
            <a:off x="6876415" y="5732780"/>
            <a:ext cx="2009775" cy="71247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Para6</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Restress the point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23"/>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9" name="左大括号 38"/>
          <p:cNvSpPr/>
          <p:nvPr/>
        </p:nvSpPr>
        <p:spPr>
          <a:xfrm>
            <a:off x="6876415" y="2348865"/>
            <a:ext cx="143510" cy="1727835"/>
          </a:xfrm>
          <a:prstGeom prst="leftBrac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0" name="空心弧 39"/>
          <p:cNvSpPr/>
          <p:nvPr/>
        </p:nvSpPr>
        <p:spPr>
          <a:xfrm rot="15840000">
            <a:off x="6104890" y="3808095"/>
            <a:ext cx="1569720" cy="335280"/>
          </a:xfrm>
          <a:prstGeom prst="blockArc">
            <a:avLst/>
          </a:prstGeom>
          <a:solidFill>
            <a:srgbClr val="FF0000"/>
          </a:solidFill>
          <a:ln w="12700"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41" name="燕尾形 40"/>
          <p:cNvSpPr/>
          <p:nvPr/>
        </p:nvSpPr>
        <p:spPr>
          <a:xfrm rot="5400000">
            <a:off x="7215505" y="167894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custDataLst>
              <p:tags r:id="rId24"/>
            </p:custDataLst>
          </p:nvPr>
        </p:nvSpPr>
        <p:spPr>
          <a:xfrm rot="5400000">
            <a:off x="7190105" y="532130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3" name="文本框 99"/>
          <p:cNvSpPr txBox="1"/>
          <p:nvPr>
            <p:custDataLst>
              <p:tags r:id="rId25"/>
            </p:custDataLst>
          </p:nvPr>
        </p:nvSpPr>
        <p:spPr>
          <a:xfrm>
            <a:off x="6094730" y="1196340"/>
            <a:ext cx="500380" cy="432435"/>
          </a:xfrm>
          <a:prstGeom prst="rect">
            <a:avLst/>
          </a:prstGeom>
          <a:solidFill>
            <a:srgbClr val="FFFF00"/>
          </a:solidFill>
          <a:ln w="12700" cmpd="sng">
            <a:solidFill>
              <a:srgbClr val="00B0F0"/>
            </a:solidFill>
            <a:prstDash val="solid"/>
          </a:ln>
        </p:spPr>
        <p:txBody>
          <a:bodyPr wrap="square" anchor="t" anchorCtr="0">
            <a:noAutofit/>
          </a:bodyPr>
          <a:p>
            <a:r>
              <a:rPr lang="zh-CN" sz="2400">
                <a:latin typeface="Arial" panose="020B0604020202020204" pitchFamily="34" charset="0"/>
                <a:ea typeface="宋体" panose="02010600030101010101" pitchFamily="2" charset="-122"/>
              </a:rPr>
              <a:t>总</a:t>
            </a:r>
            <a:r>
              <a:rPr lang="en-US" altLang="zh-CN" sz="2400">
                <a:latin typeface="Arial" panose="020B0604020202020204" pitchFamily="34" charset="0"/>
                <a:ea typeface="宋体" panose="02010600030101010101" pitchFamily="2" charset="-122"/>
              </a:rPr>
              <a:t> </a:t>
            </a:r>
            <a:endParaRPr lang="en-US" altLang="zh-CN" sz="2400">
              <a:latin typeface="Arial" panose="020B0604020202020204" pitchFamily="3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44" name="文本框 99"/>
          <p:cNvSpPr txBox="1"/>
          <p:nvPr>
            <p:custDataLst>
              <p:tags r:id="rId26"/>
            </p:custDataLst>
          </p:nvPr>
        </p:nvSpPr>
        <p:spPr>
          <a:xfrm>
            <a:off x="6153785" y="3140710"/>
            <a:ext cx="471170" cy="483235"/>
          </a:xfrm>
          <a:prstGeom prst="rect">
            <a:avLst/>
          </a:prstGeom>
          <a:solidFill>
            <a:srgbClr val="FFFF00"/>
          </a:solidFill>
          <a:ln w="12700" cmpd="sng">
            <a:solidFill>
              <a:srgbClr val="00B0F0"/>
            </a:solidFill>
            <a:prstDash val="solid"/>
          </a:ln>
        </p:spPr>
        <p:txBody>
          <a:bodyPr wrap="square" anchor="t" anchorCtr="0">
            <a:noAutofit/>
          </a:bodyPr>
          <a:p>
            <a:r>
              <a:rPr lang="zh-CN" altLang="en-US" sz="2400">
                <a:latin typeface="Arial" panose="020B0604020202020204" pitchFamily="34" charset="0"/>
                <a:ea typeface="宋体" panose="02010600030101010101" pitchFamily="2" charset="-122"/>
              </a:rPr>
              <a:t>分</a:t>
            </a:r>
            <a:r>
              <a:rPr lang="en-US" altLang="zh-CN" sz="2400">
                <a:latin typeface="Arial" panose="020B0604020202020204" pitchFamily="34" charset="0"/>
                <a:ea typeface="宋体" panose="02010600030101010101" pitchFamily="2" charset="-122"/>
              </a:rPr>
              <a:t> </a:t>
            </a:r>
            <a:endParaRPr lang="en-US" altLang="zh-CN" sz="2400">
              <a:latin typeface="Arial" panose="020B0604020202020204" pitchFamily="3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45" name="文本框 99"/>
          <p:cNvSpPr txBox="1"/>
          <p:nvPr>
            <p:custDataLst>
              <p:tags r:id="rId27"/>
            </p:custDataLst>
          </p:nvPr>
        </p:nvSpPr>
        <p:spPr>
          <a:xfrm>
            <a:off x="6094730" y="5445125"/>
            <a:ext cx="500380" cy="525780"/>
          </a:xfrm>
          <a:prstGeom prst="rect">
            <a:avLst/>
          </a:prstGeom>
          <a:solidFill>
            <a:srgbClr val="FFFF00"/>
          </a:solidFill>
          <a:ln w="12700" cmpd="sng">
            <a:solidFill>
              <a:srgbClr val="00B0F0"/>
            </a:solidFill>
            <a:prstDash val="solid"/>
          </a:ln>
        </p:spPr>
        <p:txBody>
          <a:bodyPr wrap="square" anchor="t" anchorCtr="0">
            <a:noAutofit/>
          </a:bodyPr>
          <a:p>
            <a:r>
              <a:rPr lang="zh-CN" altLang="en-US" sz="2400">
                <a:latin typeface="Arial" panose="020B0604020202020204" pitchFamily="34" charset="0"/>
                <a:ea typeface="宋体" panose="02010600030101010101" pitchFamily="2" charset="-122"/>
              </a:rPr>
              <a:t>总</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26"/>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28"/>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0"/>
                                          </p:stCondLst>
                                        </p:cTn>
                                        <p:tgtEl>
                                          <p:spTgt spid="3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ppt_x"/>
                                          </p:val>
                                        </p:tav>
                                        <p:tav tm="100000">
                                          <p:val>
                                            <p:strVal val="#ppt_x"/>
                                          </p:val>
                                        </p:tav>
                                      </p:tavLst>
                                    </p:anim>
                                    <p:anim calcmode="lin" valueType="num">
                                      <p:cBhvr additive="base">
                                        <p:cTn id="3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 calcmode="lin" valueType="num">
                                      <p:cBhvr additive="base">
                                        <p:cTn id="40" dur="500" fill="hold"/>
                                        <p:tgtEl>
                                          <p:spTgt spid="32"/>
                                        </p:tgtEl>
                                        <p:attrNameLst>
                                          <p:attrName>ppt_x</p:attrName>
                                        </p:attrNameLst>
                                      </p:cBhvr>
                                      <p:tavLst>
                                        <p:tav tm="0">
                                          <p:val>
                                            <p:strVal val="#ppt_x"/>
                                          </p:val>
                                        </p:tav>
                                        <p:tav tm="100000">
                                          <p:val>
                                            <p:strVal val="#ppt_x"/>
                                          </p:val>
                                        </p:tav>
                                      </p:tavLst>
                                    </p:anim>
                                    <p:anim calcmode="lin" valueType="num">
                                      <p:cBhvr additive="base">
                                        <p:cTn id="4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3"/>
                                        </p:tgtEl>
                                        <p:attrNameLst>
                                          <p:attrName>style.visibility</p:attrName>
                                        </p:attrNameLst>
                                      </p:cBhvr>
                                      <p:to>
                                        <p:strVal val="visible"/>
                                      </p:to>
                                    </p:set>
                                    <p:anim calcmode="lin" valueType="num">
                                      <p:cBhvr additive="base">
                                        <p:cTn id="46" dur="500" fill="hold"/>
                                        <p:tgtEl>
                                          <p:spTgt spid="33"/>
                                        </p:tgtEl>
                                        <p:attrNameLst>
                                          <p:attrName>ppt_x</p:attrName>
                                        </p:attrNameLst>
                                      </p:cBhvr>
                                      <p:tavLst>
                                        <p:tav tm="0">
                                          <p:val>
                                            <p:strVal val="#ppt_x"/>
                                          </p:val>
                                        </p:tav>
                                        <p:tav tm="100000">
                                          <p:val>
                                            <p:strVal val="#ppt_x"/>
                                          </p:val>
                                        </p:tav>
                                      </p:tavLst>
                                    </p:anim>
                                    <p:anim calcmode="lin" valueType="num">
                                      <p:cBhvr additive="base">
                                        <p:cTn id="4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 calcmode="lin" valueType="num">
                                      <p:cBhvr additive="base">
                                        <p:cTn id="56" dur="500" fill="hold"/>
                                        <p:tgtEl>
                                          <p:spTgt spid="34"/>
                                        </p:tgtEl>
                                        <p:attrNameLst>
                                          <p:attrName>ppt_x</p:attrName>
                                        </p:attrNameLst>
                                      </p:cBhvr>
                                      <p:tavLst>
                                        <p:tav tm="0">
                                          <p:val>
                                            <p:strVal val="#ppt_x"/>
                                          </p:val>
                                        </p:tav>
                                        <p:tav tm="100000">
                                          <p:val>
                                            <p:strVal val="#ppt_x"/>
                                          </p:val>
                                        </p:tav>
                                      </p:tavLst>
                                    </p:anim>
                                    <p:anim calcmode="lin" valueType="num">
                                      <p:cBhvr additive="base">
                                        <p:cTn id="5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40"/>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5"/>
                                        </p:tgtEl>
                                        <p:attrNameLst>
                                          <p:attrName>style.visibility</p:attrName>
                                        </p:attrNameLst>
                                      </p:cBhvr>
                                      <p:to>
                                        <p:strVal val="visible"/>
                                      </p:to>
                                    </p:set>
                                    <p:anim calcmode="lin" valueType="num">
                                      <p:cBhvr additive="base">
                                        <p:cTn id="66" dur="500" fill="hold"/>
                                        <p:tgtEl>
                                          <p:spTgt spid="35"/>
                                        </p:tgtEl>
                                        <p:attrNameLst>
                                          <p:attrName>ppt_x</p:attrName>
                                        </p:attrNameLst>
                                      </p:cBhvr>
                                      <p:tavLst>
                                        <p:tav tm="0">
                                          <p:val>
                                            <p:strVal val="#ppt_x"/>
                                          </p:val>
                                        </p:tav>
                                        <p:tav tm="100000">
                                          <p:val>
                                            <p:strVal val="#ppt_x"/>
                                          </p:val>
                                        </p:tav>
                                      </p:tavLst>
                                    </p:anim>
                                    <p:anim calcmode="lin" valueType="num">
                                      <p:cBhvr additive="base">
                                        <p:cTn id="67" dur="500" fill="hold"/>
                                        <p:tgtEl>
                                          <p:spTgt spid="35"/>
                                        </p:tgtEl>
                                        <p:attrNameLst>
                                          <p:attrName>ppt_y</p:attrName>
                                        </p:attrNameLst>
                                      </p:cBhvr>
                                      <p:tavLst>
                                        <p:tav tm="0">
                                          <p:val>
                                            <p:strVal val="1+#ppt_h/2"/>
                                          </p:val>
                                        </p:tav>
                                        <p:tav tm="100000">
                                          <p:val>
                                            <p:strVal val="#ppt_y"/>
                                          </p:val>
                                        </p:tav>
                                      </p:tavLst>
                                    </p:anim>
                                  </p:childTnLst>
                                </p:cTn>
                              </p:par>
                              <p:par>
                                <p:cTn id="68" presetID="1" presetClass="entr" presetSubtype="0" fill="hold" grpId="0" nodeType="withEffect">
                                  <p:stCondLst>
                                    <p:cond delay="0"/>
                                  </p:stCondLst>
                                  <p:childTnLst>
                                    <p:set>
                                      <p:cBhvr>
                                        <p:cTn id="69" dur="1" fill="hold">
                                          <p:stCondLst>
                                            <p:cond delay="0"/>
                                          </p:stCondLst>
                                        </p:cTn>
                                        <p:tgtEl>
                                          <p:spTgt spid="43"/>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44"/>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1" grpId="0" bldLvl="0" animBg="1"/>
      <p:bldP spid="32" grpId="0" bldLvl="0" animBg="1"/>
      <p:bldP spid="33" grpId="0" bldLvl="0" animBg="1"/>
      <p:bldP spid="34" grpId="0" bldLvl="0" animBg="1"/>
      <p:bldP spid="35" grpId="0" bldLvl="0" animBg="1"/>
      <p:bldP spid="43" grpId="0" bldLvl="0" animBg="1"/>
      <p:bldP spid="44" grpId="0" bldLvl="0" animBg="1"/>
      <p:bldP spid="45" grpId="0" bldLvl="0" animBg="1"/>
      <p:bldP spid="40" grpId="0" animBg="1"/>
      <p:bldP spid="3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3" name="图片 2"/>
          <p:cNvPicPr>
            <a:picLocks noChangeAspect="1"/>
          </p:cNvPicPr>
          <p:nvPr>
            <p:custDataLst>
              <p:tags r:id="rId2"/>
            </p:custDataLst>
          </p:nvPr>
        </p:nvPicPr>
        <p:blipFill>
          <a:blip r:embed="rId3"/>
          <a:stretch>
            <a:fillRect/>
          </a:stretch>
        </p:blipFill>
        <p:spPr>
          <a:xfrm>
            <a:off x="107315" y="1026160"/>
            <a:ext cx="6517640" cy="5524500"/>
          </a:xfrm>
          <a:prstGeom prst="rect">
            <a:avLst/>
          </a:prstGeom>
        </p:spPr>
      </p:pic>
      <p:sp>
        <p:nvSpPr>
          <p:cNvPr id="4" name="椭圆 3"/>
          <p:cNvSpPr/>
          <p:nvPr>
            <p:custDataLst>
              <p:tags r:id="rId4"/>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5"/>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6"/>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7"/>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custDataLst>
              <p:tags r:id="rId8"/>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连接符 11"/>
          <p:cNvCxnSpPr/>
          <p:nvPr>
            <p:custDataLst>
              <p:tags r:id="rId9"/>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0"/>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1"/>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6" name="直接连接符 25"/>
          <p:cNvCxnSpPr/>
          <p:nvPr>
            <p:custDataLst>
              <p:tags r:id="rId12"/>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3"/>
            </p:custDataLst>
          </p:nvPr>
        </p:nvCxnSpPr>
        <p:spPr>
          <a:xfrm flipV="1">
            <a:off x="3275965" y="4292600"/>
            <a:ext cx="8642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4"/>
            </p:custDataLst>
          </p:nvPr>
        </p:nvCxnSpPr>
        <p:spPr>
          <a:xfrm flipV="1">
            <a:off x="4644390" y="4290695"/>
            <a:ext cx="935990"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5"/>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6"/>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7"/>
            </p:custDataLst>
          </p:nvPr>
        </p:nvSpPr>
        <p:spPr>
          <a:xfrm>
            <a:off x="4427855" y="206057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rgbClr val="FF0000"/>
                </a:solidFill>
                <a:latin typeface="Times New Roman" panose="02020603050405020304" charset="0"/>
                <a:ea typeface="宋体" panose="02010600030101010101" pitchFamily="2" charset="-122"/>
                <a:sym typeface="宋体" panose="02010600030101010101" pitchFamily="2" charset="-122"/>
              </a:rPr>
              <a:t>process</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3" name="文本框 32"/>
          <p:cNvSpPr txBox="1"/>
          <p:nvPr>
            <p:custDataLst>
              <p:tags r:id="rId18"/>
            </p:custDataLst>
          </p:nvPr>
        </p:nvSpPr>
        <p:spPr>
          <a:xfrm>
            <a:off x="4356100" y="350075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detailed  </a:t>
            </a:r>
            <a:r>
              <a:rPr lang="en-US" altLang="zh-CN">
                <a:solidFill>
                  <a:srgbClr val="FF0000"/>
                </a:solidFill>
                <a:latin typeface="Times New Roman" panose="02020603050405020304" charset="0"/>
                <a:sym typeface="宋体" panose="02010600030101010101" pitchFamily="2" charset="-122"/>
              </a:rPr>
              <a:t>function</a:t>
            </a:r>
            <a:r>
              <a:rPr lang="en-US" altLang="zh-CN">
                <a:solidFill>
                  <a:schemeClr val="bg1"/>
                </a:solidFill>
                <a:latin typeface="Times New Roman" panose="02020603050405020304" charset="0"/>
                <a:sym typeface="宋体" panose="02010600030101010101" pitchFamily="2" charset="-122"/>
              </a:rPr>
              <a:t>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19"/>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20"/>
            </p:custDataLst>
          </p:nvPr>
        </p:nvSpPr>
        <p:spPr>
          <a:xfrm>
            <a:off x="251460" y="476250"/>
            <a:ext cx="8322945" cy="34099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a:t>
            </a:r>
            <a:r>
              <a:rPr lang="zh-CN" altLang="zh-CN" sz="2000" b="1">
                <a:solidFill>
                  <a:srgbClr val="FF0000"/>
                </a:solidFill>
                <a:latin typeface="Times New Roman" panose="02020603050405020304" charset="0"/>
                <a:ea typeface="宋体" panose="02010600030101010101" pitchFamily="2" charset="-122"/>
              </a:rPr>
              <a:t>没有明显中心句的段落，观察句式类别进行概括</a:t>
            </a:r>
            <a:r>
              <a:rPr lang="en-US" altLang="zh-CN" sz="2000" b="1">
                <a:solidFill>
                  <a:srgbClr val="FF0000"/>
                </a:solidFill>
                <a:latin typeface="Times New Roman" panose="02020603050405020304" charset="0"/>
                <a:ea typeface="宋体" panose="02010600030101010101" pitchFamily="2" charset="-122"/>
              </a:rPr>
              <a:t> </a:t>
            </a:r>
            <a:r>
              <a:rPr lang="zh-CN" altLang="zh-CN" sz="2000" b="1">
                <a:solidFill>
                  <a:srgbClr val="FF0000"/>
                </a:solidFill>
                <a:latin typeface="Times New Roman" panose="02020603050405020304" charset="0"/>
                <a:ea typeface="宋体" panose="02010600030101010101" pitchFamily="2" charset="-122"/>
              </a:rPr>
              <a:t>如：</a:t>
            </a:r>
            <a:r>
              <a:rPr lang="en-US" altLang="zh-CN" sz="2000" b="1">
                <a:solidFill>
                  <a:srgbClr val="FF0000"/>
                </a:solidFill>
                <a:latin typeface="Times New Roman" panose="02020603050405020304" charset="0"/>
                <a:ea typeface="宋体" panose="02010600030101010101" pitchFamily="2" charset="-122"/>
              </a:rPr>
              <a:t>P ara 2&amp; 4</a:t>
            </a:r>
            <a:endParaRPr lang="en-US" altLang="zh-CN" sz="2000" b="1">
              <a:solidFill>
                <a:srgbClr val="FF0000"/>
              </a:solidFill>
              <a:latin typeface="Times New Roman" panose="02020603050405020304" charset="0"/>
              <a:ea typeface="宋体" panose="02010600030101010101" pitchFamily="2" charset="-122"/>
            </a:endParaRPr>
          </a:p>
        </p:txBody>
      </p:sp>
      <p:sp>
        <p:nvSpPr>
          <p:cNvPr id="7" name="文本框 6"/>
          <p:cNvSpPr txBox="1"/>
          <p:nvPr/>
        </p:nvSpPr>
        <p:spPr>
          <a:xfrm>
            <a:off x="6842125" y="2060575"/>
            <a:ext cx="2301875" cy="3599180"/>
          </a:xfrm>
          <a:prstGeom prst="rect">
            <a:avLst/>
          </a:prstGeom>
          <a:noFill/>
        </p:spPr>
        <p:txBody>
          <a:bodyPr wrap="square" rtlCol="0" anchor="t">
            <a:noAutofit/>
          </a:bodyPr>
          <a:p>
            <a:r>
              <a:rPr lang="zh-CN" sz="2000" b="1">
                <a:solidFill>
                  <a:srgbClr val="FF0000"/>
                </a:solidFill>
                <a:latin typeface="Times New Roman" panose="02020603050405020304" charset="0"/>
                <a:sym typeface="+mn-ea"/>
              </a:rPr>
              <a:t>表研究过程类句式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ea typeface="宋体" panose="02010600030101010101" pitchFamily="2" charset="-122"/>
            </a:endParaRPr>
          </a:p>
          <a:p>
            <a:r>
              <a:rPr lang="zh-CN" altLang="en-US" sz="2000" b="1">
                <a:solidFill>
                  <a:srgbClr val="FF0000"/>
                </a:solidFill>
                <a:latin typeface="Times New Roman" panose="02020603050405020304" charset="0"/>
                <a:sym typeface="+mn-ea"/>
              </a:rPr>
              <a:t>表研究理论类句式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表工作原理类句式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表研究对象类句式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表研究结论类句式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表研究意义类句式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表研究应用类句式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表研究前景类句式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表研究评价类句式</a:t>
            </a:r>
            <a:endParaRPr lang="en-US" altLang="zh-CN" sz="2000" b="1">
              <a:solidFill>
                <a:srgbClr val="FF0000"/>
              </a:solidFill>
              <a:latin typeface="Times New Roman" panose="02020603050405020304" charset="0"/>
              <a:sym typeface="+mn-ea"/>
            </a:endParaRPr>
          </a:p>
        </p:txBody>
      </p:sp>
      <p:sp>
        <p:nvSpPr>
          <p:cNvPr id="10" name="文本框 99"/>
          <p:cNvSpPr txBox="1"/>
          <p:nvPr>
            <p:custDataLst>
              <p:tags r:id="rId21"/>
            </p:custDataLst>
          </p:nvPr>
        </p:nvSpPr>
        <p:spPr>
          <a:xfrm>
            <a:off x="6876415" y="1218565"/>
            <a:ext cx="2138045" cy="739775"/>
          </a:xfrm>
          <a:prstGeom prst="rect">
            <a:avLst/>
          </a:prstGeom>
          <a:solidFill>
            <a:srgbClr val="FFFF00"/>
          </a:solidFill>
          <a:ln w="12700" cmpd="sng">
            <a:solidFill>
              <a:srgbClr val="00B0F0"/>
            </a:solidFill>
            <a:prstDash val="solid"/>
          </a:ln>
        </p:spPr>
        <p:txBody>
          <a:bodyPr wrap="square" anchor="t" anchorCtr="0">
            <a:noAutofit/>
          </a:bodyPr>
          <a:p>
            <a:r>
              <a:rPr lang="zh-CN" altLang="zh-CN" sz="2000" b="1">
                <a:solidFill>
                  <a:srgbClr val="FF0000"/>
                </a:solidFill>
                <a:latin typeface="Times New Roman" panose="02020603050405020304" charset="0"/>
                <a:ea typeface="宋体" panose="02010600030101010101" pitchFamily="2" charset="-122"/>
              </a:rPr>
              <a:t>说明文论据类段落常见句式分类：</a:t>
            </a:r>
            <a:endParaRPr lang="zh-CN" altLang="zh-CN"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1"/>
                                        </p:tgtEl>
                                        <p:attrNameLst>
                                          <p:attrName>style.visibility</p:attrName>
                                        </p:attrNameLst>
                                      </p:cBhvr>
                                      <p:to>
                                        <p:strVal val="visible"/>
                                      </p:to>
                                    </p:set>
                                    <p:anim calcmode="lin" valueType="num">
                                      <p:cBhvr additive="base">
                                        <p:cTn id="14" dur="500" fill="hold"/>
                                        <p:tgtEl>
                                          <p:spTgt spid="31"/>
                                        </p:tgtEl>
                                        <p:attrNameLst>
                                          <p:attrName>ppt_x</p:attrName>
                                        </p:attrNameLst>
                                      </p:cBhvr>
                                      <p:tavLst>
                                        <p:tav tm="0">
                                          <p:val>
                                            <p:strVal val="#ppt_x"/>
                                          </p:val>
                                        </p:tav>
                                        <p:tav tm="100000">
                                          <p:val>
                                            <p:strVal val="#ppt_x"/>
                                          </p:val>
                                        </p:tav>
                                      </p:tavLst>
                                    </p:anim>
                                    <p:anim calcmode="lin" valueType="num">
                                      <p:cBhvr additive="base">
                                        <p:cTn id="15" dur="500" fill="hold"/>
                                        <p:tgtEl>
                                          <p:spTgt spid="31"/>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nodeType="after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par>
                          <p:cTn id="28" fill="hold">
                            <p:stCondLst>
                              <p:cond delay="500"/>
                            </p:stCondLst>
                            <p:childTnLst>
                              <p:par>
                                <p:cTn id="29" presetID="1" presetClass="entr" presetSubtype="0"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additive="base">
                                        <p:cTn id="35" dur="500" fill="hold"/>
                                        <p:tgtEl>
                                          <p:spTgt spid="33"/>
                                        </p:tgtEl>
                                        <p:attrNameLst>
                                          <p:attrName>ppt_x</p:attrName>
                                        </p:attrNameLst>
                                      </p:cBhvr>
                                      <p:tavLst>
                                        <p:tav tm="0">
                                          <p:val>
                                            <p:strVal val="#ppt_x"/>
                                          </p:val>
                                        </p:tav>
                                        <p:tav tm="100000">
                                          <p:val>
                                            <p:strVal val="#ppt_x"/>
                                          </p:val>
                                        </p:tav>
                                      </p:tavLst>
                                    </p:anim>
                                    <p:anim calcmode="lin" valueType="num">
                                      <p:cBhvr additive="base">
                                        <p:cTn id="3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2" presetClass="entr" presetSubtype="4" fill="hold" grpId="0" nodeType="with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ldLvl="0" animBg="1"/>
      <p:bldP spid="33" grpId="0" bldLvl="0" animBg="1"/>
      <p:bldP spid="46" grpId="0" bldLvl="0" animBg="1"/>
      <p:bldP spid="10" grpId="0" bldLvl="0" animBg="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251460" y="1052830"/>
            <a:ext cx="7033895" cy="4883785"/>
          </a:xfrm>
          <a:prstGeom prst="rect">
            <a:avLst/>
          </a:prstGeom>
        </p:spPr>
      </p:pic>
      <p:sp>
        <p:nvSpPr>
          <p:cNvPr id="18474" name="标题 1"/>
          <p:cNvSpPr>
            <a:spLocks noGrp="1"/>
          </p:cNvSpPr>
          <p:nvPr>
            <p:custDataLst>
              <p:tags r:id="rId3"/>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4"/>
            </p:custDataLst>
          </p:nvPr>
        </p:nvSpPr>
        <p:spPr>
          <a:xfrm rot="420000">
            <a:off x="4895215" y="75946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t>
            </a:r>
            <a:r>
              <a:rPr lang="en-US" altLang="zh-CN" sz="2000" strike="noStrike" noProof="1" dirty="0"/>
              <a:t> </a:t>
            </a:r>
            <a:r>
              <a:rPr lang="en-US" altLang="zh-CN" sz="2000" strike="noStrike" noProof="1" dirty="0">
                <a:solidFill>
                  <a:schemeClr val="tx1"/>
                </a:solidFill>
              </a:rPr>
              <a:t>The first sentence </a:t>
            </a:r>
            <a:endParaRPr lang="en-US" altLang="zh-CN" sz="2000" strike="noStrike" noProof="1" dirty="0">
              <a:solidFill>
                <a:schemeClr val="tx1"/>
              </a:solidFill>
            </a:endParaRPr>
          </a:p>
        </p:txBody>
      </p:sp>
      <p:sp>
        <p:nvSpPr>
          <p:cNvPr id="3" name="云形标注 2"/>
          <p:cNvSpPr/>
          <p:nvPr>
            <p:custDataLst>
              <p:tags r:id="rId5"/>
            </p:custDataLst>
          </p:nvPr>
        </p:nvSpPr>
        <p:spPr>
          <a:xfrm rot="420000">
            <a:off x="5903595" y="2433955"/>
            <a:ext cx="380936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Para4.  The  last two senteces</a:t>
            </a:r>
            <a:r>
              <a:rPr lang="en-US" altLang="zh-CN" sz="2000" strike="noStrike" noProof="1" dirty="0"/>
              <a:t> </a:t>
            </a:r>
            <a:endParaRPr lang="en-US" altLang="zh-CN" sz="2000" strike="noStrike" noProof="1" dirty="0">
              <a:solidFill>
                <a:schemeClr val="tx1"/>
              </a:solidFill>
            </a:endParaRPr>
          </a:p>
        </p:txBody>
      </p:sp>
      <p:sp>
        <p:nvSpPr>
          <p:cNvPr id="5" name="云形标注 4"/>
          <p:cNvSpPr/>
          <p:nvPr>
            <p:custDataLst>
              <p:tags r:id="rId6"/>
            </p:custDataLst>
          </p:nvPr>
        </p:nvSpPr>
        <p:spPr>
          <a:xfrm rot="420000">
            <a:off x="4043045" y="436816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Para1&amp;6 :  </a:t>
            </a:r>
            <a:r>
              <a:rPr lang="zh-CN" altLang="zh-CN" sz="2000" strike="noStrike" noProof="1" dirty="0">
                <a:solidFill>
                  <a:srgbClr val="FF0000"/>
                </a:solidFill>
              </a:rPr>
              <a:t>首位主旨段中心句</a:t>
            </a:r>
            <a:endParaRPr lang="zh-CN" altLang="zh-CN" sz="2000" strike="noStrike" noProof="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539750" y="1036955"/>
            <a:ext cx="7244715" cy="1602740"/>
          </a:xfrm>
          <a:prstGeom prst="rect">
            <a:avLst/>
          </a:prstGeom>
        </p:spPr>
      </p:pic>
      <p:pic>
        <p:nvPicPr>
          <p:cNvPr id="2" name="图片 1"/>
          <p:cNvPicPr>
            <a:picLocks noChangeAspect="1"/>
          </p:cNvPicPr>
          <p:nvPr>
            <p:custDataLst>
              <p:tags r:id="rId3"/>
            </p:custDataLst>
          </p:nvPr>
        </p:nvPicPr>
        <p:blipFill>
          <a:blip r:embed="rId4"/>
          <a:stretch>
            <a:fillRect/>
          </a:stretch>
        </p:blipFill>
        <p:spPr>
          <a:xfrm>
            <a:off x="299720" y="2853055"/>
            <a:ext cx="4848225" cy="186563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5330825" y="3068955"/>
            <a:ext cx="3816350"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本题考查的主旨大意：</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简化第</a:t>
            </a:r>
            <a:r>
              <a:rPr lang="en-US" altLang="zh-CN" sz="2400" b="1">
                <a:solidFill>
                  <a:srgbClr val="FF0000"/>
                </a:solidFill>
                <a:latin typeface="Times New Roman" panose="02020603050405020304" charset="0"/>
                <a:ea typeface="宋体" panose="02010600030101010101" pitchFamily="2" charset="-122"/>
              </a:rPr>
              <a:t>2</a:t>
            </a:r>
            <a:r>
              <a:rPr lang="zh-CN" altLang="zh-CN" sz="2400" b="1">
                <a:solidFill>
                  <a:srgbClr val="FF0000"/>
                </a:solidFill>
                <a:latin typeface="Times New Roman" panose="02020603050405020304" charset="0"/>
                <a:ea typeface="宋体" panose="02010600030101010101" pitchFamily="2" charset="-122"/>
              </a:rPr>
              <a:t>段</a:t>
            </a:r>
            <a:r>
              <a:rPr 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1</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意为：研究人员招募志愿者来评估他们的记忆以及思维能力。</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8" name="直接连接符 7"/>
          <p:cNvCxnSpPr/>
          <p:nvPr/>
        </p:nvCxnSpPr>
        <p:spPr>
          <a:xfrm flipV="1">
            <a:off x="3131820" y="1663065"/>
            <a:ext cx="3744595" cy="3429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6"/>
            </p:custDataLst>
          </p:nvPr>
        </p:nvSpPr>
        <p:spPr>
          <a:xfrm>
            <a:off x="299720" y="4653280"/>
            <a:ext cx="4268470" cy="156845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D</a:t>
            </a:r>
            <a:r>
              <a:rPr lang="zh-CN" altLang="en-US" sz="2400">
                <a:solidFill>
                  <a:srgbClr val="000000"/>
                </a:solidFill>
                <a:latin typeface="Calibri" panose="020F0502020204030204" charset="0"/>
                <a:ea typeface="宋体" panose="02010600030101010101" pitchFamily="2" charset="-122"/>
              </a:rPr>
              <a:t>项的大脑意识呢能力</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V="1">
            <a:off x="4356100" y="1663065"/>
            <a:ext cx="791845" cy="263017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716145" y="1663065"/>
            <a:ext cx="1295400" cy="255841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1"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ppt_x</p:attrName>
                                        </p:attrNameLst>
                                      </p:cBhvr>
                                      <p:tavLst>
                                        <p:tav tm="0">
                                          <p:val>
                                            <p:strVal val="#ppt_x"/>
                                          </p:val>
                                        </p:tav>
                                        <p:tav tm="100000">
                                          <p:val>
                                            <p:strVal val="#ppt_x"/>
                                          </p:val>
                                        </p:tav>
                                      </p:tavLst>
                                    </p:anim>
                                    <p:anim calcmode="lin" valueType="num">
                                      <p:cBhvr>
                                        <p:cTn id="15" dur="500" fill="hold"/>
                                        <p:tgtEl>
                                          <p:spTgt spid="14"/>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426085" y="981075"/>
            <a:ext cx="6641465" cy="1569085"/>
          </a:xfrm>
          <a:prstGeom prst="rect">
            <a:avLst/>
          </a:prstGeom>
        </p:spPr>
      </p:pic>
      <p:pic>
        <p:nvPicPr>
          <p:cNvPr id="2" name="图片 1"/>
          <p:cNvPicPr>
            <a:picLocks noChangeAspect="1"/>
          </p:cNvPicPr>
          <p:nvPr>
            <p:custDataLst>
              <p:tags r:id="rId3"/>
            </p:custDataLst>
          </p:nvPr>
        </p:nvPicPr>
        <p:blipFill>
          <a:blip r:embed="rId4"/>
          <a:stretch>
            <a:fillRect/>
          </a:stretch>
        </p:blipFill>
        <p:spPr>
          <a:xfrm>
            <a:off x="426085" y="2663825"/>
            <a:ext cx="6551295" cy="14262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787900" y="4077335"/>
            <a:ext cx="3816350" cy="2277745"/>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本题考查的说明手法与段落内部逻辑：</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sym typeface="+mn-ea"/>
              </a:rPr>
              <a:t>简化本段</a:t>
            </a:r>
            <a:r>
              <a:rPr lang="en-US" altLang="zh-CN" sz="2400" b="1">
                <a:solidFill>
                  <a:srgbClr val="FF0000"/>
                </a:solidFill>
                <a:latin typeface="Times New Roman" panose="02020603050405020304" charset="0"/>
                <a:sym typeface="+mn-ea"/>
              </a:rPr>
              <a:t>3</a:t>
            </a:r>
            <a:r>
              <a:rPr lang="zh-CN" altLang="en-US" sz="2400" b="1">
                <a:solidFill>
                  <a:srgbClr val="FF0000"/>
                </a:solidFill>
                <a:latin typeface="Times New Roman" panose="02020603050405020304" charset="0"/>
                <a:sym typeface="+mn-ea"/>
              </a:rPr>
              <a:t>句话：作者用</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rgbClr val="FF0000"/>
                </a:solidFill>
                <a:latin typeface="Times New Roman" panose="02020603050405020304" charset="0"/>
                <a:ea typeface="宋体" panose="02010600030101010101" pitchFamily="2" charset="-122"/>
              </a:rPr>
              <a:t>打比方的手法将抽象的问题具体化，并用对比的手法进行论证解释。</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6372225" y="1412875"/>
            <a:ext cx="5041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539750" y="2493010"/>
            <a:ext cx="180022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6"/>
            </p:custDataLst>
          </p:nvPr>
        </p:nvSpPr>
        <p:spPr>
          <a:xfrm>
            <a:off x="107950" y="3933190"/>
            <a:ext cx="4602480" cy="3415030"/>
          </a:xfrm>
          <a:prstGeom prst="rect">
            <a:avLst/>
          </a:prstGeom>
          <a:noFill/>
          <a:ln w="9525">
            <a:noFill/>
          </a:ln>
        </p:spPr>
        <p:txBody>
          <a:bodyPr wrap="square" anchor="t" anchorCtr="0">
            <a:spAutoFit/>
          </a:bodyPr>
          <a:p>
            <a:r>
              <a:rPr lang="en-US" sz="2400">
                <a:solidFill>
                  <a:srgbClr val="FF0000"/>
                </a:solidFill>
                <a:latin typeface="Calibri" panose="020F0502020204030204" charset="0"/>
                <a:ea typeface="宋体" panose="02010600030101010101" pitchFamily="2" charset="-122"/>
              </a:rPr>
              <a:t>T</a:t>
            </a:r>
            <a:r>
              <a:rPr lang="en-US" altLang="zh-CN" sz="2400">
                <a:solidFill>
                  <a:srgbClr val="FF0000"/>
                </a:solidFill>
                <a:latin typeface="Calibri" panose="020F0502020204030204" charset="0"/>
                <a:ea typeface="宋体" panose="02010600030101010101" pitchFamily="2" charset="-122"/>
              </a:rPr>
              <a:t>ip</a:t>
            </a:r>
            <a:r>
              <a:rPr lang="zh-CN" altLang="en-US" sz="2400">
                <a:solidFill>
                  <a:srgbClr val="FF0000"/>
                </a:solidFill>
                <a:latin typeface="Calibri" panose="020F0502020204030204" charset="0"/>
                <a:ea typeface="宋体" panose="02010600030101010101" pitchFamily="2" charset="-122"/>
              </a:rPr>
              <a:t>：说明文常用的论证方法梳理</a:t>
            </a:r>
            <a:endParaRPr lang="zh-CN" altLang="en-US" sz="2400">
              <a:solidFill>
                <a:srgbClr val="FF0000"/>
              </a:solidFill>
              <a:latin typeface="Calibri" panose="020F050202020403020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Giving an example</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Listing numbers</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 comparison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Using a quotation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 definition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an explanation ...</a:t>
            </a:r>
            <a:endParaRPr lang="en-US" altLang="zh-CN" sz="2400">
              <a:latin typeface="Arial" panose="020B0604020202020204" pitchFamily="34" charset="0"/>
              <a:ea typeface="宋体" panose="02010600030101010101" pitchFamily="2" charset="-122"/>
            </a:endParaRPr>
          </a:p>
          <a:p>
            <a:endParaRPr lang="en-US" altLang="zh-CN" sz="2400">
              <a:latin typeface="Arial" panose="020B0604020202020204" pitchFamily="34" charset="0"/>
              <a:ea typeface="宋体" panose="02010600030101010101" pitchFamily="2" charset="-122"/>
            </a:endParaRPr>
          </a:p>
          <a:p>
            <a:endParaRPr lang="en-US" altLang="zh-CN" sz="2400">
              <a:latin typeface="Arial" panose="020B0604020202020204" pitchFamily="34" charset="0"/>
              <a:ea typeface="宋体" panose="02010600030101010101" pitchFamily="2" charset="-122"/>
            </a:endParaRPr>
          </a:p>
        </p:txBody>
      </p:sp>
      <p:cxnSp>
        <p:nvCxnSpPr>
          <p:cNvPr id="9" name="直接连接符 8"/>
          <p:cNvCxnSpPr/>
          <p:nvPr>
            <p:custDataLst>
              <p:tags r:id="rId7"/>
            </p:custDataLst>
          </p:nvPr>
        </p:nvCxnSpPr>
        <p:spPr>
          <a:xfrm>
            <a:off x="538480" y="1917065"/>
            <a:ext cx="13696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custDataLst>
              <p:tags r:id="rId8"/>
            </p:custDataLst>
          </p:nvPr>
        </p:nvCxnSpPr>
        <p:spPr>
          <a:xfrm>
            <a:off x="6084570" y="1986915"/>
            <a:ext cx="791845" cy="190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1"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500" fill="hold"/>
                                        <p:tgtEl>
                                          <p:spTgt spid="14"/>
                                        </p:tgtEl>
                                        <p:attrNameLst>
                                          <p:attrName>ppt_x</p:attrName>
                                        </p:attrNameLst>
                                      </p:cBhvr>
                                      <p:tavLst>
                                        <p:tav tm="0">
                                          <p:val>
                                            <p:strVal val="#ppt_x"/>
                                          </p:val>
                                        </p:tav>
                                        <p:tav tm="100000">
                                          <p:val>
                                            <p:strVal val="#ppt_x"/>
                                          </p:val>
                                        </p:tav>
                                      </p:tavLst>
                                    </p:anim>
                                    <p:anim calcmode="lin" valueType="num">
                                      <p:cBhvr>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252095" y="2997200"/>
            <a:ext cx="4488815" cy="1637030"/>
          </a:xfrm>
          <a:prstGeom prst="rect">
            <a:avLst/>
          </a:prstGeom>
        </p:spPr>
      </p:pic>
      <p:pic>
        <p:nvPicPr>
          <p:cNvPr id="17" name="图片 16"/>
          <p:cNvPicPr>
            <a:picLocks noChangeAspect="1"/>
          </p:cNvPicPr>
          <p:nvPr>
            <p:custDataLst>
              <p:tags r:id="rId3"/>
            </p:custDataLst>
          </p:nvPr>
        </p:nvPicPr>
        <p:blipFill>
          <a:blip r:embed="rId4"/>
          <a:stretch>
            <a:fillRect/>
          </a:stretch>
        </p:blipFill>
        <p:spPr>
          <a:xfrm>
            <a:off x="539750" y="2070735"/>
            <a:ext cx="6012180" cy="685800"/>
          </a:xfrm>
          <a:prstGeom prst="rect">
            <a:avLst/>
          </a:prstGeom>
        </p:spPr>
      </p:pic>
      <p:pic>
        <p:nvPicPr>
          <p:cNvPr id="7" name="图片 6"/>
          <p:cNvPicPr>
            <a:picLocks noChangeAspect="1"/>
          </p:cNvPicPr>
          <p:nvPr>
            <p:custDataLst>
              <p:tags r:id="rId5"/>
            </p:custDataLst>
          </p:nvPr>
        </p:nvPicPr>
        <p:blipFill>
          <a:blip r:embed="rId6"/>
          <a:stretch>
            <a:fillRect/>
          </a:stretch>
        </p:blipFill>
        <p:spPr>
          <a:xfrm>
            <a:off x="323215" y="812165"/>
            <a:ext cx="7207250" cy="9563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7"/>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787900" y="4004945"/>
            <a:ext cx="4008755" cy="184277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本题考查的主旨大意：</a:t>
            </a:r>
            <a:endParaRPr lang="zh-CN" altLang="zh-CN" sz="2400">
              <a:latin typeface="Times New Roman" panose="02020603050405020304" charset="0"/>
              <a:ea typeface="宋体" panose="02010600030101010101" pitchFamily="2" charset="-122"/>
            </a:endParaRPr>
          </a:p>
          <a:p>
            <a:r>
              <a:rPr lang="zh-CN" altLang="zh-CN" sz="2400" b="1">
                <a:solidFill>
                  <a:srgbClr val="FF0000"/>
                </a:solidFill>
                <a:latin typeface="Times New Roman" panose="02020603050405020304" charset="0"/>
                <a:ea typeface="宋体" panose="02010600030101010101" pitchFamily="2" charset="-122"/>
              </a:rPr>
              <a:t>简化第一段</a:t>
            </a:r>
            <a:r>
              <a:rPr lang="zh-CN" altLang="en-US" sz="2400" b="1">
                <a:solidFill>
                  <a:srgbClr val="FF0000"/>
                </a:solidFill>
                <a:latin typeface="Times New Roman" panose="02020603050405020304" charset="0"/>
                <a:ea typeface="宋体" panose="02010600030101010101" pitchFamily="2" charset="-122"/>
              </a:rPr>
              <a:t>和最后一段最后一句：</a:t>
            </a:r>
            <a:r>
              <a:rPr lang="zh-CN" altLang="en-US" sz="2400" b="1">
                <a:solidFill>
                  <a:schemeClr val="tx1"/>
                </a:solidFill>
                <a:latin typeface="Times New Roman" panose="02020603050405020304" charset="0"/>
                <a:ea typeface="宋体" panose="02010600030101010101" pitchFamily="2" charset="-122"/>
              </a:rPr>
              <a:t>文章中心为挑战性的工作使大脑保持敏捷。</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755650" y="1124585"/>
            <a:ext cx="15125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1331595" y="1412875"/>
            <a:ext cx="2808605" cy="3810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8"/>
            </p:custDataLst>
          </p:nvPr>
        </p:nvSpPr>
        <p:spPr>
          <a:xfrm>
            <a:off x="203200" y="4695825"/>
            <a:ext cx="4268470" cy="119888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971550" y="1124585"/>
            <a:ext cx="215900" cy="28803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flipV="1">
            <a:off x="3059430" y="1557020"/>
            <a:ext cx="432435" cy="24479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p:cTn id="18" dur="500" fill="hold"/>
                                        <p:tgtEl>
                                          <p:spTgt spid="14"/>
                                        </p:tgtEl>
                                        <p:attrNameLst>
                                          <p:attrName>ppt_x</p:attrName>
                                        </p:attrNameLst>
                                      </p:cBhvr>
                                      <p:tavLst>
                                        <p:tav tm="0">
                                          <p:val>
                                            <p:strVal val="#ppt_x"/>
                                          </p:val>
                                        </p:tav>
                                        <p:tav tm="100000">
                                          <p:val>
                                            <p:strVal val="#ppt_x"/>
                                          </p:val>
                                        </p:tav>
                                      </p:tavLst>
                                    </p:anim>
                                    <p:anim calcmode="lin" valueType="num">
                                      <p:cBhvr>
                                        <p:cTn id="19" dur="500" fill="hold"/>
                                        <p:tgtEl>
                                          <p:spTgt spid="14"/>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5" name="花1"/>
          <p:cNvGrpSpPr/>
          <p:nvPr/>
        </p:nvGrpSpPr>
        <p:grpSpPr>
          <a:xfrm>
            <a:off x="1393825" y="3517900"/>
            <a:ext cx="6396038" cy="3635375"/>
            <a:chOff x="1859121" y="3429000"/>
            <a:chExt cx="8526317" cy="4848472"/>
          </a:xfrm>
        </p:grpSpPr>
        <p:sp>
          <p:nvSpPr>
            <p:cNvPr id="7" name="任意多边形 6"/>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0" name="任意多边形 9"/>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5" name="花2"/>
          <p:cNvGrpSpPr/>
          <p:nvPr/>
        </p:nvGrpSpPr>
        <p:grpSpPr>
          <a:xfrm>
            <a:off x="-292100" y="1976438"/>
            <a:ext cx="9747250" cy="5608637"/>
            <a:chOff x="-389727" y="1373451"/>
            <a:chExt cx="12996258" cy="7478907"/>
          </a:xfrm>
        </p:grpSpPr>
        <p:sp>
          <p:nvSpPr>
            <p:cNvPr id="16" name="任意多边形 15"/>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9" name="任意多边形 18"/>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0" name="任意多边形 19"/>
            <p:cNvSpPr/>
            <p:nvPr/>
          </p:nvSpPr>
          <p:spPr>
            <a:xfrm rot="17559371">
              <a:off x="1848076" y="350162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rot="4135283">
              <a:off x="8014962" y="346211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5400000">
              <a:off x="8188476" y="4434302"/>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6372431">
              <a:off x="1708675" y="4330657"/>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3" name="花3"/>
          <p:cNvGrpSpPr/>
          <p:nvPr/>
        </p:nvGrpSpPr>
        <p:grpSpPr>
          <a:xfrm>
            <a:off x="-2359025" y="-203200"/>
            <a:ext cx="13968413" cy="7975600"/>
            <a:chOff x="-3145042" y="-1532231"/>
            <a:chExt cx="18624069" cy="10634847"/>
          </a:xfrm>
        </p:grpSpPr>
        <p:sp>
          <p:nvSpPr>
            <p:cNvPr id="26" name="任意多边形 25"/>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7" name="任意多边形 26"/>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8" name="任意多边形 27"/>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 name="花4"/>
          <p:cNvGrpSpPr/>
          <p:nvPr/>
        </p:nvGrpSpPr>
        <p:grpSpPr>
          <a:xfrm>
            <a:off x="-4006850" y="-2114550"/>
            <a:ext cx="17127538" cy="10031413"/>
            <a:chOff x="-5343060" y="-4080015"/>
            <a:chExt cx="22838079" cy="13375101"/>
          </a:xfrm>
        </p:grpSpPr>
        <p:sp>
          <p:nvSpPr>
            <p:cNvPr id="34" name="任意多边形 33"/>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en-US" altLang="zh-CN" sz="100" strike="noStrike" noProof="1" dirty="0">
                  <a:latin typeface="Microsoft YaHei UI" panose="020B0503020204020204" pitchFamily="34" charset="-122"/>
                  <a:ea typeface="微软雅黑" panose="020B0503020204020204" charset="-122"/>
                  <a:sym typeface="Microsoft YaHei UI" panose="020B0503020204020204" pitchFamily="34" charset="-122"/>
                </a:rPr>
                <a:t>         </a:t>
              </a:r>
              <a:endParaRPr lang="zh-CN" altLang="en-US" sz="100" strike="noStrike" noProof="1" dirty="0">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5" name="任意多边形 34"/>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4080311">
              <a:off x="9747960"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9" name="任意多边形 48"/>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 name="组合 4"/>
          <p:cNvGrpSpPr/>
          <p:nvPr/>
        </p:nvGrpSpPr>
        <p:grpSpPr>
          <a:xfrm>
            <a:off x="2268538" y="4333875"/>
            <a:ext cx="4629150" cy="2794000"/>
            <a:chOff x="2993439" y="4630880"/>
            <a:chExt cx="6171429" cy="3725279"/>
          </a:xfrm>
        </p:grpSpPr>
        <p:sp>
          <p:nvSpPr>
            <p:cNvPr id="52" name="任意多边形 51"/>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9" name="任意多边形 58"/>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0" name="任意多边形 59"/>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1" name="任意多边形 60"/>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2" name="任意多边形 61"/>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3" name="任意多边形 62"/>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4" name="任意多边形 63"/>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5" name="任意多边形 64"/>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6" name="任意多边形 65"/>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84" name="文本框 83"/>
          <p:cNvSpPr txBox="1"/>
          <p:nvPr/>
        </p:nvSpPr>
        <p:spPr>
          <a:xfrm>
            <a:off x="1095375" y="2921000"/>
            <a:ext cx="7145655" cy="1060450"/>
          </a:xfrm>
          <a:prstGeom prst="rect">
            <a:avLst/>
          </a:prstGeom>
          <a:noFill/>
          <a:ln w="9525">
            <a:noFill/>
          </a:ln>
        </p:spPr>
        <p:txBody>
          <a:bodyPr wrap="square" anchor="t" anchorCtr="0">
            <a:spAutoFit/>
          </a:bodyPr>
          <a:p>
            <a:pPr algn="ctr"/>
            <a:endParaRPr lang="zh-CN" altLang="en-US" sz="2100">
              <a:latin typeface="Microsoft YaHei UI" panose="020B0503020204020204" pitchFamily="34" charset="-122"/>
              <a:ea typeface="微软雅黑" panose="020B0503020204020204" charset="-122"/>
              <a:sym typeface="Microsoft YaHei UI" panose="020B0503020204020204" pitchFamily="34" charset="-122"/>
            </a:endParaRPr>
          </a:p>
          <a:p>
            <a:pPr algn="ctr"/>
            <a:r>
              <a:rPr lang="zh-CN" altLang="en-US" sz="2100">
                <a:latin typeface="Microsoft YaHei UI" panose="020B0503020204020204" pitchFamily="34" charset="-122"/>
                <a:ea typeface="微软雅黑" panose="020B0503020204020204" charset="-122"/>
                <a:sym typeface="Microsoft YaHei UI" panose="020B0503020204020204" pitchFamily="34" charset="-122"/>
              </a:rPr>
              <a:t>湖北省应城市第一高级中学     范静静  </a:t>
            </a:r>
            <a:r>
              <a:rPr lang="en-US" altLang="zh-CN" sz="2100">
                <a:latin typeface="Microsoft YaHei UI" panose="020B0503020204020204" pitchFamily="34" charset="-122"/>
                <a:ea typeface="微软雅黑" panose="020B0503020204020204" charset="-122"/>
                <a:sym typeface="Microsoft YaHei UI" panose="020B0503020204020204" pitchFamily="34" charset="-122"/>
              </a:rPr>
              <a:t>13789957350</a:t>
            </a:r>
            <a:endParaRPr lang="zh-CN" altLang="en-US" sz="2100">
              <a:latin typeface="Microsoft YaHei UI" panose="020B0503020204020204" pitchFamily="34" charset="-122"/>
              <a:ea typeface="微软雅黑" panose="020B0503020204020204" charset="-122"/>
              <a:sym typeface="Microsoft YaHei UI" panose="020B0503020204020204" pitchFamily="34" charset="-122"/>
            </a:endParaRPr>
          </a:p>
          <a:p>
            <a:pPr algn="ctr"/>
            <a:r>
              <a:rPr lang="zh-CN" altLang="en-US" sz="2100">
                <a:latin typeface="Microsoft YaHei UI" panose="020B0503020204020204" pitchFamily="34" charset="-122"/>
                <a:ea typeface="微软雅黑" panose="020B0503020204020204" charset="-122"/>
                <a:sym typeface="Microsoft YaHei UI" panose="020B0503020204020204" pitchFamily="34" charset="-122"/>
              </a:rPr>
              <a:t>   </a:t>
            </a:r>
            <a:endParaRPr lang="zh-CN" altLang="en-US" sz="2100">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文本框 3"/>
          <p:cNvSpPr txBox="1"/>
          <p:nvPr/>
        </p:nvSpPr>
        <p:spPr>
          <a:xfrm>
            <a:off x="19050" y="2027238"/>
            <a:ext cx="9164638" cy="645160"/>
          </a:xfrm>
          <a:prstGeom prst="rect">
            <a:avLst/>
          </a:prstGeom>
          <a:noFill/>
          <a:ln w="9525">
            <a:noFill/>
          </a:ln>
        </p:spPr>
        <p:txBody>
          <a:bodyPr wrap="square" anchor="t" anchorCtr="0">
            <a:spAutoFit/>
          </a:bodyPr>
          <a:p>
            <a:pPr algn="ct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三步简化法</a:t>
            </a:r>
            <a:r>
              <a:rPr lang="en-US" altLang="zh-CN" sz="3600" b="1" dirty="0">
                <a:latin typeface="Microsoft YaHei UI" panose="020B0503020204020204" pitchFamily="34" charset="-122"/>
                <a:ea typeface="微软雅黑" panose="020B0503020204020204" charset="-122"/>
                <a:sym typeface="Microsoft YaHei UI" panose="020B0503020204020204" pitchFamily="34" charset="-122"/>
              </a:rPr>
              <a:t>---</a:t>
            </a: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英语</a:t>
            </a:r>
            <a:r>
              <a:rPr lang="en-US" altLang="zh-CN" sz="3600" b="1" dirty="0">
                <a:latin typeface="Microsoft YaHei UI" panose="020B0503020204020204" pitchFamily="34" charset="-122"/>
                <a:ea typeface="微软雅黑" panose="020B0503020204020204" charset="-122"/>
                <a:sym typeface="Microsoft YaHei UI" panose="020B0503020204020204" pitchFamily="34" charset="-122"/>
              </a:rPr>
              <a:t>C</a:t>
            </a:r>
            <a:r>
              <a:rPr lang="zh-CN" altLang="zh-CN" sz="3600" b="1" dirty="0">
                <a:latin typeface="Microsoft YaHei UI" panose="020B0503020204020204" pitchFamily="34" charset="-122"/>
                <a:ea typeface="微软雅黑" panose="020B0503020204020204" charset="-122"/>
                <a:sym typeface="Microsoft YaHei UI" panose="020B0503020204020204" pitchFamily="34" charset="-122"/>
              </a:rPr>
              <a:t>篇阅读</a:t>
            </a: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理解答题策略</a:t>
            </a:r>
            <a:endParaRPr lang="zh-CN" altLang="en-US" sz="3600" b="1" dirty="0">
              <a:latin typeface="Microsoft YaHei UI" panose="020B0503020204020204" pitchFamily="34" charset="-122"/>
              <a:ea typeface="微软雅黑" panose="020B0503020204020204" charset="-122"/>
              <a:sym typeface="Microsoft YaHei UI" panose="020B0503020204020204" pitchFamily="34"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84"/>
                                        </p:tgtEl>
                                        <p:attrNameLst>
                                          <p:attrName>style.visibility</p:attrName>
                                        </p:attrNameLst>
                                      </p:cBhvr>
                                      <p:to>
                                        <p:strVal val="visible"/>
                                      </p:to>
                                    </p:set>
                                    <p:animEffect transition="in" filter="fade">
                                      <p:cBhvr>
                                        <p:cTn id="31"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3366135"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sz="1800" b="1" strike="noStrike" kern="0" noProof="1" dirty="0">
                <a:latin typeface="微软雅黑" panose="020B0503020204020204" charset="-122"/>
                <a:ea typeface="微软雅黑" panose="020B0503020204020204" charset="-122"/>
              </a:rPr>
              <a:t>2021 新课标新高考I  C</a:t>
            </a:r>
            <a:r>
              <a:rPr lang="zh-CN" sz="1800" b="1" strike="noStrike" kern="0" noProof="1" dirty="0">
                <a:latin typeface="微软雅黑" panose="020B0503020204020204" charset="-122"/>
                <a:ea typeface="微软雅黑" panose="020B0503020204020204" charset="-122"/>
              </a:rPr>
              <a:t>篇</a:t>
            </a:r>
            <a:endParaRPr lang="zh-CN" sz="1800" b="1" strike="noStrike" kern="0" noProof="1" dirty="0">
              <a:latin typeface="微软雅黑" panose="020B0503020204020204" charset="-122"/>
              <a:ea typeface="微软雅黑" panose="020B0503020204020204" charset="-122"/>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3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260350" y="1019175"/>
            <a:ext cx="6305550" cy="4968240"/>
          </a:xfrm>
          <a:prstGeom prst="rect">
            <a:avLst/>
          </a:prstGeom>
        </p:spPr>
      </p:pic>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（2021 新课标新高考I ， C</a:t>
            </a:r>
            <a:r>
              <a:rPr lang="zh-CN" altLang="en-US" sz="2700" b="1" dirty="0">
                <a:latin typeface="微软雅黑" panose="020B0503020204020204" charset="-122"/>
                <a:ea typeface="微软雅黑" panose="020B0503020204020204" charset="-122"/>
                <a:sym typeface="宋体" panose="02010600030101010101" pitchFamily="2" charset="-122"/>
              </a:rPr>
              <a:t>篇</a:t>
            </a:r>
            <a:r>
              <a:rPr lang="en-US" altLang="zh-CN" sz="2700" b="1" dirty="0">
                <a:latin typeface="微软雅黑" panose="020B0503020204020204" charset="-122"/>
                <a:ea typeface="微软雅黑" panose="020B0503020204020204" charset="-122"/>
                <a:sym typeface="宋体" panose="02010600030101010101" pitchFamily="2" charset="-122"/>
              </a:rPr>
              <a:t>）</a:t>
            </a:r>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2" name="文本框 99"/>
          <p:cNvSpPr txBox="1"/>
          <p:nvPr>
            <p:custDataLst>
              <p:tags r:id="rId3"/>
            </p:custDataLst>
          </p:nvPr>
        </p:nvSpPr>
        <p:spPr>
          <a:xfrm>
            <a:off x="6640830" y="596900"/>
            <a:ext cx="1774190" cy="340995"/>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14" name="椭圆 13"/>
          <p:cNvSpPr/>
          <p:nvPr>
            <p:custDataLst>
              <p:tags r:id="rId4"/>
            </p:custDataLst>
          </p:nvPr>
        </p:nvSpPr>
        <p:spPr>
          <a:xfrm>
            <a:off x="2545080" y="1484630"/>
            <a:ext cx="107378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custDataLst>
              <p:tags r:id="rId5"/>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6" name="椭圆 5"/>
          <p:cNvSpPr/>
          <p:nvPr>
            <p:custDataLst>
              <p:tags r:id="rId6"/>
            </p:custDataLst>
          </p:nvPr>
        </p:nvSpPr>
        <p:spPr>
          <a:xfrm>
            <a:off x="1691005" y="524764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7"/>
            </p:custDataLst>
          </p:nvPr>
        </p:nvSpPr>
        <p:spPr>
          <a:xfrm>
            <a:off x="611505" y="2773045"/>
            <a:ext cx="534670" cy="22098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custDataLst>
              <p:tags r:id="rId8"/>
            </p:custDataLst>
          </p:nvPr>
        </p:nvSpPr>
        <p:spPr>
          <a:xfrm>
            <a:off x="6804660" y="4819015"/>
            <a:ext cx="2009775" cy="958215"/>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9"/>
            </p:custDataLst>
          </p:nvPr>
        </p:nvSpPr>
        <p:spPr>
          <a:xfrm>
            <a:off x="1908175" y="1019175"/>
            <a:ext cx="35052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燕尾形 40"/>
          <p:cNvSpPr/>
          <p:nvPr/>
        </p:nvSpPr>
        <p:spPr>
          <a:xfrm rot="5400000">
            <a:off x="7244080" y="1981835"/>
            <a:ext cx="84963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nvSpPr>
        <p:spPr>
          <a:xfrm rot="5400000">
            <a:off x="7317105" y="4017645"/>
            <a:ext cx="70231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10"/>
            </p:custDataLst>
          </p:nvPr>
        </p:nvSpPr>
        <p:spPr>
          <a:xfrm>
            <a:off x="179705" y="6236970"/>
            <a:ext cx="8322945" cy="62166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zh-CN" sz="2000" b="1">
                <a:solidFill>
                  <a:srgbClr val="FF0000"/>
                </a:solidFill>
                <a:latin typeface="Times New Roman" panose="02020603050405020304" charset="0"/>
                <a:ea typeface="宋体" panose="02010600030101010101" pitchFamily="2" charset="-122"/>
              </a:rPr>
              <a:t>事物说明文的常用图式是：背景导入</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中心话题</a:t>
            </a:r>
            <a:r>
              <a:rPr lang="en-US" altLang="zh-CN" sz="2000" b="1">
                <a:solidFill>
                  <a:srgbClr val="FF0000"/>
                </a:solidFill>
                <a:latin typeface="Times New Roman" panose="02020603050405020304" charset="0"/>
                <a:ea typeface="宋体" panose="02010600030101010101" pitchFamily="2" charset="-122"/>
              </a:rPr>
              <a:t>+</a:t>
            </a:r>
            <a:r>
              <a:rPr lang="zh-CN" altLang="zh-CN" sz="2000" b="1">
                <a:solidFill>
                  <a:srgbClr val="FF0000"/>
                </a:solidFill>
                <a:latin typeface="Times New Roman" panose="02020603050405020304" charset="0"/>
                <a:ea typeface="宋体" panose="02010600030101010101" pitchFamily="2" charset="-122"/>
              </a:rPr>
              <a:t>发展过程</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总结评价</a:t>
            </a:r>
            <a:endParaRPr lang="zh-CN" altLang="en-US" sz="2000" b="1">
              <a:solidFill>
                <a:srgbClr val="FF0000"/>
              </a:solidFill>
              <a:latin typeface="Times New Roman" panose="02020603050405020304" charset="0"/>
              <a:ea typeface="宋体" panose="02010600030101010101" pitchFamily="2" charset="-122"/>
            </a:endParaRPr>
          </a:p>
          <a:p>
            <a:r>
              <a:rPr lang="zh-CN" altLang="en-US" sz="2000" b="1">
                <a:solidFill>
                  <a:srgbClr val="FF0000"/>
                </a:solidFill>
                <a:latin typeface="Times New Roman" panose="02020603050405020304" charset="0"/>
                <a:ea typeface="宋体" panose="02010600030101010101" pitchFamily="2" charset="-122"/>
              </a:rPr>
              <a:t> </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（粗略以时间顺序展开）</a:t>
            </a:r>
            <a:endParaRPr lang="zh-CN" altLang="en-US"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11"/>
            </p:custDataLst>
          </p:nvPr>
        </p:nvSpPr>
        <p:spPr>
          <a:xfrm>
            <a:off x="6660515" y="2896870"/>
            <a:ext cx="2338705" cy="89535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of the object of the text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500" fill="hold"/>
                                        <p:tgtEl>
                                          <p:spTgt spid="35"/>
                                        </p:tgtEl>
                                        <p:attrNameLst>
                                          <p:attrName>ppt_x</p:attrName>
                                        </p:attrNameLst>
                                      </p:cBhvr>
                                      <p:tavLst>
                                        <p:tav tm="0">
                                          <p:val>
                                            <p:strVal val="#ppt_x"/>
                                          </p:val>
                                        </p:tav>
                                        <p:tav tm="100000">
                                          <p:val>
                                            <p:strVal val="#ppt_x"/>
                                          </p:val>
                                        </p:tav>
                                      </p:tavLst>
                                    </p:anim>
                                    <p:anim calcmode="lin" valueType="num">
                                      <p:cBhvr additive="base">
                                        <p:cTn id="2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5" grpId="0" bldLvl="0" animBg="1"/>
      <p:bldP spid="46" grpId="0" bldLvl="0" animBg="1"/>
      <p:bldP spid="10" grpId="0" bldLvl="0" animBg="1"/>
      <p:bldP spid="41" grpId="0" animBg="1"/>
      <p:bldP spid="4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124460" y="1268730"/>
            <a:ext cx="6783070" cy="4663440"/>
          </a:xfrm>
          <a:prstGeom prst="rect">
            <a:avLst/>
          </a:prstGeom>
        </p:spPr>
      </p:pic>
      <p:sp>
        <p:nvSpPr>
          <p:cNvPr id="18474" name="标题 1"/>
          <p:cNvSpPr>
            <a:spLocks noGrp="1"/>
          </p:cNvSpPr>
          <p:nvPr>
            <p:custDataLst>
              <p:tags r:id="rId3"/>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4"/>
            </p:custDataLst>
          </p:nvPr>
        </p:nvSpPr>
        <p:spPr>
          <a:xfrm rot="420000">
            <a:off x="5615305" y="126365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t>
            </a:r>
            <a:r>
              <a:rPr lang="en-US" altLang="zh-CN" sz="2000" strike="noStrike" noProof="1" dirty="0"/>
              <a:t> </a:t>
            </a:r>
            <a:r>
              <a:rPr lang="en-US" altLang="zh-CN" sz="2000" strike="noStrike" noProof="1" dirty="0">
                <a:solidFill>
                  <a:schemeClr val="tx1"/>
                </a:solidFill>
              </a:rPr>
              <a:t>The last but one  sentence </a:t>
            </a:r>
            <a:endParaRPr lang="en-US" altLang="zh-CN" sz="2000" strike="noStrike" noProof="1" dirty="0">
              <a:solidFill>
                <a:schemeClr val="tx1"/>
              </a:solidFill>
            </a:endParaRPr>
          </a:p>
        </p:txBody>
      </p:sp>
      <p:sp>
        <p:nvSpPr>
          <p:cNvPr id="3" name="云形标注 2"/>
          <p:cNvSpPr/>
          <p:nvPr>
            <p:custDataLst>
              <p:tags r:id="rId5"/>
            </p:custDataLst>
          </p:nvPr>
        </p:nvSpPr>
        <p:spPr>
          <a:xfrm rot="420000">
            <a:off x="6122035" y="2541905"/>
            <a:ext cx="321881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 </a:t>
            </a:r>
            <a:r>
              <a:rPr lang="en-US" altLang="zh-CN" sz="2000" strike="noStrike" noProof="1" dirty="0">
                <a:solidFill>
                  <a:schemeClr val="tx1"/>
                </a:solidFill>
              </a:rPr>
              <a:t> The  second sentence </a:t>
            </a:r>
            <a:endParaRPr lang="en-US" altLang="zh-CN" sz="2000" strike="noStrike" noProof="1" dirty="0">
              <a:solidFill>
                <a:schemeClr val="tx1"/>
              </a:solidFill>
            </a:endParaRPr>
          </a:p>
        </p:txBody>
      </p:sp>
      <p:sp>
        <p:nvSpPr>
          <p:cNvPr id="5" name="云形标注 4"/>
          <p:cNvSpPr/>
          <p:nvPr>
            <p:custDataLst>
              <p:tags r:id="rId6"/>
            </p:custDataLst>
          </p:nvPr>
        </p:nvSpPr>
        <p:spPr>
          <a:xfrm rot="420000">
            <a:off x="6660515" y="3876675"/>
            <a:ext cx="2675255"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Para3 :  </a:t>
            </a:r>
            <a:r>
              <a:rPr lang="en-US" altLang="zh-CN" sz="2000" dirty="0">
                <a:solidFill>
                  <a:schemeClr val="tx1"/>
                </a:solidFill>
                <a:sym typeface="+mn-ea"/>
              </a:rPr>
              <a:t>The  first sentence </a:t>
            </a:r>
            <a:endParaRPr lang="zh-CN" altLang="zh-CN" sz="2000" strike="noStrike" noProof="1" dirty="0">
              <a:solidFill>
                <a:srgbClr val="FF0000"/>
              </a:solidFill>
            </a:endParaRPr>
          </a:p>
        </p:txBody>
      </p:sp>
      <p:sp>
        <p:nvSpPr>
          <p:cNvPr id="6" name="云形标注 5"/>
          <p:cNvSpPr/>
          <p:nvPr>
            <p:custDataLst>
              <p:tags r:id="rId7"/>
            </p:custDataLst>
          </p:nvPr>
        </p:nvSpPr>
        <p:spPr>
          <a:xfrm rot="420000">
            <a:off x="6737350" y="5081905"/>
            <a:ext cx="2362200"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Para2&amp;3 :  </a:t>
            </a:r>
            <a:r>
              <a:rPr lang="zh-CN" altLang="zh-CN" sz="2000" strike="noStrike" noProof="1" dirty="0">
                <a:solidFill>
                  <a:srgbClr val="FF0000"/>
                </a:solidFill>
              </a:rPr>
              <a:t>概括大意</a:t>
            </a:r>
            <a:r>
              <a:rPr lang="en-US" altLang="zh-CN" sz="2000" dirty="0">
                <a:solidFill>
                  <a:schemeClr val="tx1"/>
                </a:solidFill>
                <a:sym typeface="+mn-ea"/>
              </a:rPr>
              <a:t> </a:t>
            </a:r>
            <a:endParaRPr lang="zh-CN" altLang="zh-CN" sz="2000" strike="noStrike" noProof="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P spid="6"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69215" y="465455"/>
            <a:ext cx="8998585" cy="4907280"/>
          </a:xfrm>
          <a:prstGeom prst="rect">
            <a:avLst/>
          </a:prstGeom>
        </p:spPr>
      </p:pic>
      <p:pic>
        <p:nvPicPr>
          <p:cNvPr id="3" name="图片 2"/>
          <p:cNvPicPr>
            <a:picLocks noChangeAspect="1"/>
          </p:cNvPicPr>
          <p:nvPr>
            <p:custDataLst>
              <p:tags r:id="rId3"/>
            </p:custDataLst>
          </p:nvPr>
        </p:nvPicPr>
        <p:blipFill>
          <a:blip r:embed="rId4"/>
          <a:stretch>
            <a:fillRect/>
          </a:stretch>
        </p:blipFill>
        <p:spPr>
          <a:xfrm>
            <a:off x="611505" y="5372735"/>
            <a:ext cx="7586345" cy="1290955"/>
          </a:xfrm>
          <a:prstGeom prst="rect">
            <a:avLst/>
          </a:prstGeom>
        </p:spPr>
      </p:pic>
      <p:cxnSp>
        <p:nvCxnSpPr>
          <p:cNvPr id="16" name="直接箭头连接符 15"/>
          <p:cNvCxnSpPr/>
          <p:nvPr>
            <p:custDataLst>
              <p:tags r:id="rId5"/>
            </p:custDataLst>
          </p:nvPr>
        </p:nvCxnSpPr>
        <p:spPr>
          <a:xfrm flipV="1">
            <a:off x="1331595" y="1916430"/>
            <a:ext cx="136779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251460" y="1916430"/>
            <a:ext cx="77768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9463" name="标题 1"/>
          <p:cNvSpPr>
            <a:spLocks noGrp="1"/>
          </p:cNvSpPr>
          <p:nvPr>
            <p:custDataLst>
              <p:tags r:id="rId7"/>
            </p:custDataLst>
          </p:nvPr>
        </p:nvSpPr>
        <p:spPr>
          <a:xfrm>
            <a:off x="179070" y="-9207"/>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323215" y="5587365"/>
            <a:ext cx="5318760" cy="1127760"/>
          </a:xfrm>
          <a:prstGeom prst="rect">
            <a:avLst/>
          </a:prstGeom>
        </p:spPr>
      </p:pic>
      <p:pic>
        <p:nvPicPr>
          <p:cNvPr id="7" name="图片 6"/>
          <p:cNvPicPr>
            <a:picLocks noChangeAspect="1"/>
          </p:cNvPicPr>
          <p:nvPr>
            <p:custDataLst>
              <p:tags r:id="rId3"/>
            </p:custDataLst>
          </p:nvPr>
        </p:nvPicPr>
        <p:blipFill>
          <a:blip r:embed="rId4"/>
          <a:stretch>
            <a:fillRect/>
          </a:stretch>
        </p:blipFill>
        <p:spPr>
          <a:xfrm>
            <a:off x="69215" y="188595"/>
            <a:ext cx="8998585" cy="4907280"/>
          </a:xfrm>
          <a:prstGeom prst="rect">
            <a:avLst/>
          </a:prstGeom>
        </p:spPr>
      </p:pic>
      <p:cxnSp>
        <p:nvCxnSpPr>
          <p:cNvPr id="16" name="直接箭头连接符 15"/>
          <p:cNvCxnSpPr/>
          <p:nvPr>
            <p:custDataLst>
              <p:tags r:id="rId5"/>
            </p:custDataLst>
          </p:nvPr>
        </p:nvCxnSpPr>
        <p:spPr>
          <a:xfrm flipH="1" flipV="1">
            <a:off x="2699385" y="620395"/>
            <a:ext cx="792480" cy="36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1691640" y="692785"/>
            <a:ext cx="23761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椭圆 13"/>
          <p:cNvSpPr/>
          <p:nvPr>
            <p:custDataLst>
              <p:tags r:id="rId7"/>
            </p:custDataLst>
          </p:nvPr>
        </p:nvSpPr>
        <p:spPr>
          <a:xfrm>
            <a:off x="3419475" y="692785"/>
            <a:ext cx="144335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4" name="直接箭头连接符 3"/>
          <p:cNvCxnSpPr>
            <a:endCxn id="14" idx="3"/>
          </p:cNvCxnSpPr>
          <p:nvPr>
            <p:custDataLst>
              <p:tags r:id="rId8"/>
            </p:custDataLst>
          </p:nvPr>
        </p:nvCxnSpPr>
        <p:spPr>
          <a:xfrm flipH="1" flipV="1">
            <a:off x="3630930" y="941070"/>
            <a:ext cx="148590" cy="544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46" name="文本框 99"/>
          <p:cNvSpPr txBox="1"/>
          <p:nvPr>
            <p:custDataLst>
              <p:tags r:id="rId9"/>
            </p:custDataLst>
          </p:nvPr>
        </p:nvSpPr>
        <p:spPr>
          <a:xfrm>
            <a:off x="3779520" y="1583055"/>
            <a:ext cx="4414520" cy="1405255"/>
          </a:xfrm>
          <a:prstGeom prst="rect">
            <a:avLst/>
          </a:prstGeom>
          <a:solidFill>
            <a:srgbClr val="FFFF00"/>
          </a:solidFill>
          <a:ln w="12700" cmpd="sng">
            <a:solidFill>
              <a:srgbClr val="00B0F0"/>
            </a:solidFill>
            <a:prstDash val="solid"/>
          </a:ln>
        </p:spPr>
        <p:txBody>
          <a:bodyPr wrap="square" anchor="t" anchorCtr="0">
            <a:noAutofit/>
          </a:bodyPr>
          <a:p>
            <a:r>
              <a:rPr lang="zh-CN" altLang="en-US" sz="2000" b="1">
                <a:solidFill>
                  <a:srgbClr val="FF0000"/>
                </a:solidFill>
                <a:latin typeface="Times New Roman" panose="02020603050405020304" charset="0"/>
                <a:ea typeface="宋体" panose="02010600030101010101" pitchFamily="2" charset="-122"/>
              </a:rPr>
              <a:t>此处：转折</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对比</a:t>
            </a:r>
            <a:endParaRPr lang="en-US" sz="2000" b="1">
              <a:solidFill>
                <a:srgbClr val="FF0000"/>
              </a:solidFill>
              <a:latin typeface="Times New Roman" panose="02020603050405020304" charset="0"/>
              <a:ea typeface="宋体" panose="02010600030101010101" pitchFamily="2" charset="-122"/>
            </a:endParaRPr>
          </a:p>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词义猜测的核心是把握段落内部相关句子之间的的逻辑关系，包括递进，转折，解释说明，具体到抽象，范畴由大到小。。。</a:t>
            </a:r>
            <a:endParaRPr lang="zh-CN" altLang="en-US" sz="2000" b="1">
              <a:solidFill>
                <a:srgbClr val="FF0000"/>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297180" y="5300980"/>
            <a:ext cx="6550025" cy="1450975"/>
          </a:xfrm>
          <a:prstGeom prst="rect">
            <a:avLst/>
          </a:prstGeom>
        </p:spPr>
      </p:pic>
      <p:pic>
        <p:nvPicPr>
          <p:cNvPr id="7" name="图片 6"/>
          <p:cNvPicPr>
            <a:picLocks noChangeAspect="1"/>
          </p:cNvPicPr>
          <p:nvPr>
            <p:custDataLst>
              <p:tags r:id="rId3"/>
            </p:custDataLst>
          </p:nvPr>
        </p:nvPicPr>
        <p:blipFill>
          <a:blip r:embed="rId4"/>
          <a:stretch>
            <a:fillRect/>
          </a:stretch>
        </p:blipFill>
        <p:spPr>
          <a:xfrm>
            <a:off x="69215" y="188595"/>
            <a:ext cx="8998585" cy="4907280"/>
          </a:xfrm>
          <a:prstGeom prst="rect">
            <a:avLst/>
          </a:prstGeom>
        </p:spPr>
      </p:pic>
      <p:cxnSp>
        <p:nvCxnSpPr>
          <p:cNvPr id="16" name="直接箭头连接符 15"/>
          <p:cNvCxnSpPr/>
          <p:nvPr>
            <p:custDataLst>
              <p:tags r:id="rId5"/>
            </p:custDataLst>
          </p:nvPr>
        </p:nvCxnSpPr>
        <p:spPr>
          <a:xfrm flipH="1" flipV="1">
            <a:off x="5292090" y="4580890"/>
            <a:ext cx="9359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2123440" y="4580890"/>
            <a:ext cx="66973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4" name="直接连接符 3"/>
          <p:cNvCxnSpPr/>
          <p:nvPr>
            <p:custDataLst>
              <p:tags r:id="rId7"/>
            </p:custDataLst>
          </p:nvPr>
        </p:nvCxnSpPr>
        <p:spPr>
          <a:xfrm>
            <a:off x="179070" y="4869180"/>
            <a:ext cx="39604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5" name="直接箭头连接符 4"/>
          <p:cNvCxnSpPr/>
          <p:nvPr>
            <p:custDataLst>
              <p:tags r:id="rId8"/>
            </p:custDataLst>
          </p:nvPr>
        </p:nvCxnSpPr>
        <p:spPr>
          <a:xfrm flipV="1">
            <a:off x="6228080" y="4509135"/>
            <a:ext cx="208788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179705" y="869950"/>
            <a:ext cx="6305550" cy="4147185"/>
          </a:xfrm>
          <a:prstGeom prst="rect">
            <a:avLst/>
          </a:prstGeom>
        </p:spPr>
      </p:pic>
      <p:sp>
        <p:nvSpPr>
          <p:cNvPr id="15" name="文本框 14"/>
          <p:cNvSpPr txBox="1"/>
          <p:nvPr>
            <p:custDataLst>
              <p:tags r:id="rId3"/>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6" name="椭圆 5"/>
          <p:cNvSpPr/>
          <p:nvPr/>
        </p:nvSpPr>
        <p:spPr>
          <a:xfrm>
            <a:off x="1619885" y="3504565"/>
            <a:ext cx="68389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custDataLst>
              <p:tags r:id="rId4"/>
            </p:custDataLst>
          </p:nvPr>
        </p:nvSpPr>
        <p:spPr>
          <a:xfrm>
            <a:off x="6516370" y="3644900"/>
            <a:ext cx="2516505" cy="638175"/>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41" name="燕尾形 40"/>
          <p:cNvSpPr/>
          <p:nvPr/>
        </p:nvSpPr>
        <p:spPr>
          <a:xfrm rot="5400000">
            <a:off x="7447915" y="1758315"/>
            <a:ext cx="40386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custDataLst>
              <p:tags r:id="rId5"/>
            </p:custDataLst>
          </p:nvPr>
        </p:nvSpPr>
        <p:spPr>
          <a:xfrm rot="5400000">
            <a:off x="7450455" y="3051810"/>
            <a:ext cx="39878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6"/>
            </p:custDataLst>
          </p:nvPr>
        </p:nvSpPr>
        <p:spPr>
          <a:xfrm>
            <a:off x="179705" y="6092825"/>
            <a:ext cx="8322945" cy="62166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文章反复大范围出现覆盖解释的名词基本就是文章的</a:t>
            </a:r>
            <a:r>
              <a:rPr lang="en-US" altLang="zh-CN" sz="2000" b="1">
                <a:solidFill>
                  <a:srgbClr val="FF0000"/>
                </a:solidFill>
                <a:latin typeface="Times New Roman" panose="02020603050405020304" charset="0"/>
                <a:ea typeface="宋体" panose="02010600030101010101" pitchFamily="2" charset="-122"/>
              </a:rPr>
              <a:t>topic</a:t>
            </a:r>
            <a:r>
              <a:rPr lang="zh-CN" altLang="en-US" sz="2000" b="1">
                <a:solidFill>
                  <a:srgbClr val="FF0000"/>
                </a:solidFill>
                <a:latin typeface="Times New Roman" panose="02020603050405020304" charset="0"/>
                <a:ea typeface="宋体" panose="02010600030101010101" pitchFamily="2" charset="-122"/>
              </a:rPr>
              <a:t>，切忌说明主体范围表述的过大或过小</a:t>
            </a:r>
            <a:endParaRPr lang="zh-CN" altLang="en-US"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7"/>
            </p:custDataLst>
          </p:nvPr>
        </p:nvSpPr>
        <p:spPr>
          <a:xfrm>
            <a:off x="6565900" y="2269490"/>
            <a:ext cx="2514600" cy="62484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object of the text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 name="椭圆 2"/>
          <p:cNvSpPr/>
          <p:nvPr/>
        </p:nvSpPr>
        <p:spPr>
          <a:xfrm>
            <a:off x="5292090" y="28663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椭圆 3"/>
          <p:cNvSpPr/>
          <p:nvPr/>
        </p:nvSpPr>
        <p:spPr>
          <a:xfrm>
            <a:off x="2411730" y="371856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nvSpPr>
        <p:spPr>
          <a:xfrm>
            <a:off x="4716145" y="455168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nvSpPr>
        <p:spPr>
          <a:xfrm>
            <a:off x="2988310" y="292735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1" name="图片 10"/>
          <p:cNvPicPr>
            <a:picLocks noChangeAspect="1"/>
          </p:cNvPicPr>
          <p:nvPr>
            <p:custDataLst>
              <p:tags r:id="rId8"/>
            </p:custDataLst>
          </p:nvPr>
        </p:nvPicPr>
        <p:blipFill>
          <a:blip r:embed="rId9"/>
          <a:stretch>
            <a:fillRect/>
          </a:stretch>
        </p:blipFill>
        <p:spPr>
          <a:xfrm>
            <a:off x="251460" y="5080635"/>
            <a:ext cx="7383145" cy="1062990"/>
          </a:xfrm>
          <a:prstGeom prst="rect">
            <a:avLst/>
          </a:prstGeom>
        </p:spPr>
      </p:pic>
      <p:sp>
        <p:nvSpPr>
          <p:cNvPr id="12" name="椭圆 11"/>
          <p:cNvSpPr/>
          <p:nvPr/>
        </p:nvSpPr>
        <p:spPr>
          <a:xfrm>
            <a:off x="899795" y="5409565"/>
            <a:ext cx="159956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P spid="12" grpId="0" animBg="1"/>
      <p:bldP spid="3" grpId="0" animBg="1"/>
      <p:bldP spid="9" grpId="0" animBg="1"/>
      <p:bldP spid="6" grpId="0" bldLvl="0" animBg="1"/>
      <p:bldP spid="4" grpId="0"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656388" y="58864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矩形 3"/>
          <p:cNvSpPr>
            <a:spLocks noChangeAspect="1"/>
          </p:cNvSpPr>
          <p:nvPr/>
        </p:nvSpPr>
        <p:spPr>
          <a:xfrm>
            <a:off x="179705" y="2319020"/>
            <a:ext cx="8427720" cy="3743960"/>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altLang="zh-CN" sz="2200">
                <a:solidFill>
                  <a:srgbClr val="000000"/>
                </a:solidFill>
                <a:latin typeface="Times New Roman" panose="02020603050405020304" charset="0"/>
                <a:ea typeface="宋体" panose="02010600030101010101" pitchFamily="2" charset="-122"/>
              </a:rPr>
              <a:t>Subjects </a:t>
            </a:r>
            <a:r>
              <a:rPr lang="en-US" altLang="zh-CN" sz="2200">
                <a:solidFill>
                  <a:srgbClr val="7030A0"/>
                </a:solidFill>
                <a:latin typeface="Times New Roman" panose="02020603050405020304" charset="0"/>
                <a:ea typeface="宋体" panose="02010600030101010101" pitchFamily="2" charset="-122"/>
              </a:rPr>
              <a:t>who practiced the language moderately beforehand</a:t>
            </a:r>
            <a:r>
              <a:rPr lang="en-US" altLang="zh-CN" sz="2200">
                <a:solidFill>
                  <a:srgbClr val="000000"/>
                </a:solidFill>
                <a:latin typeface="Times New Roman" panose="02020603050405020304" charset="0"/>
                <a:ea typeface="宋体" panose="02010600030101010101" pitchFamily="2" charset="-122"/>
              </a:rPr>
              <a:t> made fewer errors than those </a:t>
            </a:r>
            <a:r>
              <a:rPr lang="en-US" altLang="zh-CN" sz="2200">
                <a:solidFill>
                  <a:srgbClr val="7030A0"/>
                </a:solidFill>
                <a:latin typeface="Times New Roman" panose="02020603050405020304" charset="0"/>
                <a:ea typeface="宋体" panose="02010600030101010101" pitchFamily="2" charset="-122"/>
              </a:rPr>
              <a:t>who practiced extensively or not at all.</a:t>
            </a:r>
            <a:endParaRPr lang="en-US" altLang="zh-CN" sz="2200">
              <a:solidFill>
                <a:srgbClr val="7030A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sym typeface="+mn-ea"/>
              </a:rPr>
              <a:t>该句比较长</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去掉两个</a:t>
            </a:r>
            <a:r>
              <a:rPr lang="en-US" altLang="zh-CN" sz="2200">
                <a:solidFill>
                  <a:srgbClr val="000000"/>
                </a:solidFill>
                <a:latin typeface="Times New Roman" panose="02020603050405020304" charset="0"/>
                <a:sym typeface="+mn-ea"/>
              </a:rPr>
              <a:t>who</a:t>
            </a:r>
            <a:r>
              <a:rPr lang="zh-CN" altLang="zh-CN" sz="2200">
                <a:solidFill>
                  <a:srgbClr val="000000"/>
                </a:solidFill>
                <a:latin typeface="Times New Roman" panose="02020603050405020304" charset="0"/>
                <a:sym typeface="+mn-ea"/>
              </a:rPr>
              <a:t>引导的定语从句</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句子的主干为</a:t>
            </a:r>
            <a:r>
              <a:rPr lang="en-US" altLang="zh-CN" sz="2200">
                <a:solidFill>
                  <a:srgbClr val="000000"/>
                </a:solidFill>
                <a:latin typeface="Times New Roman" panose="02020603050405020304" charset="0"/>
                <a:sym typeface="+mn-ea"/>
              </a:rPr>
              <a:t>: Subjects  made fewer errors than those </a:t>
            </a:r>
            <a:r>
              <a:rPr lang="zh-CN" altLang="en-US" sz="2200">
                <a:solidFill>
                  <a:srgbClr val="000000"/>
                </a:solidFill>
                <a:latin typeface="Times New Roman" panose="02020603050405020304" charset="0"/>
                <a:sym typeface="+mn-ea"/>
              </a:rPr>
              <a:t>。此时明确句式为第一类人比第二类人少犯错误。</a:t>
            </a:r>
            <a:r>
              <a:rPr lang="en-US" altLang="zh-CN" sz="2200">
                <a:solidFill>
                  <a:srgbClr val="000000"/>
                </a:solidFill>
                <a:latin typeface="Times New Roman" panose="02020603050405020304" charset="0"/>
                <a:sym typeface="+mn-ea"/>
              </a:rPr>
              <a:t> </a:t>
            </a:r>
            <a:r>
              <a:rPr lang="zh-CN" altLang="en-US" sz="2200">
                <a:solidFill>
                  <a:srgbClr val="000000"/>
                </a:solidFill>
                <a:latin typeface="Times New Roman" panose="02020603050405020304" charset="0"/>
                <a:sym typeface="+mn-ea"/>
              </a:rPr>
              <a:t>然后再另行分别翻译定语，明确两类人区别在哪里。</a:t>
            </a:r>
            <a:endParaRPr lang="en-US" altLang="zh-CN"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NEU-BZ-S92"/>
                <a:ea typeface="宋体" panose="02010600030101010101" pitchFamily="2" charset="-122"/>
              </a:rPr>
              <a:t> </a:t>
            </a:r>
            <a:r>
              <a:rPr lang="zh-CN" sz="2200">
                <a:solidFill>
                  <a:srgbClr val="000000"/>
                </a:solidFill>
                <a:latin typeface="Times New Roman" panose="02020603050405020304" charset="0"/>
                <a:ea typeface="宋体" panose="02010600030101010101" pitchFamily="2" charset="-122"/>
              </a:rPr>
              <a:t>那些事先适度练习这门语言的受试者比那些全力练习或者根本不练习的受试者犯的错误</a:t>
            </a:r>
            <a:r>
              <a:rPr lang="zh-CN" altLang="zh-CN" sz="2200">
                <a:solidFill>
                  <a:srgbClr val="000000"/>
                </a:solidFill>
                <a:latin typeface="Times New Roman" panose="02020603050405020304" charset="0"/>
                <a:ea typeface="宋体" panose="02010600030101010101" pitchFamily="2" charset="-122"/>
              </a:rPr>
              <a:t>更少。</a:t>
            </a:r>
            <a:endParaRPr lang="zh-CN" altLang="zh-CN" sz="2200">
              <a:solidFill>
                <a:srgbClr val="000000"/>
              </a:solidFill>
              <a:latin typeface="NEU-BZ-S92"/>
              <a:ea typeface="方正书宋_GBK" pitchFamily="65" charset="-122"/>
            </a:endParaRPr>
          </a:p>
        </p:txBody>
      </p:sp>
      <p:sp>
        <p:nvSpPr>
          <p:cNvPr id="47" name="矩形 46"/>
          <p:cNvSpPr>
            <a:spLocks noChangeAspect="1"/>
          </p:cNvSpPr>
          <p:nvPr/>
        </p:nvSpPr>
        <p:spPr>
          <a:xfrm>
            <a:off x="303213" y="1085850"/>
            <a:ext cx="8128000" cy="902970"/>
          </a:xfrm>
          <a:prstGeom prst="rect">
            <a:avLst/>
          </a:prstGeom>
        </p:spPr>
        <p:txBody>
          <a:bodyPr wrap="square">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1</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复杂从句【解题技巧】</a:t>
            </a:r>
            <a:r>
              <a:rPr lang="zh-CN" altLang="zh-CN" sz="2200" strike="noStrike" noProof="1">
                <a:solidFill>
                  <a:srgbClr val="FF0000"/>
                </a:solidFill>
                <a:latin typeface="Times New Roman" panose="02020603050405020304" charset="0"/>
                <a:ea typeface="+mn-ea"/>
                <a:cs typeface="Times New Roman" panose="02020603050405020304" charset="0"/>
              </a:rPr>
              <a:t>找谓语</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定主语，主从分层理解再整合</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3" name="文本框 99"/>
          <p:cNvSpPr txBox="1"/>
          <p:nvPr>
            <p:custDataLst>
              <p:tags r:id="rId1"/>
            </p:custDataLst>
          </p:nvPr>
        </p:nvSpPr>
        <p:spPr>
          <a:xfrm>
            <a:off x="3161030" y="404495"/>
            <a:ext cx="2505075" cy="471170"/>
          </a:xfrm>
          <a:prstGeom prst="rect">
            <a:avLst/>
          </a:prstGeom>
          <a:solidFill>
            <a:srgbClr val="FFFF00"/>
          </a:solidFill>
          <a:ln w="12700" cmpd="sng">
            <a:solidFill>
              <a:srgbClr val="00B0F0"/>
            </a:solidFill>
            <a:prstDash val="solid"/>
          </a:ln>
        </p:spPr>
        <p:txBody>
          <a:bodyPr wrap="square" anchor="t" anchorCtr="0">
            <a:noAutofit/>
          </a:bodyPr>
          <a:p>
            <a:r>
              <a:rPr lang="zh-CN" sz="2000" b="1">
                <a:solidFill>
                  <a:srgbClr val="FF0000"/>
                </a:solidFill>
                <a:latin typeface="Times New Roman" panose="02020603050405020304" charset="0"/>
                <a:ea typeface="宋体" panose="02010600030101010101" pitchFamily="2" charset="-122"/>
              </a:rPr>
              <a:t>长难句阅读四技巧</a:t>
            </a:r>
            <a:endParaRPr lang="zh-CN" sz="2000" b="1">
              <a:solidFill>
                <a:srgbClr val="FF0000"/>
              </a:solidFill>
              <a:latin typeface="Times New Roman" panose="0202060305040502030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charRg st="198" end="437"/>
                                            </p:txEl>
                                          </p:spTgt>
                                        </p:tgtEl>
                                        <p:attrNameLst>
                                          <p:attrName>style.visibility</p:attrName>
                                        </p:attrNameLst>
                                      </p:cBhvr>
                                      <p:to>
                                        <p:strVal val="visible"/>
                                      </p:to>
                                    </p:set>
                                    <p:animEffect transition="in" filter="wipe(down)">
                                      <p:cBhvr>
                                        <p:cTn id="7" dur="500"/>
                                        <p:tgtEl>
                                          <p:spTgt spid="4">
                                            <p:txEl>
                                              <p:charRg st="198" end="43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charRg st="2" end="2"/>
                                            </p:txEl>
                                          </p:spTgt>
                                        </p:tgtEl>
                                        <p:attrNameLst>
                                          <p:attrName>style.visibility</p:attrName>
                                        </p:attrNameLst>
                                      </p:cBhvr>
                                      <p:to>
                                        <p:strVal val="visible"/>
                                      </p:to>
                                    </p:set>
                                    <p:animEffect transition="in" filter="wipe(down)">
                                      <p:cBhvr>
                                        <p:cTn id="12" dur="500"/>
                                        <p:tgtEl>
                                          <p:spTgt spid="4">
                                            <p:txEl>
                                              <p:char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469063" y="52387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22576" name="文本框 2"/>
          <p:cNvSpPr txBox="1"/>
          <p:nvPr/>
        </p:nvSpPr>
        <p:spPr>
          <a:xfrm>
            <a:off x="2287905" y="188595"/>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
        <p:nvSpPr>
          <p:cNvPr id="4" name="矩形 3"/>
          <p:cNvSpPr>
            <a:spLocks noChangeAspect="1"/>
          </p:cNvSpPr>
          <p:nvPr/>
        </p:nvSpPr>
        <p:spPr>
          <a:xfrm>
            <a:off x="107315" y="1412875"/>
            <a:ext cx="8816975" cy="5367655"/>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sz="2200">
                <a:solidFill>
                  <a:srgbClr val="7030A0"/>
                </a:solidFill>
                <a:latin typeface="Times New Roman" panose="02020603050405020304" charset="0"/>
                <a:sym typeface="+mn-ea"/>
              </a:rPr>
              <a:t>High levels of knowledge can make people too attached to traditional ways</a:t>
            </a:r>
            <a:r>
              <a:rPr lang="en-US" sz="2200">
                <a:latin typeface="Times New Roman" panose="02020603050405020304" charset="0"/>
                <a:sym typeface="+mn-ea"/>
              </a:rPr>
              <a:t> of viewing problems across fields the arts, sciences, and politics. </a:t>
            </a:r>
            <a:endParaRPr lang="en-US" sz="2200">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especially in simple jobs where it doesn't pay to be a perfectionist. </a:t>
            </a:r>
            <a:endParaRPr lang="en-US" sz="2200">
              <a:latin typeface="Times New Roman" panose="02020603050405020304" charset="0"/>
              <a:sym typeface="+mn-ea"/>
            </a:endParaRPr>
          </a:p>
          <a:p>
            <a:pPr indent="266700" defTabSz="914400">
              <a:lnSpc>
                <a:spcPct val="120000"/>
              </a:lnSpc>
              <a:tabLst>
                <a:tab pos="1028700" algn="l"/>
                <a:tab pos="1851025" algn="l"/>
                <a:tab pos="2538730" algn="l"/>
                <a:tab pos="3222625" algn="l"/>
              </a:tabLst>
            </a:pPr>
            <a:endParaRPr lang="en-US" altLang="zh-CN" sz="2200">
              <a:solidFill>
                <a:srgbClr val="00000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】这两</a:t>
            </a:r>
            <a:r>
              <a:rPr lang="zh-CN" altLang="zh-CN" sz="2200">
                <a:solidFill>
                  <a:srgbClr val="000000"/>
                </a:solidFill>
                <a:latin typeface="Times New Roman" panose="02020603050405020304" charset="0"/>
                <a:sym typeface="+mn-ea"/>
              </a:rPr>
              <a:t>句比较长</a:t>
            </a:r>
            <a:r>
              <a:rPr lang="en-US" altLang="zh-CN" sz="2200">
                <a:solidFill>
                  <a:srgbClr val="000000"/>
                </a:solidFill>
                <a:latin typeface="Times New Roman" panose="02020603050405020304" charset="0"/>
                <a:sym typeface="+mn-ea"/>
              </a:rPr>
              <a:t>,</a:t>
            </a:r>
            <a:r>
              <a:rPr lang="zh-CN" altLang="en-US" sz="2200">
                <a:solidFill>
                  <a:srgbClr val="000000"/>
                </a:solidFill>
                <a:latin typeface="Times New Roman" panose="02020603050405020304" charset="0"/>
                <a:sym typeface="+mn-ea"/>
              </a:rPr>
              <a:t>去掉一些细节解释与补充说明等介词短语，状语，主干为</a:t>
            </a:r>
            <a:r>
              <a:rPr lang="en-US" sz="2200">
                <a:solidFill>
                  <a:srgbClr val="7030A0"/>
                </a:solidFill>
                <a:latin typeface="Times New Roman" panose="02020603050405020304" charset="0"/>
                <a:sym typeface="+mn-ea"/>
              </a:rPr>
              <a:t>High levels of knowledge can make people too attached to traditional ways</a:t>
            </a:r>
            <a:r>
              <a:rPr lang="zh-CN" altLang="en-US" sz="2200">
                <a:solidFill>
                  <a:srgbClr val="7030A0"/>
                </a:solidFill>
                <a:latin typeface="Times New Roman" panose="02020603050405020304" charset="0"/>
                <a:sym typeface="+mn-ea"/>
              </a:rPr>
              <a:t>；</a:t>
            </a: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a:t>
            </a:r>
            <a:endParaRPr lang="zh-CN" altLang="en-US"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】高水平的知识会使人们过于依赖于传统的方式来看待艺术、科学和政治等领域的问题。高度尽责与较低的工作表现有关，尤其是在简单的工作中，完美主义者是没有好处的。</a:t>
            </a:r>
            <a:endParaRPr lang="zh-CN" altLang="zh-CN" sz="2200">
              <a:solidFill>
                <a:srgbClr val="000000"/>
              </a:solidFill>
              <a:latin typeface="NEU-BZ-S92"/>
              <a:ea typeface="方正书宋_GBK" pitchFamily="65" charset="-122"/>
            </a:endParaRPr>
          </a:p>
        </p:txBody>
      </p:sp>
      <p:sp>
        <p:nvSpPr>
          <p:cNvPr id="49" name="矩形 48"/>
          <p:cNvSpPr>
            <a:spLocks noChangeAspect="1"/>
          </p:cNvSpPr>
          <p:nvPr>
            <p:custDataLst>
              <p:tags r:id="rId1"/>
            </p:custDataLst>
          </p:nvPr>
        </p:nvSpPr>
        <p:spPr>
          <a:xfrm>
            <a:off x="323850" y="908368"/>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2</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分割结构【解题技巧】</a:t>
            </a:r>
            <a:r>
              <a:rPr lang="zh-CN" altLang="zh-CN" sz="2200" strike="noStrike" noProof="1">
                <a:solidFill>
                  <a:srgbClr val="FF0000"/>
                </a:solidFill>
                <a:latin typeface="Times New Roman" panose="02020603050405020304" charset="0"/>
                <a:ea typeface="+mn-ea"/>
                <a:cs typeface="Times New Roman" panose="02020603050405020304" charset="0"/>
              </a:rPr>
              <a:t>去枝叶</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提主干</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512243" y="65151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3" name="矩形 2"/>
          <p:cNvSpPr>
            <a:spLocks noChangeAspect="1"/>
          </p:cNvSpPr>
          <p:nvPr/>
        </p:nvSpPr>
        <p:spPr>
          <a:xfrm>
            <a:off x="35560" y="980123"/>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3</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成分省略【解题技巧】</a:t>
            </a:r>
            <a:r>
              <a:rPr lang="zh-CN" altLang="zh-CN" sz="2200" strike="noStrike" noProof="1">
                <a:solidFill>
                  <a:srgbClr val="FF0000"/>
                </a:solidFill>
                <a:latin typeface="Times New Roman" panose="02020603050405020304" charset="0"/>
                <a:ea typeface="+mn-ea"/>
                <a:cs typeface="Times New Roman" panose="02020603050405020304" charset="0"/>
              </a:rPr>
              <a:t>看主句</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巧补全</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
        <p:nvSpPr>
          <p:cNvPr id="24625" name="文本框 3"/>
          <p:cNvSpPr txBox="1"/>
          <p:nvPr/>
        </p:nvSpPr>
        <p:spPr>
          <a:xfrm>
            <a:off x="251460" y="1628775"/>
            <a:ext cx="7526338" cy="4408805"/>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【经典例句】</a:t>
            </a:r>
            <a:r>
              <a:rPr lang="en-US" altLang="zh-CN">
                <a:solidFill>
                  <a:srgbClr val="000000"/>
                </a:solidFill>
                <a:latin typeface="Times New Roman" panose="02020603050405020304" charset="0"/>
                <a:ea typeface="宋体" panose="02010600030101010101" pitchFamily="2" charset="-122"/>
              </a:rPr>
              <a:t>Those given night milk, which contained 10 times the amount of melatonin, were less active and less anxious than those fed with the milk collected during daytime, according to the study published in The Journal of Medicinal Food.</a:t>
            </a:r>
            <a:endParaRPr lang="en-US" altLang="zh-CN">
              <a:solidFill>
                <a:srgbClr val="00000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名师点拨</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分析句子结构可知</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该句的主句是</a:t>
            </a:r>
            <a:r>
              <a:rPr lang="en-US" altLang="zh-CN">
                <a:solidFill>
                  <a:srgbClr val="000000"/>
                </a:solidFill>
                <a:latin typeface="Times New Roman" panose="02020603050405020304" charset="0"/>
                <a:ea typeface="宋体" panose="02010600030101010101" pitchFamily="2" charset="-122"/>
              </a:rPr>
              <a:t>Those...were less active than those...which</a:t>
            </a:r>
            <a:r>
              <a:rPr lang="zh-CN" altLang="zh-CN">
                <a:solidFill>
                  <a:srgbClr val="000000"/>
                </a:solidFill>
                <a:latin typeface="Times New Roman" panose="02020603050405020304" charset="0"/>
                <a:ea typeface="宋体" panose="02010600030101010101" pitchFamily="2" charset="-122"/>
              </a:rPr>
              <a:t>引导的是非限制性定语从句</a:t>
            </a:r>
            <a:r>
              <a:rPr lang="en-US" altLang="zh-CN">
                <a:solidFill>
                  <a:srgbClr val="000000"/>
                </a:solidFill>
                <a:latin typeface="Times New Roman" panose="02020603050405020304" charset="0"/>
                <a:ea typeface="宋体" panose="02010600030101010101" pitchFamily="2" charset="-122"/>
              </a:rPr>
              <a:t>,than</a:t>
            </a:r>
            <a:r>
              <a:rPr lang="zh-CN" altLang="zh-CN">
                <a:solidFill>
                  <a:srgbClr val="000000"/>
                </a:solidFill>
                <a:latin typeface="Times New Roman" panose="02020603050405020304" charset="0"/>
                <a:ea typeface="宋体" panose="02010600030101010101" pitchFamily="2" charset="-122"/>
              </a:rPr>
              <a:t>引导的是比较状语从句。</a:t>
            </a:r>
            <a:r>
              <a:rPr lang="en-US" altLang="zh-CN">
                <a:solidFill>
                  <a:srgbClr val="000000"/>
                </a:solidFill>
                <a:latin typeface="Times New Roman" panose="02020603050405020304" charset="0"/>
                <a:ea typeface="宋体" panose="02010600030101010101" pitchFamily="2" charset="-122"/>
              </a:rPr>
              <a:t>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fed with</a:t>
            </a:r>
            <a:r>
              <a:rPr lang="zh-CN" altLang="zh-CN">
                <a:solidFill>
                  <a:srgbClr val="000000"/>
                </a:solidFill>
                <a:latin typeface="Times New Roman" panose="02020603050405020304" charset="0"/>
                <a:ea typeface="宋体" panose="02010600030101010101" pitchFamily="2" charset="-122"/>
              </a:rPr>
              <a:t>是过去分词做定语</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可扩展为定语从句</a:t>
            </a:r>
            <a:r>
              <a:rPr lang="en-US" altLang="zh-CN">
                <a:solidFill>
                  <a:srgbClr val="000000"/>
                </a:solidFill>
                <a:latin typeface="Times New Roman" panose="02020603050405020304" charset="0"/>
                <a:ea typeface="宋体" panose="02010600030101010101" pitchFamily="2" charset="-122"/>
              </a:rPr>
              <a:t>: Those who were 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those who were fed with...10 times the amount of melatonin</a:t>
            </a:r>
            <a:r>
              <a:rPr lang="zh-CN" altLang="zh-CN">
                <a:solidFill>
                  <a:srgbClr val="000000"/>
                </a:solidFill>
                <a:latin typeface="Times New Roman" panose="02020603050405020304" charset="0"/>
                <a:ea typeface="宋体" panose="02010600030101010101" pitchFamily="2" charset="-122"/>
              </a:rPr>
              <a:t>后面省略了</a:t>
            </a:r>
            <a:r>
              <a:rPr lang="en-US" altLang="zh-CN">
                <a:solidFill>
                  <a:srgbClr val="000000"/>
                </a:solidFill>
                <a:latin typeface="Times New Roman" panose="02020603050405020304" charset="0"/>
                <a:ea typeface="宋体" panose="02010600030101010101" pitchFamily="2" charset="-122"/>
              </a:rPr>
              <a:t>of the milk collected during daytime</a:t>
            </a:r>
            <a:r>
              <a:rPr lang="zh-CN" altLang="zh-CN">
                <a:solidFill>
                  <a:srgbClr val="000000"/>
                </a:solidFill>
                <a:latin typeface="Times New Roman" panose="02020603050405020304" charset="0"/>
                <a:ea typeface="宋体" panose="02010600030101010101" pitchFamily="2" charset="-122"/>
              </a:rPr>
              <a:t>。</a:t>
            </a: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参考译文</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根据刊登在《医药食品杂志》上的一篇研究报道</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喂了夜晚采集的奶的老鼠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含有</a:t>
            </a:r>
            <a:r>
              <a:rPr lang="en-US" altLang="zh-CN">
                <a:solidFill>
                  <a:srgbClr val="000000"/>
                </a:solidFill>
                <a:latin typeface="Times New Roman" panose="02020603050405020304" charset="0"/>
                <a:ea typeface="宋体" panose="02010600030101010101" pitchFamily="2" charset="-122"/>
              </a:rPr>
              <a:t>10</a:t>
            </a:r>
            <a:r>
              <a:rPr lang="zh-CN" altLang="zh-CN">
                <a:solidFill>
                  <a:srgbClr val="000000"/>
                </a:solidFill>
                <a:latin typeface="Times New Roman" panose="02020603050405020304" charset="0"/>
                <a:ea typeface="宋体" panose="02010600030101010101" pitchFamily="2" charset="-122"/>
              </a:rPr>
              <a:t>倍的褪黑激素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和喂了白天采集的奶的老鼠相比</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不活跃</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也不那么焦虑。</a:t>
            </a:r>
            <a:endParaRPr lang="zh-CN" altLang="en-US">
              <a:latin typeface="Arial" panose="020B0604020202020204" pitchFamily="34" charset="0"/>
              <a:ea typeface="宋体" panose="02010600030101010101" pitchFamily="2" charset="-122"/>
            </a:endParaRPr>
          </a:p>
        </p:txBody>
      </p:sp>
      <p:sp>
        <p:nvSpPr>
          <p:cNvPr id="22576" name="文本框 2"/>
          <p:cNvSpPr txBox="1"/>
          <p:nvPr>
            <p:custDataLst>
              <p:tags r:id="rId1"/>
            </p:custDataLst>
          </p:nvPr>
        </p:nvSpPr>
        <p:spPr>
          <a:xfrm>
            <a:off x="2411730" y="256540"/>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2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62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 name="组合 7"/>
          <p:cNvGrpSpPr/>
          <p:nvPr/>
        </p:nvGrpSpPr>
        <p:grpSpPr>
          <a:xfrm>
            <a:off x="2410460" y="4436745"/>
            <a:ext cx="6268720" cy="990600"/>
            <a:chOff x="6069" y="2965"/>
            <a:chExt cx="10553" cy="1560"/>
          </a:xfrm>
        </p:grpSpPr>
        <p:sp>
          <p:nvSpPr>
            <p:cNvPr id="10" name="MH_SubTitle_2"/>
            <p:cNvSpPr>
              <a:spLocks noChangeArrowheads="1"/>
            </p:cNvSpPr>
            <p:nvPr>
              <p:custDataLst>
                <p:tags r:id="rId1"/>
              </p:custDataLst>
            </p:nvPr>
          </p:nvSpPr>
          <p:spPr bwMode="auto">
            <a:xfrm>
              <a:off x="8290" y="2965"/>
              <a:ext cx="8332" cy="1290"/>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p>
              <a:pPr algn="ctr">
                <a:defRPr/>
              </a:pPr>
              <a:endParaRPr lang="en-US" altLang="ko-KR" sz="2400" b="1" kern="0" dirty="0">
                <a:solidFill>
                  <a:srgbClr val="2E2A2A"/>
                </a:solidFill>
                <a:latin typeface="微软雅黑" panose="020B0503020204020204" charset="-122"/>
                <a:ea typeface="微软雅黑" panose="020B0503020204020204" charset="-122"/>
              </a:endParaRPr>
            </a:p>
          </p:txBody>
        </p:sp>
        <p:sp>
          <p:nvSpPr>
            <p:cNvPr id="13" name="MH_Other_5"/>
            <p:cNvSpPr/>
            <p:nvPr>
              <p:custDataLst>
                <p:tags r:id="rId2"/>
              </p:custDataLst>
            </p:nvPr>
          </p:nvSpPr>
          <p:spPr bwMode="auto">
            <a:xfrm rot="1267204">
              <a:off x="8137" y="3353"/>
              <a:ext cx="249" cy="249"/>
            </a:xfrm>
            <a:prstGeom prst="ellipse">
              <a:avLst/>
            </a:prstGeom>
            <a:solidFill>
              <a:srgbClr val="64C0B1"/>
            </a:solidFill>
            <a:ln w="19050" cap="flat" cmpd="sng" algn="ctr">
              <a:solidFill>
                <a:srgbClr val="FFFFFF"/>
              </a:solidFill>
              <a:prstDash val="solid"/>
            </a:ln>
            <a:effectLst/>
          </p:spPr>
          <p:txBody>
            <a:bodyPr anchor="ctr"/>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8" name="MH_Other_10"/>
            <p:cNvSpPr/>
            <p:nvPr>
              <p:custDataLst>
                <p:tags r:id="rId3"/>
              </p:custDataLst>
            </p:nvPr>
          </p:nvSpPr>
          <p:spPr>
            <a:xfrm>
              <a:off x="6069" y="3455"/>
              <a:ext cx="2072" cy="1070"/>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
              <a:endParaRPr lang="zh-CN" altLang="en-US" sz="1350" kern="0">
                <a:solidFill>
                  <a:sysClr val="windowText" lastClr="000000"/>
                </a:solidFill>
                <a:latin typeface="+mn-ea"/>
              </a:endParaRPr>
            </a:p>
          </p:txBody>
        </p:sp>
      </p:grpSp>
      <p:grpSp>
        <p:nvGrpSpPr>
          <p:cNvPr id="7" name="组合 6"/>
          <p:cNvGrpSpPr/>
          <p:nvPr/>
        </p:nvGrpSpPr>
        <p:grpSpPr>
          <a:xfrm>
            <a:off x="2249170" y="5083175"/>
            <a:ext cx="6631940" cy="1677670"/>
            <a:chOff x="5899" y="5289"/>
            <a:chExt cx="9873" cy="1644"/>
          </a:xfrm>
        </p:grpSpPr>
        <p:sp>
          <p:nvSpPr>
            <p:cNvPr id="9" name="MH_SubTitle_4"/>
            <p:cNvSpPr>
              <a:spLocks noChangeArrowheads="1"/>
            </p:cNvSpPr>
            <p:nvPr>
              <p:custDataLst>
                <p:tags r:id="rId4"/>
              </p:custDataLst>
            </p:nvPr>
          </p:nvSpPr>
          <p:spPr bwMode="auto">
            <a:xfrm>
              <a:off x="8239" y="6134"/>
              <a:ext cx="7533" cy="799"/>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p>
              <a:pPr algn="ctr">
                <a:defRPr/>
              </a:pPr>
              <a:endParaRPr lang="zh-CN" altLang="ko-KR" sz="2400" b="1" kern="0" dirty="0">
                <a:solidFill>
                  <a:srgbClr val="2E2A2A"/>
                </a:solidFill>
                <a:latin typeface="微软雅黑" panose="020B0503020204020204" charset="-122"/>
                <a:ea typeface="微软雅黑" panose="020B0503020204020204" charset="-122"/>
              </a:endParaRPr>
            </a:p>
          </p:txBody>
        </p:sp>
        <p:sp>
          <p:nvSpPr>
            <p:cNvPr id="15" name="MH_Other_7"/>
            <p:cNvSpPr/>
            <p:nvPr>
              <p:custDataLst>
                <p:tags r:id="rId5"/>
              </p:custDataLst>
            </p:nvPr>
          </p:nvSpPr>
          <p:spPr bwMode="auto">
            <a:xfrm rot="967204">
              <a:off x="8156" y="6397"/>
              <a:ext cx="202" cy="162"/>
            </a:xfrm>
            <a:prstGeom prst="ellipse">
              <a:avLst/>
            </a:prstGeom>
            <a:solidFill>
              <a:srgbClr val="64C0B1"/>
            </a:solidFill>
            <a:ln w="19050" cap="flat" cmpd="sng" algn="ctr">
              <a:solidFill>
                <a:srgbClr val="FFFFFF"/>
              </a:solidFill>
              <a:prstDash val="solid"/>
            </a:ln>
            <a:effectLst/>
          </p:spPr>
          <p:txBody>
            <a:bodyPr anchor="ctr"/>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7" name="MH_Other_9"/>
            <p:cNvSpPr/>
            <p:nvPr>
              <p:custDataLst>
                <p:tags r:id="rId6"/>
              </p:custDataLst>
            </p:nvPr>
          </p:nvSpPr>
          <p:spPr>
            <a:xfrm>
              <a:off x="5899" y="5289"/>
              <a:ext cx="2241" cy="1240"/>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
              <a:endParaRPr lang="zh-CN" altLang="en-US" sz="1350" kern="0">
                <a:solidFill>
                  <a:sysClr val="windowText" lastClr="000000"/>
                </a:solidFill>
                <a:latin typeface="+mn-ea"/>
              </a:endParaRPr>
            </a:p>
          </p:txBody>
        </p:sp>
      </p:grpSp>
      <p:sp>
        <p:nvSpPr>
          <p:cNvPr id="19" name="MH_Title_1"/>
          <p:cNvSpPr>
            <a:spLocks noChangeArrowheads="1"/>
          </p:cNvSpPr>
          <p:nvPr>
            <p:custDataLst>
              <p:tags r:id="rId7"/>
            </p:custDataLst>
          </p:nvPr>
        </p:nvSpPr>
        <p:spPr bwMode="auto">
          <a:xfrm>
            <a:off x="1115695" y="4725035"/>
            <a:ext cx="2422525" cy="1428115"/>
          </a:xfrm>
          <a:prstGeom prst="ellipse">
            <a:avLst/>
          </a:prstGeom>
          <a:solidFill>
            <a:srgbClr val="64C0B1"/>
          </a:solidFill>
          <a:ln w="25400" cap="flat" cmpd="sng" algn="ctr">
            <a:solidFill>
              <a:srgbClr val="FFFFFF"/>
            </a:solidFill>
            <a:prstDash val="solid"/>
          </a:ln>
          <a:effectLst/>
        </p:spPr>
        <p:txBody>
          <a:bodyPr rtlCol="0" anchor="ctr"/>
          <a:p>
            <a:pPr algn="ctr">
              <a:defRPr/>
            </a:pPr>
            <a:r>
              <a:rPr lang="zh-CN" altLang="en-US" sz="2800" kern="0" dirty="0">
                <a:solidFill>
                  <a:schemeClr val="tx1"/>
                </a:solidFill>
                <a:latin typeface="微软雅黑" panose="020B0503020204020204" charset="-122"/>
                <a:ea typeface="微软雅黑" panose="020B0503020204020204" charset="-122"/>
              </a:rPr>
              <a:t>切入点</a:t>
            </a:r>
            <a:endParaRPr lang="zh-CN" altLang="en-US" sz="2800" kern="0" dirty="0">
              <a:solidFill>
                <a:schemeClr val="tx1"/>
              </a:solidFill>
              <a:latin typeface="微软雅黑" panose="020B0503020204020204" charset="-122"/>
              <a:ea typeface="微软雅黑" panose="020B0503020204020204" charset="-122"/>
            </a:endParaRPr>
          </a:p>
          <a:p>
            <a:pPr algn="ctr">
              <a:defRPr/>
            </a:pPr>
            <a:r>
              <a:rPr lang="zh-CN" altLang="en-US" sz="2800" kern="0" dirty="0">
                <a:solidFill>
                  <a:schemeClr val="tx1"/>
                </a:solidFill>
                <a:latin typeface="微软雅黑" panose="020B0503020204020204" charset="-122"/>
                <a:ea typeface="微软雅黑" panose="020B0503020204020204" charset="-122"/>
              </a:rPr>
              <a:t>篇章结构</a:t>
            </a:r>
            <a:endParaRPr lang="zh-CN" altLang="en-US" sz="2800" kern="0" dirty="0">
              <a:solidFill>
                <a:schemeClr val="tx1"/>
              </a:solidFill>
              <a:latin typeface="微软雅黑" panose="020B0503020204020204" charset="-122"/>
              <a:ea typeface="微软雅黑" panose="020B0503020204020204" charset="-122"/>
            </a:endParaRPr>
          </a:p>
        </p:txBody>
      </p:sp>
      <p:sp>
        <p:nvSpPr>
          <p:cNvPr id="11" name="文本框 10"/>
          <p:cNvSpPr txBox="1"/>
          <p:nvPr/>
        </p:nvSpPr>
        <p:spPr>
          <a:xfrm>
            <a:off x="3923665" y="5949315"/>
            <a:ext cx="5169535" cy="893445"/>
          </a:xfrm>
          <a:prstGeom prst="rect">
            <a:avLst/>
          </a:prstGeom>
          <a:noFill/>
          <a:ln w="9525">
            <a:noFill/>
          </a:ln>
        </p:spPr>
        <p:txBody>
          <a:bodyPr wrap="square">
            <a:noAutofit/>
          </a:bodyPr>
          <a:p>
            <a:r>
              <a:rPr lang="zh-CN" sz="1800">
                <a:solidFill>
                  <a:srgbClr val="FF0000"/>
                </a:solidFill>
                <a:latin typeface="Calibri" panose="020F0502020204030204" charset="0"/>
                <a:ea typeface="宋体" panose="02010600030101010101" pitchFamily="2" charset="-122"/>
              </a:rPr>
              <a:t>事物</a:t>
            </a:r>
            <a:r>
              <a:rPr lang="zh-CN" sz="1800">
                <a:latin typeface="Calibri" panose="020F0502020204030204" charset="0"/>
                <a:ea typeface="宋体" panose="02010600030101010101" pitchFamily="2" charset="-122"/>
              </a:rPr>
              <a:t>说明文：</a:t>
            </a:r>
            <a:endParaRPr lang="zh-CN" sz="1800">
              <a:latin typeface="Calibri" panose="020F0502020204030204" charset="0"/>
              <a:ea typeface="宋体" panose="02010600030101010101" pitchFamily="2" charset="-122"/>
            </a:endParaRPr>
          </a:p>
          <a:p>
            <a:r>
              <a:rPr lang="zh-CN" sz="1800">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总分式</a:t>
            </a:r>
            <a:r>
              <a:rPr lang="zh-CN" sz="1800">
                <a:latin typeface="Calibri" panose="020F0502020204030204" charset="0"/>
                <a:ea typeface="宋体" panose="02010600030101010101" pitchFamily="2" charset="-122"/>
              </a:rPr>
              <a:t>，“分”的部分常按并列方式安排</a:t>
            </a:r>
            <a:endParaRPr lang="zh-CN" altLang="en-US" sz="1800">
              <a:latin typeface="Calibri" panose="020F0502020204030204" charset="0"/>
              <a:ea typeface="宋体" panose="02010600030101010101" pitchFamily="2" charset="-122"/>
            </a:endParaRPr>
          </a:p>
        </p:txBody>
      </p:sp>
      <p:sp>
        <p:nvSpPr>
          <p:cNvPr id="14" name="文本框 13"/>
          <p:cNvSpPr txBox="1"/>
          <p:nvPr/>
        </p:nvSpPr>
        <p:spPr>
          <a:xfrm>
            <a:off x="3810635" y="4509135"/>
            <a:ext cx="4869180" cy="645160"/>
          </a:xfrm>
          <a:prstGeom prst="rect">
            <a:avLst/>
          </a:prstGeom>
          <a:noFill/>
          <a:ln w="9525">
            <a:noFill/>
          </a:ln>
        </p:spPr>
        <p:txBody>
          <a:bodyPr wrap="square">
            <a:spAutoFit/>
          </a:bodyPr>
          <a:p>
            <a:r>
              <a:rPr lang="zh-CN" sz="1800">
                <a:solidFill>
                  <a:srgbClr val="FF0000"/>
                </a:solidFill>
                <a:latin typeface="Calibri" panose="020F0502020204030204" charset="0"/>
                <a:ea typeface="宋体" panose="02010600030101010101" pitchFamily="2" charset="-122"/>
              </a:rPr>
              <a:t>事理说明文：</a:t>
            </a:r>
            <a:r>
              <a:rPr lang="en-US" altLang="zh-CN" sz="1800">
                <a:solidFill>
                  <a:srgbClr val="FF0000"/>
                </a:solidFill>
                <a:latin typeface="Calibri" panose="020F0502020204030204" charset="0"/>
                <a:ea typeface="宋体" panose="02010600030101010101" pitchFamily="2" charset="-122"/>
              </a:rPr>
              <a:t>   </a:t>
            </a:r>
            <a:endParaRPr lang="en-US" altLang="zh-CN" sz="1800">
              <a:solidFill>
                <a:srgbClr val="FF0000"/>
              </a:solidFill>
              <a:latin typeface="Calibri" panose="020F0502020204030204" charset="0"/>
              <a:ea typeface="宋体" panose="02010600030101010101" pitchFamily="2" charset="-122"/>
            </a:endParaRPr>
          </a:p>
          <a:p>
            <a:r>
              <a:rPr lang="zh-CN" sz="1800">
                <a:solidFill>
                  <a:schemeClr val="tx1"/>
                </a:solidFill>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递进式</a:t>
            </a:r>
            <a:r>
              <a:rPr lang="zh-CN" sz="1800">
                <a:latin typeface="Calibri" panose="020F0502020204030204" charset="0"/>
                <a:ea typeface="宋体" panose="02010600030101010101" pitchFamily="2" charset="-122"/>
              </a:rPr>
              <a:t>，一层一层论据剖析证明事理</a:t>
            </a:r>
            <a:endParaRPr lang="zh-CN" altLang="en-US" sz="1800">
              <a:latin typeface="Calibri" panose="020F0502020204030204" charset="0"/>
              <a:ea typeface="宋体" panose="02010600030101010101" pitchFamily="2" charset="-122"/>
            </a:endParaRPr>
          </a:p>
        </p:txBody>
      </p:sp>
      <p:pic>
        <p:nvPicPr>
          <p:cNvPr id="2" name="图片 1"/>
          <p:cNvPicPr>
            <a:picLocks noChangeAspect="1"/>
          </p:cNvPicPr>
          <p:nvPr>
            <p:custDataLst>
              <p:tags r:id="rId8"/>
            </p:custDataLst>
          </p:nvPr>
        </p:nvPicPr>
        <p:blipFill>
          <a:blip r:embed="rId9"/>
          <a:stretch>
            <a:fillRect/>
          </a:stretch>
        </p:blipFill>
        <p:spPr>
          <a:xfrm>
            <a:off x="556895" y="132715"/>
            <a:ext cx="8324215" cy="413448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512243" y="51689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7" name="矩形 46"/>
          <p:cNvSpPr>
            <a:spLocks noChangeAspect="1"/>
          </p:cNvSpPr>
          <p:nvPr/>
        </p:nvSpPr>
        <p:spPr>
          <a:xfrm>
            <a:off x="323215" y="856615"/>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4</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改变语序【解题技巧】</a:t>
            </a:r>
            <a:r>
              <a:rPr lang="zh-CN" altLang="zh-CN" sz="2200" strike="noStrike" noProof="1">
                <a:solidFill>
                  <a:srgbClr val="FF0000"/>
                </a:solidFill>
                <a:latin typeface="Times New Roman" panose="02020603050405020304" charset="0"/>
                <a:ea typeface="+mn-ea"/>
                <a:cs typeface="Times New Roman" panose="02020603050405020304" charset="0"/>
              </a:rPr>
              <a:t>找连词</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辨句式</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49" name="矩形 48"/>
          <p:cNvSpPr>
            <a:spLocks noChangeAspect="1"/>
          </p:cNvSpPr>
          <p:nvPr/>
        </p:nvSpPr>
        <p:spPr>
          <a:xfrm>
            <a:off x="322898" y="1556385"/>
            <a:ext cx="8128000" cy="3748088"/>
          </a:xfrm>
          <a:prstGeom prst="rect">
            <a:avLst/>
          </a:prstGeom>
          <a:noFill/>
          <a:ln w="9525">
            <a:noFill/>
          </a:ln>
        </p:spPr>
        <p:txBody>
          <a:bodyPr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【经典例句】</a:t>
            </a:r>
            <a:r>
              <a:rPr lang="en-US" altLang="zh-CN" sz="2200">
                <a:solidFill>
                  <a:srgbClr val="000000"/>
                </a:solidFill>
                <a:latin typeface="Times New Roman" panose="02020603050405020304" charset="0"/>
                <a:ea typeface="宋体" panose="02010600030101010101" pitchFamily="2" charset="-122"/>
              </a:rPr>
              <a:t>Apple trees had been introduced here only thirty or forty years before, and not until after the foundation of new China, particularly in the last few years, did they began to be planted on a large scale.</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本句总体上是一个由</a:t>
            </a:r>
            <a:r>
              <a:rPr lang="en-US" altLang="zh-CN" sz="2200">
                <a:solidFill>
                  <a:srgbClr val="000000"/>
                </a:solidFill>
                <a:latin typeface="Times New Roman" panose="02020603050405020304" charset="0"/>
                <a:ea typeface="宋体" panose="02010600030101010101" pitchFamily="2" charset="-122"/>
              </a:rPr>
              <a:t>and</a:t>
            </a:r>
            <a:r>
              <a:rPr lang="zh-CN" altLang="zh-CN" sz="2200">
                <a:solidFill>
                  <a:srgbClr val="000000"/>
                </a:solidFill>
                <a:latin typeface="Times New Roman" panose="02020603050405020304" charset="0"/>
                <a:ea typeface="宋体" panose="02010600030101010101" pitchFamily="2" charset="-122"/>
              </a:rPr>
              <a:t>连接的并列句。第一个分句比较正常</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但是第二个分句较为复杂。我们首先找出句子中的连接词</a:t>
            </a:r>
            <a:r>
              <a:rPr lang="en-US" altLang="zh-CN" sz="2200">
                <a:solidFill>
                  <a:srgbClr val="000000"/>
                </a:solidFill>
                <a:latin typeface="Times New Roman" panose="02020603050405020304" charset="0"/>
                <a:ea typeface="宋体" panose="02010600030101010101" pitchFamily="2" charset="-122"/>
              </a:rPr>
              <a:t>not until...,</a:t>
            </a:r>
            <a:r>
              <a:rPr lang="zh-CN" altLang="zh-CN" sz="2200">
                <a:solidFill>
                  <a:srgbClr val="000000"/>
                </a:solidFill>
                <a:latin typeface="Times New Roman" panose="02020603050405020304" charset="0"/>
                <a:ea typeface="宋体" panose="02010600030101010101" pitchFamily="2" charset="-122"/>
              </a:rPr>
              <a:t>根据此判断后面的句子是倒装句。</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栽植苹果</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只不过是近三四十年的事情</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大规模发展</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却是在中华人民共和国成立之后</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尤其是近几年来。</a:t>
            </a:r>
            <a:endParaRPr lang="zh-CN" altLang="zh-CN" sz="2200">
              <a:solidFill>
                <a:srgbClr val="000000"/>
              </a:solidFill>
              <a:latin typeface="NEU-BZ-S92"/>
              <a:ea typeface="方正书宋_GBK" pitchFamily="65" charset="-122"/>
            </a:endParaRPr>
          </a:p>
        </p:txBody>
      </p:sp>
      <p:sp>
        <p:nvSpPr>
          <p:cNvPr id="22576" name="文本框 2"/>
          <p:cNvSpPr txBox="1"/>
          <p:nvPr>
            <p:custDataLst>
              <p:tags r:id="rId1"/>
            </p:custDataLst>
          </p:nvPr>
        </p:nvSpPr>
        <p:spPr>
          <a:xfrm>
            <a:off x="2411730" y="116205"/>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9">
                                            <p:txEl>
                                              <p:charRg st="210" end="299"/>
                                            </p:txEl>
                                          </p:spTgt>
                                        </p:tgtEl>
                                        <p:attrNameLst>
                                          <p:attrName>style.visibility</p:attrName>
                                        </p:attrNameLst>
                                      </p:cBhvr>
                                      <p:to>
                                        <p:strVal val="visible"/>
                                      </p:to>
                                    </p:set>
                                    <p:animEffect transition="in" filter="wipe(down)">
                                      <p:cBhvr>
                                        <p:cTn id="7" dur="500"/>
                                        <p:tgtEl>
                                          <p:spTgt spid="49">
                                            <p:txEl>
                                              <p:charRg st="210" end="299"/>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9">
                                            <p:txEl>
                                              <p:charRg st="299" end="353"/>
                                            </p:txEl>
                                          </p:spTgt>
                                        </p:tgtEl>
                                        <p:attrNameLst>
                                          <p:attrName>style.visibility</p:attrName>
                                        </p:attrNameLst>
                                      </p:cBhvr>
                                      <p:to>
                                        <p:strVal val="visible"/>
                                      </p:to>
                                    </p:set>
                                    <p:animEffect transition="in" filter="wipe(down)">
                                      <p:cBhvr>
                                        <p:cTn id="12" dur="500"/>
                                        <p:tgtEl>
                                          <p:spTgt spid="49">
                                            <p:txEl>
                                              <p:charRg st="299" end="35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MH_Other_1"/>
          <p:cNvSpPr/>
          <p:nvPr>
            <p:custDataLst>
              <p:tags r:id="rId1"/>
            </p:custDataLst>
          </p:nvPr>
        </p:nvSpPr>
        <p:spPr bwMode="auto">
          <a:xfrm>
            <a:off x="2652713" y="1787525"/>
            <a:ext cx="1622425" cy="708025"/>
          </a:xfrm>
          <a:custGeom>
            <a:avLst/>
            <a:gdLst>
              <a:gd name="T0" fmla="*/ 1704 w 1705"/>
              <a:gd name="T1" fmla="*/ 0 h 745"/>
              <a:gd name="T2" fmla="*/ 744 w 1705"/>
              <a:gd name="T3" fmla="*/ 0 h 745"/>
              <a:gd name="T4" fmla="*/ 0 w 1705"/>
              <a:gd name="T5" fmla="*/ 744 h 745"/>
            </a:gdLst>
            <a:ahLst/>
            <a:cxnLst>
              <a:cxn ang="0">
                <a:pos x="T0" y="T1"/>
              </a:cxn>
              <a:cxn ang="0">
                <a:pos x="T2" y="T3"/>
              </a:cxn>
              <a:cxn ang="0">
                <a:pos x="T4" y="T5"/>
              </a:cxn>
            </a:cxnLst>
            <a:rect l="0" t="0" r="r" b="b"/>
            <a:pathLst>
              <a:path w="1705" h="745">
                <a:moveTo>
                  <a:pt x="1704" y="0"/>
                </a:moveTo>
                <a:lnTo>
                  <a:pt x="744" y="0"/>
                </a:lnTo>
                <a:lnTo>
                  <a:pt x="0" y="744"/>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5" name="MH_Other_2"/>
          <p:cNvSpPr/>
          <p:nvPr>
            <p:custDataLst>
              <p:tags r:id="rId2"/>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6" name="MH_SubTitle_1"/>
          <p:cNvSpPr>
            <a:spLocks noChangeArrowheads="1"/>
          </p:cNvSpPr>
          <p:nvPr>
            <p:custDataLst>
              <p:tags r:id="rId3"/>
            </p:custDataLst>
          </p:nvPr>
        </p:nvSpPr>
        <p:spPr bwMode="auto">
          <a:xfrm>
            <a:off x="3924016" y="1593850"/>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0000"/>
          </a:bodyPr>
          <a:lstStyle/>
          <a:p>
            <a:pPr algn="ctr" fontAlgn="base">
              <a:defRPr/>
            </a:pPr>
            <a:r>
              <a:rPr lang="zh-CN" altLang="en-US" sz="1800" b="1" strike="noStrike" noProof="1" dirty="0">
                <a:solidFill>
                  <a:srgbClr val="FF0000"/>
                </a:solidFill>
                <a:latin typeface="微软雅黑" panose="020B0503020204020204" charset="-122"/>
                <a:ea typeface="微软雅黑" panose="020B0503020204020204" charset="-122"/>
                <a:cs typeface="+mn-cs"/>
                <a:sym typeface="+mn-ea"/>
              </a:rPr>
              <a:t>格局：</a:t>
            </a:r>
            <a:r>
              <a:rPr lang="zh-CN" altLang="en-US" sz="1800" b="1" strike="noStrike" noProof="1" dirty="0">
                <a:latin typeface="微软雅黑" panose="020B0503020204020204" charset="-122"/>
                <a:ea typeface="微软雅黑" panose="020B0503020204020204" charset="-122"/>
                <a:cs typeface="+mn-cs"/>
                <a:sym typeface="+mn-ea"/>
              </a:rPr>
              <a:t>科学阅读图式引导</a:t>
            </a:r>
            <a:endParaRPr lang="en-US" altLang="ko-KR" sz="1800" b="1" strike="noStrike" kern="0" noProof="1" dirty="0">
              <a:solidFill>
                <a:srgbClr val="2E2A2A"/>
              </a:solidFill>
              <a:latin typeface="微软雅黑" panose="020B0503020204020204" charset="-122"/>
              <a:ea typeface="微软雅黑" panose="020B0503020204020204" charset="-122"/>
            </a:endParaRPr>
          </a:p>
        </p:txBody>
      </p:sp>
      <p:sp>
        <p:nvSpPr>
          <p:cNvPr id="7" name="MH_SubTitle_2"/>
          <p:cNvSpPr>
            <a:spLocks noChangeArrowheads="1"/>
          </p:cNvSpPr>
          <p:nvPr>
            <p:custDataLst>
              <p:tags r:id="rId4"/>
            </p:custDataLst>
          </p:nvPr>
        </p:nvSpPr>
        <p:spPr bwMode="auto">
          <a:xfrm>
            <a:off x="3924016" y="2323495"/>
            <a:ext cx="2877828" cy="380433"/>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lnSpcReduction="10000"/>
          </a:bodyPr>
          <a:lstStyle/>
          <a:p>
            <a:pPr algn="ctr" fontAlgn="base">
              <a:defRPr/>
            </a:pPr>
            <a:r>
              <a:rPr lang="zh-CN" altLang="en-US" sz="1800" b="1" strike="noStrike" kern="0" noProof="1" dirty="0">
                <a:solidFill>
                  <a:srgbClr val="FF0000"/>
                </a:solidFill>
                <a:latin typeface="微软雅黑" panose="020B0503020204020204" charset="-122"/>
                <a:ea typeface="微软雅黑" panose="020B0503020204020204" charset="-122"/>
                <a:cs typeface="+mn-cs"/>
              </a:rPr>
              <a:t>细节：</a:t>
            </a:r>
            <a:r>
              <a:rPr lang="zh-CN" altLang="en-US" sz="1800" b="1" strike="noStrike" kern="0" noProof="1" dirty="0">
                <a:solidFill>
                  <a:schemeClr val="tx1"/>
                </a:solidFill>
                <a:latin typeface="微软雅黑" panose="020B0503020204020204" charset="-122"/>
                <a:ea typeface="微软雅黑" panose="020B0503020204020204" charset="-122"/>
                <a:cs typeface="+mn-cs"/>
              </a:rPr>
              <a:t>长</a:t>
            </a:r>
            <a:r>
              <a:rPr lang="zh-CN" altLang="en-US" sz="1800" b="1" strike="noStrike" kern="0" noProof="1" dirty="0">
                <a:solidFill>
                  <a:srgbClr val="2E2A2A"/>
                </a:solidFill>
                <a:latin typeface="微软雅黑" panose="020B0503020204020204" charset="-122"/>
                <a:ea typeface="微软雅黑" panose="020B0503020204020204" charset="-122"/>
                <a:cs typeface="+mn-cs"/>
              </a:rPr>
              <a:t>难句分析训练</a:t>
            </a:r>
            <a:endParaRPr lang="zh-CN" altLang="en-US" sz="1800" b="1" strike="noStrike" kern="0" noProof="1" dirty="0">
              <a:solidFill>
                <a:srgbClr val="2E2A2A"/>
              </a:solidFill>
              <a:latin typeface="微软雅黑" panose="020B0503020204020204" charset="-122"/>
              <a:ea typeface="微软雅黑" panose="020B0503020204020204" charset="-122"/>
            </a:endParaRPr>
          </a:p>
        </p:txBody>
      </p:sp>
      <p:sp>
        <p:nvSpPr>
          <p:cNvPr id="9" name="MH_SubTitle_4"/>
          <p:cNvSpPr>
            <a:spLocks noChangeArrowheads="1"/>
          </p:cNvSpPr>
          <p:nvPr>
            <p:custDataLst>
              <p:tags r:id="rId5"/>
            </p:custDataLst>
          </p:nvPr>
        </p:nvSpPr>
        <p:spPr bwMode="auto">
          <a:xfrm>
            <a:off x="3924016" y="3778367"/>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0000"/>
          </a:bodyPr>
          <a:lstStyle/>
          <a:p>
            <a:pPr algn="ctr" fontAlgn="base">
              <a:defRPr/>
            </a:pPr>
            <a:r>
              <a:rPr lang="en-US" altLang="zh-CN" sz="1800" b="1" strike="noStrike" kern="0" noProof="1" dirty="0">
                <a:solidFill>
                  <a:srgbClr val="FF0000"/>
                </a:solidFill>
                <a:latin typeface="微软雅黑" panose="020B0503020204020204" charset="-122"/>
                <a:ea typeface="微软雅黑" panose="020B0503020204020204" charset="-122"/>
                <a:cs typeface="+mn-cs"/>
                <a:sym typeface="+mn-ea"/>
              </a:rPr>
              <a:t> </a:t>
            </a:r>
            <a:r>
              <a:rPr lang="zh-CN" altLang="en-US" sz="1800" b="1" strike="noStrike" kern="0" noProof="1" dirty="0">
                <a:solidFill>
                  <a:srgbClr val="FF0000"/>
                </a:solidFill>
                <a:latin typeface="微软雅黑" panose="020B0503020204020204" charset="-122"/>
                <a:ea typeface="微软雅黑" panose="020B0503020204020204" charset="-122"/>
                <a:cs typeface="+mn-cs"/>
                <a:sym typeface="+mn-ea"/>
              </a:rPr>
              <a:t>熟练：</a:t>
            </a:r>
            <a:r>
              <a:rPr lang="zh-CN" altLang="en-US" sz="1800" b="1" strike="noStrike" kern="0" noProof="1" dirty="0">
                <a:solidFill>
                  <a:schemeClr val="tx1"/>
                </a:solidFill>
                <a:latin typeface="微软雅黑" panose="020B0503020204020204" charset="-122"/>
                <a:ea typeface="微软雅黑" panose="020B0503020204020204" charset="-122"/>
                <a:cs typeface="+mn-cs"/>
                <a:sym typeface="+mn-ea"/>
              </a:rPr>
              <a:t>三步简化法操练</a:t>
            </a:r>
            <a:endParaRPr lang="zh-CN" altLang="en-US" sz="1800" b="1" strike="noStrike" kern="0" noProof="1" dirty="0">
              <a:solidFill>
                <a:schemeClr val="tx1"/>
              </a:solidFill>
              <a:latin typeface="微软雅黑" panose="020B0503020204020204" charset="-122"/>
              <a:ea typeface="微软雅黑" panose="020B0503020204020204" charset="-122"/>
              <a:cs typeface="+mn-cs"/>
              <a:sym typeface="+mn-ea"/>
            </a:endParaRPr>
          </a:p>
        </p:txBody>
      </p:sp>
      <p:sp>
        <p:nvSpPr>
          <p:cNvPr id="10" name="MH_SubTitle_5"/>
          <p:cNvSpPr>
            <a:spLocks noChangeArrowheads="1"/>
          </p:cNvSpPr>
          <p:nvPr>
            <p:custDataLst>
              <p:tags r:id="rId6"/>
            </p:custDataLst>
          </p:nvPr>
        </p:nvSpPr>
        <p:spPr bwMode="auto">
          <a:xfrm>
            <a:off x="3924016" y="4535229"/>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lnSpcReduction="10000"/>
          </a:bodyPr>
          <a:lstStyle/>
          <a:p>
            <a:pPr algn="ctr" fontAlgn="base">
              <a:defRPr/>
            </a:pPr>
            <a:r>
              <a:rPr lang="zh-CN" altLang="en-US" sz="1800" b="1" strike="noStrike" kern="0" noProof="1" dirty="0">
                <a:solidFill>
                  <a:srgbClr val="FF0000"/>
                </a:solidFill>
                <a:latin typeface="微软雅黑" panose="020B0503020204020204" charset="-122"/>
                <a:ea typeface="微软雅黑" panose="020B0503020204020204" charset="-122"/>
                <a:cs typeface="+mn-cs"/>
              </a:rPr>
              <a:t>任何策略的前提是基础</a:t>
            </a:r>
            <a:endParaRPr lang="zh-CN" altLang="en-US" sz="1800" b="1" strike="noStrike" kern="0" noProof="1" dirty="0">
              <a:solidFill>
                <a:srgbClr val="FF0000"/>
              </a:solidFill>
              <a:latin typeface="微软雅黑" panose="020B0503020204020204" charset="-122"/>
              <a:ea typeface="微软雅黑" panose="020B0503020204020204" charset="-122"/>
            </a:endParaRPr>
          </a:p>
        </p:txBody>
      </p:sp>
      <p:sp>
        <p:nvSpPr>
          <p:cNvPr id="26631" name="MH_Other_4"/>
          <p:cNvSpPr/>
          <p:nvPr>
            <p:custDataLst>
              <p:tags r:id="rId7"/>
            </p:custDataLst>
          </p:nvPr>
        </p:nvSpPr>
        <p:spPr>
          <a:xfrm rot="1267204">
            <a:off x="3875088" y="1725613"/>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2" name="MH_Other_5"/>
          <p:cNvSpPr/>
          <p:nvPr>
            <p:custDataLst>
              <p:tags r:id="rId8"/>
            </p:custDataLst>
          </p:nvPr>
        </p:nvSpPr>
        <p:spPr>
          <a:xfrm rot="1267204">
            <a:off x="3875088" y="2454275"/>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3" name="MH_Other_7"/>
          <p:cNvSpPr/>
          <p:nvPr>
            <p:custDataLst>
              <p:tags r:id="rId9"/>
            </p:custDataLst>
          </p:nvPr>
        </p:nvSpPr>
        <p:spPr>
          <a:xfrm rot="1267204">
            <a:off x="3875088" y="3905250"/>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4" name="MH_Other_8"/>
          <p:cNvSpPr/>
          <p:nvPr>
            <p:custDataLst>
              <p:tags r:id="rId10"/>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17" name="MH_Other_9"/>
          <p:cNvSpPr/>
          <p:nvPr>
            <p:custDataLst>
              <p:tags r:id="rId11"/>
            </p:custDataLst>
          </p:nvPr>
        </p:nvSpPr>
        <p:spPr>
          <a:xfrm>
            <a:off x="2809875" y="3376613"/>
            <a:ext cx="1066800" cy="588963"/>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18" name="MH_Other_10"/>
          <p:cNvSpPr/>
          <p:nvPr>
            <p:custDataLst>
              <p:tags r:id="rId12"/>
            </p:custDataLst>
          </p:nvPr>
        </p:nvSpPr>
        <p:spPr>
          <a:xfrm>
            <a:off x="2890838" y="2501900"/>
            <a:ext cx="985838" cy="509588"/>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26637" name="MH_Title_1"/>
          <p:cNvSpPr/>
          <p:nvPr>
            <p:custDataLst>
              <p:tags r:id="rId13"/>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zh-CN" altLang="en-US" sz="2700" dirty="0">
                <a:solidFill>
                  <a:srgbClr val="FFFFFF"/>
                </a:solidFill>
                <a:latin typeface="微软雅黑" panose="020B0503020204020204" charset="-122"/>
                <a:ea typeface="微软雅黑" panose="020B0503020204020204" charset="-122"/>
              </a:rPr>
              <a:t>明方向</a:t>
            </a:r>
            <a:endParaRPr lang="zh-CN" altLang="en-US" sz="2700" dirty="0">
              <a:solidFill>
                <a:srgbClr val="FFFFFF"/>
              </a:solidFill>
              <a:latin typeface="微软雅黑" panose="020B0503020204020204" charset="-122"/>
              <a:ea typeface="微软雅黑" panose="020B0503020204020204" charset="-122"/>
            </a:endParaRPr>
          </a:p>
          <a:p>
            <a:pPr algn="ctr"/>
            <a:r>
              <a:rPr lang="zh-CN" altLang="en-US" sz="2700" dirty="0">
                <a:solidFill>
                  <a:srgbClr val="FFFFFF"/>
                </a:solidFill>
                <a:latin typeface="微软雅黑" panose="020B0503020204020204" charset="-122"/>
                <a:ea typeface="微软雅黑" panose="020B0503020204020204" charset="-122"/>
              </a:rPr>
              <a:t>精步骤</a:t>
            </a:r>
            <a:endParaRPr lang="zh-CN" altLang="en-US" sz="2700" dirty="0">
              <a:solidFill>
                <a:srgbClr val="FFFFFF"/>
              </a:solidFill>
              <a:latin typeface="微软雅黑" panose="020B0503020204020204" charset="-122"/>
              <a:ea typeface="微软雅黑" panose="020B0503020204020204" charset="-122"/>
            </a:endParaRPr>
          </a:p>
          <a:p>
            <a:pPr algn="ctr"/>
            <a:r>
              <a:rPr lang="zh-CN" altLang="en-US" sz="2700" dirty="0">
                <a:solidFill>
                  <a:srgbClr val="FFFFFF"/>
                </a:solidFill>
                <a:latin typeface="微软雅黑" panose="020B0503020204020204" charset="-122"/>
                <a:ea typeface="微软雅黑" panose="020B0503020204020204" charset="-122"/>
              </a:rPr>
              <a:t>提质量</a:t>
            </a:r>
            <a:endParaRPr lang="zh-CN" altLang="en-US"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30550" y="993775"/>
            <a:ext cx="8636000" cy="5057775"/>
            <a:chOff x="-5343060" y="-4080015"/>
            <a:chExt cx="22838079" cy="13375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 name="任意多边形 2"/>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花1"/>
          <p:cNvGrpSpPr/>
          <p:nvPr/>
        </p:nvGrpSpPr>
        <p:grpSpPr>
          <a:xfrm rot="10800000">
            <a:off x="1339850" y="-150812"/>
            <a:ext cx="6394450" cy="3636962"/>
            <a:chOff x="1859121" y="3429000"/>
            <a:chExt cx="8526317" cy="4848472"/>
          </a:xfrm>
        </p:grpSpPr>
        <p:sp>
          <p:nvSpPr>
            <p:cNvPr id="3" name="任意多边形 2"/>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任意多边形 3"/>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 name="任意多边形 4"/>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 name="任意多边形 5"/>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 name="任意多边形 6"/>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8" name="任意多边形 7"/>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0" name="花2"/>
          <p:cNvGrpSpPr/>
          <p:nvPr/>
        </p:nvGrpSpPr>
        <p:grpSpPr>
          <a:xfrm rot="10800000">
            <a:off x="-325437" y="-582612"/>
            <a:ext cx="9747250" cy="5610225"/>
            <a:chOff x="-389727" y="1373451"/>
            <a:chExt cx="12996258" cy="7478907"/>
          </a:xfrm>
        </p:grpSpPr>
        <p:sp>
          <p:nvSpPr>
            <p:cNvPr id="11" name="任意多边形 10"/>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17559371">
              <a:off x="1848076" y="350162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4135283">
              <a:off x="8014963" y="34621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5400000">
              <a:off x="8188477" y="4434303"/>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6372431">
              <a:off x="1708675" y="433065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9" name="花3"/>
          <p:cNvGrpSpPr/>
          <p:nvPr/>
        </p:nvGrpSpPr>
        <p:grpSpPr>
          <a:xfrm rot="10800000">
            <a:off x="-2479675" y="-769937"/>
            <a:ext cx="13966825" cy="7975600"/>
            <a:chOff x="-3145042" y="-1532231"/>
            <a:chExt cx="18624069" cy="10634847"/>
          </a:xfrm>
        </p:grpSpPr>
        <p:sp>
          <p:nvSpPr>
            <p:cNvPr id="20" name="任意多边形 19"/>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6" name="任意多边形 25"/>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7" name="花4"/>
          <p:cNvGrpSpPr/>
          <p:nvPr/>
        </p:nvGrpSpPr>
        <p:grpSpPr>
          <a:xfrm rot="10800000">
            <a:off x="-3992562" y="-914400"/>
            <a:ext cx="17129125" cy="10031413"/>
            <a:chOff x="-5343060" y="-4080015"/>
            <a:chExt cx="22838079" cy="13375101"/>
          </a:xfrm>
        </p:grpSpPr>
        <p:sp>
          <p:nvSpPr>
            <p:cNvPr id="28" name="任意多边形 27"/>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3" name="任意多边形 32"/>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4" name="组合 33"/>
          <p:cNvGrpSpPr/>
          <p:nvPr/>
        </p:nvGrpSpPr>
        <p:grpSpPr>
          <a:xfrm rot="10800000">
            <a:off x="2255838" y="-120650"/>
            <a:ext cx="4627562" cy="2792413"/>
            <a:chOff x="2993439" y="4630880"/>
            <a:chExt cx="6171429" cy="3725279"/>
          </a:xfrm>
        </p:grpSpPr>
        <p:sp>
          <p:nvSpPr>
            <p:cNvPr id="35" name="任意多边形 34"/>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6" name="任意多边形 35"/>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7" name="任意多边形 36"/>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8" name="任意多边形 37"/>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9" name="任意多边形 38"/>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0" name="任意多边形 39"/>
            <p:cNvSpPr/>
            <p:nvPr/>
          </p:nvSpPr>
          <p:spPr>
            <a:xfrm rot="2750473">
              <a:off x="6921782" y="526075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3552967">
              <a:off x="7188220" y="550236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8615097">
              <a:off x="4571380" y="529239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17950328">
              <a:off x="4374738" y="558441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5" name="文本框 44"/>
          <p:cNvSpPr txBox="1"/>
          <p:nvPr/>
        </p:nvSpPr>
        <p:spPr>
          <a:xfrm>
            <a:off x="2363788" y="2820988"/>
            <a:ext cx="4486275" cy="1198562"/>
          </a:xfrm>
          <a:prstGeom prst="rect">
            <a:avLst/>
          </a:prstGeom>
          <a:noFill/>
          <a:ln w="9525">
            <a:noFill/>
          </a:ln>
        </p:spPr>
        <p:txBody>
          <a:bodyPr wrap="square" anchor="t" anchorCtr="0">
            <a:spAutoFit/>
          </a:bodyPr>
          <a:p>
            <a:r>
              <a:rPr lang="en-US" altLang="zh-CN"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rPr>
              <a:t>THANKS</a:t>
            </a:r>
            <a:endParaRPr lang="zh-CN" altLang="en-US"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9" name="组合 48"/>
          <p:cNvGrpSpPr/>
          <p:nvPr/>
        </p:nvGrpSpPr>
        <p:grpSpPr>
          <a:xfrm>
            <a:off x="1920875" y="1741488"/>
            <a:ext cx="668338" cy="444500"/>
            <a:chOff x="427929" y="2964755"/>
            <a:chExt cx="945409" cy="629359"/>
          </a:xfrm>
        </p:grpSpPr>
        <p:sp>
          <p:nvSpPr>
            <p:cNvPr id="47" name="任意多边形 46"/>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4" name="组合 53"/>
          <p:cNvGrpSpPr/>
          <p:nvPr/>
        </p:nvGrpSpPr>
        <p:grpSpPr>
          <a:xfrm>
            <a:off x="1930400" y="2701925"/>
            <a:ext cx="690563" cy="539750"/>
            <a:chOff x="491004" y="4154674"/>
            <a:chExt cx="945409" cy="740056"/>
          </a:xfrm>
        </p:grpSpPr>
        <p:grpSp>
          <p:nvGrpSpPr>
            <p:cNvPr id="8239" name="组合 49"/>
            <p:cNvGrpSpPr/>
            <p:nvPr/>
          </p:nvGrpSpPr>
          <p:grpSpPr>
            <a:xfrm>
              <a:off x="491004" y="4154674"/>
              <a:ext cx="945409" cy="629359"/>
              <a:chOff x="427929" y="2964755"/>
              <a:chExt cx="945409" cy="629359"/>
            </a:xfrm>
          </p:grpSpPr>
          <p:sp>
            <p:nvSpPr>
              <p:cNvPr id="51"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53"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72" name="组合 71"/>
          <p:cNvGrpSpPr/>
          <p:nvPr/>
        </p:nvGrpSpPr>
        <p:grpSpPr>
          <a:xfrm>
            <a:off x="1900238" y="3694113"/>
            <a:ext cx="690562" cy="539750"/>
            <a:chOff x="491004" y="4154674"/>
            <a:chExt cx="945409" cy="740056"/>
          </a:xfrm>
        </p:grpSpPr>
        <p:grpSp>
          <p:nvGrpSpPr>
            <p:cNvPr id="8254" name="组合 72"/>
            <p:cNvGrpSpPr/>
            <p:nvPr/>
          </p:nvGrpSpPr>
          <p:grpSpPr>
            <a:xfrm>
              <a:off x="491004" y="4154674"/>
              <a:ext cx="945409" cy="629359"/>
              <a:chOff x="427929" y="2964755"/>
              <a:chExt cx="945409" cy="629359"/>
            </a:xfrm>
          </p:grpSpPr>
          <p:sp>
            <p:nvSpPr>
              <p:cNvPr id="75"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6"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4"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8" name="任意多边形 77"/>
          <p:cNvSpPr/>
          <p:nvPr>
            <p:custDataLst>
              <p:tags r:id="rId1"/>
            </p:custDataLst>
          </p:nvPr>
        </p:nvSpPr>
        <p:spPr>
          <a:xfrm>
            <a:off x="2435225" y="1714500"/>
            <a:ext cx="670941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noAutofit/>
          </a:bodyPr>
          <a:lstStyle/>
          <a:p>
            <a:pPr fontAlgn="base">
              <a:defRPr/>
            </a:pPr>
            <a:r>
              <a:rPr lang="zh-CN" altLang="en-US" sz="3000" dirty="0">
                <a:solidFill>
                  <a:schemeClr val="tx1"/>
                </a:solidFill>
                <a:latin typeface="微软雅黑" panose="020B0503020204020204" charset="-122"/>
                <a:ea typeface="微软雅黑" panose="020B0503020204020204" charset="-122"/>
                <a:sym typeface="+mn-ea"/>
              </a:rPr>
              <a:t>简化大意</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浏览全文，标记关键</a:t>
            </a:r>
            <a:endParaRPr lang="zh-CN" altLang="en-US" sz="3000" b="1" strike="noStrike" noProof="1" dirty="0">
              <a:solidFill>
                <a:schemeClr val="tx1"/>
              </a:solidFill>
              <a:latin typeface="微软雅黑" panose="020B0503020204020204" charset="-122"/>
              <a:ea typeface="微软雅黑" panose="020B0503020204020204" charset="-122"/>
              <a:sym typeface="+mn-ea"/>
            </a:endParaRPr>
          </a:p>
        </p:txBody>
      </p:sp>
      <p:sp>
        <p:nvSpPr>
          <p:cNvPr id="79" name="椭圆 78"/>
          <p:cNvSpPr/>
          <p:nvPr>
            <p:custDataLst>
              <p:tags r:id="rId2"/>
            </p:custDataLst>
          </p:nvPr>
        </p:nvSpPr>
        <p:spPr>
          <a:xfrm>
            <a:off x="2553526" y="1843075"/>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1</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0" name="任意多边形 79"/>
          <p:cNvSpPr/>
          <p:nvPr>
            <p:custDataLst>
              <p:tags r:id="rId3"/>
            </p:custDataLst>
          </p:nvPr>
        </p:nvSpPr>
        <p:spPr>
          <a:xfrm>
            <a:off x="2416810" y="2708910"/>
            <a:ext cx="6743065" cy="65722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endParaRPr lang="zh-CN" altLang="en-US" sz="3000" dirty="0">
              <a:solidFill>
                <a:schemeClr val="tx1"/>
              </a:solidFill>
              <a:latin typeface="微软雅黑" panose="020B0503020204020204" charset="-122"/>
              <a:ea typeface="微软雅黑" panose="020B0503020204020204" charset="-122"/>
              <a:sym typeface="+mn-ea"/>
            </a:endParaRPr>
          </a:p>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mn-ea"/>
              </a:rPr>
              <a:t>简化题干</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按词索骥，精准定位</a:t>
            </a:r>
            <a:endParaRPr lang="zh-CN" altLang="en-US" sz="3000" dirty="0">
              <a:solidFill>
                <a:schemeClr val="tx1"/>
              </a:solidFill>
              <a:latin typeface="微软雅黑" panose="020B0503020204020204" charset="-122"/>
              <a:ea typeface="微软雅黑" panose="020B0503020204020204" charset="-122"/>
              <a:sym typeface="+mn-ea"/>
            </a:endParaRPr>
          </a:p>
          <a:p>
            <a:pPr algn="l" fontAlgn="base">
              <a:buClrTx/>
              <a:buSzTx/>
              <a:buFontTx/>
              <a:defRPr/>
            </a:pPr>
            <a:endParaRPr lang="zh-CN" altLang="en-US" sz="3000" b="1" strike="noStrike" noProof="1" dirty="0">
              <a:solidFill>
                <a:srgbClr val="64C0B1"/>
              </a:solidFill>
              <a:latin typeface="微软雅黑" panose="020B0503020204020204" charset="-122"/>
              <a:ea typeface="微软雅黑" panose="020B0503020204020204" charset="-122"/>
            </a:endParaRPr>
          </a:p>
        </p:txBody>
      </p:sp>
      <p:sp>
        <p:nvSpPr>
          <p:cNvPr id="81" name="椭圆 80"/>
          <p:cNvSpPr/>
          <p:nvPr>
            <p:custDataLst>
              <p:tags r:id="rId4"/>
            </p:custDataLst>
          </p:nvPr>
        </p:nvSpPr>
        <p:spPr>
          <a:xfrm>
            <a:off x="2553526" y="2806642"/>
            <a:ext cx="424888" cy="424887"/>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2</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2" name="任意多边形 81"/>
          <p:cNvSpPr/>
          <p:nvPr>
            <p:custDataLst>
              <p:tags r:id="rId5"/>
            </p:custDataLst>
          </p:nvPr>
        </p:nvSpPr>
        <p:spPr>
          <a:xfrm>
            <a:off x="2424430" y="3641725"/>
            <a:ext cx="665607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简化长难句</a:t>
            </a:r>
            <a:r>
              <a:rPr lang="en-US" altLang="zh-CN" sz="3000" dirty="0">
                <a:solidFill>
                  <a:schemeClr val="tx1"/>
                </a:solidFill>
                <a:latin typeface="微软雅黑" panose="020B0503020204020204" charset="-122"/>
                <a:ea typeface="微软雅黑" panose="020B0503020204020204" charset="-122"/>
                <a:sym typeface="宋体" panose="02010600030101010101" pitchFamily="2" charset="-122"/>
              </a:rPr>
              <a:t>---</a:t>
            </a: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横向分析，纵向比对 </a:t>
            </a:r>
            <a:endParaRPr lang="zh-CN" altLang="en-US" sz="3000" b="1" strike="noStrike" noProof="1" dirty="0">
              <a:solidFill>
                <a:schemeClr val="tx1"/>
              </a:solidFill>
              <a:latin typeface="微软雅黑" panose="020B0503020204020204" charset="-122"/>
              <a:ea typeface="微软雅黑" panose="020B0503020204020204" charset="-122"/>
              <a:sym typeface="宋体" panose="02010600030101010101" pitchFamily="2" charset="-122"/>
            </a:endParaRPr>
          </a:p>
        </p:txBody>
      </p:sp>
      <p:sp>
        <p:nvSpPr>
          <p:cNvPr id="83" name="椭圆 82"/>
          <p:cNvSpPr/>
          <p:nvPr>
            <p:custDataLst>
              <p:tags r:id="rId6"/>
            </p:custDataLst>
          </p:nvPr>
        </p:nvSpPr>
        <p:spPr>
          <a:xfrm>
            <a:off x="2553526" y="3770181"/>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3</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4" name="文本框 19"/>
          <p:cNvSpPr txBox="1"/>
          <p:nvPr>
            <p:custDataLst>
              <p:tags r:id="rId7"/>
            </p:custDataLst>
          </p:nvPr>
        </p:nvSpPr>
        <p:spPr>
          <a:xfrm>
            <a:off x="844550" y="2149475"/>
            <a:ext cx="644525" cy="1843088"/>
          </a:xfrm>
          <a:prstGeom prst="rect">
            <a:avLst/>
          </a:prstGeom>
          <a:noFill/>
          <a:ln w="9525">
            <a:noFill/>
          </a:ln>
        </p:spPr>
        <p:txBody>
          <a:bodyPr vert="eaVert" anchor="t" anchorCtr="0">
            <a:spAutoFit/>
          </a:bodyPr>
          <a:p>
            <a:r>
              <a:rPr lang="en-US" altLang="zh-CN" sz="3000" dirty="0">
                <a:solidFill>
                  <a:srgbClr val="EEEEEE"/>
                </a:solidFill>
                <a:latin typeface="微软雅黑" panose="020B0503020204020204" charset="-122"/>
                <a:ea typeface="微软雅黑" panose="020B0503020204020204" charset="-122"/>
              </a:rPr>
              <a:t>Contents</a:t>
            </a:r>
            <a:endParaRPr lang="en-US" altLang="zh-CN" sz="3000" dirty="0">
              <a:solidFill>
                <a:srgbClr val="EEEEEE"/>
              </a:solidFill>
              <a:latin typeface="微软雅黑" panose="020B0503020204020204" charset="-122"/>
              <a:ea typeface="微软雅黑" panose="020B0503020204020204" charset="-122"/>
            </a:endParaRPr>
          </a:p>
        </p:txBody>
      </p:sp>
      <p:sp>
        <p:nvSpPr>
          <p:cNvPr id="85" name="椭圆 84"/>
          <p:cNvSpPr/>
          <p:nvPr>
            <p:custDataLst>
              <p:tags r:id="rId8"/>
            </p:custDataLst>
          </p:nvPr>
        </p:nvSpPr>
        <p:spPr>
          <a:xfrm>
            <a:off x="-260350" y="525780"/>
            <a:ext cx="9246235" cy="652780"/>
          </a:xfrm>
          <a:prstGeom prst="ellipse">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r>
              <a:rPr lang="zh-CN" altLang="en-US" sz="4050" b="1" strike="noStrike" noProof="1" dirty="0">
                <a:solidFill>
                  <a:srgbClr val="64C0B1"/>
                </a:solidFill>
                <a:latin typeface="微软雅黑" panose="020B0503020204020204" charset="-122"/>
                <a:ea typeface="微软雅黑" panose="020B0503020204020204" charset="-122"/>
              </a:rPr>
              <a:t>三步简化法攻破说明文阅读</a:t>
            </a:r>
            <a:endParaRPr lang="zh-CN" altLang="en-US" sz="4050" b="1" strike="noStrike" noProof="1" dirty="0">
              <a:solidFill>
                <a:srgbClr val="64C0B1"/>
              </a:solidFill>
              <a:latin typeface="微软雅黑" panose="020B0503020204020204" charset="-122"/>
              <a:ea typeface="微软雅黑" panose="020B050302020402020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500"/>
                                        <p:tgtEl>
                                          <p:spTgt spid="5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4"/>
                                        </p:tgtEl>
                                        <p:attrNameLst>
                                          <p:attrName>style.visibility</p:attrName>
                                        </p:attrNameLst>
                                      </p:cBhvr>
                                      <p:to>
                                        <p:strVal val="visible"/>
                                      </p:to>
                                    </p:set>
                                    <p:animEffect transition="in" filter="fade">
                                      <p:cBhvr>
                                        <p:cTn id="19" dur="500"/>
                                        <p:tgtEl>
                                          <p:spTgt spid="8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5"/>
                                        </p:tgtEl>
                                        <p:attrNameLst>
                                          <p:attrName>style.visibility</p:attrName>
                                        </p:attrNameLst>
                                      </p:cBhvr>
                                      <p:to>
                                        <p:strVal val="visible"/>
                                      </p:to>
                                    </p:set>
                                    <p:animEffect transition="in" filter="fade">
                                      <p:cBhvr>
                                        <p:cTn id="22" dur="500"/>
                                        <p:tgtEl>
                                          <p:spTgt spid="85"/>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78"/>
                                        </p:tgtEl>
                                        <p:attrNameLst>
                                          <p:attrName>style.visibility</p:attrName>
                                        </p:attrNameLst>
                                      </p:cBhvr>
                                      <p:to>
                                        <p:strVal val="visible"/>
                                      </p:to>
                                    </p:set>
                                    <p:animEffect transition="in" filter="fade">
                                      <p:cBhvr>
                                        <p:cTn id="26" dur="500"/>
                                        <p:tgtEl>
                                          <p:spTgt spid="7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500"/>
                                        <p:tgtEl>
                                          <p:spTgt spid="7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fade">
                                      <p:cBhvr>
                                        <p:cTn id="32" dur="500"/>
                                        <p:tgtEl>
                                          <p:spTgt spid="8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1"/>
                                        </p:tgtEl>
                                        <p:attrNameLst>
                                          <p:attrName>style.visibility</p:attrName>
                                        </p:attrNameLst>
                                      </p:cBhvr>
                                      <p:to>
                                        <p:strVal val="visible"/>
                                      </p:to>
                                    </p:set>
                                    <p:animEffect transition="in" filter="fade">
                                      <p:cBhvr>
                                        <p:cTn id="35" dur="500"/>
                                        <p:tgtEl>
                                          <p:spTgt spid="8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82"/>
                                        </p:tgtEl>
                                        <p:attrNameLst>
                                          <p:attrName>style.visibility</p:attrName>
                                        </p:attrNameLst>
                                      </p:cBhvr>
                                      <p:to>
                                        <p:strVal val="visible"/>
                                      </p:to>
                                    </p:set>
                                    <p:animEffect transition="in" filter="fade">
                                      <p:cBhvr>
                                        <p:cTn id="38" dur="500"/>
                                        <p:tgtEl>
                                          <p:spTgt spid="8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83"/>
                                        </p:tgtEl>
                                        <p:attrNameLst>
                                          <p:attrName>style.visibility</p:attrName>
                                        </p:attrNameLst>
                                      </p:cBhvr>
                                      <p:to>
                                        <p:strVal val="visible"/>
                                      </p:to>
                                    </p:set>
                                    <p:animEffect transition="in" filter="fade">
                                      <p:cBhvr>
                                        <p:cTn id="41"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bldLvl="0" animBg="1"/>
      <p:bldP spid="79" grpId="0" bldLvl="0" animBg="1"/>
      <p:bldP spid="80" grpId="0" bldLvl="0" animBg="1"/>
      <p:bldP spid="81" grpId="0" bldLvl="0" animBg="1"/>
      <p:bldP spid="82" grpId="0" bldLvl="0" animBg="1"/>
      <p:bldP spid="83" grpId="0" bldLvl="0" animBg="1"/>
      <p:bldP spid="84" grpId="0"/>
      <p:bldP spid="8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6" name="花1"/>
          <p:cNvGrpSpPr/>
          <p:nvPr/>
        </p:nvGrpSpPr>
        <p:grpSpPr>
          <a:xfrm rot="5400000">
            <a:off x="-755650" y="4735513"/>
            <a:ext cx="3222625" cy="1831975"/>
            <a:chOff x="1859121" y="3429000"/>
            <a:chExt cx="8526317" cy="4848472"/>
          </a:xfrm>
        </p:grpSpPr>
        <p:sp>
          <p:nvSpPr>
            <p:cNvPr id="81" name="任意多边形 80"/>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2" name="任意多边形 81"/>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3" name="任意多边形 82"/>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4" name="任意多边形 83"/>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5" name="任意多边形 84"/>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6" name="任意多边形 85"/>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7" name="任意多边形 86"/>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50" name="组合 49"/>
          <p:cNvGrpSpPr/>
          <p:nvPr/>
        </p:nvGrpSpPr>
        <p:grpSpPr>
          <a:xfrm rot="5400000">
            <a:off x="-596900" y="4462463"/>
            <a:ext cx="2333625" cy="1409700"/>
            <a:chOff x="2993439" y="4630880"/>
            <a:chExt cx="6171429" cy="3725279"/>
          </a:xfrm>
        </p:grpSpPr>
        <p:sp>
          <p:nvSpPr>
            <p:cNvPr id="51" name="任意多边形 50"/>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2" name="任意多边形 51"/>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3" name="任意多边形 52"/>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4" name="任意多边形 53"/>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5" name="任意多边形 54"/>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6" name="任意多边形 55"/>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7" name="任意多边形 56"/>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8" name="任意多边形 57"/>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9" name="任意多边形 58"/>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89" name="组合 88"/>
          <p:cNvGrpSpPr/>
          <p:nvPr/>
        </p:nvGrpSpPr>
        <p:grpSpPr>
          <a:xfrm flipH="1">
            <a:off x="8139113" y="141288"/>
            <a:ext cx="1155700" cy="901700"/>
            <a:chOff x="491004" y="4154674"/>
            <a:chExt cx="945409" cy="740056"/>
          </a:xfrm>
        </p:grpSpPr>
        <p:grpSp>
          <p:nvGrpSpPr>
            <p:cNvPr id="15380" name="组合 89"/>
            <p:cNvGrpSpPr/>
            <p:nvPr/>
          </p:nvGrpSpPr>
          <p:grpSpPr>
            <a:xfrm>
              <a:off x="491004" y="4154674"/>
              <a:ext cx="945409" cy="629359"/>
              <a:chOff x="427929" y="2964755"/>
              <a:chExt cx="945409" cy="629359"/>
            </a:xfrm>
          </p:grpSpPr>
          <p:sp>
            <p:nvSpPr>
              <p:cNvPr id="92" name="任意多边形 91"/>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93" name="任意多边形 92"/>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91" name="任意多边形 90"/>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15384" name="组合 99"/>
          <p:cNvGrpSpPr/>
          <p:nvPr/>
        </p:nvGrpSpPr>
        <p:grpSpPr>
          <a:xfrm>
            <a:off x="-42862" y="319088"/>
            <a:ext cx="509587" cy="398462"/>
            <a:chOff x="491004" y="4154674"/>
            <a:chExt cx="945409" cy="740056"/>
          </a:xfrm>
        </p:grpSpPr>
        <p:grpSp>
          <p:nvGrpSpPr>
            <p:cNvPr id="15385" name="组合 100"/>
            <p:cNvGrpSpPr/>
            <p:nvPr/>
          </p:nvGrpSpPr>
          <p:grpSpPr>
            <a:xfrm>
              <a:off x="491004" y="4154674"/>
              <a:ext cx="945409" cy="629359"/>
              <a:chOff x="427929" y="2964755"/>
              <a:chExt cx="945409" cy="629359"/>
            </a:xfrm>
          </p:grpSpPr>
          <p:sp>
            <p:nvSpPr>
              <p:cNvPr id="103" name="任意多边形 102"/>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04" name="任意多边形 103"/>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102" name="任意多边形 101"/>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3" name="组合 2"/>
          <p:cNvGrpSpPr/>
          <p:nvPr/>
        </p:nvGrpSpPr>
        <p:grpSpPr>
          <a:xfrm rot="2040000" flipH="1">
            <a:off x="7935913" y="5886450"/>
            <a:ext cx="1155700" cy="900113"/>
            <a:chOff x="491004" y="4154674"/>
            <a:chExt cx="945409" cy="740056"/>
          </a:xfrm>
        </p:grpSpPr>
        <p:grpSp>
          <p:nvGrpSpPr>
            <p:cNvPr id="15390" name="组合 3"/>
            <p:cNvGrpSpPr/>
            <p:nvPr/>
          </p:nvGrpSpPr>
          <p:grpSpPr>
            <a:xfrm>
              <a:off x="491004" y="4154674"/>
              <a:ext cx="945409" cy="629359"/>
              <a:chOff x="427929" y="2964755"/>
              <a:chExt cx="945409" cy="629359"/>
            </a:xfrm>
          </p:grpSpPr>
          <p:sp>
            <p:nvSpPr>
              <p:cNvPr id="5" name="任意多边形 4"/>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sp>
            <p:nvSpPr>
              <p:cNvPr id="6" name="任意多边形 5"/>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grpSp>
        <p:sp>
          <p:nvSpPr>
            <p:cNvPr id="7" name="任意多边形 6"/>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grpSp>
      <p:sp>
        <p:nvSpPr>
          <p:cNvPr id="15394" name="文本框 7"/>
          <p:cNvSpPr txBox="1"/>
          <p:nvPr/>
        </p:nvSpPr>
        <p:spPr>
          <a:xfrm>
            <a:off x="215900" y="1036638"/>
            <a:ext cx="8545513" cy="6285230"/>
          </a:xfrm>
          <a:prstGeom prst="rect">
            <a:avLst/>
          </a:prstGeom>
          <a:noFill/>
          <a:ln w="9525">
            <a:noFill/>
          </a:ln>
        </p:spPr>
        <p:txBody>
          <a:bodyPr wrap="square" anchor="t" anchorCtr="0">
            <a:spAutoFit/>
          </a:bodyPr>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研究近几年高考试题可以发现，高考阅读理解设置的问题往往反映了一篇文章的主要信息和脉络，命题者通常从以下几个维度设题：</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1.</a:t>
            </a:r>
            <a:r>
              <a:rPr lang="zh-CN" altLang="en-US" sz="1600" b="1" dirty="0">
                <a:sym typeface="宋体" panose="02010600030101010101" pitchFamily="2" charset="-122"/>
              </a:rPr>
              <a:t>段首、段尾句：</a:t>
            </a:r>
            <a:r>
              <a:rPr lang="zh-CN" altLang="en-US" sz="1600" b="1" dirty="0">
                <a:solidFill>
                  <a:srgbClr val="FF0000"/>
                </a:solidFill>
                <a:sym typeface="宋体" panose="02010600030101010101" pitchFamily="2" charset="-122"/>
              </a:rPr>
              <a:t>第一段首句或末句</a:t>
            </a:r>
            <a:r>
              <a:rPr lang="zh-CN" altLang="en-US" sz="1600" b="1" dirty="0">
                <a:sym typeface="宋体" panose="02010600030101010101" pitchFamily="2" charset="-122"/>
              </a:rPr>
              <a:t>往往是该段的主题句。因此，命题者一般针对它们设置</a:t>
            </a:r>
            <a:r>
              <a:rPr lang="zh-CN" altLang="en-US" sz="1600" b="1" dirty="0">
                <a:gradFill>
                  <a:gsLst>
                    <a:gs pos="0">
                      <a:srgbClr val="007BD3"/>
                    </a:gs>
                    <a:gs pos="100000">
                      <a:srgbClr val="034373"/>
                    </a:gs>
                  </a:gsLst>
                  <a:lin scaled="0"/>
                </a:gradFill>
                <a:highlight>
                  <a:srgbClr val="FFFF00"/>
                </a:highlight>
                <a:sym typeface="宋体" panose="02010600030101010101" pitchFamily="2" charset="-122"/>
              </a:rPr>
              <a:t>主旨大意题目</a:t>
            </a:r>
            <a:r>
              <a:rPr lang="zh-CN" altLang="en-US" sz="1600" b="1" dirty="0">
                <a:sym typeface="宋体" panose="02010600030101010101" pitchFamily="2" charset="-122"/>
              </a:rPr>
              <a:t>。</a:t>
            </a:r>
            <a:endParaRPr lang="zh-CN" altLang="en-US" sz="1600" b="1" dirty="0">
              <a:sym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2.</a:t>
            </a:r>
            <a:r>
              <a:rPr lang="zh-CN" altLang="en-US" sz="1600" b="1" dirty="0">
                <a:latin typeface="Arial" panose="020B0604020202020204" pitchFamily="34" charset="0"/>
                <a:ea typeface="宋体" panose="02010600030101010101" pitchFamily="2" charset="-122"/>
                <a:sym typeface="宋体" panose="02010600030101010101" pitchFamily="2" charset="-122"/>
              </a:rPr>
              <a:t>特殊标点处：</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破折号、</a:t>
            </a:r>
            <a:r>
              <a:rPr lang="zh-CN" altLang="en-US" sz="1600" b="1" dirty="0">
                <a:latin typeface="Arial" panose="020B0604020202020204" pitchFamily="34" charset="0"/>
                <a:ea typeface="宋体" panose="02010600030101010101" pitchFamily="2" charset="-122"/>
                <a:sym typeface="宋体" panose="02010600030101010101" pitchFamily="2" charset="-122"/>
              </a:rPr>
              <a:t>冒号、括号、引号后的内容往往是对前面内容的进一步解释、说明或补充。命题者往往针对这些标点符号后的内容设置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细节理解、推理判断、主旨大意</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         </a:t>
            </a:r>
            <a:r>
              <a:rPr lang="en-US" altLang="zh-CN" sz="1600" b="1" dirty="0">
                <a:latin typeface="Arial" panose="020B0604020202020204" pitchFamily="34" charset="0"/>
                <a:ea typeface="宋体" panose="02010600030101010101" pitchFamily="2" charset="-122"/>
                <a:sym typeface="宋体" panose="02010600030101010101" pitchFamily="2" charset="-122"/>
              </a:rPr>
              <a:t>3. </a:t>
            </a:r>
            <a:r>
              <a:rPr lang="zh-CN" altLang="en-US" sz="1600" b="1" dirty="0">
                <a:sym typeface="宋体" panose="02010600030101010101" pitchFamily="2" charset="-122"/>
              </a:rPr>
              <a:t>转折、对比处：一般来说，表示转折意义的信号词</a:t>
            </a:r>
            <a:r>
              <a:rPr lang="en-US" altLang="zh-CN" sz="1600" b="1" dirty="0">
                <a:solidFill>
                  <a:srgbClr val="FF0000"/>
                </a:solidFill>
                <a:sym typeface="宋体" panose="02010600030101010101" pitchFamily="2" charset="-122"/>
              </a:rPr>
              <a:t>but</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howerer</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yet</a:t>
            </a:r>
            <a:r>
              <a:rPr lang="zh-CN" altLang="en-US"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on the contrary</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in fact</a:t>
            </a:r>
            <a:r>
              <a:rPr lang="zh-CN" altLang="en-US" sz="1600" b="1" dirty="0">
                <a:sym typeface="宋体" panose="02010600030101010101" pitchFamily="2" charset="-122"/>
              </a:rPr>
              <a:t>或体现对比关系的提示词</a:t>
            </a:r>
            <a:r>
              <a:rPr lang="en-US" altLang="zh-CN" sz="1600" b="1" dirty="0">
                <a:sym typeface="宋体" panose="02010600030101010101" pitchFamily="2" charset="-122"/>
              </a:rPr>
              <a:t>unlike</a:t>
            </a:r>
            <a:r>
              <a:rPr lang="zh-CN" altLang="zh-CN" sz="1600" b="1" dirty="0">
                <a:sym typeface="宋体" panose="02010600030101010101" pitchFamily="2" charset="-122"/>
              </a:rPr>
              <a:t>、</a:t>
            </a:r>
            <a:r>
              <a:rPr lang="en-US" altLang="zh-CN" sz="1600" b="1" dirty="0">
                <a:sym typeface="宋体" panose="02010600030101010101" pitchFamily="2" charset="-122"/>
              </a:rPr>
              <a:t>while</a:t>
            </a:r>
            <a:r>
              <a:rPr lang="zh-CN" altLang="zh-CN" sz="1600" b="1" dirty="0">
                <a:sym typeface="宋体" panose="02010600030101010101" pitchFamily="2" charset="-122"/>
              </a:rPr>
              <a:t>等后面的内容往往是表意重点。因此，命题者常常抓住这一特点设置</a:t>
            </a:r>
            <a:r>
              <a:rPr lang="zh-CN" altLang="zh-CN" sz="1600" b="1" dirty="0">
                <a:highlight>
                  <a:srgbClr val="FFFF00"/>
                </a:highlight>
                <a:sym typeface="宋体" panose="02010600030101010101" pitchFamily="2" charset="-122"/>
              </a:rPr>
              <a:t>推理判断、观点态度</a:t>
            </a:r>
            <a:r>
              <a:rPr lang="zh-CN" altLang="zh-CN" sz="1600" b="1" dirty="0">
                <a:sym typeface="宋体" panose="02010600030101010101" pitchFamily="2" charset="-122"/>
              </a:rPr>
              <a:t>等题目。</a:t>
            </a:r>
            <a:endParaRPr lang="zh-CN" altLang="zh-CN" sz="1600" b="1" dirty="0">
              <a:sym typeface="宋体" panose="02010600030101010101" pitchFamily="2" charset="-122"/>
            </a:endParaRPr>
          </a:p>
          <a:p>
            <a:pPr algn="just">
              <a:lnSpc>
                <a:spcPct val="120000"/>
              </a:lnSpc>
            </a:pPr>
            <a:r>
              <a:rPr lang="zh-CN" altLang="zh-CN" sz="1600" b="1" dirty="0">
                <a:sym typeface="宋体" panose="02010600030101010101" pitchFamily="2" charset="-122"/>
              </a:rPr>
              <a:t> </a:t>
            </a:r>
            <a:r>
              <a:rPr lang="en-US" altLang="zh-CN" sz="1600" b="1" dirty="0">
                <a:sym typeface="宋体" panose="02010600030101010101" pitchFamily="2" charset="-122"/>
              </a:rPr>
              <a:t>      4. </a:t>
            </a:r>
            <a:r>
              <a:rPr lang="zh-CN" altLang="en-US" sz="1600" b="1" dirty="0">
                <a:latin typeface="Arial" panose="020B0604020202020204" pitchFamily="34" charset="0"/>
                <a:ea typeface="宋体" panose="02010600030101010101" pitchFamily="2" charset="-122"/>
                <a:sym typeface="宋体" panose="02010600030101010101" pitchFamily="2" charset="-122"/>
              </a:rPr>
              <a:t>引用人物论断处：为了表达自己的观点或使论点更有说服力，作者常常引用他人的论断或</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重要发现</a:t>
            </a:r>
            <a:r>
              <a:rPr lang="zh-CN" altLang="en-US" sz="1600" b="1" dirty="0">
                <a:latin typeface="Arial" panose="020B0604020202020204" pitchFamily="34" charset="0"/>
                <a:ea typeface="宋体" panose="02010600030101010101" pitchFamily="2" charset="-122"/>
                <a:sym typeface="宋体" panose="02010600030101010101" pitchFamily="2" charset="-122"/>
              </a:rPr>
              <a:t>进行证明。命题者常常针对它们设置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观点态度推理判断题</a:t>
            </a:r>
            <a:r>
              <a:rPr lang="zh-CN" altLang="en-US" sz="1600" b="1" dirty="0">
                <a:latin typeface="Arial" panose="020B0604020202020204" pitchFamily="34" charset="0"/>
                <a:ea typeface="宋体" panose="02010600030101010101" pitchFamily="2" charset="-122"/>
                <a:sym typeface="宋体" panose="02010600030101010101" pitchFamily="2" charset="-122"/>
              </a:rPr>
              <a:t>目。</a:t>
            </a:r>
            <a:endParaRPr lang="en-US" altLang="zh-CN"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       </a:t>
            </a:r>
            <a:r>
              <a:rPr 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5</a:t>
            </a:r>
            <a:r>
              <a:rPr lang="en-US" altLang="zh-CN" sz="1600" b="1" dirty="0">
                <a:latin typeface="Arial" panose="020B0604020202020204" pitchFamily="34" charset="0"/>
                <a:ea typeface="宋体" panose="02010600030101010101" pitchFamily="2" charset="-122"/>
                <a:sym typeface="宋体" panose="02010600030101010101" pitchFamily="2" charset="-122"/>
              </a:rPr>
              <a:t>. </a:t>
            </a:r>
            <a:r>
              <a:rPr lang="zh-CN" altLang="en-US" sz="1600" b="1" dirty="0">
                <a:latin typeface="Arial" panose="020B0604020202020204" pitchFamily="34" charset="0"/>
                <a:ea typeface="宋体" panose="02010600030101010101" pitchFamily="2" charset="-122"/>
                <a:sym typeface="宋体" panose="02010600030101010101" pitchFamily="2" charset="-122"/>
              </a:rPr>
              <a:t>举例子、</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打比方</a:t>
            </a:r>
            <a:r>
              <a:rPr lang="zh-CN" altLang="en-US" sz="1600" b="1" dirty="0">
                <a:latin typeface="Arial" panose="020B0604020202020204" pitchFamily="34" charset="0"/>
                <a:ea typeface="宋体" panose="02010600030101010101" pitchFamily="2" charset="-122"/>
                <a:sym typeface="宋体" panose="02010600030101010101" pitchFamily="2" charset="-122"/>
              </a:rPr>
              <a:t>处：为了使自己的观点更有说服力，作者常常采用举例子或打比方等方法。</a:t>
            </a:r>
            <a:r>
              <a:rPr lang="zh-CN" altLang="en-US" sz="1600" b="1" dirty="0">
                <a:sym typeface="宋体" panose="02010600030101010101" pitchFamily="2" charset="-122"/>
              </a:rPr>
              <a:t>命题者常常针对它们设置</a:t>
            </a:r>
            <a:r>
              <a:rPr lang="zh-CN" altLang="en-US" sz="1600" b="1" dirty="0">
                <a:highlight>
                  <a:srgbClr val="FFFF00"/>
                </a:highlight>
                <a:sym typeface="宋体" panose="02010600030101010101" pitchFamily="2" charset="-122"/>
              </a:rPr>
              <a:t>细节推理判断题</a:t>
            </a:r>
            <a:r>
              <a:rPr lang="zh-CN" altLang="en-US" sz="1600" b="1" dirty="0">
                <a:sym typeface="宋体" panose="02010600030101010101" pitchFamily="2" charset="-122"/>
              </a:rPr>
              <a:t>目。</a:t>
            </a:r>
            <a:endParaRPr lang="zh-CN" altLang="en-US"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6. </a:t>
            </a:r>
            <a:r>
              <a:rPr lang="zh-CN" altLang="en-US" sz="1600" b="1" dirty="0">
                <a:latin typeface="Arial" panose="020B0604020202020204" pitchFamily="34" charset="0"/>
                <a:ea typeface="宋体" panose="02010600030101010101" pitchFamily="2" charset="-122"/>
                <a:sym typeface="宋体" panose="02010600030101010101" pitchFamily="2" charset="-122"/>
              </a:rPr>
              <a:t>体现因果关系处：命题者常常针对体现因果关系的</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because</a:t>
            </a:r>
            <a:r>
              <a:rPr lang="zh-CN" altLang="en-US" sz="1600" b="1" dirty="0">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for</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since</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now that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 a result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consequently</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in</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from</a:t>
            </a:r>
            <a:r>
              <a:rPr lang="zh-CN" altLang="en-US" sz="1600" b="1" dirty="0">
                <a:latin typeface="Arial" panose="020B0604020202020204" pitchFamily="34" charset="0"/>
                <a:ea typeface="宋体" panose="02010600030101010101" pitchFamily="2" charset="-122"/>
                <a:sym typeface="宋体" panose="02010600030101010101" pitchFamily="2" charset="-122"/>
              </a:rPr>
              <a:t>等信号词设置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细节理解、推理判断、观点态度题目</a:t>
            </a:r>
            <a:r>
              <a:rPr lang="zh-CN" altLang="en-US" sz="1600" b="1" dirty="0">
                <a:latin typeface="Arial" panose="020B0604020202020204" pitchFamily="34" charset="0"/>
                <a:ea typeface="宋体" panose="02010600030101010101" pitchFamily="2" charset="-122"/>
                <a:sym typeface="宋体" panose="02010600030101010101" pitchFamily="2" charset="-122"/>
              </a:rPr>
              <a:t>。</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7. </a:t>
            </a:r>
            <a:r>
              <a:rPr lang="zh-CN" altLang="en-US" sz="1600" b="1" dirty="0">
                <a:latin typeface="Arial" panose="020B0604020202020204" pitchFamily="34" charset="0"/>
                <a:ea typeface="宋体" panose="02010600030101010101" pitchFamily="2" charset="-122"/>
                <a:sym typeface="宋体" panose="02010600030101010101" pitchFamily="2" charset="-122"/>
              </a:rPr>
              <a:t>复杂句式处：复杂句式一般包括</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同位语、插入语、长难句</a:t>
            </a:r>
            <a:r>
              <a:rPr lang="zh-CN" altLang="en-US" sz="1600" b="1" dirty="0">
                <a:latin typeface="Arial" panose="020B0604020202020204" pitchFamily="34" charset="0"/>
                <a:ea typeface="宋体" panose="02010600030101010101" pitchFamily="2" charset="-122"/>
                <a:sym typeface="宋体" panose="02010600030101010101" pitchFamily="2" charset="-122"/>
              </a:rPr>
              <a:t>等，它们往往对考生准确理解文意形成障碍。命题者往往针对这些复杂句式设置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词义猜测、推理判断</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endParaRPr lang="zh-CN" altLang="en-US" sz="1600">
              <a:latin typeface="Arial" panose="020B0604020202020204" pitchFamily="34" charset="0"/>
              <a:ea typeface="宋体" panose="02010600030101010101" pitchFamily="2" charset="-122"/>
            </a:endParaRPr>
          </a:p>
        </p:txBody>
      </p:sp>
      <p:sp>
        <p:nvSpPr>
          <p:cNvPr id="15395" name="标题 1"/>
          <p:cNvSpPr>
            <a:spLocks noGrp="1"/>
          </p:cNvSpPr>
          <p:nvPr/>
        </p:nvSpPr>
        <p:spPr>
          <a:xfrm>
            <a:off x="5080" y="98425"/>
            <a:ext cx="8953500" cy="643255"/>
          </a:xfrm>
          <a:prstGeom prst="rect">
            <a:avLst/>
          </a:prstGeom>
          <a:solidFill>
            <a:srgbClr val="ACEADE"/>
          </a:solidFill>
          <a:ln w="9525">
            <a:noFill/>
          </a:ln>
        </p:spPr>
        <p:txBody>
          <a:bodyPr anchor="ctr" anchorCtr="0"/>
          <a:p>
            <a:r>
              <a:rPr lang="zh-CN" altLang="en-US" sz="2700" b="1" dirty="0">
                <a:latin typeface="微软雅黑" panose="020B0503020204020204" charset="-122"/>
                <a:ea typeface="微软雅黑" panose="020B0503020204020204" charset="-122"/>
                <a:sym typeface="+mn-ea"/>
              </a:rPr>
              <a:t>命题规律</a:t>
            </a:r>
            <a:r>
              <a:rPr lang="en-US" altLang="zh-CN" sz="2700" b="1" dirty="0">
                <a:latin typeface="微软雅黑" panose="020B0503020204020204" charset="-122"/>
                <a:ea typeface="微软雅黑" panose="020B0503020204020204" charset="-122"/>
                <a:sym typeface="+mn-ea"/>
              </a:rPr>
              <a:t>-------</a:t>
            </a:r>
            <a:r>
              <a:rPr lang="zh-CN" altLang="en-US" sz="2700" b="1" dirty="0">
                <a:latin typeface="微软雅黑" panose="020B0503020204020204" charset="-122"/>
                <a:ea typeface="微软雅黑" panose="020B0503020204020204" charset="-122"/>
              </a:rPr>
              <a:t>浏览全文，标记关键信息的指导方针</a:t>
            </a:r>
            <a:endParaRPr lang="zh-CN" altLang="en-US" sz="2700" b="1" dirty="0">
              <a:latin typeface="微软雅黑" panose="020B0503020204020204" charset="-122"/>
              <a:ea typeface="微软雅黑" panose="020B0503020204020204" charset="-122"/>
            </a:endParaRPr>
          </a:p>
        </p:txBody>
      </p:sp>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dirty="0">
                <a:solidFill>
                  <a:schemeClr val="tx1"/>
                </a:solidFill>
                <a:latin typeface="微软雅黑" panose="020B0503020204020204" charset="-122"/>
                <a:ea typeface="微软雅黑" panose="020B0503020204020204" charset="-122"/>
                <a:cs typeface="+mn-cs"/>
              </a:rPr>
              <a:t>2022</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dirty="0">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1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custDataLst>
              <p:tags r:id="rId1"/>
            </p:custDataLst>
          </p:nvPr>
        </p:nvSpPr>
        <p:spPr>
          <a:xfrm>
            <a:off x="40005" y="908685"/>
            <a:ext cx="8986520" cy="5908040"/>
          </a:xfrm>
          <a:prstGeom prst="rect">
            <a:avLst/>
          </a:prstGeom>
          <a:noFill/>
          <a:ln w="9525">
            <a:noFill/>
          </a:ln>
        </p:spPr>
        <p:txBody>
          <a:bodyPr wrap="square">
            <a:spAutoFit/>
          </a:bodyPr>
          <a:p>
            <a:pPr indent="266700" algn="just"/>
            <a:r>
              <a:rPr lang="en-US" sz="1800">
                <a:latin typeface="Times New Roman" panose="02020603050405020304" charset="0"/>
                <a:ea typeface="宋体" panose="02010600030101010101" pitchFamily="2" charset="-122"/>
              </a:rPr>
              <a:t>   Many people believe that working to the maximum is the secret to success,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research has found that moderation</a:t>
            </a:r>
            <a:r>
              <a:rPr lang="zh-CN" sz="1800">
                <a:solidFill>
                  <a:srgbClr val="FF0000"/>
                </a:solidFill>
                <a:ea typeface="宋体" panose="02010600030101010101" pitchFamily="2" charset="-122"/>
              </a:rPr>
              <a:t>（适度）</a:t>
            </a:r>
            <a:r>
              <a:rPr lang="en-US" sz="1800">
                <a:solidFill>
                  <a:srgbClr val="FF0000"/>
                </a:solidFill>
                <a:latin typeface="Times New Roman" panose="02020603050405020304" charset="0"/>
                <a:ea typeface="宋体" panose="02010600030101010101" pitchFamily="2" charset="-122"/>
              </a:rPr>
              <a:t>also gets results on the job</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In a study led by Ellen Langer of Harvard University, researchers asked people to translate sentences into a new a made-up language.</a:t>
            </a:r>
            <a:r>
              <a:rPr lang="en-US" sz="1800">
                <a:latin typeface="Times New Roman" panose="02020603050405020304" charset="0"/>
                <a:ea typeface="宋体" panose="02010600030101010101" pitchFamily="2" charset="-122"/>
              </a:rPr>
              <a:t> Subjects who practiced the language moderately beforehand made fewer errors than those who practiced extensively or not at all. High levels of knowledge can make people too attached to traditional ways of viewing problems across fields the arts, sciences, and politics. High conscientiousness is related to lower job performance, especially in simple jobs where it doesn't pay to be a perfectionist.       </a:t>
            </a:r>
            <a:r>
              <a:rPr lang="en-US" sz="1800">
                <a:solidFill>
                  <a:srgbClr val="FF0000"/>
                </a:solidFill>
                <a:latin typeface="Times New Roman" panose="02020603050405020304" charset="0"/>
                <a:ea typeface="宋体" panose="02010600030101010101" pitchFamily="2" charset="-122"/>
              </a:rPr>
              <a:t>How long we stay on the clock and how we spend that time are under careful examination in many workplaces. </a:t>
            </a:r>
            <a:r>
              <a:rPr lang="en-US" sz="1800">
                <a:latin typeface="Times New Roman" panose="02020603050405020304" charset="0"/>
                <a:ea typeface="宋体" panose="02010600030101010101" pitchFamily="2" charset="-122"/>
              </a:rPr>
              <a:t>The young banker who eats lunch at his desk is probably seen as a </a:t>
            </a:r>
            <a:r>
              <a:rPr lang="en-US" sz="1800" u="sng">
                <a:latin typeface="Times New Roman" panose="02020603050405020304" charset="0"/>
                <a:ea typeface="宋体" panose="02010600030101010101" pitchFamily="2" charset="-122"/>
              </a:rPr>
              <a:t>go-getter</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while</a:t>
            </a:r>
            <a:r>
              <a:rPr lang="en-US" sz="1800">
                <a:latin typeface="Times New Roman" panose="02020603050405020304" charset="0"/>
                <a:ea typeface="宋体" panose="02010600030101010101" pitchFamily="2" charset="-122"/>
              </a:rPr>
              <a:t> his colleagues who chat over a relaxed conference-room meal get dirty looks from the corner office. “People from cultures that value relationships more than ours does are shocked by the thought of eating alone in front of a computer", </a:t>
            </a:r>
            <a:r>
              <a:rPr lang="en-US" sz="1800">
                <a:solidFill>
                  <a:srgbClr val="FF0000"/>
                </a:solidFill>
                <a:latin typeface="Times New Roman" panose="02020603050405020304" charset="0"/>
                <a:ea typeface="宋体" panose="02010600030101010101" pitchFamily="2" charset="-122"/>
              </a:rPr>
              <a:t>says Art Markman</a:t>
            </a:r>
            <a:r>
              <a:rPr lang="en-US" sz="1800">
                <a:latin typeface="Times New Roman" panose="02020603050405020304" charset="0"/>
                <a:ea typeface="宋体" panose="02010600030101010101" pitchFamily="2" charset="-122"/>
              </a:rPr>
              <a:t>, a professor of psychology at the University of Texas, Austin. </a:t>
            </a:r>
            <a:r>
              <a:rPr lang="en-US" sz="1800">
                <a:solidFill>
                  <a:srgbClr val="FF0000"/>
                </a:solidFill>
                <a:latin typeface="Times New Roman" panose="02020603050405020304" charset="0"/>
                <a:ea typeface="宋体" panose="02010600030101010101" pitchFamily="2" charset="-122"/>
              </a:rPr>
              <a:t>Social interaction has been shown to lift mood and get people thinking in new directions and in ways that could help improve any post-lunch effort. </a:t>
            </a:r>
            <a:endParaRPr lang="en-US" sz="1800">
              <a:solidFill>
                <a:srgbClr val="FF0000"/>
              </a:solidFill>
              <a:latin typeface="Times New Roman" panose="02020603050405020304" charset="0"/>
              <a:ea typeface="宋体" panose="02010600030101010101" pitchFamily="2" charset="-122"/>
            </a:endParaRPr>
          </a:p>
          <a:p>
            <a:pPr indent="266700" algn="just"/>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Markman also promotes off-task time. “</a:t>
            </a:r>
            <a:r>
              <a:rPr lang="en-US" sz="1800">
                <a:latin typeface="Times New Roman" panose="02020603050405020304" charset="0"/>
                <a:ea typeface="宋体" panose="02010600030101010101" pitchFamily="2" charset="-122"/>
              </a:rPr>
              <a:t>Part of being a good thinker is experiencing things that are seemingly unrelated to what you are working on at the moment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give you fresh ideas about your work,</a:t>
            </a:r>
            <a:r>
              <a:rPr lang="en-US" sz="1800">
                <a:solidFill>
                  <a:srgbClr val="FF0000"/>
                </a:solidFill>
                <a:latin typeface="Times New Roman" panose="02020603050405020304" charset="0"/>
                <a:ea typeface="宋体" panose="02010600030101010101" pitchFamily="2" charset="-122"/>
              </a:rPr>
              <a:t>”</a:t>
            </a:r>
            <a:r>
              <a:rPr lang="en-US" sz="1800">
                <a:latin typeface="Times New Roman" panose="02020603050405020304" charset="0"/>
                <a:ea typeface="宋体" panose="02010600030101010101" pitchFamily="2" charset="-122"/>
              </a:rPr>
              <a:t> he says. </a:t>
            </a:r>
            <a:r>
              <a:rPr lang="en-US" sz="1800">
                <a:solidFill>
                  <a:srgbClr val="FF0000"/>
                </a:solidFill>
                <a:latin typeface="Times New Roman" panose="02020603050405020304" charset="0"/>
                <a:ea typeface="宋体" panose="02010600030101010101" pitchFamily="2" charset="-122"/>
              </a:rPr>
              <a:t>“Also</a:t>
            </a:r>
            <a:r>
              <a:rPr lang="en-US" sz="1800">
                <a:latin typeface="Times New Roman" panose="02020603050405020304" charset="0"/>
                <a:ea typeface="宋体" panose="02010600030101010101" pitchFamily="2" charset="-122"/>
              </a:rPr>
              <a:t>, there is a lot of research showing that a positive mood leads to higher levels of productivity and creativity. </a:t>
            </a:r>
            <a:r>
              <a:rPr lang="en-US" sz="1800">
                <a:solidFill>
                  <a:srgbClr val="FF0000"/>
                </a:solidFill>
                <a:latin typeface="Times New Roman" panose="02020603050405020304" charset="0"/>
                <a:ea typeface="宋体" panose="02010600030101010101" pitchFamily="2" charset="-122"/>
              </a:rPr>
              <a:t>So,</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when people do things to increase their life satisfaction, they also make themselves more effective at work.”</a:t>
            </a:r>
            <a:endParaRPr lang="en-US" altLang="en-US" sz="1800">
              <a:solidFill>
                <a:srgbClr val="FF0000"/>
              </a:solidFill>
              <a:latin typeface="Times New Roman" panose="02020603050405020304" charset="0"/>
              <a:ea typeface="宋体" panose="02010600030101010101" pitchFamily="2" charset="-122"/>
            </a:endParaRPr>
          </a:p>
        </p:txBody>
      </p:sp>
      <p:sp>
        <p:nvSpPr>
          <p:cNvPr id="3" name="椭圆 2"/>
          <p:cNvSpPr/>
          <p:nvPr/>
        </p:nvSpPr>
        <p:spPr>
          <a:xfrm>
            <a:off x="7740650" y="908685"/>
            <a:ext cx="39433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椭圆 3"/>
          <p:cNvSpPr/>
          <p:nvPr>
            <p:custDataLst>
              <p:tags r:id="rId2"/>
            </p:custDataLst>
          </p:nvPr>
        </p:nvSpPr>
        <p:spPr>
          <a:xfrm>
            <a:off x="2051685" y="1484630"/>
            <a:ext cx="134937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3"/>
            </p:custDataLst>
          </p:nvPr>
        </p:nvSpPr>
        <p:spPr>
          <a:xfrm>
            <a:off x="6012180" y="4220845"/>
            <a:ext cx="1802130"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4"/>
            </p:custDataLst>
          </p:nvPr>
        </p:nvSpPr>
        <p:spPr>
          <a:xfrm>
            <a:off x="755650" y="3644900"/>
            <a:ext cx="49974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椭圆 6"/>
          <p:cNvSpPr/>
          <p:nvPr>
            <p:custDataLst>
              <p:tags r:id="rId5"/>
            </p:custDataLst>
          </p:nvPr>
        </p:nvSpPr>
        <p:spPr>
          <a:xfrm>
            <a:off x="4427855" y="6165215"/>
            <a:ext cx="387985"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custDataLst>
              <p:tags r:id="rId6"/>
            </p:custDataLst>
          </p:nvPr>
        </p:nvSpPr>
        <p:spPr>
          <a:xfrm>
            <a:off x="1331595" y="1052830"/>
            <a:ext cx="7040880" cy="368300"/>
          </a:xfrm>
          <a:prstGeom prst="rect">
            <a:avLst/>
          </a:prstGeom>
          <a:solidFill>
            <a:srgbClr val="00B050"/>
          </a:solidFill>
          <a:ln w="9525">
            <a:noFill/>
          </a:ln>
        </p:spPr>
        <p:txBody>
          <a:bodyPr wrap="square" anchor="t" anchorCtr="0">
            <a:spAutoFit/>
          </a:bodyPr>
          <a:p>
            <a:r>
              <a:rPr lang="en-US" altLang="zh-CN">
                <a:latin typeface="Times New Roman" panose="02020603050405020304" charset="0"/>
                <a:ea typeface="宋体" panose="02010600030101010101" pitchFamily="2" charset="-122"/>
                <a:sym typeface="宋体" panose="02010600030101010101" pitchFamily="2" charset="-122"/>
              </a:rPr>
              <a:t>Para1</a:t>
            </a:r>
            <a:r>
              <a:rPr lang="zh-CN" altLang="en-US">
                <a:latin typeface="Times New Roman" panose="02020603050405020304" charset="0"/>
                <a:ea typeface="宋体" panose="02010600030101010101" pitchFamily="2" charset="-122"/>
                <a:sym typeface="宋体" panose="02010600030101010101" pitchFamily="2" charset="-122"/>
              </a:rPr>
              <a:t>：</a:t>
            </a:r>
            <a:r>
              <a:rPr lang="zh-CN" altLang="zh-CN">
                <a:latin typeface="Times New Roman" panose="02020603050405020304" charset="0"/>
                <a:ea typeface="宋体" panose="02010600030101010101" pitchFamily="2" charset="-122"/>
                <a:sym typeface="宋体" panose="02010600030101010101" pitchFamily="2" charset="-122"/>
              </a:rPr>
              <a:t>引出文章主旨：研究发现适度工作也会带来成果。</a:t>
            </a:r>
            <a:endParaRPr lang="zh-CN" altLang="zh-CN">
              <a:latin typeface="Times New Roman" panose="02020603050405020304" charset="0"/>
              <a:ea typeface="宋体" panose="02010600030101010101" pitchFamily="2" charset="-122"/>
              <a:sym typeface="宋体" panose="02010600030101010101" pitchFamily="2" charset="-122"/>
            </a:endParaRPr>
          </a:p>
        </p:txBody>
      </p:sp>
      <p:sp>
        <p:nvSpPr>
          <p:cNvPr id="9" name="文本框 8"/>
          <p:cNvSpPr txBox="1"/>
          <p:nvPr>
            <p:custDataLst>
              <p:tags r:id="rId7"/>
            </p:custDataLst>
          </p:nvPr>
        </p:nvSpPr>
        <p:spPr>
          <a:xfrm>
            <a:off x="1331595" y="2132965"/>
            <a:ext cx="7178675" cy="368300"/>
          </a:xfrm>
          <a:prstGeom prst="rect">
            <a:avLst/>
          </a:prstGeom>
          <a:solidFill>
            <a:srgbClr val="00B050"/>
          </a:solidFill>
          <a:ln w="9525">
            <a:noFill/>
          </a:ln>
        </p:spPr>
        <p:txBody>
          <a:bodyPr wrap="square" anchor="t" anchorCtr="0">
            <a:spAutoFit/>
          </a:bodyPr>
          <a:p>
            <a:r>
              <a:rPr lang="en-US" altLang="zh-CN">
                <a:latin typeface="Times New Roman" panose="02020603050405020304" charset="0"/>
                <a:ea typeface="宋体" panose="02010600030101010101" pitchFamily="2" charset="-122"/>
                <a:sym typeface="宋体" panose="02010600030101010101" pitchFamily="2" charset="-122"/>
              </a:rPr>
              <a:t>Para2 </a:t>
            </a:r>
            <a:r>
              <a:rPr lang="zh-CN" altLang="en-US">
                <a:latin typeface="Times New Roman" panose="02020603050405020304" charset="0"/>
                <a:ea typeface="宋体" panose="02010600030101010101" pitchFamily="2" charset="-122"/>
                <a:sym typeface="宋体" panose="02010600030101010101" pitchFamily="2" charset="-122"/>
              </a:rPr>
              <a:t>运用论据（哈佛大学的研究）：解说论证第一段文章主旨结论</a:t>
            </a:r>
            <a:endParaRPr lang="zh-CN" altLang="en-US">
              <a:latin typeface="Times New Roman" panose="02020603050405020304" charset="0"/>
              <a:ea typeface="宋体" panose="02010600030101010101" pitchFamily="2" charset="-122"/>
              <a:sym typeface="宋体" panose="02010600030101010101" pitchFamily="2" charset="-122"/>
            </a:endParaRPr>
          </a:p>
        </p:txBody>
      </p:sp>
      <p:sp>
        <p:nvSpPr>
          <p:cNvPr id="11" name="椭圆 10"/>
          <p:cNvSpPr/>
          <p:nvPr>
            <p:custDataLst>
              <p:tags r:id="rId8"/>
            </p:custDataLst>
          </p:nvPr>
        </p:nvSpPr>
        <p:spPr>
          <a:xfrm>
            <a:off x="5652135" y="5888990"/>
            <a:ext cx="779780"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custDataLst>
              <p:tags r:id="rId9"/>
            </p:custDataLst>
          </p:nvPr>
        </p:nvSpPr>
        <p:spPr>
          <a:xfrm>
            <a:off x="1331595" y="3617595"/>
            <a:ext cx="7348220" cy="701675"/>
          </a:xfrm>
          <a:prstGeom prst="rect">
            <a:avLst/>
          </a:prstGeom>
          <a:solidFill>
            <a:srgbClr val="00B050"/>
          </a:solidFill>
          <a:ln w="9525">
            <a:noFill/>
          </a:ln>
        </p:spPr>
        <p:txBody>
          <a:bodyPr wrap="square" anchor="t" anchorCtr="0">
            <a:noAutofit/>
          </a:bodyPr>
          <a:p>
            <a:r>
              <a:rPr lang="en-US" altLang="zh-CN">
                <a:latin typeface="Times New Roman" panose="02020603050405020304" charset="0"/>
                <a:ea typeface="宋体" panose="02010600030101010101" pitchFamily="2" charset="-122"/>
                <a:sym typeface="宋体" panose="02010600030101010101" pitchFamily="2" charset="-122"/>
              </a:rPr>
              <a:t>Para3</a:t>
            </a:r>
            <a:r>
              <a:rPr lang="zh-CN" altLang="en-US">
                <a:latin typeface="Times New Roman" panose="02020603050405020304" charset="0"/>
                <a:ea typeface="宋体" panose="02010600030101010101" pitchFamily="2" charset="-122"/>
                <a:sym typeface="宋体" panose="02010600030101010101" pitchFamily="2" charset="-122"/>
              </a:rPr>
              <a:t>运用对比举例论证：很多工作场合如何花时间的</a:t>
            </a:r>
            <a:r>
              <a:rPr lang="zh-CN" altLang="en-US">
                <a:latin typeface="Times New Roman" panose="02020603050405020304" charset="0"/>
                <a:sym typeface="宋体" panose="02010600030101010101" pitchFamily="2" charset="-122"/>
              </a:rPr>
              <a:t>会被全面的审视</a:t>
            </a:r>
            <a:r>
              <a:rPr lang="zh-CN" altLang="en-US">
                <a:latin typeface="Times New Roman" panose="02020603050405020304" charset="0"/>
                <a:ea typeface="宋体" panose="02010600030101010101" pitchFamily="2" charset="-122"/>
                <a:sym typeface="宋体" panose="02010600030101010101" pitchFamily="2" charset="-122"/>
              </a:rPr>
              <a:t>，适当的社交是能提高</a:t>
            </a:r>
            <a:r>
              <a:rPr lang="zh-CN" altLang="en-US">
                <a:latin typeface="Times New Roman" panose="02020603050405020304" charset="0"/>
                <a:sym typeface="宋体" panose="02010600030101010101" pitchFamily="2" charset="-122"/>
              </a:rPr>
              <a:t>工作效率的。</a:t>
            </a:r>
            <a:endParaRPr lang="zh-CN" altLang="en-US">
              <a:latin typeface="Times New Roman" panose="02020603050405020304" charset="0"/>
              <a:ea typeface="宋体" panose="02010600030101010101" pitchFamily="2" charset="-122"/>
              <a:sym typeface="宋体" panose="02010600030101010101" pitchFamily="2" charset="-122"/>
            </a:endParaRPr>
          </a:p>
        </p:txBody>
      </p:sp>
      <p:sp>
        <p:nvSpPr>
          <p:cNvPr id="13" name="文本框 12"/>
          <p:cNvSpPr txBox="1"/>
          <p:nvPr>
            <p:custDataLst>
              <p:tags r:id="rId10"/>
            </p:custDataLst>
          </p:nvPr>
        </p:nvSpPr>
        <p:spPr>
          <a:xfrm>
            <a:off x="1331595" y="5732780"/>
            <a:ext cx="7348220" cy="637540"/>
          </a:xfrm>
          <a:prstGeom prst="rect">
            <a:avLst/>
          </a:prstGeom>
          <a:solidFill>
            <a:srgbClr val="00B050"/>
          </a:solidFill>
          <a:ln w="9525">
            <a:noFill/>
          </a:ln>
        </p:spPr>
        <p:txBody>
          <a:bodyPr wrap="square" anchor="t" anchorCtr="0">
            <a:noAutofit/>
          </a:bodyPr>
          <a:p>
            <a:r>
              <a:rPr lang="en-US" altLang="zh-CN">
                <a:latin typeface="Times New Roman" panose="02020603050405020304" charset="0"/>
                <a:ea typeface="宋体" panose="02010600030101010101" pitchFamily="2" charset="-122"/>
                <a:sym typeface="宋体" panose="02010600030101010101" pitchFamily="2" charset="-122"/>
              </a:rPr>
              <a:t>Para4  </a:t>
            </a:r>
            <a:r>
              <a:rPr lang="zh-CN" altLang="en-US">
                <a:latin typeface="Times New Roman" panose="02020603050405020304" charset="0"/>
                <a:ea typeface="宋体" panose="02010600030101010101" pitchFamily="2" charset="-122"/>
                <a:sym typeface="宋体" panose="02010600030101010101" pitchFamily="2" charset="-122"/>
              </a:rPr>
              <a:t>进一步引用名人观点论证：匀些时间不工作来生活是对工作效率有帮助的。</a:t>
            </a:r>
            <a:endParaRPr lang="zh-CN" altLang="en-US">
              <a:latin typeface="Times New Roman" panose="02020603050405020304" charset="0"/>
              <a:ea typeface="宋体" panose="02010600030101010101" pitchFamily="2" charset="-122"/>
              <a:sym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2" grpId="0" bldLvl="0" animBg="1"/>
      <p:bldP spid="1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74" name="标题 1"/>
          <p:cNvSpPr>
            <a:spLocks noGrp="1"/>
          </p:cNvSpPr>
          <p:nvPr>
            <p:custDataLst>
              <p:tags r:id="rId1"/>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nvSpPr>
        <p:spPr>
          <a:xfrm>
            <a:off x="107950" y="836295"/>
            <a:ext cx="9200515" cy="6076950"/>
          </a:xfrm>
          <a:prstGeom prst="rect">
            <a:avLst/>
          </a:prstGeom>
          <a:noFill/>
          <a:ln w="9525">
            <a:noFill/>
          </a:ln>
        </p:spPr>
        <p:txBody>
          <a:bodyPr wrap="square">
            <a:noAutofit/>
          </a:bodyPr>
          <a:p>
            <a:r>
              <a:rPr lang="en-US" sz="2000">
                <a:latin typeface="Times New Roman" panose="02020603050405020304" charset="0"/>
                <a:ea typeface="宋体" panose="02010600030101010101" pitchFamily="2" charset="-122"/>
              </a:rPr>
              <a:t>27. What does </a:t>
            </a:r>
            <a:r>
              <a:rPr lang="en-US" sz="2000">
                <a:solidFill>
                  <a:srgbClr val="FF0000"/>
                </a:solidFill>
                <a:latin typeface="Times New Roman" panose="02020603050405020304" charset="0"/>
                <a:ea typeface="宋体" panose="02010600030101010101" pitchFamily="2" charset="-122"/>
              </a:rPr>
              <a:t>Ellen Langer's study show</a:t>
            </a:r>
            <a:r>
              <a:rPr lang="en-US" sz="2000">
                <a:latin typeface="Times New Roman" panose="02020603050405020304" charset="0"/>
                <a:ea typeface="宋体" panose="02010600030101010101" pitchFamily="2" charset="-122"/>
              </a:rPr>
              <a:t>? A. It is worthwhile to be a perfectionist      B. Translation makes people knowledgeable. C. Simpler jobs require greater caution.      D. Moderate effort produces the best result. 28. The underlined word "</a:t>
            </a:r>
            <a:r>
              <a:rPr lang="en-US" sz="2000">
                <a:solidFill>
                  <a:srgbClr val="FF0000"/>
                </a:solidFill>
                <a:latin typeface="Times New Roman" panose="02020603050405020304" charset="0"/>
                <a:ea typeface="宋体" panose="02010600030101010101" pitchFamily="2" charset="-122"/>
              </a:rPr>
              <a:t>go-getter</a:t>
            </a:r>
            <a:r>
              <a:rPr lang="en-US" sz="2000">
                <a:latin typeface="Times New Roman" panose="02020603050405020304" charset="0"/>
                <a:ea typeface="宋体" panose="02010600030101010101" pitchFamily="2" charset="-122"/>
              </a:rPr>
              <a:t>" in </a:t>
            </a:r>
            <a:r>
              <a:rPr lang="en-US" sz="2000">
                <a:solidFill>
                  <a:srgbClr val="FF0000"/>
                </a:solidFill>
                <a:latin typeface="Times New Roman" panose="02020603050405020304" charset="0"/>
                <a:ea typeface="宋体" panose="02010600030101010101" pitchFamily="2" charset="-122"/>
              </a:rPr>
              <a:t>paragraph 3</a:t>
            </a:r>
            <a:r>
              <a:rPr lang="en-US" sz="2000">
                <a:latin typeface="Times New Roman" panose="02020603050405020304" charset="0"/>
                <a:ea typeface="宋体" panose="02010600030101010101" pitchFamily="2" charset="-122"/>
              </a:rPr>
              <a:t> refers to someone who</a:t>
            </a:r>
            <a:r>
              <a:rPr lang="en-US" sz="2000" u="sng">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A. is good at handling pressure         </a:t>
            </a:r>
            <a:r>
              <a:rPr lang="en-US" sz="2000">
                <a:latin typeface="Times New Roman" panose="02020603050405020304" charset="0"/>
                <a:ea typeface="宋体" panose="02010600030101010101" pitchFamily="2" charset="-122"/>
                <a:cs typeface="Times New Roman" panose="02020603050405020304" charset="0"/>
              </a:rPr>
              <a:t>	</a:t>
            </a:r>
            <a:endParaRPr lang="en-US" sz="2000">
              <a:latin typeface="Times New Roman" panose="02020603050405020304" charset="0"/>
              <a:ea typeface="宋体" panose="02010600030101010101" pitchFamily="2" charset="-122"/>
              <a:cs typeface="Times New Roman" panose="02020603050405020304" charset="0"/>
            </a:endParaRPr>
          </a:p>
          <a:p>
            <a:r>
              <a:rPr lang="en-US" sz="2000">
                <a:latin typeface="Times New Roman" panose="02020603050405020304" charset="0"/>
                <a:ea typeface="宋体" panose="02010600030101010101" pitchFamily="2" charset="-122"/>
              </a:rPr>
              <a:t>B. works hard to become successfulC. a has a natural talent for his job.      </a:t>
            </a:r>
            <a:r>
              <a:rPr lang="en-US" sz="2000">
                <a:latin typeface="Times New Roman" panose="02020603050405020304" charset="0"/>
                <a:ea typeface="宋体" panose="02010600030101010101" pitchFamily="2" charset="-122"/>
                <a:cs typeface="Times New Roman" panose="02020603050405020304" charset="0"/>
              </a:rPr>
              <a:t>	</a:t>
            </a:r>
            <a:endParaRPr lang="en-US" sz="2000">
              <a:latin typeface="Times New Roman" panose="02020603050405020304" charset="0"/>
              <a:ea typeface="宋体" panose="02010600030101010101" pitchFamily="2" charset="-122"/>
              <a:cs typeface="Times New Roman" panose="02020603050405020304" charset="0"/>
            </a:endParaRPr>
          </a:p>
          <a:p>
            <a:r>
              <a:rPr lang="en-US" sz="2000">
                <a:latin typeface="Times New Roman" panose="02020603050405020304" charset="0"/>
                <a:ea typeface="宋体" panose="02010600030101010101" pitchFamily="2" charset="-122"/>
              </a:rPr>
              <a:t>D. gets on well with his co-workers29. What can be </a:t>
            </a:r>
            <a:r>
              <a:rPr lang="en-US" sz="2000">
                <a:solidFill>
                  <a:srgbClr val="FF0000"/>
                </a:solidFill>
                <a:latin typeface="Times New Roman" panose="02020603050405020304" charset="0"/>
                <a:ea typeface="宋体" panose="02010600030101010101" pitchFamily="2" charset="-122"/>
              </a:rPr>
              <a:t>inferred</a:t>
            </a:r>
            <a:r>
              <a:rPr lang="en-US" sz="2000">
                <a:latin typeface="Times New Roman" panose="02020603050405020304" charset="0"/>
                <a:ea typeface="宋体" panose="02010600030101010101" pitchFamily="2" charset="-122"/>
              </a:rPr>
              <a:t> from the </a:t>
            </a:r>
            <a:r>
              <a:rPr lang="en-US" sz="2000">
                <a:solidFill>
                  <a:srgbClr val="FF0000"/>
                </a:solidFill>
                <a:latin typeface="Times New Roman" panose="02020603050405020304" charset="0"/>
                <a:ea typeface="宋体" panose="02010600030101010101" pitchFamily="2" charset="-122"/>
              </a:rPr>
              <a:t>last paragraph</a:t>
            </a:r>
            <a:r>
              <a:rPr lang="en-US" sz="2000">
                <a:latin typeface="Times New Roman" panose="02020603050405020304" charset="0"/>
                <a:ea typeface="宋体" panose="02010600030101010101" pitchFamily="2" charset="-122"/>
              </a:rPr>
              <a:t>? A. A good thinker is able to inspire other people.B. Experience unrelated to your job is useless. C. A cheerful mood helps make a creative mind.D. Focusing on what you do raises productivity. 30. What does </a:t>
            </a:r>
            <a:r>
              <a:rPr lang="en-US" sz="2000">
                <a:solidFill>
                  <a:srgbClr val="FF0000"/>
                </a:solidFill>
                <a:latin typeface="Times New Roman" panose="02020603050405020304" charset="0"/>
                <a:ea typeface="宋体" panose="02010600030101010101" pitchFamily="2" charset="-122"/>
              </a:rPr>
              <a:t>the text</a:t>
            </a:r>
            <a:r>
              <a:rPr lang="en-US" sz="2000">
                <a:latin typeface="Times New Roman" panose="02020603050405020304" charset="0"/>
                <a:ea typeface="宋体" panose="02010600030101010101" pitchFamily="2" charset="-122"/>
              </a:rPr>
              <a:t> seem to </a:t>
            </a:r>
            <a:r>
              <a:rPr lang="en-US" sz="2000">
                <a:solidFill>
                  <a:srgbClr val="FF0000"/>
                </a:solidFill>
                <a:latin typeface="Times New Roman" panose="02020603050405020304" charset="0"/>
                <a:ea typeface="宋体" panose="02010600030101010101" pitchFamily="2" charset="-122"/>
              </a:rPr>
              <a:t>advocate</a:t>
            </a:r>
            <a:r>
              <a:rPr lang="en-US" sz="2000">
                <a:latin typeface="Times New Roman" panose="02020603050405020304" charset="0"/>
                <a:ea typeface="宋体" panose="02010600030101010101" pitchFamily="2" charset="-122"/>
              </a:rPr>
              <a:t>? A. Middle-of-the-road work habits.       </a:t>
            </a:r>
            <a:r>
              <a:rPr lang="en-US" sz="2000">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B. Balance between work and family. C. Long-standing cultural traditions.      D. Harmony in the work</a:t>
            </a:r>
            <a:r>
              <a:rPr lang="en-US" sz="2400">
                <a:latin typeface="Times New Roman" panose="02020603050405020304" charset="0"/>
                <a:ea typeface="宋体" panose="02010600030101010101" pitchFamily="2" charset="-122"/>
              </a:rPr>
              <a:t> environment.</a:t>
            </a:r>
            <a:endParaRPr lang="en-US" altLang="en-US" sz="2400">
              <a:latin typeface="Times New Roman" panose="02020603050405020304" charset="0"/>
              <a:ea typeface="宋体" panose="02010600030101010101" pitchFamily="2" charset="-122"/>
            </a:endParaRPr>
          </a:p>
        </p:txBody>
      </p:sp>
      <p:sp>
        <p:nvSpPr>
          <p:cNvPr id="49" name="云形标注 48"/>
          <p:cNvSpPr/>
          <p:nvPr>
            <p:custDataLst>
              <p:tags r:id="rId2"/>
            </p:custDataLst>
          </p:nvPr>
        </p:nvSpPr>
        <p:spPr>
          <a:xfrm rot="420000">
            <a:off x="4689475" y="905510"/>
            <a:ext cx="40551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t>
            </a:r>
            <a:r>
              <a:rPr lang="en-US" altLang="zh-CN" sz="2000" strike="noStrike" noProof="1" dirty="0"/>
              <a:t> </a:t>
            </a:r>
            <a:r>
              <a:rPr lang="en-US" altLang="zh-CN" sz="2000" strike="noStrike" noProof="1" dirty="0">
                <a:solidFill>
                  <a:schemeClr val="tx1"/>
                </a:solidFill>
              </a:rPr>
              <a:t>The Second  sentence </a:t>
            </a:r>
            <a:endParaRPr lang="en-US" altLang="zh-CN" sz="2000" strike="noStrike" noProof="1" dirty="0">
              <a:solidFill>
                <a:schemeClr val="tx1"/>
              </a:solidFill>
            </a:endParaRPr>
          </a:p>
        </p:txBody>
      </p:sp>
      <p:sp>
        <p:nvSpPr>
          <p:cNvPr id="3" name="云形标注 2"/>
          <p:cNvSpPr/>
          <p:nvPr>
            <p:custDataLst>
              <p:tags r:id="rId3"/>
            </p:custDataLst>
          </p:nvPr>
        </p:nvSpPr>
        <p:spPr>
          <a:xfrm rot="420000">
            <a:off x="4138295" y="267081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Para3.</a:t>
            </a:r>
            <a:r>
              <a:rPr lang="en-US" altLang="zh-CN" sz="2000" strike="noStrike" noProof="1" dirty="0"/>
              <a:t> </a:t>
            </a:r>
            <a:r>
              <a:rPr lang="en-US" altLang="zh-CN" sz="2000" strike="noStrike" noProof="1" dirty="0">
                <a:solidFill>
                  <a:schemeClr val="tx1"/>
                </a:solidFill>
              </a:rPr>
              <a:t>The second sentence </a:t>
            </a:r>
            <a:endParaRPr lang="en-US" altLang="zh-CN" sz="2000" strike="noStrike" noProof="1" dirty="0">
              <a:solidFill>
                <a:schemeClr val="tx1"/>
              </a:solidFill>
            </a:endParaRPr>
          </a:p>
        </p:txBody>
      </p:sp>
      <p:sp>
        <p:nvSpPr>
          <p:cNvPr id="4" name="云形标注 3"/>
          <p:cNvSpPr/>
          <p:nvPr>
            <p:custDataLst>
              <p:tags r:id="rId4"/>
            </p:custDataLst>
          </p:nvPr>
        </p:nvSpPr>
        <p:spPr>
          <a:xfrm rot="420000">
            <a:off x="5194935" y="400812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Para4.</a:t>
            </a:r>
            <a:r>
              <a:rPr lang="en-US" altLang="zh-CN" sz="2000" strike="noStrike" noProof="1" dirty="0"/>
              <a:t> </a:t>
            </a:r>
            <a:r>
              <a:rPr lang="en-US" altLang="zh-CN" sz="2000" strike="noStrike" noProof="1" dirty="0">
                <a:solidFill>
                  <a:schemeClr val="tx1"/>
                </a:solidFill>
              </a:rPr>
              <a:t>The last sentence </a:t>
            </a:r>
            <a:endParaRPr lang="en-US" altLang="zh-CN" sz="2000" strike="noStrike" noProof="1" dirty="0">
              <a:solidFill>
                <a:schemeClr val="tx1"/>
              </a:solidFill>
            </a:endParaRPr>
          </a:p>
        </p:txBody>
      </p:sp>
      <p:sp>
        <p:nvSpPr>
          <p:cNvPr id="5" name="云形标注 4"/>
          <p:cNvSpPr/>
          <p:nvPr>
            <p:custDataLst>
              <p:tags r:id="rId5"/>
            </p:custDataLst>
          </p:nvPr>
        </p:nvSpPr>
        <p:spPr>
          <a:xfrm rot="420000">
            <a:off x="4618990" y="530288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Para1&amp;4 : </a:t>
            </a:r>
            <a:r>
              <a:rPr lang="en-US" altLang="zh-CN" sz="2000" strike="noStrike" noProof="1" dirty="0">
                <a:solidFill>
                  <a:schemeClr val="tx1"/>
                </a:solidFill>
              </a:rPr>
              <a:t>Last sentences</a:t>
            </a:r>
            <a:r>
              <a:rPr lang="en-US" altLang="zh-CN" sz="2000" strike="noStrike" noProof="1" dirty="0">
                <a:solidFill>
                  <a:srgbClr val="FF0000"/>
                </a:solidFill>
              </a:rPr>
              <a:t> </a:t>
            </a:r>
            <a:r>
              <a:rPr lang="zh-CN" altLang="en-US" sz="2000" strike="noStrike" noProof="1" dirty="0">
                <a:solidFill>
                  <a:schemeClr val="tx1"/>
                </a:solidFill>
              </a:rPr>
              <a:t>结论句</a:t>
            </a:r>
            <a:endParaRPr lang="zh-CN" altLang="en-US" sz="2000" strike="noStrike" noProof="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4" grpId="0" bldLvl="0" animBg="1"/>
      <p:bldP spid="5"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nvGrpSpPr>
          <p:cNvPr id="19458" name="组合 59"/>
          <p:cNvGrpSpPr/>
          <p:nvPr/>
        </p:nvGrpSpPr>
        <p:grpSpPr>
          <a:xfrm>
            <a:off x="-3033712" y="2012950"/>
            <a:ext cx="14182725" cy="3375025"/>
            <a:chOff x="1747839" y="2376488"/>
            <a:chExt cx="8231186" cy="3132137"/>
          </a:xfrm>
        </p:grpSpPr>
        <p:cxnSp>
          <p:nvCxnSpPr>
            <p:cNvPr id="61" name="MH_Other_1"/>
            <p:cNvCxnSpPr/>
            <p:nvPr>
              <p:custDataLst>
                <p:tags r:id="rId1"/>
              </p:custDataLst>
            </p:nvPr>
          </p:nvCxnSpPr>
          <p:spPr>
            <a:xfrm rot="19980000">
              <a:off x="1747839" y="5508625"/>
              <a:ext cx="226853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MH_Other_2"/>
            <p:cNvCxnSpPr/>
            <p:nvPr>
              <p:custDataLst>
                <p:tags r:id="rId2"/>
              </p:custDataLst>
            </p:nvPr>
          </p:nvCxnSpPr>
          <p:spPr>
            <a:xfrm rot="19980000">
              <a:off x="2538414" y="4918075"/>
              <a:ext cx="1982787"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3" name="MH_Other_3"/>
            <p:cNvCxnSpPr/>
            <p:nvPr>
              <p:custDataLst>
                <p:tags r:id="rId3"/>
              </p:custDataLst>
            </p:nvPr>
          </p:nvCxnSpPr>
          <p:spPr>
            <a:xfrm rot="19980000">
              <a:off x="8278813" y="2376488"/>
              <a:ext cx="1700212"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4" name="MH_Other_4"/>
            <p:cNvCxnSpPr/>
            <p:nvPr>
              <p:custDataLst>
                <p:tags r:id="rId4"/>
              </p:custDataLst>
            </p:nvPr>
          </p:nvCxnSpPr>
          <p:spPr>
            <a:xfrm rot="19980000">
              <a:off x="8250239" y="2376488"/>
              <a:ext cx="99218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原文横向分析，选项纵向对比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4765" y="3717290"/>
            <a:ext cx="6131560" cy="19888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2000">
                <a:latin typeface="Times New Roman" panose="02020603050405020304" charset="0"/>
                <a:ea typeface="宋体" panose="02010600030101010101" pitchFamily="2" charset="-122"/>
                <a:sym typeface="+mn-ea"/>
              </a:rPr>
              <a:t>27. What does </a:t>
            </a:r>
            <a:r>
              <a:rPr lang="en-US" sz="2000">
                <a:solidFill>
                  <a:srgbClr val="FF0000"/>
                </a:solidFill>
                <a:latin typeface="Times New Roman" panose="02020603050405020304" charset="0"/>
                <a:ea typeface="宋体" panose="02010600030101010101" pitchFamily="2" charset="-122"/>
                <a:sym typeface="+mn-ea"/>
              </a:rPr>
              <a:t>Ellen Langer's study show</a:t>
            </a:r>
            <a:r>
              <a:rPr lang="en-US" sz="2000">
                <a:latin typeface="Times New Roman" panose="02020603050405020304" charset="0"/>
                <a:ea typeface="宋体" panose="02010600030101010101" pitchFamily="2" charset="-122"/>
                <a:sym typeface="+mn-ea"/>
              </a:rPr>
              <a:t>? A. It is worthwhile to be a </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perfectionist</a:t>
            </a:r>
            <a:r>
              <a:rPr lang="en-US" sz="2000">
                <a:latin typeface="Times New Roman" panose="02020603050405020304" charset="0"/>
                <a:ea typeface="宋体" panose="02010600030101010101" pitchFamily="2" charset="-122"/>
                <a:sym typeface="+mn-ea"/>
              </a:rPr>
              <a:t>      B.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Translation</a:t>
            </a:r>
            <a:r>
              <a:rPr lang="en-US" sz="2000">
                <a:latin typeface="Times New Roman" panose="02020603050405020304" charset="0"/>
                <a:ea typeface="宋体" panose="02010600030101010101" pitchFamily="2" charset="-122"/>
                <a:sym typeface="+mn-ea"/>
              </a:rPr>
              <a:t> makes people </a:t>
            </a:r>
            <a:r>
              <a:rPr lang="en-US" sz="2000">
                <a:solidFill>
                  <a:srgbClr val="0070C0"/>
                </a:solidFill>
                <a:latin typeface="Times New Roman" panose="02020603050405020304" charset="0"/>
                <a:ea typeface="宋体" panose="02010600030101010101" pitchFamily="2" charset="-122"/>
                <a:sym typeface="+mn-ea"/>
              </a:rPr>
              <a:t>knowledgeable</a:t>
            </a:r>
            <a:r>
              <a:rPr lang="en-US" sz="2000">
                <a:latin typeface="Times New Roman" panose="02020603050405020304" charset="0"/>
                <a:ea typeface="宋体" panose="02010600030101010101" pitchFamily="2" charset="-122"/>
                <a:sym typeface="+mn-ea"/>
              </a:rPr>
              <a:t>. C.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Simpler</a:t>
            </a:r>
            <a:r>
              <a:rPr lang="en-US" sz="2000">
                <a:latin typeface="Times New Roman" panose="02020603050405020304" charset="0"/>
                <a:ea typeface="宋体" panose="02010600030101010101" pitchFamily="2" charset="-122"/>
                <a:sym typeface="+mn-ea"/>
              </a:rPr>
              <a:t> jobs require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greater caution</a:t>
            </a:r>
            <a:r>
              <a:rPr lang="en-US" sz="2000">
                <a:latin typeface="Times New Roman" panose="02020603050405020304" charset="0"/>
                <a:ea typeface="宋体" panose="02010600030101010101" pitchFamily="2" charset="-122"/>
                <a:sym typeface="+mn-ea"/>
              </a:rPr>
              <a:t>.      D.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Moderate effort </a:t>
            </a:r>
            <a:r>
              <a:rPr lang="en-US" sz="2000">
                <a:latin typeface="Times New Roman" panose="02020603050405020304" charset="0"/>
                <a:ea typeface="宋体" panose="02010600030101010101" pitchFamily="2" charset="-122"/>
                <a:sym typeface="+mn-ea"/>
              </a:rPr>
              <a:t>produces the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best result</a:t>
            </a:r>
            <a:r>
              <a:rPr lang="en-US" sz="2000">
                <a:latin typeface="Times New Roman" panose="02020603050405020304" charset="0"/>
                <a:ea typeface="宋体" panose="02010600030101010101" pitchFamily="2" charset="-122"/>
                <a:sym typeface="+mn-ea"/>
              </a:rPr>
              <a:t>. </a:t>
            </a:r>
            <a:endParaRPr lang="en-US" sz="2000">
              <a:latin typeface="Times New Roman" panose="02020603050405020304" charset="0"/>
              <a:ea typeface="宋体" panose="02010600030101010101" pitchFamily="2" charset="-122"/>
              <a:sym typeface="+mn-ea"/>
            </a:endParaRPr>
          </a:p>
          <a:p>
            <a:pPr marL="0" indent="0" fontAlgn="base">
              <a:buNone/>
            </a:pPr>
            <a:endParaRPr lang="zh-CN" altLang="en-US" sz="2000" strike="noStrike" noProof="1" dirty="0"/>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4" name="文本框 99"/>
          <p:cNvSpPr txBox="1"/>
          <p:nvPr/>
        </p:nvSpPr>
        <p:spPr>
          <a:xfrm>
            <a:off x="256540" y="5373370"/>
            <a:ext cx="8122285" cy="119888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与定位简化的细节进行匹配</a:t>
            </a:r>
            <a:r>
              <a:rPr lang="zh-CN" altLang="zh-CN" sz="2400">
                <a:solidFill>
                  <a:srgbClr val="000000"/>
                </a:solidFill>
                <a:latin typeface="Calibri" panose="020F0502020204030204" charset="0"/>
                <a:ea typeface="宋体" panose="02010600030101010101" pitchFamily="2" charset="-122"/>
              </a:rPr>
              <a:t>：可知</a:t>
            </a:r>
            <a:r>
              <a:rPr lang="en-US" altLang="zh-CN" sz="2400">
                <a:solidFill>
                  <a:srgbClr val="000000"/>
                </a:solidFill>
                <a:latin typeface="Calibri" panose="020F0502020204030204" charset="0"/>
                <a:ea typeface="宋体" panose="02010600030101010101" pitchFamily="2" charset="-122"/>
              </a:rPr>
              <a:t>D </a:t>
            </a:r>
            <a:r>
              <a:rPr lang="zh-CN" altLang="en-US" sz="2400">
                <a:solidFill>
                  <a:srgbClr val="000000"/>
                </a:solidFill>
                <a:latin typeface="Calibri" panose="020F0502020204030204" charset="0"/>
                <a:ea typeface="宋体" panose="02010600030101010101" pitchFamily="2" charset="-122"/>
              </a:rPr>
              <a:t>为合理解读</a:t>
            </a:r>
            <a:r>
              <a:rPr lang="en-US" altLang="zh-CN" sz="2400">
                <a:solidFill>
                  <a:srgbClr val="000000"/>
                </a:solidFill>
                <a:latin typeface="Calibri" panose="020F0502020204030204" charset="0"/>
                <a:ea typeface="宋体" panose="02010600030101010101" pitchFamily="2" charset="-122"/>
              </a:rPr>
              <a:t> </a:t>
            </a:r>
            <a:r>
              <a:rPr lang="zh-CN" altLang="en-US" sz="2400">
                <a:solidFill>
                  <a:srgbClr val="000000"/>
                </a:solidFill>
                <a:latin typeface="Calibri" panose="020F0502020204030204" charset="0"/>
                <a:ea typeface="宋体" panose="02010600030101010101" pitchFamily="2" charset="-122"/>
              </a:rPr>
              <a:t>同时根据文章篇章结构与第一段主旨相呼应匹配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6"/>
            </p:custDataLst>
          </p:nvPr>
        </p:nvPicPr>
        <p:blipFill>
          <a:blip r:embed="rId7"/>
          <a:stretch>
            <a:fillRect/>
          </a:stretch>
        </p:blipFill>
        <p:spPr>
          <a:xfrm>
            <a:off x="53340" y="834390"/>
            <a:ext cx="8858885" cy="2520950"/>
          </a:xfrm>
          <a:prstGeom prst="rect">
            <a:avLst/>
          </a:prstGeom>
        </p:spPr>
      </p:pic>
      <p:sp>
        <p:nvSpPr>
          <p:cNvPr id="5" name="文本框 99"/>
          <p:cNvSpPr txBox="1"/>
          <p:nvPr/>
        </p:nvSpPr>
        <p:spPr>
          <a:xfrm>
            <a:off x="4639945" y="3501390"/>
            <a:ext cx="4522470" cy="205613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本题考查的是事实细节分析：</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简化上一步定位的长难句</a:t>
            </a:r>
            <a:endParaRPr lang="zh-CN" altLang="zh-CN" sz="2400" b="1">
              <a:solidFill>
                <a:srgbClr val="FF0000"/>
              </a:solidFill>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段，第二句）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意为适度练习的人比大量练习的人或者不练习的人犯错误更少。</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7" name="直接连接符 6"/>
          <p:cNvCxnSpPr/>
          <p:nvPr/>
        </p:nvCxnSpPr>
        <p:spPr>
          <a:xfrm>
            <a:off x="1115695" y="2493010"/>
            <a:ext cx="2088515" cy="0"/>
          </a:xfrm>
          <a:prstGeom prst="line">
            <a:avLst/>
          </a:prstGeom>
        </p:spPr>
        <p:style>
          <a:lnRef idx="3">
            <a:schemeClr val="dk1"/>
          </a:lnRef>
          <a:fillRef idx="0">
            <a:schemeClr val="dk1"/>
          </a:fillRef>
          <a:effectRef idx="2">
            <a:schemeClr val="dk1"/>
          </a:effectRef>
          <a:fontRef idx="minor">
            <a:schemeClr val="tx1"/>
          </a:fontRef>
        </p:style>
      </p:cxnSp>
      <p:sp>
        <p:nvSpPr>
          <p:cNvPr id="8" name="左中括号 7"/>
          <p:cNvSpPr/>
          <p:nvPr/>
        </p:nvSpPr>
        <p:spPr>
          <a:xfrm>
            <a:off x="4932045" y="184277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9" name="右中括号 8"/>
          <p:cNvSpPr/>
          <p:nvPr/>
        </p:nvSpPr>
        <p:spPr>
          <a:xfrm>
            <a:off x="972185" y="215265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0" name="左中括号 9"/>
          <p:cNvSpPr/>
          <p:nvPr>
            <p:custDataLst>
              <p:tags r:id="rId8"/>
            </p:custDataLst>
          </p:nvPr>
        </p:nvSpPr>
        <p:spPr>
          <a:xfrm>
            <a:off x="3780155" y="215265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1" name="右中括号 10"/>
          <p:cNvSpPr/>
          <p:nvPr>
            <p:custDataLst>
              <p:tags r:id="rId9"/>
            </p:custDataLst>
          </p:nvPr>
        </p:nvSpPr>
        <p:spPr>
          <a:xfrm>
            <a:off x="7308850" y="2158365"/>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cxnSp>
        <p:nvCxnSpPr>
          <p:cNvPr id="12" name="直接连接符 11"/>
          <p:cNvCxnSpPr/>
          <p:nvPr>
            <p:custDataLst>
              <p:tags r:id="rId10"/>
            </p:custDataLst>
          </p:nvPr>
        </p:nvCxnSpPr>
        <p:spPr>
          <a:xfrm>
            <a:off x="5436235" y="2131060"/>
            <a:ext cx="935990" cy="1905"/>
          </a:xfrm>
          <a:prstGeom prst="line">
            <a:avLst/>
          </a:prstGeom>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1"/>
            </p:custDataLst>
          </p:nvPr>
        </p:nvCxnSpPr>
        <p:spPr>
          <a:xfrm>
            <a:off x="7668895" y="2132965"/>
            <a:ext cx="1007745" cy="0"/>
          </a:xfrm>
          <a:prstGeom prst="line">
            <a:avLst/>
          </a:prstGeom>
        </p:spPr>
        <p:style>
          <a:lnRef idx="3">
            <a:schemeClr val="dk1"/>
          </a:lnRef>
          <a:fillRef idx="0">
            <a:schemeClr val="dk1"/>
          </a:fillRef>
          <a:effectRef idx="2">
            <a:schemeClr val="dk1"/>
          </a:effectRef>
          <a:fontRef idx="minor">
            <a:schemeClr val="tx1"/>
          </a:fontRef>
        </p:style>
      </p:cxnSp>
      <p:cxnSp>
        <p:nvCxnSpPr>
          <p:cNvPr id="14" name="直接连接符 13"/>
          <p:cNvCxnSpPr/>
          <p:nvPr>
            <p:custDataLst>
              <p:tags r:id="rId12"/>
            </p:custDataLst>
          </p:nvPr>
        </p:nvCxnSpPr>
        <p:spPr>
          <a:xfrm>
            <a:off x="4284345" y="2493010"/>
            <a:ext cx="1871980" cy="0"/>
          </a:xfrm>
          <a:prstGeom prst="line">
            <a:avLst/>
          </a:prstGeom>
        </p:spPr>
        <p:style>
          <a:lnRef idx="3">
            <a:schemeClr val="dk1"/>
          </a:lnRef>
          <a:fillRef idx="0">
            <a:schemeClr val="dk1"/>
          </a:fillRef>
          <a:effectRef idx="2">
            <a:schemeClr val="dk1"/>
          </a:effectRef>
          <a:fontRef idx="minor">
            <a:schemeClr val="tx1"/>
          </a:fontRef>
        </p:style>
      </p:cxnSp>
      <p:cxnSp>
        <p:nvCxnSpPr>
          <p:cNvPr id="15" name="直接箭头连接符 14"/>
          <p:cNvCxnSpPr/>
          <p:nvPr/>
        </p:nvCxnSpPr>
        <p:spPr>
          <a:xfrm flipV="1">
            <a:off x="642620" y="1412875"/>
            <a:ext cx="1007745" cy="35280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V="1">
            <a:off x="1331595" y="2132965"/>
            <a:ext cx="6409055" cy="280860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H="1" flipV="1">
            <a:off x="1835785" y="2400935"/>
            <a:ext cx="1944370" cy="254063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4716145" y="3601085"/>
            <a:ext cx="4320540" cy="201612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ppt_x</p:attrName>
                                        </p:attrNameLst>
                                      </p:cBhvr>
                                      <p:tavLst>
                                        <p:tav tm="0">
                                          <p:val>
                                            <p:strVal val="#ppt_x"/>
                                          </p:val>
                                        </p:tav>
                                        <p:tav tm="100000">
                                          <p:val>
                                            <p:strVal val="#ppt_x"/>
                                          </p:val>
                                        </p:tav>
                                      </p:tavLst>
                                    </p:anim>
                                    <p:anim calcmode="lin" valueType="num">
                                      <p:cBhvr>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18" grpId="0" animBg="1"/>
      <p:bldP spid="5" grpId="0" animBg="1"/>
    </p:bldLst>
  </p:timing>
</p:sld>
</file>

<file path=ppt/tags/tag1.xml><?xml version="1.0" encoding="utf-8"?>
<p:tagLst xmlns:p="http://schemas.openxmlformats.org/presentationml/2006/main">
  <p:tag name="MH" val="20180829224557"/>
  <p:tag name="MH_LIBRARY" val="GRAPHIC"/>
  <p:tag name="MH_TYPE" val="SubTitle"/>
  <p:tag name="MH_ORDER" val="2"/>
  <p:tag name="KSO_WM_BEAUTIFY_FLAG" val=""/>
</p:tagLst>
</file>

<file path=ppt/tags/tag10.xml><?xml version="1.0" encoding="utf-8"?>
<p:tagLst xmlns:p="http://schemas.openxmlformats.org/presentationml/2006/main">
  <p:tag name="MH" val="20180829212941"/>
  <p:tag name="MH_LIBRARY" val="GRAPHIC"/>
  <p:tag name="MH_ORDER" val="Oval 5"/>
</p:tagLst>
</file>

<file path=ppt/tags/tag100.xml><?xml version="1.0" encoding="utf-8"?>
<p:tagLst xmlns:p="http://schemas.openxmlformats.org/presentationml/2006/main">
  <p:tag name="KSO_WM_BEAUTIFY_FLAG" val=""/>
</p:tagLst>
</file>

<file path=ppt/tags/tag101.xml><?xml version="1.0" encoding="utf-8"?>
<p:tagLst xmlns:p="http://schemas.openxmlformats.org/presentationml/2006/main">
  <p:tag name="KSO_WM_BEAUTIFY_FLAG" val=""/>
</p:tagLst>
</file>

<file path=ppt/tags/tag102.xml><?xml version="1.0" encoding="utf-8"?>
<p:tagLst xmlns:p="http://schemas.openxmlformats.org/presentationml/2006/main">
  <p:tag name="KSO_WM_BEAUTIFY_FLAG" val=""/>
</p:tagLst>
</file>

<file path=ppt/tags/tag103.xml><?xml version="1.0" encoding="utf-8"?>
<p:tagLst xmlns:p="http://schemas.openxmlformats.org/presentationml/2006/main">
  <p:tag name="KSO_WM_BEAUTIFY_FLAG" val=""/>
</p:tagLst>
</file>

<file path=ppt/tags/tag104.xml><?xml version="1.0" encoding="utf-8"?>
<p:tagLst xmlns:p="http://schemas.openxmlformats.org/presentationml/2006/main">
  <p:tag name="KSO_WM_BEAUTIFY_FLAG" val=""/>
</p:tagLst>
</file>

<file path=ppt/tags/tag105.xml><?xml version="1.0" encoding="utf-8"?>
<p:tagLst xmlns:p="http://schemas.openxmlformats.org/presentationml/2006/main">
  <p:tag name="KSO_WM_BEAUTIFY_FLAG" val=""/>
</p:tagLst>
</file>

<file path=ppt/tags/tag106.xml><?xml version="1.0" encoding="utf-8"?>
<p:tagLst xmlns:p="http://schemas.openxmlformats.org/presentationml/2006/main">
  <p:tag name="KSO_WM_BEAUTIFY_FLAG" val=""/>
</p:tagLst>
</file>

<file path=ppt/tags/tag107.xml><?xml version="1.0" encoding="utf-8"?>
<p:tagLst xmlns:p="http://schemas.openxmlformats.org/presentationml/2006/main">
  <p:tag name="KSO_WM_BEAUTIFY_FLAG" val=""/>
</p:tagLst>
</file>

<file path=ppt/tags/tag108.xml><?xml version="1.0" encoding="utf-8"?>
<p:tagLst xmlns:p="http://schemas.openxmlformats.org/presentationml/2006/main">
  <p:tag name="KSO_WM_BEAUTIFY_FLAG" val=""/>
</p:tagLst>
</file>

<file path=ppt/tags/tag109.xml><?xml version="1.0" encoding="utf-8"?>
<p:tagLst xmlns:p="http://schemas.openxmlformats.org/presentationml/2006/main">
  <p:tag name="KSO_WM_BEAUTIFY_FLAG" val=""/>
</p:tagLst>
</file>

<file path=ppt/tags/tag11.xml><?xml version="1.0" encoding="utf-8"?>
<p:tagLst xmlns:p="http://schemas.openxmlformats.org/presentationml/2006/main">
  <p:tag name="MH" val="20180829212941"/>
  <p:tag name="MH_LIBRARY" val="GRAPHIC"/>
  <p:tag name="MH_ORDER" val="Freeform 10"/>
</p:tagLst>
</file>

<file path=ppt/tags/tag110.xml><?xml version="1.0" encoding="utf-8"?>
<p:tagLst xmlns:p="http://schemas.openxmlformats.org/presentationml/2006/main">
  <p:tag name="KSO_WM_BEAUTIFY_FLAG" val=""/>
</p:tagLst>
</file>

<file path=ppt/tags/tag111.xml><?xml version="1.0" encoding="utf-8"?>
<p:tagLst xmlns:p="http://schemas.openxmlformats.org/presentationml/2006/main">
  <p:tag name="KSO_WM_BEAUTIFY_FLAG" val=""/>
</p:tagLst>
</file>

<file path=ppt/tags/tag112.xml><?xml version="1.0" encoding="utf-8"?>
<p:tagLst xmlns:p="http://schemas.openxmlformats.org/presentationml/2006/main">
  <p:tag name="KSO_WM_BEAUTIFY_FLAG" val=""/>
</p:tagLst>
</file>

<file path=ppt/tags/tag113.xml><?xml version="1.0" encoding="utf-8"?>
<p:tagLst xmlns:p="http://schemas.openxmlformats.org/presentationml/2006/main">
  <p:tag name="KSO_WM_BEAUTIFY_FLAG" val=""/>
</p:tagLst>
</file>

<file path=ppt/tags/tag114.xml><?xml version="1.0" encoding="utf-8"?>
<p:tagLst xmlns:p="http://schemas.openxmlformats.org/presentationml/2006/main">
  <p:tag name="KSO_WM_BEAUTIFY_FLAG" val=""/>
</p:tagLst>
</file>

<file path=ppt/tags/tag115.xml><?xml version="1.0" encoding="utf-8"?>
<p:tagLst xmlns:p="http://schemas.openxmlformats.org/presentationml/2006/main">
  <p:tag name="KSO_WM_BEAUTIFY_FLAG" val=""/>
</p:tagLst>
</file>

<file path=ppt/tags/tag116.xml><?xml version="1.0" encoding="utf-8"?>
<p:tagLst xmlns:p="http://schemas.openxmlformats.org/presentationml/2006/main">
  <p:tag name="KSO_WM_BEAUTIFY_FLAG" val=""/>
</p:tagLst>
</file>

<file path=ppt/tags/tag117.xml><?xml version="1.0" encoding="utf-8"?>
<p:tagLst xmlns:p="http://schemas.openxmlformats.org/presentationml/2006/main">
  <p:tag name="KSO_WM_BEAUTIFY_FLAG" val=""/>
</p:tagLst>
</file>

<file path=ppt/tags/tag118.xml><?xml version="1.0" encoding="utf-8"?>
<p:tagLst xmlns:p="http://schemas.openxmlformats.org/presentationml/2006/main">
  <p:tag name="MH" val="20181007110153"/>
  <p:tag name="MH_LIBRARY" val="GRAPHIC"/>
  <p:tag name="MH_TYPE" val="Desc"/>
  <p:tag name="MH_ORDER" val="1"/>
</p:tagLst>
</file>

<file path=ppt/tags/tag119.xml><?xml version="1.0" encoding="utf-8"?>
<p:tagLst xmlns:p="http://schemas.openxmlformats.org/presentationml/2006/main">
  <p:tag name="KSO_WM_BEAUTIFY_FLAG" val=""/>
</p:tagLst>
</file>

<file path=ppt/tags/tag12.xml><?xml version="1.0" encoding="utf-8"?>
<p:tagLst xmlns:p="http://schemas.openxmlformats.org/presentationml/2006/main">
  <p:tag name="MH" val="20180829212941"/>
  <p:tag name="MH_LIBRARY" val="GRAPHIC"/>
  <p:tag name="MH_ORDER" val="Oval 13"/>
</p:tagLst>
</file>

<file path=ppt/tags/tag120.xml><?xml version="1.0" encoding="utf-8"?>
<p:tagLst xmlns:p="http://schemas.openxmlformats.org/presentationml/2006/main">
  <p:tag name="KSO_WM_BEAUTIFY_FLAG" val=""/>
</p:tagLst>
</file>

<file path=ppt/tags/tag121.xml><?xml version="1.0" encoding="utf-8"?>
<p:tagLst xmlns:p="http://schemas.openxmlformats.org/presentationml/2006/main">
  <p:tag name="KSO_WM_BEAUTIFY_FLAG" val=""/>
</p:tagLst>
</file>

<file path=ppt/tags/tag122.xml><?xml version="1.0" encoding="utf-8"?>
<p:tagLst xmlns:p="http://schemas.openxmlformats.org/presentationml/2006/main">
  <p:tag name="MH" val="20181007110153"/>
  <p:tag name="MH_LIBRARY" val="GRAPHIC"/>
  <p:tag name="MH_TYPE" val="Desc"/>
  <p:tag name="MH_ORDER" val="1"/>
</p:tagLst>
</file>

<file path=ppt/tags/tag123.xml><?xml version="1.0" encoding="utf-8"?>
<p:tagLst xmlns:p="http://schemas.openxmlformats.org/presentationml/2006/main">
  <p:tag name="KSO_WM_BEAUTIFY_FLAG" val=""/>
</p:tagLst>
</file>

<file path=ppt/tags/tag124.xml><?xml version="1.0" encoding="utf-8"?>
<p:tagLst xmlns:p="http://schemas.openxmlformats.org/presentationml/2006/main">
  <p:tag name="KSO_WM_BEAUTIFY_FLAG" val=""/>
</p:tagLst>
</file>

<file path=ppt/tags/tag125.xml><?xml version="1.0" encoding="utf-8"?>
<p:tagLst xmlns:p="http://schemas.openxmlformats.org/presentationml/2006/main">
  <p:tag name="KSO_WM_BEAUTIFY_FLAG" val=""/>
</p:tagLst>
</file>

<file path=ppt/tags/tag126.xml><?xml version="1.0" encoding="utf-8"?>
<p:tagLst xmlns:p="http://schemas.openxmlformats.org/presentationml/2006/main">
  <p:tag name="KSO_WM_BEAUTIFY_FLAG" val=""/>
</p:tagLst>
</file>

<file path=ppt/tags/tag127.xml><?xml version="1.0" encoding="utf-8"?>
<p:tagLst xmlns:p="http://schemas.openxmlformats.org/presentationml/2006/main">
  <p:tag name="KSO_WM_BEAUTIFY_FLAG" val=""/>
</p:tagLst>
</file>

<file path=ppt/tags/tag128.xml><?xml version="1.0" encoding="utf-8"?>
<p:tagLst xmlns:p="http://schemas.openxmlformats.org/presentationml/2006/main">
  <p:tag name="KSO_WM_BEAUTIFY_FLAG" val=""/>
</p:tagLst>
</file>

<file path=ppt/tags/tag129.xml><?xml version="1.0" encoding="utf-8"?>
<p:tagLst xmlns:p="http://schemas.openxmlformats.org/presentationml/2006/main">
  <p:tag name="MH" val="20181007110153"/>
  <p:tag name="MH_LIBRARY" val="GRAPHIC"/>
  <p:tag name="MH_TYPE" val="Desc"/>
  <p:tag name="MH_ORDER" val="1"/>
</p:tagLst>
</file>

<file path=ppt/tags/tag13.xml><?xml version="1.0" encoding="utf-8"?>
<p:tagLst xmlns:p="http://schemas.openxmlformats.org/presentationml/2006/main">
  <p:tag name="MH" val="20180829212941"/>
  <p:tag name="MH_LIBRARY" val="GRAPHIC"/>
  <p:tag name="MH_ORDER" val="Freeform 16"/>
</p:tagLst>
</file>

<file path=ppt/tags/tag130.xml><?xml version="1.0" encoding="utf-8"?>
<p:tagLst xmlns:p="http://schemas.openxmlformats.org/presentationml/2006/main">
  <p:tag name="KSO_WM_BEAUTIFY_FLAG" val=""/>
</p:tagLst>
</file>

<file path=ppt/tags/tag131.xml><?xml version="1.0" encoding="utf-8"?>
<p:tagLst xmlns:p="http://schemas.openxmlformats.org/presentationml/2006/main">
  <p:tag name="MH" val="20180829224557"/>
  <p:tag name="MH_LIBRARY" val="GRAPHIC"/>
  <p:tag name="MH_TYPE" val="Other"/>
  <p:tag name="MH_ORDER" val="2"/>
</p:tagLst>
</file>

<file path=ppt/tags/tag132.xml><?xml version="1.0" encoding="utf-8"?>
<p:tagLst xmlns:p="http://schemas.openxmlformats.org/presentationml/2006/main">
  <p:tag name="MH" val="20180829224557"/>
  <p:tag name="MH_LIBRARY" val="GRAPHIC"/>
  <p:tag name="MH_TYPE" val="SubTitle"/>
  <p:tag name="MH_ORDER" val="5"/>
</p:tagLst>
</file>

<file path=ppt/tags/tag133.xml><?xml version="1.0" encoding="utf-8"?>
<p:tagLst xmlns:p="http://schemas.openxmlformats.org/presentationml/2006/main">
  <p:tag name="MH" val="20180829224557"/>
  <p:tag name="MH_LIBRARY" val="GRAPHIC"/>
  <p:tag name="MH_TYPE" val="Other"/>
  <p:tag name="MH_ORDER" val="8"/>
</p:tagLst>
</file>

<file path=ppt/tags/tag134.xml><?xml version="1.0" encoding="utf-8"?>
<p:tagLst xmlns:p="http://schemas.openxmlformats.org/presentationml/2006/main">
  <p:tag name="MH" val="20180829224557"/>
  <p:tag name="MH_LIBRARY" val="GRAPHIC"/>
  <p:tag name="MH_TYPE" val="Title"/>
  <p:tag name="MH_ORDER" val="1"/>
</p:tagLst>
</file>

<file path=ppt/tags/tag135.xml><?xml version="1.0" encoding="utf-8"?>
<p:tagLst xmlns:p="http://schemas.openxmlformats.org/presentationml/2006/main">
  <p:tag name="KSO_WM_BEAUTIFY_FLAG" val=""/>
</p:tagLst>
</file>

<file path=ppt/tags/tag136.xml><?xml version="1.0" encoding="utf-8"?>
<p:tagLst xmlns:p="http://schemas.openxmlformats.org/presentationml/2006/main">
  <p:tag name="KSO_WM_BEAUTIFY_FLAG" val=""/>
</p:tagLst>
</file>

<file path=ppt/tags/tag137.xml><?xml version="1.0" encoding="utf-8"?>
<p:tagLst xmlns:p="http://schemas.openxmlformats.org/presentationml/2006/main">
  <p:tag name="KSO_WM_BEAUTIFY_FLAG" val=""/>
</p:tagLst>
</file>

<file path=ppt/tags/tag138.xml><?xml version="1.0" encoding="utf-8"?>
<p:tagLst xmlns:p="http://schemas.openxmlformats.org/presentationml/2006/main">
  <p:tag name="KSO_WM_BEAUTIFY_FLAG" val=""/>
</p:tagLst>
</file>

<file path=ppt/tags/tag139.xml><?xml version="1.0" encoding="utf-8"?>
<p:tagLst xmlns:p="http://schemas.openxmlformats.org/presentationml/2006/main">
  <p:tag name="KSO_WM_BEAUTIFY_FLAG" val=""/>
</p:tagLst>
</file>

<file path=ppt/tags/tag14.xml><?xml version="1.0" encoding="utf-8"?>
<p:tagLst xmlns:p="http://schemas.openxmlformats.org/presentationml/2006/main">
  <p:tag name="MH" val="20180829212941"/>
  <p:tag name="MH_LIBRARY" val="GRAPHIC"/>
  <p:tag name="MH_ORDER" val="Oval 17"/>
</p:tagLst>
</file>

<file path=ppt/tags/tag140.xml><?xml version="1.0" encoding="utf-8"?>
<p:tagLst xmlns:p="http://schemas.openxmlformats.org/presentationml/2006/main">
  <p:tag name="KSO_WM_BEAUTIFY_FLAG" val=""/>
</p:tagLst>
</file>

<file path=ppt/tags/tag141.xml><?xml version="1.0" encoding="utf-8"?>
<p:tagLst xmlns:p="http://schemas.openxmlformats.org/presentationml/2006/main">
  <p:tag name="KSO_WM_BEAUTIFY_FLAG" val=""/>
</p:tagLst>
</file>

<file path=ppt/tags/tag142.xml><?xml version="1.0" encoding="utf-8"?>
<p:tagLst xmlns:p="http://schemas.openxmlformats.org/presentationml/2006/main">
  <p:tag name="KSO_WM_BEAUTIFY_FLAG" val=""/>
</p:tagLst>
</file>

<file path=ppt/tags/tag143.xml><?xml version="1.0" encoding="utf-8"?>
<p:tagLst xmlns:p="http://schemas.openxmlformats.org/presentationml/2006/main">
  <p:tag name="KSO_WM_BEAUTIFY_FLAG" val=""/>
</p:tagLst>
</file>

<file path=ppt/tags/tag144.xml><?xml version="1.0" encoding="utf-8"?>
<p:tagLst xmlns:p="http://schemas.openxmlformats.org/presentationml/2006/main">
  <p:tag name="KSO_WM_BEAUTIFY_FLAG" val=""/>
</p:tagLst>
</file>

<file path=ppt/tags/tag145.xml><?xml version="1.0" encoding="utf-8"?>
<p:tagLst xmlns:p="http://schemas.openxmlformats.org/presentationml/2006/main">
  <p:tag name="KSO_WM_BEAUTIFY_FLAG" val=""/>
</p:tagLst>
</file>

<file path=ppt/tags/tag146.xml><?xml version="1.0" encoding="utf-8"?>
<p:tagLst xmlns:p="http://schemas.openxmlformats.org/presentationml/2006/main">
  <p:tag name="KSO_WM_BEAUTIFY_FLAG" val=""/>
</p:tagLst>
</file>

<file path=ppt/tags/tag147.xml><?xml version="1.0" encoding="utf-8"?>
<p:tagLst xmlns:p="http://schemas.openxmlformats.org/presentationml/2006/main">
  <p:tag name="KSO_WM_BEAUTIFY_FLAG" val=""/>
</p:tagLst>
</file>

<file path=ppt/tags/tag148.xml><?xml version="1.0" encoding="utf-8"?>
<p:tagLst xmlns:p="http://schemas.openxmlformats.org/presentationml/2006/main">
  <p:tag name="KSO_WM_BEAUTIFY_FLAG" val=""/>
</p:tagLst>
</file>

<file path=ppt/tags/tag149.xml><?xml version="1.0" encoding="utf-8"?>
<p:tagLst xmlns:p="http://schemas.openxmlformats.org/presentationml/2006/main">
  <p:tag name="KSO_WM_BEAUTIFY_FLAG" val=""/>
</p:tagLst>
</file>

<file path=ppt/tags/tag15.xml><?xml version="1.0" encoding="utf-8"?>
<p:tagLst xmlns:p="http://schemas.openxmlformats.org/presentationml/2006/main">
  <p:tag name="MH" val="20180829212941"/>
  <p:tag name="MH_LIBRARY" val="GRAPHIC"/>
  <p:tag name="MH_ORDER" val="文本框 19"/>
</p:tagLst>
</file>

<file path=ppt/tags/tag150.xml><?xml version="1.0" encoding="utf-8"?>
<p:tagLst xmlns:p="http://schemas.openxmlformats.org/presentationml/2006/main">
  <p:tag name="KSO_WM_BEAUTIFY_FLAG" val=""/>
</p:tagLst>
</file>

<file path=ppt/tags/tag151.xml><?xml version="1.0" encoding="utf-8"?>
<p:tagLst xmlns:p="http://schemas.openxmlformats.org/presentationml/2006/main">
  <p:tag name="KSO_WM_BEAUTIFY_FLAG" val=""/>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
</p:tagLst>
</file>

<file path=ppt/tags/tag154.xml><?xml version="1.0" encoding="utf-8"?>
<p:tagLst xmlns:p="http://schemas.openxmlformats.org/presentationml/2006/main">
  <p:tag name="KSO_WM_BEAUTIFY_FLAG" val=""/>
</p:tagLst>
</file>

<file path=ppt/tags/tag155.xml><?xml version="1.0" encoding="utf-8"?>
<p:tagLst xmlns:p="http://schemas.openxmlformats.org/presentationml/2006/main">
  <p:tag name="KSO_WM_BEAUTIFY_FLAG" val=""/>
</p:tagLst>
</file>

<file path=ppt/tags/tag156.xml><?xml version="1.0" encoding="utf-8"?>
<p:tagLst xmlns:p="http://schemas.openxmlformats.org/presentationml/2006/main">
  <p:tag name="KSO_WM_BEAUTIFY_FLAG" val=""/>
</p:tagLst>
</file>

<file path=ppt/tags/tag157.xml><?xml version="1.0" encoding="utf-8"?>
<p:tagLst xmlns:p="http://schemas.openxmlformats.org/presentationml/2006/main">
  <p:tag name="KSO_WM_BEAUTIFY_FLAG" val=""/>
</p:tagLst>
</file>

<file path=ppt/tags/tag158.xml><?xml version="1.0" encoding="utf-8"?>
<p:tagLst xmlns:p="http://schemas.openxmlformats.org/presentationml/2006/main">
  <p:tag name="KSO_WM_BEAUTIFY_FLAG" val=""/>
</p:tagLst>
</file>

<file path=ppt/tags/tag159.xml><?xml version="1.0" encoding="utf-8"?>
<p:tagLst xmlns:p="http://schemas.openxmlformats.org/presentationml/2006/main">
  <p:tag name="KSO_WM_BEAUTIFY_FLAG" val=""/>
</p:tagLst>
</file>

<file path=ppt/tags/tag16.xml><?xml version="1.0" encoding="utf-8"?>
<p:tagLst xmlns:p="http://schemas.openxmlformats.org/presentationml/2006/main">
  <p:tag name="MH" val="20180829212941"/>
  <p:tag name="MH_LIBRARY" val="GRAPHIC"/>
  <p:tag name="MH_ORDER" val="Oval 20"/>
</p:tagLst>
</file>

<file path=ppt/tags/tag160.xml><?xml version="1.0" encoding="utf-8"?>
<p:tagLst xmlns:p="http://schemas.openxmlformats.org/presentationml/2006/main">
  <p:tag name="KSO_WM_BEAUTIFY_FLAG" val=""/>
</p:tagLst>
</file>

<file path=ppt/tags/tag161.xml><?xml version="1.0" encoding="utf-8"?>
<p:tagLst xmlns:p="http://schemas.openxmlformats.org/presentationml/2006/main">
  <p:tag name="KSO_WM_BEAUTIFY_FLAG" val=""/>
</p:tagLst>
</file>

<file path=ppt/tags/tag162.xml><?xml version="1.0" encoding="utf-8"?>
<p:tagLst xmlns:p="http://schemas.openxmlformats.org/presentationml/2006/main">
  <p:tag name="KSO_WM_BEAUTIFY_FLAG" val=""/>
</p:tagLst>
</file>

<file path=ppt/tags/tag163.xml><?xml version="1.0" encoding="utf-8"?>
<p:tagLst xmlns:p="http://schemas.openxmlformats.org/presentationml/2006/main">
  <p:tag name="KSO_WM_BEAUTIFY_FLAG" val=""/>
</p:tagLst>
</file>

<file path=ppt/tags/tag164.xml><?xml version="1.0" encoding="utf-8"?>
<p:tagLst xmlns:p="http://schemas.openxmlformats.org/presentationml/2006/main">
  <p:tag name="KSO_WM_BEAUTIFY_FLAG" val=""/>
</p:tagLst>
</file>

<file path=ppt/tags/tag165.xml><?xml version="1.0" encoding="utf-8"?>
<p:tagLst xmlns:p="http://schemas.openxmlformats.org/presentationml/2006/main">
  <p:tag name="KSO_WM_BEAUTIFY_FLAG" val=""/>
</p:tagLst>
</file>

<file path=ppt/tags/tag166.xml><?xml version="1.0" encoding="utf-8"?>
<p:tagLst xmlns:p="http://schemas.openxmlformats.org/presentationml/2006/main">
  <p:tag name="KSO_WM_BEAUTIFY_FLAG" val=""/>
</p:tagLst>
</file>

<file path=ppt/tags/tag167.xml><?xml version="1.0" encoding="utf-8"?>
<p:tagLst xmlns:p="http://schemas.openxmlformats.org/presentationml/2006/main">
  <p:tag name="KSO_WM_BEAUTIFY_FLAG" val=""/>
</p:tagLst>
</file>

<file path=ppt/tags/tag168.xml><?xml version="1.0" encoding="utf-8"?>
<p:tagLst xmlns:p="http://schemas.openxmlformats.org/presentationml/2006/main">
  <p:tag name="KSO_WM_BEAUTIFY_FLAG" val=""/>
</p:tagLst>
</file>

<file path=ppt/tags/tag169.xml><?xml version="1.0" encoding="utf-8"?>
<p:tagLst xmlns:p="http://schemas.openxmlformats.org/presentationml/2006/main">
  <p:tag name="KSO_WM_BEAUTIFY_FLAG" val=""/>
</p:tagLst>
</file>

<file path=ppt/tags/tag17.xml><?xml version="1.0" encoding="utf-8"?>
<p:tagLst xmlns:p="http://schemas.openxmlformats.org/presentationml/2006/main">
  <p:tag name="MH" val="20180829224557"/>
  <p:tag name="MH_LIBRARY" val="GRAPHIC"/>
  <p:tag name="MH_TYPE" val="Other"/>
  <p:tag name="MH_ORDER" val="2"/>
</p:tagLst>
</file>

<file path=ppt/tags/tag170.xml><?xml version="1.0" encoding="utf-8"?>
<p:tagLst xmlns:p="http://schemas.openxmlformats.org/presentationml/2006/main">
  <p:tag name="KSO_WM_BEAUTIFY_FLAG" val=""/>
</p:tagLst>
</file>

<file path=ppt/tags/tag171.xml><?xml version="1.0" encoding="utf-8"?>
<p:tagLst xmlns:p="http://schemas.openxmlformats.org/presentationml/2006/main">
  <p:tag name="KSO_WM_BEAUTIFY_FLAG" val=""/>
</p:tagLst>
</file>

<file path=ppt/tags/tag172.xml><?xml version="1.0" encoding="utf-8"?>
<p:tagLst xmlns:p="http://schemas.openxmlformats.org/presentationml/2006/main">
  <p:tag name="KSO_WM_BEAUTIFY_FLAG" val=""/>
</p:tagLst>
</file>

<file path=ppt/tags/tag173.xml><?xml version="1.0" encoding="utf-8"?>
<p:tagLst xmlns:p="http://schemas.openxmlformats.org/presentationml/2006/main">
  <p:tag name="KSO_WM_BEAUTIFY_FLAG" val=""/>
</p:tagLst>
</file>

<file path=ppt/tags/tag174.xml><?xml version="1.0" encoding="utf-8"?>
<p:tagLst xmlns:p="http://schemas.openxmlformats.org/presentationml/2006/main">
  <p:tag name="KSO_WM_BEAUTIFY_FLAG" val=""/>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KSO_WM_BEAUTIFY_FLAG" val=""/>
</p:tagLst>
</file>

<file path=ppt/tags/tag178.xml><?xml version="1.0" encoding="utf-8"?>
<p:tagLst xmlns:p="http://schemas.openxmlformats.org/presentationml/2006/main">
  <p:tag name="KSO_WM_BEAUTIFY_FLAG" val=""/>
</p:tagLst>
</file>

<file path=ppt/tags/tag179.xml><?xml version="1.0" encoding="utf-8"?>
<p:tagLst xmlns:p="http://schemas.openxmlformats.org/presentationml/2006/main">
  <p:tag name="KSO_WM_BEAUTIFY_FLAG" val=""/>
</p:tagLst>
</file>

<file path=ppt/tags/tag18.xml><?xml version="1.0" encoding="utf-8"?>
<p:tagLst xmlns:p="http://schemas.openxmlformats.org/presentationml/2006/main">
  <p:tag name="MH" val="20180829224557"/>
  <p:tag name="MH_LIBRARY" val="GRAPHIC"/>
  <p:tag name="MH_TYPE" val="SubTitle"/>
  <p:tag name="MH_ORDER" val="5"/>
</p:tagLst>
</file>

<file path=ppt/tags/tag180.xml><?xml version="1.0" encoding="utf-8"?>
<p:tagLst xmlns:p="http://schemas.openxmlformats.org/presentationml/2006/main">
  <p:tag name="KSO_WM_BEAUTIFY_FLAG" val=""/>
</p:tagLst>
</file>

<file path=ppt/tags/tag181.xml><?xml version="1.0" encoding="utf-8"?>
<p:tagLst xmlns:p="http://schemas.openxmlformats.org/presentationml/2006/main">
  <p:tag name="MH" val="20180829224557"/>
  <p:tag name="MH_LIBRARY" val="GRAPHIC"/>
  <p:tag name="MH_TYPE" val="Other"/>
  <p:tag name="MH_ORDER" val="1"/>
</p:tagLst>
</file>

<file path=ppt/tags/tag182.xml><?xml version="1.0" encoding="utf-8"?>
<p:tagLst xmlns:p="http://schemas.openxmlformats.org/presentationml/2006/main">
  <p:tag name="MH" val="20180829224557"/>
  <p:tag name="MH_LIBRARY" val="GRAPHIC"/>
  <p:tag name="MH_TYPE" val="Other"/>
  <p:tag name="MH_ORDER" val="2"/>
</p:tagLst>
</file>

<file path=ppt/tags/tag183.xml><?xml version="1.0" encoding="utf-8"?>
<p:tagLst xmlns:p="http://schemas.openxmlformats.org/presentationml/2006/main">
  <p:tag name="MH" val="20180829224557"/>
  <p:tag name="MH_LIBRARY" val="GRAPHIC"/>
  <p:tag name="MH_TYPE" val="SubTitle"/>
  <p:tag name="MH_ORDER" val="1"/>
</p:tagLst>
</file>

<file path=ppt/tags/tag184.xml><?xml version="1.0" encoding="utf-8"?>
<p:tagLst xmlns:p="http://schemas.openxmlformats.org/presentationml/2006/main">
  <p:tag name="MH" val="20180829224557"/>
  <p:tag name="MH_LIBRARY" val="GRAPHIC"/>
  <p:tag name="MH_TYPE" val="SubTitle"/>
  <p:tag name="MH_ORDER" val="2"/>
</p:tagLst>
</file>

<file path=ppt/tags/tag185.xml><?xml version="1.0" encoding="utf-8"?>
<p:tagLst xmlns:p="http://schemas.openxmlformats.org/presentationml/2006/main">
  <p:tag name="MH" val="20180829224557"/>
  <p:tag name="MH_LIBRARY" val="GRAPHIC"/>
  <p:tag name="MH_TYPE" val="SubTitle"/>
  <p:tag name="MH_ORDER" val="4"/>
</p:tagLst>
</file>

<file path=ppt/tags/tag186.xml><?xml version="1.0" encoding="utf-8"?>
<p:tagLst xmlns:p="http://schemas.openxmlformats.org/presentationml/2006/main">
  <p:tag name="MH" val="20180829224557"/>
  <p:tag name="MH_LIBRARY" val="GRAPHIC"/>
  <p:tag name="MH_TYPE" val="SubTitle"/>
  <p:tag name="MH_ORDER" val="5"/>
</p:tagLst>
</file>

<file path=ppt/tags/tag187.xml><?xml version="1.0" encoding="utf-8"?>
<p:tagLst xmlns:p="http://schemas.openxmlformats.org/presentationml/2006/main">
  <p:tag name="MH" val="20180829224557"/>
  <p:tag name="MH_LIBRARY" val="GRAPHIC"/>
  <p:tag name="MH_TYPE" val="Other"/>
  <p:tag name="MH_ORDER" val="4"/>
</p:tagLst>
</file>

<file path=ppt/tags/tag188.xml><?xml version="1.0" encoding="utf-8"?>
<p:tagLst xmlns:p="http://schemas.openxmlformats.org/presentationml/2006/main">
  <p:tag name="MH" val="20180829224557"/>
  <p:tag name="MH_LIBRARY" val="GRAPHIC"/>
  <p:tag name="MH_TYPE" val="Other"/>
  <p:tag name="MH_ORDER" val="5"/>
</p:tagLst>
</file>

<file path=ppt/tags/tag189.xml><?xml version="1.0" encoding="utf-8"?>
<p:tagLst xmlns:p="http://schemas.openxmlformats.org/presentationml/2006/main">
  <p:tag name="MH" val="20180829224557"/>
  <p:tag name="MH_LIBRARY" val="GRAPHIC"/>
  <p:tag name="MH_TYPE" val="Other"/>
  <p:tag name="MH_ORDER" val="7"/>
</p:tagLst>
</file>

<file path=ppt/tags/tag19.xml><?xml version="1.0" encoding="utf-8"?>
<p:tagLst xmlns:p="http://schemas.openxmlformats.org/presentationml/2006/main">
  <p:tag name="MH" val="20180829224557"/>
  <p:tag name="MH_LIBRARY" val="GRAPHIC"/>
  <p:tag name="MH_TYPE" val="Other"/>
  <p:tag name="MH_ORDER" val="8"/>
</p:tagLst>
</file>

<file path=ppt/tags/tag190.xml><?xml version="1.0" encoding="utf-8"?>
<p:tagLst xmlns:p="http://schemas.openxmlformats.org/presentationml/2006/main">
  <p:tag name="MH" val="20180829224557"/>
  <p:tag name="MH_LIBRARY" val="GRAPHIC"/>
  <p:tag name="MH_TYPE" val="Other"/>
  <p:tag name="MH_ORDER" val="8"/>
</p:tagLst>
</file>

<file path=ppt/tags/tag191.xml><?xml version="1.0" encoding="utf-8"?>
<p:tagLst xmlns:p="http://schemas.openxmlformats.org/presentationml/2006/main">
  <p:tag name="MH" val="20180829224557"/>
  <p:tag name="MH_LIBRARY" val="GRAPHIC"/>
  <p:tag name="MH_TYPE" val="Other"/>
  <p:tag name="MH_ORDER" val="9"/>
</p:tagLst>
</file>

<file path=ppt/tags/tag192.xml><?xml version="1.0" encoding="utf-8"?>
<p:tagLst xmlns:p="http://schemas.openxmlformats.org/presentationml/2006/main">
  <p:tag name="MH" val="20180829224557"/>
  <p:tag name="MH_LIBRARY" val="GRAPHIC"/>
  <p:tag name="MH_TYPE" val="Other"/>
  <p:tag name="MH_ORDER" val="10"/>
</p:tagLst>
</file>

<file path=ppt/tags/tag193.xml><?xml version="1.0" encoding="utf-8"?>
<p:tagLst xmlns:p="http://schemas.openxmlformats.org/presentationml/2006/main">
  <p:tag name="MH" val="20180829224557"/>
  <p:tag name="MH_LIBRARY" val="GRAPHIC"/>
  <p:tag name="MH_TYPE" val="Title"/>
  <p:tag name="MH_ORDER" val="1"/>
</p:tagLst>
</file>

<file path=ppt/tags/tag2.xml><?xml version="1.0" encoding="utf-8"?>
<p:tagLst xmlns:p="http://schemas.openxmlformats.org/presentationml/2006/main">
  <p:tag name="MH" val="20180829224557"/>
  <p:tag name="MH_LIBRARY" val="GRAPHIC"/>
  <p:tag name="MH_TYPE" val="Other"/>
  <p:tag name="MH_ORDER" val="5"/>
  <p:tag name="KSO_WM_BEAUTIFY_FLAG" val=""/>
</p:tagLst>
</file>

<file path=ppt/tags/tag20.xml><?xml version="1.0" encoding="utf-8"?>
<p:tagLst xmlns:p="http://schemas.openxmlformats.org/presentationml/2006/main">
  <p:tag name="MH" val="20180829224557"/>
  <p:tag name="MH_LIBRARY" val="GRAPHIC"/>
  <p:tag name="MH_TYPE" val="Title"/>
  <p:tag name="MH_ORDER" val="1"/>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MH" val="20180829224557"/>
  <p:tag name="MH_LIBRARY" val="GRAPHIC"/>
  <p:tag name="MH_TYPE" val="Other"/>
  <p:tag name="MH_ORDER" val="10"/>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MH" val="20181007110153"/>
  <p:tag name="MH_LIBRARY" val="GRAPHIC"/>
  <p:tag name="MH_TYPE" val="Other"/>
  <p:tag name="MH_ORDER" val="1"/>
</p:tagLst>
</file>

<file path=ppt/tags/tag38.xml><?xml version="1.0" encoding="utf-8"?>
<p:tagLst xmlns:p="http://schemas.openxmlformats.org/presentationml/2006/main">
  <p:tag name="MH" val="20181007110153"/>
  <p:tag name="MH_LIBRARY" val="GRAPHIC"/>
  <p:tag name="MH_TYPE" val="Other"/>
  <p:tag name="MH_ORDER" val="2"/>
</p:tagLst>
</file>

<file path=ppt/tags/tag39.xml><?xml version="1.0" encoding="utf-8"?>
<p:tagLst xmlns:p="http://schemas.openxmlformats.org/presentationml/2006/main">
  <p:tag name="MH" val="20181007110153"/>
  <p:tag name="MH_LIBRARY" val="GRAPHIC"/>
  <p:tag name="MH_TYPE" val="Other"/>
  <p:tag name="MH_ORDER" val="3"/>
</p:tagLst>
</file>

<file path=ppt/tags/tag4.xml><?xml version="1.0" encoding="utf-8"?>
<p:tagLst xmlns:p="http://schemas.openxmlformats.org/presentationml/2006/main">
  <p:tag name="MH" val="20180829224557"/>
  <p:tag name="MH_LIBRARY" val="GRAPHIC"/>
  <p:tag name="MH_TYPE" val="SubTitle"/>
  <p:tag name="MH_ORDER" val="4"/>
  <p:tag name="KSO_WM_BEAUTIFY_FLAG" val=""/>
</p:tagLst>
</file>

<file path=ppt/tags/tag40.xml><?xml version="1.0" encoding="utf-8"?>
<p:tagLst xmlns:p="http://schemas.openxmlformats.org/presentationml/2006/main">
  <p:tag name="MH" val="20181007110153"/>
  <p:tag name="MH_LIBRARY" val="GRAPHIC"/>
  <p:tag name="MH_TYPE" val="Other"/>
  <p:tag name="MH_ORDER" val="4"/>
</p:tagLst>
</file>

<file path=ppt/tags/tag41.xml><?xml version="1.0" encoding="utf-8"?>
<p:tagLst xmlns:p="http://schemas.openxmlformats.org/presentationml/2006/main">
  <p:tag name="MH" val="20181007110153"/>
  <p:tag name="MH_LIBRARY" val="GRAPHIC"/>
  <p:tag name="MH_TYPE" val="Desc"/>
  <p:tag name="MH_ORDER" val="1"/>
</p:tagLst>
</file>

<file path=ppt/tags/tag42.xml><?xml version="1.0" encoding="utf-8"?>
<p:tagLst xmlns:p="http://schemas.openxmlformats.org/presentationml/2006/main">
  <p:tag name="KSO_WM_BEAUTIFY_FLAG" val=""/>
  <p:tag name="KSO_WM_UNIT_PLACING_PICTURE_USER_VIEWPORT" val="{&quot;height&quot;:3970,&quot;width&quot;:13951}"/>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MH" val="20181007110153"/>
  <p:tag name="MH_LIBRARY" val="GRAPHIC"/>
  <p:tag name="MH_TYPE" val="Desc"/>
  <p:tag name="MH_ORDER" val="1"/>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MH" val="20180829224557"/>
  <p:tag name="MH_LIBRARY" val="GRAPHIC"/>
  <p:tag name="MH_TYPE" val="Other"/>
  <p:tag name="MH_ORDER" val="7"/>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MH" val="20181007110153"/>
  <p:tag name="MH_LIBRARY" val="GRAPHIC"/>
  <p:tag name="MH_TYPE" val="Desc"/>
  <p:tag name="MH_ORDER" val="1"/>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BEAUTIFY_FLAG" val=""/>
</p:tagLst>
</file>

<file path=ppt/tags/tag59.xml><?xml version="1.0" encoding="utf-8"?>
<p:tagLst xmlns:p="http://schemas.openxmlformats.org/presentationml/2006/main">
  <p:tag name="MH" val="20181007110153"/>
  <p:tag name="MH_LIBRARY" val="GRAPHIC"/>
  <p:tag name="MH_TYPE" val="Desc"/>
  <p:tag name="MH_ORDER" val="1"/>
</p:tagLst>
</file>

<file path=ppt/tags/tag6.xml><?xml version="1.0" encoding="utf-8"?>
<p:tagLst xmlns:p="http://schemas.openxmlformats.org/presentationml/2006/main">
  <p:tag name="MH" val="20180829224557"/>
  <p:tag name="MH_LIBRARY" val="GRAPHIC"/>
  <p:tag name="MH_TYPE" val="Other"/>
  <p:tag name="MH_ORDER" val="9"/>
  <p:tag name="KSO_WM_BEAUTIFY_FLAG" val=""/>
</p:tagLst>
</file>

<file path=ppt/tags/tag60.xml><?xml version="1.0" encoding="utf-8"?>
<p:tagLst xmlns:p="http://schemas.openxmlformats.org/presentationml/2006/main">
  <p:tag name="MH" val="20180829224557"/>
  <p:tag name="MH_LIBRARY" val="GRAPHIC"/>
  <p:tag name="MH_TYPE" val="Other"/>
  <p:tag name="MH_ORDER" val="2"/>
</p:tagLst>
</file>

<file path=ppt/tags/tag61.xml><?xml version="1.0" encoding="utf-8"?>
<p:tagLst xmlns:p="http://schemas.openxmlformats.org/presentationml/2006/main">
  <p:tag name="MH" val="20180829224557"/>
  <p:tag name="MH_LIBRARY" val="GRAPHIC"/>
  <p:tag name="MH_TYPE" val="SubTitle"/>
  <p:tag name="MH_ORDER" val="5"/>
</p:tagLst>
</file>

<file path=ppt/tags/tag62.xml><?xml version="1.0" encoding="utf-8"?>
<p:tagLst xmlns:p="http://schemas.openxmlformats.org/presentationml/2006/main">
  <p:tag name="MH" val="20180829224557"/>
  <p:tag name="MH_LIBRARY" val="GRAPHIC"/>
  <p:tag name="MH_TYPE" val="Other"/>
  <p:tag name="MH_ORDER" val="8"/>
</p:tagLst>
</file>

<file path=ppt/tags/tag63.xml><?xml version="1.0" encoding="utf-8"?>
<p:tagLst xmlns:p="http://schemas.openxmlformats.org/presentationml/2006/main">
  <p:tag name="MH" val="20180829224557"/>
  <p:tag name="MH_LIBRARY" val="GRAPHIC"/>
  <p:tag name="MH_TYPE" val="Title"/>
  <p:tag name="MH_ORDER" val="1"/>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MH" val="20180829224557"/>
  <p:tag name="MH_LIBRARY" val="GRAPHIC"/>
  <p:tag name="MH_TYPE" val="Title"/>
  <p:tag name="MH_ORDER" val="1"/>
  <p:tag name="KSO_WM_BEAUTIFY_FLAG" val=""/>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80.xml><?xml version="1.0" encoding="utf-8"?>
<p:tagLst xmlns:p="http://schemas.openxmlformats.org/presentationml/2006/main">
  <p:tag name="KSO_WM_BEAUTIFY_FLAG" val=""/>
</p:tagLst>
</file>

<file path=ppt/tags/tag81.xml><?xml version="1.0" encoding="utf-8"?>
<p:tagLst xmlns:p="http://schemas.openxmlformats.org/presentationml/2006/main">
  <p:tag name="KSO_WM_BEAUTIFY_FLAG" val=""/>
</p:tagLst>
</file>

<file path=ppt/tags/tag82.xml><?xml version="1.0" encoding="utf-8"?>
<p:tagLst xmlns:p="http://schemas.openxmlformats.org/presentationml/2006/main">
  <p:tag name="KSO_WM_BEAUTIFY_FLAG" val=""/>
</p:tagLst>
</file>

<file path=ppt/tags/tag83.xml><?xml version="1.0" encoding="utf-8"?>
<p:tagLst xmlns:p="http://schemas.openxmlformats.org/presentationml/2006/main">
  <p:tag name="KSO_WM_BEAUTIFY_FLAG" val=""/>
</p:tagLst>
</file>

<file path=ppt/tags/tag84.xml><?xml version="1.0" encoding="utf-8"?>
<p:tagLst xmlns:p="http://schemas.openxmlformats.org/presentationml/2006/main">
  <p:tag name="KSO_WM_BEAUTIFY_FLAG" val=""/>
</p:tagLst>
</file>

<file path=ppt/tags/tag85.xml><?xml version="1.0" encoding="utf-8"?>
<p:tagLst xmlns:p="http://schemas.openxmlformats.org/presentationml/2006/main">
  <p:tag name="KSO_WM_BEAUTIFY_FLAG" val=""/>
</p:tagLst>
</file>

<file path=ppt/tags/tag86.xml><?xml version="1.0" encoding="utf-8"?>
<p:tagLst xmlns:p="http://schemas.openxmlformats.org/presentationml/2006/main">
  <p:tag name="KSO_WM_BEAUTIFY_FLAG" val=""/>
</p:tagLst>
</file>

<file path=ppt/tags/tag87.xml><?xml version="1.0" encoding="utf-8"?>
<p:tagLst xmlns:p="http://schemas.openxmlformats.org/presentationml/2006/main">
  <p:tag name="KSO_WM_BEAUTIFY_FLAG" val=""/>
</p:tagLst>
</file>

<file path=ppt/tags/tag88.xml><?xml version="1.0" encoding="utf-8"?>
<p:tagLst xmlns:p="http://schemas.openxmlformats.org/presentationml/2006/main">
  <p:tag name="KSO_WM_BEAUTIFY_FLAG" val=""/>
</p:tagLst>
</file>

<file path=ppt/tags/tag89.xml><?xml version="1.0" encoding="utf-8"?>
<p:tagLst xmlns:p="http://schemas.openxmlformats.org/presentationml/2006/main">
  <p:tag name="KSO_WM_BEAUTIFY_FLAG" val=""/>
</p:tagLst>
</file>

<file path=ppt/tags/tag9.xml><?xml version="1.0" encoding="utf-8"?>
<p:tagLst xmlns:p="http://schemas.openxmlformats.org/presentationml/2006/main">
  <p:tag name="MH" val="20180829212941"/>
  <p:tag name="MH_LIBRARY" val="GRAPHIC"/>
  <p:tag name="MH_ORDER" val="Freeform 2"/>
</p:tagLst>
</file>

<file path=ppt/tags/tag90.xml><?xml version="1.0" encoding="utf-8"?>
<p:tagLst xmlns:p="http://schemas.openxmlformats.org/presentationml/2006/main">
  <p:tag name="KSO_WM_BEAUTIFY_FLAG" val=""/>
</p:tagLst>
</file>

<file path=ppt/tags/tag91.xml><?xml version="1.0" encoding="utf-8"?>
<p:tagLst xmlns:p="http://schemas.openxmlformats.org/presentationml/2006/main">
  <p:tag name="KSO_WM_BEAUTIFY_FLAG" val=""/>
</p:tagLst>
</file>

<file path=ppt/tags/tag92.xml><?xml version="1.0" encoding="utf-8"?>
<p:tagLst xmlns:p="http://schemas.openxmlformats.org/presentationml/2006/main">
  <p:tag name="KSO_WM_BEAUTIFY_FLAG" val=""/>
</p:tagLst>
</file>

<file path=ppt/tags/tag93.xml><?xml version="1.0" encoding="utf-8"?>
<p:tagLst xmlns:p="http://schemas.openxmlformats.org/presentationml/2006/main">
  <p:tag name="KSO_WM_BEAUTIFY_FLAG" val=""/>
</p:tagLst>
</file>

<file path=ppt/tags/tag94.xml><?xml version="1.0" encoding="utf-8"?>
<p:tagLst xmlns:p="http://schemas.openxmlformats.org/presentationml/2006/main">
  <p:tag name="KSO_WM_BEAUTIFY_FLAG" val=""/>
</p:tagLst>
</file>

<file path=ppt/tags/tag95.xml><?xml version="1.0" encoding="utf-8"?>
<p:tagLst xmlns:p="http://schemas.openxmlformats.org/presentationml/2006/main">
  <p:tag name="KSO_WM_BEAUTIFY_FLAG" val=""/>
</p:tagLst>
</file>

<file path=ppt/tags/tag96.xml><?xml version="1.0" encoding="utf-8"?>
<p:tagLst xmlns:p="http://schemas.openxmlformats.org/presentationml/2006/main">
  <p:tag name="KSO_WM_BEAUTIFY_FLAG" val=""/>
</p:tagLst>
</file>

<file path=ppt/tags/tag97.xml><?xml version="1.0" encoding="utf-8"?>
<p:tagLst xmlns:p="http://schemas.openxmlformats.org/presentationml/2006/main">
  <p:tag name="KSO_WM_BEAUTIFY_FLAG" val=""/>
</p:tagLst>
</file>

<file path=ppt/tags/tag98.xml><?xml version="1.0" encoding="utf-8"?>
<p:tagLst xmlns:p="http://schemas.openxmlformats.org/presentationml/2006/main">
  <p:tag name="KSO_WM_BEAUTIFY_FLAG" val=""/>
</p:tagLst>
</file>

<file path=ppt/tags/tag99.xml><?xml version="1.0" encoding="utf-8"?>
<p:tagLst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9187</Words>
  <Application>WPS 演示</Application>
  <PresentationFormat/>
  <Paragraphs>419</Paragraphs>
  <Slides>32</Slides>
  <Notes>0</Notes>
  <HiddenSlides>0</HiddenSlides>
  <MMClips>0</MMClips>
  <ScaleCrop>false</ScaleCrop>
  <HeadingPairs>
    <vt:vector size="6" baseType="variant">
      <vt:variant>
        <vt:lpstr>已用的字体</vt:lpstr>
      </vt:variant>
      <vt:variant>
        <vt:i4>17</vt:i4>
      </vt:variant>
      <vt:variant>
        <vt:lpstr>主题</vt:lpstr>
      </vt:variant>
      <vt:variant>
        <vt:i4>4</vt:i4>
      </vt:variant>
      <vt:variant>
        <vt:lpstr>幻灯片标题</vt:lpstr>
      </vt:variant>
      <vt:variant>
        <vt:i4>32</vt:i4>
      </vt:variant>
    </vt:vector>
  </HeadingPairs>
  <TitlesOfParts>
    <vt:vector size="53" baseType="lpstr">
      <vt:lpstr>Arial</vt:lpstr>
      <vt:lpstr>宋体</vt:lpstr>
      <vt:lpstr>Wingdings</vt:lpstr>
      <vt:lpstr>Microsoft YaHei UI</vt:lpstr>
      <vt:lpstr>微软雅黑</vt:lpstr>
      <vt:lpstr>Calibri</vt:lpstr>
      <vt:lpstr>楷体</vt:lpstr>
      <vt:lpstr>Verdana</vt:lpstr>
      <vt:lpstr>Times New Roman</vt:lpstr>
      <vt:lpstr>Arial Unicode MS</vt:lpstr>
      <vt:lpstr>黑体</vt:lpstr>
      <vt:lpstr>NEU-BZ-S92</vt:lpstr>
      <vt:lpstr>Segoe Print</vt:lpstr>
      <vt:lpstr>方正书宋_GBK</vt:lpstr>
      <vt:lpstr>HelveticaNeue</vt:lpstr>
      <vt:lpstr>Helvetica 65 Medium</vt:lpstr>
      <vt:lpstr>华文新魏</vt:lpstr>
      <vt:lpstr>默认设计模板</vt:lpstr>
      <vt:lpstr>1_默认设计模板</vt:lpstr>
      <vt:lpstr>2_默认设计模板</vt:lpstr>
      <vt:lpstr>3_默认设计模板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jingjing</dc:creator>
  <cp:lastModifiedBy>24147</cp:lastModifiedBy>
  <cp:revision>140</cp:revision>
  <dcterms:created xsi:type="dcterms:W3CDTF">2021-03-29T08:46:00Z</dcterms:created>
  <dcterms:modified xsi:type="dcterms:W3CDTF">2023-05-31T11:42:31Z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090CCEF0AFB341E1B61CECF6914900E2_12</vt:lpwstr>
  </property>
</Properties>
</file>