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354" r:id="rId3"/>
    <p:sldId id="256" r:id="rId4"/>
    <p:sldId id="257" r:id="rId5"/>
    <p:sldId id="294" r:id="rId6"/>
    <p:sldId id="264" r:id="rId7"/>
    <p:sldId id="318" r:id="rId9"/>
    <p:sldId id="323" r:id="rId10"/>
    <p:sldId id="319" r:id="rId11"/>
    <p:sldId id="322" r:id="rId12"/>
    <p:sldId id="321" r:id="rId13"/>
    <p:sldId id="320" r:id="rId14"/>
    <p:sldId id="350" r:id="rId15"/>
    <p:sldId id="351" r:id="rId16"/>
    <p:sldId id="352" r:id="rId17"/>
    <p:sldId id="281" r:id="rId18"/>
  </p:sldIdLst>
  <p:sldSz cx="12192000" cy="6858000"/>
  <p:notesSz cx="6858000" cy="9144000"/>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AE97C0"/>
    <a:srgbClr val="C0AF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snapToGrid="0">
      <p:cViewPr>
        <p:scale>
          <a:sx n="66" d="100"/>
          <a:sy n="66" d="100"/>
        </p:scale>
        <p:origin x="1185" y="156"/>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notesMaster" Target="notesMasters/notesMaster1.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buFontTx/>
              <a:buNone/>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buFontTx/>
              <a:buNone/>
              <a:defRPr sz="1200">
                <a:latin typeface="+mn-lt"/>
                <a:ea typeface="+mn-ea"/>
              </a:defRPr>
            </a:lvl1pPr>
          </a:lstStyle>
          <a:p>
            <a:pPr>
              <a:defRPr/>
            </a:pPr>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buFontTx/>
              <a:buNone/>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buFontTx/>
              <a:buNone/>
              <a:defRPr sz="1200" smtClean="0">
                <a:latin typeface="+mn-lt"/>
                <a:ea typeface="+mn-ea"/>
              </a:defRPr>
            </a:lvl1pPr>
          </a:lstStyle>
          <a:p>
            <a:pPr>
              <a:defRPr/>
            </a:pPr>
            <a:fld id="{6B79AD31-2702-47F9-BA5E-B5DAC43D88EA}"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1200" kern="1200">
        <a:solidFill>
          <a:schemeClr val="tx1"/>
        </a:solidFill>
        <a:latin typeface="+mn-lt"/>
        <a:ea typeface="+mn-ea"/>
        <a:cs typeface="+mn-cs"/>
      </a:defRPr>
    </a:lvl2pPr>
    <a:lvl3pPr marL="914400" algn="l" rtl="0" fontAlgn="base">
      <a:spcBef>
        <a:spcPct val="0"/>
      </a:spcBef>
      <a:spcAft>
        <a:spcPct val="0"/>
      </a:spcAft>
      <a:defRPr sz="1200" kern="1200">
        <a:solidFill>
          <a:schemeClr val="tx1"/>
        </a:solidFill>
        <a:latin typeface="+mn-lt"/>
        <a:ea typeface="+mn-ea"/>
        <a:cs typeface="+mn-cs"/>
      </a:defRPr>
    </a:lvl3pPr>
    <a:lvl4pPr marL="1371600" algn="l" rtl="0" fontAlgn="base">
      <a:spcBef>
        <a:spcPct val="0"/>
      </a:spcBef>
      <a:spcAft>
        <a:spcPct val="0"/>
      </a:spcAft>
      <a:defRPr sz="1200" kern="1200">
        <a:solidFill>
          <a:schemeClr val="tx1"/>
        </a:solidFill>
        <a:latin typeface="+mn-lt"/>
        <a:ea typeface="+mn-ea"/>
        <a:cs typeface="+mn-cs"/>
      </a:defRPr>
    </a:lvl4pPr>
    <a:lvl5pPr marL="1828800" algn="l" rtl="0" fontAlgn="base">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7170"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a:p>
        </p:txBody>
      </p:sp>
      <p:sp>
        <p:nvSpPr>
          <p:cNvPr id="7171"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fld id="{1F20C83B-E88B-4595-A820-3BCE001BF8BF}" type="slidenum">
              <a:rPr lang="zh-CN" altLang="en-US"/>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7170"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a:p>
        </p:txBody>
      </p:sp>
      <p:sp>
        <p:nvSpPr>
          <p:cNvPr id="7171"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fld id="{1F20C83B-E88B-4595-A820-3BCE001BF8BF}" type="slidenum">
              <a:rPr lang="zh-CN" altLang="en-US"/>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7170"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a:p>
        </p:txBody>
      </p:sp>
      <p:sp>
        <p:nvSpPr>
          <p:cNvPr id="7171"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fld id="{1F20C83B-E88B-4595-A820-3BCE001BF8BF}" type="slidenum">
              <a:rPr lang="zh-CN" altLang="en-US"/>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noProof="1"/>
              <a:t>单击此处编辑母版标题样式</a:t>
            </a:r>
            <a:endParaRPr lang="zh-CN" altLang="en-US"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26C7656-D62D-424E-AC46-933BE2E23FDA}" type="slidenum">
              <a:rPr lang="zh-CN" altLang="en-US"/>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985668A-505F-44E2-AA4D-66F168EC9ECC}" type="slidenum">
              <a:rPr lang="zh-CN" altLang="en-US"/>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D0CF8EF-0ADC-4A04-81ED-44AFD5A5D4FC}" type="slidenum">
              <a:rPr lang="zh-CN" altLang="en-US"/>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3265F75-7B52-4FAC-AB0B-0EDA43DA9E51}" type="slidenum">
              <a:rPr lang="zh-CN" altLang="en-US"/>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a:t>单击此处编辑母版文本样式</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2D517FE-2AA4-440F-9631-4DFD6309D757}" type="slidenum">
              <a:rPr lang="zh-CN" altLang="en-US"/>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838200" y="1825625"/>
            <a:ext cx="5181600" cy="435133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6172200" y="1825625"/>
            <a:ext cx="5181600" cy="435133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65FBDA88-77A8-4D73-8227-92F209B8918D}" type="slidenum">
              <a:rPr lang="zh-CN" altLang="en-US"/>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839788" y="2505075"/>
            <a:ext cx="5157787" cy="368458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6172200" y="2505075"/>
            <a:ext cx="5183188" cy="368458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3"/>
          <p:cNvSpPr>
            <a:spLocks noGrp="1"/>
          </p:cNvSpPr>
          <p:nvPr>
            <p:ph type="dt" sz="half" idx="10"/>
          </p:nvPr>
        </p:nvSpPr>
        <p:spPr/>
        <p:txBody>
          <a:bodyPr/>
          <a:lstStyle>
            <a:lvl1pPr>
              <a:defRPr/>
            </a:lvl1pPr>
          </a:lstStyle>
          <a:p>
            <a:pPr>
              <a:defRPr/>
            </a:pPr>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6D91DB88-8901-4DC0-905F-BE74037C0E1D}" type="slidenum">
              <a:rPr lang="zh-CN" altLang="en-US"/>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pPr>
              <a:defRPr/>
            </a:pPr>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94E1B70A-A93F-402E-8CA9-D016315668EA}" type="slidenum">
              <a:rPr lang="zh-CN" altLang="en-US"/>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C061AF98-1D00-4C15-A712-0ECF70A1C25E}" type="slidenum">
              <a:rPr lang="zh-CN" altLang="en-US"/>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noProof="1"/>
              <a:t>单击此处编辑母版标题样式</a:t>
            </a:r>
            <a:endParaRPr lang="zh-CN" altLang="en-US" noProof="1"/>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endParaRPr lang="zh-CN" altLang="en-US" noProof="1"/>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876624E1-3BFF-479C-8D84-C7BE8E69F313}" type="slidenum">
              <a:rPr lang="zh-CN" altLang="en-US"/>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noProof="1"/>
              <a:t>单击此处编辑母版标题样式</a:t>
            </a:r>
            <a:endParaRPr lang="zh-CN" altLang="en-US" noProof="1"/>
          </a:p>
        </p:txBody>
      </p:sp>
      <p:sp>
        <p:nvSpPr>
          <p:cNvPr id="3" name="图片占位符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endParaRPr lang="zh-CN" altLang="en-US" noProof="1"/>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329B1B56-8005-4539-82E6-D11FCA45CE68}" type="slidenum">
              <a:rPr lang="zh-CN" altLang="en-US"/>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endParaRPr lang="zh-CN" altLang="en-US"/>
          </a:p>
        </p:txBody>
      </p:sp>
      <p:sp>
        <p:nvSpPr>
          <p:cNvPr id="1027" name="文本占位符 2"/>
          <p:cNvSpPr>
            <a:spLocks noGrp="1" noChangeArrowheads="1"/>
          </p:cNvSpPr>
          <p:nvPr>
            <p:ph type="body" idx="9"/>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buFontTx/>
              <a:buNone/>
              <a:defRPr sz="1200">
                <a:solidFill>
                  <a:schemeClr val="tx1">
                    <a:tint val="75000"/>
                  </a:schemeClr>
                </a:solidFill>
                <a:latin typeface="+mn-lt"/>
                <a:ea typeface="+mn-ea"/>
              </a:defRPr>
            </a:lvl1pPr>
          </a:lstStyle>
          <a:p>
            <a:pPr>
              <a:defRPr/>
            </a:pPr>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buFontTx/>
              <a:buNone/>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buFontTx/>
              <a:buNone/>
              <a:defRPr sz="1200" smtClean="0">
                <a:solidFill>
                  <a:schemeClr val="tx1">
                    <a:tint val="75000"/>
                  </a:schemeClr>
                </a:solidFill>
                <a:latin typeface="+mn-lt"/>
                <a:ea typeface="+mn-ea"/>
              </a:defRPr>
            </a:lvl1pPr>
          </a:lstStyle>
          <a:p>
            <a:pPr>
              <a:defRPr/>
            </a:pPr>
            <a:fld id="{97AD792F-76EC-4107-A4DC-B83BC296B2F4}" type="slidenum">
              <a:rPr lang="zh-CN" altLang="en-US"/>
            </a:fld>
            <a:endParaRPr lang="zh-CN" altLang="en-US"/>
          </a:p>
        </p:txBody>
      </p:sp>
      <p:pic>
        <p:nvPicPr>
          <p:cNvPr id="12" name="图片 11" descr="水印"/>
          <p:cNvPicPr>
            <a:picLocks noChangeAspect="1"/>
          </p:cNvPicPr>
          <p:nvPr userDrawn="1"/>
        </p:nvPicPr>
        <p:blipFill>
          <a:blip r:embed="rId12"/>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文本框 3"/>
          <p:cNvSpPr txBox="1">
            <a:spLocks noChangeArrowheads="1"/>
          </p:cNvSpPr>
          <p:nvPr/>
        </p:nvSpPr>
        <p:spPr bwMode="auto">
          <a:xfrm>
            <a:off x="322580" y="116840"/>
            <a:ext cx="36798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dirty="0">
                <a:solidFill>
                  <a:srgbClr val="AE97C0"/>
                </a:solidFill>
                <a:latin typeface="微软雅黑" panose="020B0503020204020204" pitchFamily="34" charset="-122"/>
                <a:ea typeface="微软雅黑" panose="020B0503020204020204" pitchFamily="34" charset="-122"/>
                <a:sym typeface="+mn-ea"/>
              </a:rPr>
              <a:t>2. </a:t>
            </a:r>
            <a:r>
              <a:rPr lang="zh-CN" altLang="en-US" sz="2400" b="1" dirty="0">
                <a:solidFill>
                  <a:srgbClr val="AE97C0"/>
                </a:solidFill>
                <a:latin typeface="微软雅黑" panose="020B0503020204020204" pitchFamily="34" charset="-122"/>
                <a:ea typeface="微软雅黑" panose="020B0503020204020204" pitchFamily="34" charset="-122"/>
                <a:sym typeface="+mn-ea"/>
              </a:rPr>
              <a:t>立足语境，联想</a:t>
            </a:r>
            <a:r>
              <a:rPr lang="zh-CN" altLang="en-US" sz="24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词块</a:t>
            </a:r>
            <a:endParaRPr lang="zh-CN" altLang="en-US" sz="24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a:p>
            <a:pPr eaLnBrk="1" hangingPunct="1"/>
            <a:endParaRPr lang="zh-CN" altLang="en-US" sz="24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p:txBody>
      </p:sp>
      <p:sp>
        <p:nvSpPr>
          <p:cNvPr id="9" name="文本框 8"/>
          <p:cNvSpPr txBox="1"/>
          <p:nvPr/>
        </p:nvSpPr>
        <p:spPr>
          <a:xfrm>
            <a:off x="3930650" y="180975"/>
            <a:ext cx="8045260" cy="645160"/>
          </a:xfrm>
          <a:prstGeom prst="rect">
            <a:avLst/>
          </a:prstGeom>
          <a:noFill/>
        </p:spPr>
        <p:txBody>
          <a:bodyPr wrap="square" rtlCol="0">
            <a:spAutoFit/>
          </a:bodyPr>
          <a:lstStyle/>
          <a:p>
            <a:r>
              <a:rPr lang="zh-CN" altLang="en-US" b="1" dirty="0"/>
              <a:t>语言从何而来？</a:t>
            </a:r>
            <a:endParaRPr lang="en-US" altLang="zh-CN" b="1" dirty="0"/>
          </a:p>
          <a:p>
            <a:r>
              <a:rPr lang="en-US" altLang="zh-CN" b="1" dirty="0"/>
              <a:t>——</a:t>
            </a:r>
            <a:r>
              <a:rPr lang="zh-CN" altLang="en-US" b="1" dirty="0"/>
              <a:t>教材、试卷、</a:t>
            </a:r>
            <a:r>
              <a:rPr lang="en-US" altLang="zh-CN" b="1" dirty="0"/>
              <a:t>Chinadaily</a:t>
            </a:r>
            <a:r>
              <a:rPr lang="zh-CN" altLang="en-US" b="1" dirty="0"/>
              <a:t>、外刊</a:t>
            </a:r>
            <a:r>
              <a:rPr lang="en-US" altLang="zh-CN" b="1" dirty="0"/>
              <a:t>……</a:t>
            </a:r>
            <a:endParaRPr lang="en-US" altLang="zh-CN" b="1" dirty="0"/>
          </a:p>
        </p:txBody>
      </p:sp>
      <p:graphicFrame>
        <p:nvGraphicFramePr>
          <p:cNvPr id="2" name="表格 1"/>
          <p:cNvGraphicFramePr/>
          <p:nvPr/>
        </p:nvGraphicFramePr>
        <p:xfrm>
          <a:off x="323215" y="827405"/>
          <a:ext cx="4913630" cy="5849620"/>
        </p:xfrm>
        <a:graphic>
          <a:graphicData uri="http://schemas.openxmlformats.org/drawingml/2006/table">
            <a:tbl>
              <a:tblPr firstRow="1" bandRow="1">
                <a:tableStyleId>{5940675A-B579-460E-94D1-54222C63F5DA}</a:tableStyleId>
              </a:tblPr>
              <a:tblGrid>
                <a:gridCol w="1371600"/>
                <a:gridCol w="1419860"/>
                <a:gridCol w="2122170"/>
              </a:tblGrid>
              <a:tr h="513715">
                <a:tc rowSpan="2">
                  <a:txBody>
                    <a:bodyPr/>
                    <a:p>
                      <a:pPr indent="0" algn="ctr">
                        <a:buNone/>
                      </a:pPr>
                      <a:r>
                        <a:rPr lang="en-US" altLang="en-US" sz="1050" b="0">
                          <a:latin typeface="Times New Roman" panose="02020603050405020304" charset="0"/>
                          <a:ea typeface="宋体" panose="02010600030101010101" pitchFamily="2" charset="-122"/>
                          <a:cs typeface="Times New Roman" panose="02020603050405020304" charset="0"/>
                        </a:rPr>
                        <a:t>人与自我</a:t>
                      </a:r>
                      <a:endParaRPr lang="en-US" altLang="en-US" sz="1050" b="0">
                        <a:latin typeface="Times New Roman" panose="02020603050405020304" charset="0"/>
                        <a:ea typeface="宋体" panose="02010600030101010101" pitchFamily="2" charset="-122"/>
                        <a:cs typeface="Times New Roman" panose="02020603050405020304" charset="0"/>
                      </a:endParaRPr>
                    </a:p>
                    <a:p>
                      <a:pPr indent="0" algn="ctr">
                        <a:buNone/>
                      </a:pPr>
                      <a:r>
                        <a:rPr lang="en-US" altLang="en-US" sz="1050" b="0">
                          <a:latin typeface="Times New Roman" panose="02020603050405020304" charset="0"/>
                          <a:ea typeface="宋体" panose="02010600030101010101" pitchFamily="2" charset="-122"/>
                          <a:cs typeface="Times New Roman" panose="02020603050405020304" charset="0"/>
                        </a:rPr>
                        <a:t>（以“我”为视角）</a:t>
                      </a:r>
                      <a:endParaRPr lang="en-US" altLang="en-US" sz="1050" b="0">
                        <a:latin typeface="Times New Roman" panose="02020603050405020304" charset="0"/>
                        <a:ea typeface="宋体" panose="02010600030101010101" pitchFamily="2" charset="-122"/>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50" b="0">
                          <a:latin typeface="Times New Roman" panose="02020603050405020304" charset="0"/>
                          <a:ea typeface="宋体" panose="02010600030101010101" pitchFamily="2" charset="-122"/>
                          <a:cs typeface="宋体" panose="02010600030101010101" pitchFamily="2" charset="-122"/>
                        </a:rPr>
                        <a:t>生活与学习</a:t>
                      </a:r>
                      <a:endParaRPr lang="en-US" altLang="en-US" sz="1050" b="0">
                        <a:latin typeface="Times New Roman" panose="02020603050405020304" charset="0"/>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50" b="0">
                          <a:latin typeface="Times New Roman" panose="02020603050405020304" charset="0"/>
                          <a:ea typeface="宋体" panose="02010600030101010101" pitchFamily="2" charset="-122"/>
                          <a:cs typeface="Times New Roman" panose="02020603050405020304" charset="0"/>
                        </a:rPr>
                        <a:t>B1U1 Teenage Life</a:t>
                      </a:r>
                      <a:endParaRPr lang="en-US" sz="1050" b="0">
                        <a:latin typeface="Times New Roman" panose="02020603050405020304" charset="0"/>
                        <a:ea typeface="宋体" panose="02010600030101010101" pitchFamily="2" charset="-122"/>
                        <a:cs typeface="Times New Roman" panose="02020603050405020304" charset="0"/>
                      </a:endParaRPr>
                    </a:p>
                    <a:p>
                      <a:pPr indent="0">
                        <a:buNone/>
                      </a:pPr>
                      <a:r>
                        <a:rPr lang="en-US" sz="1050" b="0">
                          <a:latin typeface="Times New Roman" panose="02020603050405020304" charset="0"/>
                          <a:ea typeface="宋体" panose="02010600030101010101" pitchFamily="2" charset="-122"/>
                          <a:cs typeface="Times New Roman" panose="02020603050405020304" charset="0"/>
                        </a:rPr>
                        <a:t>X3U2 Healthy Lifestyle</a:t>
                      </a:r>
                      <a:endParaRPr lang="en-US" sz="1050" b="0">
                        <a:latin typeface="Times New Roman" panose="02020603050405020304" charset="0"/>
                        <a:ea typeface="宋体" panose="02010600030101010101" pitchFamily="2" charset="-122"/>
                        <a:cs typeface="Times New Roman" panose="02020603050405020304" charset="0"/>
                      </a:endParaRPr>
                    </a:p>
                    <a:p>
                      <a:pPr indent="0">
                        <a:buNone/>
                      </a:pPr>
                      <a:r>
                        <a:rPr lang="en-US" sz="1050" b="0">
                          <a:latin typeface="Times New Roman" panose="02020603050405020304" charset="0"/>
                          <a:ea typeface="宋体" panose="02010600030101010101" pitchFamily="2" charset="-122"/>
                          <a:cs typeface="Times New Roman" panose="02020603050405020304" charset="0"/>
                        </a:rPr>
                        <a:t>X4U5 Launching Your Career</a:t>
                      </a:r>
                      <a:endParaRPr lang="en-US" altLang="en-US" sz="1050" b="0">
                        <a:latin typeface="Times New Roman" panose="02020603050405020304" charset="0"/>
                        <a:ea typeface="宋体" panose="02010600030101010101" pitchFamily="2" charset="-122"/>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0010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lgn="ctr">
                        <a:buNone/>
                      </a:pPr>
                      <a:r>
                        <a:rPr lang="en-US" sz="1050" b="0">
                          <a:latin typeface="Times New Roman" panose="02020603050405020304" charset="0"/>
                          <a:ea typeface="宋体" panose="02010600030101010101" pitchFamily="2" charset="-122"/>
                          <a:cs typeface="宋体" panose="02010600030101010101" pitchFamily="2" charset="-122"/>
                        </a:rPr>
                        <a:t>做人与做事</a:t>
                      </a:r>
                      <a:endParaRPr lang="en-US" altLang="en-US" sz="1050" b="0">
                        <a:latin typeface="Times New Roman" panose="02020603050405020304" charset="0"/>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50" b="0">
                          <a:latin typeface="Times New Roman" panose="02020603050405020304" charset="0"/>
                          <a:ea typeface="宋体" panose="02010600030101010101" pitchFamily="2" charset="-122"/>
                          <a:cs typeface="Times New Roman" panose="02020603050405020304" charset="0"/>
                        </a:rPr>
                        <a:t>B3U2 Morals and Values</a:t>
                      </a:r>
                      <a:endParaRPr lang="en-US" sz="1050" b="0">
                        <a:latin typeface="Times New Roman" panose="02020603050405020304" charset="0"/>
                        <a:ea typeface="宋体" panose="02010600030101010101" pitchFamily="2" charset="-122"/>
                        <a:cs typeface="Times New Roman" panose="02020603050405020304" charset="0"/>
                      </a:endParaRPr>
                    </a:p>
                    <a:p>
                      <a:pPr indent="0">
                        <a:buNone/>
                      </a:pPr>
                      <a:r>
                        <a:rPr lang="en-US" sz="1050" b="0">
                          <a:latin typeface="Times New Roman" panose="02020603050405020304" charset="0"/>
                          <a:ea typeface="宋体" panose="02010600030101010101" pitchFamily="2" charset="-122"/>
                          <a:cs typeface="Times New Roman" panose="02020603050405020304" charset="0"/>
                        </a:rPr>
                        <a:t>B3U5 The Value of Money</a:t>
                      </a:r>
                      <a:endParaRPr lang="en-US" sz="1050" b="0">
                        <a:latin typeface="Times New Roman" panose="02020603050405020304" charset="0"/>
                        <a:ea typeface="宋体" panose="02010600030101010101" pitchFamily="2" charset="-122"/>
                        <a:cs typeface="Times New Roman" panose="02020603050405020304" charset="0"/>
                      </a:endParaRPr>
                    </a:p>
                    <a:p>
                      <a:pPr indent="0">
                        <a:buNone/>
                      </a:pPr>
                      <a:r>
                        <a:rPr lang="en-US" sz="1050" b="0">
                          <a:latin typeface="Times New Roman" panose="02020603050405020304" charset="0"/>
                          <a:ea typeface="宋体" panose="02010600030101010101" pitchFamily="2" charset="-122"/>
                          <a:cs typeface="Times New Roman" panose="02020603050405020304" charset="0"/>
                        </a:rPr>
                        <a:t>X1U1 People of Achievement</a:t>
                      </a:r>
                      <a:endParaRPr lang="en-US" sz="1050" b="0">
                        <a:latin typeface="Times New Roman" panose="02020603050405020304" charset="0"/>
                        <a:ea typeface="宋体" panose="02010600030101010101" pitchFamily="2" charset="-122"/>
                        <a:cs typeface="Times New Roman" panose="02020603050405020304" charset="0"/>
                      </a:endParaRPr>
                    </a:p>
                    <a:p>
                      <a:pPr indent="0">
                        <a:buNone/>
                      </a:pPr>
                      <a:r>
                        <a:rPr lang="en-US" sz="1050" b="0">
                          <a:latin typeface="Times New Roman" panose="02020603050405020304" charset="0"/>
                          <a:ea typeface="宋体" panose="02010600030101010101" pitchFamily="2" charset="-122"/>
                          <a:cs typeface="Times New Roman" panose="02020603050405020304" charset="0"/>
                        </a:rPr>
                        <a:t>X3U4 Adversity and Courage</a:t>
                      </a:r>
                      <a:endParaRPr lang="en-US" sz="1050" b="0">
                        <a:latin typeface="Times New Roman" panose="02020603050405020304" charset="0"/>
                        <a:ea typeface="宋体" panose="02010600030101010101" pitchFamily="2" charset="-122"/>
                        <a:cs typeface="Times New Roman" panose="02020603050405020304" charset="0"/>
                      </a:endParaRPr>
                    </a:p>
                    <a:p>
                      <a:pPr indent="0">
                        <a:buNone/>
                      </a:pPr>
                      <a:r>
                        <a:rPr lang="en-US" sz="1050" b="0">
                          <a:latin typeface="Times New Roman" panose="02020603050405020304" charset="0"/>
                          <a:ea typeface="宋体" panose="02010600030101010101" pitchFamily="2" charset="-122"/>
                          <a:cs typeface="Times New Roman" panose="02020603050405020304" charset="0"/>
                        </a:rPr>
                        <a:t>X4U4 Sharing</a:t>
                      </a:r>
                      <a:endParaRPr lang="en-US" altLang="en-US" sz="1050" b="0">
                        <a:latin typeface="Times New Roman" panose="02020603050405020304" charset="0"/>
                        <a:ea typeface="宋体" panose="02010600030101010101" pitchFamily="2" charset="-122"/>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40080">
                <a:tc rowSpan="4">
                  <a:txBody>
                    <a:bodyPr/>
                    <a:p>
                      <a:pPr indent="0" algn="ctr">
                        <a:buNone/>
                      </a:pPr>
                      <a:r>
                        <a:rPr lang="en-US" sz="1050" b="0">
                          <a:latin typeface="Times New Roman" panose="02020603050405020304" charset="0"/>
                          <a:ea typeface="宋体" panose="02010600030101010101" pitchFamily="2" charset="-122"/>
                          <a:cs typeface="Times New Roman" panose="02020603050405020304" charset="0"/>
                        </a:rPr>
                        <a:t>人与社会</a:t>
                      </a:r>
                      <a:endParaRPr lang="en-US" sz="1050" b="0">
                        <a:latin typeface="Times New Roman" panose="02020603050405020304" charset="0"/>
                        <a:ea typeface="宋体" panose="02010600030101010101" pitchFamily="2" charset="-122"/>
                        <a:cs typeface="Times New Roman" panose="02020603050405020304" charset="0"/>
                      </a:endParaRPr>
                    </a:p>
                    <a:p>
                      <a:pPr indent="0" algn="ctr">
                        <a:buNone/>
                      </a:pPr>
                      <a:r>
                        <a:rPr lang="en-US" sz="1050" b="0">
                          <a:latin typeface="Times New Roman" panose="02020603050405020304" charset="0"/>
                          <a:ea typeface="宋体" panose="02010600030101010101" pitchFamily="2" charset="-122"/>
                          <a:cs typeface="Times New Roman" panose="02020603050405020304" charset="0"/>
                        </a:rPr>
                        <a:t>（以“社会”为视角）</a:t>
                      </a:r>
                      <a:endParaRPr lang="en-US" altLang="en-US" sz="1050" b="0">
                        <a:latin typeface="Times New Roman" panose="02020603050405020304" charset="0"/>
                        <a:ea typeface="宋体" panose="02010600030101010101" pitchFamily="2" charset="-122"/>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50" b="0">
                          <a:latin typeface="Times New Roman" panose="02020603050405020304" charset="0"/>
                          <a:ea typeface="宋体" panose="02010600030101010101" pitchFamily="2" charset="-122"/>
                          <a:cs typeface="宋体" panose="02010600030101010101" pitchFamily="2" charset="-122"/>
                        </a:rPr>
                        <a:t>社会服务与人际沟通</a:t>
                      </a:r>
                      <a:endParaRPr lang="en-US" altLang="en-US" sz="1050" b="0">
                        <a:latin typeface="Times New Roman" panose="02020603050405020304" charset="0"/>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50" b="0">
                          <a:latin typeface="Times New Roman" panose="02020603050405020304" charset="0"/>
                          <a:ea typeface="宋体" panose="02010600030101010101" pitchFamily="2" charset="-122"/>
                          <a:cs typeface="Times New Roman" panose="02020603050405020304" charset="0"/>
                        </a:rPr>
                        <a:t>B1 Welcome Unit</a:t>
                      </a:r>
                      <a:endParaRPr lang="en-US" sz="1050" b="0">
                        <a:latin typeface="Times New Roman" panose="02020603050405020304" charset="0"/>
                        <a:ea typeface="宋体" panose="02010600030101010101" pitchFamily="2" charset="-122"/>
                        <a:cs typeface="Times New Roman" panose="02020603050405020304" charset="0"/>
                      </a:endParaRPr>
                    </a:p>
                    <a:p>
                      <a:pPr indent="0">
                        <a:buNone/>
                      </a:pPr>
                      <a:r>
                        <a:rPr lang="en-US" sz="1050" b="0">
                          <a:latin typeface="Times New Roman" panose="02020603050405020304" charset="0"/>
                          <a:ea typeface="宋体" panose="02010600030101010101" pitchFamily="2" charset="-122"/>
                          <a:cs typeface="Times New Roman" panose="02020603050405020304" charset="0"/>
                        </a:rPr>
                        <a:t>B1U5 Language Around the World</a:t>
                      </a:r>
                      <a:endParaRPr lang="en-US" sz="1050" b="0">
                        <a:latin typeface="Times New Roman" panose="02020603050405020304" charset="0"/>
                        <a:ea typeface="宋体" panose="02010600030101010101" pitchFamily="2" charset="-122"/>
                        <a:cs typeface="Times New Roman" panose="02020603050405020304" charset="0"/>
                      </a:endParaRPr>
                    </a:p>
                    <a:p>
                      <a:pPr indent="0">
                        <a:buNone/>
                      </a:pPr>
                      <a:r>
                        <a:rPr lang="en-US" sz="1050" b="0">
                          <a:latin typeface="Times New Roman" panose="02020603050405020304" charset="0"/>
                          <a:ea typeface="宋体" panose="02010600030101010101" pitchFamily="2" charset="-122"/>
                          <a:cs typeface="Times New Roman" panose="02020603050405020304" charset="0"/>
                        </a:rPr>
                        <a:t>X1U4 Body Language</a:t>
                      </a:r>
                      <a:endParaRPr lang="en-US" sz="1050" b="0">
                        <a:latin typeface="Times New Roman" panose="02020603050405020304" charset="0"/>
                        <a:ea typeface="宋体" panose="02010600030101010101" pitchFamily="2" charset="-122"/>
                        <a:cs typeface="Times New Roman" panose="02020603050405020304" charset="0"/>
                      </a:endParaRPr>
                    </a:p>
                    <a:p>
                      <a:pPr indent="0">
                        <a:buNone/>
                      </a:pPr>
                      <a:r>
                        <a:rPr lang="en-US" sz="1050" b="0">
                          <a:latin typeface="Times New Roman" panose="02020603050405020304" charset="0"/>
                          <a:ea typeface="宋体" panose="02010600030101010101" pitchFamily="2" charset="-122"/>
                          <a:cs typeface="Times New Roman" panose="02020603050405020304" charset="0"/>
                        </a:rPr>
                        <a:t>X2U5 First Aid</a:t>
                      </a:r>
                      <a:endParaRPr lang="en-US" altLang="en-US" sz="1050" b="0">
                        <a:latin typeface="Times New Roman" panose="02020603050405020304" charset="0"/>
                        <a:ea typeface="宋体" panose="02010600030101010101" pitchFamily="2" charset="-122"/>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0010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lgn="ctr">
                        <a:buNone/>
                      </a:pPr>
                      <a:r>
                        <a:rPr lang="en-US" sz="1050" b="0">
                          <a:latin typeface="Times New Roman" panose="02020603050405020304" charset="0"/>
                          <a:ea typeface="宋体" panose="02010600030101010101" pitchFamily="2" charset="-122"/>
                          <a:cs typeface="宋体" panose="02010600030101010101" pitchFamily="2" charset="-122"/>
                        </a:rPr>
                        <a:t>文学、艺术与体育</a:t>
                      </a:r>
                      <a:endParaRPr lang="en-US" altLang="en-US" sz="1050" b="0">
                        <a:latin typeface="Times New Roman" panose="02020603050405020304" charset="0"/>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50" b="0">
                          <a:latin typeface="Times New Roman" panose="02020603050405020304" charset="0"/>
                          <a:ea typeface="宋体" panose="02010600030101010101" pitchFamily="2" charset="-122"/>
                          <a:cs typeface="Times New Roman" panose="02020603050405020304" charset="0"/>
                        </a:rPr>
                        <a:t>B1U3 Sports and Fitness</a:t>
                      </a:r>
                      <a:endParaRPr lang="en-US" sz="1050" b="0">
                        <a:latin typeface="Times New Roman" panose="02020603050405020304" charset="0"/>
                        <a:ea typeface="宋体" panose="02010600030101010101" pitchFamily="2" charset="-122"/>
                        <a:cs typeface="Times New Roman" panose="02020603050405020304" charset="0"/>
                      </a:endParaRPr>
                    </a:p>
                    <a:p>
                      <a:pPr indent="0">
                        <a:buNone/>
                      </a:pPr>
                      <a:r>
                        <a:rPr lang="en-US" sz="1050" b="0">
                          <a:latin typeface="Times New Roman" panose="02020603050405020304" charset="0"/>
                          <a:cs typeface="Times New Roman" panose="02020603050405020304" charset="0"/>
                        </a:rPr>
                        <a:t>B2U5 Music</a:t>
                      </a:r>
                      <a:endParaRPr lang="en-US" sz="1050" b="0">
                        <a:latin typeface="Times New Roman" panose="02020603050405020304" charset="0"/>
                        <a:cs typeface="Times New Roman" panose="02020603050405020304" charset="0"/>
                      </a:endParaRPr>
                    </a:p>
                    <a:p>
                      <a:pPr indent="0">
                        <a:buNone/>
                      </a:pPr>
                      <a:r>
                        <a:rPr lang="en-US" sz="1050" b="0">
                          <a:latin typeface="Times New Roman" panose="02020603050405020304" charset="0"/>
                          <a:cs typeface="Times New Roman" panose="02020603050405020304" charset="0"/>
                        </a:rPr>
                        <a:t>X3U1 Art</a:t>
                      </a:r>
                      <a:endParaRPr lang="en-US" sz="1050" b="0">
                        <a:latin typeface="Times New Roman" panose="02020603050405020304" charset="0"/>
                        <a:cs typeface="Times New Roman" panose="02020603050405020304" charset="0"/>
                      </a:endParaRPr>
                    </a:p>
                    <a:p>
                      <a:pPr indent="0">
                        <a:buNone/>
                      </a:pPr>
                      <a:r>
                        <a:rPr lang="en-US" sz="1050" b="0">
                          <a:latin typeface="Times New Roman" panose="02020603050405020304" charset="0"/>
                          <a:ea typeface="宋体" panose="02010600030101010101" pitchFamily="2" charset="-122"/>
                          <a:cs typeface="Times New Roman" panose="02020603050405020304" charset="0"/>
                        </a:rPr>
                        <a:t>X3U5 Poems</a:t>
                      </a:r>
                      <a:endParaRPr lang="en-US" sz="1050" b="0">
                        <a:latin typeface="Times New Roman" panose="02020603050405020304" charset="0"/>
                        <a:ea typeface="宋体" panose="02010600030101010101" pitchFamily="2" charset="-122"/>
                        <a:cs typeface="Times New Roman" panose="02020603050405020304" charset="0"/>
                      </a:endParaRPr>
                    </a:p>
                    <a:p>
                      <a:pPr indent="0">
                        <a:buNone/>
                      </a:pPr>
                      <a:r>
                        <a:rPr lang="en-US" sz="1050" b="0">
                          <a:latin typeface="Times New Roman" panose="02020603050405020304" charset="0"/>
                          <a:ea typeface="宋体" panose="02010600030101010101" pitchFamily="2" charset="-122"/>
                          <a:cs typeface="Times New Roman" panose="02020603050405020304" charset="0"/>
                        </a:rPr>
                        <a:t>X4U1 Science Fiction</a:t>
                      </a:r>
                      <a:endParaRPr lang="en-US" altLang="en-US" sz="1050" b="0">
                        <a:latin typeface="Times New Roman" panose="02020603050405020304" charset="0"/>
                        <a:ea typeface="宋体" panose="02010600030101010101" pitchFamily="2" charset="-122"/>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44018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lgn="ctr">
                        <a:buNone/>
                      </a:pPr>
                      <a:r>
                        <a:rPr lang="en-US" sz="1050" b="0">
                          <a:latin typeface="Times New Roman" panose="02020603050405020304" charset="0"/>
                          <a:ea typeface="宋体" panose="02010600030101010101" pitchFamily="2" charset="-122"/>
                          <a:cs typeface="宋体" panose="02010600030101010101" pitchFamily="2" charset="-122"/>
                        </a:rPr>
                        <a:t>历史、社会与文化</a:t>
                      </a:r>
                      <a:endParaRPr lang="en-US" altLang="en-US" sz="1050" b="0">
                        <a:latin typeface="Times New Roman" panose="02020603050405020304" charset="0"/>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50" b="0">
                          <a:latin typeface="Times New Roman" panose="02020603050405020304" charset="0"/>
                          <a:ea typeface="宋体" panose="02010600030101010101" pitchFamily="2" charset="-122"/>
                          <a:cs typeface="Times New Roman" panose="02020603050405020304" charset="0"/>
                        </a:rPr>
                        <a:t>B1U2 Traveling Around the World</a:t>
                      </a:r>
                      <a:endParaRPr lang="en-US" sz="1050" b="0">
                        <a:latin typeface="Times New Roman" panose="02020603050405020304" charset="0"/>
                        <a:ea typeface="宋体" panose="02010600030101010101" pitchFamily="2" charset="-122"/>
                        <a:cs typeface="Times New Roman" panose="02020603050405020304" charset="0"/>
                      </a:endParaRPr>
                    </a:p>
                    <a:p>
                      <a:pPr indent="0">
                        <a:buNone/>
                      </a:pPr>
                      <a:r>
                        <a:rPr lang="en-US" sz="1050" b="0">
                          <a:latin typeface="Times New Roman" panose="02020603050405020304" charset="0"/>
                          <a:ea typeface="宋体" panose="02010600030101010101" pitchFamily="2" charset="-122"/>
                          <a:cs typeface="Times New Roman" panose="02020603050405020304" charset="0"/>
                        </a:rPr>
                        <a:t>B2U1 Cultural Heritage</a:t>
                      </a:r>
                      <a:endParaRPr lang="en-US" sz="1050" b="0">
                        <a:latin typeface="Times New Roman" panose="02020603050405020304" charset="0"/>
                        <a:ea typeface="宋体" panose="02010600030101010101" pitchFamily="2" charset="-122"/>
                        <a:cs typeface="Times New Roman" panose="02020603050405020304" charset="0"/>
                      </a:endParaRPr>
                    </a:p>
                    <a:p>
                      <a:pPr indent="0">
                        <a:buNone/>
                      </a:pPr>
                      <a:r>
                        <a:rPr lang="en-US" sz="1050" b="0">
                          <a:latin typeface="Times New Roman" panose="02020603050405020304" charset="0"/>
                          <a:ea typeface="宋体" panose="02010600030101010101" pitchFamily="2" charset="-122"/>
                          <a:cs typeface="Times New Roman" panose="02020603050405020304" charset="0"/>
                        </a:rPr>
                        <a:t>B2U4 History and Traditions</a:t>
                      </a:r>
                      <a:endParaRPr lang="en-US" sz="1050" b="0">
                        <a:latin typeface="Times New Roman" panose="02020603050405020304" charset="0"/>
                        <a:ea typeface="宋体" panose="02010600030101010101" pitchFamily="2" charset="-122"/>
                        <a:cs typeface="Times New Roman" panose="02020603050405020304" charset="0"/>
                      </a:endParaRPr>
                    </a:p>
                    <a:p>
                      <a:pPr indent="0">
                        <a:buNone/>
                      </a:pPr>
                      <a:r>
                        <a:rPr lang="en-US" sz="1050" b="0">
                          <a:latin typeface="Times New Roman" panose="02020603050405020304" charset="0"/>
                          <a:ea typeface="宋体" panose="02010600030101010101" pitchFamily="2" charset="-122"/>
                          <a:cs typeface="Times New Roman" panose="02020603050405020304" charset="0"/>
                        </a:rPr>
                        <a:t>B3U1 Festivals and Celebrations</a:t>
                      </a:r>
                      <a:endParaRPr lang="en-US" sz="1050" b="0">
                        <a:latin typeface="Times New Roman" panose="02020603050405020304" charset="0"/>
                        <a:ea typeface="宋体" panose="02010600030101010101" pitchFamily="2" charset="-122"/>
                        <a:cs typeface="Times New Roman" panose="02020603050405020304" charset="0"/>
                      </a:endParaRPr>
                    </a:p>
                    <a:p>
                      <a:pPr indent="0">
                        <a:buNone/>
                      </a:pPr>
                      <a:r>
                        <a:rPr lang="en-US" sz="1050" b="0">
                          <a:latin typeface="Times New Roman" panose="02020603050405020304" charset="0"/>
                          <a:ea typeface="宋体" panose="02010600030101010101" pitchFamily="2" charset="-122"/>
                          <a:cs typeface="Times New Roman" panose="02020603050405020304" charset="0"/>
                        </a:rPr>
                        <a:t>B3U3 Diverse Cultures</a:t>
                      </a:r>
                      <a:endParaRPr lang="en-US" sz="1050" b="0">
                        <a:latin typeface="Times New Roman" panose="02020603050405020304" charset="0"/>
                        <a:ea typeface="宋体" panose="02010600030101010101" pitchFamily="2" charset="-122"/>
                        <a:cs typeface="Times New Roman" panose="02020603050405020304" charset="0"/>
                      </a:endParaRPr>
                    </a:p>
                    <a:p>
                      <a:pPr indent="0">
                        <a:buNone/>
                      </a:pPr>
                      <a:r>
                        <a:rPr lang="en-US" sz="1050" b="0">
                          <a:latin typeface="Times New Roman" panose="02020603050405020304" charset="0"/>
                          <a:ea typeface="宋体" panose="02010600030101010101" pitchFamily="2" charset="-122"/>
                          <a:cs typeface="Times New Roman" panose="02020603050405020304" charset="0"/>
                        </a:rPr>
                        <a:t>X2U2 Bridging Cultures</a:t>
                      </a:r>
                      <a:endParaRPr lang="en-US" sz="1050" b="0">
                        <a:latin typeface="Times New Roman" panose="02020603050405020304" charset="0"/>
                        <a:ea typeface="宋体" panose="02010600030101010101" pitchFamily="2" charset="-122"/>
                        <a:cs typeface="Times New Roman" panose="02020603050405020304" charset="0"/>
                      </a:endParaRPr>
                    </a:p>
                    <a:p>
                      <a:pPr indent="0">
                        <a:buNone/>
                      </a:pPr>
                      <a:r>
                        <a:rPr lang="en-US" sz="1050" b="0">
                          <a:latin typeface="Times New Roman" panose="02020603050405020304" charset="0"/>
                          <a:ea typeface="宋体" panose="02010600030101010101" pitchFamily="2" charset="-122"/>
                          <a:cs typeface="Times New Roman" panose="02020603050405020304" charset="0"/>
                        </a:rPr>
                        <a:t>X2U3 Food and Culture</a:t>
                      </a:r>
                      <a:endParaRPr lang="en-US" sz="1050" b="0">
                        <a:latin typeface="Times New Roman" panose="02020603050405020304" charset="0"/>
                        <a:ea typeface="宋体" panose="02010600030101010101" pitchFamily="2" charset="-122"/>
                        <a:cs typeface="Times New Roman" panose="02020603050405020304" charset="0"/>
                      </a:endParaRPr>
                    </a:p>
                    <a:p>
                      <a:pPr indent="0">
                        <a:buNone/>
                      </a:pPr>
                      <a:r>
                        <a:rPr lang="en-US" sz="1050" b="0">
                          <a:latin typeface="Times New Roman" panose="02020603050405020304" charset="0"/>
                          <a:ea typeface="宋体" panose="02010600030101010101" pitchFamily="2" charset="-122"/>
                          <a:cs typeface="Times New Roman" panose="02020603050405020304" charset="0"/>
                        </a:rPr>
                        <a:t>X2U4 Journey across a Vast Land</a:t>
                      </a:r>
                      <a:endParaRPr lang="en-US" sz="1050" b="0">
                        <a:latin typeface="Times New Roman" panose="02020603050405020304" charset="0"/>
                        <a:ea typeface="宋体" panose="02010600030101010101" pitchFamily="2" charset="-122"/>
                        <a:cs typeface="Times New Roman" panose="02020603050405020304" charset="0"/>
                      </a:endParaRPr>
                    </a:p>
                    <a:p>
                      <a:pPr indent="0">
                        <a:buNone/>
                      </a:pPr>
                      <a:r>
                        <a:rPr lang="en-US" sz="1050" b="0">
                          <a:latin typeface="Times New Roman" panose="02020603050405020304" charset="0"/>
                          <a:ea typeface="宋体" panose="02010600030101010101" pitchFamily="2" charset="-122"/>
                          <a:cs typeface="Times New Roman" panose="02020603050405020304" charset="0"/>
                        </a:rPr>
                        <a:t>X4U2 Iconic Attractions</a:t>
                      </a:r>
                      <a:endParaRPr lang="en-US" altLang="en-US" sz="1050" b="0">
                        <a:latin typeface="Times New Roman" panose="02020603050405020304" charset="0"/>
                        <a:ea typeface="宋体" panose="02010600030101010101" pitchFamily="2" charset="-122"/>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3596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lgn="ctr">
                        <a:buNone/>
                      </a:pPr>
                      <a:r>
                        <a:rPr lang="en-US" sz="1050" b="0">
                          <a:latin typeface="Times New Roman" panose="02020603050405020304" charset="0"/>
                          <a:ea typeface="宋体" panose="02010600030101010101" pitchFamily="2" charset="-122"/>
                          <a:cs typeface="宋体" panose="02010600030101010101" pitchFamily="2" charset="-122"/>
                        </a:rPr>
                        <a:t>科学与技术</a:t>
                      </a:r>
                      <a:endParaRPr lang="en-US" altLang="en-US" sz="1050" b="0">
                        <a:latin typeface="Times New Roman" panose="02020603050405020304" charset="0"/>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50" b="0">
                          <a:latin typeface="Times New Roman" panose="02020603050405020304" charset="0"/>
                          <a:ea typeface="宋体" panose="02010600030101010101" pitchFamily="2" charset="-122"/>
                          <a:cs typeface="Times New Roman" panose="02020603050405020304" charset="0"/>
                        </a:rPr>
                        <a:t>B2U3 The Internet</a:t>
                      </a:r>
                      <a:endParaRPr lang="en-US" sz="1050" b="0">
                        <a:latin typeface="Times New Roman" panose="02020603050405020304" charset="0"/>
                        <a:ea typeface="宋体" panose="02010600030101010101" pitchFamily="2" charset="-122"/>
                        <a:cs typeface="Times New Roman" panose="02020603050405020304" charset="0"/>
                      </a:endParaRPr>
                    </a:p>
                    <a:p>
                      <a:pPr indent="0">
                        <a:buNone/>
                      </a:pPr>
                      <a:r>
                        <a:rPr lang="en-US" sz="1050" b="0">
                          <a:latin typeface="Times New Roman" panose="02020603050405020304" charset="0"/>
                          <a:ea typeface="宋体" panose="02010600030101010101" pitchFamily="2" charset="-122"/>
                          <a:cs typeface="Times New Roman" panose="02020603050405020304" charset="0"/>
                        </a:rPr>
                        <a:t>X1U2 Looking into the future</a:t>
                      </a:r>
                      <a:endParaRPr lang="en-US" sz="1050" b="0">
                        <a:latin typeface="Times New Roman" panose="02020603050405020304" charset="0"/>
                        <a:ea typeface="宋体" panose="02010600030101010101" pitchFamily="2" charset="-122"/>
                        <a:cs typeface="Times New Roman" panose="02020603050405020304" charset="0"/>
                      </a:endParaRPr>
                    </a:p>
                    <a:p>
                      <a:pPr indent="0">
                        <a:buNone/>
                      </a:pPr>
                      <a:r>
                        <a:rPr lang="en-US" sz="1050" b="0">
                          <a:latin typeface="Times New Roman" panose="02020603050405020304" charset="0"/>
                          <a:ea typeface="宋体" panose="02010600030101010101" pitchFamily="2" charset="-122"/>
                          <a:cs typeface="Times New Roman" panose="02020603050405020304" charset="0"/>
                        </a:rPr>
                        <a:t>X1U5 Working the Land</a:t>
                      </a:r>
                      <a:endParaRPr lang="en-US" sz="1050" b="0">
                        <a:latin typeface="Times New Roman" panose="02020603050405020304" charset="0"/>
                        <a:ea typeface="宋体" panose="02010600030101010101" pitchFamily="2" charset="-122"/>
                        <a:cs typeface="Times New Roman" panose="02020603050405020304" charset="0"/>
                      </a:endParaRPr>
                    </a:p>
                    <a:p>
                      <a:pPr indent="0">
                        <a:buNone/>
                      </a:pPr>
                      <a:r>
                        <a:rPr lang="en-US" sz="1050" b="0">
                          <a:latin typeface="Times New Roman" panose="02020603050405020304" charset="0"/>
                          <a:ea typeface="宋体" panose="02010600030101010101" pitchFamily="2" charset="-122"/>
                          <a:cs typeface="Times New Roman" panose="02020603050405020304" charset="0"/>
                        </a:rPr>
                        <a:t>X2U1 Science and Scientists</a:t>
                      </a:r>
                      <a:endParaRPr lang="en-US" altLang="en-US" sz="1050" b="0">
                        <a:latin typeface="Times New Roman" panose="02020603050405020304" charset="0"/>
                        <a:ea typeface="宋体" panose="02010600030101010101" pitchFamily="2" charset="-122"/>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7665">
                <a:tc rowSpan="4">
                  <a:txBody>
                    <a:bodyPr/>
                    <a:p>
                      <a:pPr indent="0" algn="ctr">
                        <a:buNone/>
                      </a:pPr>
                      <a:r>
                        <a:rPr lang="en-US" sz="1050" b="0">
                          <a:latin typeface="Times New Roman" panose="02020603050405020304" charset="0"/>
                          <a:ea typeface="宋体" panose="02010600030101010101" pitchFamily="2" charset="-122"/>
                          <a:cs typeface="Times New Roman" panose="02020603050405020304" charset="0"/>
                        </a:rPr>
                        <a:t>人与自然</a:t>
                      </a:r>
                      <a:endParaRPr lang="en-US" sz="1050" b="0">
                        <a:latin typeface="Times New Roman" panose="02020603050405020304" charset="0"/>
                        <a:ea typeface="宋体" panose="02010600030101010101" pitchFamily="2" charset="-122"/>
                        <a:cs typeface="Times New Roman" panose="02020603050405020304" charset="0"/>
                      </a:endParaRPr>
                    </a:p>
                    <a:p>
                      <a:pPr indent="0" algn="ctr">
                        <a:buNone/>
                      </a:pPr>
                      <a:r>
                        <a:rPr lang="en-US" sz="1050" b="0">
                          <a:latin typeface="Times New Roman" panose="02020603050405020304" charset="0"/>
                          <a:ea typeface="宋体" panose="02010600030101010101" pitchFamily="2" charset="-122"/>
                          <a:cs typeface="Times New Roman" panose="02020603050405020304" charset="0"/>
                        </a:rPr>
                        <a:t>（以“自然”为视角）</a:t>
                      </a:r>
                      <a:endParaRPr lang="en-US" altLang="en-US" sz="1050" b="0">
                        <a:latin typeface="Times New Roman" panose="02020603050405020304" charset="0"/>
                        <a:ea typeface="宋体" panose="02010600030101010101" pitchFamily="2" charset="-122"/>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50" b="0">
                          <a:latin typeface="Times New Roman" panose="02020603050405020304" charset="0"/>
                          <a:ea typeface="宋体" panose="02010600030101010101" pitchFamily="2" charset="-122"/>
                          <a:cs typeface="宋体" panose="02010600030101010101" pitchFamily="2" charset="-122"/>
                        </a:rPr>
                        <a:t>自然生态</a:t>
                      </a:r>
                      <a:endParaRPr lang="en-US" altLang="en-US" sz="1050" b="0">
                        <a:latin typeface="Times New Roman" panose="02020603050405020304" charset="0"/>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50" b="0">
                          <a:latin typeface="Times New Roman" panose="02020603050405020304" charset="0"/>
                          <a:ea typeface="宋体" panose="02010600030101010101" pitchFamily="2" charset="-122"/>
                          <a:cs typeface="Times New Roman" panose="02020603050405020304" charset="0"/>
                        </a:rPr>
                        <a:t>B2U2 Wildlife Protection</a:t>
                      </a:r>
                      <a:endParaRPr lang="en-US" sz="1050" b="0">
                        <a:latin typeface="Times New Roman" panose="02020603050405020304" charset="0"/>
                        <a:ea typeface="宋体" panose="02010600030101010101" pitchFamily="2" charset="-122"/>
                        <a:cs typeface="Times New Roman" panose="02020603050405020304" charset="0"/>
                      </a:endParaRPr>
                    </a:p>
                    <a:p>
                      <a:pPr indent="0">
                        <a:buNone/>
                      </a:pPr>
                      <a:r>
                        <a:rPr lang="en-US" sz="1050" b="0">
                          <a:latin typeface="Times New Roman" panose="02020603050405020304" charset="0"/>
                          <a:ea typeface="宋体" panose="02010600030101010101" pitchFamily="2" charset="-122"/>
                          <a:cs typeface="Times New Roman" panose="02020603050405020304" charset="0"/>
                        </a:rPr>
                        <a:t>X1U3 Fascinating Parks</a:t>
                      </a:r>
                      <a:endParaRPr lang="en-US" sz="1050" b="0">
                        <a:latin typeface="Times New Roman" panose="02020603050405020304" charset="0"/>
                        <a:ea typeface="宋体" panose="02010600030101010101" pitchFamily="2" charset="-122"/>
                        <a:cs typeface="Times New Roman" panose="02020603050405020304" charset="0"/>
                      </a:endParaRPr>
                    </a:p>
                    <a:p>
                      <a:pPr indent="0">
                        <a:buNone/>
                      </a:pPr>
                      <a:r>
                        <a:rPr lang="en-US" sz="1050" b="0">
                          <a:latin typeface="Times New Roman" panose="02020603050405020304" charset="0"/>
                          <a:ea typeface="宋体" panose="02010600030101010101" pitchFamily="2" charset="-122"/>
                          <a:cs typeface="Times New Roman" panose="02020603050405020304" charset="0"/>
                        </a:rPr>
                        <a:t>X4U3 Sea Exploration</a:t>
                      </a:r>
                      <a:endParaRPr lang="en-US" altLang="en-US" sz="1050" b="0">
                        <a:latin typeface="Times New Roman" panose="02020603050405020304" charset="0"/>
                        <a:ea typeface="宋体" panose="02010600030101010101" pitchFamily="2" charset="-122"/>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8415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lgn="ctr">
                        <a:buNone/>
                      </a:pPr>
                      <a:r>
                        <a:rPr lang="en-US" sz="1050" b="0">
                          <a:latin typeface="Times New Roman" panose="02020603050405020304" charset="0"/>
                          <a:ea typeface="宋体" panose="02010600030101010101" pitchFamily="2" charset="-122"/>
                          <a:cs typeface="宋体" panose="02010600030101010101" pitchFamily="2" charset="-122"/>
                        </a:rPr>
                        <a:t>环境保护</a:t>
                      </a:r>
                      <a:endParaRPr lang="en-US" altLang="en-US" sz="1050" b="0">
                        <a:latin typeface="Times New Roman" panose="02020603050405020304" charset="0"/>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50" b="0">
                          <a:latin typeface="Times New Roman" panose="02020603050405020304" charset="0"/>
                          <a:ea typeface="宋体" panose="02010600030101010101" pitchFamily="2" charset="-122"/>
                          <a:cs typeface="Times New Roman" panose="02020603050405020304" charset="0"/>
                        </a:rPr>
                        <a:t>X3U3 Environmental Protection</a:t>
                      </a:r>
                      <a:endParaRPr lang="en-US" altLang="en-US" sz="1050" b="0">
                        <a:latin typeface="Times New Roman" panose="02020603050405020304" charset="0"/>
                        <a:ea typeface="宋体" panose="02010600030101010101" pitchFamily="2" charset="-122"/>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8351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lgn="ctr">
                        <a:buNone/>
                      </a:pPr>
                      <a:r>
                        <a:rPr lang="en-US" sz="1050" b="0">
                          <a:latin typeface="Times New Roman" panose="02020603050405020304" charset="0"/>
                          <a:ea typeface="宋体" panose="02010600030101010101" pitchFamily="2" charset="-122"/>
                          <a:cs typeface="宋体" panose="02010600030101010101" pitchFamily="2" charset="-122"/>
                        </a:rPr>
                        <a:t>灾害防范</a:t>
                      </a:r>
                      <a:endParaRPr lang="en-US" altLang="en-US" sz="1050" b="0">
                        <a:latin typeface="Times New Roman" panose="02020603050405020304" charset="0"/>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50" b="0">
                          <a:latin typeface="Times New Roman" panose="02020603050405020304" charset="0"/>
                          <a:ea typeface="宋体" panose="02010600030101010101" pitchFamily="2" charset="-122"/>
                          <a:cs typeface="Times New Roman" panose="02020603050405020304" charset="0"/>
                        </a:rPr>
                        <a:t>B1U4 Natural Disasters</a:t>
                      </a:r>
                      <a:endParaRPr lang="en-US" altLang="en-US" sz="1050" b="0">
                        <a:latin typeface="Times New Roman" panose="02020603050405020304" charset="0"/>
                        <a:ea typeface="宋体" panose="02010600030101010101" pitchFamily="2" charset="-122"/>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8415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lgn="ctr">
                        <a:buNone/>
                      </a:pPr>
                      <a:r>
                        <a:rPr lang="en-US" sz="1050" b="0">
                          <a:latin typeface="Times New Roman" panose="02020603050405020304" charset="0"/>
                          <a:ea typeface="宋体" panose="02010600030101010101" pitchFamily="2" charset="-122"/>
                          <a:cs typeface="宋体" panose="02010600030101010101" pitchFamily="2" charset="-122"/>
                        </a:rPr>
                        <a:t>宇宙探索</a:t>
                      </a:r>
                      <a:endParaRPr lang="en-US" altLang="en-US" sz="1050" b="0">
                        <a:latin typeface="Times New Roman" panose="02020603050405020304" charset="0"/>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50" b="0">
                          <a:latin typeface="Times New Roman" panose="02020603050405020304" charset="0"/>
                          <a:ea typeface="宋体" panose="02010600030101010101" pitchFamily="2" charset="-122"/>
                          <a:cs typeface="Times New Roman" panose="02020603050405020304" charset="0"/>
                        </a:rPr>
                        <a:t>B3U4 Space Exploration</a:t>
                      </a:r>
                      <a:endParaRPr lang="en-US" altLang="en-US" sz="1050" b="0">
                        <a:latin typeface="Times New Roman" panose="02020603050405020304" charset="0"/>
                        <a:ea typeface="宋体" panose="02010600030101010101" pitchFamily="2" charset="-122"/>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pic>
        <p:nvPicPr>
          <p:cNvPr id="3" name="图片 2"/>
          <p:cNvPicPr>
            <a:picLocks noChangeAspect="1"/>
          </p:cNvPicPr>
          <p:nvPr/>
        </p:nvPicPr>
        <p:blipFill>
          <a:blip r:embed="rId1"/>
          <a:stretch>
            <a:fillRect/>
          </a:stretch>
        </p:blipFill>
        <p:spPr>
          <a:xfrm>
            <a:off x="6019165" y="827405"/>
            <a:ext cx="5531485" cy="3122930"/>
          </a:xfrm>
          <a:prstGeom prst="rect">
            <a:avLst/>
          </a:prstGeom>
        </p:spPr>
      </p:pic>
      <p:pic>
        <p:nvPicPr>
          <p:cNvPr id="4" name="图片 3"/>
          <p:cNvPicPr>
            <a:picLocks noChangeAspect="1"/>
          </p:cNvPicPr>
          <p:nvPr/>
        </p:nvPicPr>
        <p:blipFill>
          <a:blip r:embed="rId2"/>
          <a:stretch>
            <a:fillRect/>
          </a:stretch>
        </p:blipFill>
        <p:spPr>
          <a:xfrm>
            <a:off x="7809865" y="4065270"/>
            <a:ext cx="1950085" cy="27241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edge">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idx="1"/>
          </p:nvPr>
        </p:nvSpPr>
        <p:spPr>
          <a:xfrm>
            <a:off x="565785" y="399415"/>
            <a:ext cx="11248390" cy="6529705"/>
          </a:xfrm>
        </p:spPr>
        <p:txBody>
          <a:bodyPr/>
          <a:p>
            <a:pPr marL="0" indent="0" algn="just">
              <a:lnSpc>
                <a:spcPts val="2050"/>
              </a:lnSpc>
              <a:buNone/>
            </a:pPr>
            <a:r>
              <a:rPr lang="zh-CN" altLang="en-US" sz="1800" dirty="0">
                <a:solidFill>
                  <a:srgbClr val="000000"/>
                </a:solidFill>
                <a:effectLst/>
                <a:highlight>
                  <a:srgbClr val="FFFF00"/>
                </a:highlight>
                <a:ea typeface="宋体" panose="02010600030101010101" pitchFamily="2" charset="-122"/>
                <a:cs typeface="Times New Roman" panose="02020603050405020304" charset="0"/>
              </a:rPr>
              <a:t>从教材中积累</a:t>
            </a:r>
            <a:endParaRPr lang="en-US" altLang="zh-CN" sz="1800" dirty="0">
              <a:solidFill>
                <a:srgbClr val="000000"/>
              </a:solidFill>
              <a:effectLst/>
              <a:highlight>
                <a:srgbClr val="FFFF00"/>
              </a:highlight>
              <a:ea typeface="宋体" panose="02010600030101010101" pitchFamily="2" charset="-122"/>
              <a:cs typeface="Times New Roman" panose="02020603050405020304" charset="0"/>
            </a:endParaRPr>
          </a:p>
          <a:p>
            <a:pPr marL="0" indent="0" algn="just">
              <a:lnSpc>
                <a:spcPts val="2050"/>
              </a:lnSpc>
              <a:buNone/>
            </a:pPr>
            <a:r>
              <a:rPr lang="en-US" altLang="zh-CN" sz="1800" dirty="0">
                <a:solidFill>
                  <a:srgbClr val="000000"/>
                </a:solidFill>
                <a:effectLst/>
                <a:uFillTx/>
                <a:latin typeface="Times New Roman" panose="02020603050405020304" charset="0"/>
                <a:ea typeface="宋体" panose="02010600030101010101" pitchFamily="2" charset="-122"/>
                <a:cs typeface="+mn-ea"/>
              </a:rPr>
              <a:t>eg:（2022年1月浙江高考）假如你是李华, 参加了中国-爱尔兰文化节，认识了爱尔兰Chris, 现在他已经回国, 你给他写一封邮件，内容包括</a:t>
            </a:r>
            <a:endParaRPr lang="en-US" altLang="zh-CN" sz="1800" dirty="0">
              <a:solidFill>
                <a:srgbClr val="000000"/>
              </a:solidFill>
              <a:effectLst/>
              <a:uFillTx/>
              <a:latin typeface="Times New Roman" panose="02020603050405020304" charset="0"/>
              <a:ea typeface="宋体" panose="02010600030101010101" pitchFamily="2" charset="-122"/>
              <a:cs typeface="+mn-ea"/>
            </a:endParaRPr>
          </a:p>
          <a:p>
            <a:pPr marL="0" indent="0" algn="just">
              <a:lnSpc>
                <a:spcPts val="2050"/>
              </a:lnSpc>
              <a:buNone/>
            </a:pPr>
            <a:r>
              <a:rPr lang="en-US" altLang="zh-CN" sz="1800" dirty="0">
                <a:solidFill>
                  <a:srgbClr val="000000"/>
                </a:solidFill>
                <a:effectLst/>
                <a:uFillTx/>
                <a:latin typeface="Times New Roman" panose="02020603050405020304" charset="0"/>
                <a:ea typeface="宋体" panose="02010600030101010101" pitchFamily="2" charset="-122"/>
                <a:cs typeface="+mn-ea"/>
              </a:rPr>
              <a:t>1. 回忆活动；</a:t>
            </a:r>
            <a:endParaRPr lang="en-US" altLang="zh-CN" sz="1800" dirty="0">
              <a:solidFill>
                <a:srgbClr val="000000"/>
              </a:solidFill>
              <a:effectLst/>
              <a:uFillTx/>
              <a:latin typeface="Times New Roman" panose="02020603050405020304" charset="0"/>
              <a:ea typeface="宋体" panose="02010600030101010101" pitchFamily="2" charset="-122"/>
              <a:cs typeface="+mn-ea"/>
            </a:endParaRPr>
          </a:p>
          <a:p>
            <a:pPr marL="0" indent="0" algn="just">
              <a:lnSpc>
                <a:spcPts val="2050"/>
              </a:lnSpc>
              <a:buNone/>
            </a:pPr>
            <a:r>
              <a:rPr lang="en-US" altLang="zh-CN" sz="1800" dirty="0">
                <a:solidFill>
                  <a:srgbClr val="000000"/>
                </a:solidFill>
                <a:effectLst/>
                <a:uFillTx/>
                <a:latin typeface="Times New Roman" panose="02020603050405020304" charset="0"/>
                <a:ea typeface="宋体" panose="02010600030101010101" pitchFamily="2" charset="-122"/>
                <a:cs typeface="+mn-ea"/>
              </a:rPr>
              <a:t>2. 分享个人收获；</a:t>
            </a:r>
            <a:endParaRPr lang="en-US" altLang="zh-CN" sz="1800" dirty="0">
              <a:solidFill>
                <a:srgbClr val="000000"/>
              </a:solidFill>
              <a:effectLst/>
              <a:uFillTx/>
              <a:latin typeface="Times New Roman" panose="02020603050405020304" charset="0"/>
              <a:ea typeface="宋体" panose="02010600030101010101" pitchFamily="2" charset="-122"/>
              <a:cs typeface="+mn-ea"/>
            </a:endParaRPr>
          </a:p>
          <a:p>
            <a:pPr marL="0" indent="0" algn="just">
              <a:lnSpc>
                <a:spcPts val="2050"/>
              </a:lnSpc>
              <a:buNone/>
            </a:pPr>
            <a:r>
              <a:rPr lang="en-US" altLang="zh-CN" sz="1800" dirty="0">
                <a:solidFill>
                  <a:srgbClr val="000000"/>
                </a:solidFill>
                <a:effectLst/>
                <a:uFillTx/>
                <a:latin typeface="Times New Roman" panose="02020603050405020304" charset="0"/>
                <a:ea typeface="宋体" panose="02010600030101010101" pitchFamily="2" charset="-122"/>
                <a:cs typeface="+mn-ea"/>
              </a:rPr>
              <a:t>3. 保持联系。</a:t>
            </a:r>
            <a:endParaRPr lang="en-US" altLang="zh-CN" sz="1800" dirty="0">
              <a:solidFill>
                <a:srgbClr val="000000"/>
              </a:solidFill>
              <a:effectLst/>
              <a:uFillTx/>
              <a:latin typeface="Times New Roman" panose="02020603050405020304" charset="0"/>
              <a:ea typeface="宋体" panose="02010600030101010101" pitchFamily="2" charset="-122"/>
              <a:cs typeface="+mn-ea"/>
            </a:endParaRPr>
          </a:p>
          <a:p>
            <a:pPr marL="0" indent="0" algn="just">
              <a:lnSpc>
                <a:spcPts val="2050"/>
              </a:lnSpc>
              <a:buNone/>
            </a:pPr>
            <a:r>
              <a:rPr lang="zh-CN" altLang="zh-CN" sz="1800" b="1" dirty="0">
                <a:solidFill>
                  <a:srgbClr val="FF0000"/>
                </a:solidFill>
                <a:effectLst/>
                <a:ea typeface="方正书宋_GBK"/>
                <a:cs typeface="Times New Roman" panose="02020603050405020304" charset="0"/>
                <a:sym typeface="+mn-ea"/>
              </a:rPr>
              <a:t>人教版 B3U1 </a:t>
            </a:r>
            <a:r>
              <a:rPr lang="zh-CN" altLang="en-US" sz="1800" b="1" dirty="0">
                <a:solidFill>
                  <a:srgbClr val="FF0000"/>
                </a:solidFill>
                <a:effectLst/>
                <a:uFillTx/>
                <a:latin typeface="Times New Roman" panose="02020603050405020304" charset="0"/>
                <a:ea typeface="宋体" panose="02010600030101010101" pitchFamily="2" charset="-122"/>
                <a:cs typeface="+mn-ea"/>
              </a:rPr>
              <a:t>词块积累</a:t>
            </a:r>
            <a:r>
              <a:rPr lang="zh-CN" altLang="zh-CN" sz="1800" b="1" dirty="0">
                <a:solidFill>
                  <a:srgbClr val="FF0000"/>
                </a:solidFill>
                <a:effectLst/>
                <a:ea typeface="方正书宋_GBK"/>
                <a:cs typeface="Times New Roman" panose="02020603050405020304" charset="0"/>
                <a:sym typeface="+mn-ea"/>
              </a:rPr>
              <a:t>（可放在</a:t>
            </a:r>
            <a:r>
              <a:rPr lang="en-US" altLang="zh-CN" sz="1800" b="1" dirty="0">
                <a:solidFill>
                  <a:srgbClr val="FF0000"/>
                </a:solidFill>
                <a:effectLst/>
                <a:ea typeface="方正书宋_GBK"/>
                <a:cs typeface="Times New Roman" panose="02020603050405020304" charset="0"/>
                <a:sym typeface="+mn-ea"/>
              </a:rPr>
              <a:t>“</a:t>
            </a:r>
            <a:r>
              <a:rPr lang="zh-CN" altLang="en-US" sz="1800" b="1" dirty="0">
                <a:solidFill>
                  <a:srgbClr val="FF0000"/>
                </a:solidFill>
                <a:effectLst/>
                <a:ea typeface="方正书宋_GBK"/>
                <a:cs typeface="Times New Roman" panose="02020603050405020304" charset="0"/>
                <a:sym typeface="+mn-ea"/>
              </a:rPr>
              <a:t>回忆活动</a:t>
            </a:r>
            <a:r>
              <a:rPr lang="en-US" altLang="zh-CN" sz="1800" b="1" dirty="0">
                <a:solidFill>
                  <a:srgbClr val="FF0000"/>
                </a:solidFill>
                <a:effectLst/>
                <a:ea typeface="方正书宋_GBK"/>
                <a:cs typeface="Times New Roman" panose="02020603050405020304" charset="0"/>
                <a:sym typeface="+mn-ea"/>
              </a:rPr>
              <a:t>”</a:t>
            </a:r>
            <a:r>
              <a:rPr lang="zh-CN" altLang="en-US" sz="1800" b="1" dirty="0">
                <a:solidFill>
                  <a:srgbClr val="FF0000"/>
                </a:solidFill>
                <a:effectLst/>
                <a:ea typeface="方正书宋_GBK"/>
                <a:cs typeface="Times New Roman" panose="02020603050405020304" charset="0"/>
                <a:sym typeface="+mn-ea"/>
              </a:rPr>
              <a:t>部分</a:t>
            </a:r>
            <a:r>
              <a:rPr lang="zh-CN" altLang="zh-CN" sz="1800" b="1" dirty="0">
                <a:solidFill>
                  <a:srgbClr val="FF0000"/>
                </a:solidFill>
                <a:effectLst/>
                <a:ea typeface="方正书宋_GBK"/>
                <a:cs typeface="Times New Roman" panose="02020603050405020304" charset="0"/>
                <a:sym typeface="+mn-ea"/>
              </a:rPr>
              <a:t>）</a:t>
            </a:r>
            <a:r>
              <a:rPr lang="zh-CN" altLang="en-US" sz="1800" b="1" dirty="0">
                <a:solidFill>
                  <a:srgbClr val="FF0000"/>
                </a:solidFill>
                <a:effectLst/>
                <a:uFillTx/>
                <a:latin typeface="Times New Roman" panose="02020603050405020304" charset="0"/>
                <a:ea typeface="宋体" panose="02010600030101010101" pitchFamily="2" charset="-122"/>
                <a:cs typeface="+mn-ea"/>
              </a:rPr>
              <a:t>：</a:t>
            </a:r>
            <a:endParaRPr lang="en-US" altLang="zh-CN" sz="1800" dirty="0">
              <a:solidFill>
                <a:srgbClr val="000000"/>
              </a:solidFill>
              <a:effectLst/>
              <a:uFillTx/>
              <a:latin typeface="Times New Roman" panose="02020603050405020304" charset="0"/>
              <a:ea typeface="宋体" panose="02010600030101010101" pitchFamily="2" charset="-122"/>
              <a:cs typeface="+mn-ea"/>
            </a:endParaRPr>
          </a:p>
          <a:p>
            <a:pPr marL="0" indent="0" algn="just">
              <a:lnSpc>
                <a:spcPts val="2050"/>
              </a:lnSpc>
              <a:buNone/>
            </a:pPr>
            <a:r>
              <a:rPr lang="zh-CN" altLang="zh-CN" sz="1800" dirty="0">
                <a:solidFill>
                  <a:srgbClr val="000000"/>
                </a:solidFill>
                <a:effectLst/>
                <a:ea typeface="方正书宋_GBK"/>
                <a:cs typeface="Times New Roman" panose="02020603050405020304" charset="0"/>
              </a:rPr>
              <a:t>wear traditional costumes 穿传统服饰</a:t>
            </a:r>
            <a:endParaRPr lang="zh-CN" altLang="zh-CN" sz="1800" dirty="0">
              <a:solidFill>
                <a:srgbClr val="000000"/>
              </a:solidFill>
              <a:effectLst/>
              <a:ea typeface="方正书宋_GBK"/>
              <a:cs typeface="Times New Roman" panose="02020603050405020304" charset="0"/>
            </a:endParaRPr>
          </a:p>
          <a:p>
            <a:pPr marL="0" indent="0" algn="just">
              <a:lnSpc>
                <a:spcPts val="2050"/>
              </a:lnSpc>
              <a:buNone/>
            </a:pPr>
            <a:r>
              <a:rPr lang="zh-CN" altLang="zh-CN" sz="1800" dirty="0">
                <a:solidFill>
                  <a:srgbClr val="000000"/>
                </a:solidFill>
                <a:effectLst/>
                <a:ea typeface="方正书宋_GBK"/>
                <a:cs typeface="Times New Roman" panose="02020603050405020304" charset="0"/>
              </a:rPr>
              <a:t>march along the streets 上街游行</a:t>
            </a:r>
            <a:endParaRPr lang="zh-CN" altLang="zh-CN" sz="1800" dirty="0">
              <a:solidFill>
                <a:srgbClr val="000000"/>
              </a:solidFill>
              <a:effectLst/>
              <a:ea typeface="方正书宋_GBK"/>
              <a:cs typeface="Times New Roman" panose="02020603050405020304" charset="0"/>
            </a:endParaRPr>
          </a:p>
          <a:p>
            <a:pPr marL="0" indent="0" algn="just">
              <a:lnSpc>
                <a:spcPts val="2050"/>
              </a:lnSpc>
              <a:buNone/>
            </a:pPr>
            <a:r>
              <a:rPr lang="zh-CN" altLang="zh-CN" sz="1800" dirty="0">
                <a:solidFill>
                  <a:srgbClr val="000000"/>
                </a:solidFill>
                <a:effectLst/>
                <a:ea typeface="方正书宋_GBK"/>
                <a:cs typeface="Times New Roman" panose="02020603050405020304" charset="0"/>
              </a:rPr>
              <a:t>dress up in carnival costume 穿着嘉年华服饰</a:t>
            </a:r>
            <a:endParaRPr lang="zh-CN" altLang="zh-CN" sz="1800" dirty="0">
              <a:solidFill>
                <a:srgbClr val="000000"/>
              </a:solidFill>
              <a:effectLst/>
              <a:ea typeface="方正书宋_GBK"/>
              <a:cs typeface="Times New Roman" panose="02020603050405020304" charset="0"/>
            </a:endParaRPr>
          </a:p>
          <a:p>
            <a:pPr marL="0" indent="0" algn="just">
              <a:lnSpc>
                <a:spcPts val="2050"/>
              </a:lnSpc>
              <a:buNone/>
            </a:pPr>
            <a:r>
              <a:rPr lang="en-US" altLang="zh-CN" sz="1800" dirty="0">
                <a:solidFill>
                  <a:srgbClr val="000000"/>
                </a:solidFill>
                <a:effectLst/>
                <a:ea typeface="方正书宋_GBK"/>
                <a:cs typeface="Times New Roman" panose="02020603050405020304" charset="0"/>
                <a:sym typeface="+mn-ea"/>
              </a:rPr>
              <a:t>feature </a:t>
            </a:r>
            <a:r>
              <a:rPr lang="zh-CN" altLang="zh-CN" sz="1800" dirty="0">
                <a:solidFill>
                  <a:srgbClr val="000000"/>
                </a:solidFill>
                <a:effectLst/>
                <a:ea typeface="方正书宋_GBK"/>
                <a:cs typeface="Times New Roman" panose="02020603050405020304" charset="0"/>
                <a:sym typeface="+mn-ea"/>
              </a:rPr>
              <a:t>a great feast with music, dancing, and sports 一场音乐、舞蹈和体育的盛宴</a:t>
            </a:r>
            <a:endParaRPr lang="zh-CN" altLang="zh-CN" sz="1800" dirty="0">
              <a:solidFill>
                <a:srgbClr val="000000"/>
              </a:solidFill>
              <a:effectLst/>
              <a:ea typeface="方正书宋_GBK"/>
              <a:cs typeface="Times New Roman" panose="02020603050405020304" charset="0"/>
              <a:sym typeface="+mn-ea"/>
            </a:endParaRPr>
          </a:p>
          <a:p>
            <a:pPr marL="0" indent="0" algn="just">
              <a:lnSpc>
                <a:spcPts val="2050"/>
              </a:lnSpc>
              <a:buNone/>
            </a:pPr>
            <a:r>
              <a:rPr lang="zh-CN" altLang="zh-CN" sz="1800" b="1" dirty="0">
                <a:solidFill>
                  <a:srgbClr val="FF0000"/>
                </a:solidFill>
                <a:effectLst/>
                <a:ea typeface="方正书宋_GBK"/>
                <a:cs typeface="Times New Roman" panose="02020603050405020304" charset="0"/>
                <a:sym typeface="+mn-ea"/>
              </a:rPr>
              <a:t>人教版 B3U1 </a:t>
            </a:r>
            <a:r>
              <a:rPr lang="zh-CN" altLang="en-US" sz="1800" b="1" dirty="0">
                <a:solidFill>
                  <a:srgbClr val="FF0000"/>
                </a:solidFill>
                <a:effectLst/>
                <a:uFillTx/>
                <a:latin typeface="Times New Roman" panose="02020603050405020304" charset="0"/>
                <a:ea typeface="宋体" panose="02010600030101010101" pitchFamily="2" charset="-122"/>
                <a:cs typeface="+mn-ea"/>
                <a:sym typeface="+mn-ea"/>
              </a:rPr>
              <a:t>句型积累</a:t>
            </a:r>
            <a:r>
              <a:rPr lang="zh-CN" altLang="zh-CN" sz="1800" b="1" dirty="0">
                <a:solidFill>
                  <a:srgbClr val="FF0000"/>
                </a:solidFill>
                <a:effectLst/>
                <a:ea typeface="方正书宋_GBK"/>
                <a:cs typeface="Times New Roman" panose="02020603050405020304" charset="0"/>
                <a:sym typeface="+mn-ea"/>
              </a:rPr>
              <a:t>（可放在</a:t>
            </a:r>
            <a:r>
              <a:rPr lang="en-US" altLang="zh-CN" sz="1800" b="1" dirty="0">
                <a:solidFill>
                  <a:srgbClr val="FF0000"/>
                </a:solidFill>
                <a:effectLst/>
                <a:ea typeface="方正书宋_GBK"/>
                <a:cs typeface="Times New Roman" panose="02020603050405020304" charset="0"/>
                <a:sym typeface="+mn-ea"/>
              </a:rPr>
              <a:t>“</a:t>
            </a:r>
            <a:r>
              <a:rPr lang="zh-CN" altLang="en-US" sz="1800" b="1" dirty="0">
                <a:solidFill>
                  <a:srgbClr val="FF0000"/>
                </a:solidFill>
                <a:effectLst/>
                <a:ea typeface="方正书宋_GBK"/>
                <a:cs typeface="Times New Roman" panose="02020603050405020304" charset="0"/>
                <a:sym typeface="+mn-ea"/>
              </a:rPr>
              <a:t>收获</a:t>
            </a:r>
            <a:r>
              <a:rPr lang="en-US" altLang="zh-CN" sz="1800" b="1" dirty="0">
                <a:solidFill>
                  <a:srgbClr val="FF0000"/>
                </a:solidFill>
                <a:effectLst/>
                <a:ea typeface="方正书宋_GBK"/>
                <a:cs typeface="Times New Roman" panose="02020603050405020304" charset="0"/>
                <a:sym typeface="+mn-ea"/>
              </a:rPr>
              <a:t>”</a:t>
            </a:r>
            <a:r>
              <a:rPr lang="zh-CN" altLang="en-US" sz="1800" b="1" dirty="0">
                <a:solidFill>
                  <a:srgbClr val="FF0000"/>
                </a:solidFill>
                <a:effectLst/>
                <a:ea typeface="方正书宋_GBK"/>
                <a:cs typeface="Times New Roman" panose="02020603050405020304" charset="0"/>
                <a:sym typeface="+mn-ea"/>
              </a:rPr>
              <a:t>部分</a:t>
            </a:r>
            <a:r>
              <a:rPr lang="zh-CN" altLang="zh-CN" sz="1800" b="1" dirty="0">
                <a:solidFill>
                  <a:srgbClr val="FF0000"/>
                </a:solidFill>
                <a:effectLst/>
                <a:ea typeface="方正书宋_GBK"/>
                <a:cs typeface="Times New Roman" panose="02020603050405020304" charset="0"/>
                <a:sym typeface="+mn-ea"/>
              </a:rPr>
              <a:t>）</a:t>
            </a:r>
            <a:r>
              <a:rPr lang="zh-CN" altLang="en-US" sz="1800" b="1" dirty="0">
                <a:solidFill>
                  <a:srgbClr val="FF0000"/>
                </a:solidFill>
                <a:effectLst/>
                <a:uFillTx/>
                <a:latin typeface="Times New Roman" panose="02020603050405020304" charset="0"/>
                <a:ea typeface="宋体" panose="02010600030101010101" pitchFamily="2" charset="-122"/>
                <a:cs typeface="+mn-ea"/>
                <a:sym typeface="+mn-ea"/>
              </a:rPr>
              <a:t>：</a:t>
            </a:r>
            <a:endParaRPr lang="zh-CN" altLang="zh-CN" sz="1800" dirty="0">
              <a:solidFill>
                <a:srgbClr val="000000"/>
              </a:solidFill>
              <a:effectLst/>
              <a:ea typeface="方正书宋_GBK"/>
              <a:cs typeface="Times New Roman" panose="02020603050405020304" charset="0"/>
            </a:endParaRPr>
          </a:p>
          <a:p>
            <a:pPr marL="0" indent="0" algn="just">
              <a:lnSpc>
                <a:spcPts val="2050"/>
              </a:lnSpc>
              <a:buNone/>
            </a:pPr>
            <a:r>
              <a:rPr lang="zh-CN" altLang="zh-CN" sz="1800" dirty="0">
                <a:solidFill>
                  <a:srgbClr val="000000"/>
                </a:solidFill>
                <a:effectLst/>
                <a:ea typeface="方正书宋_GBK"/>
                <a:cs typeface="Times New Roman" panose="02020603050405020304" charset="0"/>
              </a:rPr>
              <a:t>However, no matter how different they may seem, all over the world, the spirit of sharing joy, gratitude, love, or peace is common in all festivals. </a:t>
            </a:r>
            <a:endParaRPr lang="zh-CN" altLang="zh-CN" sz="1800" dirty="0">
              <a:solidFill>
                <a:srgbClr val="000000"/>
              </a:solidFill>
              <a:effectLst/>
              <a:ea typeface="方正书宋_GBK"/>
              <a:cs typeface="Times New Roman" panose="02020603050405020304" charset="0"/>
            </a:endParaRPr>
          </a:p>
          <a:p>
            <a:pPr marL="0" indent="0" algn="just">
              <a:lnSpc>
                <a:spcPts val="2050"/>
              </a:lnSpc>
              <a:buNone/>
            </a:pPr>
            <a:r>
              <a:rPr lang="zh-CN" altLang="zh-CN" sz="1800" dirty="0">
                <a:solidFill>
                  <a:srgbClr val="000000"/>
                </a:solidFill>
                <a:effectLst/>
                <a:ea typeface="方正书宋_GBK"/>
                <a:cs typeface="Times New Roman" panose="02020603050405020304" charset="0"/>
              </a:rPr>
              <a:t>Festivals are an important part of society. They reflect people's wishes, beliefs, faiths, and attitudes towards life. They are occasions that allow us to relax and enjoy life, and forget about our work for a little while. They help us understand where we came from, who we are, and what to appreciate. </a:t>
            </a:r>
            <a:endParaRPr lang="zh-CN" altLang="zh-CN" sz="1800" dirty="0">
              <a:solidFill>
                <a:srgbClr val="000000"/>
              </a:solidFill>
              <a:effectLst/>
              <a:ea typeface="方正书宋_GBK"/>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idx="1"/>
          </p:nvPr>
        </p:nvSpPr>
        <p:spPr>
          <a:xfrm>
            <a:off x="565785" y="399415"/>
            <a:ext cx="11248390" cy="6529705"/>
          </a:xfrm>
        </p:spPr>
        <p:txBody>
          <a:bodyPr/>
          <a:p>
            <a:pPr marL="0" indent="0" algn="just">
              <a:lnSpc>
                <a:spcPts val="2050"/>
              </a:lnSpc>
              <a:buNone/>
            </a:pPr>
            <a:r>
              <a:rPr lang="zh-CN" altLang="en-US" sz="1800" dirty="0">
                <a:solidFill>
                  <a:srgbClr val="000000"/>
                </a:solidFill>
                <a:effectLst/>
                <a:highlight>
                  <a:srgbClr val="FFFF00"/>
                </a:highlight>
                <a:ea typeface="宋体" panose="02010600030101010101" pitchFamily="2" charset="-122"/>
                <a:cs typeface="Times New Roman" panose="02020603050405020304" charset="0"/>
              </a:rPr>
              <a:t>从外刊中积累</a:t>
            </a:r>
            <a:endParaRPr lang="en-US" altLang="zh-CN" sz="1800" dirty="0">
              <a:solidFill>
                <a:srgbClr val="000000"/>
              </a:solidFill>
              <a:effectLst/>
              <a:highlight>
                <a:srgbClr val="FFFF00"/>
              </a:highlight>
              <a:ea typeface="宋体" panose="02010600030101010101" pitchFamily="2" charset="-122"/>
              <a:cs typeface="Times New Roman" panose="02020603050405020304" charset="0"/>
            </a:endParaRPr>
          </a:p>
          <a:p>
            <a:pPr marL="0" indent="0" algn="just">
              <a:lnSpc>
                <a:spcPts val="2050"/>
              </a:lnSpc>
              <a:buNone/>
            </a:pPr>
            <a:r>
              <a:rPr lang="en-US" altLang="zh-CN" sz="1800" dirty="0">
                <a:solidFill>
                  <a:srgbClr val="000000"/>
                </a:solidFill>
                <a:effectLst/>
                <a:uFillTx/>
                <a:latin typeface="Times New Roman" panose="02020603050405020304" charset="0"/>
                <a:ea typeface="宋体" panose="02010600030101010101" pitchFamily="2" charset="-122"/>
                <a:cs typeface="+mn-ea"/>
              </a:rPr>
              <a:t>eg:（2023年1月浙江高考）上周末你参加了校学生会组织的“认识我们身边的植物”活动。请为校英文报写篇报道，内容包括：</a:t>
            </a:r>
            <a:endParaRPr lang="en-US" altLang="zh-CN" sz="1800" dirty="0">
              <a:solidFill>
                <a:srgbClr val="000000"/>
              </a:solidFill>
              <a:effectLst/>
              <a:uFillTx/>
              <a:latin typeface="Times New Roman" panose="02020603050405020304" charset="0"/>
              <a:ea typeface="宋体" panose="02010600030101010101" pitchFamily="2" charset="-122"/>
              <a:cs typeface="+mn-ea"/>
            </a:endParaRPr>
          </a:p>
          <a:p>
            <a:pPr marL="0" indent="0" algn="just">
              <a:lnSpc>
                <a:spcPts val="2050"/>
              </a:lnSpc>
              <a:buNone/>
            </a:pPr>
            <a:r>
              <a:rPr lang="en-US" altLang="zh-CN" sz="1800" dirty="0">
                <a:solidFill>
                  <a:srgbClr val="000000"/>
                </a:solidFill>
                <a:effectLst/>
                <a:uFillTx/>
                <a:latin typeface="Times New Roman" panose="02020603050405020304" charset="0"/>
                <a:ea typeface="宋体" panose="02010600030101010101" pitchFamily="2" charset="-122"/>
                <a:cs typeface="+mn-ea"/>
              </a:rPr>
              <a:t>1. 活动的过程；</a:t>
            </a:r>
            <a:endParaRPr lang="en-US" altLang="zh-CN" sz="1800" dirty="0">
              <a:solidFill>
                <a:srgbClr val="000000"/>
              </a:solidFill>
              <a:effectLst/>
              <a:uFillTx/>
              <a:latin typeface="Times New Roman" panose="02020603050405020304" charset="0"/>
              <a:ea typeface="宋体" panose="02010600030101010101" pitchFamily="2" charset="-122"/>
              <a:cs typeface="+mn-ea"/>
            </a:endParaRPr>
          </a:p>
          <a:p>
            <a:pPr marL="0" indent="0" algn="just">
              <a:lnSpc>
                <a:spcPts val="2050"/>
              </a:lnSpc>
              <a:buNone/>
            </a:pPr>
            <a:r>
              <a:rPr lang="en-US" altLang="zh-CN" sz="1800" dirty="0">
                <a:solidFill>
                  <a:srgbClr val="000000"/>
                </a:solidFill>
                <a:effectLst/>
                <a:uFillTx/>
                <a:latin typeface="Times New Roman" panose="02020603050405020304" charset="0"/>
                <a:ea typeface="宋体" panose="02010600030101010101" pitchFamily="2" charset="-122"/>
                <a:cs typeface="+mn-ea"/>
              </a:rPr>
              <a:t>2. 收获与感想。</a:t>
            </a:r>
            <a:endParaRPr lang="en-US" altLang="zh-CN" sz="1800" dirty="0">
              <a:solidFill>
                <a:srgbClr val="000000"/>
              </a:solidFill>
              <a:effectLst/>
              <a:uFillTx/>
              <a:latin typeface="Times New Roman" panose="02020603050405020304" charset="0"/>
              <a:ea typeface="宋体" panose="02010600030101010101" pitchFamily="2" charset="-122"/>
              <a:cs typeface="+mn-ea"/>
            </a:endParaRPr>
          </a:p>
          <a:p>
            <a:pPr marL="0" indent="0" algn="just">
              <a:lnSpc>
                <a:spcPts val="2050"/>
              </a:lnSpc>
              <a:buNone/>
            </a:pPr>
            <a:endParaRPr lang="zh-CN" altLang="zh-CN" sz="1800" dirty="0">
              <a:solidFill>
                <a:srgbClr val="000000"/>
              </a:solidFill>
              <a:effectLst/>
              <a:ea typeface="方正书宋_GBK"/>
              <a:cs typeface="Times New Roman" panose="02020603050405020304" charset="0"/>
            </a:endParaRPr>
          </a:p>
          <a:p>
            <a:pPr marL="0" indent="0" algn="just">
              <a:lnSpc>
                <a:spcPts val="2050"/>
              </a:lnSpc>
              <a:buNone/>
            </a:pPr>
            <a:endParaRPr lang="zh-CN" altLang="zh-CN" sz="1800" dirty="0">
              <a:solidFill>
                <a:srgbClr val="000000"/>
              </a:solidFill>
              <a:effectLst/>
              <a:ea typeface="方正书宋_GBK"/>
              <a:cs typeface="Times New Roman" panose="02020603050405020304" charset="0"/>
            </a:endParaRPr>
          </a:p>
        </p:txBody>
      </p:sp>
      <p:pic>
        <p:nvPicPr>
          <p:cNvPr id="2" name="图片 1"/>
          <p:cNvPicPr>
            <a:picLocks noChangeAspect="1"/>
          </p:cNvPicPr>
          <p:nvPr/>
        </p:nvPicPr>
        <p:blipFill>
          <a:blip r:embed="rId1"/>
          <a:srcRect r="11054"/>
          <a:stretch>
            <a:fillRect/>
          </a:stretch>
        </p:blipFill>
        <p:spPr>
          <a:xfrm>
            <a:off x="6000750" y="1198245"/>
            <a:ext cx="2444750" cy="2280920"/>
          </a:xfrm>
          <a:prstGeom prst="rect">
            <a:avLst/>
          </a:prstGeom>
        </p:spPr>
      </p:pic>
      <p:pic>
        <p:nvPicPr>
          <p:cNvPr id="3" name="图片 2"/>
          <p:cNvPicPr>
            <a:picLocks noChangeAspect="1"/>
          </p:cNvPicPr>
          <p:nvPr/>
        </p:nvPicPr>
        <p:blipFill>
          <a:blip r:embed="rId2"/>
          <a:srcRect l="5267" t="3585" r="5647"/>
          <a:stretch>
            <a:fillRect/>
          </a:stretch>
        </p:blipFill>
        <p:spPr>
          <a:xfrm>
            <a:off x="8847455" y="1287145"/>
            <a:ext cx="2664460" cy="2192020"/>
          </a:xfrm>
          <a:prstGeom prst="rect">
            <a:avLst/>
          </a:prstGeom>
        </p:spPr>
      </p:pic>
      <p:sp>
        <p:nvSpPr>
          <p:cNvPr id="5" name="文本框 4"/>
          <p:cNvSpPr txBox="1"/>
          <p:nvPr/>
        </p:nvSpPr>
        <p:spPr>
          <a:xfrm>
            <a:off x="725170" y="3223895"/>
            <a:ext cx="11089005" cy="3538220"/>
          </a:xfrm>
          <a:prstGeom prst="rect">
            <a:avLst/>
          </a:prstGeom>
          <a:noFill/>
        </p:spPr>
        <p:txBody>
          <a:bodyPr wrap="square" rtlCol="0" anchor="t">
            <a:spAutoFit/>
          </a:bodyPr>
          <a:p>
            <a:pPr indent="457200" eaLnBrk="1" latinLnBrk="0" hangingPunct="1"/>
            <a:r>
              <a:rPr lang="zh-CN" altLang="zh-CN" sz="1600" b="1" dirty="0">
                <a:solidFill>
                  <a:srgbClr val="FF0000"/>
                </a:solidFill>
                <a:effectLst/>
                <a:ea typeface="方正书宋_GBK"/>
                <a:cs typeface="Times New Roman" panose="02020603050405020304" charset="0"/>
                <a:sym typeface="+mn-ea"/>
              </a:rPr>
              <a:t>可放在</a:t>
            </a:r>
            <a:r>
              <a:rPr lang="en-US" altLang="zh-CN" sz="1600" b="1" dirty="0">
                <a:solidFill>
                  <a:srgbClr val="FF0000"/>
                </a:solidFill>
                <a:effectLst/>
                <a:ea typeface="方正书宋_GBK"/>
                <a:cs typeface="Times New Roman" panose="02020603050405020304" charset="0"/>
                <a:sym typeface="+mn-ea"/>
              </a:rPr>
              <a:t>“</a:t>
            </a:r>
            <a:r>
              <a:rPr lang="zh-CN" altLang="en-US" sz="1600" b="1" dirty="0">
                <a:solidFill>
                  <a:srgbClr val="FF0000"/>
                </a:solidFill>
                <a:effectLst/>
                <a:ea typeface="方正书宋_GBK"/>
                <a:cs typeface="Times New Roman" panose="02020603050405020304" charset="0"/>
                <a:sym typeface="+mn-ea"/>
              </a:rPr>
              <a:t>活动过程</a:t>
            </a:r>
            <a:r>
              <a:rPr lang="en-US" altLang="zh-CN" sz="1600" b="1" dirty="0">
                <a:solidFill>
                  <a:srgbClr val="FF0000"/>
                </a:solidFill>
                <a:effectLst/>
                <a:ea typeface="方正书宋_GBK"/>
                <a:cs typeface="Times New Roman" panose="02020603050405020304" charset="0"/>
                <a:sym typeface="+mn-ea"/>
              </a:rPr>
              <a:t>”</a:t>
            </a:r>
            <a:r>
              <a:rPr lang="zh-CN" altLang="en-US" sz="1600" b="1" dirty="0">
                <a:solidFill>
                  <a:srgbClr val="FF0000"/>
                </a:solidFill>
                <a:effectLst/>
                <a:ea typeface="方正书宋_GBK"/>
                <a:cs typeface="Times New Roman" panose="02020603050405020304" charset="0"/>
                <a:sym typeface="+mn-ea"/>
              </a:rPr>
              <a:t>部分</a:t>
            </a:r>
            <a:endParaRPr lang="zh-CN" altLang="en-US" sz="1600"/>
          </a:p>
          <a:p>
            <a:pPr indent="457200" eaLnBrk="1" latinLnBrk="0" hangingPunct="1"/>
            <a:r>
              <a:rPr lang="zh-CN" altLang="en-US" sz="1600"/>
              <a:t>A winter camp at Chenshan </a:t>
            </a:r>
            <a:r>
              <a:rPr lang="zh-CN" altLang="en-US" sz="1600" i="1">
                <a:solidFill>
                  <a:srgbClr val="FF0000"/>
                </a:solidFill>
              </a:rPr>
              <a:t>Botanical Garden</a:t>
            </a:r>
            <a:r>
              <a:rPr lang="zh-CN" altLang="en-US" sz="1600"/>
              <a:t> in Sheshan National Resort of Shanghai attracted several children, which </a:t>
            </a:r>
            <a:r>
              <a:rPr lang="zh-CN" altLang="en-US" sz="1600" i="1">
                <a:solidFill>
                  <a:srgbClr val="FF0000"/>
                </a:solidFill>
              </a:rPr>
              <a:t>offered them a mixture of scientific knowledge and games</a:t>
            </a:r>
            <a:r>
              <a:rPr lang="zh-CN" altLang="en-US" sz="1600"/>
              <a:t> on Jan 31.</a:t>
            </a:r>
            <a:endParaRPr lang="zh-CN" altLang="en-US" sz="1600"/>
          </a:p>
          <a:p>
            <a:pPr indent="457200" eaLnBrk="1" latinLnBrk="0" hangingPunct="1"/>
            <a:r>
              <a:rPr lang="zh-CN" altLang="en-US" sz="1600"/>
              <a:t>Children spent the day in activities such as </a:t>
            </a:r>
            <a:r>
              <a:rPr lang="zh-CN" altLang="en-US" sz="1600" i="1">
                <a:solidFill>
                  <a:srgbClr val="FF0000"/>
                </a:solidFill>
              </a:rPr>
              <a:t>leaf collages</a:t>
            </a:r>
            <a:r>
              <a:rPr lang="zh-CN" altLang="en-US" sz="1600"/>
              <a:t>, </a:t>
            </a:r>
            <a:r>
              <a:rPr lang="zh-CN" altLang="en-US" sz="1600" i="1">
                <a:solidFill>
                  <a:srgbClr val="FF0000"/>
                </a:solidFill>
              </a:rPr>
              <a:t>plant observation</a:t>
            </a:r>
            <a:r>
              <a:rPr lang="zh-CN" altLang="en-US" sz="1600"/>
              <a:t>, climbing and cave exploration while </a:t>
            </a:r>
            <a:r>
              <a:rPr lang="zh-CN" altLang="en-US" sz="1600" i="1">
                <a:solidFill>
                  <a:srgbClr val="FF0000"/>
                </a:solidFill>
              </a:rPr>
              <a:t>learning more about the natural world</a:t>
            </a:r>
            <a:r>
              <a:rPr lang="zh-CN" altLang="en-US" sz="1600"/>
              <a:t>. They also </a:t>
            </a:r>
            <a:r>
              <a:rPr lang="zh-CN" altLang="en-US" sz="1600" i="1">
                <a:solidFill>
                  <a:srgbClr val="FF0000"/>
                </a:solidFill>
              </a:rPr>
              <a:t>had a tour of the greenhouse to familiarize themselves with tropical plants</a:t>
            </a:r>
            <a:r>
              <a:rPr lang="zh-CN" altLang="en-US" sz="1600"/>
              <a:t>.</a:t>
            </a:r>
            <a:endParaRPr lang="zh-CN" altLang="en-US" sz="1600"/>
          </a:p>
          <a:p>
            <a:pPr indent="457200" eaLnBrk="1" latinLnBrk="0" hangingPunct="1"/>
            <a:r>
              <a:rPr lang="zh-CN" altLang="en-US" sz="1600"/>
              <a:t>The garden will </a:t>
            </a:r>
            <a:r>
              <a:rPr lang="zh-CN" altLang="en-US" sz="1600" i="1">
                <a:solidFill>
                  <a:srgbClr val="FF0000"/>
                </a:solidFill>
              </a:rPr>
              <a:t>bring about various scientific activities to enrich children's</a:t>
            </a:r>
            <a:r>
              <a:rPr lang="zh-CN" altLang="en-US" sz="1600"/>
              <a:t> winter holiday and </a:t>
            </a:r>
            <a:r>
              <a:rPr lang="zh-CN" altLang="en-US" sz="1600" i="1">
                <a:solidFill>
                  <a:srgbClr val="FF0000"/>
                </a:solidFill>
              </a:rPr>
              <a:t>learning</a:t>
            </a:r>
            <a:r>
              <a:rPr lang="zh-CN" altLang="en-US" sz="1600"/>
              <a:t>, said a staff member.</a:t>
            </a:r>
            <a:endParaRPr lang="zh-CN" altLang="en-US" sz="1600"/>
          </a:p>
          <a:p>
            <a:pPr indent="457200" eaLnBrk="1" latinLnBrk="0" hangingPunct="1"/>
            <a:endParaRPr lang="zh-CN" altLang="en-US" sz="1600"/>
          </a:p>
          <a:p>
            <a:pPr indent="457200" eaLnBrk="1" latinLnBrk="0" hangingPunct="1"/>
            <a:r>
              <a:rPr lang="en-US" altLang="zh-CN" sz="1600"/>
              <a:t>Children </a:t>
            </a:r>
            <a:r>
              <a:rPr lang="zh-CN" altLang="en-US" sz="1600" i="1">
                <a:solidFill>
                  <a:srgbClr val="FF0000"/>
                </a:solidFill>
              </a:rPr>
              <a:t>observing plant's tissue structure with a telescope</a:t>
            </a:r>
            <a:r>
              <a:rPr lang="en-US" altLang="zh-CN" sz="1600"/>
              <a:t>.</a:t>
            </a:r>
            <a:endParaRPr lang="en-US" altLang="zh-CN" sz="1600"/>
          </a:p>
          <a:p>
            <a:pPr indent="457200" eaLnBrk="1" latinLnBrk="0" hangingPunct="1"/>
            <a:r>
              <a:rPr lang="en-US" altLang="zh-CN" sz="1600"/>
              <a:t>Children getting to know plants </a:t>
            </a:r>
            <a:r>
              <a:rPr lang="zh-CN" altLang="en-US" sz="1600" i="1">
                <a:solidFill>
                  <a:srgbClr val="FF0000"/>
                </a:solidFill>
              </a:rPr>
              <a:t>through on-the-spot observation</a:t>
            </a:r>
            <a:r>
              <a:rPr lang="en-US" altLang="zh-CN" sz="1600"/>
              <a:t>.</a:t>
            </a:r>
            <a:endParaRPr lang="en-US" altLang="zh-CN" sz="1600"/>
          </a:p>
          <a:p>
            <a:pPr indent="457200" eaLnBrk="1" latinLnBrk="0" hangingPunct="1"/>
            <a:endParaRPr lang="en-US" altLang="zh-CN" sz="1600"/>
          </a:p>
          <a:p>
            <a:pPr indent="457200" eaLnBrk="1" latinLnBrk="0" hangingPunct="1"/>
            <a:r>
              <a:rPr lang="zh-CN" altLang="en-US" sz="1600"/>
              <a:t>该植物园的其他新闻：</a:t>
            </a:r>
            <a:endParaRPr lang="zh-CN" altLang="en-US" sz="1600"/>
          </a:p>
          <a:p>
            <a:pPr indent="457200" eaLnBrk="1" latinLnBrk="0" hangingPunct="1"/>
            <a:r>
              <a:rPr lang="en-US" altLang="zh-CN" sz="1600"/>
              <a:t>The event </a:t>
            </a:r>
            <a:r>
              <a:rPr lang="en-US" altLang="zh-CN" sz="1600" i="1">
                <a:solidFill>
                  <a:srgbClr val="FF0000"/>
                </a:solidFill>
              </a:rPr>
              <a:t>aims at getting children excited about science and giving them basic knowledge of botanical plants</a:t>
            </a:r>
            <a:r>
              <a:rPr lang="en-US" altLang="zh-CN" sz="1600"/>
              <a:t>, especially the </a:t>
            </a:r>
            <a:r>
              <a:rPr lang="en-US" altLang="zh-CN" sz="1600" i="1">
                <a:solidFill>
                  <a:srgbClr val="FF0000"/>
                </a:solidFill>
              </a:rPr>
              <a:t>ecological value</a:t>
            </a:r>
            <a:r>
              <a:rPr lang="en-US" altLang="zh-CN" sz="1600"/>
              <a:t> of orchid. Many kids have acquired outdoor survival skills, </a:t>
            </a:r>
            <a:r>
              <a:rPr lang="en-US" altLang="zh-CN" sz="1600" i="1">
                <a:solidFill>
                  <a:srgbClr val="FF0000"/>
                </a:solidFill>
              </a:rPr>
              <a:t>boosted their exploring courage and developed team spirit</a:t>
            </a:r>
            <a:r>
              <a:rPr lang="en-US" altLang="zh-CN" sz="1600"/>
              <a:t>.</a:t>
            </a:r>
            <a:endParaRPr lang="en-US" altLang="zh-CN" sz="1600"/>
          </a:p>
        </p:txBody>
      </p:sp>
      <p:sp>
        <p:nvSpPr>
          <p:cNvPr id="6" name="文本框 5"/>
          <p:cNvSpPr txBox="1"/>
          <p:nvPr/>
        </p:nvSpPr>
        <p:spPr>
          <a:xfrm>
            <a:off x="645795" y="3223895"/>
            <a:ext cx="11089005" cy="3538220"/>
          </a:xfrm>
          <a:prstGeom prst="rect">
            <a:avLst/>
          </a:prstGeom>
          <a:solidFill>
            <a:schemeClr val="bg1"/>
          </a:solidFill>
        </p:spPr>
        <p:txBody>
          <a:bodyPr wrap="square" rtlCol="0" anchor="t">
            <a:spAutoFit/>
          </a:bodyPr>
          <a:p>
            <a:pPr indent="457200" eaLnBrk="1" latinLnBrk="0" hangingPunct="1"/>
            <a:r>
              <a:rPr lang="zh-CN" altLang="zh-CN" sz="1600" b="1" dirty="0">
                <a:solidFill>
                  <a:srgbClr val="FF0000"/>
                </a:solidFill>
                <a:effectLst/>
                <a:ea typeface="方正书宋_GBK"/>
                <a:cs typeface="Times New Roman" panose="02020603050405020304" charset="0"/>
                <a:sym typeface="+mn-ea"/>
              </a:rPr>
              <a:t>可放在</a:t>
            </a:r>
            <a:r>
              <a:rPr lang="en-US" altLang="zh-CN" sz="1600" b="1" dirty="0">
                <a:solidFill>
                  <a:srgbClr val="FF0000"/>
                </a:solidFill>
                <a:effectLst/>
                <a:ea typeface="方正书宋_GBK"/>
                <a:cs typeface="Times New Roman" panose="02020603050405020304" charset="0"/>
                <a:sym typeface="+mn-ea"/>
              </a:rPr>
              <a:t>“</a:t>
            </a:r>
            <a:r>
              <a:rPr lang="zh-CN" altLang="en-US" sz="1600" b="1" dirty="0">
                <a:solidFill>
                  <a:srgbClr val="FF0000"/>
                </a:solidFill>
                <a:effectLst/>
                <a:ea typeface="方正书宋_GBK"/>
                <a:cs typeface="Times New Roman" panose="02020603050405020304" charset="0"/>
                <a:sym typeface="+mn-ea"/>
              </a:rPr>
              <a:t>活动过程</a:t>
            </a:r>
            <a:r>
              <a:rPr lang="en-US" altLang="zh-CN" sz="1600" b="1" dirty="0">
                <a:solidFill>
                  <a:srgbClr val="FF0000"/>
                </a:solidFill>
                <a:effectLst/>
                <a:ea typeface="方正书宋_GBK"/>
                <a:cs typeface="Times New Roman" panose="02020603050405020304" charset="0"/>
                <a:sym typeface="+mn-ea"/>
              </a:rPr>
              <a:t>”</a:t>
            </a:r>
            <a:r>
              <a:rPr lang="zh-CN" altLang="en-US" sz="1600" b="1" dirty="0">
                <a:solidFill>
                  <a:srgbClr val="FF0000"/>
                </a:solidFill>
                <a:effectLst/>
                <a:ea typeface="方正书宋_GBK"/>
                <a:cs typeface="Times New Roman" panose="02020603050405020304" charset="0"/>
                <a:sym typeface="+mn-ea"/>
              </a:rPr>
              <a:t>部分</a:t>
            </a:r>
            <a:r>
              <a:rPr lang="en-US" altLang="zh-CN" sz="1600" b="1" dirty="0">
                <a:solidFill>
                  <a:srgbClr val="FF0000"/>
                </a:solidFill>
                <a:effectLst/>
                <a:ea typeface="方正书宋_GBK"/>
                <a:cs typeface="Times New Roman" panose="02020603050405020304" charset="0"/>
                <a:sym typeface="+mn-ea"/>
              </a:rPr>
              <a:t>——</a:t>
            </a:r>
            <a:r>
              <a:rPr lang="zh-CN" altLang="en-US" sz="1600" b="1" dirty="0">
                <a:solidFill>
                  <a:srgbClr val="FF0000"/>
                </a:solidFill>
                <a:effectLst/>
                <a:ea typeface="方正书宋_GBK"/>
                <a:cs typeface="Times New Roman" panose="02020603050405020304" charset="0"/>
                <a:sym typeface="+mn-ea"/>
              </a:rPr>
              <a:t>语料整理</a:t>
            </a:r>
            <a:endParaRPr lang="zh-CN" altLang="en-US" sz="1600"/>
          </a:p>
          <a:p>
            <a:pPr indent="457200" eaLnBrk="1" latinLnBrk="0" hangingPunct="1"/>
            <a:r>
              <a:rPr lang="zh-CN" altLang="en-US" sz="1600">
                <a:solidFill>
                  <a:schemeClr val="tx1"/>
                </a:solidFill>
              </a:rPr>
              <a:t>活动地点：</a:t>
            </a:r>
            <a:r>
              <a:rPr lang="zh-CN" altLang="en-US" sz="1600">
                <a:solidFill>
                  <a:schemeClr val="tx1"/>
                </a:solidFill>
                <a:sym typeface="+mn-ea"/>
              </a:rPr>
              <a:t>Botanical Garden</a:t>
            </a:r>
            <a:endParaRPr lang="zh-CN" altLang="en-US" sz="1600">
              <a:solidFill>
                <a:schemeClr val="tx1"/>
              </a:solidFill>
              <a:sym typeface="+mn-ea"/>
            </a:endParaRPr>
          </a:p>
          <a:p>
            <a:pPr indent="457200" eaLnBrk="1" latinLnBrk="0" hangingPunct="1"/>
            <a:endParaRPr lang="zh-CN" altLang="en-US" sz="1600">
              <a:solidFill>
                <a:schemeClr val="tx1"/>
              </a:solidFill>
            </a:endParaRPr>
          </a:p>
          <a:p>
            <a:pPr indent="457200" eaLnBrk="1" latinLnBrk="0" hangingPunct="1"/>
            <a:r>
              <a:rPr lang="zh-CN" altLang="en-US" sz="1600">
                <a:solidFill>
                  <a:schemeClr val="tx1"/>
                </a:solidFill>
              </a:rPr>
              <a:t>活动内容：</a:t>
            </a:r>
            <a:r>
              <a:rPr lang="zh-CN" altLang="en-US" sz="1600">
                <a:sym typeface="+mn-ea"/>
              </a:rPr>
              <a:t>leaf collages, plant observation</a:t>
            </a:r>
            <a:endParaRPr lang="zh-CN" altLang="en-US" sz="1600">
              <a:sym typeface="+mn-ea"/>
            </a:endParaRPr>
          </a:p>
          <a:p>
            <a:pPr indent="457200" eaLnBrk="1" latinLnBrk="0" hangingPunct="1"/>
            <a:r>
              <a:rPr lang="zh-CN" altLang="en-US" sz="1600">
                <a:sym typeface="+mn-ea"/>
              </a:rPr>
              <a:t>                      observ</a:t>
            </a:r>
            <a:r>
              <a:rPr lang="en-US" altLang="zh-CN" sz="1600">
                <a:sym typeface="+mn-ea"/>
              </a:rPr>
              <a:t>e </a:t>
            </a:r>
            <a:r>
              <a:rPr lang="zh-CN" altLang="en-US" sz="1600">
                <a:sym typeface="+mn-ea"/>
              </a:rPr>
              <a:t>plant's tissue structure with a telesco</a:t>
            </a:r>
            <a:r>
              <a:rPr lang="en-US" altLang="zh-CN" sz="1600">
                <a:sym typeface="+mn-ea"/>
              </a:rPr>
              <a:t>pe</a:t>
            </a:r>
            <a:endParaRPr lang="zh-CN" altLang="en-US" sz="1600">
              <a:sym typeface="+mn-ea"/>
            </a:endParaRPr>
          </a:p>
          <a:p>
            <a:pPr indent="457200" eaLnBrk="1" latinLnBrk="0" hangingPunct="1"/>
            <a:r>
              <a:rPr lang="zh-CN" altLang="en-US" sz="1600">
                <a:sym typeface="+mn-ea"/>
              </a:rPr>
              <a:t>                      </a:t>
            </a:r>
            <a:r>
              <a:rPr lang="en-US" altLang="zh-CN" sz="1600">
                <a:sym typeface="+mn-ea"/>
              </a:rPr>
              <a:t>get to know plants </a:t>
            </a:r>
            <a:r>
              <a:rPr lang="zh-CN" altLang="en-US" sz="1600">
                <a:sym typeface="+mn-ea"/>
              </a:rPr>
              <a:t>through on-the-spot observatio</a:t>
            </a:r>
            <a:r>
              <a:rPr lang="en-US" altLang="zh-CN" sz="1600">
                <a:sym typeface="+mn-ea"/>
              </a:rPr>
              <a:t>n</a:t>
            </a:r>
            <a:endParaRPr lang="zh-CN" altLang="en-US" sz="1600">
              <a:sym typeface="+mn-ea"/>
            </a:endParaRPr>
          </a:p>
          <a:p>
            <a:pPr indent="457200" eaLnBrk="1" latinLnBrk="0" hangingPunct="1"/>
            <a:r>
              <a:rPr lang="zh-CN" altLang="en-US" sz="1600">
                <a:sym typeface="+mn-ea"/>
              </a:rPr>
              <a:t>                      ha</a:t>
            </a:r>
            <a:r>
              <a:rPr lang="en-US" altLang="zh-CN" sz="1600">
                <a:sym typeface="+mn-ea"/>
              </a:rPr>
              <a:t>ve</a:t>
            </a:r>
            <a:r>
              <a:rPr lang="zh-CN" altLang="en-US" sz="1600">
                <a:sym typeface="+mn-ea"/>
              </a:rPr>
              <a:t> a tour of the greenhouse to familiarize with tropical plants</a:t>
            </a:r>
            <a:endParaRPr lang="zh-CN" altLang="en-US" sz="1600">
              <a:sym typeface="+mn-ea"/>
            </a:endParaRPr>
          </a:p>
          <a:p>
            <a:pPr indent="457200" eaLnBrk="1" latinLnBrk="0" hangingPunct="1"/>
            <a:endParaRPr lang="zh-CN" altLang="en-US" sz="1600">
              <a:sym typeface="+mn-ea"/>
            </a:endParaRPr>
          </a:p>
          <a:p>
            <a:pPr indent="457200" eaLnBrk="1" latinLnBrk="0" hangingPunct="1"/>
            <a:r>
              <a:rPr lang="zh-CN" altLang="en-US" sz="1600">
                <a:solidFill>
                  <a:schemeClr val="tx1"/>
                </a:solidFill>
              </a:rPr>
              <a:t>活动意义：</a:t>
            </a:r>
            <a:r>
              <a:rPr lang="zh-CN" altLang="en-US" sz="1600">
                <a:sym typeface="+mn-ea"/>
              </a:rPr>
              <a:t>offer a mixture of scientific knowledge and games</a:t>
            </a:r>
            <a:endParaRPr lang="zh-CN" altLang="en-US" sz="1600">
              <a:solidFill>
                <a:schemeClr val="tx1"/>
              </a:solidFill>
            </a:endParaRPr>
          </a:p>
          <a:p>
            <a:pPr indent="457200" eaLnBrk="1" latinLnBrk="0" hangingPunct="1"/>
            <a:r>
              <a:rPr lang="zh-CN" altLang="en-US" sz="1600">
                <a:sym typeface="+mn-ea"/>
              </a:rPr>
              <a:t>                      enrich learning</a:t>
            </a:r>
            <a:endParaRPr lang="zh-CN" altLang="en-US" sz="1600">
              <a:solidFill>
                <a:schemeClr val="tx1"/>
              </a:solidFill>
            </a:endParaRPr>
          </a:p>
          <a:p>
            <a:pPr indent="457200" eaLnBrk="1" latinLnBrk="0" hangingPunct="1"/>
            <a:r>
              <a:rPr lang="en-US" altLang="zh-CN" sz="1600">
                <a:solidFill>
                  <a:schemeClr val="tx1"/>
                </a:solidFill>
              </a:rPr>
              <a:t>                      gain basic knowledge of botanical plants, especially the ecological value of some special plants</a:t>
            </a:r>
            <a:endParaRPr lang="en-US" altLang="zh-CN" sz="1600">
              <a:solidFill>
                <a:schemeClr val="tx1"/>
              </a:solidFill>
            </a:endParaRPr>
          </a:p>
          <a:p>
            <a:pPr indent="457200" eaLnBrk="1" latinLnBrk="0" hangingPunct="1"/>
            <a:r>
              <a:rPr lang="en-US" altLang="zh-CN" sz="1600">
                <a:solidFill>
                  <a:schemeClr val="tx1"/>
                </a:solidFill>
              </a:rPr>
              <a:t>                      boost exploring courage and develop team spirit</a:t>
            </a:r>
            <a:endParaRPr lang="en-US" altLang="zh-CN" sz="1600">
              <a:solidFill>
                <a:schemeClr val="tx1"/>
              </a:solidFill>
            </a:endParaRPr>
          </a:p>
          <a:p>
            <a:pPr indent="457200" eaLnBrk="1" latinLnBrk="0" hangingPunct="1"/>
            <a:endParaRPr lang="en-US" altLang="zh-CN" sz="1600">
              <a:solidFill>
                <a:schemeClr val="tx1"/>
              </a:solidFill>
            </a:endParaRPr>
          </a:p>
          <a:p>
            <a:pPr indent="457200" eaLnBrk="1" latinLnBrk="0" hangingPunct="1"/>
            <a:endParaRPr lang="en-US" altLang="zh-CN" sz="16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0"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edge">
                                      <p:cBhvr>
                                        <p:cTn id="4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9566910" y="3375660"/>
            <a:ext cx="887730" cy="368300"/>
          </a:xfrm>
          <a:prstGeom prst="rect">
            <a:avLst/>
          </a:prstGeom>
          <a:gradFill>
            <a:gsLst>
              <a:gs pos="100000">
                <a:srgbClr val="FE4444"/>
              </a:gs>
              <a:gs pos="100000">
                <a:srgbClr val="832B2B"/>
              </a:gs>
            </a:gsLst>
            <a:lin ang="5400000" scaled="0"/>
          </a:gradFill>
        </p:spPr>
        <p:txBody>
          <a:bodyPr wrap="square" rtlCol="0">
            <a:spAutoFit/>
          </a:bodyPr>
          <a:p>
            <a:endParaRPr lang="zh-CN" altLang="en-US"/>
          </a:p>
        </p:txBody>
      </p:sp>
      <p:sp>
        <p:nvSpPr>
          <p:cNvPr id="7" name="文本框 6"/>
          <p:cNvSpPr txBox="1"/>
          <p:nvPr/>
        </p:nvSpPr>
        <p:spPr>
          <a:xfrm>
            <a:off x="5423535" y="3375660"/>
            <a:ext cx="2041525" cy="368300"/>
          </a:xfrm>
          <a:prstGeom prst="rect">
            <a:avLst/>
          </a:prstGeom>
          <a:gradFill>
            <a:gsLst>
              <a:gs pos="100000">
                <a:srgbClr val="FE4444"/>
              </a:gs>
              <a:gs pos="100000">
                <a:srgbClr val="832B2B"/>
              </a:gs>
            </a:gsLst>
            <a:lin ang="5400000" scaled="0"/>
          </a:gradFill>
        </p:spPr>
        <p:txBody>
          <a:bodyPr wrap="square" rtlCol="0">
            <a:spAutoFit/>
          </a:bodyPr>
          <a:p>
            <a:endParaRPr lang="zh-CN" altLang="en-US"/>
          </a:p>
        </p:txBody>
      </p:sp>
      <p:sp>
        <p:nvSpPr>
          <p:cNvPr id="13" name="文本框 12"/>
          <p:cNvSpPr txBox="1"/>
          <p:nvPr/>
        </p:nvSpPr>
        <p:spPr>
          <a:xfrm>
            <a:off x="842645" y="3950335"/>
            <a:ext cx="2041525" cy="922020"/>
          </a:xfrm>
          <a:prstGeom prst="rect">
            <a:avLst/>
          </a:prstGeom>
          <a:gradFill>
            <a:gsLst>
              <a:gs pos="100000">
                <a:srgbClr val="FBFB11"/>
              </a:gs>
              <a:gs pos="100000">
                <a:srgbClr val="838309"/>
              </a:gs>
            </a:gsLst>
            <a:lin ang="5400000" scaled="0"/>
          </a:gradFill>
        </p:spPr>
        <p:txBody>
          <a:bodyPr wrap="square" rtlCol="0">
            <a:spAutoFit/>
          </a:bodyPr>
          <a:p>
            <a:endParaRPr lang="zh-CN" altLang="en-US"/>
          </a:p>
          <a:p>
            <a:endParaRPr lang="zh-CN" altLang="en-US"/>
          </a:p>
          <a:p>
            <a:endParaRPr lang="zh-CN" altLang="en-US"/>
          </a:p>
        </p:txBody>
      </p:sp>
      <p:sp>
        <p:nvSpPr>
          <p:cNvPr id="6" name="文本框 5"/>
          <p:cNvSpPr txBox="1"/>
          <p:nvPr/>
        </p:nvSpPr>
        <p:spPr>
          <a:xfrm>
            <a:off x="6743700" y="796925"/>
            <a:ext cx="1380490" cy="368300"/>
          </a:xfrm>
          <a:prstGeom prst="rect">
            <a:avLst/>
          </a:prstGeom>
          <a:gradFill>
            <a:gsLst>
              <a:gs pos="100000">
                <a:srgbClr val="FE4444"/>
              </a:gs>
              <a:gs pos="100000">
                <a:srgbClr val="832B2B"/>
              </a:gs>
            </a:gsLst>
            <a:lin ang="5400000" scaled="0"/>
          </a:gradFill>
        </p:spPr>
        <p:txBody>
          <a:bodyPr wrap="square" rtlCol="0">
            <a:spAutoFit/>
          </a:bodyPr>
          <a:p>
            <a:endParaRPr lang="zh-CN" altLang="en-US"/>
          </a:p>
        </p:txBody>
      </p:sp>
      <p:sp>
        <p:nvSpPr>
          <p:cNvPr id="11" name="文本框 10"/>
          <p:cNvSpPr txBox="1"/>
          <p:nvPr/>
        </p:nvSpPr>
        <p:spPr>
          <a:xfrm>
            <a:off x="842645" y="1325880"/>
            <a:ext cx="2041525" cy="645160"/>
          </a:xfrm>
          <a:prstGeom prst="rect">
            <a:avLst/>
          </a:prstGeom>
          <a:gradFill>
            <a:gsLst>
              <a:gs pos="100000">
                <a:srgbClr val="FBFB11"/>
              </a:gs>
              <a:gs pos="100000">
                <a:srgbClr val="838309"/>
              </a:gs>
            </a:gsLst>
            <a:lin ang="5400000" scaled="0"/>
          </a:gradFill>
        </p:spPr>
        <p:txBody>
          <a:bodyPr wrap="square" rtlCol="0">
            <a:spAutoFit/>
          </a:bodyPr>
          <a:p>
            <a:endParaRPr lang="zh-CN" altLang="en-US"/>
          </a:p>
          <a:p>
            <a:endParaRPr lang="zh-CN" altLang="en-US"/>
          </a:p>
        </p:txBody>
      </p:sp>
      <p:sp>
        <p:nvSpPr>
          <p:cNvPr id="12" name="文本框 11"/>
          <p:cNvSpPr txBox="1"/>
          <p:nvPr/>
        </p:nvSpPr>
        <p:spPr>
          <a:xfrm>
            <a:off x="3236595" y="1427480"/>
            <a:ext cx="8884285" cy="2030095"/>
          </a:xfrm>
          <a:prstGeom prst="rect">
            <a:avLst/>
          </a:prstGeom>
          <a:noFill/>
        </p:spPr>
        <p:txBody>
          <a:bodyPr wrap="square" rtlCol="0">
            <a:spAutoFit/>
          </a:bodyPr>
          <a:p>
            <a:r>
              <a:rPr lang="en-US" altLang="zh-CN" b="1">
                <a:solidFill>
                  <a:srgbClr val="FF0000"/>
                </a:solidFill>
              </a:rPr>
              <a:t> </a:t>
            </a:r>
            <a:r>
              <a:rPr lang="zh-CN" altLang="en-US" b="1">
                <a:solidFill>
                  <a:srgbClr val="FF0000"/>
                </a:solidFill>
              </a:rPr>
              <a:t>适合小组学习的时间和地点 </a:t>
            </a:r>
            <a:endParaRPr lang="zh-CN" altLang="en-US" b="1">
              <a:solidFill>
                <a:srgbClr val="FF0000"/>
              </a:solidFill>
            </a:endParaRPr>
          </a:p>
          <a:p>
            <a:r>
              <a:rPr lang="zh-CN" altLang="en-US" b="1">
                <a:solidFill>
                  <a:srgbClr val="FF0000"/>
                </a:solidFill>
                <a:sym typeface="+mn-ea"/>
              </a:rPr>
              <a:t>be accessible from 8 am till 9 pm throughout the weekdays</a:t>
            </a:r>
            <a:endParaRPr lang="zh-CN" altLang="en-US" b="1">
              <a:solidFill>
                <a:srgbClr val="FF0000"/>
              </a:solidFill>
              <a:sym typeface="+mn-ea"/>
            </a:endParaRPr>
          </a:p>
          <a:p>
            <a:r>
              <a:rPr lang="en-US" altLang="zh-CN" b="1">
                <a:solidFill>
                  <a:srgbClr val="FF0000"/>
                </a:solidFill>
              </a:rPr>
              <a:t>specially-prepared spacious and well-lit reading rooms</a:t>
            </a:r>
            <a:endParaRPr lang="zh-CN" altLang="en-US" b="1">
              <a:solidFill>
                <a:srgbClr val="FF0000"/>
              </a:solidFill>
            </a:endParaRPr>
          </a:p>
          <a:p>
            <a:r>
              <a:rPr lang="zh-CN" altLang="en-US" b="1">
                <a:solidFill>
                  <a:srgbClr val="FF0000"/>
                </a:solidFill>
              </a:rPr>
              <a:t> 能促进小组学习的设施和功能 （</a:t>
            </a:r>
            <a:r>
              <a:rPr lang="en-US" altLang="zh-CN" b="1">
                <a:solidFill>
                  <a:srgbClr val="FF0000"/>
                </a:solidFill>
              </a:rPr>
              <a:t>to facilitate our learning process</a:t>
            </a:r>
            <a:r>
              <a:rPr lang="zh-CN" altLang="en-US" b="1">
                <a:solidFill>
                  <a:srgbClr val="FF0000"/>
                </a:solidFill>
              </a:rPr>
              <a:t>）</a:t>
            </a:r>
            <a:endParaRPr lang="zh-CN" altLang="en-US" b="1">
              <a:solidFill>
                <a:srgbClr val="FF0000"/>
              </a:solidFill>
            </a:endParaRPr>
          </a:p>
          <a:p>
            <a:r>
              <a:rPr lang="en-US" altLang="zh-CN" b="1">
                <a:solidFill>
                  <a:srgbClr val="FF0000"/>
                </a:solidFill>
              </a:rPr>
              <a:t>be hooked up to the Internet</a:t>
            </a:r>
            <a:endParaRPr lang="en-US" altLang="zh-CN" b="1">
              <a:solidFill>
                <a:srgbClr val="FF0000"/>
              </a:solidFill>
            </a:endParaRPr>
          </a:p>
          <a:p>
            <a:r>
              <a:rPr lang="en-US" altLang="zh-CN" b="1">
                <a:solidFill>
                  <a:srgbClr val="FF0000"/>
                </a:solidFill>
              </a:rPr>
              <a:t>free WiFi access</a:t>
            </a:r>
            <a:endParaRPr lang="en-US" altLang="zh-CN" b="1">
              <a:solidFill>
                <a:srgbClr val="FF0000"/>
              </a:solidFill>
            </a:endParaRPr>
          </a:p>
          <a:p>
            <a:endParaRPr lang="en-US" altLang="zh-CN" b="1">
              <a:solidFill>
                <a:srgbClr val="FF0000"/>
              </a:solidFill>
            </a:endParaRPr>
          </a:p>
        </p:txBody>
      </p:sp>
      <p:sp>
        <p:nvSpPr>
          <p:cNvPr id="100" name="文本框 99"/>
          <p:cNvSpPr txBox="1"/>
          <p:nvPr/>
        </p:nvSpPr>
        <p:spPr>
          <a:xfrm>
            <a:off x="842645" y="796925"/>
            <a:ext cx="10862945" cy="4560570"/>
          </a:xfrm>
          <a:prstGeom prst="rect">
            <a:avLst/>
          </a:prstGeom>
          <a:noFill/>
          <a:ln w="9525">
            <a:noFill/>
          </a:ln>
        </p:spPr>
        <p:txBody>
          <a:bodyPr wrap="square">
            <a:spAutoFit/>
          </a:bodyPr>
          <a:p>
            <a:pPr marL="0" algn="just" eaLnBrk="1" latinLnBrk="0" hangingPunct="1">
              <a:lnSpc>
                <a:spcPts val="2050"/>
              </a:lnSpc>
              <a:spcBef>
                <a:spcPts val="0"/>
              </a:spcBef>
              <a:buClrTx/>
              <a:buSzTx/>
              <a:buNone/>
            </a:pPr>
            <a:r>
              <a:rPr lang="en-US" altLang="zh-CN" sz="1800" b="0" dirty="0">
                <a:solidFill>
                  <a:srgbClr val="000000"/>
                </a:solidFill>
                <a:effectLst/>
                <a:uFillTx/>
                <a:latin typeface="Times New Roman" panose="02020603050405020304" charset="0"/>
                <a:cs typeface="+mn-ea"/>
              </a:rPr>
              <a:t>（2</a:t>
            </a:r>
            <a:r>
              <a:rPr lang="en-US" altLang="zh-CN" sz="1800" b="0" dirty="0">
                <a:solidFill>
                  <a:srgbClr val="000000"/>
                </a:solidFill>
                <a:effectLst/>
                <a:uFillTx/>
                <a:latin typeface="Times New Roman" panose="02020603050405020304" charset="0"/>
                <a:ea typeface="宋体" panose="02010600030101010101" pitchFamily="2" charset="-122"/>
                <a:cs typeface="+mn-ea"/>
              </a:rPr>
              <a:t>022</a:t>
            </a:r>
            <a:r>
              <a:rPr lang="en-US" altLang="zh-CN" sz="1800" b="0" dirty="0">
                <a:solidFill>
                  <a:srgbClr val="000000"/>
                </a:solidFill>
                <a:effectLst/>
                <a:uFillTx/>
                <a:latin typeface="Times New Roman" panose="02020603050405020304" charset="0"/>
                <a:cs typeface="+mn-ea"/>
              </a:rPr>
              <a:t>年6月浙江高考）假定你是李华，你校图书馆新开设“小组学习室”，请你给你的留学生同学Michael写一封信，邀请他一同体验，内容包括：1. 位置与开放时间； 2. 室内设施和功能。</a:t>
            </a:r>
            <a:endParaRPr lang="en-US" altLang="zh-CN" sz="1800" b="0" dirty="0">
              <a:solidFill>
                <a:srgbClr val="000000"/>
              </a:solidFill>
              <a:effectLst/>
              <a:uFillTx/>
              <a:latin typeface="Times New Roman" panose="02020603050405020304" charset="0"/>
              <a:cs typeface="+mn-ea"/>
            </a:endParaRPr>
          </a:p>
          <a:p>
            <a:pPr marL="0" algn="just" eaLnBrk="1" latinLnBrk="0" hangingPunct="1">
              <a:lnSpc>
                <a:spcPts val="2050"/>
              </a:lnSpc>
              <a:spcBef>
                <a:spcPts val="0"/>
              </a:spcBef>
              <a:buClrTx/>
              <a:buSzTx/>
              <a:buNone/>
            </a:pPr>
            <a:endParaRPr lang="en-US" altLang="zh-CN" sz="1800" b="0" dirty="0">
              <a:solidFill>
                <a:srgbClr val="000000"/>
              </a:solidFill>
              <a:effectLst/>
              <a:uFillTx/>
              <a:latin typeface="Times New Roman" panose="02020603050405020304" charset="0"/>
              <a:cs typeface="+mn-ea"/>
            </a:endParaRPr>
          </a:p>
          <a:p>
            <a:pPr marL="0" algn="just" eaLnBrk="1" latinLnBrk="0" hangingPunct="1">
              <a:lnSpc>
                <a:spcPts val="2050"/>
              </a:lnSpc>
              <a:spcBef>
                <a:spcPts val="0"/>
              </a:spcBef>
              <a:buClrTx/>
              <a:buSzTx/>
              <a:buNone/>
            </a:pPr>
            <a:endParaRPr lang="en-US" altLang="zh-CN" sz="1800" b="0" dirty="0">
              <a:solidFill>
                <a:srgbClr val="000000"/>
              </a:solidFill>
              <a:effectLst/>
              <a:uFillTx/>
              <a:latin typeface="Times New Roman" panose="02020603050405020304" charset="0"/>
              <a:cs typeface="+mn-ea"/>
            </a:endParaRPr>
          </a:p>
          <a:p>
            <a:pPr marL="0" algn="just" eaLnBrk="1" latinLnBrk="0" hangingPunct="1">
              <a:lnSpc>
                <a:spcPts val="2050"/>
              </a:lnSpc>
              <a:spcBef>
                <a:spcPts val="0"/>
              </a:spcBef>
              <a:buClrTx/>
              <a:buSzTx/>
              <a:buNone/>
            </a:pPr>
            <a:endParaRPr lang="en-US" altLang="zh-CN" sz="1800" b="0" dirty="0">
              <a:solidFill>
                <a:srgbClr val="000000"/>
              </a:solidFill>
              <a:effectLst/>
              <a:uFillTx/>
              <a:latin typeface="Times New Roman" panose="02020603050405020304" charset="0"/>
              <a:cs typeface="+mn-ea"/>
            </a:endParaRPr>
          </a:p>
          <a:p>
            <a:pPr marL="0" algn="just" eaLnBrk="1" latinLnBrk="0" hangingPunct="1">
              <a:lnSpc>
                <a:spcPts val="2050"/>
              </a:lnSpc>
              <a:spcBef>
                <a:spcPts val="0"/>
              </a:spcBef>
              <a:buClrTx/>
              <a:buSzTx/>
              <a:buNone/>
            </a:pPr>
            <a:endParaRPr lang="en-US" altLang="zh-CN" sz="1800" b="0" dirty="0">
              <a:solidFill>
                <a:srgbClr val="000000"/>
              </a:solidFill>
              <a:effectLst/>
              <a:uFillTx/>
              <a:latin typeface="Times New Roman" panose="02020603050405020304" charset="0"/>
              <a:cs typeface="+mn-ea"/>
            </a:endParaRPr>
          </a:p>
          <a:p>
            <a:pPr marL="0" algn="just" eaLnBrk="1" latinLnBrk="0" hangingPunct="1">
              <a:lnSpc>
                <a:spcPts val="2050"/>
              </a:lnSpc>
              <a:spcBef>
                <a:spcPts val="0"/>
              </a:spcBef>
              <a:buClrTx/>
              <a:buSzTx/>
              <a:buNone/>
            </a:pPr>
            <a:endParaRPr lang="en-US" altLang="zh-CN" sz="1800" b="0" dirty="0">
              <a:solidFill>
                <a:srgbClr val="000000"/>
              </a:solidFill>
              <a:effectLst/>
              <a:uFillTx/>
              <a:latin typeface="Times New Roman" panose="02020603050405020304" charset="0"/>
              <a:cs typeface="+mn-ea"/>
            </a:endParaRPr>
          </a:p>
          <a:p>
            <a:pPr marL="0" algn="just" eaLnBrk="1" latinLnBrk="0" hangingPunct="1">
              <a:lnSpc>
                <a:spcPts val="2050"/>
              </a:lnSpc>
              <a:spcBef>
                <a:spcPts val="0"/>
              </a:spcBef>
              <a:buClrTx/>
              <a:buSzTx/>
              <a:buNone/>
            </a:pPr>
            <a:endParaRPr lang="en-US" altLang="zh-CN" sz="1800" b="0" dirty="0">
              <a:solidFill>
                <a:srgbClr val="000000"/>
              </a:solidFill>
              <a:effectLst/>
              <a:uFillTx/>
              <a:latin typeface="Times New Roman" panose="02020603050405020304" charset="0"/>
              <a:cs typeface="+mn-ea"/>
            </a:endParaRPr>
          </a:p>
          <a:p>
            <a:pPr marL="0" algn="just" eaLnBrk="1" latinLnBrk="0" hangingPunct="1">
              <a:lnSpc>
                <a:spcPts val="2050"/>
              </a:lnSpc>
              <a:spcBef>
                <a:spcPts val="0"/>
              </a:spcBef>
              <a:buClrTx/>
              <a:buSzTx/>
              <a:buNone/>
            </a:pPr>
            <a:r>
              <a:rPr lang="en-US" altLang="zh-CN" sz="1800" dirty="0">
                <a:solidFill>
                  <a:srgbClr val="000000"/>
                </a:solidFill>
                <a:effectLst/>
                <a:uFillTx/>
                <a:latin typeface="Times New Roman" panose="02020603050405020304" charset="0"/>
                <a:cs typeface="+mn-ea"/>
              </a:rPr>
              <a:t>（2021年1月浙江卷）假定你是李华，下周有新西兰学生访问你校，你将作为学生代表致欢迎辞。请为此写一篇发言稿，内容包括：</a:t>
            </a:r>
            <a:endParaRPr lang="en-US" altLang="zh-CN" sz="1800" dirty="0">
              <a:solidFill>
                <a:srgbClr val="000000"/>
              </a:solidFill>
              <a:effectLst/>
              <a:uFillTx/>
              <a:latin typeface="Times New Roman" panose="02020603050405020304" charset="0"/>
              <a:cs typeface="+mn-ea"/>
            </a:endParaRPr>
          </a:p>
          <a:p>
            <a:pPr marL="0" algn="just" eaLnBrk="1" latinLnBrk="0" hangingPunct="1">
              <a:lnSpc>
                <a:spcPts val="2050"/>
              </a:lnSpc>
              <a:spcBef>
                <a:spcPts val="0"/>
              </a:spcBef>
              <a:buClrTx/>
              <a:buSzTx/>
              <a:buNone/>
            </a:pPr>
            <a:r>
              <a:rPr lang="en-US" altLang="zh-CN" sz="1800" dirty="0">
                <a:solidFill>
                  <a:srgbClr val="000000"/>
                </a:solidFill>
                <a:effectLst/>
                <a:uFillTx/>
                <a:latin typeface="Times New Roman" panose="02020603050405020304" charset="0"/>
                <a:cs typeface="+mn-ea"/>
              </a:rPr>
              <a:t>1. 表示欢迎；</a:t>
            </a:r>
            <a:endParaRPr lang="en-US" altLang="zh-CN" sz="1800" dirty="0">
              <a:solidFill>
                <a:srgbClr val="000000"/>
              </a:solidFill>
              <a:effectLst/>
              <a:uFillTx/>
              <a:latin typeface="Times New Roman" panose="02020603050405020304" charset="0"/>
              <a:cs typeface="+mn-ea"/>
            </a:endParaRPr>
          </a:p>
          <a:p>
            <a:pPr marL="0" algn="just" eaLnBrk="1" latinLnBrk="0" hangingPunct="1">
              <a:lnSpc>
                <a:spcPts val="2050"/>
              </a:lnSpc>
              <a:spcBef>
                <a:spcPts val="0"/>
              </a:spcBef>
              <a:buClrTx/>
              <a:buSzTx/>
              <a:buNone/>
            </a:pPr>
            <a:r>
              <a:rPr lang="en-US" altLang="zh-CN" sz="1800" dirty="0">
                <a:solidFill>
                  <a:srgbClr val="000000"/>
                </a:solidFill>
                <a:effectLst/>
                <a:uFillTx/>
                <a:latin typeface="Times New Roman" panose="02020603050405020304" charset="0"/>
                <a:cs typeface="+mn-ea"/>
              </a:rPr>
              <a:t>2. 介绍活动安排；</a:t>
            </a:r>
            <a:endParaRPr lang="en-US" altLang="zh-CN" sz="1800" dirty="0">
              <a:solidFill>
                <a:srgbClr val="000000"/>
              </a:solidFill>
              <a:effectLst/>
              <a:uFillTx/>
              <a:latin typeface="Times New Roman" panose="02020603050405020304" charset="0"/>
              <a:cs typeface="+mn-ea"/>
            </a:endParaRPr>
          </a:p>
          <a:p>
            <a:pPr marL="0" algn="just" eaLnBrk="1" latinLnBrk="0" hangingPunct="1">
              <a:lnSpc>
                <a:spcPts val="2050"/>
              </a:lnSpc>
              <a:spcBef>
                <a:spcPts val="0"/>
              </a:spcBef>
              <a:buClrTx/>
              <a:buSzTx/>
              <a:buNone/>
            </a:pPr>
            <a:r>
              <a:rPr lang="en-US" altLang="zh-CN" sz="1800" dirty="0">
                <a:solidFill>
                  <a:srgbClr val="000000"/>
                </a:solidFill>
                <a:effectLst/>
                <a:uFillTx/>
                <a:latin typeface="Times New Roman" panose="02020603050405020304" charset="0"/>
                <a:cs typeface="+mn-ea"/>
              </a:rPr>
              <a:t>3. 表达祝愿。</a:t>
            </a:r>
            <a:endParaRPr lang="en-US" altLang="zh-CN" sz="1800" dirty="0">
              <a:solidFill>
                <a:srgbClr val="000000"/>
              </a:solidFill>
              <a:effectLst/>
              <a:uFillTx/>
              <a:latin typeface="Times New Roman" panose="02020603050405020304" charset="0"/>
              <a:cs typeface="+mn-ea"/>
            </a:endParaRPr>
          </a:p>
          <a:p>
            <a:pPr marL="0" algn="just" eaLnBrk="1" latinLnBrk="0" hangingPunct="1">
              <a:lnSpc>
                <a:spcPts val="2050"/>
              </a:lnSpc>
              <a:spcBef>
                <a:spcPts val="0"/>
              </a:spcBef>
              <a:buClrTx/>
              <a:buSzTx/>
              <a:buNone/>
            </a:pPr>
            <a:endParaRPr lang="en-US" altLang="zh-CN" sz="1800" dirty="0">
              <a:solidFill>
                <a:srgbClr val="000000"/>
              </a:solidFill>
              <a:effectLst/>
              <a:uFillTx/>
              <a:latin typeface="Times New Roman" panose="02020603050405020304" charset="0"/>
              <a:cs typeface="+mn-ea"/>
            </a:endParaRPr>
          </a:p>
          <a:p>
            <a:pPr marL="0" algn="just" eaLnBrk="1" latinLnBrk="0" hangingPunct="1">
              <a:lnSpc>
                <a:spcPts val="2050"/>
              </a:lnSpc>
              <a:spcBef>
                <a:spcPts val="0"/>
              </a:spcBef>
              <a:buClrTx/>
              <a:buSzTx/>
              <a:buNone/>
            </a:pPr>
            <a:endParaRPr lang="en-US" altLang="zh-CN" sz="1800" dirty="0">
              <a:solidFill>
                <a:srgbClr val="000000"/>
              </a:solidFill>
              <a:effectLst/>
              <a:uFillTx/>
              <a:latin typeface="Times New Roman" panose="02020603050405020304" charset="0"/>
              <a:cs typeface="+mn-ea"/>
            </a:endParaRPr>
          </a:p>
        </p:txBody>
      </p:sp>
      <p:sp>
        <p:nvSpPr>
          <p:cNvPr id="6145" name="文本框 3"/>
          <p:cNvSpPr txBox="1">
            <a:spLocks noChangeArrowheads="1"/>
          </p:cNvSpPr>
          <p:nvPr/>
        </p:nvSpPr>
        <p:spPr bwMode="auto">
          <a:xfrm>
            <a:off x="322580" y="116840"/>
            <a:ext cx="3679825"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dirty="0">
                <a:solidFill>
                  <a:srgbClr val="AE97C0"/>
                </a:solidFill>
                <a:latin typeface="微软雅黑" panose="020B0503020204020204" pitchFamily="34" charset="-122"/>
                <a:ea typeface="微软雅黑" panose="020B0503020204020204" pitchFamily="34" charset="-122"/>
                <a:sym typeface="+mn-ea"/>
              </a:rPr>
              <a:t>3. </a:t>
            </a:r>
            <a:r>
              <a:rPr lang="zh-CN" altLang="en-US" sz="2400" b="1">
                <a:solidFill>
                  <a:srgbClr val="AE97C0"/>
                </a:solidFill>
                <a:latin typeface="微软雅黑" panose="020B0503020204020204" pitchFamily="34" charset="-122"/>
                <a:ea typeface="微软雅黑" panose="020B0503020204020204" pitchFamily="34" charset="-122"/>
                <a:sym typeface="+mn-ea"/>
              </a:rPr>
              <a:t>凸显主题，巧设</a:t>
            </a:r>
            <a:r>
              <a:rPr lang="zh-CN" altLang="en-US" sz="2400" b="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语言</a:t>
            </a:r>
            <a:endParaRPr lang="zh-CN" altLang="en-US" sz="2400"/>
          </a:p>
          <a:p>
            <a:pPr eaLnBrk="1" hangingPunct="1"/>
            <a:endParaRPr lang="zh-CN" altLang="en-US" sz="2400" b="1" dirty="0">
              <a:solidFill>
                <a:srgbClr val="AE97C0"/>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3350260" y="3743960"/>
            <a:ext cx="8543290" cy="2861310"/>
          </a:xfrm>
          <a:prstGeom prst="rect">
            <a:avLst/>
          </a:prstGeom>
          <a:noFill/>
        </p:spPr>
        <p:txBody>
          <a:bodyPr wrap="square" rtlCol="0">
            <a:spAutoFit/>
          </a:bodyPr>
          <a:p>
            <a:r>
              <a:rPr lang="en-US" altLang="zh-CN" b="1">
                <a:solidFill>
                  <a:srgbClr val="FF0000"/>
                </a:solidFill>
              </a:rPr>
              <a:t> </a:t>
            </a:r>
            <a:r>
              <a:rPr lang="zh-CN" altLang="en-US" b="1">
                <a:solidFill>
                  <a:srgbClr val="FF0000"/>
                </a:solidFill>
              </a:rPr>
              <a:t>表示欢迎 </a:t>
            </a:r>
            <a:endParaRPr lang="zh-CN" altLang="en-US" b="1">
              <a:solidFill>
                <a:srgbClr val="FF0000"/>
              </a:solidFill>
            </a:endParaRPr>
          </a:p>
          <a:p>
            <a:r>
              <a:rPr lang="zh-CN" altLang="en-US" b="1">
                <a:solidFill>
                  <a:srgbClr val="FF0000"/>
                </a:solidFill>
              </a:rPr>
              <a:t> 活动</a:t>
            </a:r>
            <a:endParaRPr lang="zh-CN" altLang="en-US" b="1">
              <a:solidFill>
                <a:srgbClr val="FF0000"/>
              </a:solidFill>
            </a:endParaRPr>
          </a:p>
          <a:p>
            <a:pPr indent="0">
              <a:buNone/>
            </a:pPr>
            <a:r>
              <a:rPr lang="en-US" altLang="zh-CN" b="1">
                <a:solidFill>
                  <a:srgbClr val="FF0000"/>
                </a:solidFill>
              </a:rPr>
              <a:t>(1) </a:t>
            </a:r>
            <a:r>
              <a:rPr lang="zh-CN" altLang="en-US" b="1">
                <a:solidFill>
                  <a:srgbClr val="FF0000"/>
                </a:solidFill>
              </a:rPr>
              <a:t>欢迎活动    </a:t>
            </a:r>
            <a:endParaRPr lang="zh-CN" altLang="en-US" b="1">
              <a:solidFill>
                <a:srgbClr val="FF0000"/>
              </a:solidFill>
            </a:endParaRPr>
          </a:p>
          <a:p>
            <a:pPr indent="0">
              <a:buNone/>
            </a:pPr>
            <a:r>
              <a:rPr lang="en-US" altLang="zh-CN" b="1">
                <a:solidFill>
                  <a:srgbClr val="FF0000"/>
                </a:solidFill>
              </a:rPr>
              <a:t>a welcome speech; a welcome party </a:t>
            </a:r>
            <a:endParaRPr lang="zh-CN" altLang="en-US" b="1">
              <a:solidFill>
                <a:srgbClr val="FF0000"/>
              </a:solidFill>
            </a:endParaRPr>
          </a:p>
          <a:p>
            <a:pPr indent="0">
              <a:buNone/>
            </a:pPr>
            <a:r>
              <a:rPr lang="en-US" altLang="zh-CN" b="1">
                <a:solidFill>
                  <a:srgbClr val="FF0000"/>
                </a:solidFill>
              </a:rPr>
              <a:t>(2) </a:t>
            </a:r>
            <a:r>
              <a:rPr lang="zh-CN" altLang="en-US" b="1">
                <a:solidFill>
                  <a:srgbClr val="FF0000"/>
                </a:solidFill>
              </a:rPr>
              <a:t>展现学校特色的活动</a:t>
            </a:r>
            <a:endParaRPr lang="zh-CN" altLang="en-US" b="1">
              <a:solidFill>
                <a:srgbClr val="FF0000"/>
              </a:solidFill>
            </a:endParaRPr>
          </a:p>
          <a:p>
            <a:pPr indent="0">
              <a:buNone/>
            </a:pPr>
            <a:r>
              <a:rPr lang="en-US" altLang="zh-CN" b="1">
                <a:solidFill>
                  <a:srgbClr val="FF0000"/>
                </a:solidFill>
              </a:rPr>
              <a:t>show around the campus; display of students' distinctive artistic works</a:t>
            </a:r>
            <a:endParaRPr lang="zh-CN" altLang="en-US" b="1">
              <a:solidFill>
                <a:srgbClr val="FF0000"/>
              </a:solidFill>
            </a:endParaRPr>
          </a:p>
          <a:p>
            <a:pPr indent="0">
              <a:buNone/>
            </a:pPr>
            <a:r>
              <a:rPr lang="en-US" altLang="zh-CN" b="1">
                <a:solidFill>
                  <a:srgbClr val="FF0000"/>
                </a:solidFill>
              </a:rPr>
              <a:t>(3) </a:t>
            </a:r>
            <a:r>
              <a:rPr lang="zh-CN" altLang="en-US" b="1">
                <a:solidFill>
                  <a:srgbClr val="FF0000"/>
                </a:solidFill>
              </a:rPr>
              <a:t>文化交流活动</a:t>
            </a:r>
            <a:endParaRPr lang="zh-CN" altLang="en-US" b="1">
              <a:solidFill>
                <a:srgbClr val="FF0000"/>
              </a:solidFill>
            </a:endParaRPr>
          </a:p>
          <a:p>
            <a:pPr indent="0">
              <a:buNone/>
            </a:pPr>
            <a:r>
              <a:rPr lang="en-US" altLang="zh-CN" b="1">
                <a:solidFill>
                  <a:srgbClr val="FF0000"/>
                </a:solidFill>
              </a:rPr>
              <a:t>enjoy traditional Chinese food/ local time-honored specialty; traditional Chinese musical instrument performance; hands-on practices; experience Chinese lessons  </a:t>
            </a:r>
            <a:endParaRPr lang="zh-CN" altLang="en-US" b="1">
              <a:solidFill>
                <a:srgbClr val="FF0000"/>
              </a:solidFill>
            </a:endParaRPr>
          </a:p>
          <a:p>
            <a:r>
              <a:rPr lang="zh-CN" altLang="en-US" b="1">
                <a:solidFill>
                  <a:srgbClr val="FF0000"/>
                </a:solidFill>
              </a:rPr>
              <a:t> 祝愿度过美好访问时光（</a:t>
            </a:r>
            <a:r>
              <a:rPr lang="en-US" altLang="zh-CN" b="1">
                <a:solidFill>
                  <a:srgbClr val="FF0000"/>
                </a:solidFill>
              </a:rPr>
              <a:t>Wish you a great time here in our school</a:t>
            </a:r>
            <a:r>
              <a:rPr lang="zh-CN" altLang="en-US" b="1">
                <a:solidFill>
                  <a:srgbClr val="FF0000"/>
                </a:solidFill>
              </a:rPr>
              <a:t>）</a:t>
            </a:r>
            <a:endParaRPr lang="zh-CN" altLang="en-US"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0"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edge">
                                      <p:cBhvr>
                                        <p:cTn id="11" dur="2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edge">
                                      <p:cBhvr>
                                        <p:cTn id="16" dur="2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edge">
                                      <p:cBhvr>
                                        <p:cTn id="21" dur="20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0"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edge">
                                      <p:cBhvr>
                                        <p:cTn id="30" dur="20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8" grpId="0" bldLvl="0" animBg="1"/>
      <p:bldP spid="11" grpId="0" bldLvl="0" animBg="1"/>
      <p:bldP spid="12" grpId="0"/>
      <p:bldP spid="13" grpId="0" bldLvl="0" animBg="1"/>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图片 3"/>
          <p:cNvPicPr>
            <a:picLocks noChangeAspect="1"/>
          </p:cNvPicPr>
          <p:nvPr/>
        </p:nvPicPr>
        <p:blipFill>
          <a:blip r:embed="rId1"/>
          <a:stretch>
            <a:fillRect/>
          </a:stretch>
        </p:blipFill>
        <p:spPr>
          <a:xfrm>
            <a:off x="4178935" y="2174875"/>
            <a:ext cx="2753995" cy="2167890"/>
          </a:xfrm>
          <a:prstGeom prst="rect">
            <a:avLst/>
          </a:prstGeom>
        </p:spPr>
      </p:pic>
      <p:pic>
        <p:nvPicPr>
          <p:cNvPr id="5" name="图片 4"/>
          <p:cNvPicPr>
            <a:picLocks noChangeAspect="1"/>
          </p:cNvPicPr>
          <p:nvPr/>
        </p:nvPicPr>
        <p:blipFill>
          <a:blip r:embed="rId2"/>
          <a:stretch>
            <a:fillRect/>
          </a:stretch>
        </p:blipFill>
        <p:spPr>
          <a:xfrm>
            <a:off x="7967345" y="2121535"/>
            <a:ext cx="3502660" cy="2275205"/>
          </a:xfrm>
          <a:prstGeom prst="rect">
            <a:avLst/>
          </a:prstGeom>
        </p:spPr>
      </p:pic>
      <p:sp>
        <p:nvSpPr>
          <p:cNvPr id="8" name="文本框 7"/>
          <p:cNvSpPr txBox="1"/>
          <p:nvPr/>
        </p:nvSpPr>
        <p:spPr>
          <a:xfrm>
            <a:off x="4917440" y="4586605"/>
            <a:ext cx="1464945" cy="368300"/>
          </a:xfrm>
          <a:prstGeom prst="rect">
            <a:avLst/>
          </a:prstGeom>
          <a:noFill/>
        </p:spPr>
        <p:txBody>
          <a:bodyPr wrap="square" rtlCol="0">
            <a:spAutoFit/>
          </a:bodyPr>
          <a:p>
            <a:r>
              <a:rPr lang="zh-CN" altLang="en-US" b="1">
                <a:solidFill>
                  <a:srgbClr val="FF0000"/>
                </a:solidFill>
              </a:rPr>
              <a:t>词块</a:t>
            </a:r>
            <a:r>
              <a:rPr lang="zh-CN" altLang="en-US"/>
              <a:t>是家具</a:t>
            </a:r>
            <a:endParaRPr lang="zh-CN" altLang="en-US"/>
          </a:p>
        </p:txBody>
      </p:sp>
      <p:sp>
        <p:nvSpPr>
          <p:cNvPr id="9" name="文本框 8"/>
          <p:cNvSpPr txBox="1"/>
          <p:nvPr/>
        </p:nvSpPr>
        <p:spPr>
          <a:xfrm>
            <a:off x="9117965" y="4586605"/>
            <a:ext cx="1852295" cy="368300"/>
          </a:xfrm>
          <a:prstGeom prst="rect">
            <a:avLst/>
          </a:prstGeom>
          <a:noFill/>
        </p:spPr>
        <p:txBody>
          <a:bodyPr wrap="square" rtlCol="0">
            <a:spAutoFit/>
          </a:bodyPr>
          <a:p>
            <a:r>
              <a:rPr lang="zh-CN" altLang="en-US" b="1">
                <a:solidFill>
                  <a:srgbClr val="FF0000"/>
                </a:solidFill>
              </a:rPr>
              <a:t>语言</a:t>
            </a:r>
            <a:r>
              <a:rPr lang="zh-CN" altLang="en-US"/>
              <a:t>是风格</a:t>
            </a:r>
            <a:endParaRPr lang="en-US" altLang="zh-CN"/>
          </a:p>
        </p:txBody>
      </p:sp>
      <p:pic>
        <p:nvPicPr>
          <p:cNvPr id="10" name="内容占位符 5"/>
          <p:cNvPicPr>
            <a:picLocks noChangeAspect="1"/>
          </p:cNvPicPr>
          <p:nvPr/>
        </p:nvPicPr>
        <p:blipFill rotWithShape="1">
          <a:blip r:embed="rId3"/>
          <a:srcRect r="10417"/>
          <a:stretch>
            <a:fillRect/>
          </a:stretch>
        </p:blipFill>
        <p:spPr>
          <a:xfrm>
            <a:off x="715010" y="2174875"/>
            <a:ext cx="2419350" cy="1913255"/>
          </a:xfrm>
          <a:prstGeom prst="rect">
            <a:avLst/>
          </a:prstGeom>
          <a:noFill/>
          <a:ln>
            <a:noFill/>
          </a:ln>
        </p:spPr>
      </p:pic>
      <p:sp>
        <p:nvSpPr>
          <p:cNvPr id="11" name="文本框 10"/>
          <p:cNvSpPr txBox="1"/>
          <p:nvPr/>
        </p:nvSpPr>
        <p:spPr>
          <a:xfrm>
            <a:off x="1228090" y="4586605"/>
            <a:ext cx="2202180" cy="368300"/>
          </a:xfrm>
          <a:prstGeom prst="rect">
            <a:avLst/>
          </a:prstGeom>
          <a:noFill/>
        </p:spPr>
        <p:txBody>
          <a:bodyPr wrap="square" rtlCol="0">
            <a:spAutoFit/>
          </a:bodyPr>
          <a:p>
            <a:r>
              <a:rPr lang="zh-CN" altLang="en-US" b="1">
                <a:solidFill>
                  <a:srgbClr val="FF0000"/>
                </a:solidFill>
              </a:rPr>
              <a:t>格式</a:t>
            </a:r>
            <a:r>
              <a:rPr lang="zh-CN" altLang="en-US"/>
              <a:t>是框架</a:t>
            </a:r>
            <a:endParaRPr lang="zh-CN" altLang="en-US"/>
          </a:p>
        </p:txBody>
      </p:sp>
      <p:sp>
        <p:nvSpPr>
          <p:cNvPr id="13" name="右大括号 12"/>
          <p:cNvSpPr/>
          <p:nvPr/>
        </p:nvSpPr>
        <p:spPr>
          <a:xfrm rot="5400000">
            <a:off x="5834380" y="1335405"/>
            <a:ext cx="321310" cy="7768590"/>
          </a:xfrm>
          <a:prstGeom prst="rightBrac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4" name="文本框 13"/>
          <p:cNvSpPr txBox="1"/>
          <p:nvPr/>
        </p:nvSpPr>
        <p:spPr>
          <a:xfrm>
            <a:off x="5195570" y="5564505"/>
            <a:ext cx="2031365" cy="368300"/>
          </a:xfrm>
          <a:prstGeom prst="rect">
            <a:avLst/>
          </a:prstGeom>
          <a:noFill/>
        </p:spPr>
        <p:txBody>
          <a:bodyPr wrap="square" rtlCol="0">
            <a:spAutoFit/>
          </a:bodyPr>
          <a:p>
            <a:r>
              <a:rPr lang="zh-CN" altLang="en-US" b="1">
                <a:solidFill>
                  <a:srgbClr val="FF0000"/>
                </a:solidFill>
              </a:rPr>
              <a:t>样板间</a:t>
            </a:r>
            <a:r>
              <a:rPr lang="zh-CN" altLang="en-US" b="1">
                <a:solidFill>
                  <a:schemeClr val="tx1"/>
                </a:solidFill>
              </a:rPr>
              <a:t>应用文</a:t>
            </a:r>
            <a:endParaRPr lang="zh-CN" altLang="en-US" b="1">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edge">
                                      <p:cBhvr>
                                        <p:cTn id="13" dur="2000"/>
                                        <p:tgtEl>
                                          <p:spTgt spid="4"/>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edge">
                                      <p:cBhvr>
                                        <p:cTn id="16" dur="2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0"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edge">
                                      <p:cBhvr>
                                        <p:cTn id="21" dur="2000"/>
                                        <p:tgtEl>
                                          <p:spTgt spid="5"/>
                                        </p:tgtEl>
                                      </p:cBhvr>
                                    </p:animEffect>
                                  </p:childTnLst>
                                </p:cTn>
                              </p:par>
                              <p:par>
                                <p:cTn id="22" presetID="2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edge">
                                      <p:cBhvr>
                                        <p:cTn id="24" dur="2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0"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edge">
                                      <p:cBhvr>
                                        <p:cTn id="29" dur="20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8" presetClass="entr" presetSubtype="16"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diamond(in)">
                                      <p:cBhvr>
                                        <p:cTn id="34"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P spid="9" grpId="0"/>
      <p:bldP spid="13" grpId="0" animBg="1"/>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图片 3"/>
          <p:cNvPicPr>
            <a:picLocks noChangeAspect="1" noChangeArrowheads="1"/>
          </p:cNvPicPr>
          <p:nvPr/>
        </p:nvPicPr>
        <p:blipFill>
          <a:blip r:embed="rId1">
            <a:extLst>
              <a:ext uri="{28A0092B-C50C-407E-A947-70E740481C1C}">
                <a14:useLocalDpi xmlns:a14="http://schemas.microsoft.com/office/drawing/2010/main" val="0"/>
              </a:ext>
            </a:extLst>
          </a:blip>
          <a:srcRect l="15273" t="33472"/>
          <a:stretch>
            <a:fillRect/>
          </a:stretch>
        </p:blipFill>
        <p:spPr bwMode="auto">
          <a:xfrm>
            <a:off x="0" y="0"/>
            <a:ext cx="9551988"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0" name="文本框 2"/>
          <p:cNvSpPr txBox="1">
            <a:spLocks noChangeArrowheads="1"/>
          </p:cNvSpPr>
          <p:nvPr/>
        </p:nvSpPr>
        <p:spPr bwMode="auto">
          <a:xfrm>
            <a:off x="6883400" y="4106863"/>
            <a:ext cx="3784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dist" eaLnBrk="1" hangingPunct="1"/>
            <a:r>
              <a:rPr lang="en-US" altLang="zh-CN" sz="6000">
                <a:solidFill>
                  <a:srgbClr val="C0AFCE"/>
                </a:solidFill>
                <a:latin typeface="Impact" panose="020B0806030902050204" pitchFamily="34" charset="0"/>
              </a:rPr>
              <a:t>THANK YOU</a:t>
            </a:r>
            <a:endParaRPr lang="zh-CN" altLang="en-US" sz="6000">
              <a:solidFill>
                <a:srgbClr val="C0AFCE"/>
              </a:solidFill>
              <a:latin typeface="Impact" panose="020B080603090205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图片 3"/>
          <p:cNvPicPr>
            <a:picLocks noChangeAspect="1" noChangeArrowheads="1"/>
          </p:cNvPicPr>
          <p:nvPr/>
        </p:nvPicPr>
        <p:blipFill>
          <a:blip r:embed="rId1">
            <a:extLst>
              <a:ext uri="{28A0092B-C50C-407E-A947-70E740481C1C}">
                <a14:useLocalDpi xmlns:a14="http://schemas.microsoft.com/office/drawing/2010/main" val="0"/>
              </a:ext>
            </a:extLst>
          </a:blip>
          <a:srcRect l="15273" t="33472"/>
          <a:stretch>
            <a:fillRect/>
          </a:stretch>
        </p:blipFill>
        <p:spPr bwMode="auto">
          <a:xfrm>
            <a:off x="0" y="0"/>
            <a:ext cx="9551988"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文本框 2"/>
          <p:cNvSpPr txBox="1">
            <a:spLocks noChangeArrowheads="1"/>
          </p:cNvSpPr>
          <p:nvPr/>
        </p:nvSpPr>
        <p:spPr bwMode="auto">
          <a:xfrm>
            <a:off x="386715" y="3973195"/>
            <a:ext cx="11647805"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dist" eaLnBrk="1" hangingPunct="1"/>
            <a:r>
              <a:rPr lang="zh-CN" altLang="en-US" sz="6000" b="1" dirty="0">
                <a:solidFill>
                  <a:srgbClr val="C0AFCE"/>
                </a:solidFill>
                <a:latin typeface="方正粗黑宋简体" panose="02000000000000000000" charset="-122"/>
                <a:ea typeface="方正粗黑宋简体" panose="02000000000000000000" charset="-122"/>
                <a:cs typeface="方正粗黑宋简体" panose="02000000000000000000" charset="-122"/>
              </a:rPr>
              <a:t>冲刺</a:t>
            </a:r>
            <a:r>
              <a:rPr lang="en-US" altLang="zh-CN" sz="6000" b="1" dirty="0">
                <a:solidFill>
                  <a:srgbClr val="C0AFCE"/>
                </a:solidFill>
                <a:latin typeface="方正粗黑宋简体" panose="02000000000000000000" charset="-122"/>
                <a:ea typeface="方正粗黑宋简体" panose="02000000000000000000" charset="-122"/>
                <a:cs typeface="方正粗黑宋简体" panose="02000000000000000000" charset="-122"/>
              </a:rPr>
              <a:t>2023</a:t>
            </a:r>
            <a:r>
              <a:rPr lang="zh-CN" altLang="en-US" sz="6000" b="1" dirty="0">
                <a:solidFill>
                  <a:srgbClr val="C0AFCE"/>
                </a:solidFill>
                <a:latin typeface="方正粗黑宋简体" panose="02000000000000000000" charset="-122"/>
                <a:ea typeface="方正粗黑宋简体" panose="02000000000000000000" charset="-122"/>
                <a:cs typeface="方正粗黑宋简体" panose="02000000000000000000" charset="-122"/>
              </a:rPr>
              <a:t>年高考应用文高分攻略</a:t>
            </a:r>
            <a:endParaRPr lang="zh-CN" altLang="en-US" sz="6000" b="1" dirty="0">
              <a:solidFill>
                <a:srgbClr val="C0AFCE"/>
              </a:solidFill>
              <a:latin typeface="方正粗黑宋简体" panose="02000000000000000000" charset="-122"/>
              <a:ea typeface="方正粗黑宋简体" panose="02000000000000000000" charset="-122"/>
              <a:cs typeface="方正粗黑宋简体" panose="02000000000000000000" charset="-122"/>
            </a:endParaRPr>
          </a:p>
        </p:txBody>
      </p:sp>
      <p:grpSp>
        <p:nvGrpSpPr>
          <p:cNvPr id="2" name="组合 1"/>
          <p:cNvGrpSpPr/>
          <p:nvPr/>
        </p:nvGrpSpPr>
        <p:grpSpPr>
          <a:xfrm>
            <a:off x="6361430" y="5302250"/>
            <a:ext cx="4956810" cy="685800"/>
            <a:chOff x="11044" y="8350"/>
            <a:chExt cx="6780" cy="1080"/>
          </a:xfrm>
        </p:grpSpPr>
        <p:sp>
          <p:nvSpPr>
            <p:cNvPr id="3075" name="文本框 4"/>
            <p:cNvSpPr txBox="1">
              <a:spLocks noChangeArrowheads="1"/>
            </p:cNvSpPr>
            <p:nvPr/>
          </p:nvSpPr>
          <p:spPr bwMode="auto">
            <a:xfrm>
              <a:off x="11307" y="8527"/>
              <a:ext cx="6517" cy="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solidFill>
                    <a:srgbClr val="262626"/>
                  </a:solidFill>
                  <a:latin typeface="微软雅黑" panose="020B0503020204020204" pitchFamily="34" charset="-122"/>
                  <a:ea typeface="微软雅黑" panose="020B0503020204020204" pitchFamily="34" charset="-122"/>
                </a:rPr>
                <a:t>侧重于话题内容的语言组织</a:t>
              </a:r>
              <a:endParaRPr lang="zh-CN" altLang="en-US" sz="2800" b="1">
                <a:solidFill>
                  <a:srgbClr val="262626"/>
                </a:solidFill>
                <a:latin typeface="微软雅黑" panose="020B0503020204020204" pitchFamily="34" charset="-122"/>
                <a:ea typeface="微软雅黑" panose="020B0503020204020204" pitchFamily="34" charset="-122"/>
              </a:endParaRPr>
            </a:p>
          </p:txBody>
        </p:sp>
        <p:sp>
          <p:nvSpPr>
            <p:cNvPr id="6" name="圆角矩形 5"/>
            <p:cNvSpPr/>
            <p:nvPr/>
          </p:nvSpPr>
          <p:spPr>
            <a:xfrm>
              <a:off x="11044" y="8350"/>
              <a:ext cx="6478" cy="1080"/>
            </a:xfrm>
            <a:prstGeom prst="roundRect">
              <a:avLst/>
            </a:prstGeom>
            <a:no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2000">
                <a:sym typeface="+mn-ea"/>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8102600" y="3729990"/>
            <a:ext cx="1417638" cy="1416050"/>
          </a:xfrm>
          <a:prstGeom prst="ellipse">
            <a:avLst/>
          </a:prstGeom>
          <a:gradFill flip="none" rotWithShape="1">
            <a:gsLst>
              <a:gs pos="0">
                <a:schemeClr val="bg1"/>
              </a:gs>
              <a:gs pos="100000">
                <a:schemeClr val="bg1">
                  <a:lumMod val="85000"/>
                </a:schemeClr>
              </a:gs>
            </a:gsLst>
            <a:lin ang="16200000" scaled="1"/>
            <a:tileRect/>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3190">
              <a:solidFill>
                <a:prstClr val="white"/>
              </a:solidFill>
              <a:sym typeface="+mn-ea"/>
            </a:endParaRPr>
          </a:p>
        </p:txBody>
      </p:sp>
      <p:grpSp>
        <p:nvGrpSpPr>
          <p:cNvPr id="5" name="组合 4"/>
          <p:cNvGrpSpPr/>
          <p:nvPr/>
        </p:nvGrpSpPr>
        <p:grpSpPr>
          <a:xfrm>
            <a:off x="8510802" y="4148585"/>
            <a:ext cx="600890" cy="670860"/>
            <a:chOff x="6016626" y="5110164"/>
            <a:chExt cx="231775" cy="258763"/>
          </a:xfrm>
          <a:solidFill>
            <a:srgbClr val="AE97C0"/>
          </a:solidFill>
        </p:grpSpPr>
        <p:sp>
          <p:nvSpPr>
            <p:cNvPr id="6" name="Rectangle 74"/>
            <p:cNvSpPr>
              <a:spLocks noChangeArrowheads="1"/>
            </p:cNvSpPr>
            <p:nvPr/>
          </p:nvSpPr>
          <p:spPr bwMode="auto">
            <a:xfrm>
              <a:off x="6119813" y="5281614"/>
              <a:ext cx="23813" cy="87313"/>
            </a:xfrm>
            <a:prstGeom prst="rect">
              <a:avLst/>
            </a:prstGeom>
            <a:grpFill/>
            <a:ln w="63500" cap="flat" cmpd="sng">
              <a:solidFill>
                <a:srgbClr val="000000">
                  <a:alpha val="0"/>
                </a:srgbClr>
              </a:solidFill>
              <a:prstDash val="solid"/>
              <a:miter lim="0"/>
            </a:ln>
            <a:effectLst/>
          </p:spPr>
          <p:txBody>
            <a:bodyPr lIns="0" tIns="0" rIns="0" bIns="0" anchor="ctr"/>
            <a:lstStyle/>
            <a:p>
              <a:pPr defTabSz="584200" fontAlgn="auto">
                <a:spcBef>
                  <a:spcPts val="0"/>
                </a:spcBef>
                <a:spcAft>
                  <a:spcPts val="0"/>
                </a:spcAft>
                <a:buFontTx/>
                <a:buNone/>
                <a:defRPr/>
              </a:pPr>
              <a:endParaRPr lang="zh-CN" altLang="en-US" sz="4000">
                <a:solidFill>
                  <a:srgbClr val="FFFFFF"/>
                </a:solidFill>
                <a:effectLst>
                  <a:outerShdw blurRad="38100" dist="38100" dir="2700000" algn="tl">
                    <a:srgbClr val="000000"/>
                  </a:outerShdw>
                </a:effectLst>
                <a:latin typeface="+mn-lt"/>
                <a:ea typeface="+mn-ea"/>
              </a:endParaRPr>
            </a:p>
          </p:txBody>
        </p:sp>
        <p:sp>
          <p:nvSpPr>
            <p:cNvPr id="7" name="Freeform 75"/>
            <p:cNvSpPr/>
            <p:nvPr/>
          </p:nvSpPr>
          <p:spPr bwMode="auto">
            <a:xfrm>
              <a:off x="6016626" y="5110164"/>
              <a:ext cx="207963" cy="73025"/>
            </a:xfrm>
            <a:custGeom>
              <a:avLst/>
              <a:gdLst>
                <a:gd name="T0" fmla="*/ 115 w 231"/>
                <a:gd name="T1" fmla="*/ 28 h 81"/>
                <a:gd name="T2" fmla="*/ 30 w 231"/>
                <a:gd name="T3" fmla="*/ 28 h 81"/>
                <a:gd name="T4" fmla="*/ 25 w 231"/>
                <a:gd name="T5" fmla="*/ 30 h 81"/>
                <a:gd name="T6" fmla="*/ 2 w 231"/>
                <a:gd name="T7" fmla="*/ 50 h 81"/>
                <a:gd name="T8" fmla="*/ 0 w 231"/>
                <a:gd name="T9" fmla="*/ 54 h 81"/>
                <a:gd name="T10" fmla="*/ 0 w 231"/>
                <a:gd name="T11" fmla="*/ 55 h 81"/>
                <a:gd name="T12" fmla="*/ 2 w 231"/>
                <a:gd name="T13" fmla="*/ 60 h 81"/>
                <a:gd name="T14" fmla="*/ 25 w 231"/>
                <a:gd name="T15" fmla="*/ 79 h 81"/>
                <a:gd name="T16" fmla="*/ 30 w 231"/>
                <a:gd name="T17" fmla="*/ 81 h 81"/>
                <a:gd name="T18" fmla="*/ 229 w 231"/>
                <a:gd name="T19" fmla="*/ 81 h 81"/>
                <a:gd name="T20" fmla="*/ 231 w 231"/>
                <a:gd name="T21" fmla="*/ 78 h 81"/>
                <a:gd name="T22" fmla="*/ 231 w 231"/>
                <a:gd name="T23" fmla="*/ 31 h 81"/>
                <a:gd name="T24" fmla="*/ 229 w 231"/>
                <a:gd name="T25" fmla="*/ 28 h 81"/>
                <a:gd name="T26" fmla="*/ 142 w 231"/>
                <a:gd name="T27" fmla="*/ 28 h 81"/>
                <a:gd name="T28" fmla="*/ 142 w 231"/>
                <a:gd name="T29" fmla="*/ 13 h 81"/>
                <a:gd name="T30" fmla="*/ 142 w 231"/>
                <a:gd name="T31" fmla="*/ 0 h 81"/>
                <a:gd name="T32" fmla="*/ 115 w 231"/>
                <a:gd name="T33" fmla="*/ 0 h 81"/>
                <a:gd name="T34" fmla="*/ 115 w 231"/>
                <a:gd name="T35" fmla="*/ 13 h 81"/>
                <a:gd name="T36" fmla="*/ 115 w 231"/>
                <a:gd name="T37" fmla="*/ 28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1" h="81">
                  <a:moveTo>
                    <a:pt x="115" y="28"/>
                  </a:moveTo>
                  <a:cubicBezTo>
                    <a:pt x="30" y="28"/>
                    <a:pt x="30" y="28"/>
                    <a:pt x="30" y="28"/>
                  </a:cubicBezTo>
                  <a:cubicBezTo>
                    <a:pt x="28" y="28"/>
                    <a:pt x="26" y="29"/>
                    <a:pt x="25" y="30"/>
                  </a:cubicBezTo>
                  <a:cubicBezTo>
                    <a:pt x="2" y="50"/>
                    <a:pt x="2" y="50"/>
                    <a:pt x="2" y="50"/>
                  </a:cubicBezTo>
                  <a:cubicBezTo>
                    <a:pt x="1" y="51"/>
                    <a:pt x="0" y="53"/>
                    <a:pt x="0" y="54"/>
                  </a:cubicBezTo>
                  <a:cubicBezTo>
                    <a:pt x="0" y="55"/>
                    <a:pt x="0" y="55"/>
                    <a:pt x="0" y="55"/>
                  </a:cubicBezTo>
                  <a:cubicBezTo>
                    <a:pt x="0" y="56"/>
                    <a:pt x="1" y="59"/>
                    <a:pt x="2" y="60"/>
                  </a:cubicBezTo>
                  <a:cubicBezTo>
                    <a:pt x="25" y="79"/>
                    <a:pt x="25" y="79"/>
                    <a:pt x="25" y="79"/>
                  </a:cubicBezTo>
                  <a:cubicBezTo>
                    <a:pt x="26" y="80"/>
                    <a:pt x="28" y="81"/>
                    <a:pt x="30" y="81"/>
                  </a:cubicBezTo>
                  <a:cubicBezTo>
                    <a:pt x="229" y="81"/>
                    <a:pt x="229" y="81"/>
                    <a:pt x="229" y="81"/>
                  </a:cubicBezTo>
                  <a:cubicBezTo>
                    <a:pt x="230" y="81"/>
                    <a:pt x="231" y="80"/>
                    <a:pt x="231" y="78"/>
                  </a:cubicBezTo>
                  <a:cubicBezTo>
                    <a:pt x="231" y="31"/>
                    <a:pt x="231" y="31"/>
                    <a:pt x="231" y="31"/>
                  </a:cubicBezTo>
                  <a:cubicBezTo>
                    <a:pt x="231" y="30"/>
                    <a:pt x="230" y="28"/>
                    <a:pt x="229" y="28"/>
                  </a:cubicBezTo>
                  <a:cubicBezTo>
                    <a:pt x="142" y="28"/>
                    <a:pt x="142" y="28"/>
                    <a:pt x="142" y="28"/>
                  </a:cubicBezTo>
                  <a:cubicBezTo>
                    <a:pt x="142" y="13"/>
                    <a:pt x="142" y="13"/>
                    <a:pt x="142" y="13"/>
                  </a:cubicBezTo>
                  <a:cubicBezTo>
                    <a:pt x="142" y="0"/>
                    <a:pt x="142" y="0"/>
                    <a:pt x="142" y="0"/>
                  </a:cubicBezTo>
                  <a:cubicBezTo>
                    <a:pt x="115" y="0"/>
                    <a:pt x="115" y="0"/>
                    <a:pt x="115" y="0"/>
                  </a:cubicBezTo>
                  <a:cubicBezTo>
                    <a:pt x="115" y="13"/>
                    <a:pt x="115" y="13"/>
                    <a:pt x="115" y="13"/>
                  </a:cubicBezTo>
                  <a:lnTo>
                    <a:pt x="115" y="28"/>
                  </a:lnTo>
                  <a:close/>
                </a:path>
              </a:pathLst>
            </a:custGeom>
            <a:grpFill/>
            <a:ln w="63500" cap="flat" cmpd="sng">
              <a:solidFill>
                <a:srgbClr val="000000">
                  <a:alpha val="0"/>
                </a:srgbClr>
              </a:solidFill>
              <a:prstDash val="solid"/>
              <a:miter lim="0"/>
            </a:ln>
            <a:effectLst/>
          </p:spPr>
          <p:txBody>
            <a:bodyPr lIns="0" tIns="0" rIns="0" bIns="0" anchor="ctr"/>
            <a:lstStyle/>
            <a:p>
              <a:pPr defTabSz="584200" fontAlgn="auto">
                <a:spcBef>
                  <a:spcPts val="0"/>
                </a:spcBef>
                <a:spcAft>
                  <a:spcPts val="0"/>
                </a:spcAft>
                <a:buFontTx/>
                <a:buNone/>
                <a:defRPr/>
              </a:pPr>
              <a:endParaRPr lang="zh-CN" altLang="en-US" sz="4000">
                <a:solidFill>
                  <a:srgbClr val="FFFFFF"/>
                </a:solidFill>
                <a:effectLst>
                  <a:outerShdw blurRad="38100" dist="38100" dir="2700000" algn="tl">
                    <a:srgbClr val="000000"/>
                  </a:outerShdw>
                </a:effectLst>
                <a:latin typeface="+mn-lt"/>
                <a:ea typeface="+mn-ea"/>
              </a:endParaRPr>
            </a:p>
          </p:txBody>
        </p:sp>
        <p:sp>
          <p:nvSpPr>
            <p:cNvPr id="8" name="Freeform 76"/>
            <p:cNvSpPr/>
            <p:nvPr/>
          </p:nvSpPr>
          <p:spPr bwMode="auto">
            <a:xfrm>
              <a:off x="6040438" y="5197476"/>
              <a:ext cx="207963" cy="71438"/>
            </a:xfrm>
            <a:custGeom>
              <a:avLst/>
              <a:gdLst>
                <a:gd name="T0" fmla="*/ 89 w 231"/>
                <a:gd name="T1" fmla="*/ 27 h 80"/>
                <a:gd name="T2" fmla="*/ 3 w 231"/>
                <a:gd name="T3" fmla="*/ 27 h 80"/>
                <a:gd name="T4" fmla="*/ 0 w 231"/>
                <a:gd name="T5" fmla="*/ 30 h 80"/>
                <a:gd name="T6" fmla="*/ 0 w 231"/>
                <a:gd name="T7" fmla="*/ 77 h 80"/>
                <a:gd name="T8" fmla="*/ 3 w 231"/>
                <a:gd name="T9" fmla="*/ 80 h 80"/>
                <a:gd name="T10" fmla="*/ 202 w 231"/>
                <a:gd name="T11" fmla="*/ 80 h 80"/>
                <a:gd name="T12" fmla="*/ 206 w 231"/>
                <a:gd name="T13" fmla="*/ 78 h 80"/>
                <a:gd name="T14" fmla="*/ 229 w 231"/>
                <a:gd name="T15" fmla="*/ 59 h 80"/>
                <a:gd name="T16" fmla="*/ 231 w 231"/>
                <a:gd name="T17" fmla="*/ 54 h 80"/>
                <a:gd name="T18" fmla="*/ 231 w 231"/>
                <a:gd name="T19" fmla="*/ 53 h 80"/>
                <a:gd name="T20" fmla="*/ 229 w 231"/>
                <a:gd name="T21" fmla="*/ 49 h 80"/>
                <a:gd name="T22" fmla="*/ 206 w 231"/>
                <a:gd name="T23" fmla="*/ 29 h 80"/>
                <a:gd name="T24" fmla="*/ 202 w 231"/>
                <a:gd name="T25" fmla="*/ 27 h 80"/>
                <a:gd name="T26" fmla="*/ 116 w 231"/>
                <a:gd name="T27" fmla="*/ 27 h 80"/>
                <a:gd name="T28" fmla="*/ 116 w 231"/>
                <a:gd name="T29" fmla="*/ 12 h 80"/>
                <a:gd name="T30" fmla="*/ 116 w 231"/>
                <a:gd name="T31" fmla="*/ 1 h 80"/>
                <a:gd name="T32" fmla="*/ 116 w 231"/>
                <a:gd name="T33" fmla="*/ 0 h 80"/>
                <a:gd name="T34" fmla="*/ 89 w 231"/>
                <a:gd name="T35" fmla="*/ 0 h 80"/>
                <a:gd name="T36" fmla="*/ 89 w 231"/>
                <a:gd name="T37" fmla="*/ 1 h 80"/>
                <a:gd name="T38" fmla="*/ 89 w 231"/>
                <a:gd name="T39" fmla="*/ 12 h 80"/>
                <a:gd name="T40" fmla="*/ 89 w 231"/>
                <a:gd name="T41" fmla="*/ 2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1" h="80">
                  <a:moveTo>
                    <a:pt x="89" y="27"/>
                  </a:moveTo>
                  <a:cubicBezTo>
                    <a:pt x="3" y="27"/>
                    <a:pt x="3" y="27"/>
                    <a:pt x="3" y="27"/>
                  </a:cubicBezTo>
                  <a:cubicBezTo>
                    <a:pt x="1" y="27"/>
                    <a:pt x="0" y="29"/>
                    <a:pt x="0" y="30"/>
                  </a:cubicBezTo>
                  <a:cubicBezTo>
                    <a:pt x="0" y="77"/>
                    <a:pt x="0" y="77"/>
                    <a:pt x="0" y="77"/>
                  </a:cubicBezTo>
                  <a:cubicBezTo>
                    <a:pt x="0" y="79"/>
                    <a:pt x="1" y="80"/>
                    <a:pt x="3" y="80"/>
                  </a:cubicBezTo>
                  <a:cubicBezTo>
                    <a:pt x="202" y="80"/>
                    <a:pt x="202" y="80"/>
                    <a:pt x="202" y="80"/>
                  </a:cubicBezTo>
                  <a:cubicBezTo>
                    <a:pt x="203" y="80"/>
                    <a:pt x="205" y="79"/>
                    <a:pt x="206" y="78"/>
                  </a:cubicBezTo>
                  <a:cubicBezTo>
                    <a:pt x="229" y="59"/>
                    <a:pt x="229" y="59"/>
                    <a:pt x="229" y="59"/>
                  </a:cubicBezTo>
                  <a:cubicBezTo>
                    <a:pt x="230" y="58"/>
                    <a:pt x="231" y="55"/>
                    <a:pt x="231" y="54"/>
                  </a:cubicBezTo>
                  <a:cubicBezTo>
                    <a:pt x="231" y="53"/>
                    <a:pt x="231" y="53"/>
                    <a:pt x="231" y="53"/>
                  </a:cubicBezTo>
                  <a:cubicBezTo>
                    <a:pt x="231" y="52"/>
                    <a:pt x="230" y="50"/>
                    <a:pt x="229" y="49"/>
                  </a:cubicBezTo>
                  <a:cubicBezTo>
                    <a:pt x="206" y="29"/>
                    <a:pt x="206" y="29"/>
                    <a:pt x="206" y="29"/>
                  </a:cubicBezTo>
                  <a:cubicBezTo>
                    <a:pt x="205" y="28"/>
                    <a:pt x="203" y="27"/>
                    <a:pt x="202" y="27"/>
                  </a:cubicBezTo>
                  <a:cubicBezTo>
                    <a:pt x="116" y="27"/>
                    <a:pt x="116" y="27"/>
                    <a:pt x="116" y="27"/>
                  </a:cubicBezTo>
                  <a:cubicBezTo>
                    <a:pt x="116" y="12"/>
                    <a:pt x="116" y="12"/>
                    <a:pt x="116" y="12"/>
                  </a:cubicBezTo>
                  <a:cubicBezTo>
                    <a:pt x="116" y="1"/>
                    <a:pt x="116" y="1"/>
                    <a:pt x="116" y="1"/>
                  </a:cubicBezTo>
                  <a:cubicBezTo>
                    <a:pt x="116" y="0"/>
                    <a:pt x="116" y="0"/>
                    <a:pt x="116" y="0"/>
                  </a:cubicBezTo>
                  <a:cubicBezTo>
                    <a:pt x="89" y="0"/>
                    <a:pt x="89" y="0"/>
                    <a:pt x="89" y="0"/>
                  </a:cubicBezTo>
                  <a:cubicBezTo>
                    <a:pt x="89" y="1"/>
                    <a:pt x="89" y="1"/>
                    <a:pt x="89" y="1"/>
                  </a:cubicBezTo>
                  <a:cubicBezTo>
                    <a:pt x="89" y="12"/>
                    <a:pt x="89" y="12"/>
                    <a:pt x="89" y="12"/>
                  </a:cubicBezTo>
                  <a:lnTo>
                    <a:pt x="89" y="27"/>
                  </a:lnTo>
                  <a:close/>
                </a:path>
              </a:pathLst>
            </a:custGeom>
            <a:grpFill/>
            <a:ln w="63500" cap="flat" cmpd="sng">
              <a:solidFill>
                <a:srgbClr val="000000">
                  <a:alpha val="0"/>
                </a:srgbClr>
              </a:solidFill>
              <a:prstDash val="solid"/>
              <a:miter lim="0"/>
            </a:ln>
            <a:effectLst/>
          </p:spPr>
          <p:txBody>
            <a:bodyPr lIns="0" tIns="0" rIns="0" bIns="0" anchor="ctr"/>
            <a:lstStyle/>
            <a:p>
              <a:pPr defTabSz="584200" fontAlgn="auto">
                <a:spcBef>
                  <a:spcPts val="0"/>
                </a:spcBef>
                <a:spcAft>
                  <a:spcPts val="0"/>
                </a:spcAft>
                <a:buFontTx/>
                <a:buNone/>
                <a:defRPr/>
              </a:pPr>
              <a:endParaRPr lang="zh-CN" altLang="en-US" sz="4000">
                <a:solidFill>
                  <a:srgbClr val="FFFFFF"/>
                </a:solidFill>
                <a:effectLst>
                  <a:outerShdw blurRad="38100" dist="38100" dir="2700000" algn="tl">
                    <a:srgbClr val="000000"/>
                  </a:outerShdw>
                </a:effectLst>
                <a:latin typeface="+mn-lt"/>
                <a:ea typeface="+mn-ea"/>
              </a:endParaRPr>
            </a:p>
          </p:txBody>
        </p:sp>
      </p:grpSp>
      <p:sp>
        <p:nvSpPr>
          <p:cNvPr id="14" name="椭圆 13"/>
          <p:cNvSpPr/>
          <p:nvPr/>
        </p:nvSpPr>
        <p:spPr>
          <a:xfrm>
            <a:off x="1204913" y="941070"/>
            <a:ext cx="1416050" cy="1416050"/>
          </a:xfrm>
          <a:prstGeom prst="ellipse">
            <a:avLst/>
          </a:prstGeom>
          <a:gradFill flip="none" rotWithShape="1">
            <a:gsLst>
              <a:gs pos="0">
                <a:schemeClr val="bg1"/>
              </a:gs>
              <a:gs pos="100000">
                <a:schemeClr val="bg1">
                  <a:lumMod val="85000"/>
                </a:schemeClr>
              </a:gs>
            </a:gsLst>
            <a:lin ang="16200000" scaled="1"/>
            <a:tileRect/>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3190">
              <a:solidFill>
                <a:prstClr val="white"/>
              </a:solidFill>
              <a:sym typeface="+mn-ea"/>
            </a:endParaRPr>
          </a:p>
        </p:txBody>
      </p:sp>
      <p:sp>
        <p:nvSpPr>
          <p:cNvPr id="15" name="Freeform 251"/>
          <p:cNvSpPr>
            <a:spLocks noEditPoints="1"/>
          </p:cNvSpPr>
          <p:nvPr/>
        </p:nvSpPr>
        <p:spPr bwMode="auto">
          <a:xfrm>
            <a:off x="1560513" y="1320483"/>
            <a:ext cx="704850" cy="658812"/>
          </a:xfrm>
          <a:custGeom>
            <a:avLst/>
            <a:gdLst>
              <a:gd name="T0" fmla="*/ 266 w 301"/>
              <a:gd name="T1" fmla="*/ 192 h 282"/>
              <a:gd name="T2" fmla="*/ 234 w 301"/>
              <a:gd name="T3" fmla="*/ 69 h 282"/>
              <a:gd name="T4" fmla="*/ 81 w 301"/>
              <a:gd name="T5" fmla="*/ 36 h 282"/>
              <a:gd name="T6" fmla="*/ 32 w 301"/>
              <a:gd name="T7" fmla="*/ 3 h 282"/>
              <a:gd name="T8" fmla="*/ 12 w 301"/>
              <a:gd name="T9" fmla="*/ 13 h 282"/>
              <a:gd name="T10" fmla="*/ 61 w 301"/>
              <a:gd name="T11" fmla="*/ 57 h 282"/>
              <a:gd name="T12" fmla="*/ 132 w 301"/>
              <a:gd name="T13" fmla="*/ 249 h 282"/>
              <a:gd name="T14" fmla="*/ 301 w 301"/>
              <a:gd name="T15" fmla="*/ 260 h 282"/>
              <a:gd name="T16" fmla="*/ 266 w 301"/>
              <a:gd name="T17" fmla="*/ 192 h 282"/>
              <a:gd name="T18" fmla="*/ 242 w 301"/>
              <a:gd name="T19" fmla="*/ 232 h 282"/>
              <a:gd name="T20" fmla="*/ 240 w 301"/>
              <a:gd name="T21" fmla="*/ 233 h 282"/>
              <a:gd name="T22" fmla="*/ 238 w 301"/>
              <a:gd name="T23" fmla="*/ 232 h 282"/>
              <a:gd name="T24" fmla="*/ 159 w 301"/>
              <a:gd name="T25" fmla="*/ 138 h 282"/>
              <a:gd name="T26" fmla="*/ 106 w 301"/>
              <a:gd name="T27" fmla="*/ 75 h 282"/>
              <a:gd name="T28" fmla="*/ 106 w 301"/>
              <a:gd name="T29" fmla="*/ 71 h 282"/>
              <a:gd name="T30" fmla="*/ 109 w 301"/>
              <a:gd name="T31" fmla="*/ 71 h 282"/>
              <a:gd name="T32" fmla="*/ 178 w 301"/>
              <a:gd name="T33" fmla="*/ 122 h 282"/>
              <a:gd name="T34" fmla="*/ 243 w 301"/>
              <a:gd name="T35" fmla="*/ 229 h 282"/>
              <a:gd name="T36" fmla="*/ 242 w 301"/>
              <a:gd name="T37" fmla="*/ 23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1" h="282">
                <a:moveTo>
                  <a:pt x="266" y="192"/>
                </a:moveTo>
                <a:cubicBezTo>
                  <a:pt x="268" y="152"/>
                  <a:pt x="252" y="95"/>
                  <a:pt x="234" y="69"/>
                </a:cubicBezTo>
                <a:cubicBezTo>
                  <a:pt x="197" y="16"/>
                  <a:pt x="116" y="0"/>
                  <a:pt x="81" y="36"/>
                </a:cubicBezTo>
                <a:cubicBezTo>
                  <a:pt x="74" y="43"/>
                  <a:pt x="32" y="3"/>
                  <a:pt x="32" y="3"/>
                </a:cubicBezTo>
                <a:cubicBezTo>
                  <a:pt x="12" y="13"/>
                  <a:pt x="12" y="13"/>
                  <a:pt x="12" y="13"/>
                </a:cubicBezTo>
                <a:cubicBezTo>
                  <a:pt x="61" y="57"/>
                  <a:pt x="61" y="57"/>
                  <a:pt x="61" y="57"/>
                </a:cubicBezTo>
                <a:cubicBezTo>
                  <a:pt x="61" y="57"/>
                  <a:pt x="0" y="152"/>
                  <a:pt x="132" y="249"/>
                </a:cubicBezTo>
                <a:cubicBezTo>
                  <a:pt x="177" y="282"/>
                  <a:pt x="241" y="269"/>
                  <a:pt x="301" y="260"/>
                </a:cubicBezTo>
                <a:cubicBezTo>
                  <a:pt x="301" y="260"/>
                  <a:pt x="265" y="248"/>
                  <a:pt x="266" y="192"/>
                </a:cubicBezTo>
                <a:close/>
                <a:moveTo>
                  <a:pt x="242" y="232"/>
                </a:moveTo>
                <a:cubicBezTo>
                  <a:pt x="241" y="233"/>
                  <a:pt x="241" y="233"/>
                  <a:pt x="240" y="233"/>
                </a:cubicBezTo>
                <a:cubicBezTo>
                  <a:pt x="240" y="233"/>
                  <a:pt x="239" y="232"/>
                  <a:pt x="238" y="232"/>
                </a:cubicBezTo>
                <a:cubicBezTo>
                  <a:pt x="238" y="232"/>
                  <a:pt x="198" y="182"/>
                  <a:pt x="159" y="138"/>
                </a:cubicBezTo>
                <a:cubicBezTo>
                  <a:pt x="115" y="89"/>
                  <a:pt x="106" y="75"/>
                  <a:pt x="106" y="75"/>
                </a:cubicBezTo>
                <a:cubicBezTo>
                  <a:pt x="105" y="74"/>
                  <a:pt x="105" y="72"/>
                  <a:pt x="106" y="71"/>
                </a:cubicBezTo>
                <a:cubicBezTo>
                  <a:pt x="107" y="71"/>
                  <a:pt x="108" y="70"/>
                  <a:pt x="109" y="71"/>
                </a:cubicBezTo>
                <a:cubicBezTo>
                  <a:pt x="109" y="71"/>
                  <a:pt x="144" y="87"/>
                  <a:pt x="178" y="122"/>
                </a:cubicBezTo>
                <a:cubicBezTo>
                  <a:pt x="210" y="156"/>
                  <a:pt x="243" y="229"/>
                  <a:pt x="243" y="229"/>
                </a:cubicBezTo>
                <a:cubicBezTo>
                  <a:pt x="243" y="230"/>
                  <a:pt x="243" y="232"/>
                  <a:pt x="242" y="232"/>
                </a:cubicBezTo>
                <a:close/>
              </a:path>
            </a:pathLst>
          </a:custGeom>
          <a:solidFill>
            <a:srgbClr val="AE97C0"/>
          </a:solidFill>
          <a:ln w="63500" cap="flat" cmpd="sng">
            <a:solidFill>
              <a:srgbClr val="000000">
                <a:alpha val="0"/>
              </a:srgbClr>
            </a:solidFill>
            <a:prstDash val="solid"/>
            <a:miter lim="0"/>
          </a:ln>
          <a:effectLst/>
        </p:spPr>
        <p:txBody>
          <a:bodyPr lIns="0" tIns="0" rIns="0" bIns="0" anchor="ctr"/>
          <a:lstStyle/>
          <a:p>
            <a:pPr defTabSz="584200" fontAlgn="auto">
              <a:spcBef>
                <a:spcPts val="0"/>
              </a:spcBef>
              <a:spcAft>
                <a:spcPts val="0"/>
              </a:spcAft>
              <a:buFontTx/>
              <a:buNone/>
              <a:defRPr/>
            </a:pPr>
            <a:endParaRPr lang="zh-CN" altLang="en-US" sz="4000">
              <a:solidFill>
                <a:srgbClr val="FFFFFF"/>
              </a:solidFill>
              <a:effectLst>
                <a:outerShdw blurRad="38100" dist="38100" dir="2700000" algn="tl">
                  <a:srgbClr val="000000"/>
                </a:outerShdw>
              </a:effectLst>
              <a:latin typeface="+mn-lt"/>
              <a:ea typeface="+mn-ea"/>
              <a:sym typeface="+mn-ea"/>
            </a:endParaRPr>
          </a:p>
        </p:txBody>
      </p:sp>
      <p:sp>
        <p:nvSpPr>
          <p:cNvPr id="16" name="椭圆 15"/>
          <p:cNvSpPr/>
          <p:nvPr/>
        </p:nvSpPr>
        <p:spPr>
          <a:xfrm>
            <a:off x="4648200" y="2465705"/>
            <a:ext cx="1417638" cy="1416050"/>
          </a:xfrm>
          <a:prstGeom prst="ellipse">
            <a:avLst/>
          </a:prstGeom>
          <a:gradFill flip="none" rotWithShape="1">
            <a:gsLst>
              <a:gs pos="0">
                <a:schemeClr val="bg1"/>
              </a:gs>
              <a:gs pos="100000">
                <a:schemeClr val="bg1">
                  <a:lumMod val="85000"/>
                </a:schemeClr>
              </a:gs>
            </a:gsLst>
            <a:lin ang="16200000" scaled="1"/>
            <a:tileRect/>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3190">
              <a:solidFill>
                <a:prstClr val="white"/>
              </a:solidFill>
              <a:sym typeface="+mn-ea"/>
            </a:endParaRPr>
          </a:p>
        </p:txBody>
      </p:sp>
      <p:grpSp>
        <p:nvGrpSpPr>
          <p:cNvPr id="17" name="组合 16"/>
          <p:cNvGrpSpPr/>
          <p:nvPr/>
        </p:nvGrpSpPr>
        <p:grpSpPr>
          <a:xfrm>
            <a:off x="5019965" y="2849318"/>
            <a:ext cx="674974" cy="670860"/>
            <a:chOff x="5483226" y="5110164"/>
            <a:chExt cx="260350" cy="258763"/>
          </a:xfrm>
          <a:solidFill>
            <a:srgbClr val="AE97C0"/>
          </a:solidFill>
        </p:grpSpPr>
        <p:sp>
          <p:nvSpPr>
            <p:cNvPr id="18" name="Freeform 368"/>
            <p:cNvSpPr/>
            <p:nvPr/>
          </p:nvSpPr>
          <p:spPr bwMode="auto">
            <a:xfrm>
              <a:off x="5522913" y="5275264"/>
              <a:ext cx="82550" cy="93663"/>
            </a:xfrm>
            <a:custGeom>
              <a:avLst/>
              <a:gdLst>
                <a:gd name="T0" fmla="*/ 0 w 92"/>
                <a:gd name="T1" fmla="*/ 0 h 104"/>
                <a:gd name="T2" fmla="*/ 18 w 92"/>
                <a:gd name="T3" fmla="*/ 24 h 104"/>
                <a:gd name="T4" fmla="*/ 18 w 92"/>
                <a:gd name="T5" fmla="*/ 89 h 104"/>
                <a:gd name="T6" fmla="*/ 33 w 92"/>
                <a:gd name="T7" fmla="*/ 104 h 104"/>
                <a:gd name="T8" fmla="*/ 76 w 92"/>
                <a:gd name="T9" fmla="*/ 104 h 104"/>
                <a:gd name="T10" fmla="*/ 92 w 92"/>
                <a:gd name="T11" fmla="*/ 89 h 104"/>
                <a:gd name="T12" fmla="*/ 74 w 92"/>
                <a:gd name="T13" fmla="*/ 24 h 104"/>
                <a:gd name="T14" fmla="*/ 84 w 92"/>
                <a:gd name="T15" fmla="*/ 9 h 104"/>
                <a:gd name="T16" fmla="*/ 22 w 92"/>
                <a:gd name="T17" fmla="*/ 2 h 104"/>
                <a:gd name="T18" fmla="*/ 0 w 92"/>
                <a:gd name="T19"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104">
                  <a:moveTo>
                    <a:pt x="0" y="0"/>
                  </a:moveTo>
                  <a:cubicBezTo>
                    <a:pt x="18" y="24"/>
                    <a:pt x="18" y="24"/>
                    <a:pt x="18" y="24"/>
                  </a:cubicBezTo>
                  <a:cubicBezTo>
                    <a:pt x="18" y="89"/>
                    <a:pt x="18" y="89"/>
                    <a:pt x="18" y="89"/>
                  </a:cubicBezTo>
                  <a:cubicBezTo>
                    <a:pt x="18" y="97"/>
                    <a:pt x="25" y="104"/>
                    <a:pt x="33" y="104"/>
                  </a:cubicBezTo>
                  <a:cubicBezTo>
                    <a:pt x="76" y="104"/>
                    <a:pt x="76" y="104"/>
                    <a:pt x="76" y="104"/>
                  </a:cubicBezTo>
                  <a:cubicBezTo>
                    <a:pt x="85" y="104"/>
                    <a:pt x="92" y="97"/>
                    <a:pt x="92" y="89"/>
                  </a:cubicBezTo>
                  <a:cubicBezTo>
                    <a:pt x="74" y="24"/>
                    <a:pt x="74" y="24"/>
                    <a:pt x="74" y="24"/>
                  </a:cubicBezTo>
                  <a:cubicBezTo>
                    <a:pt x="84" y="9"/>
                    <a:pt x="84" y="9"/>
                    <a:pt x="84" y="9"/>
                  </a:cubicBezTo>
                  <a:cubicBezTo>
                    <a:pt x="62" y="5"/>
                    <a:pt x="40" y="2"/>
                    <a:pt x="22" y="2"/>
                  </a:cubicBezTo>
                  <a:cubicBezTo>
                    <a:pt x="14" y="2"/>
                    <a:pt x="7" y="1"/>
                    <a:pt x="0" y="0"/>
                  </a:cubicBezTo>
                  <a:close/>
                </a:path>
              </a:pathLst>
            </a:custGeom>
            <a:grpFill/>
            <a:ln w="63500" cap="flat" cmpd="sng">
              <a:solidFill>
                <a:srgbClr val="000000">
                  <a:alpha val="0"/>
                </a:srgbClr>
              </a:solidFill>
              <a:prstDash val="solid"/>
              <a:miter lim="0"/>
            </a:ln>
            <a:effectLst/>
          </p:spPr>
          <p:txBody>
            <a:bodyPr lIns="0" tIns="0" rIns="0" bIns="0" anchor="ctr"/>
            <a:lstStyle/>
            <a:p>
              <a:pPr defTabSz="584200" fontAlgn="auto">
                <a:spcBef>
                  <a:spcPts val="0"/>
                </a:spcBef>
                <a:spcAft>
                  <a:spcPts val="0"/>
                </a:spcAft>
                <a:buFontTx/>
                <a:buNone/>
                <a:defRPr/>
              </a:pPr>
              <a:endParaRPr lang="zh-CN" altLang="en-US" sz="4000">
                <a:solidFill>
                  <a:srgbClr val="FFFFFF"/>
                </a:solidFill>
                <a:effectLst>
                  <a:outerShdw blurRad="38100" dist="38100" dir="2700000" algn="tl">
                    <a:srgbClr val="000000"/>
                  </a:outerShdw>
                </a:effectLst>
                <a:latin typeface="+mn-lt"/>
                <a:ea typeface="+mn-ea"/>
              </a:endParaRPr>
            </a:p>
          </p:txBody>
        </p:sp>
        <p:sp>
          <p:nvSpPr>
            <p:cNvPr id="19" name="Freeform 369"/>
            <p:cNvSpPr/>
            <p:nvPr/>
          </p:nvSpPr>
          <p:spPr bwMode="auto">
            <a:xfrm>
              <a:off x="5564188" y="5110164"/>
              <a:ext cx="179388" cy="196850"/>
            </a:xfrm>
            <a:custGeom>
              <a:avLst/>
              <a:gdLst>
                <a:gd name="T0" fmla="*/ 0 w 198"/>
                <a:gd name="T1" fmla="*/ 160 h 219"/>
                <a:gd name="T2" fmla="*/ 198 w 198"/>
                <a:gd name="T3" fmla="*/ 219 h 219"/>
                <a:gd name="T4" fmla="*/ 198 w 198"/>
                <a:gd name="T5" fmla="*/ 0 h 219"/>
                <a:gd name="T6" fmla="*/ 0 w 198"/>
                <a:gd name="T7" fmla="*/ 59 h 219"/>
                <a:gd name="T8" fmla="*/ 0 w 198"/>
                <a:gd name="T9" fmla="*/ 160 h 219"/>
              </a:gdLst>
              <a:ahLst/>
              <a:cxnLst>
                <a:cxn ang="0">
                  <a:pos x="T0" y="T1"/>
                </a:cxn>
                <a:cxn ang="0">
                  <a:pos x="T2" y="T3"/>
                </a:cxn>
                <a:cxn ang="0">
                  <a:pos x="T4" y="T5"/>
                </a:cxn>
                <a:cxn ang="0">
                  <a:pos x="T6" y="T7"/>
                </a:cxn>
                <a:cxn ang="0">
                  <a:pos x="T8" y="T9"/>
                </a:cxn>
              </a:cxnLst>
              <a:rect l="0" t="0" r="r" b="b"/>
              <a:pathLst>
                <a:path w="198" h="219">
                  <a:moveTo>
                    <a:pt x="0" y="160"/>
                  </a:moveTo>
                  <a:cubicBezTo>
                    <a:pt x="78" y="168"/>
                    <a:pt x="185" y="207"/>
                    <a:pt x="198" y="219"/>
                  </a:cubicBezTo>
                  <a:cubicBezTo>
                    <a:pt x="198" y="0"/>
                    <a:pt x="198" y="0"/>
                    <a:pt x="198" y="0"/>
                  </a:cubicBezTo>
                  <a:cubicBezTo>
                    <a:pt x="182" y="14"/>
                    <a:pt x="77" y="52"/>
                    <a:pt x="0" y="59"/>
                  </a:cubicBezTo>
                  <a:lnTo>
                    <a:pt x="0" y="160"/>
                  </a:lnTo>
                  <a:close/>
                </a:path>
              </a:pathLst>
            </a:custGeom>
            <a:grpFill/>
            <a:ln w="63500" cap="flat" cmpd="sng">
              <a:solidFill>
                <a:srgbClr val="000000">
                  <a:alpha val="0"/>
                </a:srgbClr>
              </a:solidFill>
              <a:prstDash val="solid"/>
              <a:miter lim="0"/>
            </a:ln>
            <a:effectLst/>
          </p:spPr>
          <p:txBody>
            <a:bodyPr lIns="0" tIns="0" rIns="0" bIns="0" anchor="ctr"/>
            <a:lstStyle/>
            <a:p>
              <a:pPr defTabSz="584200" fontAlgn="auto">
                <a:spcBef>
                  <a:spcPts val="0"/>
                </a:spcBef>
                <a:spcAft>
                  <a:spcPts val="0"/>
                </a:spcAft>
                <a:buFontTx/>
                <a:buNone/>
                <a:defRPr/>
              </a:pPr>
              <a:endParaRPr lang="zh-CN" altLang="en-US" sz="4000">
                <a:solidFill>
                  <a:srgbClr val="FFFFFF"/>
                </a:solidFill>
                <a:effectLst>
                  <a:outerShdw blurRad="38100" dist="38100" dir="2700000" algn="tl">
                    <a:srgbClr val="000000"/>
                  </a:outerShdw>
                </a:effectLst>
                <a:latin typeface="+mn-lt"/>
                <a:ea typeface="+mn-ea"/>
              </a:endParaRPr>
            </a:p>
          </p:txBody>
        </p:sp>
        <p:sp>
          <p:nvSpPr>
            <p:cNvPr id="20" name="Freeform 370"/>
            <p:cNvSpPr/>
            <p:nvPr/>
          </p:nvSpPr>
          <p:spPr bwMode="auto">
            <a:xfrm>
              <a:off x="5483226" y="5164139"/>
              <a:ext cx="52388" cy="88900"/>
            </a:xfrm>
            <a:custGeom>
              <a:avLst/>
              <a:gdLst>
                <a:gd name="T0" fmla="*/ 57 w 57"/>
                <a:gd name="T1" fmla="*/ 98 h 98"/>
                <a:gd name="T2" fmla="*/ 57 w 57"/>
                <a:gd name="T3" fmla="*/ 0 h 98"/>
                <a:gd name="T4" fmla="*/ 0 w 57"/>
                <a:gd name="T5" fmla="*/ 49 h 98"/>
                <a:gd name="T6" fmla="*/ 57 w 57"/>
                <a:gd name="T7" fmla="*/ 98 h 98"/>
              </a:gdLst>
              <a:ahLst/>
              <a:cxnLst>
                <a:cxn ang="0">
                  <a:pos x="T0" y="T1"/>
                </a:cxn>
                <a:cxn ang="0">
                  <a:pos x="T2" y="T3"/>
                </a:cxn>
                <a:cxn ang="0">
                  <a:pos x="T4" y="T5"/>
                </a:cxn>
                <a:cxn ang="0">
                  <a:pos x="T6" y="T7"/>
                </a:cxn>
              </a:cxnLst>
              <a:rect l="0" t="0" r="r" b="b"/>
              <a:pathLst>
                <a:path w="57" h="98">
                  <a:moveTo>
                    <a:pt x="57" y="98"/>
                  </a:moveTo>
                  <a:cubicBezTo>
                    <a:pt x="57" y="0"/>
                    <a:pt x="57" y="0"/>
                    <a:pt x="57" y="0"/>
                  </a:cubicBezTo>
                  <a:cubicBezTo>
                    <a:pt x="11" y="3"/>
                    <a:pt x="0" y="31"/>
                    <a:pt x="0" y="49"/>
                  </a:cubicBezTo>
                  <a:cubicBezTo>
                    <a:pt x="0" y="68"/>
                    <a:pt x="10" y="94"/>
                    <a:pt x="57" y="98"/>
                  </a:cubicBezTo>
                  <a:close/>
                </a:path>
              </a:pathLst>
            </a:custGeom>
            <a:grpFill/>
            <a:ln w="63500" cap="flat" cmpd="sng">
              <a:solidFill>
                <a:srgbClr val="000000">
                  <a:alpha val="0"/>
                </a:srgbClr>
              </a:solidFill>
              <a:prstDash val="solid"/>
              <a:miter lim="0"/>
            </a:ln>
            <a:effectLst/>
          </p:spPr>
          <p:txBody>
            <a:bodyPr lIns="0" tIns="0" rIns="0" bIns="0" anchor="ctr"/>
            <a:lstStyle/>
            <a:p>
              <a:pPr defTabSz="584200" fontAlgn="auto">
                <a:spcBef>
                  <a:spcPts val="0"/>
                </a:spcBef>
                <a:spcAft>
                  <a:spcPts val="0"/>
                </a:spcAft>
                <a:buFontTx/>
                <a:buNone/>
                <a:defRPr/>
              </a:pPr>
              <a:endParaRPr lang="zh-CN" altLang="en-US" sz="4000">
                <a:solidFill>
                  <a:srgbClr val="FFFFFF"/>
                </a:solidFill>
                <a:effectLst>
                  <a:outerShdw blurRad="38100" dist="38100" dir="2700000" algn="tl">
                    <a:srgbClr val="000000"/>
                  </a:outerShdw>
                </a:effectLst>
                <a:latin typeface="+mn-lt"/>
                <a:ea typeface="+mn-ea"/>
              </a:endParaRPr>
            </a:p>
          </p:txBody>
        </p:sp>
      </p:grpSp>
      <p:sp>
        <p:nvSpPr>
          <p:cNvPr id="4105" name="文本框 20"/>
          <p:cNvSpPr txBox="1">
            <a:spLocks noChangeArrowheads="1"/>
          </p:cNvSpPr>
          <p:nvPr/>
        </p:nvSpPr>
        <p:spPr bwMode="auto">
          <a:xfrm>
            <a:off x="1204913" y="2812733"/>
            <a:ext cx="1395412"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dirty="0">
                <a:solidFill>
                  <a:srgbClr val="AE97C0"/>
                </a:solidFill>
                <a:latin typeface="微软雅黑" panose="020B0503020204020204" pitchFamily="34" charset="-122"/>
                <a:ea typeface="微软雅黑" panose="020B0503020204020204" pitchFamily="34" charset="-122"/>
              </a:rPr>
              <a:t>基于文体，建构</a:t>
            </a:r>
            <a:r>
              <a:rPr lang="zh-CN" altLang="en-US" sz="20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框架</a:t>
            </a:r>
            <a:endParaRPr lang="zh-CN" altLang="en-US" sz="2000" b="1" dirty="0">
              <a:solidFill>
                <a:srgbClr val="AE97C0"/>
              </a:solidFill>
              <a:latin typeface="微软雅黑" panose="020B0503020204020204" pitchFamily="34" charset="-122"/>
              <a:ea typeface="微软雅黑" panose="020B0503020204020204" pitchFamily="34" charset="-122"/>
            </a:endParaRPr>
          </a:p>
        </p:txBody>
      </p:sp>
      <p:sp>
        <p:nvSpPr>
          <p:cNvPr id="4106" name="文本框 21"/>
          <p:cNvSpPr txBox="1">
            <a:spLocks noChangeArrowheads="1"/>
          </p:cNvSpPr>
          <p:nvPr/>
        </p:nvSpPr>
        <p:spPr bwMode="auto">
          <a:xfrm>
            <a:off x="4681220" y="4337685"/>
            <a:ext cx="135191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dirty="0">
                <a:solidFill>
                  <a:srgbClr val="AE97C0"/>
                </a:solidFill>
                <a:latin typeface="微软雅黑" panose="020B0503020204020204" pitchFamily="34" charset="-122"/>
                <a:ea typeface="微软雅黑" panose="020B0503020204020204" pitchFamily="34" charset="-122"/>
              </a:rPr>
              <a:t>立足语境，联想</a:t>
            </a:r>
            <a:r>
              <a:rPr lang="zh-CN" altLang="en-US" sz="20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词块</a:t>
            </a:r>
            <a:endParaRPr lang="zh-CN" altLang="en-US" sz="20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107" name="文本框 22"/>
          <p:cNvSpPr txBox="1">
            <a:spLocks noChangeArrowheads="1"/>
          </p:cNvSpPr>
          <p:nvPr/>
        </p:nvSpPr>
        <p:spPr bwMode="auto">
          <a:xfrm>
            <a:off x="8211820" y="5573395"/>
            <a:ext cx="130873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rgbClr val="AE97C0"/>
                </a:solidFill>
                <a:latin typeface="微软雅黑" panose="020B0503020204020204" pitchFamily="34" charset="-122"/>
                <a:ea typeface="微软雅黑" panose="020B0503020204020204" pitchFamily="34" charset="-122"/>
                <a:sym typeface="+mn-ea"/>
              </a:rPr>
              <a:t>凸显主题</a:t>
            </a:r>
            <a:r>
              <a:rPr lang="zh-CN" altLang="en-US" sz="2000" b="1">
                <a:solidFill>
                  <a:srgbClr val="AE97C0"/>
                </a:solidFill>
                <a:latin typeface="微软雅黑" panose="020B0503020204020204" pitchFamily="34" charset="-122"/>
                <a:ea typeface="微软雅黑" panose="020B0503020204020204" pitchFamily="34" charset="-122"/>
              </a:rPr>
              <a:t>，巧设</a:t>
            </a:r>
            <a:r>
              <a:rPr lang="zh-CN" altLang="en-US" sz="2000" b="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语言</a:t>
            </a:r>
            <a:endParaRPr lang="zh-CN" altLang="en-US" sz="2000" b="1">
              <a:solidFill>
                <a:srgbClr val="AE97C0"/>
              </a:solidFill>
              <a:latin typeface="微软雅黑" panose="020B0503020204020204" pitchFamily="34" charset="-122"/>
              <a:ea typeface="微软雅黑" panose="020B0503020204020204" pitchFamily="34" charset="-122"/>
              <a:sym typeface="+mn-ea"/>
            </a:endParaRPr>
          </a:p>
        </p:txBody>
      </p:sp>
      <p:pic>
        <p:nvPicPr>
          <p:cNvPr id="4111" name="图片 1"/>
          <p:cNvPicPr>
            <a:picLocks noChangeAspect="1" noChangeArrowheads="1"/>
          </p:cNvPicPr>
          <p:nvPr/>
        </p:nvPicPr>
        <p:blipFill>
          <a:blip r:embed="rId1">
            <a:extLst>
              <a:ext uri="{28A0092B-C50C-407E-A947-70E740481C1C}">
                <a14:useLocalDpi xmlns:a14="http://schemas.microsoft.com/office/drawing/2010/main" val="0"/>
              </a:ext>
            </a:extLst>
          </a:blip>
          <a:srcRect t="52733" r="55821" b="12054"/>
          <a:stretch>
            <a:fillRect/>
          </a:stretch>
        </p:blipFill>
        <p:spPr bwMode="auto">
          <a:xfrm>
            <a:off x="7869238" y="0"/>
            <a:ext cx="4322762"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格 7"/>
          <p:cNvGraphicFramePr/>
          <p:nvPr/>
        </p:nvGraphicFramePr>
        <p:xfrm>
          <a:off x="625475" y="474980"/>
          <a:ext cx="10941050" cy="6268720"/>
        </p:xfrm>
        <a:graphic>
          <a:graphicData uri="http://schemas.openxmlformats.org/drawingml/2006/table">
            <a:tbl>
              <a:tblPr firstRow="1" bandRow="1">
                <a:tableStyleId>{5940675A-B579-460E-94D1-54222C63F5DA}</a:tableStyleId>
              </a:tblPr>
              <a:tblGrid>
                <a:gridCol w="529590"/>
                <a:gridCol w="1290320"/>
                <a:gridCol w="2011045"/>
                <a:gridCol w="2744470"/>
                <a:gridCol w="920750"/>
                <a:gridCol w="823595"/>
                <a:gridCol w="2621280"/>
              </a:tblGrid>
              <a:tr h="266065">
                <a:tc>
                  <a:txBody>
                    <a:bodyPr/>
                    <a:lstStyle/>
                    <a:p>
                      <a:pPr indent="0" algn="ctr">
                        <a:buNone/>
                      </a:pPr>
                      <a:endParaRPr lang="en-US" altLang="en-US" sz="105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50" b="1">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lang="en-US" altLang="en-US" sz="105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050" b="1">
                          <a:solidFill>
                            <a:srgbClr val="000000"/>
                          </a:solidFill>
                          <a:latin typeface="宋体" panose="02010600030101010101" pitchFamily="2" charset="-122"/>
                          <a:ea typeface="宋体" panose="02010600030101010101" pitchFamily="2" charset="-122"/>
                          <a:cs typeface="宋体" panose="02010600030101010101" pitchFamily="2" charset="-122"/>
                        </a:rPr>
                        <a:t>话</a:t>
                      </a:r>
                      <a:r>
                        <a:rPr lang="en-US" sz="1050" b="1">
                          <a:solidFill>
                            <a:srgbClr val="000000"/>
                          </a:solidFill>
                          <a:latin typeface="宋体" panose="02010600030101010101" pitchFamily="2" charset="-122"/>
                          <a:ea typeface="宋体" panose="02010600030101010101" pitchFamily="2" charset="-122"/>
                          <a:cs typeface="宋体" panose="02010600030101010101" pitchFamily="2" charset="-122"/>
                        </a:rPr>
                        <a:t>题</a:t>
                      </a:r>
                      <a:endParaRPr lang="en-US" altLang="en-US" sz="105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50" b="1">
                          <a:solidFill>
                            <a:srgbClr val="000000"/>
                          </a:solidFill>
                          <a:latin typeface="宋体" panose="02010600030101010101" pitchFamily="2" charset="-122"/>
                          <a:ea typeface="宋体" panose="02010600030101010101" pitchFamily="2" charset="-122"/>
                          <a:cs typeface="宋体" panose="02010600030101010101" pitchFamily="2" charset="-122"/>
                        </a:rPr>
                        <a:t>主题语境</a:t>
                      </a:r>
                      <a:endParaRPr lang="en-US" altLang="en-US" sz="105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50" b="1">
                          <a:solidFill>
                            <a:srgbClr val="000000"/>
                          </a:solidFill>
                          <a:latin typeface="宋体" panose="02010600030101010101" pitchFamily="2" charset="-122"/>
                          <a:ea typeface="宋体" panose="02010600030101010101" pitchFamily="2" charset="-122"/>
                          <a:cs typeface="宋体" panose="02010600030101010101" pitchFamily="2" charset="-122"/>
                        </a:rPr>
                        <a:t>语篇类型</a:t>
                      </a:r>
                      <a:endParaRPr lang="en-US" altLang="en-US" sz="105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50" b="1">
                          <a:solidFill>
                            <a:srgbClr val="000000"/>
                          </a:solidFill>
                          <a:latin typeface="宋体" panose="02010600030101010101" pitchFamily="2" charset="-122"/>
                          <a:ea typeface="宋体" panose="02010600030101010101" pitchFamily="2" charset="-122"/>
                          <a:cs typeface="宋体" panose="02010600030101010101" pitchFamily="2" charset="-122"/>
                        </a:rPr>
                        <a:t>语言特征</a:t>
                      </a:r>
                      <a:endParaRPr lang="en-US" altLang="en-US" sz="105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50" b="1">
                          <a:solidFill>
                            <a:srgbClr val="000000"/>
                          </a:solidFill>
                          <a:latin typeface="宋体" panose="02010600030101010101" pitchFamily="2" charset="-122"/>
                          <a:ea typeface="宋体" panose="02010600030101010101" pitchFamily="2" charset="-122"/>
                          <a:cs typeface="宋体" panose="02010600030101010101" pitchFamily="2" charset="-122"/>
                        </a:rPr>
                        <a:t>要点</a:t>
                      </a:r>
                      <a:endParaRPr lang="en-US" altLang="en-US" sz="105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1315">
                <a:tc>
                  <a:txBody>
                    <a:bodyPr/>
                    <a:lstStyle/>
                    <a:p>
                      <a:pPr indent="0" algn="ctr">
                        <a:buNone/>
                      </a:pPr>
                      <a:r>
                        <a:rPr lang="en-US" sz="1050" b="0">
                          <a:solidFill>
                            <a:srgbClr val="000000"/>
                          </a:solidFill>
                          <a:latin typeface="宋体" panose="02010600030101010101" pitchFamily="2" charset="-122"/>
                          <a:ea typeface="宋体" panose="02010600030101010101" pitchFamily="2" charset="-122"/>
                          <a:cs typeface="宋体" panose="02010600030101010101" pitchFamily="2" charset="-122"/>
                        </a:rPr>
                        <a:t>2023</a:t>
                      </a:r>
                      <a:endParaRPr lang="en-US" altLang="en-US" sz="105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50" b="0">
                          <a:solidFill>
                            <a:srgbClr val="000000"/>
                          </a:solidFill>
                          <a:latin typeface="宋体" panose="02010600030101010101" pitchFamily="2" charset="-122"/>
                          <a:ea typeface="宋体" panose="02010600030101010101" pitchFamily="2" charset="-122"/>
                          <a:cs typeface="宋体" panose="02010600030101010101" pitchFamily="2" charset="-122"/>
                        </a:rPr>
                        <a:t>1月浙江高考</a:t>
                      </a:r>
                      <a:endParaRPr lang="en-US" altLang="en-US" sz="105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50" b="0">
                          <a:solidFill>
                            <a:srgbClr val="000000"/>
                          </a:solidFill>
                          <a:latin typeface="宋体" panose="02010600030101010101" pitchFamily="2" charset="-122"/>
                          <a:ea typeface="宋体" panose="02010600030101010101" pitchFamily="2" charset="-122"/>
                          <a:cs typeface="宋体" panose="02010600030101010101" pitchFamily="2" charset="-122"/>
                        </a:rPr>
                        <a:t>认识我们身边的植物</a:t>
                      </a:r>
                      <a:endParaRPr lang="en-US" altLang="en-US" sz="105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50" b="0">
                          <a:solidFill>
                            <a:srgbClr val="000000"/>
                          </a:solidFill>
                          <a:latin typeface="宋体" panose="02010600030101010101" pitchFamily="2" charset="-122"/>
                          <a:ea typeface="宋体" panose="02010600030101010101" pitchFamily="2" charset="-122"/>
                          <a:cs typeface="宋体" panose="02010600030101010101" pitchFamily="2" charset="-122"/>
                        </a:rPr>
                        <a:t>人与自然——自然生态</a:t>
                      </a:r>
                      <a:endParaRPr lang="en-US" altLang="en-US" sz="105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50" b="0">
                          <a:solidFill>
                            <a:srgbClr val="000000"/>
                          </a:solidFill>
                          <a:latin typeface="宋体" panose="02010600030101010101" pitchFamily="2" charset="-122"/>
                          <a:ea typeface="宋体" panose="02010600030101010101" pitchFamily="2" charset="-122"/>
                          <a:cs typeface="宋体" panose="02010600030101010101" pitchFamily="2" charset="-122"/>
                        </a:rPr>
                        <a:t>报道</a:t>
                      </a:r>
                      <a:endParaRPr lang="en-US" altLang="en-US" sz="105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50" b="0">
                          <a:solidFill>
                            <a:srgbClr val="000000"/>
                          </a:solidFill>
                          <a:latin typeface="宋体" panose="02010600030101010101" pitchFamily="2" charset="-122"/>
                          <a:ea typeface="宋体" panose="02010600030101010101" pitchFamily="2" charset="-122"/>
                          <a:cs typeface="宋体" panose="02010600030101010101" pitchFamily="2" charset="-122"/>
                        </a:rPr>
                        <a:t>正式</a:t>
                      </a:r>
                      <a:endParaRPr lang="en-US" altLang="en-US" sz="105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050" b="0">
                          <a:solidFill>
                            <a:srgbClr val="000000"/>
                          </a:solidFill>
                          <a:latin typeface="宋体" panose="02010600030101010101" pitchFamily="2" charset="-122"/>
                          <a:ea typeface="宋体" panose="02010600030101010101" pitchFamily="2" charset="-122"/>
                          <a:cs typeface="宋体" panose="02010600030101010101" pitchFamily="2" charset="-122"/>
                        </a:rPr>
                        <a:t>1. 活动的过程；</a:t>
                      </a:r>
                      <a:endParaRPr lang="en-US" sz="1050" b="0">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a:buNone/>
                      </a:pPr>
                      <a:r>
                        <a:rPr lang="en-US" sz="1050" b="0">
                          <a:solidFill>
                            <a:srgbClr val="000000"/>
                          </a:solidFill>
                          <a:latin typeface="宋体" panose="02010600030101010101" pitchFamily="2" charset="-122"/>
                          <a:ea typeface="宋体" panose="02010600030101010101" pitchFamily="2" charset="-122"/>
                          <a:cs typeface="宋体" panose="02010600030101010101" pitchFamily="2" charset="-122"/>
                        </a:rPr>
                        <a:t>2. 收获与感想。</a:t>
                      </a:r>
                      <a:endParaRPr lang="en-US" altLang="en-US" sz="105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04800">
                <a:tc rowSpan="4">
                  <a:txBody>
                    <a:bodyPr/>
                    <a:lstStyle/>
                    <a:p>
                      <a:pPr indent="0" algn="ctr">
                        <a:buNone/>
                      </a:pPr>
                      <a:r>
                        <a:rPr lang="en-US" sz="1050" b="0">
                          <a:solidFill>
                            <a:srgbClr val="000000"/>
                          </a:solidFill>
                          <a:latin typeface="宋体" panose="02010600030101010101" pitchFamily="2" charset="-122"/>
                          <a:ea typeface="宋体" panose="02010600030101010101" pitchFamily="2" charset="-122"/>
                          <a:cs typeface="宋体" panose="02010600030101010101" pitchFamily="2" charset="-122"/>
                        </a:rPr>
                        <a:t>2022</a:t>
                      </a:r>
                      <a:r>
                        <a:rPr lang="en-US" altLang="zh-CN" sz="1050" b="0">
                          <a:solidFill>
                            <a:srgbClr val="000000"/>
                          </a:solidFill>
                          <a:latin typeface="宋体" panose="02010600030101010101" pitchFamily="2" charset="-122"/>
                          <a:ea typeface="宋体" panose="02010600030101010101" pitchFamily="2" charset="-122"/>
                        </a:rPr>
                        <a:t>  </a:t>
                      </a:r>
                      <a:endParaRPr lang="en-US" sz="105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50" b="0">
                          <a:solidFill>
                            <a:srgbClr val="000000"/>
                          </a:solidFill>
                          <a:latin typeface="宋体" panose="02010600030101010101" pitchFamily="2" charset="-122"/>
                          <a:ea typeface="宋体" panose="02010600030101010101" pitchFamily="2" charset="-122"/>
                          <a:cs typeface="宋体" panose="02010600030101010101" pitchFamily="2" charset="-122"/>
                        </a:rPr>
                        <a:t>6月浙江高考</a:t>
                      </a:r>
                      <a:endParaRPr lang="en-US" altLang="en-US" sz="105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50" b="0">
                          <a:solidFill>
                            <a:srgbClr val="000000"/>
                          </a:solidFill>
                          <a:latin typeface="宋体" panose="02010600030101010101" pitchFamily="2" charset="-122"/>
                          <a:ea typeface="宋体" panose="02010600030101010101" pitchFamily="2" charset="-122"/>
                          <a:cs typeface="宋体" panose="02010600030101010101" pitchFamily="2" charset="-122"/>
                        </a:rPr>
                        <a:t>图书馆新设“小组学习室”</a:t>
                      </a:r>
                      <a:endParaRPr lang="en-US" altLang="en-US" sz="105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50" b="0">
                          <a:solidFill>
                            <a:srgbClr val="000000"/>
                          </a:solidFill>
                          <a:latin typeface="宋体" panose="02010600030101010101" pitchFamily="2" charset="-122"/>
                          <a:ea typeface="宋体" panose="02010600030101010101" pitchFamily="2" charset="-122"/>
                          <a:cs typeface="宋体" panose="02010600030101010101" pitchFamily="2" charset="-122"/>
                        </a:rPr>
                        <a:t>人与社会——社会服务与人际沟通</a:t>
                      </a:r>
                      <a:endParaRPr lang="en-US" altLang="en-US" sz="105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50" b="0">
                          <a:solidFill>
                            <a:srgbClr val="000000"/>
                          </a:solidFill>
                          <a:latin typeface="宋体" panose="02010600030101010101" pitchFamily="2" charset="-122"/>
                          <a:ea typeface="宋体" panose="02010600030101010101" pitchFamily="2" charset="-122"/>
                          <a:cs typeface="宋体" panose="02010600030101010101" pitchFamily="2" charset="-122"/>
                        </a:rPr>
                        <a:t>邀请信</a:t>
                      </a:r>
                      <a:endParaRPr lang="en-US" altLang="en-US" sz="105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50" b="0">
                          <a:solidFill>
                            <a:srgbClr val="000000"/>
                          </a:solidFill>
                          <a:latin typeface="宋体" panose="02010600030101010101" pitchFamily="2" charset="-122"/>
                          <a:ea typeface="宋体" panose="02010600030101010101" pitchFamily="2" charset="-122"/>
                          <a:cs typeface="宋体" panose="02010600030101010101" pitchFamily="2" charset="-122"/>
                        </a:rPr>
                        <a:t>非正式</a:t>
                      </a:r>
                      <a:endParaRPr lang="en-US" altLang="en-US" sz="105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050" b="0">
                          <a:solidFill>
                            <a:srgbClr val="000000"/>
                          </a:solidFill>
                          <a:latin typeface="宋体" panose="02010600030101010101" pitchFamily="2" charset="-122"/>
                          <a:ea typeface="宋体" panose="02010600030101010101" pitchFamily="2" charset="-122"/>
                          <a:cs typeface="宋体" panose="02010600030101010101" pitchFamily="2" charset="-122"/>
                        </a:rPr>
                        <a:t>1. 位置与开放时间；</a:t>
                      </a:r>
                      <a:endParaRPr lang="en-US" sz="1050" b="0">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a:buNone/>
                      </a:pPr>
                      <a:r>
                        <a:rPr lang="en-US" sz="1050" b="0">
                          <a:solidFill>
                            <a:srgbClr val="000000"/>
                          </a:solidFill>
                          <a:latin typeface="宋体" panose="02010600030101010101" pitchFamily="2" charset="-122"/>
                          <a:ea typeface="宋体" panose="02010600030101010101" pitchFamily="2" charset="-122"/>
                          <a:cs typeface="宋体" panose="02010600030101010101" pitchFamily="2" charset="-122"/>
                        </a:rPr>
                        <a:t>2. 室内设施和功能。</a:t>
                      </a:r>
                      <a:endParaRPr lang="en-US" altLang="en-US" sz="105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04800">
                <a:tc vMerge="1">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50" b="0">
                          <a:solidFill>
                            <a:srgbClr val="000000"/>
                          </a:solidFill>
                          <a:latin typeface="宋体" panose="02010600030101010101" pitchFamily="2" charset="-122"/>
                          <a:ea typeface="宋体" panose="02010600030101010101" pitchFamily="2" charset="-122"/>
                          <a:cs typeface="宋体" panose="02010600030101010101" pitchFamily="2" charset="-122"/>
                        </a:rPr>
                        <a:t>全国甲、乙卷</a:t>
                      </a:r>
                      <a:endParaRPr lang="en-US" altLang="en-US" sz="105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50" b="0">
                          <a:solidFill>
                            <a:srgbClr val="000000"/>
                          </a:solidFill>
                          <a:latin typeface="宋体" panose="02010600030101010101" pitchFamily="2" charset="-122"/>
                          <a:ea typeface="宋体" panose="02010600030101010101" pitchFamily="2" charset="-122"/>
                          <a:cs typeface="宋体" panose="02010600030101010101" pitchFamily="2" charset="-122"/>
                        </a:rPr>
                        <a:t>世界海洋日英语征文比赛投稿</a:t>
                      </a:r>
                      <a:endParaRPr lang="en-US" altLang="en-US" sz="105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50" b="0">
                          <a:solidFill>
                            <a:srgbClr val="000000"/>
                          </a:solidFill>
                          <a:latin typeface="宋体" panose="02010600030101010101" pitchFamily="2" charset="-122"/>
                          <a:ea typeface="宋体" panose="02010600030101010101" pitchFamily="2" charset="-122"/>
                          <a:cs typeface="宋体" panose="02010600030101010101" pitchFamily="2" charset="-122"/>
                        </a:rPr>
                        <a:t>人与自然——环境保护</a:t>
                      </a:r>
                      <a:endParaRPr lang="en-US" altLang="en-US" sz="105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50" b="0">
                          <a:solidFill>
                            <a:srgbClr val="000000"/>
                          </a:solidFill>
                          <a:latin typeface="宋体" panose="02010600030101010101" pitchFamily="2" charset="-122"/>
                          <a:ea typeface="宋体" panose="02010600030101010101" pitchFamily="2" charset="-122"/>
                          <a:cs typeface="宋体" panose="02010600030101010101" pitchFamily="2" charset="-122"/>
                        </a:rPr>
                        <a:t>投稿</a:t>
                      </a:r>
                      <a:endParaRPr lang="en-US" altLang="en-US" sz="105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50" b="0">
                          <a:solidFill>
                            <a:srgbClr val="000000"/>
                          </a:solidFill>
                          <a:latin typeface="宋体" panose="02010600030101010101" pitchFamily="2" charset="-122"/>
                          <a:ea typeface="宋体" panose="02010600030101010101" pitchFamily="2" charset="-122"/>
                          <a:cs typeface="宋体" panose="02010600030101010101" pitchFamily="2" charset="-122"/>
                        </a:rPr>
                        <a:t>正式</a:t>
                      </a:r>
                      <a:endParaRPr lang="en-US" altLang="en-US" sz="105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050" b="0">
                          <a:solidFill>
                            <a:srgbClr val="000000"/>
                          </a:solidFill>
                          <a:latin typeface="宋体" panose="02010600030101010101" pitchFamily="2" charset="-122"/>
                          <a:ea typeface="宋体" panose="02010600030101010101" pitchFamily="2" charset="-122"/>
                          <a:cs typeface="宋体" panose="02010600030101010101" pitchFamily="2" charset="-122"/>
                        </a:rPr>
                        <a:t>1. 海洋的重要性；</a:t>
                      </a:r>
                      <a:endParaRPr lang="en-US" sz="1050" b="0">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a:buNone/>
                      </a:pPr>
                      <a:r>
                        <a:rPr lang="en-US" sz="1050" b="0">
                          <a:solidFill>
                            <a:srgbClr val="000000"/>
                          </a:solidFill>
                          <a:latin typeface="宋体" panose="02010600030101010101" pitchFamily="2" charset="-122"/>
                          <a:ea typeface="宋体" panose="02010600030101010101" pitchFamily="2" charset="-122"/>
                          <a:cs typeface="宋体" panose="02010600030101010101" pitchFamily="2" charset="-122"/>
                        </a:rPr>
                        <a:t>2. 保护海洋的倡议。</a:t>
                      </a:r>
                      <a:endParaRPr lang="en-US" altLang="en-US" sz="105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04800">
                <a:tc vMerge="1">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50" b="0">
                          <a:solidFill>
                            <a:srgbClr val="000000"/>
                          </a:solidFill>
                          <a:latin typeface="宋体" panose="02010600030101010101" pitchFamily="2" charset="-122"/>
                          <a:ea typeface="宋体" panose="02010600030101010101" pitchFamily="2" charset="-122"/>
                          <a:cs typeface="宋体" panose="02010600030101010101" pitchFamily="2" charset="-122"/>
                        </a:rPr>
                        <a:t>全国新高考I卷</a:t>
                      </a:r>
                      <a:endParaRPr lang="en-US" altLang="en-US" sz="105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50" b="0">
                          <a:solidFill>
                            <a:srgbClr val="000000"/>
                          </a:solidFill>
                          <a:latin typeface="宋体" panose="02010600030101010101" pitchFamily="2" charset="-122"/>
                          <a:ea typeface="宋体" panose="02010600030101010101" pitchFamily="2" charset="-122"/>
                          <a:cs typeface="宋体" panose="02010600030101010101" pitchFamily="2" charset="-122"/>
                        </a:rPr>
                        <a:t>广播站节目“Talk and Talk”</a:t>
                      </a:r>
                      <a:endParaRPr lang="en-US" altLang="en-US" sz="105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altLang="en-US" sz="1050" b="0">
                          <a:solidFill>
                            <a:srgbClr val="000000"/>
                          </a:solidFill>
                          <a:latin typeface="宋体" panose="02010600030101010101" pitchFamily="2" charset="-122"/>
                          <a:ea typeface="宋体" panose="02010600030101010101" pitchFamily="2" charset="-122"/>
                          <a:cs typeface="宋体" panose="02010600030101010101" pitchFamily="2" charset="-122"/>
                        </a:rPr>
                        <a:t>人与社会——社会服务与人际沟通</a:t>
                      </a:r>
                      <a:endParaRPr lang="en-US" altLang="en-US" sz="105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50" b="0">
                          <a:solidFill>
                            <a:srgbClr val="000000"/>
                          </a:solidFill>
                          <a:latin typeface="宋体" panose="02010600030101010101" pitchFamily="2" charset="-122"/>
                          <a:ea typeface="宋体" panose="02010600030101010101" pitchFamily="2" charset="-122"/>
                          <a:cs typeface="宋体" panose="02010600030101010101" pitchFamily="2" charset="-122"/>
                        </a:rPr>
                        <a:t>邀请信</a:t>
                      </a:r>
                      <a:endParaRPr lang="en-US" altLang="en-US" sz="105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50" b="0">
                          <a:solidFill>
                            <a:srgbClr val="000000"/>
                          </a:solidFill>
                          <a:latin typeface="宋体" panose="02010600030101010101" pitchFamily="2" charset="-122"/>
                          <a:ea typeface="宋体" panose="02010600030101010101" pitchFamily="2" charset="-122"/>
                          <a:cs typeface="宋体" panose="02010600030101010101" pitchFamily="2" charset="-122"/>
                        </a:rPr>
                        <a:t>正式</a:t>
                      </a:r>
                      <a:endParaRPr lang="en-US" altLang="en-US" sz="105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050" b="0">
                          <a:solidFill>
                            <a:srgbClr val="000000"/>
                          </a:solidFill>
                          <a:latin typeface="宋体" panose="02010600030101010101" pitchFamily="2" charset="-122"/>
                          <a:ea typeface="宋体" panose="02010600030101010101" pitchFamily="2" charset="-122"/>
                          <a:cs typeface="宋体" panose="02010600030101010101" pitchFamily="2" charset="-122"/>
                        </a:rPr>
                        <a:t>1. 节目介绍；</a:t>
                      </a:r>
                      <a:endParaRPr lang="en-US" sz="1050" b="0">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a:buNone/>
                      </a:pPr>
                      <a:r>
                        <a:rPr lang="en-US" sz="1050" b="0">
                          <a:solidFill>
                            <a:srgbClr val="000000"/>
                          </a:solidFill>
                          <a:latin typeface="宋体" panose="02010600030101010101" pitchFamily="2" charset="-122"/>
                          <a:ea typeface="宋体" panose="02010600030101010101" pitchFamily="2" charset="-122"/>
                          <a:cs typeface="宋体" panose="02010600030101010101" pitchFamily="2" charset="-122"/>
                        </a:rPr>
                        <a:t>2. 访谈的时间和话题。</a:t>
                      </a:r>
                      <a:endParaRPr lang="en-US" altLang="en-US" sz="105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57200">
                <a:tc vMerge="1">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50" b="0">
                          <a:solidFill>
                            <a:srgbClr val="000000"/>
                          </a:solidFill>
                          <a:latin typeface="宋体" panose="02010600030101010101" pitchFamily="2" charset="-122"/>
                          <a:ea typeface="宋体" panose="02010600030101010101" pitchFamily="2" charset="-122"/>
                          <a:cs typeface="宋体" panose="02010600030101010101" pitchFamily="2" charset="-122"/>
                        </a:rPr>
                        <a:t>1月浙江高考</a:t>
                      </a:r>
                      <a:endParaRPr lang="en-US" altLang="en-US" sz="105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50" b="0">
                          <a:solidFill>
                            <a:srgbClr val="000000"/>
                          </a:solidFill>
                          <a:latin typeface="宋体" panose="02010600030101010101" pitchFamily="2" charset="-122"/>
                          <a:ea typeface="宋体" panose="02010600030101010101" pitchFamily="2" charset="-122"/>
                          <a:cs typeface="宋体" panose="02010600030101010101" pitchFamily="2" charset="-122"/>
                        </a:rPr>
                        <a:t>中国-爱尔兰文化节</a:t>
                      </a:r>
                      <a:endParaRPr lang="en-US" altLang="en-US" sz="105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50" b="0">
                          <a:solidFill>
                            <a:srgbClr val="000000"/>
                          </a:solidFill>
                          <a:latin typeface="宋体" panose="02010600030101010101" pitchFamily="2" charset="-122"/>
                          <a:ea typeface="宋体" panose="02010600030101010101" pitchFamily="2" charset="-122"/>
                          <a:cs typeface="宋体" panose="02010600030101010101" pitchFamily="2" charset="-122"/>
                        </a:rPr>
                        <a:t>人与社会——历史、社会与文化</a:t>
                      </a:r>
                      <a:endParaRPr lang="en-US" altLang="en-US" sz="105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50" b="0">
                          <a:solidFill>
                            <a:srgbClr val="000000"/>
                          </a:solidFill>
                          <a:latin typeface="宋体" panose="02010600030101010101" pitchFamily="2" charset="-122"/>
                          <a:ea typeface="宋体" panose="02010600030101010101" pitchFamily="2" charset="-122"/>
                          <a:cs typeface="宋体" panose="02010600030101010101" pitchFamily="2" charset="-122"/>
                        </a:rPr>
                        <a:t>邮件</a:t>
                      </a:r>
                      <a:endParaRPr lang="en-US" altLang="en-US" sz="105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50" b="0">
                          <a:solidFill>
                            <a:srgbClr val="000000"/>
                          </a:solidFill>
                          <a:latin typeface="宋体" panose="02010600030101010101" pitchFamily="2" charset="-122"/>
                          <a:ea typeface="宋体" panose="02010600030101010101" pitchFamily="2" charset="-122"/>
                          <a:cs typeface="宋体" panose="02010600030101010101" pitchFamily="2" charset="-122"/>
                        </a:rPr>
                        <a:t>非正式</a:t>
                      </a:r>
                      <a:endParaRPr lang="en-US" altLang="en-US" sz="105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050" b="0">
                          <a:solidFill>
                            <a:srgbClr val="000000"/>
                          </a:solidFill>
                          <a:latin typeface="宋体" panose="02010600030101010101" pitchFamily="2" charset="-122"/>
                          <a:ea typeface="宋体" panose="02010600030101010101" pitchFamily="2" charset="-122"/>
                          <a:cs typeface="宋体" panose="02010600030101010101" pitchFamily="2" charset="-122"/>
                        </a:rPr>
                        <a:t>1. 回忆活动；</a:t>
                      </a:r>
                      <a:endParaRPr lang="en-US" sz="1050" b="0">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a:buNone/>
                      </a:pPr>
                      <a:r>
                        <a:rPr lang="en-US" sz="1050" b="0">
                          <a:solidFill>
                            <a:srgbClr val="000000"/>
                          </a:solidFill>
                          <a:latin typeface="宋体" panose="02010600030101010101" pitchFamily="2" charset="-122"/>
                          <a:ea typeface="宋体" panose="02010600030101010101" pitchFamily="2" charset="-122"/>
                          <a:cs typeface="宋体" panose="02010600030101010101" pitchFamily="2" charset="-122"/>
                        </a:rPr>
                        <a:t>2. 分享个人收获；</a:t>
                      </a:r>
                      <a:endParaRPr lang="en-US" sz="1050" b="0">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a:buNone/>
                      </a:pPr>
                      <a:r>
                        <a:rPr lang="en-US" sz="1050" b="0">
                          <a:solidFill>
                            <a:srgbClr val="000000"/>
                          </a:solidFill>
                          <a:latin typeface="宋体" panose="02010600030101010101" pitchFamily="2" charset="-122"/>
                          <a:ea typeface="宋体" panose="02010600030101010101" pitchFamily="2" charset="-122"/>
                          <a:cs typeface="宋体" panose="02010600030101010101" pitchFamily="2" charset="-122"/>
                        </a:rPr>
                        <a:t>3. 保持联系。</a:t>
                      </a:r>
                      <a:endParaRPr lang="en-US" altLang="en-US" sz="105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57200">
                <a:tc rowSpan="4">
                  <a:txBody>
                    <a:bodyPr/>
                    <a:lstStyle/>
                    <a:p>
                      <a:pPr indent="0" algn="ctr">
                        <a:buNone/>
                      </a:pPr>
                      <a:r>
                        <a:rPr lang="en-US" sz="1050" b="0">
                          <a:solidFill>
                            <a:srgbClr val="000000"/>
                          </a:solidFill>
                          <a:latin typeface="宋体" panose="02010600030101010101" pitchFamily="2" charset="-122"/>
                          <a:ea typeface="宋体" panose="02010600030101010101" pitchFamily="2" charset="-122"/>
                          <a:cs typeface="宋体" panose="02010600030101010101" pitchFamily="2" charset="-122"/>
                        </a:rPr>
                        <a:t>2021</a:t>
                      </a:r>
                      <a:endParaRPr lang="en-US" sz="105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50" b="0">
                          <a:solidFill>
                            <a:srgbClr val="000000"/>
                          </a:solidFill>
                          <a:latin typeface="宋体" panose="02010600030101010101" pitchFamily="2" charset="-122"/>
                          <a:ea typeface="宋体" panose="02010600030101010101" pitchFamily="2" charset="-122"/>
                          <a:cs typeface="宋体" panose="02010600030101010101" pitchFamily="2" charset="-122"/>
                        </a:rPr>
                        <a:t>6月浙江卷</a:t>
                      </a:r>
                      <a:endParaRPr lang="en-US" altLang="en-US" sz="105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50" b="0">
                          <a:solidFill>
                            <a:srgbClr val="000000"/>
                          </a:solidFill>
                          <a:latin typeface="宋体" panose="02010600030101010101" pitchFamily="2" charset="-122"/>
                          <a:ea typeface="宋体" panose="02010600030101010101" pitchFamily="2" charset="-122"/>
                          <a:cs typeface="宋体" panose="02010600030101010101" pitchFamily="2" charset="-122"/>
                        </a:rPr>
                        <a:t>学生国画作品展</a:t>
                      </a:r>
                      <a:endParaRPr lang="en-US" altLang="en-US" sz="105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50" b="0">
                          <a:solidFill>
                            <a:srgbClr val="000000"/>
                          </a:solidFill>
                          <a:latin typeface="宋体" panose="02010600030101010101" pitchFamily="2" charset="-122"/>
                          <a:ea typeface="宋体" panose="02010600030101010101" pitchFamily="2" charset="-122"/>
                          <a:cs typeface="宋体" panose="02010600030101010101" pitchFamily="2" charset="-122"/>
                        </a:rPr>
                        <a:t>人与社会——文学、艺术与体育</a:t>
                      </a:r>
                      <a:endParaRPr lang="en-US" altLang="en-US" sz="105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50" b="0">
                          <a:solidFill>
                            <a:srgbClr val="000000"/>
                          </a:solidFill>
                          <a:latin typeface="宋体" panose="02010600030101010101" pitchFamily="2" charset="-122"/>
                          <a:ea typeface="宋体" panose="02010600030101010101" pitchFamily="2" charset="-122"/>
                          <a:cs typeface="宋体" panose="02010600030101010101" pitchFamily="2" charset="-122"/>
                        </a:rPr>
                        <a:t>宣传稿</a:t>
                      </a:r>
                      <a:endParaRPr lang="en-US" altLang="en-US" sz="105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50" b="0">
                          <a:solidFill>
                            <a:srgbClr val="000000"/>
                          </a:solidFill>
                          <a:latin typeface="宋体" panose="02010600030101010101" pitchFamily="2" charset="-122"/>
                          <a:ea typeface="宋体" panose="02010600030101010101" pitchFamily="2" charset="-122"/>
                          <a:cs typeface="宋体" panose="02010600030101010101" pitchFamily="2" charset="-122"/>
                        </a:rPr>
                        <a:t>正式</a:t>
                      </a:r>
                      <a:endParaRPr lang="en-US" altLang="en-US" sz="105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050" b="0">
                          <a:solidFill>
                            <a:srgbClr val="000000"/>
                          </a:solidFill>
                          <a:latin typeface="宋体" panose="02010600030101010101" pitchFamily="2" charset="-122"/>
                          <a:ea typeface="宋体" panose="02010600030101010101" pitchFamily="2" charset="-122"/>
                          <a:cs typeface="宋体" panose="02010600030101010101" pitchFamily="2" charset="-122"/>
                        </a:rPr>
                        <a:t>1. 展览时间、地点；</a:t>
                      </a:r>
                      <a:endParaRPr lang="en-US" sz="1050" b="0">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a:buNone/>
                      </a:pPr>
                      <a:r>
                        <a:rPr lang="en-US" sz="1050" b="0">
                          <a:solidFill>
                            <a:srgbClr val="000000"/>
                          </a:solidFill>
                          <a:latin typeface="宋体" panose="02010600030101010101" pitchFamily="2" charset="-122"/>
                          <a:ea typeface="宋体" panose="02010600030101010101" pitchFamily="2" charset="-122"/>
                          <a:cs typeface="宋体" panose="02010600030101010101" pitchFamily="2" charset="-122"/>
                        </a:rPr>
                        <a:t>2. 观展感受；</a:t>
                      </a:r>
                      <a:endParaRPr lang="en-US" sz="1050" b="0">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a:buNone/>
                      </a:pPr>
                      <a:r>
                        <a:rPr lang="en-US" sz="1050" b="0">
                          <a:solidFill>
                            <a:srgbClr val="000000"/>
                          </a:solidFill>
                          <a:latin typeface="宋体" panose="02010600030101010101" pitchFamily="2" charset="-122"/>
                          <a:ea typeface="宋体" panose="02010600030101010101" pitchFamily="2" charset="-122"/>
                          <a:cs typeface="宋体" panose="02010600030101010101" pitchFamily="2" charset="-122"/>
                        </a:rPr>
                        <a:t>3. 推荐观展。</a:t>
                      </a:r>
                      <a:endParaRPr lang="en-US" altLang="en-US" sz="105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57200">
                <a:tc vMerge="1">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50" b="0">
                          <a:solidFill>
                            <a:srgbClr val="000000"/>
                          </a:solidFill>
                          <a:latin typeface="宋体" panose="02010600030101010101" pitchFamily="2" charset="-122"/>
                          <a:ea typeface="宋体" panose="02010600030101010101" pitchFamily="2" charset="-122"/>
                          <a:cs typeface="宋体" panose="02010600030101010101" pitchFamily="2" charset="-122"/>
                        </a:rPr>
                        <a:t>全国甲、乙卷</a:t>
                      </a:r>
                      <a:endParaRPr lang="en-US" altLang="en-US" sz="105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50" b="0">
                          <a:solidFill>
                            <a:srgbClr val="000000"/>
                          </a:solidFill>
                          <a:latin typeface="宋体" panose="02010600030101010101" pitchFamily="2" charset="-122"/>
                          <a:ea typeface="宋体" panose="02010600030101010101" pitchFamily="2" charset="-122"/>
                          <a:cs typeface="宋体" panose="02010600030101010101" pitchFamily="2" charset="-122"/>
                        </a:rPr>
                        <a:t>中国传统文化主题班会了解哪些中国传统文化更吸引外国友人</a:t>
                      </a:r>
                      <a:endParaRPr lang="en-US" altLang="en-US" sz="105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50" b="0">
                          <a:solidFill>
                            <a:srgbClr val="000000"/>
                          </a:solidFill>
                          <a:latin typeface="宋体" panose="02010600030101010101" pitchFamily="2" charset="-122"/>
                          <a:ea typeface="宋体" panose="02010600030101010101" pitchFamily="2" charset="-122"/>
                          <a:cs typeface="宋体" panose="02010600030101010101" pitchFamily="2" charset="-122"/>
                        </a:rPr>
                        <a:t>人与社会——历史、社会与文化</a:t>
                      </a:r>
                      <a:endParaRPr lang="en-US" altLang="en-US" sz="105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50" b="0">
                          <a:solidFill>
                            <a:srgbClr val="000000"/>
                          </a:solidFill>
                          <a:latin typeface="宋体" panose="02010600030101010101" pitchFamily="2" charset="-122"/>
                          <a:ea typeface="宋体" panose="02010600030101010101" pitchFamily="2" charset="-122"/>
                          <a:cs typeface="宋体" panose="02010600030101010101" pitchFamily="2" charset="-122"/>
                        </a:rPr>
                        <a:t>咨询信</a:t>
                      </a:r>
                      <a:endParaRPr lang="en-US" altLang="en-US" sz="105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50" b="0">
                          <a:solidFill>
                            <a:srgbClr val="000000"/>
                          </a:solidFill>
                          <a:latin typeface="宋体" panose="02010600030101010101" pitchFamily="2" charset="-122"/>
                          <a:ea typeface="宋体" panose="02010600030101010101" pitchFamily="2" charset="-122"/>
                          <a:cs typeface="宋体" panose="02010600030101010101" pitchFamily="2" charset="-122"/>
                        </a:rPr>
                        <a:t>非正式</a:t>
                      </a:r>
                      <a:endParaRPr lang="en-US" altLang="en-US" sz="105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050" b="0">
                          <a:solidFill>
                            <a:srgbClr val="000000"/>
                          </a:solidFill>
                          <a:latin typeface="宋体" panose="02010600030101010101" pitchFamily="2" charset="-122"/>
                          <a:ea typeface="宋体" panose="02010600030101010101" pitchFamily="2" charset="-122"/>
                          <a:cs typeface="宋体" panose="02010600030101010101" pitchFamily="2" charset="-122"/>
                        </a:rPr>
                        <a:t>1. 阐明写信事由；</a:t>
                      </a:r>
                      <a:endParaRPr lang="en-US" sz="1050" b="0">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a:buNone/>
                      </a:pPr>
                      <a:r>
                        <a:rPr lang="en-US" sz="1050" b="0">
                          <a:solidFill>
                            <a:srgbClr val="000000"/>
                          </a:solidFill>
                          <a:latin typeface="宋体" panose="02010600030101010101" pitchFamily="2" charset="-122"/>
                          <a:ea typeface="宋体" panose="02010600030101010101" pitchFamily="2" charset="-122"/>
                          <a:cs typeface="宋体" panose="02010600030101010101" pitchFamily="2" charset="-122"/>
                        </a:rPr>
                        <a:t>2. 征求建议；</a:t>
                      </a:r>
                      <a:endParaRPr lang="en-US" sz="1050" b="0">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a:buNone/>
                      </a:pPr>
                      <a:r>
                        <a:rPr lang="en-US" sz="1050" b="0">
                          <a:solidFill>
                            <a:srgbClr val="000000"/>
                          </a:solidFill>
                          <a:latin typeface="宋体" panose="02010600030101010101" pitchFamily="2" charset="-122"/>
                          <a:ea typeface="宋体" panose="02010600030101010101" pitchFamily="2" charset="-122"/>
                          <a:cs typeface="宋体" panose="02010600030101010101" pitchFamily="2" charset="-122"/>
                        </a:rPr>
                        <a:t>3. 表示感谢。</a:t>
                      </a:r>
                      <a:endParaRPr lang="en-US" altLang="en-US" sz="105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57200">
                <a:tc vMerge="1">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50" b="0">
                          <a:solidFill>
                            <a:srgbClr val="000000"/>
                          </a:solidFill>
                          <a:latin typeface="宋体" panose="02010600030101010101" pitchFamily="2" charset="-122"/>
                          <a:ea typeface="宋体" panose="02010600030101010101" pitchFamily="2" charset="-122"/>
                          <a:cs typeface="宋体" panose="02010600030101010101" pitchFamily="2" charset="-122"/>
                        </a:rPr>
                        <a:t>全国新高考I卷</a:t>
                      </a:r>
                      <a:endParaRPr lang="en-US" altLang="en-US" sz="105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50" b="0">
                          <a:solidFill>
                            <a:srgbClr val="000000"/>
                          </a:solidFill>
                          <a:latin typeface="宋体" panose="02010600030101010101" pitchFamily="2" charset="-122"/>
                          <a:ea typeface="宋体" panose="02010600030101010101" pitchFamily="2" charset="-122"/>
                          <a:cs typeface="宋体" panose="02010600030101010101" pitchFamily="2" charset="-122"/>
                        </a:rPr>
                        <a:t>英文报Youth庆祝创刊十周年</a:t>
                      </a:r>
                      <a:endParaRPr lang="en-US" altLang="en-US" sz="105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50" b="0">
                          <a:solidFill>
                            <a:srgbClr val="000000"/>
                          </a:solidFill>
                          <a:latin typeface="宋体" panose="02010600030101010101" pitchFamily="2" charset="-122"/>
                          <a:ea typeface="宋体" panose="02010600030101010101" pitchFamily="2" charset="-122"/>
                          <a:cs typeface="宋体" panose="02010600030101010101" pitchFamily="2" charset="-122"/>
                        </a:rPr>
                        <a:t>人与社会——社会服务与人际沟通</a:t>
                      </a:r>
                      <a:endParaRPr lang="en-US" sz="1050" b="0">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algn="ctr">
                        <a:buNone/>
                      </a:pPr>
                      <a:r>
                        <a:rPr lang="en-US" sz="1050" b="0">
                          <a:solidFill>
                            <a:srgbClr val="000000"/>
                          </a:solidFill>
                          <a:latin typeface="宋体" panose="02010600030101010101" pitchFamily="2" charset="-122"/>
                          <a:ea typeface="宋体" panose="02010600030101010101" pitchFamily="2" charset="-122"/>
                          <a:cs typeface="宋体" panose="02010600030101010101" pitchFamily="2" charset="-122"/>
                        </a:rPr>
                        <a:t>人与自我——生活与学习</a:t>
                      </a:r>
                      <a:endParaRPr lang="en-US" altLang="en-US" sz="105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50" b="0">
                          <a:solidFill>
                            <a:srgbClr val="000000"/>
                          </a:solidFill>
                          <a:latin typeface="宋体" panose="02010600030101010101" pitchFamily="2" charset="-122"/>
                          <a:ea typeface="宋体" panose="02010600030101010101" pitchFamily="2" charset="-122"/>
                          <a:cs typeface="宋体" panose="02010600030101010101" pitchFamily="2" charset="-122"/>
                        </a:rPr>
                        <a:t>投稿</a:t>
                      </a:r>
                      <a:endParaRPr lang="en-US" altLang="en-US" sz="105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50" b="0">
                          <a:solidFill>
                            <a:srgbClr val="000000"/>
                          </a:solidFill>
                          <a:latin typeface="宋体" panose="02010600030101010101" pitchFamily="2" charset="-122"/>
                          <a:ea typeface="宋体" panose="02010600030101010101" pitchFamily="2" charset="-122"/>
                          <a:cs typeface="宋体" panose="02010600030101010101" pitchFamily="2" charset="-122"/>
                        </a:rPr>
                        <a:t>正式</a:t>
                      </a:r>
                      <a:endParaRPr lang="en-US" altLang="en-US" sz="105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050" b="0">
                          <a:solidFill>
                            <a:srgbClr val="000000"/>
                          </a:solidFill>
                          <a:latin typeface="宋体" panose="02010600030101010101" pitchFamily="2" charset="-122"/>
                          <a:ea typeface="宋体" panose="02010600030101010101" pitchFamily="2" charset="-122"/>
                          <a:cs typeface="宋体" panose="02010600030101010101" pitchFamily="2" charset="-122"/>
                        </a:rPr>
                        <a:t>1. 读报的经历；</a:t>
                      </a:r>
                      <a:endParaRPr lang="en-US" sz="1050" b="0">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a:buNone/>
                      </a:pPr>
                      <a:r>
                        <a:rPr lang="en-US" sz="1050" b="0">
                          <a:solidFill>
                            <a:srgbClr val="000000"/>
                          </a:solidFill>
                          <a:latin typeface="宋体" panose="02010600030101010101" pitchFamily="2" charset="-122"/>
                          <a:ea typeface="宋体" panose="02010600030101010101" pitchFamily="2" charset="-122"/>
                          <a:cs typeface="宋体" panose="02010600030101010101" pitchFamily="2" charset="-122"/>
                        </a:rPr>
                        <a:t>2. 喜爱的栏目；</a:t>
                      </a:r>
                      <a:endParaRPr lang="en-US" sz="1050" b="0">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a:buNone/>
                      </a:pPr>
                      <a:r>
                        <a:rPr lang="en-US" sz="1050" b="0">
                          <a:solidFill>
                            <a:srgbClr val="000000"/>
                          </a:solidFill>
                          <a:latin typeface="宋体" panose="02010600030101010101" pitchFamily="2" charset="-122"/>
                          <a:ea typeface="宋体" panose="02010600030101010101" pitchFamily="2" charset="-122"/>
                          <a:cs typeface="宋体" panose="02010600030101010101" pitchFamily="2" charset="-122"/>
                        </a:rPr>
                        <a:t>3. 期望和祝福。</a:t>
                      </a:r>
                      <a:endParaRPr lang="en-US" altLang="en-US" sz="105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65455">
                <a:tc vMerge="1">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50" b="0">
                          <a:solidFill>
                            <a:srgbClr val="000000"/>
                          </a:solidFill>
                          <a:latin typeface="宋体" panose="02010600030101010101" pitchFamily="2" charset="-122"/>
                          <a:ea typeface="宋体" panose="02010600030101010101" pitchFamily="2" charset="-122"/>
                          <a:cs typeface="宋体" panose="02010600030101010101" pitchFamily="2" charset="-122"/>
                        </a:rPr>
                        <a:t>1月浙江卷 </a:t>
                      </a:r>
                      <a:endParaRPr lang="en-US" altLang="en-US" sz="105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50" b="0">
                          <a:solidFill>
                            <a:srgbClr val="000000"/>
                          </a:solidFill>
                          <a:latin typeface="宋体" panose="02010600030101010101" pitchFamily="2" charset="-122"/>
                          <a:ea typeface="宋体" panose="02010600030101010101" pitchFamily="2" charset="-122"/>
                          <a:cs typeface="宋体" panose="02010600030101010101" pitchFamily="2" charset="-122"/>
                        </a:rPr>
                        <a:t>新西兰学生访校</a:t>
                      </a:r>
                      <a:endParaRPr lang="en-US" altLang="en-US" sz="105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50" b="0">
                          <a:solidFill>
                            <a:srgbClr val="000000"/>
                          </a:solidFill>
                          <a:latin typeface="宋体" panose="02010600030101010101" pitchFamily="2" charset="-122"/>
                          <a:ea typeface="宋体" panose="02010600030101010101" pitchFamily="2" charset="-122"/>
                          <a:cs typeface="宋体" panose="02010600030101010101" pitchFamily="2" charset="-122"/>
                        </a:rPr>
                        <a:t>人与社会——社会服务与人际沟通</a:t>
                      </a:r>
                      <a:endParaRPr lang="en-US" altLang="en-US" sz="105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50" b="0">
                          <a:solidFill>
                            <a:srgbClr val="000000"/>
                          </a:solidFill>
                          <a:latin typeface="宋体" panose="02010600030101010101" pitchFamily="2" charset="-122"/>
                          <a:ea typeface="宋体" panose="02010600030101010101" pitchFamily="2" charset="-122"/>
                          <a:cs typeface="宋体" panose="02010600030101010101" pitchFamily="2" charset="-122"/>
                        </a:rPr>
                        <a:t>欢迎辞</a:t>
                      </a:r>
                      <a:endParaRPr lang="en-US" altLang="en-US" sz="105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50" b="0">
                          <a:solidFill>
                            <a:srgbClr val="000000"/>
                          </a:solidFill>
                          <a:latin typeface="宋体" panose="02010600030101010101" pitchFamily="2" charset="-122"/>
                          <a:ea typeface="宋体" panose="02010600030101010101" pitchFamily="2" charset="-122"/>
                          <a:cs typeface="宋体" panose="02010600030101010101" pitchFamily="2" charset="-122"/>
                        </a:rPr>
                        <a:t>正式</a:t>
                      </a:r>
                      <a:endParaRPr lang="en-US" altLang="en-US" sz="105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050" b="0">
                          <a:solidFill>
                            <a:srgbClr val="000000"/>
                          </a:solidFill>
                          <a:latin typeface="宋体" panose="02010600030101010101" pitchFamily="2" charset="-122"/>
                          <a:ea typeface="宋体" panose="02010600030101010101" pitchFamily="2" charset="-122"/>
                          <a:cs typeface="宋体" panose="02010600030101010101" pitchFamily="2" charset="-122"/>
                        </a:rPr>
                        <a:t>1. 表示欢迎；</a:t>
                      </a:r>
                      <a:endParaRPr lang="en-US" sz="1050" b="0">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a:buNone/>
                      </a:pPr>
                      <a:r>
                        <a:rPr lang="en-US" sz="1050" b="0">
                          <a:solidFill>
                            <a:srgbClr val="000000"/>
                          </a:solidFill>
                          <a:latin typeface="宋体" panose="02010600030101010101" pitchFamily="2" charset="-122"/>
                          <a:ea typeface="宋体" panose="02010600030101010101" pitchFamily="2" charset="-122"/>
                          <a:cs typeface="宋体" panose="02010600030101010101" pitchFamily="2" charset="-122"/>
                        </a:rPr>
                        <a:t>2. 介绍活动安排；</a:t>
                      </a:r>
                      <a:endParaRPr lang="en-US" sz="1050" b="0">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a:buNone/>
                      </a:pPr>
                      <a:r>
                        <a:rPr lang="en-US" sz="1050" b="0">
                          <a:solidFill>
                            <a:srgbClr val="000000"/>
                          </a:solidFill>
                          <a:latin typeface="宋体" panose="02010600030101010101" pitchFamily="2" charset="-122"/>
                          <a:ea typeface="宋体" panose="02010600030101010101" pitchFamily="2" charset="-122"/>
                          <a:cs typeface="宋体" panose="02010600030101010101" pitchFamily="2" charset="-122"/>
                        </a:rPr>
                        <a:t>3. 表达祝愿。</a:t>
                      </a:r>
                      <a:endParaRPr lang="en-US" altLang="en-US" sz="105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57200">
                <a:tc rowSpan="5">
                  <a:txBody>
                    <a:bodyPr/>
                    <a:lstStyle/>
                    <a:p>
                      <a:pPr indent="0" algn="ctr">
                        <a:buNone/>
                      </a:pPr>
                      <a:r>
                        <a:rPr lang="en-US" sz="1050" b="0">
                          <a:solidFill>
                            <a:srgbClr val="000000"/>
                          </a:solidFill>
                          <a:latin typeface="宋体" panose="02010600030101010101" pitchFamily="2" charset="-122"/>
                          <a:ea typeface="宋体" panose="02010600030101010101" pitchFamily="2" charset="-122"/>
                          <a:cs typeface="宋体" panose="02010600030101010101" pitchFamily="2" charset="-122"/>
                        </a:rPr>
                        <a:t>2020</a:t>
                      </a:r>
                      <a:endParaRPr lang="en-US" sz="105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50" b="0">
                          <a:solidFill>
                            <a:srgbClr val="000000"/>
                          </a:solidFill>
                          <a:latin typeface="宋体" panose="02010600030101010101" pitchFamily="2" charset="-122"/>
                          <a:ea typeface="宋体" panose="02010600030101010101" pitchFamily="2" charset="-122"/>
                          <a:cs typeface="宋体" panose="02010600030101010101" pitchFamily="2" charset="-122"/>
                        </a:rPr>
                        <a:t>6月浙江卷</a:t>
                      </a:r>
                      <a:endParaRPr lang="en-US" altLang="en-US" sz="105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50" b="0">
                          <a:solidFill>
                            <a:srgbClr val="000000"/>
                          </a:solidFill>
                          <a:latin typeface="宋体" panose="02010600030101010101" pitchFamily="2" charset="-122"/>
                          <a:ea typeface="宋体" panose="02010600030101010101" pitchFamily="2" charset="-122"/>
                          <a:cs typeface="宋体" panose="02010600030101010101" pitchFamily="2" charset="-122"/>
                        </a:rPr>
                        <a:t>爱尔兰外教Peter因病回国休假</a:t>
                      </a:r>
                      <a:endParaRPr lang="en-US" altLang="en-US" sz="105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50" b="0">
                          <a:solidFill>
                            <a:srgbClr val="000000"/>
                          </a:solidFill>
                          <a:latin typeface="宋体" panose="02010600030101010101" pitchFamily="2" charset="-122"/>
                          <a:ea typeface="宋体" panose="02010600030101010101" pitchFamily="2" charset="-122"/>
                          <a:cs typeface="宋体" panose="02010600030101010101" pitchFamily="2" charset="-122"/>
                        </a:rPr>
                        <a:t>人与社会——社会服务与人际沟通</a:t>
                      </a:r>
                      <a:endParaRPr lang="en-US" altLang="en-US" sz="105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50" b="0">
                          <a:solidFill>
                            <a:srgbClr val="000000"/>
                          </a:solidFill>
                          <a:latin typeface="宋体" panose="02010600030101010101" pitchFamily="2" charset="-122"/>
                          <a:ea typeface="宋体" panose="02010600030101010101" pitchFamily="2" charset="-122"/>
                          <a:cs typeface="宋体" panose="02010600030101010101" pitchFamily="2" charset="-122"/>
                        </a:rPr>
                        <a:t>邮件</a:t>
                      </a:r>
                      <a:endParaRPr lang="en-US" altLang="en-US" sz="105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50" b="0">
                          <a:solidFill>
                            <a:srgbClr val="000000"/>
                          </a:solidFill>
                          <a:latin typeface="宋体" panose="02010600030101010101" pitchFamily="2" charset="-122"/>
                          <a:ea typeface="宋体" panose="02010600030101010101" pitchFamily="2" charset="-122"/>
                          <a:cs typeface="宋体" panose="02010600030101010101" pitchFamily="2" charset="-122"/>
                        </a:rPr>
                        <a:t>正式</a:t>
                      </a:r>
                      <a:endParaRPr lang="en-US" altLang="en-US" sz="105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050" b="0">
                          <a:solidFill>
                            <a:srgbClr val="000000"/>
                          </a:solidFill>
                          <a:latin typeface="宋体" panose="02010600030101010101" pitchFamily="2" charset="-122"/>
                          <a:ea typeface="宋体" panose="02010600030101010101" pitchFamily="2" charset="-122"/>
                          <a:cs typeface="宋体" panose="02010600030101010101" pitchFamily="2" charset="-122"/>
                        </a:rPr>
                        <a:t>1. 询问近况；</a:t>
                      </a:r>
                      <a:endParaRPr lang="en-US" sz="1050" b="0">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a:buNone/>
                      </a:pPr>
                      <a:r>
                        <a:rPr lang="en-US" sz="1050" b="0">
                          <a:solidFill>
                            <a:srgbClr val="000000"/>
                          </a:solidFill>
                          <a:latin typeface="宋体" panose="02010600030101010101" pitchFamily="2" charset="-122"/>
                          <a:ea typeface="宋体" panose="02010600030101010101" pitchFamily="2" charset="-122"/>
                          <a:cs typeface="宋体" panose="02010600030101010101" pitchFamily="2" charset="-122"/>
                        </a:rPr>
                        <a:t>2. 分享班级最新消息；</a:t>
                      </a:r>
                      <a:endParaRPr lang="en-US" sz="1050" b="0">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a:buNone/>
                      </a:pPr>
                      <a:r>
                        <a:rPr lang="en-US" sz="1050" b="0">
                          <a:solidFill>
                            <a:srgbClr val="000000"/>
                          </a:solidFill>
                          <a:latin typeface="宋体" panose="02010600030101010101" pitchFamily="2" charset="-122"/>
                          <a:ea typeface="宋体" panose="02010600030101010101" pitchFamily="2" charset="-122"/>
                          <a:cs typeface="宋体" panose="02010600030101010101" pitchFamily="2" charset="-122"/>
                        </a:rPr>
                        <a:t>3. 表达祝愿。</a:t>
                      </a:r>
                      <a:endParaRPr lang="en-US" altLang="en-US" sz="105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69265">
                <a:tc vMerge="1">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50" b="0">
                          <a:solidFill>
                            <a:srgbClr val="000000"/>
                          </a:solidFill>
                          <a:latin typeface="宋体" panose="02010600030101010101" pitchFamily="2" charset="-122"/>
                          <a:ea typeface="宋体" panose="02010600030101010101" pitchFamily="2" charset="-122"/>
                          <a:cs typeface="宋体" panose="02010600030101010101" pitchFamily="2" charset="-122"/>
                        </a:rPr>
                        <a:t>全国新高考I卷</a:t>
                      </a:r>
                      <a:endParaRPr lang="en-US" altLang="en-US" sz="105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50" b="0">
                          <a:solidFill>
                            <a:srgbClr val="000000"/>
                          </a:solidFill>
                          <a:latin typeface="宋体" panose="02010600030101010101" pitchFamily="2" charset="-122"/>
                          <a:ea typeface="宋体" panose="02010600030101010101" pitchFamily="2" charset="-122"/>
                          <a:cs typeface="宋体" panose="02010600030101010101" pitchFamily="2" charset="-122"/>
                        </a:rPr>
                        <a:t>校5公里越野赛跑活动</a:t>
                      </a:r>
                      <a:endParaRPr lang="en-US" altLang="en-US" sz="105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50" b="0">
                          <a:solidFill>
                            <a:srgbClr val="000000"/>
                          </a:solidFill>
                          <a:latin typeface="宋体" panose="02010600030101010101" pitchFamily="2" charset="-122"/>
                          <a:ea typeface="宋体" panose="02010600030101010101" pitchFamily="2" charset="-122"/>
                          <a:cs typeface="宋体" panose="02010600030101010101" pitchFamily="2" charset="-122"/>
                        </a:rPr>
                        <a:t>人与自我——生活与学习</a:t>
                      </a:r>
                      <a:endParaRPr lang="en-US" altLang="en-US" sz="105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50" b="0">
                          <a:solidFill>
                            <a:srgbClr val="000000"/>
                          </a:solidFill>
                          <a:latin typeface="宋体" panose="02010600030101010101" pitchFamily="2" charset="-122"/>
                          <a:ea typeface="宋体" panose="02010600030101010101" pitchFamily="2" charset="-122"/>
                          <a:cs typeface="宋体" panose="02010600030101010101" pitchFamily="2" charset="-122"/>
                        </a:rPr>
                        <a:t>报道</a:t>
                      </a:r>
                      <a:endParaRPr lang="en-US" altLang="en-US" sz="105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50" b="0">
                          <a:solidFill>
                            <a:srgbClr val="000000"/>
                          </a:solidFill>
                          <a:latin typeface="宋体" panose="02010600030101010101" pitchFamily="2" charset="-122"/>
                          <a:ea typeface="宋体" panose="02010600030101010101" pitchFamily="2" charset="-122"/>
                          <a:cs typeface="宋体" panose="02010600030101010101" pitchFamily="2" charset="-122"/>
                        </a:rPr>
                        <a:t>正式</a:t>
                      </a:r>
                      <a:endParaRPr lang="en-US" altLang="en-US" sz="105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050" b="0">
                          <a:solidFill>
                            <a:srgbClr val="000000"/>
                          </a:solidFill>
                          <a:latin typeface="宋体" panose="02010600030101010101" pitchFamily="2" charset="-122"/>
                          <a:ea typeface="宋体" panose="02010600030101010101" pitchFamily="2" charset="-122"/>
                          <a:cs typeface="宋体" panose="02010600030101010101" pitchFamily="2" charset="-122"/>
                        </a:rPr>
                        <a:t>1. 参加人员；</a:t>
                      </a:r>
                      <a:endParaRPr lang="en-US" sz="1050" b="0">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a:buNone/>
                      </a:pPr>
                      <a:r>
                        <a:rPr lang="en-US" sz="1050" b="0">
                          <a:solidFill>
                            <a:srgbClr val="000000"/>
                          </a:solidFill>
                          <a:latin typeface="宋体" panose="02010600030101010101" pitchFamily="2" charset="-122"/>
                          <a:ea typeface="宋体" panose="02010600030101010101" pitchFamily="2" charset="-122"/>
                          <a:cs typeface="宋体" panose="02010600030101010101" pitchFamily="2" charset="-122"/>
                        </a:rPr>
                        <a:t>2. 跑步路线：从校门口到南山脚下；</a:t>
                      </a:r>
                      <a:endParaRPr lang="en-US" sz="1050" b="0">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a:buNone/>
                      </a:pPr>
                      <a:r>
                        <a:rPr lang="en-US" sz="1050" b="0">
                          <a:solidFill>
                            <a:srgbClr val="000000"/>
                          </a:solidFill>
                          <a:latin typeface="宋体" panose="02010600030101010101" pitchFamily="2" charset="-122"/>
                          <a:ea typeface="宋体" panose="02010600030101010101" pitchFamily="2" charset="-122"/>
                          <a:cs typeface="宋体" panose="02010600030101010101" pitchFamily="2" charset="-122"/>
                        </a:rPr>
                        <a:t>3. 活动反响。</a:t>
                      </a:r>
                      <a:endParaRPr lang="en-US" altLang="en-US" sz="105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0680">
                <a:tc vMerge="1">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50" b="0">
                          <a:solidFill>
                            <a:srgbClr val="000000"/>
                          </a:solidFill>
                          <a:latin typeface="宋体" panose="02010600030101010101" pitchFamily="2" charset="-122"/>
                          <a:ea typeface="宋体" panose="02010600030101010101" pitchFamily="2" charset="-122"/>
                          <a:cs typeface="宋体" panose="02010600030101010101" pitchFamily="2" charset="-122"/>
                        </a:rPr>
                        <a:t>全国卷I</a:t>
                      </a:r>
                      <a:endParaRPr lang="en-US" altLang="en-US" sz="105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50" b="0">
                          <a:solidFill>
                            <a:srgbClr val="000000"/>
                          </a:solidFill>
                          <a:latin typeface="宋体" panose="02010600030101010101" pitchFamily="2" charset="-122"/>
                          <a:ea typeface="宋体" panose="02010600030101010101" pitchFamily="2" charset="-122"/>
                          <a:cs typeface="宋体" panose="02010600030101010101" pitchFamily="2" charset="-122"/>
                        </a:rPr>
                        <a:t>英语作文比赛“身边值得尊敬和爱戴的人”</a:t>
                      </a:r>
                      <a:endParaRPr lang="en-US" altLang="en-US" sz="105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50" b="0">
                          <a:solidFill>
                            <a:srgbClr val="000000"/>
                          </a:solidFill>
                          <a:latin typeface="宋体" panose="02010600030101010101" pitchFamily="2" charset="-122"/>
                          <a:ea typeface="宋体" panose="02010600030101010101" pitchFamily="2" charset="-122"/>
                          <a:cs typeface="宋体" panose="02010600030101010101" pitchFamily="2" charset="-122"/>
                        </a:rPr>
                        <a:t>人与自我——做人与做事</a:t>
                      </a:r>
                      <a:endParaRPr lang="en-US" altLang="en-US" sz="105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50" b="0">
                          <a:solidFill>
                            <a:srgbClr val="000000"/>
                          </a:solidFill>
                          <a:latin typeface="宋体" panose="02010600030101010101" pitchFamily="2" charset="-122"/>
                          <a:ea typeface="宋体" panose="02010600030101010101" pitchFamily="2" charset="-122"/>
                          <a:cs typeface="宋体" panose="02010600030101010101" pitchFamily="2" charset="-122"/>
                        </a:rPr>
                        <a:t>投稿</a:t>
                      </a:r>
                      <a:endParaRPr lang="en-US" altLang="en-US" sz="105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50" b="0">
                          <a:solidFill>
                            <a:srgbClr val="000000"/>
                          </a:solidFill>
                          <a:latin typeface="宋体" panose="02010600030101010101" pitchFamily="2" charset="-122"/>
                          <a:ea typeface="宋体" panose="02010600030101010101" pitchFamily="2" charset="-122"/>
                          <a:cs typeface="宋体" panose="02010600030101010101" pitchFamily="2" charset="-122"/>
                        </a:rPr>
                        <a:t>正式</a:t>
                      </a:r>
                      <a:endParaRPr lang="en-US" altLang="en-US" sz="105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050" b="0">
                          <a:solidFill>
                            <a:srgbClr val="000000"/>
                          </a:solidFill>
                          <a:latin typeface="宋体" panose="02010600030101010101" pitchFamily="2" charset="-122"/>
                          <a:ea typeface="宋体" panose="02010600030101010101" pitchFamily="2" charset="-122"/>
                          <a:cs typeface="宋体" panose="02010600030101010101" pitchFamily="2" charset="-122"/>
                        </a:rPr>
                        <a:t>1. 人物简介；</a:t>
                      </a:r>
                      <a:endParaRPr lang="en-US" sz="1050" b="0">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a:buNone/>
                      </a:pPr>
                      <a:r>
                        <a:rPr lang="en-US" sz="1050" b="0">
                          <a:solidFill>
                            <a:srgbClr val="000000"/>
                          </a:solidFill>
                          <a:latin typeface="宋体" panose="02010600030101010101" pitchFamily="2" charset="-122"/>
                          <a:ea typeface="宋体" panose="02010600030101010101" pitchFamily="2" charset="-122"/>
                          <a:cs typeface="宋体" panose="02010600030101010101" pitchFamily="2" charset="-122"/>
                        </a:rPr>
                        <a:t>2. 尊敬和爱戴的原因。</a:t>
                      </a:r>
                      <a:endParaRPr lang="en-US" altLang="en-US" sz="105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57200">
                <a:tc vMerge="1">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50" b="0">
                          <a:solidFill>
                            <a:srgbClr val="000000"/>
                          </a:solidFill>
                          <a:latin typeface="宋体" panose="02010600030101010101" pitchFamily="2" charset="-122"/>
                          <a:ea typeface="宋体" panose="02010600030101010101" pitchFamily="2" charset="-122"/>
                          <a:cs typeface="宋体" panose="02010600030101010101" pitchFamily="2" charset="-122"/>
                        </a:rPr>
                        <a:t>全国卷III</a:t>
                      </a:r>
                      <a:endParaRPr lang="en-US" altLang="en-US" sz="105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50" b="0">
                          <a:solidFill>
                            <a:srgbClr val="000000"/>
                          </a:solidFill>
                          <a:latin typeface="宋体" panose="02010600030101010101" pitchFamily="2" charset="-122"/>
                          <a:ea typeface="宋体" panose="02010600030101010101" pitchFamily="2" charset="-122"/>
                          <a:cs typeface="宋体" panose="02010600030101010101" pitchFamily="2" charset="-122"/>
                        </a:rPr>
                        <a:t>英语课文改编短剧</a:t>
                      </a:r>
                      <a:endParaRPr lang="en-US" altLang="en-US" sz="105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50" b="0">
                          <a:solidFill>
                            <a:srgbClr val="000000"/>
                          </a:solidFill>
                          <a:latin typeface="宋体" panose="02010600030101010101" pitchFamily="2" charset="-122"/>
                          <a:ea typeface="宋体" panose="02010600030101010101" pitchFamily="2" charset="-122"/>
                          <a:cs typeface="宋体" panose="02010600030101010101" pitchFamily="2" charset="-122"/>
                        </a:rPr>
                        <a:t>人与社会——社会服务与人际沟通</a:t>
                      </a:r>
                      <a:endParaRPr lang="en-US" altLang="en-US" sz="105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50" b="0">
                          <a:solidFill>
                            <a:srgbClr val="000000"/>
                          </a:solidFill>
                          <a:latin typeface="宋体" panose="02010600030101010101" pitchFamily="2" charset="-122"/>
                          <a:ea typeface="宋体" panose="02010600030101010101" pitchFamily="2" charset="-122"/>
                          <a:cs typeface="宋体" panose="02010600030101010101" pitchFamily="2" charset="-122"/>
                        </a:rPr>
                        <a:t>求助信</a:t>
                      </a:r>
                      <a:endParaRPr lang="en-US" altLang="en-US" sz="105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50" b="0">
                          <a:solidFill>
                            <a:srgbClr val="000000"/>
                          </a:solidFill>
                          <a:latin typeface="宋体" panose="02010600030101010101" pitchFamily="2" charset="-122"/>
                          <a:ea typeface="宋体" panose="02010600030101010101" pitchFamily="2" charset="-122"/>
                          <a:cs typeface="宋体" panose="02010600030101010101" pitchFamily="2" charset="-122"/>
                        </a:rPr>
                        <a:t>正式</a:t>
                      </a:r>
                      <a:endParaRPr lang="en-US" altLang="en-US" sz="105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050" b="0">
                          <a:solidFill>
                            <a:srgbClr val="000000"/>
                          </a:solidFill>
                          <a:latin typeface="宋体" panose="02010600030101010101" pitchFamily="2" charset="-122"/>
                          <a:ea typeface="宋体" panose="02010600030101010101" pitchFamily="2" charset="-122"/>
                          <a:cs typeface="宋体" panose="02010600030101010101" pitchFamily="2" charset="-122"/>
                        </a:rPr>
                        <a:t>1. 剧情简介；</a:t>
                      </a:r>
                      <a:endParaRPr lang="en-US" sz="1050" b="0">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a:buNone/>
                      </a:pPr>
                      <a:r>
                        <a:rPr lang="en-US" sz="1050" b="0">
                          <a:solidFill>
                            <a:srgbClr val="000000"/>
                          </a:solidFill>
                          <a:latin typeface="宋体" panose="02010600030101010101" pitchFamily="2" charset="-122"/>
                          <a:ea typeface="宋体" panose="02010600030101010101" pitchFamily="2" charset="-122"/>
                          <a:cs typeface="宋体" panose="02010600030101010101" pitchFamily="2" charset="-122"/>
                        </a:rPr>
                        <a:t>2. 指导内容；</a:t>
                      </a:r>
                      <a:endParaRPr lang="en-US" sz="1050" b="0">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a:buNone/>
                      </a:pPr>
                      <a:r>
                        <a:rPr lang="en-US" sz="1050" b="0">
                          <a:solidFill>
                            <a:srgbClr val="000000"/>
                          </a:solidFill>
                          <a:latin typeface="宋体" panose="02010600030101010101" pitchFamily="2" charset="-122"/>
                          <a:ea typeface="宋体" panose="02010600030101010101" pitchFamily="2" charset="-122"/>
                          <a:cs typeface="宋体" panose="02010600030101010101" pitchFamily="2" charset="-122"/>
                        </a:rPr>
                        <a:t>3. 商定时间地点。</a:t>
                      </a:r>
                      <a:endParaRPr lang="en-US" altLang="en-US" sz="105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65455">
                <a:tc vMerge="1">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50" b="0">
                          <a:solidFill>
                            <a:srgbClr val="000000"/>
                          </a:solidFill>
                          <a:latin typeface="宋体" panose="02010600030101010101" pitchFamily="2" charset="-122"/>
                          <a:ea typeface="宋体" panose="02010600030101010101" pitchFamily="2" charset="-122"/>
                          <a:cs typeface="宋体" panose="02010600030101010101" pitchFamily="2" charset="-122"/>
                        </a:rPr>
                        <a:t>1月浙江卷</a:t>
                      </a:r>
                      <a:endParaRPr lang="en-US" altLang="en-US" sz="105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50" b="0">
                          <a:solidFill>
                            <a:srgbClr val="000000"/>
                          </a:solidFill>
                          <a:latin typeface="宋体" panose="02010600030101010101" pitchFamily="2" charset="-122"/>
                          <a:ea typeface="宋体" panose="02010600030101010101" pitchFamily="2" charset="-122"/>
                          <a:cs typeface="宋体" panose="02010600030101010101" pitchFamily="2" charset="-122"/>
                        </a:rPr>
                        <a:t>外国学生中文演讲比赛</a:t>
                      </a:r>
                      <a:endParaRPr lang="en-US" altLang="en-US" sz="105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50" b="0">
                          <a:solidFill>
                            <a:srgbClr val="000000"/>
                          </a:solidFill>
                          <a:latin typeface="宋体" panose="02010600030101010101" pitchFamily="2" charset="-122"/>
                          <a:ea typeface="宋体" panose="02010600030101010101" pitchFamily="2" charset="-122"/>
                          <a:cs typeface="宋体" panose="02010600030101010101" pitchFamily="2" charset="-122"/>
                        </a:rPr>
                        <a:t>人与社会——社会服务与人际沟通</a:t>
                      </a:r>
                      <a:endParaRPr lang="en-US" altLang="en-US" sz="105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50" b="0">
                          <a:solidFill>
                            <a:srgbClr val="000000"/>
                          </a:solidFill>
                          <a:latin typeface="宋体" panose="02010600030101010101" pitchFamily="2" charset="-122"/>
                          <a:ea typeface="宋体" panose="02010600030101010101" pitchFamily="2" charset="-122"/>
                          <a:cs typeface="宋体" panose="02010600030101010101" pitchFamily="2" charset="-122"/>
                        </a:rPr>
                        <a:t>邀请信</a:t>
                      </a:r>
                      <a:endParaRPr lang="en-US" altLang="en-US" sz="105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50" b="0">
                          <a:solidFill>
                            <a:srgbClr val="000000"/>
                          </a:solidFill>
                          <a:latin typeface="宋体" panose="02010600030101010101" pitchFamily="2" charset="-122"/>
                          <a:ea typeface="宋体" panose="02010600030101010101" pitchFamily="2" charset="-122"/>
                          <a:cs typeface="宋体" panose="02010600030101010101" pitchFamily="2" charset="-122"/>
                        </a:rPr>
                        <a:t>非正式</a:t>
                      </a:r>
                      <a:endParaRPr lang="en-US" altLang="en-US" sz="105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050" b="0">
                          <a:solidFill>
                            <a:srgbClr val="000000"/>
                          </a:solidFill>
                          <a:latin typeface="宋体" panose="02010600030101010101" pitchFamily="2" charset="-122"/>
                          <a:ea typeface="宋体" panose="02010600030101010101" pitchFamily="2" charset="-122"/>
                          <a:cs typeface="宋体" panose="02010600030101010101" pitchFamily="2" charset="-122"/>
                        </a:rPr>
                        <a:t>1. 比赛时间；</a:t>
                      </a:r>
                      <a:endParaRPr lang="en-US" sz="1050" b="0">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a:buNone/>
                      </a:pPr>
                      <a:r>
                        <a:rPr lang="en-US" sz="1050" b="0">
                          <a:solidFill>
                            <a:srgbClr val="000000"/>
                          </a:solidFill>
                          <a:latin typeface="宋体" panose="02010600030101010101" pitchFamily="2" charset="-122"/>
                          <a:ea typeface="宋体" panose="02010600030101010101" pitchFamily="2" charset="-122"/>
                          <a:cs typeface="宋体" panose="02010600030101010101" pitchFamily="2" charset="-122"/>
                        </a:rPr>
                        <a:t>2. 演讲话题；</a:t>
                      </a:r>
                      <a:endParaRPr lang="en-US" sz="1050" b="0">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a:buNone/>
                      </a:pPr>
                      <a:r>
                        <a:rPr lang="en-US" sz="1050" b="0">
                          <a:solidFill>
                            <a:srgbClr val="000000"/>
                          </a:solidFill>
                          <a:latin typeface="宋体" panose="02010600030101010101" pitchFamily="2" charset="-122"/>
                          <a:ea typeface="宋体" panose="02010600030101010101" pitchFamily="2" charset="-122"/>
                          <a:cs typeface="宋体" panose="02010600030101010101" pitchFamily="2" charset="-122"/>
                        </a:rPr>
                        <a:t>3. 报名方式。</a:t>
                      </a:r>
                      <a:endParaRPr lang="en-US" altLang="en-US" sz="105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9" name="文本框 8"/>
          <p:cNvSpPr txBox="1"/>
          <p:nvPr/>
        </p:nvSpPr>
        <p:spPr>
          <a:xfrm>
            <a:off x="159385" y="49530"/>
            <a:ext cx="7824470" cy="368300"/>
          </a:xfrm>
          <a:prstGeom prst="rect">
            <a:avLst/>
          </a:prstGeom>
          <a:noFill/>
        </p:spPr>
        <p:txBody>
          <a:bodyPr wrap="square" rtlCol="0">
            <a:spAutoFit/>
          </a:bodyPr>
          <a:lstStyle/>
          <a:p>
            <a:r>
              <a:rPr lang="en-US" altLang="zh-CN" b="1"/>
              <a:t>2020-2023</a:t>
            </a:r>
            <a:r>
              <a:rPr lang="zh-CN" altLang="en-US" b="1"/>
              <a:t>年高考应用文话题、主题语境、语篇类型与语言特征分析</a:t>
            </a:r>
            <a:endParaRPr lang="zh-CN" altLang="en-US" b="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文本框 3"/>
          <p:cNvSpPr txBox="1">
            <a:spLocks noChangeArrowheads="1"/>
          </p:cNvSpPr>
          <p:nvPr/>
        </p:nvSpPr>
        <p:spPr bwMode="auto">
          <a:xfrm>
            <a:off x="322580" y="116840"/>
            <a:ext cx="3679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a:solidFill>
                  <a:srgbClr val="AE97C0"/>
                </a:solidFill>
                <a:latin typeface="微软雅黑" panose="020B0503020204020204" pitchFamily="34" charset="-122"/>
                <a:ea typeface="微软雅黑" panose="020B0503020204020204" pitchFamily="34" charset="-122"/>
                <a:sym typeface="+mn-ea"/>
              </a:rPr>
              <a:t>1. </a:t>
            </a:r>
            <a:r>
              <a:rPr lang="zh-CN" altLang="en-US" sz="2400" b="1">
                <a:solidFill>
                  <a:srgbClr val="AE97C0"/>
                </a:solidFill>
                <a:latin typeface="微软雅黑" panose="020B0503020204020204" pitchFamily="34" charset="-122"/>
                <a:ea typeface="微软雅黑" panose="020B0503020204020204" pitchFamily="34" charset="-122"/>
                <a:sym typeface="+mn-ea"/>
              </a:rPr>
              <a:t>基于文体，建构</a:t>
            </a:r>
            <a:r>
              <a:rPr lang="zh-CN" altLang="en-US" sz="2400" b="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框架</a:t>
            </a:r>
            <a:endParaRPr lang="zh-CN" altLang="en-US" sz="2400" b="1">
              <a:solidFill>
                <a:srgbClr val="AE97C0"/>
              </a:solidFill>
              <a:latin typeface="微软雅黑" panose="020B0503020204020204" pitchFamily="34" charset="-122"/>
              <a:ea typeface="微软雅黑" panose="020B0503020204020204" pitchFamily="34" charset="-122"/>
            </a:endParaRPr>
          </a:p>
        </p:txBody>
      </p:sp>
      <p:graphicFrame>
        <p:nvGraphicFramePr>
          <p:cNvPr id="2" name="表格 1"/>
          <p:cNvGraphicFramePr/>
          <p:nvPr/>
        </p:nvGraphicFramePr>
        <p:xfrm>
          <a:off x="756920" y="607060"/>
          <a:ext cx="10706735" cy="3538220"/>
        </p:xfrm>
        <a:graphic>
          <a:graphicData uri="http://schemas.openxmlformats.org/drawingml/2006/table">
            <a:tbl>
              <a:tblPr firstRow="1" bandRow="1">
                <a:tableStyleId>{5940675A-B579-460E-94D1-54222C63F5DA}</a:tableStyleId>
              </a:tblPr>
              <a:tblGrid>
                <a:gridCol w="923925"/>
                <a:gridCol w="2809268"/>
                <a:gridCol w="981047"/>
                <a:gridCol w="2568575"/>
                <a:gridCol w="927735"/>
                <a:gridCol w="2496185"/>
              </a:tblGrid>
              <a:tr h="196215">
                <a:tc>
                  <a:txBody>
                    <a:bodyPr/>
                    <a:lstStyle/>
                    <a:p>
                      <a:pPr indent="0" algn="ctr">
                        <a:buNone/>
                      </a:pPr>
                      <a:r>
                        <a:rPr lang="en-US" sz="1200" b="1">
                          <a:solidFill>
                            <a:srgbClr val="000000"/>
                          </a:solidFill>
                          <a:latin typeface="宋体" panose="02010600030101010101" pitchFamily="2" charset="-122"/>
                          <a:ea typeface="宋体" panose="02010600030101010101" pitchFamily="2" charset="-122"/>
                          <a:cs typeface="宋体" panose="02010600030101010101" pitchFamily="2" charset="-122"/>
                        </a:rPr>
                        <a:t>类型</a:t>
                      </a:r>
                      <a:endParaRPr lang="en-US" altLang="en-US" sz="12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1">
                          <a:solidFill>
                            <a:srgbClr val="000000"/>
                          </a:solidFill>
                          <a:latin typeface="宋体" panose="02010600030101010101" pitchFamily="2" charset="-122"/>
                          <a:ea typeface="宋体" panose="02010600030101010101" pitchFamily="2" charset="-122"/>
                          <a:cs typeface="宋体" panose="02010600030101010101" pitchFamily="2" charset="-122"/>
                        </a:rPr>
                        <a:t>写作目的</a:t>
                      </a:r>
                      <a:endParaRPr lang="en-US" altLang="en-US" sz="12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1">
                          <a:solidFill>
                            <a:srgbClr val="000000"/>
                          </a:solidFill>
                          <a:latin typeface="宋体" panose="02010600030101010101" pitchFamily="2" charset="-122"/>
                          <a:ea typeface="宋体" panose="02010600030101010101" pitchFamily="2" charset="-122"/>
                          <a:cs typeface="宋体" panose="02010600030101010101" pitchFamily="2" charset="-122"/>
                        </a:rPr>
                        <a:t>回信类型1</a:t>
                      </a:r>
                      <a:endParaRPr lang="en-US" altLang="en-US" sz="12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1">
                          <a:solidFill>
                            <a:srgbClr val="000000"/>
                          </a:solidFill>
                          <a:latin typeface="宋体" panose="02010600030101010101" pitchFamily="2" charset="-122"/>
                          <a:ea typeface="宋体" panose="02010600030101010101" pitchFamily="2" charset="-122"/>
                          <a:cs typeface="宋体" panose="02010600030101010101" pitchFamily="2" charset="-122"/>
                        </a:rPr>
                        <a:t>写作目的</a:t>
                      </a:r>
                      <a:endParaRPr lang="en-US" altLang="en-US" sz="12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1">
                          <a:solidFill>
                            <a:srgbClr val="000000"/>
                          </a:solidFill>
                          <a:latin typeface="宋体" panose="02010600030101010101" pitchFamily="2" charset="-122"/>
                          <a:ea typeface="宋体" panose="02010600030101010101" pitchFamily="2" charset="-122"/>
                          <a:cs typeface="宋体" panose="02010600030101010101" pitchFamily="2" charset="-122"/>
                        </a:rPr>
                        <a:t>回信类型2</a:t>
                      </a:r>
                      <a:endParaRPr lang="en-US" altLang="en-US" sz="12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1">
                          <a:solidFill>
                            <a:srgbClr val="000000"/>
                          </a:solidFill>
                          <a:latin typeface="宋体" panose="02010600030101010101" pitchFamily="2" charset="-122"/>
                          <a:ea typeface="宋体" panose="02010600030101010101" pitchFamily="2" charset="-122"/>
                          <a:cs typeface="宋体" panose="02010600030101010101" pitchFamily="2" charset="-122"/>
                        </a:rPr>
                        <a:t>写作目的</a:t>
                      </a:r>
                      <a:endParaRPr lang="en-US" altLang="en-US" sz="12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96850">
                <a:tc>
                  <a:txBody>
                    <a:bodyPr/>
                    <a:lstStyle/>
                    <a:p>
                      <a:pPr indent="0" algn="ctr">
                        <a:buNone/>
                      </a:pPr>
                      <a:r>
                        <a:rPr lang="en-US" sz="1200" b="1">
                          <a:solidFill>
                            <a:srgbClr val="FF0000"/>
                          </a:solidFill>
                          <a:latin typeface="宋体" panose="02010600030101010101" pitchFamily="2" charset="-122"/>
                          <a:ea typeface="宋体" panose="02010600030101010101" pitchFamily="2" charset="-122"/>
                          <a:cs typeface="宋体" panose="02010600030101010101" pitchFamily="2" charset="-122"/>
                        </a:rPr>
                        <a:t>邀请信</a:t>
                      </a:r>
                      <a:endParaRPr lang="en-US"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邀请+介绍信息</a:t>
                      </a:r>
                      <a:endParaRPr lang="en-US"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感谢+咨询信</a:t>
                      </a:r>
                      <a:endParaRPr lang="en-US"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感谢邀请+询问情况</a:t>
                      </a:r>
                      <a:endParaRPr lang="en-US"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道歉信</a:t>
                      </a:r>
                      <a:endParaRPr lang="en-US"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感谢邀请+拒绝原因（+另约时间）</a:t>
                      </a:r>
                      <a:endParaRPr lang="en-US"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93065">
                <a:tc>
                  <a:txBody>
                    <a:bodyPr/>
                    <a:lstStyle/>
                    <a:p>
                      <a:pPr indent="0" algn="ctr">
                        <a:buNone/>
                      </a:pPr>
                      <a:r>
                        <a:rPr 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申请信</a:t>
                      </a:r>
                      <a:endParaRPr lang="en-US"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申请（原因）+个人优势+期望入选</a:t>
                      </a:r>
                      <a:endParaRPr lang="en-US"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祝贺信</a:t>
                      </a:r>
                      <a:endParaRPr lang="en-US"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祝贺+要求</a:t>
                      </a:r>
                      <a:endParaRPr lang="en-US"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回绝函</a:t>
                      </a:r>
                      <a:endParaRPr lang="en-US"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表示遗憾+拒绝原因+期望</a:t>
                      </a:r>
                      <a:endParaRPr lang="en-US"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93065">
                <a:tc>
                  <a:txBody>
                    <a:bodyPr/>
                    <a:lstStyle/>
                    <a:p>
                      <a:pPr indent="0" algn="ctr">
                        <a:buNone/>
                      </a:pPr>
                      <a:r>
                        <a:rPr lang="en-US" sz="1200" b="1">
                          <a:solidFill>
                            <a:srgbClr val="FF0000"/>
                          </a:solidFill>
                          <a:latin typeface="宋体" panose="02010600030101010101" pitchFamily="2" charset="-122"/>
                          <a:ea typeface="宋体" panose="02010600030101010101" pitchFamily="2" charset="-122"/>
                          <a:cs typeface="宋体" panose="02010600030101010101" pitchFamily="2" charset="-122"/>
                        </a:rPr>
                        <a:t>求助信</a:t>
                      </a:r>
                      <a:endParaRPr lang="en-US"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dirty="0" err="1">
                          <a:solidFill>
                            <a:srgbClr val="000000"/>
                          </a:solidFill>
                          <a:latin typeface="宋体" panose="02010600030101010101" pitchFamily="2" charset="-122"/>
                          <a:ea typeface="宋体" panose="02010600030101010101" pitchFamily="2" charset="-122"/>
                          <a:cs typeface="宋体" panose="02010600030101010101" pitchFamily="2" charset="-122"/>
                        </a:rPr>
                        <a:t>描述问题+求助原因+表示感谢</a:t>
                      </a:r>
                      <a:endParaRPr lang="en-US" altLang="en-US" sz="1200" b="0" dirty="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建议信</a:t>
                      </a:r>
                      <a:endParaRPr lang="en-US"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（表示安慰+）具体建议+原因+祝愿</a:t>
                      </a:r>
                      <a:endParaRPr lang="en-US"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推荐信</a:t>
                      </a:r>
                      <a:endParaRPr lang="en-US"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推荐内容+原因+希望喜欢</a:t>
                      </a:r>
                      <a:endParaRPr lang="en-US"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89915">
                <a:tc>
                  <a:txBody>
                    <a:bodyPr/>
                    <a:lstStyle/>
                    <a:p>
                      <a:pPr indent="0" algn="ctr">
                        <a:buNone/>
                      </a:pPr>
                      <a:r>
                        <a:rPr lang="en-US" sz="1200" b="1">
                          <a:solidFill>
                            <a:srgbClr val="FF0000"/>
                          </a:solidFill>
                          <a:latin typeface="宋体" panose="02010600030101010101" pitchFamily="2" charset="-122"/>
                          <a:ea typeface="宋体" panose="02010600030101010101" pitchFamily="2" charset="-122"/>
                          <a:cs typeface="宋体" panose="02010600030101010101" pitchFamily="2" charset="-122"/>
                        </a:rPr>
                        <a:t>咨询信</a:t>
                      </a:r>
                      <a:endParaRPr lang="en-US" altLang="en-US" sz="1200"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咨询目的+咨询内容+表示感谢</a:t>
                      </a:r>
                      <a:endParaRPr lang="en-US"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告知信</a:t>
                      </a:r>
                      <a:endParaRPr lang="en-US"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具体内容/安排（时间、地点、人员安排、要求）+有问题再联系</a:t>
                      </a:r>
                      <a:endParaRPr lang="en-US"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6" gridSpan="2">
                  <a:txBody>
                    <a:bodyPr/>
                    <a:lstStyle/>
                    <a:p>
                      <a:pPr indent="0" algn="ctr">
                        <a:buNone/>
                      </a:pPr>
                      <a:r>
                        <a:rPr lang="en-US" sz="1200" b="0">
                          <a:solidFill>
                            <a:srgbClr val="000000"/>
                          </a:solidFill>
                          <a:latin typeface="Times New Roman" panose="02020603050405020304" charset="0"/>
                          <a:cs typeface="Times New Roman" panose="02020603050405020304" charset="0"/>
                        </a:rPr>
                        <a:t> </a:t>
                      </a:r>
                      <a:endParaRPr lang="en-US" altLang="en-US" sz="1200" b="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6"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tcPr>
                </a:tc>
              </a:tr>
              <a:tr h="393065">
                <a:tc>
                  <a:txBody>
                    <a:bodyPr/>
                    <a:lstStyle/>
                    <a:p>
                      <a:pPr indent="0" algn="ctr">
                        <a:buNone/>
                      </a:pPr>
                      <a:r>
                        <a:rPr 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招聘启事</a:t>
                      </a:r>
                      <a:endParaRPr lang="en-US"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招聘目的+招聘要求+报名方式+期待加入</a:t>
                      </a:r>
                      <a:endParaRPr lang="en-US"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申请信</a:t>
                      </a:r>
                      <a:endParaRPr lang="en-US"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申请（原因）+个人优势+期望入选</a:t>
                      </a:r>
                      <a:endParaRPr lang="en-US"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gridSpan="2">
                  <a:tcPr>
                    <a:lnL w="12700" cap="flat" cmpd="sng">
                      <a:solidFill>
                        <a:srgbClr val="080000"/>
                      </a:solidFill>
                      <a:prstDash val="solid"/>
                      <a:headEnd type="none" w="med" len="med"/>
                      <a:tailEnd type="none" w="med" len="med"/>
                    </a:lnL>
                  </a:tcPr>
                </a:tc>
                <a:tc vMerge="1" hMerge="1">
                  <a:tcPr>
                    <a:lnR w="12700" cap="flat" cmpd="sng">
                      <a:solidFill>
                        <a:srgbClr val="080000"/>
                      </a:solidFill>
                      <a:prstDash val="solid"/>
                      <a:headEnd type="none" w="med" len="med"/>
                      <a:tailEnd type="none" w="med" len="med"/>
                    </a:lnR>
                  </a:tcPr>
                </a:tc>
              </a:tr>
              <a:tr h="393065">
                <a:tc>
                  <a:txBody>
                    <a:bodyPr/>
                    <a:lstStyle/>
                    <a:p>
                      <a:pPr indent="0" algn="ctr">
                        <a:buNone/>
                      </a:pPr>
                      <a:r>
                        <a:rPr 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投诉信</a:t>
                      </a:r>
                      <a:endParaRPr lang="en-US"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投诉内容+投诉原因+期待改进</a:t>
                      </a:r>
                      <a:endParaRPr lang="en-US"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道歉信</a:t>
                      </a:r>
                      <a:endParaRPr lang="en-US"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表示歉意+改进措施（体现诚意）+表示感谢</a:t>
                      </a:r>
                      <a:endParaRPr lang="en-US"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gridSpan="2">
                  <a:tcPr>
                    <a:lnL w="12700" cap="flat" cmpd="sng">
                      <a:solidFill>
                        <a:srgbClr val="080000"/>
                      </a:solidFill>
                      <a:prstDash val="solid"/>
                      <a:headEnd type="none" w="med" len="med"/>
                      <a:tailEnd type="none" w="med" len="med"/>
                    </a:lnL>
                  </a:tcPr>
                </a:tc>
                <a:tc vMerge="1" hMerge="1">
                  <a:tcPr>
                    <a:lnR w="12700" cap="flat" cmpd="sng">
                      <a:solidFill>
                        <a:srgbClr val="080000"/>
                      </a:solidFill>
                      <a:prstDash val="solid"/>
                      <a:headEnd type="none" w="med" len="med"/>
                      <a:tailEnd type="none" w="med" len="med"/>
                    </a:lnR>
                  </a:tcPr>
                </a:tc>
              </a:tr>
              <a:tr h="196850">
                <a:tc>
                  <a:txBody>
                    <a:bodyPr/>
                    <a:lstStyle/>
                    <a:p>
                      <a:pPr indent="0" algn="ctr">
                        <a:buNone/>
                      </a:pPr>
                      <a:r>
                        <a:rPr 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慰问信</a:t>
                      </a:r>
                      <a:endParaRPr lang="en-US"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表示关心+提供帮助+期待好转</a:t>
                      </a:r>
                      <a:endParaRPr lang="en-US"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感谢信</a:t>
                      </a:r>
                      <a:endParaRPr lang="en-US"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感谢关心+询问近况+期待</a:t>
                      </a:r>
                      <a:endParaRPr lang="en-US"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gridSpan="2">
                  <a:tcPr>
                    <a:lnL w="12700" cap="flat" cmpd="sng">
                      <a:solidFill>
                        <a:srgbClr val="080000"/>
                      </a:solidFill>
                      <a:prstDash val="solid"/>
                      <a:headEnd type="none" w="med" len="med"/>
                      <a:tailEnd type="none" w="med" len="med"/>
                    </a:lnL>
                  </a:tcPr>
                </a:tc>
                <a:tc vMerge="1" hMerge="1">
                  <a:tcPr>
                    <a:lnR w="12700" cap="flat" cmpd="sng">
                      <a:solidFill>
                        <a:srgbClr val="080000"/>
                      </a:solidFill>
                      <a:prstDash val="solid"/>
                      <a:headEnd type="none" w="med" len="med"/>
                      <a:tailEnd type="none" w="med" len="med"/>
                    </a:lnR>
                  </a:tcPr>
                </a:tc>
              </a:tr>
              <a:tr h="393065">
                <a:tc>
                  <a:txBody>
                    <a:bodyPr/>
                    <a:lstStyle/>
                    <a:p>
                      <a:pPr indent="0" algn="ctr">
                        <a:buNone/>
                      </a:pPr>
                      <a:r>
                        <a:rPr 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征稿启事</a:t>
                      </a:r>
                      <a:endParaRPr lang="en-US"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目的+稿件要求+报名方式+期待参与</a:t>
                      </a:r>
                      <a:endParaRPr lang="en-US"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1">
                          <a:solidFill>
                            <a:srgbClr val="FF0000"/>
                          </a:solidFill>
                          <a:latin typeface="宋体" panose="02010600030101010101" pitchFamily="2" charset="-122"/>
                          <a:ea typeface="宋体" panose="02010600030101010101" pitchFamily="2" charset="-122"/>
                          <a:cs typeface="宋体" panose="02010600030101010101" pitchFamily="2" charset="-122"/>
                        </a:rPr>
                        <a:t>投稿</a:t>
                      </a:r>
                      <a:endParaRPr lang="en-US"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具体参照话题要求（格式、内容）</a:t>
                      </a:r>
                      <a:endParaRPr lang="en-US"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gridSpan="2">
                  <a:tcPr>
                    <a:lnL w="12700" cap="flat" cmpd="sng">
                      <a:solidFill>
                        <a:srgbClr val="080000"/>
                      </a:solidFill>
                      <a:prstDash val="solid"/>
                      <a:headEnd type="none" w="med" len="med"/>
                      <a:tailEnd type="none" w="med" len="med"/>
                    </a:lnL>
                  </a:tcPr>
                </a:tc>
                <a:tc vMerge="1" hMerge="1">
                  <a:tcPr>
                    <a:lnR w="12700" cap="flat" cmpd="sng">
                      <a:solidFill>
                        <a:srgbClr val="080000"/>
                      </a:solidFill>
                      <a:prstDash val="solid"/>
                      <a:headEnd type="none" w="med" len="med"/>
                      <a:tailEnd type="none" w="med" len="med"/>
                    </a:lnR>
                  </a:tcPr>
                </a:tc>
              </a:tr>
              <a:tr h="393065">
                <a:tc>
                  <a:txBody>
                    <a:bodyPr/>
                    <a:lstStyle/>
                    <a:p>
                      <a:pPr indent="0" algn="ctr">
                        <a:buNone/>
                      </a:pPr>
                      <a:r>
                        <a:rPr lang="en-US" sz="1200" b="0" dirty="0" err="1">
                          <a:solidFill>
                            <a:srgbClr val="000000"/>
                          </a:solidFill>
                          <a:latin typeface="宋体" panose="02010600030101010101" pitchFamily="2" charset="-122"/>
                          <a:ea typeface="宋体" panose="02010600030101010101" pitchFamily="2" charset="-122"/>
                          <a:cs typeface="宋体" panose="02010600030101010101" pitchFamily="2" charset="-122"/>
                        </a:rPr>
                        <a:t>招领启事</a:t>
                      </a:r>
                      <a:endParaRPr lang="en-US" altLang="en-US" sz="1200" b="0" dirty="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dirty="0" err="1">
                          <a:solidFill>
                            <a:srgbClr val="000000"/>
                          </a:solidFill>
                          <a:latin typeface="宋体" panose="02010600030101010101" pitchFamily="2" charset="-122"/>
                          <a:ea typeface="宋体" panose="02010600030101010101" pitchFamily="2" charset="-122"/>
                          <a:cs typeface="宋体" panose="02010600030101010101" pitchFamily="2" charset="-122"/>
                        </a:rPr>
                        <a:t>情况描述（时间+地点+事件</a:t>
                      </a:r>
                      <a:r>
                        <a:rPr lang="en-US" sz="1200" b="0" dirty="0">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en-US" sz="1200" b="0" dirty="0" err="1">
                          <a:solidFill>
                            <a:srgbClr val="000000"/>
                          </a:solidFill>
                          <a:latin typeface="宋体" panose="02010600030101010101" pitchFamily="2" charset="-122"/>
                          <a:ea typeface="宋体" panose="02010600030101010101" pitchFamily="2" charset="-122"/>
                          <a:cs typeface="宋体" panose="02010600030101010101" pitchFamily="2" charset="-122"/>
                        </a:rPr>
                        <a:t>物品特征+联系方式</a:t>
                      </a:r>
                      <a:endParaRPr lang="en-US" altLang="en-US" sz="1200" b="0" dirty="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dirty="0" err="1">
                          <a:solidFill>
                            <a:srgbClr val="000000"/>
                          </a:solidFill>
                          <a:latin typeface="宋体" panose="02010600030101010101" pitchFamily="2" charset="-122"/>
                          <a:ea typeface="宋体" panose="02010600030101010101" pitchFamily="2" charset="-122"/>
                          <a:cs typeface="宋体" panose="02010600030101010101" pitchFamily="2" charset="-122"/>
                        </a:rPr>
                        <a:t>感谢信</a:t>
                      </a:r>
                      <a:endParaRPr lang="en-US" altLang="en-US" sz="1200" b="0" dirty="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dirty="0" err="1">
                          <a:solidFill>
                            <a:srgbClr val="000000"/>
                          </a:solidFill>
                          <a:latin typeface="宋体" panose="02010600030101010101" pitchFamily="2" charset="-122"/>
                          <a:ea typeface="宋体" panose="02010600030101010101" pitchFamily="2" charset="-122"/>
                          <a:cs typeface="宋体" panose="02010600030101010101" pitchFamily="2" charset="-122"/>
                        </a:rPr>
                        <a:t>表示感谢+准备礼物+希望喜欢</a:t>
                      </a:r>
                      <a:endParaRPr lang="en-US" altLang="en-US" sz="1200" b="0" dirty="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gridSpan="2">
                  <a:tcPr>
                    <a:lnL w="12700" cap="flat" cmpd="sng">
                      <a:solidFill>
                        <a:srgbClr val="080000"/>
                      </a:solidFill>
                      <a:prstDash val="solid"/>
                      <a:headEnd type="none" w="med" len="med"/>
                      <a:tailEnd type="none" w="med" len="med"/>
                    </a:lnL>
                    <a:lnB w="12700" cap="flat" cmpd="sng">
                      <a:solidFill>
                        <a:srgbClr val="080000"/>
                      </a:solidFill>
                      <a:prstDash val="solid"/>
                      <a:headEnd type="none" w="med" len="med"/>
                      <a:tailEnd type="none" w="med" len="med"/>
                    </a:lnB>
                  </a:tcPr>
                </a:tc>
                <a:tc vMerge="1" hMerge="1">
                  <a:tcPr>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r>
            </a:tbl>
          </a:graphicData>
        </a:graphic>
      </p:graphicFrame>
      <p:sp>
        <p:nvSpPr>
          <p:cNvPr id="4" name="文本框 3"/>
          <p:cNvSpPr txBox="1"/>
          <p:nvPr/>
        </p:nvSpPr>
        <p:spPr>
          <a:xfrm>
            <a:off x="3930650" y="180975"/>
            <a:ext cx="8045260" cy="369332"/>
          </a:xfrm>
          <a:prstGeom prst="rect">
            <a:avLst/>
          </a:prstGeom>
          <a:noFill/>
        </p:spPr>
        <p:txBody>
          <a:bodyPr wrap="square" rtlCol="0">
            <a:spAutoFit/>
          </a:bodyPr>
          <a:lstStyle/>
          <a:p>
            <a:r>
              <a:rPr lang="zh-CN" altLang="en-US" b="1" dirty="0"/>
              <a:t>各类应用文的写作具体要求</a:t>
            </a:r>
            <a:endParaRPr lang="zh-CN" altLang="en-US" b="1" dirty="0"/>
          </a:p>
        </p:txBody>
      </p:sp>
      <p:sp>
        <p:nvSpPr>
          <p:cNvPr id="6" name="文本框 5"/>
          <p:cNvSpPr txBox="1"/>
          <p:nvPr/>
        </p:nvSpPr>
        <p:spPr>
          <a:xfrm>
            <a:off x="8193775" y="2643833"/>
            <a:ext cx="3241305" cy="338554"/>
          </a:xfrm>
          <a:prstGeom prst="rect">
            <a:avLst/>
          </a:prstGeom>
          <a:noFill/>
        </p:spPr>
        <p:txBody>
          <a:bodyPr wrap="square">
            <a:spAutoFit/>
          </a:bodyPr>
          <a:lstStyle/>
          <a:p>
            <a:r>
              <a:rPr lang="zh-CN" altLang="en-US" sz="1600" b="1" dirty="0"/>
              <a:t>常见应用文的结构框架</a:t>
            </a:r>
            <a:r>
              <a:rPr lang="en-US" altLang="zh-CN" sz="1600" b="1" dirty="0"/>
              <a:t>——</a:t>
            </a:r>
            <a:r>
              <a:rPr lang="zh-CN" altLang="en-US" sz="1600" b="1" dirty="0"/>
              <a:t>三段式</a:t>
            </a:r>
            <a:endParaRPr lang="zh-CN" altLang="en-US" sz="1600" b="1" dirty="0"/>
          </a:p>
        </p:txBody>
      </p:sp>
      <p:graphicFrame>
        <p:nvGraphicFramePr>
          <p:cNvPr id="8" name="表格 7"/>
          <p:cNvGraphicFramePr>
            <a:graphicFrameLocks noGrp="1"/>
          </p:cNvGraphicFramePr>
          <p:nvPr/>
        </p:nvGraphicFramePr>
        <p:xfrm>
          <a:off x="756920" y="4205907"/>
          <a:ext cx="10706735" cy="2515166"/>
        </p:xfrm>
        <a:graphic>
          <a:graphicData uri="http://schemas.openxmlformats.org/drawingml/2006/table">
            <a:tbl>
              <a:tblPr firstRow="1" firstCol="1" bandRow="1"/>
              <a:tblGrid>
                <a:gridCol w="921755"/>
                <a:gridCol w="2804615"/>
                <a:gridCol w="982638"/>
                <a:gridCol w="2572604"/>
                <a:gridCol w="921224"/>
                <a:gridCol w="2503899"/>
              </a:tblGrid>
              <a:tr h="260350">
                <a:tc>
                  <a:txBody>
                    <a:bodyPr/>
                    <a:lstStyle/>
                    <a:p>
                      <a:pPr algn="ctr">
                        <a:lnSpc>
                          <a:spcPts val="2050"/>
                        </a:lnSpc>
                      </a:pPr>
                      <a:r>
                        <a:rPr lang="zh-CN" sz="1200" b="1">
                          <a:solidFill>
                            <a:srgbClr val="000000"/>
                          </a:solidFill>
                          <a:effectLst/>
                          <a:latin typeface="Times New Roman" panose="02020603050405020304" charset="0"/>
                          <a:ea typeface="宋体" panose="02010600030101010101" pitchFamily="2" charset="-122"/>
                          <a:cs typeface="Times New Roman" panose="02020603050405020304" charset="0"/>
                        </a:rPr>
                        <a:t>类型</a:t>
                      </a:r>
                      <a:endParaRPr lang="zh-CN" sz="1200">
                        <a:solidFill>
                          <a:srgbClr val="000000"/>
                        </a:solidFill>
                        <a:effectLst/>
                        <a:latin typeface="NEU-BZ-S92"/>
                        <a:ea typeface="方正书宋_GBK"/>
                        <a:cs typeface="Times New Roman" panose="02020603050405020304" charset="0"/>
                      </a:endParaRPr>
                    </a:p>
                  </a:txBody>
                  <a:tcPr marL="46182" marR="4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50"/>
                        </a:lnSpc>
                      </a:pPr>
                      <a:r>
                        <a:rPr lang="zh-CN" sz="1200" b="1" dirty="0">
                          <a:solidFill>
                            <a:srgbClr val="000000"/>
                          </a:solidFill>
                          <a:effectLst/>
                          <a:latin typeface="Times New Roman" panose="02020603050405020304" charset="0"/>
                          <a:ea typeface="宋体" panose="02010600030101010101" pitchFamily="2" charset="-122"/>
                          <a:cs typeface="Times New Roman" panose="02020603050405020304" charset="0"/>
                        </a:rPr>
                        <a:t>写作目的</a:t>
                      </a:r>
                      <a:endParaRPr lang="zh-CN" sz="1200" dirty="0">
                        <a:solidFill>
                          <a:srgbClr val="000000"/>
                        </a:solidFill>
                        <a:effectLst/>
                        <a:latin typeface="NEU-BZ-S92"/>
                        <a:ea typeface="方正书宋_GBK"/>
                        <a:cs typeface="Times New Roman" panose="02020603050405020304" charset="0"/>
                      </a:endParaRPr>
                    </a:p>
                  </a:txBody>
                  <a:tcPr marL="46182" marR="4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50"/>
                        </a:lnSpc>
                      </a:pPr>
                      <a:r>
                        <a:rPr lang="zh-CN" sz="1200" b="1">
                          <a:solidFill>
                            <a:srgbClr val="000000"/>
                          </a:solidFill>
                          <a:effectLst/>
                          <a:latin typeface="Times New Roman" panose="02020603050405020304" charset="0"/>
                          <a:ea typeface="宋体" panose="02010600030101010101" pitchFamily="2" charset="-122"/>
                          <a:cs typeface="Times New Roman" panose="02020603050405020304" charset="0"/>
                        </a:rPr>
                        <a:t>变体</a:t>
                      </a:r>
                      <a:r>
                        <a:rPr lang="en-US" sz="1200" b="1">
                          <a:solidFill>
                            <a:srgbClr val="000000"/>
                          </a:solidFill>
                          <a:effectLst/>
                          <a:latin typeface="Times New Roman" panose="02020603050405020304" charset="0"/>
                          <a:ea typeface="宋体" panose="02010600030101010101" pitchFamily="2" charset="-122"/>
                          <a:cs typeface="Times New Roman" panose="02020603050405020304" charset="0"/>
                        </a:rPr>
                        <a:t>1</a:t>
                      </a:r>
                      <a:endParaRPr lang="zh-CN" sz="1200">
                        <a:solidFill>
                          <a:srgbClr val="000000"/>
                        </a:solidFill>
                        <a:effectLst/>
                        <a:latin typeface="NEU-BZ-S92"/>
                        <a:ea typeface="方正书宋_GBK"/>
                        <a:cs typeface="Times New Roman" panose="02020603050405020304" charset="0"/>
                      </a:endParaRPr>
                    </a:p>
                  </a:txBody>
                  <a:tcPr marL="46182" marR="4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50"/>
                        </a:lnSpc>
                      </a:pPr>
                      <a:r>
                        <a:rPr lang="zh-CN" sz="1200" b="1">
                          <a:solidFill>
                            <a:srgbClr val="000000"/>
                          </a:solidFill>
                          <a:effectLst/>
                          <a:latin typeface="Times New Roman" panose="02020603050405020304" charset="0"/>
                          <a:ea typeface="宋体" panose="02010600030101010101" pitchFamily="2" charset="-122"/>
                          <a:cs typeface="Times New Roman" panose="02020603050405020304" charset="0"/>
                        </a:rPr>
                        <a:t>写作目的</a:t>
                      </a:r>
                      <a:endParaRPr lang="zh-CN" sz="1200">
                        <a:solidFill>
                          <a:srgbClr val="000000"/>
                        </a:solidFill>
                        <a:effectLst/>
                        <a:latin typeface="NEU-BZ-S92"/>
                        <a:ea typeface="方正书宋_GBK"/>
                        <a:cs typeface="Times New Roman" panose="02020603050405020304" charset="0"/>
                      </a:endParaRPr>
                    </a:p>
                  </a:txBody>
                  <a:tcPr marL="46182" marR="4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50"/>
                        </a:lnSpc>
                      </a:pPr>
                      <a:r>
                        <a:rPr lang="zh-CN" sz="1200" b="1">
                          <a:solidFill>
                            <a:srgbClr val="000000"/>
                          </a:solidFill>
                          <a:effectLst/>
                          <a:latin typeface="Times New Roman" panose="02020603050405020304" charset="0"/>
                          <a:ea typeface="宋体" panose="02010600030101010101" pitchFamily="2" charset="-122"/>
                          <a:cs typeface="Times New Roman" panose="02020603050405020304" charset="0"/>
                        </a:rPr>
                        <a:t>变体</a:t>
                      </a:r>
                      <a:r>
                        <a:rPr lang="en-US" sz="1200" b="1">
                          <a:solidFill>
                            <a:srgbClr val="000000"/>
                          </a:solidFill>
                          <a:effectLst/>
                          <a:latin typeface="Times New Roman" panose="02020603050405020304" charset="0"/>
                          <a:ea typeface="宋体" panose="02010600030101010101" pitchFamily="2" charset="-122"/>
                          <a:cs typeface="Times New Roman" panose="02020603050405020304" charset="0"/>
                        </a:rPr>
                        <a:t>2</a:t>
                      </a:r>
                      <a:endParaRPr lang="zh-CN" sz="1200">
                        <a:solidFill>
                          <a:srgbClr val="000000"/>
                        </a:solidFill>
                        <a:effectLst/>
                        <a:latin typeface="NEU-BZ-S92"/>
                        <a:ea typeface="方正书宋_GBK"/>
                        <a:cs typeface="Times New Roman" panose="02020603050405020304" charset="0"/>
                      </a:endParaRPr>
                    </a:p>
                  </a:txBody>
                  <a:tcPr marL="46182" marR="4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50"/>
                        </a:lnSpc>
                      </a:pPr>
                      <a:r>
                        <a:rPr lang="zh-CN" sz="1200" b="1" dirty="0">
                          <a:solidFill>
                            <a:srgbClr val="000000"/>
                          </a:solidFill>
                          <a:effectLst/>
                          <a:latin typeface="Times New Roman" panose="02020603050405020304" charset="0"/>
                          <a:ea typeface="宋体" panose="02010600030101010101" pitchFamily="2" charset="-122"/>
                          <a:cs typeface="Times New Roman" panose="02020603050405020304" charset="0"/>
                        </a:rPr>
                        <a:t>写作目的</a:t>
                      </a:r>
                      <a:endParaRPr lang="zh-CN" sz="1200" dirty="0">
                        <a:solidFill>
                          <a:srgbClr val="000000"/>
                        </a:solidFill>
                        <a:effectLst/>
                        <a:latin typeface="NEU-BZ-S92"/>
                        <a:ea typeface="方正书宋_GBK"/>
                        <a:cs typeface="Times New Roman" panose="02020603050405020304" charset="0"/>
                      </a:endParaRPr>
                    </a:p>
                  </a:txBody>
                  <a:tcPr marL="46182" marR="4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402">
                <a:tc>
                  <a:txBody>
                    <a:bodyPr/>
                    <a:lstStyle/>
                    <a:p>
                      <a:pPr algn="ctr">
                        <a:lnSpc>
                          <a:spcPts val="2050"/>
                        </a:lnSpc>
                      </a:pPr>
                      <a:r>
                        <a:rPr lang="zh-CN" sz="1200" b="1" dirty="0">
                          <a:solidFill>
                            <a:srgbClr val="FF0000"/>
                          </a:solidFill>
                          <a:effectLst/>
                          <a:latin typeface="Times New Roman" panose="02020603050405020304" charset="0"/>
                          <a:ea typeface="宋体" panose="02010600030101010101" pitchFamily="2" charset="-122"/>
                          <a:cs typeface="Times New Roman" panose="02020603050405020304" charset="0"/>
                        </a:rPr>
                        <a:t>新闻报道</a:t>
                      </a:r>
                      <a:endParaRPr lang="zh-CN" sz="1200" b="1" dirty="0">
                        <a:solidFill>
                          <a:srgbClr val="FF0000"/>
                        </a:solidFill>
                        <a:effectLst/>
                        <a:latin typeface="NEU-BZ-S92"/>
                        <a:ea typeface="方正书宋_GBK"/>
                        <a:cs typeface="Times New Roman" panose="02020603050405020304" charset="0"/>
                      </a:endParaRPr>
                    </a:p>
                  </a:txBody>
                  <a:tcPr marL="46182" marR="4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50"/>
                        </a:lnSpc>
                      </a:pPr>
                      <a:r>
                        <a:rPr lang="zh-CN" sz="1200">
                          <a:solidFill>
                            <a:srgbClr val="000000"/>
                          </a:solidFill>
                          <a:effectLst/>
                          <a:latin typeface="Times New Roman" panose="02020603050405020304" charset="0"/>
                          <a:ea typeface="宋体" panose="02010600030101010101" pitchFamily="2" charset="-122"/>
                          <a:cs typeface="Times New Roman" panose="02020603050405020304" charset="0"/>
                        </a:rPr>
                        <a:t>导语（</a:t>
                      </a:r>
                      <a:r>
                        <a:rPr lang="en-US" sz="1200">
                          <a:solidFill>
                            <a:srgbClr val="000000"/>
                          </a:solidFill>
                          <a:effectLst/>
                          <a:latin typeface="Times New Roman" panose="02020603050405020304" charset="0"/>
                          <a:ea typeface="宋体" panose="02010600030101010101" pitchFamily="2" charset="-122"/>
                          <a:cs typeface="Times New Roman" panose="02020603050405020304" charset="0"/>
                        </a:rPr>
                        <a:t>5W+1H</a:t>
                      </a:r>
                      <a:r>
                        <a:rPr lang="zh-CN" sz="1200">
                          <a:solidFill>
                            <a:srgbClr val="000000"/>
                          </a:solidFill>
                          <a:effectLst/>
                          <a:latin typeface="Times New Roman" panose="02020603050405020304" charset="0"/>
                          <a:ea typeface="宋体" panose="02010600030101010101" pitchFamily="2" charset="-122"/>
                          <a:cs typeface="Times New Roman" panose="02020603050405020304" charset="0"/>
                        </a:rPr>
                        <a:t>）</a:t>
                      </a:r>
                      <a:r>
                        <a:rPr lang="en-US" sz="1200">
                          <a:solidFill>
                            <a:srgbClr val="000000"/>
                          </a:solidFill>
                          <a:effectLst/>
                          <a:latin typeface="Times New Roman" panose="02020603050405020304" charset="0"/>
                          <a:ea typeface="宋体" panose="02010600030101010101" pitchFamily="2" charset="-122"/>
                          <a:cs typeface="Times New Roman" panose="02020603050405020304" charset="0"/>
                        </a:rPr>
                        <a:t>+</a:t>
                      </a:r>
                      <a:r>
                        <a:rPr lang="zh-CN" sz="1200">
                          <a:solidFill>
                            <a:srgbClr val="000000"/>
                          </a:solidFill>
                          <a:effectLst/>
                          <a:latin typeface="Times New Roman" panose="02020603050405020304" charset="0"/>
                          <a:ea typeface="宋体" panose="02010600030101010101" pitchFamily="2" charset="-122"/>
                          <a:cs typeface="Times New Roman" panose="02020603050405020304" charset="0"/>
                        </a:rPr>
                        <a:t>活动流程</a:t>
                      </a:r>
                      <a:r>
                        <a:rPr lang="en-US" sz="1200">
                          <a:solidFill>
                            <a:srgbClr val="000000"/>
                          </a:solidFill>
                          <a:effectLst/>
                          <a:latin typeface="Times New Roman" panose="02020603050405020304" charset="0"/>
                          <a:ea typeface="宋体" panose="02010600030101010101" pitchFamily="2" charset="-122"/>
                          <a:cs typeface="Times New Roman" panose="02020603050405020304" charset="0"/>
                        </a:rPr>
                        <a:t>+</a:t>
                      </a:r>
                      <a:r>
                        <a:rPr lang="zh-CN" sz="1200">
                          <a:solidFill>
                            <a:srgbClr val="000000"/>
                          </a:solidFill>
                          <a:effectLst/>
                          <a:latin typeface="Times New Roman" panose="02020603050405020304" charset="0"/>
                          <a:ea typeface="宋体" panose="02010600030101010101" pitchFamily="2" charset="-122"/>
                          <a:cs typeface="Times New Roman" panose="02020603050405020304" charset="0"/>
                        </a:rPr>
                        <a:t>活动收获</a:t>
                      </a:r>
                      <a:endParaRPr lang="zh-CN" sz="1200">
                        <a:solidFill>
                          <a:srgbClr val="000000"/>
                        </a:solidFill>
                        <a:effectLst/>
                        <a:latin typeface="NEU-BZ-S92"/>
                        <a:ea typeface="方正书宋_GBK"/>
                        <a:cs typeface="Times New Roman" panose="02020603050405020304" charset="0"/>
                      </a:endParaRPr>
                    </a:p>
                  </a:txBody>
                  <a:tcPr marL="46182" marR="4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50"/>
                        </a:lnSpc>
                      </a:pPr>
                      <a:r>
                        <a:rPr lang="zh-CN" sz="1200">
                          <a:solidFill>
                            <a:srgbClr val="000000"/>
                          </a:solidFill>
                          <a:effectLst/>
                          <a:latin typeface="Times New Roman" panose="02020603050405020304" charset="0"/>
                          <a:ea typeface="宋体" panose="02010600030101010101" pitchFamily="2" charset="-122"/>
                          <a:cs typeface="Times New Roman" panose="02020603050405020304" charset="0"/>
                        </a:rPr>
                        <a:t>日记</a:t>
                      </a:r>
                      <a:endParaRPr lang="zh-CN" sz="1200">
                        <a:solidFill>
                          <a:srgbClr val="000000"/>
                        </a:solidFill>
                        <a:effectLst/>
                        <a:latin typeface="NEU-BZ-S92"/>
                        <a:ea typeface="方正书宋_GBK"/>
                        <a:cs typeface="Times New Roman" panose="02020603050405020304" charset="0"/>
                      </a:endParaRPr>
                    </a:p>
                  </a:txBody>
                  <a:tcPr marL="46182" marR="4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50"/>
                        </a:lnSpc>
                      </a:pPr>
                      <a:r>
                        <a:rPr lang="zh-CN" sz="1200">
                          <a:solidFill>
                            <a:srgbClr val="000000"/>
                          </a:solidFill>
                          <a:effectLst/>
                          <a:latin typeface="Times New Roman" panose="02020603050405020304" charset="0"/>
                          <a:ea typeface="宋体" panose="02010600030101010101" pitchFamily="2" charset="-122"/>
                          <a:cs typeface="Times New Roman" panose="02020603050405020304" charset="0"/>
                        </a:rPr>
                        <a:t>活动流程</a:t>
                      </a:r>
                      <a:r>
                        <a:rPr lang="en-US" sz="1200">
                          <a:solidFill>
                            <a:srgbClr val="000000"/>
                          </a:solidFill>
                          <a:effectLst/>
                          <a:latin typeface="Times New Roman" panose="02020603050405020304" charset="0"/>
                          <a:ea typeface="宋体" panose="02010600030101010101" pitchFamily="2" charset="-122"/>
                          <a:cs typeface="Times New Roman" panose="02020603050405020304" charset="0"/>
                        </a:rPr>
                        <a:t>+</a:t>
                      </a:r>
                      <a:r>
                        <a:rPr lang="zh-CN" sz="1200">
                          <a:solidFill>
                            <a:srgbClr val="000000"/>
                          </a:solidFill>
                          <a:effectLst/>
                          <a:latin typeface="Times New Roman" panose="02020603050405020304" charset="0"/>
                          <a:ea typeface="宋体" panose="02010600030101010101" pitchFamily="2" charset="-122"/>
                          <a:cs typeface="Times New Roman" panose="02020603050405020304" charset="0"/>
                        </a:rPr>
                        <a:t>活动收获</a:t>
                      </a:r>
                      <a:endParaRPr lang="zh-CN" sz="1200">
                        <a:solidFill>
                          <a:srgbClr val="000000"/>
                        </a:solidFill>
                        <a:effectLst/>
                        <a:latin typeface="NEU-BZ-S92"/>
                        <a:ea typeface="方正书宋_GBK"/>
                        <a:cs typeface="Times New Roman" panose="02020603050405020304" charset="0"/>
                      </a:endParaRPr>
                    </a:p>
                  </a:txBody>
                  <a:tcPr marL="46182" marR="4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50"/>
                        </a:lnSpc>
                      </a:pPr>
                      <a:r>
                        <a:rPr lang="zh-CN" sz="1200" b="1" dirty="0">
                          <a:solidFill>
                            <a:srgbClr val="FF0000"/>
                          </a:solidFill>
                          <a:effectLst/>
                          <a:latin typeface="Times New Roman" panose="02020603050405020304" charset="0"/>
                          <a:ea typeface="宋体" panose="02010600030101010101" pitchFamily="2" charset="-122"/>
                          <a:cs typeface="Times New Roman" panose="02020603050405020304" charset="0"/>
                        </a:rPr>
                        <a:t>宣传稿</a:t>
                      </a:r>
                      <a:endParaRPr lang="zh-CN" sz="1200" b="1" dirty="0">
                        <a:solidFill>
                          <a:srgbClr val="FF0000"/>
                        </a:solidFill>
                        <a:effectLst/>
                        <a:latin typeface="NEU-BZ-S92"/>
                        <a:ea typeface="方正书宋_GBK"/>
                        <a:cs typeface="Times New Roman" panose="02020603050405020304" charset="0"/>
                      </a:endParaRPr>
                    </a:p>
                  </a:txBody>
                  <a:tcPr marL="46182" marR="4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50"/>
                        </a:lnSpc>
                      </a:pPr>
                      <a:r>
                        <a:rPr lang="zh-CN" sz="1200">
                          <a:solidFill>
                            <a:srgbClr val="000000"/>
                          </a:solidFill>
                          <a:effectLst/>
                          <a:latin typeface="Times New Roman" panose="02020603050405020304" charset="0"/>
                          <a:ea typeface="宋体" panose="02010600030101010101" pitchFamily="2" charset="-122"/>
                          <a:cs typeface="Times New Roman" panose="02020603050405020304" charset="0"/>
                        </a:rPr>
                        <a:t>活动目的</a:t>
                      </a:r>
                      <a:r>
                        <a:rPr lang="en-US" sz="1200">
                          <a:solidFill>
                            <a:srgbClr val="000000"/>
                          </a:solidFill>
                          <a:effectLst/>
                          <a:latin typeface="Times New Roman" panose="02020603050405020304" charset="0"/>
                          <a:ea typeface="宋体" panose="02010600030101010101" pitchFamily="2" charset="-122"/>
                          <a:cs typeface="Times New Roman" panose="02020603050405020304" charset="0"/>
                        </a:rPr>
                        <a:t>+</a:t>
                      </a:r>
                      <a:r>
                        <a:rPr lang="zh-CN" sz="1200">
                          <a:solidFill>
                            <a:srgbClr val="000000"/>
                          </a:solidFill>
                          <a:effectLst/>
                          <a:latin typeface="Times New Roman" panose="02020603050405020304" charset="0"/>
                          <a:ea typeface="宋体" panose="02010600030101010101" pitchFamily="2" charset="-122"/>
                          <a:cs typeface="Times New Roman" panose="02020603050405020304" charset="0"/>
                        </a:rPr>
                        <a:t>活动安排</a:t>
                      </a:r>
                      <a:r>
                        <a:rPr lang="en-US" sz="1200">
                          <a:solidFill>
                            <a:srgbClr val="000000"/>
                          </a:solidFill>
                          <a:effectLst/>
                          <a:latin typeface="Times New Roman" panose="02020603050405020304" charset="0"/>
                          <a:ea typeface="宋体" panose="02010600030101010101" pitchFamily="2" charset="-122"/>
                          <a:cs typeface="Times New Roman" panose="02020603050405020304" charset="0"/>
                        </a:rPr>
                        <a:t>/</a:t>
                      </a:r>
                      <a:r>
                        <a:rPr lang="zh-CN" sz="1200">
                          <a:solidFill>
                            <a:srgbClr val="000000"/>
                          </a:solidFill>
                          <a:effectLst/>
                          <a:latin typeface="Times New Roman" panose="02020603050405020304" charset="0"/>
                          <a:ea typeface="宋体" panose="02010600030101010101" pitchFamily="2" charset="-122"/>
                          <a:cs typeface="Times New Roman" panose="02020603050405020304" charset="0"/>
                        </a:rPr>
                        <a:t>流程</a:t>
                      </a:r>
                      <a:r>
                        <a:rPr lang="en-US" sz="1200">
                          <a:solidFill>
                            <a:srgbClr val="000000"/>
                          </a:solidFill>
                          <a:effectLst/>
                          <a:latin typeface="Times New Roman" panose="02020603050405020304" charset="0"/>
                          <a:ea typeface="宋体" panose="02010600030101010101" pitchFamily="2" charset="-122"/>
                          <a:cs typeface="Times New Roman" panose="02020603050405020304" charset="0"/>
                        </a:rPr>
                        <a:t>+</a:t>
                      </a:r>
                      <a:r>
                        <a:rPr lang="zh-CN" sz="1200">
                          <a:solidFill>
                            <a:srgbClr val="000000"/>
                          </a:solidFill>
                          <a:effectLst/>
                          <a:latin typeface="Times New Roman" panose="02020603050405020304" charset="0"/>
                          <a:ea typeface="宋体" panose="02010600030101010101" pitchFamily="2" charset="-122"/>
                          <a:cs typeface="Times New Roman" panose="02020603050405020304" charset="0"/>
                        </a:rPr>
                        <a:t>期待参与</a:t>
                      </a:r>
                      <a:endParaRPr lang="zh-CN" sz="1200">
                        <a:solidFill>
                          <a:srgbClr val="000000"/>
                        </a:solidFill>
                        <a:effectLst/>
                        <a:latin typeface="NEU-BZ-S92"/>
                        <a:ea typeface="方正书宋_GBK"/>
                        <a:cs typeface="Times New Roman" panose="02020603050405020304" charset="0"/>
                      </a:endParaRPr>
                    </a:p>
                  </a:txBody>
                  <a:tcPr marL="46182" marR="4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238">
                <a:tc>
                  <a:txBody>
                    <a:bodyPr/>
                    <a:lstStyle/>
                    <a:p>
                      <a:pPr algn="ctr">
                        <a:lnSpc>
                          <a:spcPts val="2050"/>
                        </a:lnSpc>
                      </a:pPr>
                      <a:r>
                        <a:rPr lang="zh-CN" sz="1200">
                          <a:solidFill>
                            <a:srgbClr val="000000"/>
                          </a:solidFill>
                          <a:effectLst/>
                          <a:latin typeface="Times New Roman" panose="02020603050405020304" charset="0"/>
                          <a:ea typeface="宋体" panose="02010600030101010101" pitchFamily="2" charset="-122"/>
                          <a:cs typeface="Times New Roman" panose="02020603050405020304" charset="0"/>
                        </a:rPr>
                        <a:t>通知</a:t>
                      </a:r>
                      <a:endParaRPr lang="zh-CN" sz="1200">
                        <a:solidFill>
                          <a:srgbClr val="000000"/>
                        </a:solidFill>
                        <a:effectLst/>
                        <a:latin typeface="NEU-BZ-S92"/>
                        <a:ea typeface="方正书宋_GBK"/>
                        <a:cs typeface="Times New Roman" panose="02020603050405020304" charset="0"/>
                      </a:endParaRPr>
                    </a:p>
                  </a:txBody>
                  <a:tcPr marL="46182" marR="4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50"/>
                        </a:lnSpc>
                      </a:pPr>
                      <a:r>
                        <a:rPr lang="zh-CN" sz="1200">
                          <a:solidFill>
                            <a:srgbClr val="000000"/>
                          </a:solidFill>
                          <a:effectLst/>
                          <a:latin typeface="Times New Roman" panose="02020603050405020304" charset="0"/>
                          <a:ea typeface="宋体" panose="02010600030101010101" pitchFamily="2" charset="-122"/>
                          <a:cs typeface="Times New Roman" panose="02020603050405020304" charset="0"/>
                        </a:rPr>
                        <a:t>活动目的</a:t>
                      </a:r>
                      <a:r>
                        <a:rPr lang="en-US" sz="1200">
                          <a:solidFill>
                            <a:srgbClr val="000000"/>
                          </a:solidFill>
                          <a:effectLst/>
                          <a:latin typeface="Times New Roman" panose="02020603050405020304" charset="0"/>
                          <a:ea typeface="宋体" panose="02010600030101010101" pitchFamily="2" charset="-122"/>
                          <a:cs typeface="Times New Roman" panose="02020603050405020304" charset="0"/>
                        </a:rPr>
                        <a:t>+</a:t>
                      </a:r>
                      <a:r>
                        <a:rPr lang="zh-CN" sz="1200">
                          <a:solidFill>
                            <a:srgbClr val="000000"/>
                          </a:solidFill>
                          <a:effectLst/>
                          <a:latin typeface="Times New Roman" panose="02020603050405020304" charset="0"/>
                          <a:ea typeface="宋体" panose="02010600030101010101" pitchFamily="2" charset="-122"/>
                          <a:cs typeface="Times New Roman" panose="02020603050405020304" charset="0"/>
                        </a:rPr>
                        <a:t>活动安排</a:t>
                      </a:r>
                      <a:r>
                        <a:rPr lang="en-US" sz="1200">
                          <a:solidFill>
                            <a:srgbClr val="000000"/>
                          </a:solidFill>
                          <a:effectLst/>
                          <a:latin typeface="Times New Roman" panose="02020603050405020304" charset="0"/>
                          <a:ea typeface="宋体" panose="02010600030101010101" pitchFamily="2" charset="-122"/>
                          <a:cs typeface="Times New Roman" panose="02020603050405020304" charset="0"/>
                        </a:rPr>
                        <a:t>/</a:t>
                      </a:r>
                      <a:r>
                        <a:rPr lang="zh-CN" sz="1200">
                          <a:solidFill>
                            <a:srgbClr val="000000"/>
                          </a:solidFill>
                          <a:effectLst/>
                          <a:latin typeface="Times New Roman" panose="02020603050405020304" charset="0"/>
                          <a:ea typeface="宋体" panose="02010600030101010101" pitchFamily="2" charset="-122"/>
                          <a:cs typeface="Times New Roman" panose="02020603050405020304" charset="0"/>
                        </a:rPr>
                        <a:t>流程（</a:t>
                      </a:r>
                      <a:r>
                        <a:rPr lang="en-US" sz="1200">
                          <a:solidFill>
                            <a:srgbClr val="000000"/>
                          </a:solidFill>
                          <a:effectLst/>
                          <a:latin typeface="Times New Roman" panose="02020603050405020304" charset="0"/>
                          <a:ea typeface="宋体" panose="02010600030101010101" pitchFamily="2" charset="-122"/>
                          <a:cs typeface="Times New Roman" panose="02020603050405020304" charset="0"/>
                        </a:rPr>
                        <a:t>+</a:t>
                      </a:r>
                      <a:r>
                        <a:rPr lang="zh-CN" sz="1200">
                          <a:solidFill>
                            <a:srgbClr val="000000"/>
                          </a:solidFill>
                          <a:effectLst/>
                          <a:latin typeface="Times New Roman" panose="02020603050405020304" charset="0"/>
                          <a:ea typeface="宋体" panose="02010600030101010101" pitchFamily="2" charset="-122"/>
                          <a:cs typeface="Times New Roman" panose="02020603050405020304" charset="0"/>
                        </a:rPr>
                        <a:t>会场要求）</a:t>
                      </a:r>
                      <a:r>
                        <a:rPr lang="en-US" sz="1200">
                          <a:solidFill>
                            <a:srgbClr val="000000"/>
                          </a:solidFill>
                          <a:effectLst/>
                          <a:latin typeface="Times New Roman" panose="02020603050405020304" charset="0"/>
                          <a:ea typeface="宋体" panose="02010600030101010101" pitchFamily="2" charset="-122"/>
                          <a:cs typeface="Times New Roman" panose="02020603050405020304" charset="0"/>
                        </a:rPr>
                        <a:t>+</a:t>
                      </a:r>
                      <a:r>
                        <a:rPr lang="zh-CN" sz="1200">
                          <a:solidFill>
                            <a:srgbClr val="000000"/>
                          </a:solidFill>
                          <a:effectLst/>
                          <a:latin typeface="Times New Roman" panose="02020603050405020304" charset="0"/>
                          <a:ea typeface="宋体" panose="02010600030101010101" pitchFamily="2" charset="-122"/>
                          <a:cs typeface="Times New Roman" panose="02020603050405020304" charset="0"/>
                        </a:rPr>
                        <a:t>期待参与</a:t>
                      </a:r>
                      <a:endParaRPr lang="zh-CN" sz="1200">
                        <a:solidFill>
                          <a:srgbClr val="000000"/>
                        </a:solidFill>
                        <a:effectLst/>
                        <a:latin typeface="NEU-BZ-S92"/>
                        <a:ea typeface="方正书宋_GBK"/>
                        <a:cs typeface="Times New Roman" panose="02020603050405020304" charset="0"/>
                      </a:endParaRPr>
                    </a:p>
                  </a:txBody>
                  <a:tcPr marL="46182" marR="4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50"/>
                        </a:lnSpc>
                      </a:pPr>
                      <a:r>
                        <a:rPr lang="zh-CN" sz="1200">
                          <a:solidFill>
                            <a:srgbClr val="000000"/>
                          </a:solidFill>
                          <a:effectLst/>
                          <a:latin typeface="Times New Roman" panose="02020603050405020304" charset="0"/>
                          <a:ea typeface="宋体" panose="02010600030101010101" pitchFamily="2" charset="-122"/>
                          <a:cs typeface="Times New Roman" panose="02020603050405020304" charset="0"/>
                        </a:rPr>
                        <a:t>倡议书</a:t>
                      </a:r>
                      <a:endParaRPr lang="zh-CN" sz="1200">
                        <a:solidFill>
                          <a:srgbClr val="000000"/>
                        </a:solidFill>
                        <a:effectLst/>
                        <a:latin typeface="NEU-BZ-S92"/>
                        <a:ea typeface="方正书宋_GBK"/>
                        <a:cs typeface="Times New Roman" panose="02020603050405020304" charset="0"/>
                      </a:endParaRPr>
                    </a:p>
                  </a:txBody>
                  <a:tcPr marL="46182" marR="4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50"/>
                        </a:lnSpc>
                      </a:pPr>
                      <a:r>
                        <a:rPr lang="zh-CN" sz="1200">
                          <a:solidFill>
                            <a:srgbClr val="000000"/>
                          </a:solidFill>
                          <a:effectLst/>
                          <a:latin typeface="Times New Roman" panose="02020603050405020304" charset="0"/>
                          <a:ea typeface="宋体" panose="02010600030101010101" pitchFamily="2" charset="-122"/>
                          <a:cs typeface="Times New Roman" panose="02020603050405020304" charset="0"/>
                        </a:rPr>
                        <a:t>活动目的</a:t>
                      </a:r>
                      <a:r>
                        <a:rPr lang="en-US" sz="1200">
                          <a:solidFill>
                            <a:srgbClr val="000000"/>
                          </a:solidFill>
                          <a:effectLst/>
                          <a:latin typeface="Times New Roman" panose="02020603050405020304" charset="0"/>
                          <a:ea typeface="宋体" panose="02010600030101010101" pitchFamily="2" charset="-122"/>
                          <a:cs typeface="Times New Roman" panose="02020603050405020304" charset="0"/>
                        </a:rPr>
                        <a:t>+</a:t>
                      </a:r>
                      <a:r>
                        <a:rPr lang="zh-CN" sz="1200">
                          <a:solidFill>
                            <a:srgbClr val="000000"/>
                          </a:solidFill>
                          <a:effectLst/>
                          <a:latin typeface="Times New Roman" panose="02020603050405020304" charset="0"/>
                          <a:ea typeface="宋体" panose="02010600030101010101" pitchFamily="2" charset="-122"/>
                          <a:cs typeface="Times New Roman" panose="02020603050405020304" charset="0"/>
                        </a:rPr>
                        <a:t>活动安排</a:t>
                      </a:r>
                      <a:r>
                        <a:rPr lang="en-US" sz="1200">
                          <a:solidFill>
                            <a:srgbClr val="000000"/>
                          </a:solidFill>
                          <a:effectLst/>
                          <a:latin typeface="Times New Roman" panose="02020603050405020304" charset="0"/>
                          <a:ea typeface="宋体" panose="02010600030101010101" pitchFamily="2" charset="-122"/>
                          <a:cs typeface="Times New Roman" panose="02020603050405020304" charset="0"/>
                        </a:rPr>
                        <a:t>/</a:t>
                      </a:r>
                      <a:r>
                        <a:rPr lang="zh-CN" sz="1200">
                          <a:solidFill>
                            <a:srgbClr val="000000"/>
                          </a:solidFill>
                          <a:effectLst/>
                          <a:latin typeface="Times New Roman" panose="02020603050405020304" charset="0"/>
                          <a:ea typeface="宋体" panose="02010600030101010101" pitchFamily="2" charset="-122"/>
                          <a:cs typeface="Times New Roman" panose="02020603050405020304" charset="0"/>
                        </a:rPr>
                        <a:t>流程</a:t>
                      </a:r>
                      <a:r>
                        <a:rPr lang="en-US" sz="1200">
                          <a:solidFill>
                            <a:srgbClr val="000000"/>
                          </a:solidFill>
                          <a:effectLst/>
                          <a:latin typeface="Times New Roman" panose="02020603050405020304" charset="0"/>
                          <a:ea typeface="宋体" panose="02010600030101010101" pitchFamily="2" charset="-122"/>
                          <a:cs typeface="Times New Roman" panose="02020603050405020304" charset="0"/>
                        </a:rPr>
                        <a:t>+</a:t>
                      </a:r>
                      <a:r>
                        <a:rPr lang="zh-CN" sz="1200">
                          <a:solidFill>
                            <a:srgbClr val="000000"/>
                          </a:solidFill>
                          <a:effectLst/>
                          <a:latin typeface="Times New Roman" panose="02020603050405020304" charset="0"/>
                          <a:ea typeface="宋体" panose="02010600030101010101" pitchFamily="2" charset="-122"/>
                          <a:cs typeface="Times New Roman" panose="02020603050405020304" charset="0"/>
                        </a:rPr>
                        <a:t>期待参与</a:t>
                      </a:r>
                      <a:endParaRPr lang="zh-CN" sz="1200">
                        <a:solidFill>
                          <a:srgbClr val="000000"/>
                        </a:solidFill>
                        <a:effectLst/>
                        <a:latin typeface="NEU-BZ-S92"/>
                        <a:ea typeface="方正书宋_GBK"/>
                        <a:cs typeface="Times New Roman" panose="02020603050405020304" charset="0"/>
                      </a:endParaRPr>
                    </a:p>
                  </a:txBody>
                  <a:tcPr marL="46182" marR="4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50"/>
                        </a:lnSpc>
                      </a:pPr>
                      <a:r>
                        <a:rPr lang="en-US" sz="1200">
                          <a:solidFill>
                            <a:srgbClr val="000000"/>
                          </a:solidFill>
                          <a:effectLst/>
                          <a:latin typeface="Times New Roman" panose="02020603050405020304" charset="0"/>
                          <a:ea typeface="宋体" panose="02010600030101010101" pitchFamily="2" charset="-122"/>
                          <a:cs typeface="Times New Roman" panose="02020603050405020304" charset="0"/>
                        </a:rPr>
                        <a:t> </a:t>
                      </a:r>
                      <a:endParaRPr lang="zh-CN" sz="1200">
                        <a:solidFill>
                          <a:srgbClr val="000000"/>
                        </a:solidFill>
                        <a:effectLst/>
                        <a:latin typeface="NEU-BZ-S92"/>
                        <a:ea typeface="方正书宋_GBK"/>
                        <a:cs typeface="Times New Roman" panose="02020603050405020304" charset="0"/>
                      </a:endParaRPr>
                    </a:p>
                  </a:txBody>
                  <a:tcPr marL="46182" marR="4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50"/>
                        </a:lnSpc>
                      </a:pPr>
                      <a:r>
                        <a:rPr lang="en-US" sz="1200">
                          <a:solidFill>
                            <a:srgbClr val="000000"/>
                          </a:solidFill>
                          <a:effectLst/>
                          <a:latin typeface="Times New Roman" panose="02020603050405020304" charset="0"/>
                          <a:ea typeface="宋体" panose="02010600030101010101" pitchFamily="2" charset="-122"/>
                          <a:cs typeface="Times New Roman" panose="02020603050405020304" charset="0"/>
                        </a:rPr>
                        <a:t> </a:t>
                      </a:r>
                      <a:endParaRPr lang="zh-CN" sz="1200">
                        <a:solidFill>
                          <a:srgbClr val="000000"/>
                        </a:solidFill>
                        <a:effectLst/>
                        <a:latin typeface="NEU-BZ-S92"/>
                        <a:ea typeface="方正书宋_GBK"/>
                        <a:cs typeface="Times New Roman" panose="02020603050405020304" charset="0"/>
                      </a:endParaRPr>
                    </a:p>
                  </a:txBody>
                  <a:tcPr marL="46182" marR="4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7035">
                <a:tc>
                  <a:txBody>
                    <a:bodyPr/>
                    <a:lstStyle/>
                    <a:p>
                      <a:pPr algn="ctr">
                        <a:lnSpc>
                          <a:spcPts val="2050"/>
                        </a:lnSpc>
                      </a:pPr>
                      <a:r>
                        <a:rPr lang="zh-CN" sz="1200" b="1" dirty="0">
                          <a:solidFill>
                            <a:srgbClr val="FF0000"/>
                          </a:solidFill>
                          <a:effectLst/>
                          <a:latin typeface="Times New Roman" panose="02020603050405020304" charset="0"/>
                          <a:ea typeface="宋体" panose="02010600030101010101" pitchFamily="2" charset="-122"/>
                          <a:cs typeface="Times New Roman" panose="02020603050405020304" charset="0"/>
                        </a:rPr>
                        <a:t>欢迎辞</a:t>
                      </a:r>
                      <a:endParaRPr lang="zh-CN" sz="1200" b="1" dirty="0">
                        <a:solidFill>
                          <a:srgbClr val="FF0000"/>
                        </a:solidFill>
                        <a:effectLst/>
                        <a:latin typeface="NEU-BZ-S92"/>
                        <a:ea typeface="方正书宋_GBK"/>
                        <a:cs typeface="Times New Roman" panose="02020603050405020304" charset="0"/>
                      </a:endParaRPr>
                    </a:p>
                  </a:txBody>
                  <a:tcPr marL="46182" marR="4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50"/>
                        </a:lnSpc>
                      </a:pPr>
                      <a:r>
                        <a:rPr lang="zh-CN" sz="1200" dirty="0">
                          <a:solidFill>
                            <a:srgbClr val="000000"/>
                          </a:solidFill>
                          <a:effectLst/>
                          <a:latin typeface="Times New Roman" panose="02020603050405020304" charset="0"/>
                          <a:ea typeface="宋体" panose="02010600030101010101" pitchFamily="2" charset="-122"/>
                          <a:cs typeface="Times New Roman" panose="02020603050405020304" charset="0"/>
                        </a:rPr>
                        <a:t>表示欢迎</a:t>
                      </a:r>
                      <a:r>
                        <a:rPr lang="en-US" sz="1200" dirty="0">
                          <a:solidFill>
                            <a:srgbClr val="000000"/>
                          </a:solidFill>
                          <a:effectLst/>
                          <a:latin typeface="Times New Roman" panose="02020603050405020304" charset="0"/>
                          <a:ea typeface="宋体" panose="02010600030101010101" pitchFamily="2" charset="-122"/>
                          <a:cs typeface="Times New Roman" panose="02020603050405020304" charset="0"/>
                        </a:rPr>
                        <a:t>+</a:t>
                      </a:r>
                      <a:r>
                        <a:rPr lang="zh-CN" sz="1200" dirty="0">
                          <a:solidFill>
                            <a:srgbClr val="000000"/>
                          </a:solidFill>
                          <a:effectLst/>
                          <a:latin typeface="Times New Roman" panose="02020603050405020304" charset="0"/>
                          <a:ea typeface="宋体" panose="02010600030101010101" pitchFamily="2" charset="-122"/>
                          <a:cs typeface="Times New Roman" panose="02020603050405020304" charset="0"/>
                        </a:rPr>
                        <a:t>活动安排</a:t>
                      </a:r>
                      <a:r>
                        <a:rPr lang="en-US" sz="1200" dirty="0">
                          <a:solidFill>
                            <a:srgbClr val="000000"/>
                          </a:solidFill>
                          <a:effectLst/>
                          <a:latin typeface="Times New Roman" panose="02020603050405020304" charset="0"/>
                          <a:ea typeface="宋体" panose="02010600030101010101" pitchFamily="2" charset="-122"/>
                          <a:cs typeface="Times New Roman" panose="02020603050405020304" charset="0"/>
                        </a:rPr>
                        <a:t>+</a:t>
                      </a:r>
                      <a:r>
                        <a:rPr lang="zh-CN" altLang="en-US" sz="1200" b="0" kern="1200" dirty="0">
                          <a:solidFill>
                            <a:srgbClr val="000000"/>
                          </a:solidFill>
                          <a:latin typeface="宋体" panose="02010600030101010101" pitchFamily="2" charset="-122"/>
                          <a:ea typeface="宋体" panose="02010600030101010101" pitchFamily="2" charset="-122"/>
                          <a:cs typeface="Times New Roman" panose="02020603050405020304" charset="0"/>
                        </a:rPr>
                        <a:t>表达</a:t>
                      </a:r>
                      <a:r>
                        <a:rPr lang="zh-CN" sz="1200" dirty="0">
                          <a:solidFill>
                            <a:srgbClr val="000000"/>
                          </a:solidFill>
                          <a:effectLst/>
                          <a:latin typeface="Times New Roman" panose="02020603050405020304" charset="0"/>
                          <a:ea typeface="宋体" panose="02010600030101010101" pitchFamily="2" charset="-122"/>
                          <a:cs typeface="Times New Roman" panose="02020603050405020304" charset="0"/>
                        </a:rPr>
                        <a:t>祝愿</a:t>
                      </a:r>
                      <a:endParaRPr lang="zh-CN" sz="1200" dirty="0">
                        <a:solidFill>
                          <a:srgbClr val="000000"/>
                        </a:solidFill>
                        <a:effectLst/>
                        <a:latin typeface="NEU-BZ-S92"/>
                        <a:ea typeface="宋体" panose="02010600030101010101" pitchFamily="2" charset="-122"/>
                        <a:cs typeface="Times New Roman" panose="02020603050405020304" charset="0"/>
                      </a:endParaRPr>
                    </a:p>
                  </a:txBody>
                  <a:tcPr marL="46182" marR="4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50"/>
                        </a:lnSpc>
                      </a:pPr>
                      <a:r>
                        <a:rPr lang="zh-CN" sz="1200">
                          <a:solidFill>
                            <a:srgbClr val="000000"/>
                          </a:solidFill>
                          <a:effectLst/>
                          <a:latin typeface="Times New Roman" panose="02020603050405020304" charset="0"/>
                          <a:ea typeface="宋体" panose="02010600030101010101" pitchFamily="2" charset="-122"/>
                          <a:cs typeface="Times New Roman" panose="02020603050405020304" charset="0"/>
                        </a:rPr>
                        <a:t>开幕辞</a:t>
                      </a:r>
                      <a:endParaRPr lang="zh-CN" sz="1200">
                        <a:solidFill>
                          <a:srgbClr val="000000"/>
                        </a:solidFill>
                        <a:effectLst/>
                        <a:latin typeface="NEU-BZ-S92"/>
                        <a:ea typeface="方正书宋_GBK"/>
                        <a:cs typeface="Times New Roman" panose="02020603050405020304" charset="0"/>
                      </a:endParaRPr>
                    </a:p>
                  </a:txBody>
                  <a:tcPr marL="46182" marR="4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50"/>
                        </a:lnSpc>
                      </a:pPr>
                      <a:r>
                        <a:rPr lang="en-US" sz="1200">
                          <a:solidFill>
                            <a:srgbClr val="000000"/>
                          </a:solidFill>
                          <a:effectLst/>
                          <a:latin typeface="Times New Roman" panose="02020603050405020304" charset="0"/>
                          <a:ea typeface="宋体" panose="02010600030101010101" pitchFamily="2" charset="-122"/>
                          <a:cs typeface="Times New Roman" panose="02020603050405020304" charset="0"/>
                        </a:rPr>
                        <a:t> </a:t>
                      </a:r>
                      <a:r>
                        <a:rPr lang="zh-CN" sz="1200">
                          <a:solidFill>
                            <a:srgbClr val="000000"/>
                          </a:solidFill>
                          <a:effectLst/>
                          <a:latin typeface="Times New Roman" panose="02020603050405020304" charset="0"/>
                          <a:ea typeface="宋体" panose="02010600030101010101" pitchFamily="2" charset="-122"/>
                          <a:cs typeface="Times New Roman" panose="02020603050405020304" charset="0"/>
                        </a:rPr>
                        <a:t>比赛意义</a:t>
                      </a:r>
                      <a:r>
                        <a:rPr lang="en-US" sz="1200">
                          <a:solidFill>
                            <a:srgbClr val="000000"/>
                          </a:solidFill>
                          <a:effectLst/>
                          <a:latin typeface="Times New Roman" panose="02020603050405020304" charset="0"/>
                          <a:ea typeface="宋体" panose="02010600030101010101" pitchFamily="2" charset="-122"/>
                          <a:cs typeface="Times New Roman" panose="02020603050405020304" charset="0"/>
                        </a:rPr>
                        <a:t>+</a:t>
                      </a:r>
                      <a:r>
                        <a:rPr lang="zh-CN" sz="1200">
                          <a:solidFill>
                            <a:srgbClr val="000000"/>
                          </a:solidFill>
                          <a:effectLst/>
                          <a:latin typeface="Times New Roman" panose="02020603050405020304" charset="0"/>
                          <a:ea typeface="宋体" panose="02010600030101010101" pitchFamily="2" charset="-122"/>
                          <a:cs typeface="Times New Roman" panose="02020603050405020304" charset="0"/>
                        </a:rPr>
                        <a:t>活动安排</a:t>
                      </a:r>
                      <a:r>
                        <a:rPr lang="en-US" sz="1200">
                          <a:solidFill>
                            <a:srgbClr val="000000"/>
                          </a:solidFill>
                          <a:effectLst/>
                          <a:latin typeface="Times New Roman" panose="02020603050405020304" charset="0"/>
                          <a:ea typeface="宋体" panose="02010600030101010101" pitchFamily="2" charset="-122"/>
                          <a:cs typeface="Times New Roman" panose="02020603050405020304" charset="0"/>
                        </a:rPr>
                        <a:t>/</a:t>
                      </a:r>
                      <a:r>
                        <a:rPr lang="zh-CN" sz="1200">
                          <a:solidFill>
                            <a:srgbClr val="000000"/>
                          </a:solidFill>
                          <a:effectLst/>
                          <a:latin typeface="Times New Roman" panose="02020603050405020304" charset="0"/>
                          <a:ea typeface="宋体" panose="02010600030101010101" pitchFamily="2" charset="-122"/>
                          <a:cs typeface="Times New Roman" panose="02020603050405020304" charset="0"/>
                        </a:rPr>
                        <a:t>注意事项和要求</a:t>
                      </a:r>
                      <a:r>
                        <a:rPr lang="en-US" sz="1200">
                          <a:solidFill>
                            <a:srgbClr val="000000"/>
                          </a:solidFill>
                          <a:effectLst/>
                          <a:latin typeface="Times New Roman" panose="02020603050405020304" charset="0"/>
                          <a:ea typeface="宋体" panose="02010600030101010101" pitchFamily="2" charset="-122"/>
                          <a:cs typeface="Times New Roman" panose="02020603050405020304" charset="0"/>
                        </a:rPr>
                        <a:t>+</a:t>
                      </a:r>
                      <a:r>
                        <a:rPr lang="zh-CN" sz="1200">
                          <a:solidFill>
                            <a:srgbClr val="000000"/>
                          </a:solidFill>
                          <a:effectLst/>
                          <a:latin typeface="Times New Roman" panose="02020603050405020304" charset="0"/>
                          <a:ea typeface="宋体" panose="02010600030101010101" pitchFamily="2" charset="-122"/>
                          <a:cs typeface="Times New Roman" panose="02020603050405020304" charset="0"/>
                        </a:rPr>
                        <a:t>预祝成功</a:t>
                      </a:r>
                      <a:endParaRPr lang="zh-CN" sz="1200">
                        <a:solidFill>
                          <a:srgbClr val="000000"/>
                        </a:solidFill>
                        <a:effectLst/>
                        <a:latin typeface="NEU-BZ-S92"/>
                        <a:ea typeface="方正书宋_GBK"/>
                        <a:cs typeface="Times New Roman" panose="02020603050405020304" charset="0"/>
                      </a:endParaRPr>
                    </a:p>
                  </a:txBody>
                  <a:tcPr marL="46182" marR="4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50"/>
                        </a:lnSpc>
                      </a:pPr>
                      <a:r>
                        <a:rPr lang="zh-CN" sz="1200">
                          <a:solidFill>
                            <a:srgbClr val="000000"/>
                          </a:solidFill>
                          <a:effectLst/>
                          <a:latin typeface="Times New Roman" panose="02020603050405020304" charset="0"/>
                          <a:ea typeface="宋体" panose="02010600030101010101" pitchFamily="2" charset="-122"/>
                          <a:cs typeface="Times New Roman" panose="02020603050405020304" charset="0"/>
                        </a:rPr>
                        <a:t>颁奖辞</a:t>
                      </a:r>
                      <a:endParaRPr lang="zh-CN" sz="1200">
                        <a:solidFill>
                          <a:srgbClr val="000000"/>
                        </a:solidFill>
                        <a:effectLst/>
                        <a:latin typeface="NEU-BZ-S92"/>
                        <a:ea typeface="方正书宋_GBK"/>
                        <a:cs typeface="Times New Roman" panose="02020603050405020304" charset="0"/>
                      </a:endParaRPr>
                    </a:p>
                  </a:txBody>
                  <a:tcPr marL="46182" marR="4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50"/>
                        </a:lnSpc>
                      </a:pPr>
                      <a:r>
                        <a:rPr lang="zh-CN" sz="1200">
                          <a:solidFill>
                            <a:srgbClr val="000000"/>
                          </a:solidFill>
                          <a:effectLst/>
                          <a:latin typeface="Times New Roman" panose="02020603050405020304" charset="0"/>
                          <a:ea typeface="宋体" panose="02010600030101010101" pitchFamily="2" charset="-122"/>
                          <a:cs typeface="Times New Roman" panose="02020603050405020304" charset="0"/>
                        </a:rPr>
                        <a:t>祝贺</a:t>
                      </a:r>
                      <a:r>
                        <a:rPr lang="en-US" sz="1200">
                          <a:solidFill>
                            <a:srgbClr val="000000"/>
                          </a:solidFill>
                          <a:effectLst/>
                          <a:latin typeface="Times New Roman" panose="02020603050405020304" charset="0"/>
                          <a:ea typeface="宋体" panose="02010600030101010101" pitchFamily="2" charset="-122"/>
                          <a:cs typeface="Times New Roman" panose="02020603050405020304" charset="0"/>
                        </a:rPr>
                        <a:t>+</a:t>
                      </a:r>
                      <a:r>
                        <a:rPr lang="zh-CN" sz="1200">
                          <a:solidFill>
                            <a:srgbClr val="000000"/>
                          </a:solidFill>
                          <a:effectLst/>
                          <a:latin typeface="Times New Roman" panose="02020603050405020304" charset="0"/>
                          <a:ea typeface="宋体" panose="02010600030101010101" pitchFamily="2" charset="-122"/>
                          <a:cs typeface="Times New Roman" panose="02020603050405020304" charset="0"/>
                        </a:rPr>
                        <a:t>获奖原因</a:t>
                      </a:r>
                      <a:r>
                        <a:rPr lang="en-US" sz="1200">
                          <a:solidFill>
                            <a:srgbClr val="000000"/>
                          </a:solidFill>
                          <a:effectLst/>
                          <a:latin typeface="Times New Roman" panose="02020603050405020304" charset="0"/>
                          <a:ea typeface="宋体" panose="02010600030101010101" pitchFamily="2" charset="-122"/>
                          <a:cs typeface="Times New Roman" panose="02020603050405020304" charset="0"/>
                        </a:rPr>
                        <a:t>+</a:t>
                      </a:r>
                      <a:r>
                        <a:rPr lang="zh-CN" sz="1200">
                          <a:solidFill>
                            <a:srgbClr val="000000"/>
                          </a:solidFill>
                          <a:effectLst/>
                          <a:latin typeface="Times New Roman" panose="02020603050405020304" charset="0"/>
                          <a:ea typeface="宋体" panose="02010600030101010101" pitchFamily="2" charset="-122"/>
                          <a:cs typeface="Times New Roman" panose="02020603050405020304" charset="0"/>
                        </a:rPr>
                        <a:t>邀请领奖</a:t>
                      </a:r>
                      <a:endParaRPr lang="zh-CN" sz="1200">
                        <a:solidFill>
                          <a:srgbClr val="000000"/>
                        </a:solidFill>
                        <a:effectLst/>
                        <a:latin typeface="NEU-BZ-S92"/>
                        <a:ea typeface="方正书宋_GBK"/>
                        <a:cs typeface="Times New Roman" panose="02020603050405020304" charset="0"/>
                      </a:endParaRPr>
                    </a:p>
                  </a:txBody>
                  <a:tcPr marL="46182" marR="4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ts val="2050"/>
                        </a:lnSpc>
                      </a:pPr>
                      <a:r>
                        <a:rPr lang="zh-CN" sz="1200">
                          <a:solidFill>
                            <a:srgbClr val="000000"/>
                          </a:solidFill>
                          <a:effectLst/>
                          <a:latin typeface="Times New Roman" panose="02020603050405020304" charset="0"/>
                          <a:ea typeface="宋体" panose="02010600030101010101" pitchFamily="2" charset="-122"/>
                          <a:cs typeface="Times New Roman" panose="02020603050405020304" charset="0"/>
                        </a:rPr>
                        <a:t>欢送辞</a:t>
                      </a:r>
                      <a:endParaRPr lang="zh-CN" sz="1200">
                        <a:solidFill>
                          <a:srgbClr val="000000"/>
                        </a:solidFill>
                        <a:effectLst/>
                        <a:latin typeface="NEU-BZ-S92"/>
                        <a:ea typeface="方正书宋_GBK"/>
                        <a:cs typeface="Times New Roman" panose="02020603050405020304" charset="0"/>
                      </a:endParaRPr>
                    </a:p>
                  </a:txBody>
                  <a:tcPr marL="46182" marR="4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50"/>
                        </a:lnSpc>
                      </a:pPr>
                      <a:r>
                        <a:rPr lang="en-US" sz="1200" dirty="0">
                          <a:solidFill>
                            <a:srgbClr val="000000"/>
                          </a:solidFill>
                          <a:effectLst/>
                          <a:latin typeface="Times New Roman" panose="02020603050405020304" charset="0"/>
                          <a:ea typeface="宋体" panose="02010600030101010101" pitchFamily="2" charset="-122"/>
                          <a:cs typeface="Times New Roman" panose="02020603050405020304" charset="0"/>
                        </a:rPr>
                        <a:t> </a:t>
                      </a:r>
                      <a:r>
                        <a:rPr lang="zh-CN" sz="1200" dirty="0">
                          <a:solidFill>
                            <a:srgbClr val="000000"/>
                          </a:solidFill>
                          <a:effectLst/>
                          <a:latin typeface="Times New Roman" panose="02020603050405020304" charset="0"/>
                          <a:ea typeface="宋体" panose="02010600030101010101" pitchFamily="2" charset="-122"/>
                          <a:cs typeface="Times New Roman" panose="02020603050405020304" charset="0"/>
                        </a:rPr>
                        <a:t>回顾活动</a:t>
                      </a:r>
                      <a:r>
                        <a:rPr lang="en-US" sz="1200" dirty="0">
                          <a:solidFill>
                            <a:srgbClr val="000000"/>
                          </a:solidFill>
                          <a:effectLst/>
                          <a:latin typeface="Times New Roman" panose="02020603050405020304" charset="0"/>
                          <a:ea typeface="宋体" panose="02010600030101010101" pitchFamily="2" charset="-122"/>
                          <a:cs typeface="Times New Roman" panose="02020603050405020304" charset="0"/>
                        </a:rPr>
                        <a:t>+</a:t>
                      </a:r>
                      <a:r>
                        <a:rPr lang="zh-CN" sz="1200" dirty="0">
                          <a:solidFill>
                            <a:srgbClr val="000000"/>
                          </a:solidFill>
                          <a:effectLst/>
                          <a:latin typeface="Times New Roman" panose="02020603050405020304" charset="0"/>
                          <a:ea typeface="宋体" panose="02010600030101010101" pitchFamily="2" charset="-122"/>
                          <a:cs typeface="Times New Roman" panose="02020603050405020304" charset="0"/>
                        </a:rPr>
                        <a:t>收获或感想</a:t>
                      </a:r>
                      <a:r>
                        <a:rPr lang="en-US" sz="1200" dirty="0">
                          <a:solidFill>
                            <a:srgbClr val="000000"/>
                          </a:solidFill>
                          <a:effectLst/>
                          <a:latin typeface="Times New Roman" panose="02020603050405020304" charset="0"/>
                          <a:ea typeface="宋体" panose="02010600030101010101" pitchFamily="2" charset="-122"/>
                          <a:cs typeface="Times New Roman" panose="02020603050405020304" charset="0"/>
                        </a:rPr>
                        <a:t>+</a:t>
                      </a:r>
                      <a:r>
                        <a:rPr lang="zh-CN" sz="1200" dirty="0">
                          <a:solidFill>
                            <a:srgbClr val="000000"/>
                          </a:solidFill>
                          <a:effectLst/>
                          <a:latin typeface="Times New Roman" panose="02020603050405020304" charset="0"/>
                          <a:ea typeface="宋体" panose="02010600030101010101" pitchFamily="2" charset="-122"/>
                          <a:cs typeface="Times New Roman" panose="02020603050405020304" charset="0"/>
                        </a:rPr>
                        <a:t>表达祝愿和期望。</a:t>
                      </a:r>
                      <a:r>
                        <a:rPr lang="zh-CN" sz="1200" dirty="0">
                          <a:solidFill>
                            <a:srgbClr val="000000"/>
                          </a:solidFill>
                          <a:effectLst/>
                          <a:latin typeface="NEU-BZ-S92"/>
                          <a:ea typeface="宋体" panose="02010600030101010101" pitchFamily="2" charset="-122"/>
                          <a:cs typeface="Times New Roman" panose="02020603050405020304" charset="0"/>
                        </a:rPr>
                        <a:t> </a:t>
                      </a:r>
                      <a:endParaRPr lang="zh-CN" sz="1200" dirty="0">
                        <a:solidFill>
                          <a:srgbClr val="000000"/>
                        </a:solidFill>
                        <a:effectLst/>
                        <a:latin typeface="NEU-BZ-S92"/>
                        <a:ea typeface="宋体" panose="02010600030101010101" pitchFamily="2" charset="-122"/>
                        <a:cs typeface="Times New Roman" panose="02020603050405020304" charset="0"/>
                      </a:endParaRPr>
                    </a:p>
                  </a:txBody>
                  <a:tcPr marL="46182" marR="4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50"/>
                        </a:lnSpc>
                      </a:pPr>
                      <a:r>
                        <a:rPr lang="zh-CN" sz="1200">
                          <a:solidFill>
                            <a:srgbClr val="000000"/>
                          </a:solidFill>
                          <a:effectLst/>
                          <a:latin typeface="Times New Roman" panose="02020603050405020304" charset="0"/>
                          <a:ea typeface="宋体" panose="02010600030101010101" pitchFamily="2" charset="-122"/>
                          <a:cs typeface="Times New Roman" panose="02020603050405020304" charset="0"/>
                        </a:rPr>
                        <a:t>感谢信</a:t>
                      </a:r>
                      <a:endParaRPr lang="zh-CN" sz="1200">
                        <a:solidFill>
                          <a:srgbClr val="000000"/>
                        </a:solidFill>
                        <a:effectLst/>
                        <a:latin typeface="NEU-BZ-S92"/>
                        <a:ea typeface="方正书宋_GBK"/>
                        <a:cs typeface="Times New Roman" panose="02020603050405020304" charset="0"/>
                      </a:endParaRPr>
                    </a:p>
                  </a:txBody>
                  <a:tcPr marL="46182" marR="4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50"/>
                        </a:lnSpc>
                      </a:pPr>
                      <a:r>
                        <a:rPr lang="zh-CN" sz="1200">
                          <a:solidFill>
                            <a:srgbClr val="000000"/>
                          </a:solidFill>
                          <a:effectLst/>
                          <a:latin typeface="Times New Roman" panose="02020603050405020304" charset="0"/>
                          <a:ea typeface="宋体" panose="02010600030101010101" pitchFamily="2" charset="-122"/>
                          <a:cs typeface="Times New Roman" panose="02020603050405020304" charset="0"/>
                        </a:rPr>
                        <a:t>表示感谢</a:t>
                      </a:r>
                      <a:r>
                        <a:rPr lang="en-US" sz="1200">
                          <a:solidFill>
                            <a:srgbClr val="000000"/>
                          </a:solidFill>
                          <a:effectLst/>
                          <a:latin typeface="Times New Roman" panose="02020603050405020304" charset="0"/>
                          <a:ea typeface="宋体" panose="02010600030101010101" pitchFamily="2" charset="-122"/>
                          <a:cs typeface="Times New Roman" panose="02020603050405020304" charset="0"/>
                        </a:rPr>
                        <a:t>+</a:t>
                      </a:r>
                      <a:r>
                        <a:rPr lang="zh-CN" sz="1200">
                          <a:solidFill>
                            <a:srgbClr val="000000"/>
                          </a:solidFill>
                          <a:effectLst/>
                          <a:latin typeface="Times New Roman" panose="02020603050405020304" charset="0"/>
                          <a:ea typeface="宋体" panose="02010600030101010101" pitchFamily="2" charset="-122"/>
                          <a:cs typeface="Times New Roman" panose="02020603050405020304" charset="0"/>
                        </a:rPr>
                        <a:t>感谢原因</a:t>
                      </a:r>
                      <a:endParaRPr lang="zh-CN" sz="1200">
                        <a:solidFill>
                          <a:srgbClr val="000000"/>
                        </a:solidFill>
                        <a:effectLst/>
                        <a:latin typeface="NEU-BZ-S92"/>
                        <a:ea typeface="方正书宋_GBK"/>
                        <a:cs typeface="Times New Roman" panose="02020603050405020304" charset="0"/>
                      </a:endParaRPr>
                    </a:p>
                  </a:txBody>
                  <a:tcPr marL="46182" marR="4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50"/>
                        </a:lnSpc>
                      </a:pPr>
                      <a:r>
                        <a:rPr lang="zh-CN" sz="1200">
                          <a:solidFill>
                            <a:srgbClr val="000000"/>
                          </a:solidFill>
                          <a:effectLst/>
                          <a:latin typeface="Times New Roman" panose="02020603050405020304" charset="0"/>
                          <a:ea typeface="宋体" panose="02010600030101010101" pitchFamily="2" charset="-122"/>
                          <a:cs typeface="Times New Roman" panose="02020603050405020304" charset="0"/>
                        </a:rPr>
                        <a:t>获奖感言</a:t>
                      </a:r>
                      <a:endParaRPr lang="zh-CN" sz="1200">
                        <a:solidFill>
                          <a:srgbClr val="000000"/>
                        </a:solidFill>
                        <a:effectLst/>
                        <a:latin typeface="NEU-BZ-S92"/>
                        <a:ea typeface="方正书宋_GBK"/>
                        <a:cs typeface="Times New Roman" panose="02020603050405020304" charset="0"/>
                      </a:endParaRPr>
                    </a:p>
                  </a:txBody>
                  <a:tcPr marL="46182" marR="4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50"/>
                        </a:lnSpc>
                      </a:pPr>
                      <a:r>
                        <a:rPr lang="zh-CN" sz="1200">
                          <a:solidFill>
                            <a:srgbClr val="000000"/>
                          </a:solidFill>
                          <a:effectLst/>
                          <a:latin typeface="Times New Roman" panose="02020603050405020304" charset="0"/>
                          <a:ea typeface="宋体" panose="02010600030101010101" pitchFamily="2" charset="-122"/>
                          <a:cs typeface="Times New Roman" panose="02020603050405020304" charset="0"/>
                        </a:rPr>
                        <a:t>感谢</a:t>
                      </a:r>
                      <a:r>
                        <a:rPr lang="en-US" sz="1200">
                          <a:solidFill>
                            <a:srgbClr val="000000"/>
                          </a:solidFill>
                          <a:effectLst/>
                          <a:latin typeface="Times New Roman" panose="02020603050405020304" charset="0"/>
                          <a:ea typeface="宋体" panose="02010600030101010101" pitchFamily="2" charset="-122"/>
                          <a:cs typeface="Times New Roman" panose="02020603050405020304" charset="0"/>
                        </a:rPr>
                        <a:t>+</a:t>
                      </a:r>
                      <a:r>
                        <a:rPr lang="zh-CN" sz="1200">
                          <a:solidFill>
                            <a:srgbClr val="000000"/>
                          </a:solidFill>
                          <a:effectLst/>
                          <a:latin typeface="Times New Roman" panose="02020603050405020304" charset="0"/>
                          <a:ea typeface="宋体" panose="02010600030101010101" pitchFamily="2" charset="-122"/>
                          <a:cs typeface="Times New Roman" panose="02020603050405020304" charset="0"/>
                        </a:rPr>
                        <a:t>回顾经历</a:t>
                      </a:r>
                      <a:endParaRPr lang="zh-CN" sz="1200">
                        <a:solidFill>
                          <a:srgbClr val="000000"/>
                        </a:solidFill>
                        <a:effectLst/>
                        <a:latin typeface="NEU-BZ-S92"/>
                        <a:ea typeface="方正书宋_GBK"/>
                        <a:cs typeface="Times New Roman" panose="02020603050405020304" charset="0"/>
                      </a:endParaRPr>
                    </a:p>
                  </a:txBody>
                  <a:tcPr marL="46182" marR="4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5135">
                <a:tc>
                  <a:txBody>
                    <a:bodyPr/>
                    <a:lstStyle/>
                    <a:p>
                      <a:pPr algn="ctr">
                        <a:lnSpc>
                          <a:spcPts val="2050"/>
                        </a:lnSpc>
                      </a:pPr>
                      <a:r>
                        <a:rPr lang="zh-CN" sz="1200">
                          <a:solidFill>
                            <a:srgbClr val="000000"/>
                          </a:solidFill>
                          <a:effectLst/>
                          <a:latin typeface="Times New Roman" panose="02020603050405020304" charset="0"/>
                          <a:ea typeface="宋体" panose="02010600030101010101" pitchFamily="2" charset="-122"/>
                          <a:cs typeface="Times New Roman" panose="02020603050405020304" charset="0"/>
                        </a:rPr>
                        <a:t>请假条</a:t>
                      </a:r>
                      <a:endParaRPr lang="zh-CN" sz="1200">
                        <a:solidFill>
                          <a:srgbClr val="000000"/>
                        </a:solidFill>
                        <a:effectLst/>
                        <a:latin typeface="NEU-BZ-S92"/>
                        <a:ea typeface="方正书宋_GBK"/>
                        <a:cs typeface="Times New Roman" panose="02020603050405020304" charset="0"/>
                      </a:endParaRPr>
                    </a:p>
                  </a:txBody>
                  <a:tcPr marL="46182" marR="4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050"/>
                        </a:lnSpc>
                      </a:pPr>
                      <a:r>
                        <a:rPr lang="zh-CN" sz="1200" dirty="0">
                          <a:solidFill>
                            <a:srgbClr val="000000"/>
                          </a:solidFill>
                          <a:effectLst/>
                          <a:latin typeface="Times New Roman" panose="02020603050405020304" charset="0"/>
                          <a:ea typeface="宋体" panose="02010600030101010101" pitchFamily="2" charset="-122"/>
                          <a:cs typeface="Times New Roman" panose="02020603050405020304" charset="0"/>
                        </a:rPr>
                        <a:t>请假时间</a:t>
                      </a:r>
                      <a:r>
                        <a:rPr lang="en-US" sz="1200" dirty="0">
                          <a:solidFill>
                            <a:srgbClr val="000000"/>
                          </a:solidFill>
                          <a:effectLst/>
                          <a:latin typeface="Times New Roman" panose="02020603050405020304" charset="0"/>
                          <a:ea typeface="宋体" panose="02010600030101010101" pitchFamily="2" charset="-122"/>
                          <a:cs typeface="Times New Roman" panose="02020603050405020304" charset="0"/>
                        </a:rPr>
                        <a:t>+</a:t>
                      </a:r>
                      <a:r>
                        <a:rPr lang="zh-CN" sz="1200" dirty="0">
                          <a:solidFill>
                            <a:srgbClr val="000000"/>
                          </a:solidFill>
                          <a:effectLst/>
                          <a:latin typeface="Times New Roman" panose="02020603050405020304" charset="0"/>
                          <a:ea typeface="宋体" panose="02010600030101010101" pitchFamily="2" charset="-122"/>
                          <a:cs typeface="Times New Roman" panose="02020603050405020304" charset="0"/>
                        </a:rPr>
                        <a:t>请假理由</a:t>
                      </a:r>
                      <a:r>
                        <a:rPr lang="en-US" sz="1200" dirty="0">
                          <a:solidFill>
                            <a:srgbClr val="000000"/>
                          </a:solidFill>
                          <a:effectLst/>
                          <a:latin typeface="Times New Roman" panose="02020603050405020304" charset="0"/>
                          <a:ea typeface="宋体" panose="02010600030101010101" pitchFamily="2" charset="-122"/>
                          <a:cs typeface="Times New Roman" panose="02020603050405020304" charset="0"/>
                        </a:rPr>
                        <a:t>+</a:t>
                      </a:r>
                      <a:r>
                        <a:rPr lang="zh-CN" sz="1200" dirty="0">
                          <a:solidFill>
                            <a:srgbClr val="000000"/>
                          </a:solidFill>
                          <a:effectLst/>
                          <a:latin typeface="Times New Roman" panose="02020603050405020304" charset="0"/>
                          <a:ea typeface="宋体" panose="02010600030101010101" pitchFamily="2" charset="-122"/>
                          <a:cs typeface="Times New Roman" panose="02020603050405020304" charset="0"/>
                        </a:rPr>
                        <a:t>对于所缺课的处理办法</a:t>
                      </a:r>
                      <a:endParaRPr lang="zh-CN" sz="1200" dirty="0">
                        <a:solidFill>
                          <a:srgbClr val="000000"/>
                        </a:solidFill>
                        <a:effectLst/>
                        <a:latin typeface="NEU-BZ-S92"/>
                        <a:ea typeface="宋体" panose="02010600030101010101" pitchFamily="2" charset="-122"/>
                        <a:cs typeface="Times New Roman" panose="02020603050405020304" charset="0"/>
                      </a:endParaRPr>
                    </a:p>
                  </a:txBody>
                  <a:tcPr marL="46182" marR="4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50"/>
                        </a:lnSpc>
                      </a:pPr>
                      <a:r>
                        <a:rPr lang="en-US" sz="1200">
                          <a:solidFill>
                            <a:srgbClr val="000000"/>
                          </a:solidFill>
                          <a:effectLst/>
                          <a:latin typeface="Times New Roman" panose="02020603050405020304" charset="0"/>
                          <a:ea typeface="宋体" panose="02010600030101010101" pitchFamily="2" charset="-122"/>
                          <a:cs typeface="Times New Roman" panose="02020603050405020304" charset="0"/>
                        </a:rPr>
                        <a:t> </a:t>
                      </a:r>
                      <a:endParaRPr lang="zh-CN" sz="1200">
                        <a:solidFill>
                          <a:srgbClr val="000000"/>
                        </a:solidFill>
                        <a:effectLst/>
                        <a:latin typeface="NEU-BZ-S92"/>
                        <a:ea typeface="方正书宋_GBK"/>
                        <a:cs typeface="Times New Roman" panose="02020603050405020304" charset="0"/>
                      </a:endParaRPr>
                    </a:p>
                  </a:txBody>
                  <a:tcPr marL="46182" marR="4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50"/>
                        </a:lnSpc>
                      </a:pPr>
                      <a:r>
                        <a:rPr lang="en-US" sz="1200">
                          <a:solidFill>
                            <a:srgbClr val="000000"/>
                          </a:solidFill>
                          <a:effectLst/>
                          <a:latin typeface="Times New Roman" panose="02020603050405020304" charset="0"/>
                          <a:ea typeface="宋体" panose="02010600030101010101" pitchFamily="2" charset="-122"/>
                          <a:cs typeface="Times New Roman" panose="02020603050405020304" charset="0"/>
                        </a:rPr>
                        <a:t> </a:t>
                      </a:r>
                      <a:endParaRPr lang="zh-CN" sz="1200">
                        <a:solidFill>
                          <a:srgbClr val="000000"/>
                        </a:solidFill>
                        <a:effectLst/>
                        <a:latin typeface="NEU-BZ-S92"/>
                        <a:ea typeface="方正书宋_GBK"/>
                        <a:cs typeface="Times New Roman" panose="02020603050405020304" charset="0"/>
                      </a:endParaRPr>
                    </a:p>
                  </a:txBody>
                  <a:tcPr marL="46182" marR="4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50"/>
                        </a:lnSpc>
                      </a:pPr>
                      <a:r>
                        <a:rPr lang="en-US" sz="1200">
                          <a:solidFill>
                            <a:srgbClr val="000000"/>
                          </a:solidFill>
                          <a:effectLst/>
                          <a:latin typeface="Times New Roman" panose="02020603050405020304" charset="0"/>
                          <a:ea typeface="宋体" panose="02010600030101010101" pitchFamily="2" charset="-122"/>
                          <a:cs typeface="Times New Roman" panose="02020603050405020304" charset="0"/>
                        </a:rPr>
                        <a:t> </a:t>
                      </a:r>
                      <a:endParaRPr lang="zh-CN" sz="1200">
                        <a:solidFill>
                          <a:srgbClr val="000000"/>
                        </a:solidFill>
                        <a:effectLst/>
                        <a:latin typeface="NEU-BZ-S92"/>
                        <a:ea typeface="方正书宋_GBK"/>
                        <a:cs typeface="Times New Roman" panose="02020603050405020304" charset="0"/>
                      </a:endParaRPr>
                    </a:p>
                  </a:txBody>
                  <a:tcPr marL="46182" marR="4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50"/>
                        </a:lnSpc>
                      </a:pPr>
                      <a:r>
                        <a:rPr lang="en-US" sz="1200">
                          <a:solidFill>
                            <a:srgbClr val="000000"/>
                          </a:solidFill>
                          <a:effectLst/>
                          <a:latin typeface="Times New Roman" panose="02020603050405020304" charset="0"/>
                          <a:ea typeface="宋体" panose="02010600030101010101" pitchFamily="2" charset="-122"/>
                          <a:cs typeface="Times New Roman" panose="02020603050405020304" charset="0"/>
                        </a:rPr>
                        <a:t> </a:t>
                      </a:r>
                      <a:endParaRPr lang="zh-CN" sz="1200">
                        <a:solidFill>
                          <a:srgbClr val="000000"/>
                        </a:solidFill>
                        <a:effectLst/>
                        <a:latin typeface="NEU-BZ-S92"/>
                        <a:ea typeface="方正书宋_GBK"/>
                        <a:cs typeface="Times New Roman" panose="02020603050405020304" charset="0"/>
                      </a:endParaRPr>
                    </a:p>
                  </a:txBody>
                  <a:tcPr marL="46182" marR="4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076">
                <a:tc>
                  <a:txBody>
                    <a:bodyPr/>
                    <a:lstStyle/>
                    <a:p>
                      <a:pPr algn="ctr">
                        <a:lnSpc>
                          <a:spcPts val="2050"/>
                        </a:lnSpc>
                      </a:pPr>
                      <a:r>
                        <a:rPr lang="zh-CN" sz="1200">
                          <a:solidFill>
                            <a:srgbClr val="000000"/>
                          </a:solidFill>
                          <a:effectLst/>
                          <a:latin typeface="Times New Roman" panose="02020603050405020304" charset="0"/>
                          <a:ea typeface="宋体" panose="02010600030101010101" pitchFamily="2" charset="-122"/>
                          <a:cs typeface="Times New Roman" panose="02020603050405020304" charset="0"/>
                        </a:rPr>
                        <a:t>演讲稿</a:t>
                      </a:r>
                      <a:endParaRPr lang="zh-CN" sz="1200">
                        <a:solidFill>
                          <a:srgbClr val="000000"/>
                        </a:solidFill>
                        <a:effectLst/>
                        <a:latin typeface="NEU-BZ-S92"/>
                        <a:ea typeface="方正书宋_GBK"/>
                        <a:cs typeface="Times New Roman" panose="02020603050405020304" charset="0"/>
                      </a:endParaRPr>
                    </a:p>
                  </a:txBody>
                  <a:tcPr marL="46182" marR="4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50"/>
                        </a:lnSpc>
                      </a:pPr>
                      <a:r>
                        <a:rPr lang="zh-CN" sz="1200" dirty="0">
                          <a:solidFill>
                            <a:srgbClr val="000000"/>
                          </a:solidFill>
                          <a:effectLst/>
                          <a:latin typeface="Times New Roman" panose="02020603050405020304" charset="0"/>
                          <a:ea typeface="宋体" panose="02010600030101010101" pitchFamily="2" charset="-122"/>
                          <a:cs typeface="Times New Roman" panose="02020603050405020304" charset="0"/>
                        </a:rPr>
                        <a:t>具体参照话题要求（格式、内容）</a:t>
                      </a:r>
                      <a:endParaRPr lang="zh-CN" sz="1200" dirty="0">
                        <a:solidFill>
                          <a:srgbClr val="000000"/>
                        </a:solidFill>
                        <a:effectLst/>
                        <a:latin typeface="NEU-BZ-S92"/>
                        <a:ea typeface="宋体" panose="02010600030101010101" pitchFamily="2" charset="-122"/>
                        <a:cs typeface="Times New Roman" panose="02020603050405020304" charset="0"/>
                      </a:endParaRPr>
                    </a:p>
                  </a:txBody>
                  <a:tcPr marL="46182" marR="4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50"/>
                        </a:lnSpc>
                      </a:pPr>
                      <a:r>
                        <a:rPr lang="en-US" sz="1200">
                          <a:solidFill>
                            <a:srgbClr val="000000"/>
                          </a:solidFill>
                          <a:effectLst/>
                          <a:latin typeface="Times New Roman" panose="02020603050405020304" charset="0"/>
                          <a:ea typeface="宋体" panose="02010600030101010101" pitchFamily="2" charset="-122"/>
                          <a:cs typeface="Times New Roman" panose="02020603050405020304" charset="0"/>
                        </a:rPr>
                        <a:t> </a:t>
                      </a:r>
                      <a:endParaRPr lang="zh-CN" sz="1200">
                        <a:solidFill>
                          <a:srgbClr val="000000"/>
                        </a:solidFill>
                        <a:effectLst/>
                        <a:latin typeface="NEU-BZ-S92"/>
                        <a:ea typeface="方正书宋_GBK"/>
                        <a:cs typeface="Times New Roman" panose="02020603050405020304" charset="0"/>
                      </a:endParaRPr>
                    </a:p>
                  </a:txBody>
                  <a:tcPr marL="46182" marR="4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50"/>
                        </a:lnSpc>
                      </a:pPr>
                      <a:r>
                        <a:rPr lang="en-US" sz="1200">
                          <a:solidFill>
                            <a:srgbClr val="000000"/>
                          </a:solidFill>
                          <a:effectLst/>
                          <a:latin typeface="Times New Roman" panose="02020603050405020304" charset="0"/>
                          <a:ea typeface="宋体" panose="02010600030101010101" pitchFamily="2" charset="-122"/>
                          <a:cs typeface="Times New Roman" panose="02020603050405020304" charset="0"/>
                        </a:rPr>
                        <a:t> </a:t>
                      </a:r>
                      <a:endParaRPr lang="zh-CN" sz="1200">
                        <a:solidFill>
                          <a:srgbClr val="000000"/>
                        </a:solidFill>
                        <a:effectLst/>
                        <a:latin typeface="NEU-BZ-S92"/>
                        <a:ea typeface="方正书宋_GBK"/>
                        <a:cs typeface="Times New Roman" panose="02020603050405020304" charset="0"/>
                      </a:endParaRPr>
                    </a:p>
                  </a:txBody>
                  <a:tcPr marL="46182" marR="4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50"/>
                        </a:lnSpc>
                      </a:pPr>
                      <a:r>
                        <a:rPr lang="en-US" sz="1200">
                          <a:solidFill>
                            <a:srgbClr val="000000"/>
                          </a:solidFill>
                          <a:effectLst/>
                          <a:latin typeface="Times New Roman" panose="02020603050405020304" charset="0"/>
                          <a:ea typeface="宋体" panose="02010600030101010101" pitchFamily="2" charset="-122"/>
                          <a:cs typeface="Times New Roman" panose="02020603050405020304" charset="0"/>
                        </a:rPr>
                        <a:t> </a:t>
                      </a:r>
                      <a:endParaRPr lang="zh-CN" sz="1200">
                        <a:solidFill>
                          <a:srgbClr val="000000"/>
                        </a:solidFill>
                        <a:effectLst/>
                        <a:latin typeface="NEU-BZ-S92"/>
                        <a:ea typeface="方正书宋_GBK"/>
                        <a:cs typeface="Times New Roman" panose="02020603050405020304" charset="0"/>
                      </a:endParaRPr>
                    </a:p>
                  </a:txBody>
                  <a:tcPr marL="46182" marR="4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50"/>
                        </a:lnSpc>
                      </a:pPr>
                      <a:r>
                        <a:rPr lang="en-US" sz="1200" dirty="0">
                          <a:solidFill>
                            <a:srgbClr val="000000"/>
                          </a:solidFill>
                          <a:effectLst/>
                          <a:latin typeface="Times New Roman" panose="02020603050405020304" charset="0"/>
                          <a:ea typeface="宋体" panose="02010600030101010101" pitchFamily="2" charset="-122"/>
                          <a:cs typeface="Times New Roman" panose="02020603050405020304" charset="0"/>
                        </a:rPr>
                        <a:t> </a:t>
                      </a:r>
                      <a:endParaRPr lang="zh-CN" sz="1200" dirty="0">
                        <a:solidFill>
                          <a:srgbClr val="000000"/>
                        </a:solidFill>
                        <a:effectLst/>
                        <a:latin typeface="NEU-BZ-S92"/>
                        <a:ea typeface="方正书宋_GBK"/>
                        <a:cs typeface="Times New Roman" panose="02020603050405020304" charset="0"/>
                      </a:endParaRPr>
                    </a:p>
                  </a:txBody>
                  <a:tcPr marL="46182" marR="4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308779" y="574419"/>
            <a:ext cx="11673955" cy="6262933"/>
          </a:xfrm>
          <a:prstGeom prst="rect">
            <a:avLst/>
          </a:prstGeom>
          <a:noFill/>
        </p:spPr>
        <p:txBody>
          <a:bodyPr wrap="square">
            <a:spAutoFit/>
          </a:bodyPr>
          <a:lstStyle/>
          <a:p>
            <a:pPr algn="just">
              <a:lnSpc>
                <a:spcPts val="2050"/>
              </a:lnSpc>
            </a:pPr>
            <a:r>
              <a:rPr lang="zh-CN" altLang="zh-CN" sz="1400" b="1" dirty="0">
                <a:solidFill>
                  <a:srgbClr val="000000"/>
                </a:solidFill>
                <a:effectLst/>
                <a:highlight>
                  <a:srgbClr val="FFFF00"/>
                </a:highlight>
                <a:latin typeface="+mn-lt"/>
                <a:ea typeface="宋体" panose="02010600030101010101" pitchFamily="2" charset="-122"/>
                <a:cs typeface="Times New Roman" panose="02020603050405020304" charset="0"/>
              </a:rPr>
              <a:t>不同写作目的的常规表达：</a:t>
            </a:r>
            <a:endParaRPr lang="zh-CN" altLang="zh-CN" sz="1400" b="1" dirty="0">
              <a:solidFill>
                <a:srgbClr val="000000"/>
              </a:solidFill>
              <a:effectLst/>
              <a:highlight>
                <a:srgbClr val="FFFF00"/>
              </a:highlight>
              <a:latin typeface="+mn-lt"/>
              <a:ea typeface="方正书宋_GBK"/>
              <a:cs typeface="Times New Roman" panose="02020603050405020304" charset="0"/>
            </a:endParaRPr>
          </a:p>
          <a:p>
            <a:pPr marL="342900" lvl="0" indent="-342900" algn="just">
              <a:lnSpc>
                <a:spcPts val="2050"/>
              </a:lnSpc>
              <a:buFont typeface="+mj-lt"/>
              <a:buAutoNum type="arabicPeriod"/>
            </a:pPr>
            <a:r>
              <a:rPr lang="zh-CN" altLang="zh-CN" sz="1400" dirty="0">
                <a:solidFill>
                  <a:srgbClr val="000000"/>
                </a:solidFill>
                <a:effectLst/>
                <a:latin typeface="+mn-lt"/>
                <a:ea typeface="宋体" panose="02010600030101010101" pitchFamily="2" charset="-122"/>
                <a:cs typeface="Times New Roman" panose="02020603050405020304" charset="0"/>
              </a:rPr>
              <a:t>邀请</a:t>
            </a:r>
            <a:r>
              <a:rPr lang="en-US" altLang="zh-CN" sz="1400" dirty="0">
                <a:solidFill>
                  <a:srgbClr val="000000"/>
                </a:solidFill>
                <a:effectLst/>
                <a:latin typeface="+mn-lt"/>
                <a:ea typeface="宋体" panose="02010600030101010101" pitchFamily="2" charset="-122"/>
                <a:cs typeface="Times New Roman" panose="02020603050405020304" charset="0"/>
              </a:rPr>
              <a:t> I’d like to earnestly </a:t>
            </a:r>
            <a:r>
              <a:rPr lang="en-US" altLang="zh-CN" sz="1400" b="1" dirty="0">
                <a:solidFill>
                  <a:srgbClr val="000000"/>
                </a:solidFill>
                <a:effectLst/>
                <a:latin typeface="+mn-lt"/>
                <a:ea typeface="宋体" panose="02010600030101010101" pitchFamily="2" charset="-122"/>
                <a:cs typeface="Times New Roman" panose="02020603050405020304" charset="0"/>
              </a:rPr>
              <a:t>invite you to</a:t>
            </a:r>
            <a:r>
              <a:rPr lang="en-US" altLang="zh-CN" sz="1400" dirty="0">
                <a:solidFill>
                  <a:srgbClr val="000000"/>
                </a:solidFill>
                <a:effectLst/>
                <a:latin typeface="+mn-lt"/>
                <a:ea typeface="宋体" panose="02010600030101010101" pitchFamily="2" charset="-122"/>
                <a:cs typeface="Times New Roman" panose="02020603050405020304" charset="0"/>
              </a:rPr>
              <a:t>.../ I’m writing to </a:t>
            </a:r>
            <a:r>
              <a:rPr lang="en-US" altLang="zh-CN" sz="1400" b="1" dirty="0">
                <a:solidFill>
                  <a:srgbClr val="000000"/>
                </a:solidFill>
                <a:effectLst/>
                <a:latin typeface="+mn-lt"/>
                <a:ea typeface="宋体" panose="02010600030101010101" pitchFamily="2" charset="-122"/>
                <a:cs typeface="Times New Roman" panose="02020603050405020304" charset="0"/>
              </a:rPr>
              <a:t>extend our sincere invitation to you</a:t>
            </a:r>
            <a:r>
              <a:rPr lang="en-US" altLang="zh-CN" sz="1400" dirty="0">
                <a:solidFill>
                  <a:srgbClr val="000000"/>
                </a:solidFill>
                <a:effectLst/>
                <a:latin typeface="+mn-lt"/>
                <a:ea typeface="宋体" panose="02010600030101010101" pitchFamily="2" charset="-122"/>
                <a:cs typeface="Times New Roman" panose="02020603050405020304" charset="0"/>
              </a:rPr>
              <a:t> </a:t>
            </a:r>
            <a:r>
              <a:rPr lang="en-US" altLang="zh-CN" sz="1400" b="1" dirty="0">
                <a:solidFill>
                  <a:srgbClr val="000000"/>
                </a:solidFill>
                <a:effectLst/>
                <a:latin typeface="+mn-lt"/>
                <a:ea typeface="宋体" panose="02010600030101010101" pitchFamily="2" charset="-122"/>
                <a:cs typeface="Times New Roman" panose="02020603050405020304" charset="0"/>
              </a:rPr>
              <a:t>to</a:t>
            </a:r>
            <a:r>
              <a:rPr lang="en-US" altLang="zh-CN" sz="1400" dirty="0">
                <a:solidFill>
                  <a:srgbClr val="000000"/>
                </a:solidFill>
                <a:effectLst/>
                <a:latin typeface="+mn-lt"/>
                <a:ea typeface="宋体" panose="02010600030101010101" pitchFamily="2" charset="-122"/>
                <a:cs typeface="Times New Roman" panose="02020603050405020304" charset="0"/>
              </a:rPr>
              <a:t>...</a:t>
            </a:r>
            <a:endParaRPr lang="zh-CN" altLang="zh-CN" sz="1400" dirty="0">
              <a:solidFill>
                <a:srgbClr val="000000"/>
              </a:solidFill>
              <a:effectLst/>
              <a:latin typeface="+mn-lt"/>
              <a:ea typeface="方正书宋_GBK"/>
              <a:cs typeface="Times New Roman" panose="02020603050405020304" charset="0"/>
            </a:endParaRPr>
          </a:p>
          <a:p>
            <a:pPr marL="342900" lvl="0" indent="-342900" algn="just">
              <a:lnSpc>
                <a:spcPts val="2050"/>
              </a:lnSpc>
              <a:buFont typeface="+mj-lt"/>
              <a:buAutoNum type="arabicPeriod"/>
            </a:pPr>
            <a:r>
              <a:rPr lang="zh-CN" altLang="zh-CN" sz="1400" dirty="0">
                <a:solidFill>
                  <a:srgbClr val="000000"/>
                </a:solidFill>
                <a:effectLst/>
                <a:latin typeface="+mn-lt"/>
                <a:ea typeface="宋体" panose="02010600030101010101" pitchFamily="2" charset="-122"/>
                <a:cs typeface="Times New Roman" panose="02020603050405020304" charset="0"/>
              </a:rPr>
              <a:t>感谢</a:t>
            </a:r>
            <a:r>
              <a:rPr lang="en-US" altLang="zh-CN" sz="1400" dirty="0">
                <a:solidFill>
                  <a:srgbClr val="000000"/>
                </a:solidFill>
                <a:effectLst/>
                <a:latin typeface="+mn-lt"/>
                <a:ea typeface="宋体" panose="02010600030101010101" pitchFamily="2" charset="-122"/>
                <a:cs typeface="Times New Roman" panose="02020603050405020304" charset="0"/>
              </a:rPr>
              <a:t> Words fail to </a:t>
            </a:r>
            <a:r>
              <a:rPr lang="en-US" altLang="zh-CN" sz="1400" b="1" dirty="0">
                <a:solidFill>
                  <a:srgbClr val="000000"/>
                </a:solidFill>
                <a:effectLst/>
                <a:latin typeface="+mn-lt"/>
                <a:ea typeface="宋体" panose="02010600030101010101" pitchFamily="2" charset="-122"/>
                <a:cs typeface="Times New Roman" panose="02020603050405020304" charset="0"/>
              </a:rPr>
              <a:t>express our cordial gratitude to you for</a:t>
            </a:r>
            <a:r>
              <a:rPr lang="en-US" altLang="zh-CN" sz="1400" dirty="0">
                <a:solidFill>
                  <a:srgbClr val="000000"/>
                </a:solidFill>
                <a:effectLst/>
                <a:latin typeface="+mn-lt"/>
                <a:ea typeface="宋体" panose="02010600030101010101" pitchFamily="2" charset="-122"/>
                <a:cs typeface="Times New Roman" panose="02020603050405020304" charset="0"/>
              </a:rPr>
              <a:t>.../ I’d like to </a:t>
            </a:r>
            <a:r>
              <a:rPr lang="en-US" altLang="zh-CN" sz="1400" b="1" dirty="0">
                <a:solidFill>
                  <a:srgbClr val="000000"/>
                </a:solidFill>
                <a:effectLst/>
                <a:latin typeface="+mn-lt"/>
                <a:ea typeface="宋体" panose="02010600030101010101" pitchFamily="2" charset="-122"/>
                <a:cs typeface="Times New Roman" panose="02020603050405020304" charset="0"/>
              </a:rPr>
              <a:t>thank you for...</a:t>
            </a:r>
            <a:r>
              <a:rPr lang="en-US" altLang="zh-CN" sz="1400" dirty="0">
                <a:solidFill>
                  <a:srgbClr val="000000"/>
                </a:solidFill>
                <a:effectLst/>
                <a:latin typeface="+mn-lt"/>
                <a:ea typeface="宋体" panose="02010600030101010101" pitchFamily="2" charset="-122"/>
                <a:cs typeface="Times New Roman" panose="02020603050405020304" charset="0"/>
              </a:rPr>
              <a:t>/ </a:t>
            </a:r>
            <a:r>
              <a:rPr lang="en-US" altLang="zh-CN" sz="1400" b="1" dirty="0">
                <a:solidFill>
                  <a:srgbClr val="000000"/>
                </a:solidFill>
                <a:effectLst/>
                <a:latin typeface="+mn-lt"/>
                <a:ea typeface="宋体" panose="02010600030101010101" pitchFamily="2" charset="-122"/>
                <a:cs typeface="Times New Roman" panose="02020603050405020304" charset="0"/>
              </a:rPr>
              <a:t>Had it not been for your..., we wouldn’t have done...</a:t>
            </a:r>
            <a:endParaRPr lang="zh-CN" altLang="zh-CN" sz="1400" dirty="0">
              <a:solidFill>
                <a:srgbClr val="000000"/>
              </a:solidFill>
              <a:effectLst/>
              <a:latin typeface="+mn-lt"/>
              <a:ea typeface="方正书宋_GBK"/>
              <a:cs typeface="Times New Roman" panose="02020603050405020304" charset="0"/>
            </a:endParaRPr>
          </a:p>
          <a:p>
            <a:pPr marL="342900" lvl="0" indent="-342900" algn="just">
              <a:lnSpc>
                <a:spcPts val="2050"/>
              </a:lnSpc>
              <a:buFont typeface="+mj-lt"/>
              <a:buAutoNum type="arabicPeriod"/>
            </a:pPr>
            <a:r>
              <a:rPr lang="zh-CN" altLang="zh-CN" sz="1400" dirty="0">
                <a:solidFill>
                  <a:srgbClr val="000000"/>
                </a:solidFill>
                <a:effectLst/>
                <a:latin typeface="+mn-lt"/>
                <a:ea typeface="宋体" panose="02010600030101010101" pitchFamily="2" charset="-122"/>
                <a:cs typeface="Times New Roman" panose="02020603050405020304" charset="0"/>
              </a:rPr>
              <a:t>感谢邀请</a:t>
            </a:r>
            <a:r>
              <a:rPr lang="en-US" altLang="zh-CN" sz="1400" dirty="0">
                <a:solidFill>
                  <a:srgbClr val="000000"/>
                </a:solidFill>
                <a:effectLst/>
                <a:latin typeface="+mn-lt"/>
                <a:ea typeface="宋体" panose="02010600030101010101" pitchFamily="2" charset="-122"/>
                <a:cs typeface="Times New Roman" panose="02020603050405020304" charset="0"/>
              </a:rPr>
              <a:t>+</a:t>
            </a:r>
            <a:r>
              <a:rPr lang="zh-CN" altLang="zh-CN" sz="1400" dirty="0">
                <a:solidFill>
                  <a:srgbClr val="000000"/>
                </a:solidFill>
                <a:effectLst/>
                <a:latin typeface="+mn-lt"/>
                <a:ea typeface="宋体" panose="02010600030101010101" pitchFamily="2" charset="-122"/>
                <a:cs typeface="Times New Roman" panose="02020603050405020304" charset="0"/>
              </a:rPr>
              <a:t>拒绝</a:t>
            </a:r>
            <a:r>
              <a:rPr lang="en-US" altLang="zh-CN" sz="1400" dirty="0">
                <a:solidFill>
                  <a:srgbClr val="000000"/>
                </a:solidFill>
                <a:effectLst/>
                <a:latin typeface="+mn-lt"/>
                <a:ea typeface="宋体" panose="02010600030101010101" pitchFamily="2" charset="-122"/>
                <a:cs typeface="Times New Roman" panose="02020603050405020304" charset="0"/>
              </a:rPr>
              <a:t> I’d love to, </a:t>
            </a:r>
            <a:r>
              <a:rPr lang="en-US" altLang="zh-CN" sz="1400" b="1" dirty="0">
                <a:solidFill>
                  <a:srgbClr val="000000"/>
                </a:solidFill>
                <a:effectLst/>
                <a:latin typeface="+mn-lt"/>
                <a:ea typeface="宋体" panose="02010600030101010101" pitchFamily="2" charset="-122"/>
                <a:cs typeface="Times New Roman" panose="02020603050405020304" charset="0"/>
              </a:rPr>
              <a:t>but</a:t>
            </a:r>
            <a:r>
              <a:rPr lang="en-US" altLang="zh-CN" sz="1400" dirty="0">
                <a:solidFill>
                  <a:srgbClr val="000000"/>
                </a:solidFill>
                <a:effectLst/>
                <a:latin typeface="+mn-lt"/>
                <a:ea typeface="宋体" panose="02010600030101010101" pitchFamily="2" charset="-122"/>
                <a:cs typeface="Times New Roman" panose="02020603050405020304" charset="0"/>
              </a:rPr>
              <a:t> I’m afraid that </a:t>
            </a:r>
            <a:r>
              <a:rPr lang="en-US" altLang="zh-CN" sz="1400" b="1" dirty="0">
                <a:solidFill>
                  <a:srgbClr val="000000"/>
                </a:solidFill>
                <a:effectLst/>
                <a:latin typeface="+mn-lt"/>
                <a:ea typeface="宋体" panose="02010600030101010101" pitchFamily="2" charset="-122"/>
                <a:cs typeface="Times New Roman" panose="02020603050405020304" charset="0"/>
              </a:rPr>
              <a:t>I can’t make it to</a:t>
            </a:r>
            <a:r>
              <a:rPr lang="en-US" altLang="zh-CN" sz="1400" dirty="0">
                <a:solidFill>
                  <a:srgbClr val="000000"/>
                </a:solidFill>
                <a:effectLst/>
                <a:latin typeface="+mn-lt"/>
                <a:ea typeface="宋体" panose="02010600030101010101" pitchFamily="2" charset="-122"/>
                <a:cs typeface="Times New Roman" panose="02020603050405020304" charset="0"/>
              </a:rPr>
              <a:t>...</a:t>
            </a:r>
            <a:endParaRPr lang="zh-CN" altLang="zh-CN" sz="1400" dirty="0">
              <a:solidFill>
                <a:srgbClr val="000000"/>
              </a:solidFill>
              <a:effectLst/>
              <a:latin typeface="+mn-lt"/>
              <a:ea typeface="方正书宋_GBK"/>
              <a:cs typeface="Times New Roman" panose="02020603050405020304" charset="0"/>
            </a:endParaRPr>
          </a:p>
          <a:p>
            <a:pPr marL="342900" lvl="0" indent="-342900" algn="just">
              <a:lnSpc>
                <a:spcPts val="2050"/>
              </a:lnSpc>
              <a:buFont typeface="+mj-lt"/>
              <a:buAutoNum type="arabicPeriod"/>
            </a:pPr>
            <a:r>
              <a:rPr lang="zh-CN" altLang="zh-CN" sz="1400" dirty="0">
                <a:solidFill>
                  <a:srgbClr val="000000"/>
                </a:solidFill>
                <a:effectLst/>
                <a:latin typeface="+mn-lt"/>
                <a:ea typeface="宋体" panose="02010600030101010101" pitchFamily="2" charset="-122"/>
                <a:cs typeface="Times New Roman" panose="02020603050405020304" charset="0"/>
              </a:rPr>
              <a:t>询问</a:t>
            </a:r>
            <a:r>
              <a:rPr lang="zh-CN" altLang="zh-CN" sz="1400" dirty="0">
                <a:solidFill>
                  <a:srgbClr val="000000"/>
                </a:solidFill>
                <a:effectLst/>
                <a:latin typeface="+mn-lt"/>
                <a:ea typeface="Times New Roman" panose="02020603050405020304" charset="0"/>
                <a:cs typeface="Times New Roman" panose="02020603050405020304" charset="0"/>
              </a:rPr>
              <a:t> </a:t>
            </a:r>
            <a:r>
              <a:rPr lang="en-US" altLang="zh-CN" sz="1400" b="1" dirty="0">
                <a:solidFill>
                  <a:srgbClr val="000000"/>
                </a:solidFill>
                <a:effectLst/>
                <a:latin typeface="+mn-lt"/>
                <a:ea typeface="Times New Roman" panose="02020603050405020304" charset="0"/>
                <a:cs typeface="Times New Roman" panose="02020603050405020304" charset="0"/>
              </a:rPr>
              <a:t>I’m wondering </a:t>
            </a:r>
            <a:r>
              <a:rPr lang="en-US" altLang="zh-CN" sz="1400" b="1" dirty="0" err="1">
                <a:solidFill>
                  <a:srgbClr val="000000"/>
                </a:solidFill>
                <a:effectLst/>
                <a:latin typeface="+mn-lt"/>
                <a:ea typeface="Times New Roman" panose="02020603050405020304" charset="0"/>
                <a:cs typeface="Times New Roman" panose="02020603050405020304" charset="0"/>
              </a:rPr>
              <a:t>wh</a:t>
            </a:r>
            <a:r>
              <a:rPr lang="en-US" altLang="zh-CN" sz="1400" b="1" dirty="0">
                <a:solidFill>
                  <a:srgbClr val="000000"/>
                </a:solidFill>
                <a:effectLst/>
                <a:latin typeface="+mn-lt"/>
                <a:ea typeface="Times New Roman" panose="02020603050405020304" charset="0"/>
                <a:cs typeface="Times New Roman" panose="02020603050405020304" charset="0"/>
              </a:rPr>
              <a:t>-</a:t>
            </a:r>
            <a:r>
              <a:rPr lang="en-US" altLang="zh-CN" sz="1400" dirty="0">
                <a:solidFill>
                  <a:srgbClr val="000000"/>
                </a:solidFill>
                <a:effectLst/>
                <a:latin typeface="+mn-lt"/>
                <a:ea typeface="Times New Roman" panose="02020603050405020304" charset="0"/>
                <a:cs typeface="Times New Roman" panose="02020603050405020304" charset="0"/>
              </a:rPr>
              <a:t>.../ I’d </a:t>
            </a:r>
            <a:r>
              <a:rPr lang="en-US" altLang="zh-CN" sz="1400" b="1" dirty="0">
                <a:solidFill>
                  <a:srgbClr val="000000"/>
                </a:solidFill>
                <a:effectLst/>
                <a:latin typeface="+mn-lt"/>
                <a:ea typeface="Times New Roman" panose="02020603050405020304" charset="0"/>
                <a:cs typeface="Times New Roman" panose="02020603050405020304" charset="0"/>
              </a:rPr>
              <a:t>be appreciative of it if you can </a:t>
            </a:r>
            <a:r>
              <a:rPr lang="en-US" altLang="zh-CN" sz="1400" dirty="0">
                <a:solidFill>
                  <a:srgbClr val="000000"/>
                </a:solidFill>
                <a:effectLst/>
                <a:latin typeface="+mn-lt"/>
                <a:ea typeface="Times New Roman" panose="02020603050405020304" charset="0"/>
                <a:cs typeface="Times New Roman" panose="02020603050405020304" charset="0"/>
              </a:rPr>
              <a:t>tell me detailed information about...</a:t>
            </a:r>
            <a:endParaRPr lang="zh-CN" altLang="zh-CN" sz="1400" dirty="0">
              <a:solidFill>
                <a:srgbClr val="000000"/>
              </a:solidFill>
              <a:effectLst/>
              <a:latin typeface="+mn-lt"/>
              <a:ea typeface="方正书宋_GBK"/>
              <a:cs typeface="Times New Roman" panose="02020603050405020304" charset="0"/>
            </a:endParaRPr>
          </a:p>
          <a:p>
            <a:pPr marL="342900" lvl="0" indent="-342900" algn="just">
              <a:lnSpc>
                <a:spcPts val="2050"/>
              </a:lnSpc>
              <a:buFont typeface="+mj-lt"/>
              <a:buAutoNum type="arabicPeriod"/>
            </a:pPr>
            <a:r>
              <a:rPr lang="zh-CN" altLang="zh-CN" sz="1400" dirty="0">
                <a:solidFill>
                  <a:srgbClr val="000000"/>
                </a:solidFill>
                <a:effectLst/>
                <a:latin typeface="+mn-lt"/>
                <a:ea typeface="宋体" panose="02010600030101010101" pitchFamily="2" charset="-122"/>
                <a:cs typeface="Times New Roman" panose="02020603050405020304" charset="0"/>
              </a:rPr>
              <a:t>告知</a:t>
            </a:r>
            <a:r>
              <a:rPr lang="en-US" altLang="zh-CN" sz="1400" dirty="0">
                <a:solidFill>
                  <a:srgbClr val="000000"/>
                </a:solidFill>
                <a:effectLst/>
                <a:latin typeface="+mn-lt"/>
                <a:ea typeface="宋体" panose="02010600030101010101" pitchFamily="2" charset="-122"/>
                <a:cs typeface="Times New Roman" panose="02020603050405020304" charset="0"/>
              </a:rPr>
              <a:t> I’m hereby writing to </a:t>
            </a:r>
            <a:r>
              <a:rPr lang="en-US" altLang="zh-CN" sz="1400" b="1" dirty="0">
                <a:solidFill>
                  <a:srgbClr val="000000"/>
                </a:solidFill>
                <a:effectLst/>
                <a:latin typeface="+mn-lt"/>
                <a:ea typeface="宋体" panose="02010600030101010101" pitchFamily="2" charset="-122"/>
                <a:cs typeface="Times New Roman" panose="02020603050405020304" charset="0"/>
              </a:rPr>
              <a:t>elaborate on it</a:t>
            </a:r>
            <a:r>
              <a:rPr lang="en-US" altLang="zh-CN" sz="1400" dirty="0">
                <a:solidFill>
                  <a:srgbClr val="000000"/>
                </a:solidFill>
                <a:effectLst/>
                <a:latin typeface="+mn-lt"/>
                <a:ea typeface="宋体" panose="02010600030101010101" pitchFamily="2" charset="-122"/>
                <a:cs typeface="Times New Roman" panose="02020603050405020304" charset="0"/>
              </a:rPr>
              <a:t>/ </a:t>
            </a:r>
            <a:r>
              <a:rPr lang="en-US" altLang="zh-CN" sz="1400" b="1" dirty="0">
                <a:solidFill>
                  <a:srgbClr val="000000"/>
                </a:solidFill>
                <a:effectLst/>
                <a:latin typeface="+mn-lt"/>
                <a:ea typeface="宋体" panose="02010600030101010101" pitchFamily="2" charset="-122"/>
                <a:cs typeface="Times New Roman" panose="02020603050405020304" charset="0"/>
              </a:rPr>
              <a:t>brief you on it</a:t>
            </a:r>
            <a:r>
              <a:rPr lang="en-US" altLang="zh-CN" sz="1400" dirty="0">
                <a:solidFill>
                  <a:srgbClr val="000000"/>
                </a:solidFill>
                <a:effectLst/>
                <a:latin typeface="+mn-lt"/>
                <a:ea typeface="宋体" panose="02010600030101010101" pitchFamily="2" charset="-122"/>
                <a:cs typeface="Times New Roman" panose="02020603050405020304" charset="0"/>
              </a:rPr>
              <a:t>/</a:t>
            </a:r>
            <a:r>
              <a:rPr lang="en-US" altLang="zh-CN" sz="1400" b="1" dirty="0">
                <a:solidFill>
                  <a:srgbClr val="000000"/>
                </a:solidFill>
                <a:effectLst/>
                <a:latin typeface="+mn-lt"/>
                <a:ea typeface="宋体" panose="02010600030101010101" pitchFamily="2" charset="-122"/>
                <a:cs typeface="Times New Roman" panose="02020603050405020304" charset="0"/>
              </a:rPr>
              <a:t> inform you of </a:t>
            </a:r>
            <a:r>
              <a:rPr lang="en-US" altLang="zh-CN" sz="1400" dirty="0">
                <a:solidFill>
                  <a:srgbClr val="000000"/>
                </a:solidFill>
                <a:effectLst/>
                <a:latin typeface="+mn-lt"/>
                <a:ea typeface="宋体" panose="02010600030101010101" pitchFamily="2" charset="-122"/>
                <a:cs typeface="Times New Roman" panose="02020603050405020304" charset="0"/>
              </a:rPr>
              <a:t>... to be scheduled for+</a:t>
            </a:r>
            <a:r>
              <a:rPr lang="zh-CN" altLang="zh-CN" sz="1400" dirty="0">
                <a:solidFill>
                  <a:srgbClr val="000000"/>
                </a:solidFill>
                <a:effectLst/>
                <a:latin typeface="+mn-lt"/>
                <a:ea typeface="宋体" panose="02010600030101010101" pitchFamily="2" charset="-122"/>
                <a:cs typeface="Times New Roman" panose="02020603050405020304" charset="0"/>
              </a:rPr>
              <a:t>时间</a:t>
            </a:r>
            <a:endParaRPr lang="zh-CN" altLang="zh-CN" sz="1400" dirty="0">
              <a:solidFill>
                <a:srgbClr val="000000"/>
              </a:solidFill>
              <a:effectLst/>
              <a:latin typeface="+mn-lt"/>
              <a:ea typeface="方正书宋_GBK"/>
              <a:cs typeface="Times New Roman" panose="02020603050405020304" charset="0"/>
            </a:endParaRPr>
          </a:p>
          <a:p>
            <a:pPr marL="342900" lvl="0" indent="-342900" algn="just">
              <a:lnSpc>
                <a:spcPts val="2050"/>
              </a:lnSpc>
              <a:buFont typeface="+mj-lt"/>
              <a:buAutoNum type="arabicPeriod"/>
            </a:pPr>
            <a:r>
              <a:rPr lang="zh-CN" altLang="zh-CN" sz="1400" dirty="0">
                <a:solidFill>
                  <a:srgbClr val="000000"/>
                </a:solidFill>
                <a:effectLst/>
                <a:latin typeface="+mn-lt"/>
                <a:ea typeface="宋体" panose="02010600030101010101" pitchFamily="2" charset="-122"/>
                <a:cs typeface="Times New Roman" panose="02020603050405020304" charset="0"/>
              </a:rPr>
              <a:t>推荐</a:t>
            </a:r>
            <a:r>
              <a:rPr lang="en-US" altLang="zh-CN" sz="1400" dirty="0">
                <a:solidFill>
                  <a:srgbClr val="000000"/>
                </a:solidFill>
                <a:effectLst/>
                <a:latin typeface="+mn-lt"/>
                <a:ea typeface="宋体" panose="02010600030101010101" pitchFamily="2" charset="-122"/>
                <a:cs typeface="Times New Roman" panose="02020603050405020304" charset="0"/>
              </a:rPr>
              <a:t> When it comes to..., </a:t>
            </a:r>
            <a:r>
              <a:rPr lang="en-US" altLang="zh-CN" sz="1400" b="1" dirty="0">
                <a:solidFill>
                  <a:srgbClr val="000000"/>
                </a:solidFill>
                <a:effectLst/>
                <a:latin typeface="+mn-lt"/>
                <a:ea typeface="宋体" panose="02010600030101010101" pitchFamily="2" charset="-122"/>
                <a:cs typeface="Times New Roman" panose="02020603050405020304" charset="0"/>
              </a:rPr>
              <a:t>nothing can beat</a:t>
            </a:r>
            <a:r>
              <a:rPr lang="en-US" altLang="zh-CN" sz="1400" dirty="0">
                <a:solidFill>
                  <a:srgbClr val="000000"/>
                </a:solidFill>
                <a:effectLst/>
                <a:latin typeface="+mn-lt"/>
                <a:ea typeface="宋体" panose="02010600030101010101" pitchFamily="2" charset="-122"/>
                <a:cs typeface="Times New Roman" panose="02020603050405020304" charset="0"/>
              </a:rPr>
              <a:t>.../ Knowing your keen interest in..., I’m writing to </a:t>
            </a:r>
            <a:r>
              <a:rPr lang="en-US" altLang="zh-CN" sz="1400" b="1" dirty="0">
                <a:solidFill>
                  <a:srgbClr val="000000"/>
                </a:solidFill>
                <a:effectLst/>
                <a:latin typeface="+mn-lt"/>
                <a:ea typeface="宋体" panose="02010600030101010101" pitchFamily="2" charset="-122"/>
                <a:cs typeface="Times New Roman" panose="02020603050405020304" charset="0"/>
              </a:rPr>
              <a:t>recommend</a:t>
            </a:r>
            <a:r>
              <a:rPr lang="en-US" altLang="zh-CN" sz="1400" dirty="0">
                <a:solidFill>
                  <a:srgbClr val="000000"/>
                </a:solidFill>
                <a:effectLst/>
                <a:latin typeface="+mn-lt"/>
                <a:ea typeface="宋体" panose="02010600030101010101" pitchFamily="2" charset="-122"/>
                <a:cs typeface="Times New Roman" panose="02020603050405020304" charset="0"/>
              </a:rPr>
              <a:t>...</a:t>
            </a:r>
            <a:endParaRPr lang="zh-CN" altLang="zh-CN" sz="1400" dirty="0">
              <a:solidFill>
                <a:srgbClr val="000000"/>
              </a:solidFill>
              <a:effectLst/>
              <a:latin typeface="+mn-lt"/>
              <a:ea typeface="方正书宋_GBK"/>
              <a:cs typeface="Times New Roman" panose="02020603050405020304" charset="0"/>
            </a:endParaRPr>
          </a:p>
          <a:p>
            <a:pPr marL="342900" lvl="0" indent="-342900" algn="just">
              <a:lnSpc>
                <a:spcPts val="2050"/>
              </a:lnSpc>
              <a:buFont typeface="+mj-lt"/>
              <a:buAutoNum type="arabicPeriod"/>
            </a:pPr>
            <a:r>
              <a:rPr lang="zh-CN" altLang="zh-CN" sz="1400" dirty="0">
                <a:solidFill>
                  <a:srgbClr val="000000"/>
                </a:solidFill>
                <a:effectLst/>
                <a:latin typeface="+mn-lt"/>
                <a:ea typeface="宋体" panose="02010600030101010101" pitchFamily="2" charset="-122"/>
                <a:cs typeface="Times New Roman" panose="02020603050405020304" charset="0"/>
              </a:rPr>
              <a:t>申请</a:t>
            </a:r>
            <a:r>
              <a:rPr lang="en-US" altLang="zh-CN" sz="1400" dirty="0">
                <a:solidFill>
                  <a:srgbClr val="000000"/>
                </a:solidFill>
                <a:effectLst/>
                <a:latin typeface="+mn-lt"/>
                <a:ea typeface="宋体" panose="02010600030101010101" pitchFamily="2" charset="-122"/>
                <a:cs typeface="Times New Roman" panose="02020603050405020304" charset="0"/>
              </a:rPr>
              <a:t> I’m writing to </a:t>
            </a:r>
            <a:r>
              <a:rPr lang="en-US" altLang="zh-CN" sz="1400" b="1" dirty="0">
                <a:solidFill>
                  <a:srgbClr val="000000"/>
                </a:solidFill>
                <a:effectLst/>
                <a:latin typeface="+mn-lt"/>
                <a:ea typeface="宋体" panose="02010600030101010101" pitchFamily="2" charset="-122"/>
                <a:cs typeface="Times New Roman" panose="02020603050405020304" charset="0"/>
              </a:rPr>
              <a:t>apply to be</a:t>
            </a:r>
            <a:r>
              <a:rPr lang="en-US" altLang="zh-CN" sz="1400" dirty="0">
                <a:solidFill>
                  <a:srgbClr val="000000"/>
                </a:solidFill>
                <a:effectLst/>
                <a:latin typeface="+mn-lt"/>
                <a:ea typeface="宋体" panose="02010600030101010101" pitchFamily="2" charset="-122"/>
                <a:cs typeface="Times New Roman" panose="02020603050405020304" charset="0"/>
              </a:rPr>
              <a:t>.../ </a:t>
            </a:r>
            <a:r>
              <a:rPr lang="en-US" altLang="zh-CN" sz="1400" b="1" dirty="0">
                <a:solidFill>
                  <a:srgbClr val="000000"/>
                </a:solidFill>
                <a:effectLst/>
                <a:latin typeface="+mn-lt"/>
                <a:ea typeface="宋体" panose="02010600030101010101" pitchFamily="2" charset="-122"/>
                <a:cs typeface="Times New Roman" panose="02020603050405020304" charset="0"/>
              </a:rPr>
              <a:t>apply for the membership of</a:t>
            </a:r>
            <a:r>
              <a:rPr lang="en-US" altLang="zh-CN" sz="1400" dirty="0">
                <a:solidFill>
                  <a:srgbClr val="000000"/>
                </a:solidFill>
                <a:effectLst/>
                <a:latin typeface="+mn-lt"/>
                <a:ea typeface="宋体" panose="02010600030101010101" pitchFamily="2" charset="-122"/>
                <a:cs typeface="Times New Roman" panose="02020603050405020304" charset="0"/>
              </a:rPr>
              <a:t>...</a:t>
            </a:r>
            <a:endParaRPr lang="zh-CN" altLang="zh-CN" sz="1400" dirty="0">
              <a:solidFill>
                <a:srgbClr val="000000"/>
              </a:solidFill>
              <a:effectLst/>
              <a:latin typeface="+mn-lt"/>
              <a:ea typeface="方正书宋_GBK"/>
              <a:cs typeface="Times New Roman" panose="02020603050405020304" charset="0"/>
            </a:endParaRPr>
          </a:p>
          <a:p>
            <a:pPr marL="342900" lvl="0" indent="-342900" algn="just">
              <a:lnSpc>
                <a:spcPts val="2050"/>
              </a:lnSpc>
              <a:buFont typeface="+mj-lt"/>
              <a:buAutoNum type="arabicPeriod"/>
            </a:pPr>
            <a:r>
              <a:rPr lang="zh-CN" altLang="zh-CN" sz="1400" dirty="0">
                <a:solidFill>
                  <a:srgbClr val="000000"/>
                </a:solidFill>
                <a:effectLst/>
                <a:latin typeface="+mn-lt"/>
                <a:ea typeface="宋体" panose="02010600030101010101" pitchFamily="2" charset="-122"/>
                <a:cs typeface="Times New Roman" panose="02020603050405020304" charset="0"/>
              </a:rPr>
              <a:t>招聘</a:t>
            </a:r>
            <a:r>
              <a:rPr lang="zh-CN" altLang="zh-CN" sz="1400" dirty="0">
                <a:solidFill>
                  <a:srgbClr val="000000"/>
                </a:solidFill>
                <a:effectLst/>
                <a:latin typeface="+mn-lt"/>
                <a:ea typeface="Times New Roman" panose="02020603050405020304" charset="0"/>
                <a:cs typeface="Times New Roman" panose="02020603050405020304" charset="0"/>
              </a:rPr>
              <a:t> </a:t>
            </a:r>
            <a:r>
              <a:rPr lang="en-US" altLang="zh-CN" sz="1400" dirty="0">
                <a:solidFill>
                  <a:srgbClr val="000000"/>
                </a:solidFill>
                <a:effectLst/>
                <a:latin typeface="+mn-lt"/>
                <a:ea typeface="Times New Roman" panose="02020603050405020304" charset="0"/>
                <a:cs typeface="Times New Roman" panose="02020603050405020304" charset="0"/>
              </a:rPr>
              <a:t>We are </a:t>
            </a:r>
            <a:r>
              <a:rPr lang="en-US" altLang="zh-CN" sz="1400" b="1" dirty="0">
                <a:solidFill>
                  <a:srgbClr val="000000"/>
                </a:solidFill>
                <a:effectLst/>
                <a:latin typeface="+mn-lt"/>
                <a:ea typeface="Times New Roman" panose="02020603050405020304" charset="0"/>
                <a:cs typeface="Times New Roman" panose="02020603050405020304" charset="0"/>
              </a:rPr>
              <a:t>looking</a:t>
            </a:r>
            <a:r>
              <a:rPr lang="en-US" altLang="zh-CN" sz="1400" dirty="0">
                <a:solidFill>
                  <a:srgbClr val="000000"/>
                </a:solidFill>
                <a:effectLst/>
                <a:latin typeface="+mn-lt"/>
                <a:ea typeface="Times New Roman" panose="02020603050405020304" charset="0"/>
                <a:cs typeface="Times New Roman" panose="02020603050405020304" charset="0"/>
              </a:rPr>
              <a:t> </a:t>
            </a:r>
            <a:r>
              <a:rPr lang="en-US" altLang="zh-CN" sz="1400" b="1" dirty="0">
                <a:solidFill>
                  <a:srgbClr val="000000"/>
                </a:solidFill>
                <a:effectLst/>
                <a:latin typeface="+mn-lt"/>
                <a:ea typeface="Times New Roman" panose="02020603050405020304" charset="0"/>
                <a:cs typeface="Times New Roman" panose="02020603050405020304" charset="0"/>
              </a:rPr>
              <a:t>for</a:t>
            </a:r>
            <a:r>
              <a:rPr lang="en-US" altLang="zh-CN" sz="1400" dirty="0">
                <a:solidFill>
                  <a:srgbClr val="000000"/>
                </a:solidFill>
                <a:effectLst/>
                <a:latin typeface="+mn-lt"/>
                <a:ea typeface="Times New Roman" panose="02020603050405020304" charset="0"/>
                <a:cs typeface="Times New Roman" panose="02020603050405020304" charset="0"/>
              </a:rPr>
              <a:t>/ </a:t>
            </a:r>
            <a:r>
              <a:rPr lang="en-US" altLang="zh-CN" sz="1400" b="1" dirty="0">
                <a:solidFill>
                  <a:srgbClr val="000000"/>
                </a:solidFill>
                <a:effectLst/>
                <a:latin typeface="+mn-lt"/>
                <a:ea typeface="Times New Roman" panose="02020603050405020304" charset="0"/>
                <a:cs typeface="Times New Roman" panose="02020603050405020304" charset="0"/>
              </a:rPr>
              <a:t>recruiting</a:t>
            </a:r>
            <a:r>
              <a:rPr lang="en-US" altLang="zh-CN" sz="1400" dirty="0">
                <a:solidFill>
                  <a:srgbClr val="000000"/>
                </a:solidFill>
                <a:effectLst/>
                <a:latin typeface="+mn-lt"/>
                <a:ea typeface="Times New Roman" panose="02020603050405020304" charset="0"/>
                <a:cs typeface="Times New Roman" panose="02020603050405020304" charset="0"/>
              </a:rPr>
              <a:t>…</a:t>
            </a:r>
            <a:endParaRPr lang="zh-CN" altLang="zh-CN" sz="1400" dirty="0">
              <a:solidFill>
                <a:srgbClr val="000000"/>
              </a:solidFill>
              <a:effectLst/>
              <a:latin typeface="+mn-lt"/>
              <a:ea typeface="方正书宋_GBK"/>
              <a:cs typeface="Times New Roman" panose="02020603050405020304" charset="0"/>
            </a:endParaRPr>
          </a:p>
          <a:p>
            <a:pPr marL="342900" lvl="0" indent="-342900" algn="just">
              <a:lnSpc>
                <a:spcPts val="2050"/>
              </a:lnSpc>
              <a:buFont typeface="+mj-lt"/>
              <a:buAutoNum type="arabicPeriod"/>
            </a:pPr>
            <a:r>
              <a:rPr lang="zh-CN" altLang="zh-CN" sz="1400" dirty="0">
                <a:solidFill>
                  <a:srgbClr val="000000"/>
                </a:solidFill>
                <a:effectLst/>
                <a:latin typeface="+mn-lt"/>
                <a:ea typeface="宋体" panose="02010600030101010101" pitchFamily="2" charset="-122"/>
                <a:cs typeface="Times New Roman" panose="02020603050405020304" charset="0"/>
              </a:rPr>
              <a:t>求助</a:t>
            </a:r>
            <a:r>
              <a:rPr lang="en-US" altLang="zh-CN" sz="1400" dirty="0">
                <a:solidFill>
                  <a:srgbClr val="000000"/>
                </a:solidFill>
                <a:effectLst/>
                <a:latin typeface="+mn-lt"/>
                <a:ea typeface="宋体" panose="02010600030101010101" pitchFamily="2" charset="-122"/>
                <a:cs typeface="Times New Roman" panose="02020603050405020304" charset="0"/>
              </a:rPr>
              <a:t> Having great difficulty in doing..., I’m writing to </a:t>
            </a:r>
            <a:r>
              <a:rPr lang="en-US" altLang="zh-CN" sz="1400" b="1" dirty="0">
                <a:solidFill>
                  <a:srgbClr val="000000"/>
                </a:solidFill>
                <a:effectLst/>
                <a:latin typeface="+mn-lt"/>
                <a:ea typeface="宋体" panose="02010600030101010101" pitchFamily="2" charset="-122"/>
                <a:cs typeface="Times New Roman" panose="02020603050405020304" charset="0"/>
              </a:rPr>
              <a:t>ask a favor of </a:t>
            </a:r>
            <a:r>
              <a:rPr lang="en-US" altLang="zh-CN" sz="1400" dirty="0">
                <a:solidFill>
                  <a:srgbClr val="000000"/>
                </a:solidFill>
                <a:effectLst/>
                <a:latin typeface="+mn-lt"/>
                <a:ea typeface="宋体" panose="02010600030101010101" pitchFamily="2" charset="-122"/>
                <a:cs typeface="Times New Roman" panose="02020603050405020304" charset="0"/>
              </a:rPr>
              <a:t>you./ Stuck in a dilemma of..., I have no way out. So I </a:t>
            </a:r>
            <a:r>
              <a:rPr lang="en-US" altLang="zh-CN" sz="1400" b="1" dirty="0">
                <a:solidFill>
                  <a:srgbClr val="000000"/>
                </a:solidFill>
                <a:effectLst/>
                <a:latin typeface="+mn-lt"/>
                <a:ea typeface="宋体" panose="02010600030101010101" pitchFamily="2" charset="-122"/>
                <a:cs typeface="Times New Roman" panose="02020603050405020304" charset="0"/>
              </a:rPr>
              <a:t>am in desperate need of your assistance</a:t>
            </a:r>
            <a:r>
              <a:rPr lang="en-US" altLang="zh-CN" sz="1400" dirty="0">
                <a:solidFill>
                  <a:srgbClr val="000000"/>
                </a:solidFill>
                <a:effectLst/>
                <a:latin typeface="+mn-lt"/>
                <a:ea typeface="宋体" panose="02010600030101010101" pitchFamily="2" charset="-122"/>
                <a:cs typeface="Times New Roman" panose="02020603050405020304" charset="0"/>
              </a:rPr>
              <a:t>. </a:t>
            </a:r>
            <a:endParaRPr lang="zh-CN" altLang="zh-CN" sz="1400" dirty="0">
              <a:solidFill>
                <a:srgbClr val="000000"/>
              </a:solidFill>
              <a:effectLst/>
              <a:latin typeface="+mn-lt"/>
              <a:ea typeface="方正书宋_GBK"/>
              <a:cs typeface="Times New Roman" panose="02020603050405020304" charset="0"/>
            </a:endParaRPr>
          </a:p>
          <a:p>
            <a:pPr marL="342900" lvl="0" indent="-342900" algn="just">
              <a:lnSpc>
                <a:spcPts val="2050"/>
              </a:lnSpc>
              <a:buFont typeface="+mj-lt"/>
              <a:buAutoNum type="arabicPeriod"/>
            </a:pPr>
            <a:r>
              <a:rPr lang="zh-CN" altLang="zh-CN" sz="1400" dirty="0">
                <a:solidFill>
                  <a:srgbClr val="000000"/>
                </a:solidFill>
                <a:effectLst/>
                <a:latin typeface="+mn-lt"/>
                <a:ea typeface="宋体" panose="02010600030101010101" pitchFamily="2" charset="-122"/>
                <a:cs typeface="Times New Roman" panose="02020603050405020304" charset="0"/>
              </a:rPr>
              <a:t>安慰</a:t>
            </a:r>
            <a:r>
              <a:rPr lang="en-US" altLang="zh-CN" sz="1400" dirty="0">
                <a:solidFill>
                  <a:srgbClr val="000000"/>
                </a:solidFill>
                <a:effectLst/>
                <a:latin typeface="+mn-lt"/>
                <a:ea typeface="宋体" panose="02010600030101010101" pitchFamily="2" charset="-122"/>
                <a:cs typeface="Times New Roman" panose="02020603050405020304" charset="0"/>
              </a:rPr>
              <a:t> You are not alone. It’s quite </a:t>
            </a:r>
            <a:r>
              <a:rPr lang="en-US" altLang="zh-CN" sz="1400" b="1" dirty="0">
                <a:solidFill>
                  <a:srgbClr val="000000"/>
                </a:solidFill>
                <a:effectLst/>
                <a:latin typeface="+mn-lt"/>
                <a:ea typeface="宋体" panose="02010600030101010101" pitchFamily="2" charset="-122"/>
                <a:cs typeface="Times New Roman" panose="02020603050405020304" charset="0"/>
              </a:rPr>
              <a:t>common</a:t>
            </a:r>
            <a:r>
              <a:rPr lang="en-US" altLang="zh-CN" sz="1400" dirty="0">
                <a:solidFill>
                  <a:srgbClr val="000000"/>
                </a:solidFill>
                <a:effectLst/>
                <a:latin typeface="+mn-lt"/>
                <a:ea typeface="宋体" panose="02010600030101010101" pitchFamily="2" charset="-122"/>
                <a:cs typeface="Times New Roman" panose="02020603050405020304" charset="0"/>
              </a:rPr>
              <a:t> for people to feel that way when dealing with/ faced with...</a:t>
            </a:r>
            <a:endParaRPr lang="zh-CN" altLang="zh-CN" sz="1400" dirty="0">
              <a:solidFill>
                <a:srgbClr val="000000"/>
              </a:solidFill>
              <a:effectLst/>
              <a:latin typeface="+mn-lt"/>
              <a:ea typeface="方正书宋_GBK"/>
              <a:cs typeface="Times New Roman" panose="02020603050405020304" charset="0"/>
            </a:endParaRPr>
          </a:p>
          <a:p>
            <a:pPr marL="342900" lvl="0" indent="-342900" algn="just">
              <a:lnSpc>
                <a:spcPts val="2050"/>
              </a:lnSpc>
              <a:buFont typeface="+mj-lt"/>
              <a:buAutoNum type="arabicPeriod"/>
            </a:pPr>
            <a:r>
              <a:rPr lang="zh-CN" altLang="zh-CN" sz="1400" dirty="0">
                <a:solidFill>
                  <a:srgbClr val="000000"/>
                </a:solidFill>
                <a:effectLst/>
                <a:latin typeface="+mn-lt"/>
                <a:ea typeface="宋体" panose="02010600030101010101" pitchFamily="2" charset="-122"/>
                <a:cs typeface="Times New Roman" panose="02020603050405020304" charset="0"/>
              </a:rPr>
              <a:t>建议</a:t>
            </a:r>
            <a:r>
              <a:rPr lang="zh-CN" altLang="zh-CN" sz="1400" b="1" dirty="0">
                <a:solidFill>
                  <a:srgbClr val="000000"/>
                </a:solidFill>
                <a:effectLst/>
                <a:latin typeface="+mn-lt"/>
                <a:ea typeface="Times New Roman" panose="02020603050405020304" charset="0"/>
                <a:cs typeface="Times New Roman" panose="02020603050405020304" charset="0"/>
              </a:rPr>
              <a:t> </a:t>
            </a:r>
            <a:r>
              <a:rPr lang="en-US" altLang="zh-CN" sz="1400" b="1" dirty="0">
                <a:solidFill>
                  <a:srgbClr val="000000"/>
                </a:solidFill>
                <a:effectLst/>
                <a:latin typeface="+mn-lt"/>
                <a:ea typeface="Times New Roman" panose="02020603050405020304" charset="0"/>
                <a:cs typeface="Times New Roman" panose="02020603050405020304" charset="0"/>
              </a:rPr>
              <a:t>It couldn’t be better if you can</a:t>
            </a:r>
            <a:r>
              <a:rPr lang="en-US" altLang="zh-CN" sz="1400" dirty="0">
                <a:solidFill>
                  <a:srgbClr val="000000"/>
                </a:solidFill>
                <a:effectLst/>
                <a:latin typeface="+mn-lt"/>
                <a:ea typeface="宋体" panose="02010600030101010101" pitchFamily="2" charset="-122"/>
                <a:cs typeface="Times New Roman" panose="02020603050405020304" charset="0"/>
              </a:rPr>
              <a:t>…/ </a:t>
            </a:r>
            <a:r>
              <a:rPr lang="en-US" altLang="zh-CN" sz="1400" b="1" dirty="0">
                <a:solidFill>
                  <a:srgbClr val="000000"/>
                </a:solidFill>
                <a:effectLst/>
                <a:latin typeface="+mn-lt"/>
                <a:ea typeface="宋体" panose="02010600030101010101" pitchFamily="2" charset="-122"/>
                <a:cs typeface="Times New Roman" panose="02020603050405020304" charset="0"/>
              </a:rPr>
              <a:t>It never fails to be a fabulous idea to do</a:t>
            </a:r>
            <a:r>
              <a:rPr lang="en-US" altLang="zh-CN" sz="1400" dirty="0">
                <a:solidFill>
                  <a:srgbClr val="000000"/>
                </a:solidFill>
                <a:effectLst/>
                <a:latin typeface="+mn-lt"/>
                <a:ea typeface="宋体" panose="02010600030101010101" pitchFamily="2" charset="-122"/>
                <a:cs typeface="Times New Roman" panose="02020603050405020304" charset="0"/>
              </a:rPr>
              <a:t>…/ You</a:t>
            </a:r>
            <a:r>
              <a:rPr lang="en-US" altLang="zh-CN" sz="1400" b="1" dirty="0">
                <a:solidFill>
                  <a:srgbClr val="000000"/>
                </a:solidFill>
                <a:effectLst/>
                <a:latin typeface="+mn-lt"/>
                <a:ea typeface="宋体" panose="02010600030101010101" pitchFamily="2" charset="-122"/>
                <a:cs typeface="Times New Roman" panose="02020603050405020304" charset="0"/>
              </a:rPr>
              <a:t> are supposed to do</a:t>
            </a:r>
            <a:r>
              <a:rPr lang="en-US" altLang="zh-CN" sz="1400" dirty="0">
                <a:solidFill>
                  <a:srgbClr val="000000"/>
                </a:solidFill>
                <a:effectLst/>
                <a:latin typeface="+mn-lt"/>
                <a:ea typeface="宋体" panose="02010600030101010101" pitchFamily="2" charset="-122"/>
                <a:cs typeface="Times New Roman" panose="02020603050405020304" charset="0"/>
              </a:rPr>
              <a:t>…</a:t>
            </a:r>
            <a:endParaRPr lang="zh-CN" altLang="zh-CN" sz="1400" dirty="0">
              <a:solidFill>
                <a:srgbClr val="000000"/>
              </a:solidFill>
              <a:effectLst/>
              <a:latin typeface="+mn-lt"/>
              <a:ea typeface="方正书宋_GBK"/>
              <a:cs typeface="Times New Roman" panose="02020603050405020304" charset="0"/>
            </a:endParaRPr>
          </a:p>
          <a:p>
            <a:pPr marL="342900" lvl="0" indent="-342900" algn="just">
              <a:lnSpc>
                <a:spcPts val="2050"/>
              </a:lnSpc>
              <a:buFont typeface="+mj-lt"/>
              <a:buAutoNum type="arabicPeriod"/>
            </a:pPr>
            <a:r>
              <a:rPr lang="zh-CN" altLang="zh-CN" sz="1400" dirty="0">
                <a:solidFill>
                  <a:srgbClr val="000000"/>
                </a:solidFill>
                <a:effectLst/>
                <a:latin typeface="+mn-lt"/>
                <a:ea typeface="宋体" panose="02010600030101010101" pitchFamily="2" charset="-122"/>
                <a:cs typeface="Times New Roman" panose="02020603050405020304" charset="0"/>
              </a:rPr>
              <a:t>祝贺</a:t>
            </a:r>
            <a:r>
              <a:rPr lang="en-US" altLang="zh-CN" sz="1400" dirty="0">
                <a:solidFill>
                  <a:srgbClr val="000000"/>
                </a:solidFill>
                <a:effectLst/>
                <a:latin typeface="+mn-lt"/>
                <a:ea typeface="宋体" panose="02010600030101010101" pitchFamily="2" charset="-122"/>
                <a:cs typeface="Times New Roman" panose="02020603050405020304" charset="0"/>
              </a:rPr>
              <a:t> I offer my warmest </a:t>
            </a:r>
            <a:r>
              <a:rPr lang="en-US" altLang="zh-CN" sz="1400" b="1" dirty="0">
                <a:solidFill>
                  <a:srgbClr val="000000"/>
                </a:solidFill>
                <a:effectLst/>
                <a:latin typeface="+mn-lt"/>
                <a:ea typeface="宋体" panose="02010600030101010101" pitchFamily="2" charset="-122"/>
                <a:cs typeface="Times New Roman" panose="02020603050405020304" charset="0"/>
              </a:rPr>
              <a:t>congratulations</a:t>
            </a:r>
            <a:r>
              <a:rPr lang="en-US" altLang="zh-CN" sz="1400" dirty="0">
                <a:solidFill>
                  <a:srgbClr val="000000"/>
                </a:solidFill>
                <a:effectLst/>
                <a:latin typeface="+mn-lt"/>
                <a:ea typeface="宋体" panose="02010600030101010101" pitchFamily="2" charset="-122"/>
                <a:cs typeface="Times New Roman" panose="02020603050405020304" charset="0"/>
              </a:rPr>
              <a:t> on.../ </a:t>
            </a:r>
            <a:r>
              <a:rPr lang="en-US" altLang="zh-CN" sz="1400" b="1" dirty="0">
                <a:solidFill>
                  <a:srgbClr val="000000"/>
                </a:solidFill>
                <a:effectLst/>
                <a:latin typeface="+mn-lt"/>
                <a:ea typeface="宋体" panose="02010600030101010101" pitchFamily="2" charset="-122"/>
                <a:cs typeface="Times New Roman" panose="02020603050405020304" charset="0"/>
              </a:rPr>
              <a:t>Congrats</a:t>
            </a:r>
            <a:r>
              <a:rPr lang="en-US" altLang="zh-CN" sz="1400" dirty="0">
                <a:solidFill>
                  <a:srgbClr val="000000"/>
                </a:solidFill>
                <a:effectLst/>
                <a:latin typeface="+mn-lt"/>
                <a:ea typeface="宋体" panose="02010600030101010101" pitchFamily="2" charset="-122"/>
                <a:cs typeface="Times New Roman" panose="02020603050405020304" charset="0"/>
              </a:rPr>
              <a:t>!</a:t>
            </a:r>
            <a:endParaRPr lang="zh-CN" altLang="zh-CN" sz="1400" dirty="0">
              <a:solidFill>
                <a:srgbClr val="000000"/>
              </a:solidFill>
              <a:effectLst/>
              <a:latin typeface="+mn-lt"/>
              <a:ea typeface="方正书宋_GBK"/>
              <a:cs typeface="Times New Roman" panose="02020603050405020304" charset="0"/>
            </a:endParaRPr>
          </a:p>
          <a:p>
            <a:pPr marL="342900" lvl="0" indent="-342900" algn="just">
              <a:lnSpc>
                <a:spcPts val="2050"/>
              </a:lnSpc>
              <a:buFont typeface="+mj-lt"/>
              <a:buAutoNum type="arabicPeriod"/>
            </a:pPr>
            <a:r>
              <a:rPr lang="zh-CN" altLang="zh-CN" sz="1400" dirty="0">
                <a:solidFill>
                  <a:srgbClr val="000000"/>
                </a:solidFill>
                <a:effectLst/>
                <a:latin typeface="+mn-lt"/>
                <a:ea typeface="宋体" panose="02010600030101010101" pitchFamily="2" charset="-122"/>
                <a:cs typeface="Times New Roman" panose="02020603050405020304" charset="0"/>
              </a:rPr>
              <a:t>欢迎</a:t>
            </a:r>
            <a:r>
              <a:rPr lang="zh-CN" altLang="zh-CN" sz="1400" dirty="0">
                <a:solidFill>
                  <a:srgbClr val="000000"/>
                </a:solidFill>
                <a:effectLst/>
                <a:latin typeface="+mn-lt"/>
                <a:ea typeface="Times New Roman" panose="02020603050405020304" charset="0"/>
                <a:cs typeface="Times New Roman" panose="02020603050405020304" charset="0"/>
              </a:rPr>
              <a:t> </a:t>
            </a:r>
            <a:r>
              <a:rPr lang="en-US" altLang="zh-CN" sz="1400" dirty="0">
                <a:solidFill>
                  <a:srgbClr val="000000"/>
                </a:solidFill>
                <a:effectLst/>
                <a:latin typeface="+mn-lt"/>
                <a:ea typeface="Times New Roman" panose="02020603050405020304" charset="0"/>
                <a:cs typeface="Times New Roman" panose="02020603050405020304" charset="0"/>
              </a:rPr>
              <a:t>On behalf of…, I’d like to extend our warmest welcome to…</a:t>
            </a:r>
            <a:endParaRPr lang="zh-CN" altLang="zh-CN" sz="1400" dirty="0">
              <a:solidFill>
                <a:srgbClr val="000000"/>
              </a:solidFill>
              <a:effectLst/>
              <a:latin typeface="+mn-lt"/>
              <a:ea typeface="方正书宋_GBK"/>
              <a:cs typeface="Times New Roman" panose="02020603050405020304" charset="0"/>
            </a:endParaRPr>
          </a:p>
          <a:p>
            <a:pPr marL="342900" lvl="0" indent="-342900" algn="just">
              <a:lnSpc>
                <a:spcPts val="2050"/>
              </a:lnSpc>
              <a:buFont typeface="+mj-lt"/>
              <a:buAutoNum type="arabicPeriod"/>
            </a:pPr>
            <a:r>
              <a:rPr lang="zh-CN" altLang="zh-CN" sz="1400" dirty="0">
                <a:solidFill>
                  <a:srgbClr val="000000"/>
                </a:solidFill>
                <a:effectLst/>
                <a:latin typeface="+mn-lt"/>
                <a:ea typeface="宋体" panose="02010600030101010101" pitchFamily="2" charset="-122"/>
                <a:cs typeface="Times New Roman" panose="02020603050405020304" charset="0"/>
              </a:rPr>
              <a:t>颁奖</a:t>
            </a:r>
            <a:r>
              <a:rPr lang="zh-CN" altLang="zh-CN" sz="1400" dirty="0">
                <a:solidFill>
                  <a:srgbClr val="000000"/>
                </a:solidFill>
                <a:effectLst/>
                <a:latin typeface="+mn-lt"/>
                <a:ea typeface="Times New Roman" panose="02020603050405020304" charset="0"/>
                <a:cs typeface="Times New Roman" panose="02020603050405020304" charset="0"/>
              </a:rPr>
              <a:t> </a:t>
            </a:r>
            <a:r>
              <a:rPr lang="en-US" altLang="zh-CN" sz="1400" dirty="0">
                <a:solidFill>
                  <a:srgbClr val="000000"/>
                </a:solidFill>
                <a:effectLst/>
                <a:latin typeface="+mn-lt"/>
                <a:ea typeface="Times New Roman" panose="02020603050405020304" charset="0"/>
                <a:cs typeface="Times New Roman" panose="02020603050405020304" charset="0"/>
              </a:rPr>
              <a:t>The honorary title/ award </a:t>
            </a:r>
            <a:r>
              <a:rPr lang="en-US" altLang="zh-CN" sz="1400" b="1" dirty="0">
                <a:solidFill>
                  <a:srgbClr val="000000"/>
                </a:solidFill>
                <a:effectLst/>
                <a:latin typeface="+mn-lt"/>
                <a:ea typeface="Times New Roman" panose="02020603050405020304" charset="0"/>
                <a:cs typeface="Times New Roman" panose="02020603050405020304" charset="0"/>
              </a:rPr>
              <a:t>goes to</a:t>
            </a:r>
            <a:r>
              <a:rPr lang="en-US" altLang="zh-CN" sz="1400" dirty="0">
                <a:solidFill>
                  <a:srgbClr val="000000"/>
                </a:solidFill>
                <a:effectLst/>
                <a:latin typeface="+mn-lt"/>
                <a:ea typeface="Times New Roman" panose="02020603050405020304" charset="0"/>
                <a:cs typeface="Times New Roman" panose="02020603050405020304" charset="0"/>
              </a:rPr>
              <a:t>…</a:t>
            </a:r>
            <a:endParaRPr lang="zh-CN" altLang="zh-CN" sz="1400" dirty="0">
              <a:solidFill>
                <a:srgbClr val="000000"/>
              </a:solidFill>
              <a:effectLst/>
              <a:latin typeface="+mn-lt"/>
              <a:ea typeface="方正书宋_GBK"/>
              <a:cs typeface="Times New Roman" panose="02020603050405020304" charset="0"/>
            </a:endParaRPr>
          </a:p>
          <a:p>
            <a:pPr marL="342900" lvl="0" indent="-342900" algn="just">
              <a:lnSpc>
                <a:spcPts val="2050"/>
              </a:lnSpc>
              <a:buFont typeface="+mj-lt"/>
              <a:buAutoNum type="arabicPeriod"/>
            </a:pPr>
            <a:r>
              <a:rPr lang="zh-CN" altLang="zh-CN" sz="1400" dirty="0">
                <a:solidFill>
                  <a:srgbClr val="000000"/>
                </a:solidFill>
                <a:effectLst/>
                <a:latin typeface="+mn-lt"/>
                <a:ea typeface="宋体" panose="02010600030101010101" pitchFamily="2" charset="-122"/>
                <a:cs typeface="Times New Roman" panose="02020603050405020304" charset="0"/>
              </a:rPr>
              <a:t>投诉</a:t>
            </a:r>
            <a:r>
              <a:rPr lang="zh-CN" altLang="zh-CN" sz="1400" dirty="0">
                <a:solidFill>
                  <a:srgbClr val="000000"/>
                </a:solidFill>
                <a:effectLst/>
                <a:latin typeface="+mn-lt"/>
                <a:ea typeface="Times New Roman" panose="02020603050405020304" charset="0"/>
                <a:cs typeface="Times New Roman" panose="02020603050405020304" charset="0"/>
              </a:rPr>
              <a:t> </a:t>
            </a:r>
            <a:r>
              <a:rPr lang="en-US" altLang="zh-CN" sz="1400" dirty="0">
                <a:solidFill>
                  <a:srgbClr val="000000"/>
                </a:solidFill>
                <a:effectLst/>
                <a:latin typeface="+mn-lt"/>
                <a:ea typeface="Times New Roman" panose="02020603050405020304" charset="0"/>
                <a:cs typeface="Times New Roman" panose="02020603050405020304" charset="0"/>
              </a:rPr>
              <a:t>I’m writing to </a:t>
            </a:r>
            <a:r>
              <a:rPr lang="en-US" altLang="zh-CN" sz="1400" b="1" dirty="0">
                <a:solidFill>
                  <a:srgbClr val="000000"/>
                </a:solidFill>
                <a:effectLst/>
                <a:latin typeface="+mn-lt"/>
                <a:ea typeface="Times New Roman" panose="02020603050405020304" charset="0"/>
                <a:cs typeface="Times New Roman" panose="02020603050405020304" charset="0"/>
              </a:rPr>
              <a:t>lodge the complaint</a:t>
            </a:r>
            <a:r>
              <a:rPr lang="en-US" altLang="zh-CN" sz="1400" dirty="0">
                <a:solidFill>
                  <a:srgbClr val="000000"/>
                </a:solidFill>
                <a:effectLst/>
                <a:latin typeface="+mn-lt"/>
                <a:ea typeface="Times New Roman" panose="02020603050405020304" charset="0"/>
                <a:cs typeface="Times New Roman" panose="02020603050405020304" charset="0"/>
              </a:rPr>
              <a:t> about…</a:t>
            </a:r>
            <a:endParaRPr lang="zh-CN" altLang="zh-CN" sz="1400" dirty="0">
              <a:solidFill>
                <a:srgbClr val="000000"/>
              </a:solidFill>
              <a:effectLst/>
              <a:latin typeface="+mn-lt"/>
              <a:ea typeface="方正书宋_GBK"/>
              <a:cs typeface="Times New Roman" panose="02020603050405020304" charset="0"/>
            </a:endParaRPr>
          </a:p>
          <a:p>
            <a:pPr marL="342900" lvl="0" indent="-342900" algn="just">
              <a:lnSpc>
                <a:spcPts val="2050"/>
              </a:lnSpc>
              <a:buFont typeface="+mj-lt"/>
              <a:buAutoNum type="arabicPeriod"/>
            </a:pPr>
            <a:r>
              <a:rPr lang="zh-CN" altLang="zh-CN" sz="1400" dirty="0">
                <a:solidFill>
                  <a:srgbClr val="000000"/>
                </a:solidFill>
                <a:effectLst/>
                <a:latin typeface="+mn-lt"/>
                <a:ea typeface="宋体" panose="02010600030101010101" pitchFamily="2" charset="-122"/>
                <a:cs typeface="Times New Roman" panose="02020603050405020304" charset="0"/>
              </a:rPr>
              <a:t>道歉</a:t>
            </a:r>
            <a:r>
              <a:rPr lang="zh-CN" altLang="zh-CN" sz="1400" dirty="0">
                <a:solidFill>
                  <a:srgbClr val="000000"/>
                </a:solidFill>
                <a:effectLst/>
                <a:latin typeface="+mn-lt"/>
                <a:ea typeface="Times New Roman" panose="02020603050405020304" charset="0"/>
                <a:cs typeface="Times New Roman" panose="02020603050405020304" charset="0"/>
              </a:rPr>
              <a:t> </a:t>
            </a:r>
            <a:r>
              <a:rPr lang="en-US" altLang="zh-CN" sz="1400" dirty="0">
                <a:solidFill>
                  <a:srgbClr val="000000"/>
                </a:solidFill>
                <a:effectLst/>
                <a:latin typeface="+mn-lt"/>
                <a:ea typeface="Times New Roman" panose="02020603050405020304" charset="0"/>
                <a:cs typeface="Times New Roman" panose="02020603050405020304" charset="0"/>
              </a:rPr>
              <a:t>I </a:t>
            </a:r>
            <a:r>
              <a:rPr lang="en-US" altLang="zh-CN" sz="1400" b="1" dirty="0">
                <a:solidFill>
                  <a:srgbClr val="000000"/>
                </a:solidFill>
                <a:effectLst/>
                <a:latin typeface="+mn-lt"/>
                <a:ea typeface="Times New Roman" panose="02020603050405020304" charset="0"/>
                <a:cs typeface="Times New Roman" panose="02020603050405020304" charset="0"/>
              </a:rPr>
              <a:t>feel</a:t>
            </a:r>
            <a:r>
              <a:rPr lang="en-US" altLang="zh-CN" sz="1400" dirty="0">
                <a:solidFill>
                  <a:srgbClr val="000000"/>
                </a:solidFill>
                <a:effectLst/>
                <a:latin typeface="+mn-lt"/>
                <a:ea typeface="Times New Roman" panose="02020603050405020304" charset="0"/>
                <a:cs typeface="Times New Roman" panose="02020603050405020304" charset="0"/>
              </a:rPr>
              <a:t> </a:t>
            </a:r>
            <a:r>
              <a:rPr lang="en-US" altLang="zh-CN" sz="1400" b="1" dirty="0">
                <a:solidFill>
                  <a:srgbClr val="000000"/>
                </a:solidFill>
                <a:effectLst/>
                <a:latin typeface="+mn-lt"/>
                <a:ea typeface="Times New Roman" panose="02020603050405020304" charset="0"/>
                <a:cs typeface="Times New Roman" panose="02020603050405020304" charset="0"/>
              </a:rPr>
              <a:t>greatly</a:t>
            </a:r>
            <a:r>
              <a:rPr lang="en-US" altLang="zh-CN" sz="1400" dirty="0">
                <a:solidFill>
                  <a:srgbClr val="000000"/>
                </a:solidFill>
                <a:effectLst/>
                <a:latin typeface="+mn-lt"/>
                <a:ea typeface="Times New Roman" panose="02020603050405020304" charset="0"/>
                <a:cs typeface="Times New Roman" panose="02020603050405020304" charset="0"/>
              </a:rPr>
              <a:t> </a:t>
            </a:r>
            <a:r>
              <a:rPr lang="en-US" altLang="zh-CN" sz="1400" b="1" dirty="0">
                <a:solidFill>
                  <a:srgbClr val="000000"/>
                </a:solidFill>
                <a:effectLst/>
                <a:latin typeface="+mn-lt"/>
                <a:ea typeface="Times New Roman" panose="02020603050405020304" charset="0"/>
                <a:cs typeface="Times New Roman" panose="02020603050405020304" charset="0"/>
              </a:rPr>
              <a:t>obliged</a:t>
            </a:r>
            <a:r>
              <a:rPr lang="en-US" altLang="zh-CN" sz="1400" dirty="0">
                <a:solidFill>
                  <a:srgbClr val="000000"/>
                </a:solidFill>
                <a:effectLst/>
                <a:latin typeface="+mn-lt"/>
                <a:ea typeface="Times New Roman" panose="02020603050405020304" charset="0"/>
                <a:cs typeface="Times New Roman" panose="02020603050405020304" charset="0"/>
              </a:rPr>
              <a:t> </a:t>
            </a:r>
            <a:r>
              <a:rPr lang="en-US" altLang="zh-CN" sz="1400" b="1" dirty="0">
                <a:solidFill>
                  <a:srgbClr val="000000"/>
                </a:solidFill>
                <a:effectLst/>
                <a:latin typeface="+mn-lt"/>
                <a:ea typeface="Times New Roman" panose="02020603050405020304" charset="0"/>
                <a:cs typeface="Times New Roman" panose="02020603050405020304" charset="0"/>
              </a:rPr>
              <a:t>to</a:t>
            </a:r>
            <a:r>
              <a:rPr lang="en-US" altLang="zh-CN" sz="1400" dirty="0">
                <a:solidFill>
                  <a:srgbClr val="000000"/>
                </a:solidFill>
                <a:effectLst/>
                <a:latin typeface="+mn-lt"/>
                <a:ea typeface="Times New Roman" panose="02020603050405020304" charset="0"/>
                <a:cs typeface="Times New Roman" panose="02020603050405020304" charset="0"/>
              </a:rPr>
              <a:t> </a:t>
            </a:r>
            <a:r>
              <a:rPr lang="en-US" altLang="zh-CN" sz="1400" b="1" dirty="0">
                <a:solidFill>
                  <a:srgbClr val="000000"/>
                </a:solidFill>
                <a:effectLst/>
                <a:latin typeface="+mn-lt"/>
                <a:ea typeface="Times New Roman" panose="02020603050405020304" charset="0"/>
                <a:cs typeface="Times New Roman" panose="02020603050405020304" charset="0"/>
              </a:rPr>
              <a:t>you</a:t>
            </a:r>
            <a:r>
              <a:rPr lang="en-US" altLang="zh-CN" sz="1400" dirty="0">
                <a:solidFill>
                  <a:srgbClr val="000000"/>
                </a:solidFill>
                <a:effectLst/>
                <a:latin typeface="+mn-lt"/>
                <a:ea typeface="Times New Roman" panose="02020603050405020304" charset="0"/>
                <a:cs typeface="Times New Roman" panose="02020603050405020304" charset="0"/>
              </a:rPr>
              <a:t> </a:t>
            </a:r>
            <a:r>
              <a:rPr lang="en-US" altLang="zh-CN" sz="1400" b="1" dirty="0">
                <a:solidFill>
                  <a:srgbClr val="000000"/>
                </a:solidFill>
                <a:effectLst/>
                <a:latin typeface="+mn-lt"/>
                <a:ea typeface="Times New Roman" panose="02020603050405020304" charset="0"/>
                <a:cs typeface="Times New Roman" panose="02020603050405020304" charset="0"/>
              </a:rPr>
              <a:t>for</a:t>
            </a:r>
            <a:r>
              <a:rPr lang="en-US" altLang="zh-CN" sz="1400" dirty="0">
                <a:solidFill>
                  <a:srgbClr val="000000"/>
                </a:solidFill>
                <a:effectLst/>
                <a:latin typeface="+mn-lt"/>
                <a:ea typeface="Times New Roman" panose="02020603050405020304" charset="0"/>
                <a:cs typeface="Times New Roman" panose="02020603050405020304" charset="0"/>
              </a:rPr>
              <a:t>…/ </a:t>
            </a:r>
            <a:r>
              <a:rPr lang="en-US" altLang="zh-CN" sz="1400" b="1" dirty="0">
                <a:solidFill>
                  <a:srgbClr val="000000"/>
                </a:solidFill>
                <a:effectLst/>
                <a:latin typeface="+mn-lt"/>
                <a:ea typeface="Times New Roman" panose="02020603050405020304" charset="0"/>
                <a:cs typeface="Times New Roman" panose="02020603050405020304" charset="0"/>
              </a:rPr>
              <a:t>Sorry</a:t>
            </a:r>
            <a:r>
              <a:rPr lang="en-US" altLang="zh-CN" sz="1400" dirty="0">
                <a:solidFill>
                  <a:srgbClr val="000000"/>
                </a:solidFill>
                <a:effectLst/>
                <a:latin typeface="+mn-lt"/>
                <a:ea typeface="Times New Roman" panose="02020603050405020304" charset="0"/>
                <a:cs typeface="Times New Roman" panose="02020603050405020304" charset="0"/>
              </a:rPr>
              <a:t> for the inconvenience it may cause.</a:t>
            </a:r>
            <a:endParaRPr lang="zh-CN" altLang="zh-CN" sz="1400" dirty="0">
              <a:solidFill>
                <a:srgbClr val="000000"/>
              </a:solidFill>
              <a:effectLst/>
              <a:latin typeface="+mn-lt"/>
              <a:ea typeface="方正书宋_GBK"/>
              <a:cs typeface="Times New Roman" panose="02020603050405020304" charset="0"/>
            </a:endParaRPr>
          </a:p>
          <a:p>
            <a:pPr marL="342900" lvl="0" indent="-342900" algn="just">
              <a:lnSpc>
                <a:spcPts val="2050"/>
              </a:lnSpc>
              <a:buFont typeface="+mj-lt"/>
              <a:buAutoNum type="arabicPeriod"/>
            </a:pPr>
            <a:r>
              <a:rPr lang="zh-CN" altLang="zh-CN" sz="1400" dirty="0">
                <a:solidFill>
                  <a:srgbClr val="000000"/>
                </a:solidFill>
                <a:effectLst/>
                <a:latin typeface="+mn-lt"/>
                <a:ea typeface="宋体" panose="02010600030101010101" pitchFamily="2" charset="-122"/>
                <a:cs typeface="Times New Roman" panose="02020603050405020304" charset="0"/>
              </a:rPr>
              <a:t>弥补</a:t>
            </a:r>
            <a:r>
              <a:rPr lang="zh-CN" altLang="zh-CN" sz="1400" dirty="0">
                <a:solidFill>
                  <a:srgbClr val="000000"/>
                </a:solidFill>
                <a:effectLst/>
                <a:latin typeface="+mn-lt"/>
                <a:ea typeface="Times New Roman" panose="02020603050405020304" charset="0"/>
                <a:cs typeface="Times New Roman" panose="02020603050405020304" charset="0"/>
              </a:rPr>
              <a:t> </a:t>
            </a:r>
            <a:r>
              <a:rPr lang="en-US" altLang="zh-CN" sz="1400" dirty="0">
                <a:solidFill>
                  <a:srgbClr val="000000"/>
                </a:solidFill>
                <a:effectLst/>
                <a:latin typeface="+mn-lt"/>
                <a:ea typeface="Times New Roman" panose="02020603050405020304" charset="0"/>
                <a:cs typeface="Times New Roman" panose="02020603050405020304" charset="0"/>
              </a:rPr>
              <a:t>I have posted some gifts to you </a:t>
            </a:r>
            <a:r>
              <a:rPr lang="en-US" altLang="zh-CN" sz="1400" b="1" dirty="0">
                <a:solidFill>
                  <a:srgbClr val="000000"/>
                </a:solidFill>
                <a:effectLst/>
                <a:latin typeface="+mn-lt"/>
                <a:ea typeface="Times New Roman" panose="02020603050405020304" charset="0"/>
                <a:cs typeface="Times New Roman" panose="02020603050405020304" charset="0"/>
              </a:rPr>
              <a:t>as a compensation</a:t>
            </a:r>
            <a:r>
              <a:rPr lang="en-US" altLang="zh-CN" sz="1400" dirty="0">
                <a:solidFill>
                  <a:srgbClr val="000000"/>
                </a:solidFill>
                <a:effectLst/>
                <a:latin typeface="+mn-lt"/>
                <a:ea typeface="Times New Roman" panose="02020603050405020304" charset="0"/>
                <a:cs typeface="Times New Roman" panose="02020603050405020304" charset="0"/>
              </a:rPr>
              <a:t>/ to </a:t>
            </a:r>
            <a:r>
              <a:rPr lang="en-US" altLang="zh-CN" sz="1400" b="1" dirty="0">
                <a:solidFill>
                  <a:srgbClr val="000000"/>
                </a:solidFill>
                <a:effectLst/>
                <a:latin typeface="+mn-lt"/>
                <a:ea typeface="Times New Roman" panose="02020603050405020304" charset="0"/>
                <a:cs typeface="Times New Roman" panose="02020603050405020304" charset="0"/>
              </a:rPr>
              <a:t>make up for your loss</a:t>
            </a:r>
            <a:r>
              <a:rPr lang="en-US" altLang="zh-CN" sz="1400" dirty="0">
                <a:solidFill>
                  <a:srgbClr val="000000"/>
                </a:solidFill>
                <a:effectLst/>
                <a:latin typeface="+mn-lt"/>
                <a:ea typeface="Times New Roman" panose="02020603050405020304" charset="0"/>
                <a:cs typeface="Times New Roman" panose="02020603050405020304" charset="0"/>
              </a:rPr>
              <a:t>./ I’ll </a:t>
            </a:r>
            <a:r>
              <a:rPr lang="en-US" altLang="zh-CN" sz="1400" b="1" dirty="0">
                <a:solidFill>
                  <a:srgbClr val="000000"/>
                </a:solidFill>
                <a:effectLst/>
                <a:latin typeface="+mn-lt"/>
                <a:ea typeface="Times New Roman" panose="02020603050405020304" charset="0"/>
                <a:cs typeface="Times New Roman" panose="02020603050405020304" charset="0"/>
              </a:rPr>
              <a:t>treat you</a:t>
            </a:r>
            <a:r>
              <a:rPr lang="en-US" altLang="zh-CN" sz="1400" dirty="0">
                <a:solidFill>
                  <a:srgbClr val="000000"/>
                </a:solidFill>
                <a:effectLst/>
                <a:latin typeface="+mn-lt"/>
                <a:ea typeface="Times New Roman" panose="02020603050405020304" charset="0"/>
                <a:cs typeface="Times New Roman" panose="02020603050405020304" charset="0"/>
              </a:rPr>
              <a:t> when you are available./ Let’s </a:t>
            </a:r>
            <a:r>
              <a:rPr lang="en-US" altLang="zh-CN" sz="1400" b="1" dirty="0">
                <a:solidFill>
                  <a:srgbClr val="000000"/>
                </a:solidFill>
                <a:effectLst/>
                <a:latin typeface="+mn-lt"/>
                <a:ea typeface="Times New Roman" panose="02020603050405020304" charset="0"/>
                <a:cs typeface="Times New Roman" panose="02020603050405020304" charset="0"/>
              </a:rPr>
              <a:t>fix another date</a:t>
            </a:r>
            <a:r>
              <a:rPr lang="en-US" altLang="zh-CN" sz="1400" dirty="0">
                <a:solidFill>
                  <a:srgbClr val="000000"/>
                </a:solidFill>
                <a:effectLst/>
                <a:latin typeface="+mn-lt"/>
                <a:ea typeface="Times New Roman" panose="02020603050405020304" charset="0"/>
                <a:cs typeface="Times New Roman" panose="02020603050405020304" charset="0"/>
              </a:rPr>
              <a:t>. </a:t>
            </a:r>
            <a:endParaRPr lang="zh-CN" altLang="zh-CN" sz="1400" dirty="0">
              <a:solidFill>
                <a:srgbClr val="000000"/>
              </a:solidFill>
              <a:effectLst/>
              <a:latin typeface="+mn-lt"/>
              <a:ea typeface="方正书宋_GBK"/>
              <a:cs typeface="Times New Roman" panose="02020603050405020304" charset="0"/>
            </a:endParaRPr>
          </a:p>
          <a:p>
            <a:pPr marL="342900" lvl="0" indent="-342900" algn="just">
              <a:lnSpc>
                <a:spcPts val="2050"/>
              </a:lnSpc>
              <a:buFont typeface="+mj-lt"/>
              <a:buAutoNum type="arabicPeriod"/>
            </a:pPr>
            <a:r>
              <a:rPr lang="zh-CN" altLang="zh-CN" sz="1400" dirty="0">
                <a:solidFill>
                  <a:srgbClr val="000000"/>
                </a:solidFill>
                <a:effectLst/>
                <a:latin typeface="+mn-lt"/>
                <a:ea typeface="宋体" panose="02010600030101010101" pitchFamily="2" charset="-122"/>
                <a:cs typeface="Times New Roman" panose="02020603050405020304" charset="0"/>
              </a:rPr>
              <a:t>征稿</a:t>
            </a:r>
            <a:r>
              <a:rPr lang="zh-CN" altLang="zh-CN" sz="1400" dirty="0">
                <a:solidFill>
                  <a:srgbClr val="000000"/>
                </a:solidFill>
                <a:effectLst/>
                <a:latin typeface="+mn-lt"/>
                <a:ea typeface="Times New Roman" panose="02020603050405020304" charset="0"/>
                <a:cs typeface="Times New Roman" panose="02020603050405020304" charset="0"/>
              </a:rPr>
              <a:t> </a:t>
            </a:r>
            <a:r>
              <a:rPr lang="en-US" altLang="zh-CN" sz="1400" b="1" dirty="0">
                <a:solidFill>
                  <a:srgbClr val="000000"/>
                </a:solidFill>
                <a:effectLst/>
                <a:latin typeface="+mn-lt"/>
                <a:ea typeface="Times New Roman" panose="02020603050405020304" charset="0"/>
                <a:cs typeface="Times New Roman" panose="02020603050405020304" charset="0"/>
              </a:rPr>
              <a:t>Contributions </a:t>
            </a:r>
            <a:r>
              <a:rPr lang="en-US" altLang="zh-CN" sz="1400" dirty="0">
                <a:solidFill>
                  <a:srgbClr val="000000"/>
                </a:solidFill>
                <a:effectLst/>
                <a:latin typeface="+mn-lt"/>
                <a:ea typeface="Times New Roman" panose="02020603050405020304" charset="0"/>
                <a:cs typeface="Times New Roman" panose="02020603050405020304" charset="0"/>
              </a:rPr>
              <a:t>in the following forms and with the following contents </a:t>
            </a:r>
            <a:r>
              <a:rPr lang="en-US" altLang="zh-CN" sz="1400" b="1" dirty="0">
                <a:solidFill>
                  <a:srgbClr val="000000"/>
                </a:solidFill>
                <a:effectLst/>
                <a:latin typeface="+mn-lt"/>
                <a:ea typeface="Times New Roman" panose="02020603050405020304" charset="0"/>
                <a:cs typeface="Times New Roman" panose="02020603050405020304" charset="0"/>
              </a:rPr>
              <a:t>are warmly welcome</a:t>
            </a:r>
            <a:r>
              <a:rPr lang="en-US" altLang="zh-CN" sz="1400" dirty="0">
                <a:solidFill>
                  <a:srgbClr val="000000"/>
                </a:solidFill>
                <a:effectLst/>
                <a:latin typeface="+mn-lt"/>
                <a:ea typeface="Times New Roman" panose="02020603050405020304" charset="0"/>
                <a:cs typeface="Times New Roman" panose="02020603050405020304" charset="0"/>
              </a:rPr>
              <a:t>./ In order to…, we </a:t>
            </a:r>
            <a:r>
              <a:rPr lang="en-US" altLang="zh-CN" sz="1400" b="1" dirty="0">
                <a:solidFill>
                  <a:srgbClr val="000000"/>
                </a:solidFill>
                <a:effectLst/>
                <a:latin typeface="+mn-lt"/>
                <a:ea typeface="Times New Roman" panose="02020603050405020304" charset="0"/>
                <a:cs typeface="Times New Roman" panose="02020603050405020304" charset="0"/>
              </a:rPr>
              <a:t>specially collect contributions on the theme of</a:t>
            </a:r>
            <a:r>
              <a:rPr lang="en-US" altLang="zh-CN" sz="1400" dirty="0">
                <a:solidFill>
                  <a:srgbClr val="000000"/>
                </a:solidFill>
                <a:effectLst/>
                <a:latin typeface="+mn-lt"/>
                <a:ea typeface="Times New Roman" panose="02020603050405020304" charset="0"/>
                <a:cs typeface="Times New Roman" panose="02020603050405020304" charset="0"/>
              </a:rPr>
              <a:t>…/ Your </a:t>
            </a:r>
            <a:r>
              <a:rPr lang="en-US" altLang="zh-CN" sz="1400" b="1" dirty="0">
                <a:solidFill>
                  <a:srgbClr val="000000"/>
                </a:solidFill>
                <a:effectLst/>
                <a:latin typeface="+mn-lt"/>
                <a:ea typeface="Times New Roman" panose="02020603050405020304" charset="0"/>
                <a:cs typeface="Times New Roman" panose="02020603050405020304" charset="0"/>
              </a:rPr>
              <a:t>contributions should be no more than… words</a:t>
            </a:r>
            <a:r>
              <a:rPr lang="en-US" altLang="zh-CN" sz="1400" dirty="0">
                <a:solidFill>
                  <a:srgbClr val="000000"/>
                </a:solidFill>
                <a:effectLst/>
                <a:latin typeface="+mn-lt"/>
                <a:ea typeface="Times New Roman" panose="02020603050405020304" charset="0"/>
                <a:cs typeface="Times New Roman" panose="02020603050405020304" charset="0"/>
              </a:rPr>
              <a:t>. </a:t>
            </a:r>
            <a:endParaRPr lang="zh-CN" altLang="zh-CN" sz="1400" dirty="0">
              <a:solidFill>
                <a:srgbClr val="000000"/>
              </a:solidFill>
              <a:effectLst/>
              <a:latin typeface="+mn-lt"/>
              <a:ea typeface="方正书宋_GBK"/>
              <a:cs typeface="Times New Roman" panose="02020603050405020304" charset="0"/>
            </a:endParaRPr>
          </a:p>
          <a:p>
            <a:pPr marL="342900" lvl="0" indent="-342900" algn="just">
              <a:lnSpc>
                <a:spcPts val="2050"/>
              </a:lnSpc>
              <a:buFont typeface="+mj-lt"/>
              <a:buAutoNum type="arabicPeriod"/>
            </a:pPr>
            <a:r>
              <a:rPr lang="zh-CN" altLang="zh-CN" sz="1400" dirty="0">
                <a:solidFill>
                  <a:srgbClr val="000000"/>
                </a:solidFill>
                <a:effectLst/>
                <a:latin typeface="+mn-lt"/>
                <a:ea typeface="宋体" panose="02010600030101010101" pitchFamily="2" charset="-122"/>
                <a:cs typeface="Times New Roman" panose="02020603050405020304" charset="0"/>
              </a:rPr>
              <a:t>回顾</a:t>
            </a:r>
            <a:r>
              <a:rPr lang="zh-CN" altLang="zh-CN" sz="1400" dirty="0">
                <a:solidFill>
                  <a:srgbClr val="000000"/>
                </a:solidFill>
                <a:effectLst/>
                <a:latin typeface="+mn-lt"/>
                <a:ea typeface="Times New Roman" panose="02020603050405020304" charset="0"/>
                <a:cs typeface="Times New Roman" panose="02020603050405020304" charset="0"/>
              </a:rPr>
              <a:t> </a:t>
            </a:r>
            <a:r>
              <a:rPr lang="en-US" altLang="zh-CN" sz="1400" b="1" dirty="0">
                <a:solidFill>
                  <a:srgbClr val="000000"/>
                </a:solidFill>
                <a:effectLst/>
                <a:latin typeface="+mn-lt"/>
                <a:ea typeface="Times New Roman" panose="02020603050405020304" charset="0"/>
                <a:cs typeface="Times New Roman" panose="02020603050405020304" charset="0"/>
              </a:rPr>
              <a:t>In retrospect</a:t>
            </a:r>
            <a:r>
              <a:rPr lang="en-US" altLang="zh-CN" sz="1400" dirty="0">
                <a:solidFill>
                  <a:srgbClr val="000000"/>
                </a:solidFill>
                <a:effectLst/>
                <a:latin typeface="+mn-lt"/>
                <a:ea typeface="Times New Roman" panose="02020603050405020304" charset="0"/>
                <a:cs typeface="Times New Roman" panose="02020603050405020304" charset="0"/>
              </a:rPr>
              <a:t>, the unforgettable memory are still vividly playing in my mind. </a:t>
            </a:r>
            <a:endParaRPr lang="zh-CN" altLang="zh-CN" sz="1400" dirty="0">
              <a:solidFill>
                <a:srgbClr val="000000"/>
              </a:solidFill>
              <a:effectLst/>
              <a:latin typeface="+mn-lt"/>
              <a:ea typeface="方正书宋_GBK"/>
              <a:cs typeface="Times New Roman" panose="02020603050405020304" charset="0"/>
            </a:endParaRPr>
          </a:p>
          <a:p>
            <a:pPr marL="342900" lvl="0" indent="-342900" algn="just">
              <a:lnSpc>
                <a:spcPts val="2050"/>
              </a:lnSpc>
              <a:buFont typeface="+mj-lt"/>
              <a:buAutoNum type="arabicPeriod"/>
            </a:pPr>
            <a:r>
              <a:rPr lang="zh-CN" altLang="zh-CN" sz="1400" dirty="0">
                <a:solidFill>
                  <a:srgbClr val="000000"/>
                </a:solidFill>
                <a:effectLst/>
                <a:latin typeface="+mn-lt"/>
                <a:ea typeface="宋体" panose="02010600030101010101" pitchFamily="2" charset="-122"/>
                <a:cs typeface="Times New Roman" panose="02020603050405020304" charset="0"/>
              </a:rPr>
              <a:t>请假</a:t>
            </a:r>
            <a:r>
              <a:rPr lang="zh-CN" altLang="zh-CN" sz="1400" dirty="0">
                <a:solidFill>
                  <a:srgbClr val="000000"/>
                </a:solidFill>
                <a:effectLst/>
                <a:latin typeface="+mn-lt"/>
                <a:ea typeface="Times New Roman" panose="02020603050405020304" charset="0"/>
                <a:cs typeface="Times New Roman" panose="02020603050405020304" charset="0"/>
              </a:rPr>
              <a:t> </a:t>
            </a:r>
            <a:r>
              <a:rPr lang="en-US" altLang="zh-CN" sz="1400" dirty="0">
                <a:solidFill>
                  <a:srgbClr val="000000"/>
                </a:solidFill>
                <a:effectLst/>
                <a:latin typeface="+mn-lt"/>
                <a:ea typeface="Times New Roman" panose="02020603050405020304" charset="0"/>
                <a:cs typeface="Times New Roman" panose="02020603050405020304" charset="0"/>
              </a:rPr>
              <a:t>Sorry to bother you. I’d like to</a:t>
            </a:r>
            <a:r>
              <a:rPr lang="en-US" altLang="zh-CN" sz="1400" b="1" dirty="0">
                <a:solidFill>
                  <a:srgbClr val="000000"/>
                </a:solidFill>
                <a:effectLst/>
                <a:latin typeface="+mn-lt"/>
                <a:ea typeface="Times New Roman" panose="02020603050405020304" charset="0"/>
                <a:cs typeface="Times New Roman" panose="02020603050405020304" charset="0"/>
              </a:rPr>
              <a:t> ask a day’s leave</a:t>
            </a:r>
            <a:r>
              <a:rPr lang="en-US" altLang="zh-CN" sz="1400" dirty="0">
                <a:solidFill>
                  <a:srgbClr val="000000"/>
                </a:solidFill>
                <a:effectLst/>
                <a:latin typeface="+mn-lt"/>
                <a:ea typeface="Times New Roman" panose="02020603050405020304" charset="0"/>
                <a:cs typeface="Times New Roman" panose="02020603050405020304" charset="0"/>
              </a:rPr>
              <a:t> because…</a:t>
            </a:r>
            <a:endParaRPr lang="zh-CN" altLang="zh-CN" sz="1400" dirty="0">
              <a:solidFill>
                <a:srgbClr val="000000"/>
              </a:solidFill>
              <a:effectLst/>
              <a:latin typeface="+mn-lt"/>
              <a:ea typeface="方正书宋_GBK"/>
              <a:cs typeface="Times New Roman" panose="02020603050405020304" charset="0"/>
            </a:endParaRPr>
          </a:p>
        </p:txBody>
      </p:sp>
      <p:sp>
        <p:nvSpPr>
          <p:cNvPr id="3" name="文本框 2"/>
          <p:cNvSpPr txBox="1"/>
          <p:nvPr/>
        </p:nvSpPr>
        <p:spPr>
          <a:xfrm>
            <a:off x="271249" y="229235"/>
            <a:ext cx="6097136" cy="361637"/>
          </a:xfrm>
          <a:prstGeom prst="rect">
            <a:avLst/>
          </a:prstGeom>
          <a:noFill/>
        </p:spPr>
        <p:txBody>
          <a:bodyPr wrap="square">
            <a:spAutoFit/>
          </a:bodyPr>
          <a:lstStyle/>
          <a:p>
            <a:pPr algn="just">
              <a:lnSpc>
                <a:spcPts val="2050"/>
              </a:lnSpc>
            </a:pPr>
            <a:r>
              <a:rPr lang="zh-CN" altLang="en-US" sz="1800" b="1" dirty="0">
                <a:solidFill>
                  <a:srgbClr val="FF0000"/>
                </a:solidFill>
                <a:effectLst/>
                <a:latin typeface="Times New Roman" panose="02020603050405020304" charset="0"/>
                <a:ea typeface="宋体" panose="02010600030101010101" pitchFamily="2" charset="-122"/>
                <a:cs typeface="Times New Roman" panose="02020603050405020304" charset="0"/>
              </a:rPr>
              <a:t>各类应用文文体</a:t>
            </a:r>
            <a:r>
              <a:rPr lang="zh-CN" altLang="zh-CN" sz="1800" b="1" dirty="0">
                <a:solidFill>
                  <a:srgbClr val="FF0000"/>
                </a:solidFill>
                <a:effectLst/>
                <a:latin typeface="Times New Roman" panose="02020603050405020304" charset="0"/>
                <a:ea typeface="宋体" panose="02010600030101010101" pitchFamily="2" charset="-122"/>
                <a:cs typeface="Times New Roman" panose="02020603050405020304" charset="0"/>
              </a:rPr>
              <a:t>框架结构的搭建</a:t>
            </a:r>
            <a:endParaRPr lang="zh-CN" altLang="zh-CN" sz="1800" dirty="0">
              <a:solidFill>
                <a:srgbClr val="000000"/>
              </a:solidFill>
              <a:effectLst/>
              <a:latin typeface="NEU-BZ-S92"/>
              <a:ea typeface="方正书宋_GBK"/>
              <a:cs typeface="Times New Roman" panose="0202060305040502030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66057" y="399143"/>
            <a:ext cx="10729686" cy="5907314"/>
          </a:xfrm>
        </p:spPr>
        <p:txBody>
          <a:bodyPr/>
          <a:lstStyle/>
          <a:p>
            <a:pPr marL="0" indent="0" algn="just">
              <a:lnSpc>
                <a:spcPts val="2050"/>
              </a:lnSpc>
              <a:buNone/>
            </a:pPr>
            <a:r>
              <a:rPr lang="zh-CN" altLang="en-US" sz="1800" dirty="0">
                <a:solidFill>
                  <a:srgbClr val="000000"/>
                </a:solidFill>
                <a:effectLst/>
                <a:highlight>
                  <a:srgbClr val="FFFF00"/>
                </a:highlight>
                <a:ea typeface="宋体" panose="02010600030101010101" pitchFamily="2" charset="-122"/>
                <a:cs typeface="Times New Roman" panose="02020603050405020304" charset="0"/>
              </a:rPr>
              <a:t>其他易错框架性表达</a:t>
            </a:r>
            <a:endParaRPr lang="en-US" altLang="zh-CN" sz="1800" dirty="0">
              <a:solidFill>
                <a:srgbClr val="000000"/>
              </a:solidFill>
              <a:effectLst/>
              <a:highlight>
                <a:srgbClr val="FFFF00"/>
              </a:highlight>
              <a:ea typeface="宋体" panose="02010600030101010101" pitchFamily="2" charset="-122"/>
              <a:cs typeface="Times New Roman" panose="02020603050405020304" charset="0"/>
            </a:endParaRPr>
          </a:p>
          <a:p>
            <a:pPr algn="just">
              <a:lnSpc>
                <a:spcPts val="2050"/>
              </a:lnSpc>
            </a:pPr>
            <a:r>
              <a:rPr lang="zh-CN" altLang="zh-CN" sz="1800" dirty="0">
                <a:solidFill>
                  <a:srgbClr val="000000"/>
                </a:solidFill>
                <a:effectLst/>
                <a:ea typeface="宋体" panose="02010600030101010101" pitchFamily="2" charset="-122"/>
                <a:cs typeface="Times New Roman" panose="02020603050405020304" charset="0"/>
              </a:rPr>
              <a:t>称呼：</a:t>
            </a:r>
            <a:endParaRPr lang="zh-CN" altLang="zh-CN" sz="1800" dirty="0">
              <a:solidFill>
                <a:srgbClr val="000000"/>
              </a:solidFill>
              <a:effectLst/>
              <a:ea typeface="方正书宋_GBK"/>
              <a:cs typeface="Times New Roman" panose="02020603050405020304" charset="0"/>
            </a:endParaRPr>
          </a:p>
          <a:p>
            <a:pPr marL="342900" lvl="0" indent="-342900" algn="just">
              <a:lnSpc>
                <a:spcPts val="2050"/>
              </a:lnSpc>
              <a:buFont typeface="+mj-lt"/>
              <a:buAutoNum type="arabicPeriod"/>
            </a:pPr>
            <a:r>
              <a:rPr lang="zh-CN" altLang="zh-CN" sz="1800" dirty="0">
                <a:solidFill>
                  <a:srgbClr val="000000"/>
                </a:solidFill>
                <a:effectLst/>
                <a:ea typeface="宋体" panose="02010600030101010101" pitchFamily="2" charset="-122"/>
                <a:cs typeface="Times New Roman" panose="02020603050405020304" charset="0"/>
              </a:rPr>
              <a:t>不明身份：</a:t>
            </a:r>
            <a:r>
              <a:rPr lang="en-US" altLang="zh-CN" sz="1800" dirty="0">
                <a:solidFill>
                  <a:srgbClr val="000000"/>
                </a:solidFill>
                <a:effectLst/>
                <a:ea typeface="宋体" panose="02010600030101010101" pitchFamily="2" charset="-122"/>
                <a:cs typeface="Times New Roman" panose="02020603050405020304" charset="0"/>
              </a:rPr>
              <a:t>Dear Sir or Madam, / To whom it may concern,</a:t>
            </a:r>
            <a:endParaRPr lang="zh-CN" altLang="zh-CN" sz="1800" dirty="0">
              <a:solidFill>
                <a:srgbClr val="000000"/>
              </a:solidFill>
              <a:effectLst/>
              <a:ea typeface="方正书宋_GBK"/>
              <a:cs typeface="Times New Roman" panose="02020603050405020304" charset="0"/>
            </a:endParaRPr>
          </a:p>
          <a:p>
            <a:pPr marL="342900" lvl="0" indent="-342900" algn="just">
              <a:lnSpc>
                <a:spcPts val="2050"/>
              </a:lnSpc>
              <a:buFont typeface="+mj-lt"/>
              <a:buAutoNum type="arabicPeriod"/>
            </a:pPr>
            <a:r>
              <a:rPr lang="zh-CN" altLang="zh-CN" sz="1800" dirty="0">
                <a:solidFill>
                  <a:srgbClr val="000000"/>
                </a:solidFill>
                <a:effectLst/>
                <a:ea typeface="宋体" panose="02010600030101010101" pitchFamily="2" charset="-122"/>
                <a:cs typeface="Times New Roman" panose="02020603050405020304" charset="0"/>
              </a:rPr>
              <a:t>口头通知：</a:t>
            </a:r>
            <a:r>
              <a:rPr lang="en-US" altLang="zh-CN" sz="1800" dirty="0">
                <a:solidFill>
                  <a:srgbClr val="000000"/>
                </a:solidFill>
                <a:effectLst/>
                <a:ea typeface="宋体" panose="02010600030101010101" pitchFamily="2" charset="-122"/>
                <a:cs typeface="Times New Roman" panose="02020603050405020304" charset="0"/>
              </a:rPr>
              <a:t>Ladies and gentlemen,/ Dear fellow classmates,/ Boys and girls, </a:t>
            </a:r>
            <a:endParaRPr lang="zh-CN" altLang="zh-CN" sz="1800" dirty="0">
              <a:solidFill>
                <a:srgbClr val="000000"/>
              </a:solidFill>
              <a:effectLst/>
              <a:ea typeface="方正书宋_GBK"/>
              <a:cs typeface="Times New Roman" panose="02020603050405020304" charset="0"/>
            </a:endParaRPr>
          </a:p>
          <a:p>
            <a:pPr algn="just">
              <a:lnSpc>
                <a:spcPts val="2050"/>
              </a:lnSpc>
            </a:pPr>
            <a:r>
              <a:rPr lang="zh-CN" altLang="zh-CN" sz="1800" dirty="0">
                <a:solidFill>
                  <a:srgbClr val="000000"/>
                </a:solidFill>
                <a:effectLst/>
                <a:ea typeface="宋体" panose="02010600030101010101" pitchFamily="2" charset="-122"/>
                <a:cs typeface="Times New Roman" panose="02020603050405020304" charset="0"/>
              </a:rPr>
              <a:t>开头寒暄：</a:t>
            </a:r>
            <a:endParaRPr lang="zh-CN" altLang="zh-CN" sz="1800" dirty="0">
              <a:solidFill>
                <a:srgbClr val="000000"/>
              </a:solidFill>
              <a:effectLst/>
              <a:ea typeface="方正书宋_GBK"/>
              <a:cs typeface="Times New Roman" panose="02020603050405020304" charset="0"/>
            </a:endParaRPr>
          </a:p>
          <a:p>
            <a:pPr marL="342900" lvl="0" indent="-342900" algn="just">
              <a:lnSpc>
                <a:spcPts val="2050"/>
              </a:lnSpc>
              <a:buFont typeface="+mj-lt"/>
              <a:buAutoNum type="arabicPeriod"/>
            </a:pPr>
            <a:r>
              <a:rPr lang="en-US" altLang="zh-CN" sz="1800" dirty="0">
                <a:solidFill>
                  <a:srgbClr val="000000"/>
                </a:solidFill>
                <a:effectLst/>
                <a:ea typeface="宋体" panose="02010600030101010101" pitchFamily="2" charset="-122"/>
                <a:cs typeface="Times New Roman" panose="02020603050405020304" charset="0"/>
              </a:rPr>
              <a:t>How’s everything going recently?</a:t>
            </a:r>
            <a:endParaRPr lang="zh-CN" altLang="zh-CN" sz="1800" dirty="0">
              <a:solidFill>
                <a:srgbClr val="000000"/>
              </a:solidFill>
              <a:effectLst/>
              <a:ea typeface="方正书宋_GBK"/>
              <a:cs typeface="Times New Roman" panose="02020603050405020304" charset="0"/>
            </a:endParaRPr>
          </a:p>
          <a:p>
            <a:pPr marL="342900" lvl="0" indent="-342900" algn="just">
              <a:lnSpc>
                <a:spcPts val="2050"/>
              </a:lnSpc>
              <a:buFont typeface="+mj-lt"/>
              <a:buAutoNum type="arabicPeriod"/>
            </a:pPr>
            <a:r>
              <a:rPr lang="en-US" altLang="zh-CN" sz="1800" dirty="0">
                <a:solidFill>
                  <a:srgbClr val="000000"/>
                </a:solidFill>
                <a:effectLst/>
                <a:ea typeface="宋体" panose="02010600030101010101" pitchFamily="2" charset="-122"/>
                <a:cs typeface="Times New Roman" panose="02020603050405020304" charset="0"/>
              </a:rPr>
              <a:t>How are you?</a:t>
            </a:r>
            <a:endParaRPr lang="zh-CN" altLang="zh-CN" sz="1800" dirty="0">
              <a:solidFill>
                <a:srgbClr val="000000"/>
              </a:solidFill>
              <a:effectLst/>
              <a:ea typeface="方正书宋_GBK"/>
              <a:cs typeface="Times New Roman" panose="02020603050405020304" charset="0"/>
            </a:endParaRPr>
          </a:p>
          <a:p>
            <a:pPr marL="342900" lvl="0" indent="-342900" algn="just">
              <a:lnSpc>
                <a:spcPts val="2050"/>
              </a:lnSpc>
              <a:buFont typeface="+mj-lt"/>
              <a:buAutoNum type="arabicPeriod"/>
            </a:pPr>
            <a:r>
              <a:rPr lang="en-US" altLang="zh-CN" sz="1800" dirty="0">
                <a:solidFill>
                  <a:srgbClr val="000000"/>
                </a:solidFill>
                <a:effectLst/>
                <a:ea typeface="宋体" panose="02010600030101010101" pitchFamily="2" charset="-122"/>
                <a:cs typeface="Times New Roman" panose="02020603050405020304" charset="0"/>
              </a:rPr>
              <a:t>I hope this email finds you well.</a:t>
            </a:r>
            <a:endParaRPr lang="zh-CN" altLang="zh-CN" sz="1800" dirty="0">
              <a:solidFill>
                <a:srgbClr val="000000"/>
              </a:solidFill>
              <a:effectLst/>
              <a:ea typeface="方正书宋_GBK"/>
              <a:cs typeface="Times New Roman" panose="02020603050405020304" charset="0"/>
            </a:endParaRPr>
          </a:p>
          <a:p>
            <a:pPr algn="just">
              <a:lnSpc>
                <a:spcPts val="2050"/>
              </a:lnSpc>
            </a:pPr>
            <a:r>
              <a:rPr lang="zh-CN" altLang="zh-CN" sz="1800" dirty="0">
                <a:solidFill>
                  <a:srgbClr val="000000"/>
                </a:solidFill>
                <a:effectLst/>
                <a:ea typeface="宋体" panose="02010600030101010101" pitchFamily="2" charset="-122"/>
                <a:cs typeface="Times New Roman" panose="02020603050405020304" charset="0"/>
              </a:rPr>
              <a:t>结尾段表达：</a:t>
            </a:r>
            <a:endParaRPr lang="zh-CN" altLang="zh-CN" sz="1800" dirty="0">
              <a:solidFill>
                <a:srgbClr val="000000"/>
              </a:solidFill>
              <a:effectLst/>
              <a:ea typeface="方正书宋_GBK"/>
              <a:cs typeface="Times New Roman" panose="02020603050405020304" charset="0"/>
            </a:endParaRPr>
          </a:p>
          <a:p>
            <a:pPr marL="342900" lvl="0" indent="-342900" algn="just">
              <a:lnSpc>
                <a:spcPts val="2050"/>
              </a:lnSpc>
              <a:buFont typeface="+mj-lt"/>
              <a:buAutoNum type="arabicPeriod"/>
            </a:pPr>
            <a:r>
              <a:rPr lang="zh-CN" altLang="zh-CN" sz="1800" dirty="0">
                <a:solidFill>
                  <a:srgbClr val="000000"/>
                </a:solidFill>
                <a:effectLst/>
                <a:ea typeface="宋体" panose="02010600030101010101" pitchFamily="2" charset="-122"/>
                <a:cs typeface="Times New Roman" panose="02020603050405020304" charset="0"/>
              </a:rPr>
              <a:t>有问题再联系</a:t>
            </a:r>
            <a:r>
              <a:rPr lang="en-US" altLang="zh-CN" sz="1800" dirty="0">
                <a:solidFill>
                  <a:srgbClr val="000000"/>
                </a:solidFill>
                <a:effectLst/>
                <a:ea typeface="宋体" panose="02010600030101010101" pitchFamily="2" charset="-122"/>
                <a:cs typeface="Times New Roman" panose="02020603050405020304" charset="0"/>
              </a:rPr>
              <a:t> You can reach/ contact me any time you like should any questions arise. </a:t>
            </a:r>
            <a:endParaRPr lang="zh-CN" altLang="zh-CN" sz="1800" dirty="0">
              <a:solidFill>
                <a:srgbClr val="000000"/>
              </a:solidFill>
              <a:effectLst/>
              <a:ea typeface="方正书宋_GBK"/>
              <a:cs typeface="Times New Roman" panose="02020603050405020304" charset="0"/>
            </a:endParaRPr>
          </a:p>
          <a:p>
            <a:pPr marL="342900" lvl="0" indent="-342900" algn="just">
              <a:lnSpc>
                <a:spcPts val="2050"/>
              </a:lnSpc>
              <a:buFont typeface="+mj-lt"/>
              <a:buAutoNum type="arabicPeriod"/>
            </a:pPr>
            <a:r>
              <a:rPr lang="zh-CN" altLang="zh-CN" sz="1800" dirty="0">
                <a:solidFill>
                  <a:srgbClr val="000000"/>
                </a:solidFill>
                <a:effectLst/>
                <a:ea typeface="宋体" panose="02010600030101010101" pitchFamily="2" charset="-122"/>
                <a:cs typeface="Times New Roman" panose="02020603050405020304" charset="0"/>
              </a:rPr>
              <a:t>希望喜欢</a:t>
            </a:r>
            <a:r>
              <a:rPr lang="en-US" altLang="zh-CN" sz="1800" dirty="0">
                <a:solidFill>
                  <a:srgbClr val="000000"/>
                </a:solidFill>
                <a:effectLst/>
                <a:ea typeface="宋体" panose="02010600030101010101" pitchFamily="2" charset="-122"/>
                <a:cs typeface="Times New Roman" panose="02020603050405020304" charset="0"/>
              </a:rPr>
              <a:t> Hope you’ll like it!/ Hopefully it can be of some benefit to you. </a:t>
            </a:r>
            <a:endParaRPr lang="zh-CN" altLang="zh-CN" sz="1800" dirty="0">
              <a:solidFill>
                <a:srgbClr val="000000"/>
              </a:solidFill>
              <a:effectLst/>
              <a:ea typeface="方正书宋_GBK"/>
              <a:cs typeface="Times New Roman" panose="02020603050405020304" charset="0"/>
            </a:endParaRPr>
          </a:p>
          <a:p>
            <a:pPr marL="342900" lvl="0" indent="-342900" algn="just">
              <a:lnSpc>
                <a:spcPts val="2050"/>
              </a:lnSpc>
              <a:buFont typeface="+mj-lt"/>
              <a:buAutoNum type="arabicPeriod"/>
            </a:pPr>
            <a:r>
              <a:rPr lang="zh-CN" altLang="zh-CN" sz="1800" dirty="0">
                <a:solidFill>
                  <a:srgbClr val="000000"/>
                </a:solidFill>
                <a:effectLst/>
                <a:ea typeface="宋体" panose="02010600030101010101" pitchFamily="2" charset="-122"/>
                <a:cs typeface="Times New Roman" panose="02020603050405020304" charset="0"/>
              </a:rPr>
              <a:t>保持联系</a:t>
            </a:r>
            <a:r>
              <a:rPr lang="en-US" altLang="zh-CN" sz="1800" dirty="0">
                <a:solidFill>
                  <a:srgbClr val="000000"/>
                </a:solidFill>
                <a:effectLst/>
                <a:ea typeface="宋体" panose="02010600030101010101" pitchFamily="2" charset="-122"/>
                <a:cs typeface="Times New Roman" panose="02020603050405020304" charset="0"/>
              </a:rPr>
              <a:t> Keep in touch.</a:t>
            </a:r>
            <a:endParaRPr lang="zh-CN" altLang="zh-CN" sz="1800" dirty="0">
              <a:solidFill>
                <a:srgbClr val="000000"/>
              </a:solidFill>
              <a:effectLst/>
              <a:ea typeface="方正书宋_GBK"/>
              <a:cs typeface="Times New Roman" panose="02020603050405020304" charset="0"/>
            </a:endParaRPr>
          </a:p>
          <a:p>
            <a:pPr marL="342900" lvl="0" indent="-342900" algn="just">
              <a:lnSpc>
                <a:spcPts val="2050"/>
              </a:lnSpc>
              <a:buFont typeface="+mj-lt"/>
              <a:buAutoNum type="arabicPeriod"/>
            </a:pPr>
            <a:r>
              <a:rPr lang="zh-CN" altLang="zh-CN" sz="1800" dirty="0">
                <a:solidFill>
                  <a:srgbClr val="000000"/>
                </a:solidFill>
                <a:effectLst/>
                <a:ea typeface="宋体" panose="02010600030101010101" pitchFamily="2" charset="-122"/>
                <a:cs typeface="Times New Roman" panose="02020603050405020304" charset="0"/>
              </a:rPr>
              <a:t>期待参与</a:t>
            </a:r>
            <a:r>
              <a:rPr lang="zh-CN" altLang="zh-CN" sz="1800" dirty="0">
                <a:solidFill>
                  <a:srgbClr val="000000"/>
                </a:solidFill>
                <a:effectLst/>
                <a:ea typeface="Times New Roman" panose="02020603050405020304" charset="0"/>
                <a:cs typeface="Times New Roman" panose="02020603050405020304" charset="0"/>
              </a:rPr>
              <a:t> </a:t>
            </a:r>
            <a:r>
              <a:rPr lang="en-US" altLang="zh-CN" sz="1800" dirty="0">
                <a:solidFill>
                  <a:srgbClr val="000000"/>
                </a:solidFill>
                <a:effectLst/>
                <a:ea typeface="Times New Roman" panose="02020603050405020304" charset="0"/>
                <a:cs typeface="Times New Roman" panose="02020603050405020304" charset="0"/>
              </a:rPr>
              <a:t>Looking forward to your participation/ involvement./ Your presence will definitely add luster to the activity./ Every bit counts!</a:t>
            </a:r>
            <a:endParaRPr lang="zh-CN" altLang="zh-CN" sz="1800" dirty="0">
              <a:solidFill>
                <a:srgbClr val="000000"/>
              </a:solidFill>
              <a:effectLst/>
              <a:ea typeface="方正书宋_GBK"/>
              <a:cs typeface="Times New Roman" panose="02020603050405020304" charset="0"/>
            </a:endParaRPr>
          </a:p>
          <a:p>
            <a:pPr marL="342900" lvl="0" indent="-342900" algn="just">
              <a:lnSpc>
                <a:spcPts val="2050"/>
              </a:lnSpc>
              <a:buFont typeface="+mj-lt"/>
              <a:buAutoNum type="arabicPeriod"/>
            </a:pPr>
            <a:r>
              <a:rPr lang="zh-CN" altLang="zh-CN" sz="1800" dirty="0">
                <a:solidFill>
                  <a:srgbClr val="000000"/>
                </a:solidFill>
                <a:effectLst/>
                <a:ea typeface="宋体" panose="02010600030101010101" pitchFamily="2" charset="-122"/>
                <a:cs typeface="Times New Roman" panose="02020603050405020304" charset="0"/>
              </a:rPr>
              <a:t>祝愿安好</a:t>
            </a:r>
            <a:r>
              <a:rPr lang="zh-CN" altLang="zh-CN" sz="1800" dirty="0">
                <a:solidFill>
                  <a:srgbClr val="000000"/>
                </a:solidFill>
                <a:effectLst/>
                <a:ea typeface="Times New Roman" panose="02020603050405020304" charset="0"/>
                <a:cs typeface="Times New Roman" panose="02020603050405020304" charset="0"/>
              </a:rPr>
              <a:t> </a:t>
            </a:r>
            <a:r>
              <a:rPr lang="en-US" altLang="zh-CN" sz="1800" dirty="0">
                <a:solidFill>
                  <a:srgbClr val="000000"/>
                </a:solidFill>
                <a:effectLst/>
                <a:ea typeface="Times New Roman" panose="02020603050405020304" charset="0"/>
                <a:cs typeface="Times New Roman" panose="02020603050405020304" charset="0"/>
              </a:rPr>
              <a:t>Wish you a safe journey home!/ Good luck!/ Wish you success!/ Wish you a promising future!</a:t>
            </a:r>
            <a:endParaRPr lang="zh-CN" altLang="zh-CN" sz="1800" dirty="0">
              <a:solidFill>
                <a:srgbClr val="000000"/>
              </a:solidFill>
              <a:effectLst/>
              <a:ea typeface="方正书宋_GBK"/>
              <a:cs typeface="Times New Roman" panose="02020603050405020304" charset="0"/>
            </a:endParaRPr>
          </a:p>
          <a:p>
            <a:pPr marL="0" indent="0">
              <a:buNone/>
            </a:pPr>
            <a:endParaRPr lang="zh-CN"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38629" y="205930"/>
            <a:ext cx="11294348" cy="6432530"/>
          </a:xfrm>
          <a:prstGeom prst="rect">
            <a:avLst/>
          </a:prstGeom>
          <a:noFill/>
        </p:spPr>
        <p:txBody>
          <a:bodyPr wrap="square">
            <a:spAutoFit/>
          </a:bodyPr>
          <a:lstStyle/>
          <a:p>
            <a:pPr algn="just">
              <a:lnSpc>
                <a:spcPts val="2050"/>
              </a:lnSpc>
            </a:pPr>
            <a:r>
              <a:rPr lang="zh-CN" altLang="en-US" dirty="0">
                <a:solidFill>
                  <a:srgbClr val="000000"/>
                </a:solidFill>
                <a:highlight>
                  <a:srgbClr val="FFFF00"/>
                </a:highlight>
                <a:cs typeface="Times New Roman" panose="02020603050405020304" charset="0"/>
              </a:rPr>
              <a:t>活动类应用文基本框架</a:t>
            </a:r>
            <a:endParaRPr lang="en-US" altLang="zh-CN" dirty="0">
              <a:solidFill>
                <a:srgbClr val="000000"/>
              </a:solidFill>
              <a:highlight>
                <a:srgbClr val="FFFF00"/>
              </a:highlight>
              <a:cs typeface="Times New Roman" panose="02020603050405020304" charset="0"/>
            </a:endParaRPr>
          </a:p>
          <a:p>
            <a:pPr algn="just">
              <a:lnSpc>
                <a:spcPts val="2050"/>
              </a:lnSpc>
            </a:pPr>
            <a:r>
              <a:rPr lang="zh-CN" altLang="en-US" dirty="0">
                <a:solidFill>
                  <a:srgbClr val="000000"/>
                </a:solidFill>
                <a:effectLst/>
                <a:highlight>
                  <a:srgbClr val="FFFF00"/>
                </a:highlight>
                <a:cs typeface="Times New Roman" panose="02020603050405020304" charset="0"/>
              </a:rPr>
              <a:t>目的：</a:t>
            </a:r>
            <a:r>
              <a:rPr lang="en-US" altLang="zh-CN" dirty="0">
                <a:solidFill>
                  <a:srgbClr val="000000"/>
                </a:solidFill>
                <a:effectLst/>
                <a:cs typeface="Times New Roman" panose="02020603050405020304" charset="0"/>
              </a:rPr>
              <a:t>To/ In order to/ Aiming to do </a:t>
            </a:r>
            <a:r>
              <a:rPr lang="en-US" altLang="zh-CN" dirty="0" err="1">
                <a:solidFill>
                  <a:srgbClr val="000000"/>
                </a:solidFill>
                <a:effectLst/>
                <a:cs typeface="Times New Roman" panose="02020603050405020304" charset="0"/>
              </a:rPr>
              <a:t>sth</a:t>
            </a:r>
            <a:r>
              <a:rPr lang="en-US" altLang="zh-CN" dirty="0">
                <a:solidFill>
                  <a:srgbClr val="000000"/>
                </a:solidFill>
                <a:effectLst/>
                <a:cs typeface="Times New Roman" panose="02020603050405020304" charset="0"/>
              </a:rPr>
              <a:t>.,…/ Aimed at/ With the aim of/ For the purpose of/ For sake of doing </a:t>
            </a:r>
            <a:r>
              <a:rPr lang="en-US" altLang="zh-CN" dirty="0" err="1">
                <a:solidFill>
                  <a:srgbClr val="000000"/>
                </a:solidFill>
                <a:effectLst/>
                <a:cs typeface="Times New Roman" panose="02020603050405020304" charset="0"/>
              </a:rPr>
              <a:t>sth</a:t>
            </a:r>
            <a:r>
              <a:rPr lang="en-US" altLang="zh-CN" dirty="0">
                <a:solidFill>
                  <a:srgbClr val="000000"/>
                </a:solidFill>
                <a:effectLst/>
                <a:cs typeface="Times New Roman" panose="02020603050405020304" charset="0"/>
              </a:rPr>
              <a:t>., …</a:t>
            </a:r>
            <a:endParaRPr lang="en-US" altLang="zh-CN" dirty="0">
              <a:solidFill>
                <a:srgbClr val="000000"/>
              </a:solidFill>
              <a:effectLst/>
              <a:cs typeface="Times New Roman" panose="02020603050405020304" charset="0"/>
            </a:endParaRPr>
          </a:p>
          <a:p>
            <a:pPr algn="just">
              <a:lnSpc>
                <a:spcPts val="2050"/>
              </a:lnSpc>
            </a:pPr>
            <a:endParaRPr lang="en-US" altLang="zh-CN" dirty="0">
              <a:solidFill>
                <a:srgbClr val="000000"/>
              </a:solidFill>
              <a:effectLst/>
              <a:cs typeface="Times New Roman" panose="02020603050405020304" charset="0"/>
            </a:endParaRPr>
          </a:p>
          <a:p>
            <a:pPr algn="just">
              <a:lnSpc>
                <a:spcPts val="2050"/>
              </a:lnSpc>
            </a:pPr>
            <a:r>
              <a:rPr lang="zh-CN" altLang="en-US" dirty="0">
                <a:solidFill>
                  <a:srgbClr val="000000"/>
                </a:solidFill>
                <a:highlight>
                  <a:srgbClr val="FFFF00"/>
                </a:highlight>
                <a:cs typeface="Times New Roman" panose="02020603050405020304" charset="0"/>
              </a:rPr>
              <a:t>经过：</a:t>
            </a:r>
            <a:endParaRPr lang="en-US" altLang="zh-CN" dirty="0">
              <a:solidFill>
                <a:srgbClr val="000000"/>
              </a:solidFill>
              <a:effectLst/>
              <a:highlight>
                <a:srgbClr val="FFFF00"/>
              </a:highlight>
              <a:cs typeface="Times New Roman" panose="02020603050405020304" charset="0"/>
            </a:endParaRPr>
          </a:p>
          <a:p>
            <a:pPr marL="342900" indent="-342900">
              <a:buFont typeface="Wingdings" panose="05000000000000000000" pitchFamily="2" charset="2"/>
              <a:buChar char="l"/>
            </a:pPr>
            <a:r>
              <a:rPr lang="zh-CN" altLang="en-US" b="1" dirty="0"/>
              <a:t>时态</a:t>
            </a:r>
            <a:r>
              <a:rPr lang="zh-CN" altLang="en-US" dirty="0"/>
              <a:t>根据具体情况而定</a:t>
            </a:r>
            <a:endParaRPr lang="en-US" altLang="zh-CN" dirty="0"/>
          </a:p>
          <a:p>
            <a:pPr marL="342900" indent="-342900">
              <a:buFont typeface="Wingdings" panose="05000000000000000000" pitchFamily="2" charset="2"/>
              <a:buChar char="l"/>
            </a:pPr>
            <a:r>
              <a:rPr lang="en-US" altLang="zh-CN" b="1" dirty="0"/>
              <a:t>Time order </a:t>
            </a:r>
            <a:r>
              <a:rPr lang="zh-CN" altLang="en-US" dirty="0"/>
              <a:t>按时间顺序写（</a:t>
            </a:r>
            <a:r>
              <a:rPr lang="zh-CN" altLang="en-US" b="1" dirty="0"/>
              <a:t>略写</a:t>
            </a:r>
            <a:r>
              <a:rPr lang="zh-CN" altLang="en-US" dirty="0"/>
              <a:t>）</a:t>
            </a:r>
            <a:endParaRPr lang="en-US" altLang="zh-CN" dirty="0"/>
          </a:p>
          <a:p>
            <a:pPr marL="342900" indent="-342900">
              <a:buFont typeface="Wingdings" panose="05000000000000000000" pitchFamily="2" charset="2"/>
              <a:buChar char="l"/>
            </a:pPr>
            <a:r>
              <a:rPr lang="en-US" altLang="zh-CN" b="1" dirty="0"/>
              <a:t>Highlight</a:t>
            </a:r>
            <a:r>
              <a:rPr lang="en-US" altLang="zh-CN" baseline="0" dirty="0"/>
              <a:t> (</a:t>
            </a:r>
            <a:r>
              <a:rPr lang="zh-CN" altLang="en-US" baseline="0" dirty="0"/>
              <a:t>亮点</a:t>
            </a:r>
            <a:r>
              <a:rPr lang="en-US" altLang="zh-CN" baseline="0" dirty="0"/>
              <a:t>)</a:t>
            </a:r>
            <a:r>
              <a:rPr lang="zh-CN" altLang="en-US" baseline="0" dirty="0"/>
              <a:t>是什么（</a:t>
            </a:r>
            <a:r>
              <a:rPr lang="zh-CN" altLang="en-US" b="1" kern="1200" dirty="0">
                <a:cs typeface="+mn-cs"/>
              </a:rPr>
              <a:t>详写</a:t>
            </a:r>
            <a:r>
              <a:rPr lang="zh-CN" altLang="en-US" baseline="0" dirty="0"/>
              <a:t>）</a:t>
            </a:r>
            <a:endParaRPr lang="en-US" altLang="zh-CN" baseline="0" dirty="0"/>
          </a:p>
          <a:p>
            <a:pPr marL="342900" indent="-342900">
              <a:buAutoNum type="arabicPeriod"/>
            </a:pPr>
            <a:endParaRPr lang="en-US" altLang="zh-CN" baseline="0" dirty="0"/>
          </a:p>
          <a:p>
            <a:pPr marL="0" indent="0">
              <a:buNone/>
            </a:pPr>
            <a:r>
              <a:rPr lang="zh-CN" altLang="en-US" baseline="0" dirty="0"/>
              <a:t>总述</a:t>
            </a:r>
            <a:endParaRPr lang="en-US" altLang="zh-CN" baseline="0" dirty="0"/>
          </a:p>
          <a:p>
            <a:pPr marL="0" indent="0">
              <a:buNone/>
            </a:pPr>
            <a:r>
              <a:rPr lang="en-US" altLang="zh-CN" baseline="0" dirty="0">
                <a:cs typeface="Times New Roman" panose="02020603050405020304" charset="0"/>
              </a:rPr>
              <a:t>There are a series of/ a wide range of/ </a:t>
            </a:r>
            <a:r>
              <a:rPr lang="en-US" altLang="zh-CN" dirty="0">
                <a:cs typeface="Times New Roman" panose="02020603050405020304" charset="0"/>
              </a:rPr>
              <a:t>a</a:t>
            </a:r>
            <a:r>
              <a:rPr lang="zh-CN" altLang="en-US" dirty="0">
                <a:cs typeface="Times New Roman" panose="02020603050405020304" charset="0"/>
              </a:rPr>
              <a:t> </a:t>
            </a:r>
            <a:r>
              <a:rPr lang="en-US" altLang="zh-CN" dirty="0">
                <a:cs typeface="Times New Roman" panose="02020603050405020304" charset="0"/>
              </a:rPr>
              <a:t>variety of/</a:t>
            </a:r>
            <a:r>
              <a:rPr lang="zh-CN" altLang="en-US" dirty="0">
                <a:cs typeface="Times New Roman" panose="02020603050405020304" charset="0"/>
              </a:rPr>
              <a:t> </a:t>
            </a:r>
            <a:r>
              <a:rPr lang="en-US" altLang="zh-CN" dirty="0">
                <a:cs typeface="Times New Roman" panose="02020603050405020304" charset="0"/>
              </a:rPr>
              <a:t>a</a:t>
            </a:r>
            <a:r>
              <a:rPr lang="zh-CN" altLang="en-US" dirty="0">
                <a:cs typeface="Times New Roman" panose="02020603050405020304" charset="0"/>
              </a:rPr>
              <a:t> </a:t>
            </a:r>
            <a:r>
              <a:rPr lang="en-US" altLang="zh-CN" dirty="0">
                <a:cs typeface="Times New Roman" panose="02020603050405020304" charset="0"/>
              </a:rPr>
              <a:t>diversity </a:t>
            </a:r>
            <a:r>
              <a:rPr lang="en-US" altLang="zh-CN" baseline="0" dirty="0">
                <a:cs typeface="Times New Roman" panose="02020603050405020304" charset="0"/>
              </a:rPr>
              <a:t>of </a:t>
            </a:r>
            <a:r>
              <a:rPr lang="en-US" altLang="zh-CN" b="1" baseline="0" dirty="0">
                <a:cs typeface="Times New Roman" panose="02020603050405020304" charset="0"/>
              </a:rPr>
              <a:t>engaging and educational/ simple but spellbinding/ fun-filled and fulfilling </a:t>
            </a:r>
            <a:r>
              <a:rPr lang="en-US" altLang="zh-CN" baseline="0" dirty="0">
                <a:cs typeface="Times New Roman" panose="02020603050405020304" charset="0"/>
              </a:rPr>
              <a:t>activities to be </a:t>
            </a:r>
            <a:r>
              <a:rPr lang="en-US" altLang="zh-CN" b="1" baseline="0" dirty="0">
                <a:cs typeface="Times New Roman" panose="02020603050405020304" charset="0"/>
              </a:rPr>
              <a:t>implemented/ initiated/ conducted </a:t>
            </a:r>
            <a:r>
              <a:rPr lang="en-US" altLang="zh-CN" baseline="0" dirty="0">
                <a:cs typeface="Times New Roman" panose="02020603050405020304" charset="0"/>
              </a:rPr>
              <a:t>+ </a:t>
            </a:r>
            <a:r>
              <a:rPr lang="zh-CN" altLang="en-US" baseline="0" dirty="0">
                <a:cs typeface="Times New Roman" panose="02020603050405020304" charset="0"/>
              </a:rPr>
              <a:t>时间</a:t>
            </a:r>
            <a:r>
              <a:rPr lang="en-US" altLang="zh-CN" baseline="0" dirty="0">
                <a:cs typeface="Times New Roman" panose="02020603050405020304" charset="0"/>
              </a:rPr>
              <a:t>+</a:t>
            </a:r>
            <a:r>
              <a:rPr lang="zh-CN" altLang="en-US" baseline="0" dirty="0">
                <a:cs typeface="Times New Roman" panose="02020603050405020304" charset="0"/>
              </a:rPr>
              <a:t>地点</a:t>
            </a:r>
            <a:endParaRPr lang="en-US" altLang="zh-CN" baseline="0" dirty="0">
              <a:cs typeface="Times New Roman" panose="02020603050405020304" charset="0"/>
            </a:endParaRPr>
          </a:p>
          <a:p>
            <a:r>
              <a:rPr lang="en-US" altLang="zh-CN" dirty="0">
                <a:cs typeface="Times New Roman" panose="02020603050405020304" charset="0"/>
              </a:rPr>
              <a:t>There are many activities to be held, </a:t>
            </a:r>
            <a:r>
              <a:rPr lang="en-US" altLang="zh-CN" b="1" dirty="0">
                <a:cs typeface="Times New Roman" panose="02020603050405020304" charset="0"/>
              </a:rPr>
              <a:t>ranging from…to….</a:t>
            </a:r>
            <a:r>
              <a:rPr lang="en-US" altLang="zh-CN" dirty="0">
                <a:cs typeface="Times New Roman" panose="02020603050405020304" charset="0"/>
              </a:rPr>
              <a:t>/ The various activities held </a:t>
            </a:r>
            <a:r>
              <a:rPr lang="en-US" altLang="zh-CN" b="1" dirty="0">
                <a:cs typeface="Times New Roman" panose="02020603050405020304" charset="0"/>
              </a:rPr>
              <a:t>ranged</a:t>
            </a:r>
            <a:r>
              <a:rPr lang="en-US" altLang="zh-CN" dirty="0">
                <a:cs typeface="Times New Roman" panose="02020603050405020304" charset="0"/>
              </a:rPr>
              <a:t> </a:t>
            </a:r>
            <a:r>
              <a:rPr lang="en-US" altLang="zh-CN" b="1" dirty="0">
                <a:cs typeface="Times New Roman" panose="02020603050405020304" charset="0"/>
              </a:rPr>
              <a:t>from</a:t>
            </a:r>
            <a:r>
              <a:rPr lang="en-US" altLang="zh-CN" dirty="0">
                <a:cs typeface="Times New Roman" panose="02020603050405020304" charset="0"/>
              </a:rPr>
              <a:t>…</a:t>
            </a:r>
            <a:r>
              <a:rPr lang="en-US" altLang="zh-CN" b="1" dirty="0">
                <a:cs typeface="Times New Roman" panose="02020603050405020304" charset="0"/>
              </a:rPr>
              <a:t>to</a:t>
            </a:r>
            <a:r>
              <a:rPr lang="en-US" altLang="zh-CN" dirty="0">
                <a:cs typeface="Times New Roman" panose="02020603050405020304" charset="0"/>
              </a:rPr>
              <a:t>….</a:t>
            </a:r>
            <a:endParaRPr lang="zh-CN" altLang="zh-CN" dirty="0">
              <a:cs typeface="Times New Roman" panose="02020603050405020304" charset="0"/>
            </a:endParaRPr>
          </a:p>
          <a:p>
            <a:pPr marL="0" indent="0">
              <a:buNone/>
            </a:pPr>
            <a:r>
              <a:rPr lang="zh-CN" altLang="en-US" kern="1200" dirty="0">
                <a:cs typeface="+mn-cs"/>
              </a:rPr>
              <a:t>具体</a:t>
            </a:r>
            <a:endParaRPr lang="en-US" altLang="zh-CN" kern="1200" dirty="0">
              <a:cs typeface="+mn-cs"/>
            </a:endParaRPr>
          </a:p>
          <a:p>
            <a:pPr marL="0" indent="0">
              <a:buNone/>
            </a:pPr>
            <a:r>
              <a:rPr lang="en-US" altLang="zh-CN" baseline="0" dirty="0">
                <a:cs typeface="Times New Roman" panose="02020603050405020304" charset="0"/>
              </a:rPr>
              <a:t>First,/ To begin with…. Then…. Lastly,….The highlight will be/ includes….</a:t>
            </a:r>
            <a:endParaRPr lang="en-US" altLang="zh-CN" baseline="0" dirty="0">
              <a:cs typeface="Times New Roman" panose="02020603050405020304" charset="0"/>
            </a:endParaRPr>
          </a:p>
          <a:p>
            <a:pPr marL="0" indent="0">
              <a:buNone/>
            </a:pPr>
            <a:r>
              <a:rPr lang="en-US" altLang="zh-CN" baseline="0" dirty="0">
                <a:cs typeface="Times New Roman" panose="02020603050405020304" charset="0"/>
              </a:rPr>
              <a:t>The activity </a:t>
            </a:r>
            <a:r>
              <a:rPr lang="en-US" altLang="zh-CN" b="1" dirty="0">
                <a:cs typeface="Times New Roman" panose="02020603050405020304" charset="0"/>
              </a:rPr>
              <a:t>began</a:t>
            </a:r>
            <a:r>
              <a:rPr lang="en-US" altLang="zh-CN" baseline="0" dirty="0">
                <a:cs typeface="Times New Roman" panose="02020603050405020304" charset="0"/>
              </a:rPr>
              <a:t>/ </a:t>
            </a:r>
            <a:r>
              <a:rPr lang="en-US" altLang="zh-CN" b="1" dirty="0">
                <a:cs typeface="Times New Roman" panose="02020603050405020304" charset="0"/>
              </a:rPr>
              <a:t>started</a:t>
            </a:r>
            <a:r>
              <a:rPr lang="en-US" altLang="zh-CN" baseline="0" dirty="0">
                <a:cs typeface="Times New Roman" panose="02020603050405020304" charset="0"/>
              </a:rPr>
              <a:t> </a:t>
            </a:r>
            <a:r>
              <a:rPr lang="en-US" altLang="zh-CN" b="1" dirty="0">
                <a:cs typeface="Times New Roman" panose="02020603050405020304" charset="0"/>
              </a:rPr>
              <a:t>with</a:t>
            </a:r>
            <a:r>
              <a:rPr lang="en-US" altLang="zh-CN" baseline="0" dirty="0">
                <a:cs typeface="Times New Roman" panose="02020603050405020304" charset="0"/>
              </a:rPr>
              <a:t>…, </a:t>
            </a:r>
            <a:r>
              <a:rPr lang="en-US" altLang="zh-CN" b="1" dirty="0">
                <a:cs typeface="Times New Roman" panose="02020603050405020304" charset="0"/>
              </a:rPr>
              <a:t>followed</a:t>
            </a:r>
            <a:r>
              <a:rPr lang="en-US" altLang="zh-CN" baseline="0" dirty="0">
                <a:cs typeface="Times New Roman" panose="02020603050405020304" charset="0"/>
              </a:rPr>
              <a:t> </a:t>
            </a:r>
            <a:r>
              <a:rPr lang="en-US" altLang="zh-CN" b="1" dirty="0">
                <a:cs typeface="Times New Roman" panose="02020603050405020304" charset="0"/>
              </a:rPr>
              <a:t>by</a:t>
            </a:r>
            <a:r>
              <a:rPr lang="en-US" altLang="zh-CN" baseline="0" dirty="0">
                <a:cs typeface="Times New Roman" panose="02020603050405020304" charset="0"/>
              </a:rPr>
              <a:t>….We </a:t>
            </a:r>
            <a:r>
              <a:rPr lang="en-US" altLang="zh-CN" b="1" dirty="0">
                <a:cs typeface="Times New Roman" panose="02020603050405020304" charset="0"/>
              </a:rPr>
              <a:t>ended</a:t>
            </a:r>
            <a:r>
              <a:rPr lang="en-US" altLang="zh-CN" baseline="0" dirty="0">
                <a:cs typeface="Times New Roman" panose="02020603050405020304" charset="0"/>
              </a:rPr>
              <a:t> </a:t>
            </a:r>
            <a:r>
              <a:rPr lang="en-US" altLang="zh-CN" kern="1200" baseline="0" dirty="0">
                <a:cs typeface="Times New Roman" panose="02020603050405020304" charset="0"/>
              </a:rPr>
              <a:t>the</a:t>
            </a:r>
            <a:r>
              <a:rPr lang="en-US" altLang="zh-CN" baseline="0" dirty="0">
                <a:cs typeface="Times New Roman" panose="02020603050405020304" charset="0"/>
              </a:rPr>
              <a:t> </a:t>
            </a:r>
            <a:r>
              <a:rPr lang="en-US" altLang="zh-CN" kern="1200" baseline="0" dirty="0">
                <a:cs typeface="Times New Roman" panose="02020603050405020304" charset="0"/>
              </a:rPr>
              <a:t>day</a:t>
            </a:r>
            <a:r>
              <a:rPr lang="en-US" altLang="zh-CN" baseline="0" dirty="0">
                <a:cs typeface="Times New Roman" panose="02020603050405020304" charset="0"/>
              </a:rPr>
              <a:t> </a:t>
            </a:r>
            <a:r>
              <a:rPr lang="en-US" altLang="zh-CN" b="1" dirty="0">
                <a:cs typeface="Times New Roman" panose="02020603050405020304" charset="0"/>
              </a:rPr>
              <a:t>by</a:t>
            </a:r>
            <a:r>
              <a:rPr lang="en-US" altLang="zh-CN" baseline="0" dirty="0">
                <a:cs typeface="Times New Roman" panose="02020603050405020304" charset="0"/>
              </a:rPr>
              <a:t>…. </a:t>
            </a:r>
            <a:r>
              <a:rPr lang="en-US" altLang="zh-CN" kern="1200" baseline="0" dirty="0">
                <a:cs typeface="Times New Roman" panose="02020603050405020304" charset="0"/>
              </a:rPr>
              <a:t>What impressed us most was that</a:t>
            </a:r>
            <a:r>
              <a:rPr lang="en-US" altLang="zh-CN" baseline="0" dirty="0">
                <a:cs typeface="Times New Roman" panose="02020603050405020304" charset="0"/>
              </a:rPr>
              <a:t>….</a:t>
            </a:r>
            <a:endParaRPr lang="en-US" altLang="zh-CN" baseline="0" dirty="0">
              <a:cs typeface="Times New Roman" panose="02020603050405020304" charset="0"/>
            </a:endParaRPr>
          </a:p>
          <a:p>
            <a:pPr marL="0" indent="0">
              <a:buNone/>
            </a:pPr>
            <a:endParaRPr lang="en-US" altLang="zh-CN" b="1" dirty="0">
              <a:cs typeface="Times New Roman" panose="02020603050405020304" charset="0"/>
            </a:endParaRPr>
          </a:p>
          <a:p>
            <a:pPr marL="0" indent="0">
              <a:buNone/>
            </a:pPr>
            <a:r>
              <a:rPr lang="zh-CN" altLang="en-US" dirty="0">
                <a:highlight>
                  <a:srgbClr val="FFFF00"/>
                </a:highlight>
                <a:cs typeface="Times New Roman" panose="02020603050405020304" charset="0"/>
              </a:rPr>
              <a:t>收获</a:t>
            </a:r>
            <a:r>
              <a:rPr lang="en-US" altLang="zh-CN" dirty="0">
                <a:highlight>
                  <a:srgbClr val="FFFF00"/>
                </a:highlight>
                <a:cs typeface="Times New Roman" panose="02020603050405020304" charset="0"/>
              </a:rPr>
              <a:t>/</a:t>
            </a:r>
            <a:r>
              <a:rPr lang="zh-CN" altLang="en-US" dirty="0">
                <a:highlight>
                  <a:srgbClr val="FFFF00"/>
                </a:highlight>
                <a:cs typeface="Times New Roman" panose="02020603050405020304" charset="0"/>
              </a:rPr>
              <a:t>感想</a:t>
            </a:r>
            <a:endParaRPr lang="en-US" altLang="zh-CN" dirty="0">
              <a:highlight>
                <a:srgbClr val="FFFF00"/>
              </a:highlight>
              <a:cs typeface="Times New Roman" panose="02020603050405020304" charset="0"/>
            </a:endParaRPr>
          </a:p>
          <a:p>
            <a:r>
              <a:rPr lang="en-US" altLang="zh-CN" dirty="0">
                <a:cs typeface="Times New Roman" panose="02020603050405020304" charset="0"/>
              </a:rPr>
              <a:t>Through this activity, </a:t>
            </a:r>
            <a:r>
              <a:rPr lang="en-US" altLang="zh-CN" b="1" dirty="0">
                <a:cs typeface="Times New Roman" panose="02020603050405020304" charset="0"/>
              </a:rPr>
              <a:t>not</a:t>
            </a:r>
            <a:r>
              <a:rPr lang="en-US" altLang="zh-CN" dirty="0">
                <a:cs typeface="Times New Roman" panose="02020603050405020304" charset="0"/>
              </a:rPr>
              <a:t> </a:t>
            </a:r>
            <a:r>
              <a:rPr lang="en-US" altLang="zh-CN" b="1" dirty="0">
                <a:cs typeface="Times New Roman" panose="02020603050405020304" charset="0"/>
              </a:rPr>
              <a:t>only</a:t>
            </a:r>
            <a:r>
              <a:rPr lang="en-US" altLang="zh-CN" dirty="0">
                <a:cs typeface="Times New Roman" panose="02020603050405020304" charset="0"/>
              </a:rPr>
              <a:t> did we…, </a:t>
            </a:r>
            <a:r>
              <a:rPr lang="en-US" altLang="zh-CN" b="1" dirty="0">
                <a:cs typeface="Times New Roman" panose="02020603050405020304" charset="0"/>
              </a:rPr>
              <a:t>but</a:t>
            </a:r>
            <a:r>
              <a:rPr lang="en-US" altLang="zh-CN" dirty="0">
                <a:cs typeface="Times New Roman" panose="02020603050405020304" charset="0"/>
              </a:rPr>
              <a:t> </a:t>
            </a:r>
            <a:r>
              <a:rPr lang="en-US" altLang="zh-CN" b="1" dirty="0">
                <a:cs typeface="Times New Roman" panose="02020603050405020304" charset="0"/>
              </a:rPr>
              <a:t>also</a:t>
            </a:r>
            <a:r>
              <a:rPr lang="en-US" altLang="zh-CN" dirty="0">
                <a:cs typeface="Times New Roman" panose="02020603050405020304" charset="0"/>
              </a:rPr>
              <a:t> we…</a:t>
            </a:r>
            <a:endParaRPr lang="en-US" altLang="zh-CN" dirty="0">
              <a:cs typeface="Times New Roman" panose="02020603050405020304" charset="0"/>
            </a:endParaRPr>
          </a:p>
          <a:p>
            <a:pPr marL="0" marR="0" indent="0" algn="l" defTabSz="914400" rtl="0" eaLnBrk="1" fontAlgn="auto" latinLnBrk="0" hangingPunct="1">
              <a:lnSpc>
                <a:spcPct val="100000"/>
              </a:lnSpc>
              <a:spcBef>
                <a:spcPts val="0"/>
              </a:spcBef>
              <a:spcAft>
                <a:spcPts val="0"/>
              </a:spcAft>
              <a:buClrTx/>
              <a:buSzTx/>
              <a:buFontTx/>
              <a:buNone/>
              <a:defRPr/>
            </a:pPr>
            <a:r>
              <a:rPr lang="en-US" altLang="zh-CN" b="1" dirty="0">
                <a:cs typeface="Times New Roman" panose="02020603050405020304" charset="0"/>
              </a:rPr>
              <a:t>Upon</a:t>
            </a:r>
            <a:r>
              <a:rPr lang="en-US" altLang="zh-CN" kern="1200" dirty="0">
                <a:effectLst/>
                <a:cs typeface="Times New Roman" panose="02020603050405020304" charset="0"/>
              </a:rPr>
              <a:t> </a:t>
            </a:r>
            <a:r>
              <a:rPr lang="en-US" altLang="zh-CN" b="1" dirty="0">
                <a:cs typeface="Times New Roman" panose="02020603050405020304" charset="0"/>
              </a:rPr>
              <a:t>reflection</a:t>
            </a:r>
            <a:r>
              <a:rPr lang="en-US" altLang="zh-CN" kern="1200" dirty="0">
                <a:effectLst/>
                <a:cs typeface="Times New Roman" panose="02020603050405020304" charset="0"/>
              </a:rPr>
              <a:t>, I/ we really </a:t>
            </a:r>
            <a:r>
              <a:rPr lang="en-US" altLang="zh-CN" kern="1200" dirty="0">
                <a:cs typeface="Times New Roman" panose="02020603050405020304" charset="0"/>
              </a:rPr>
              <a:t>appreciate</a:t>
            </a:r>
            <a:r>
              <a:rPr lang="en-US" altLang="zh-CN" kern="1200" dirty="0">
                <a:effectLst/>
                <a:cs typeface="Times New Roman" panose="02020603050405020304" charset="0"/>
              </a:rPr>
              <a:t> the activity, </a:t>
            </a:r>
            <a:r>
              <a:rPr lang="en-US" altLang="zh-CN" kern="1200" dirty="0">
                <a:cs typeface="Times New Roman" panose="02020603050405020304" charset="0"/>
              </a:rPr>
              <a:t>for</a:t>
            </a:r>
            <a:r>
              <a:rPr lang="en-US" altLang="zh-CN" kern="1200" dirty="0">
                <a:effectLst/>
                <a:cs typeface="Times New Roman" panose="02020603050405020304" charset="0"/>
              </a:rPr>
              <a:t> it…. </a:t>
            </a:r>
            <a:endParaRPr lang="en-US" altLang="zh-CN" kern="1200" dirty="0">
              <a:effectLst/>
              <a:cs typeface="Times New Roman" panose="02020603050405020304" charset="0"/>
            </a:endParaRPr>
          </a:p>
          <a:p>
            <a:pPr marL="0" marR="0" indent="0" algn="l" defTabSz="914400" rtl="0" eaLnBrk="1" fontAlgn="auto" latinLnBrk="0" hangingPunct="1">
              <a:lnSpc>
                <a:spcPct val="100000"/>
              </a:lnSpc>
              <a:spcBef>
                <a:spcPts val="0"/>
              </a:spcBef>
              <a:spcAft>
                <a:spcPts val="0"/>
              </a:spcAft>
              <a:buClrTx/>
              <a:buSzTx/>
              <a:buFontTx/>
              <a:buNone/>
              <a:defRPr/>
            </a:pPr>
            <a:r>
              <a:rPr lang="en-US" altLang="zh-CN" kern="1200" dirty="0">
                <a:effectLst/>
                <a:cs typeface="Times New Roman" panose="02020603050405020304" charset="0"/>
              </a:rPr>
              <a:t>The activity has passed, </a:t>
            </a:r>
            <a:r>
              <a:rPr lang="en-US" altLang="zh-CN" b="1" dirty="0">
                <a:cs typeface="Times New Roman" panose="02020603050405020304" charset="0"/>
              </a:rPr>
              <a:t>but</a:t>
            </a:r>
            <a:r>
              <a:rPr lang="en-US" altLang="zh-CN" kern="1200" dirty="0">
                <a:effectLst/>
                <a:cs typeface="Times New Roman" panose="02020603050405020304" charset="0"/>
              </a:rPr>
              <a:t> … </a:t>
            </a:r>
            <a:r>
              <a:rPr lang="en-US" altLang="zh-CN" kern="1200" dirty="0">
                <a:cs typeface="Times New Roman" panose="02020603050405020304" charset="0"/>
              </a:rPr>
              <a:t>will</a:t>
            </a:r>
            <a:r>
              <a:rPr lang="en-US" altLang="zh-CN" kern="1200" dirty="0">
                <a:effectLst/>
                <a:cs typeface="Times New Roman" panose="02020603050405020304" charset="0"/>
              </a:rPr>
              <a:t> </a:t>
            </a:r>
            <a:r>
              <a:rPr lang="en-US" altLang="zh-CN" kern="1200" dirty="0">
                <a:cs typeface="Times New Roman" panose="02020603050405020304" charset="0"/>
              </a:rPr>
              <a:t>stay</a:t>
            </a:r>
            <a:r>
              <a:rPr lang="en-US" altLang="zh-CN" kern="1200" dirty="0">
                <a:effectLst/>
                <a:cs typeface="Times New Roman" panose="02020603050405020304" charset="0"/>
              </a:rPr>
              <a:t> </a:t>
            </a:r>
            <a:r>
              <a:rPr lang="en-US" altLang="zh-CN" kern="1200" dirty="0">
                <a:cs typeface="Times New Roman" panose="02020603050405020304" charset="0"/>
              </a:rPr>
              <a:t>in my mind/ be carved in my heart forever</a:t>
            </a:r>
            <a:r>
              <a:rPr lang="en-US" altLang="zh-CN" kern="1200" dirty="0">
                <a:effectLst/>
                <a:cs typeface="Times New Roman" panose="02020603050405020304" charset="0"/>
              </a:rPr>
              <a:t>. </a:t>
            </a:r>
            <a:endParaRPr lang="en-US" altLang="zh-CN" kern="1200" dirty="0">
              <a:effectLst/>
              <a:cs typeface="Times New Roman" panose="02020603050405020304" charset="0"/>
            </a:endParaRPr>
          </a:p>
          <a:p>
            <a:pPr marL="0" marR="0" indent="0" algn="l" defTabSz="914400" rtl="0" eaLnBrk="1" fontAlgn="auto" latinLnBrk="0" hangingPunct="1">
              <a:lnSpc>
                <a:spcPct val="100000"/>
              </a:lnSpc>
              <a:spcBef>
                <a:spcPts val="0"/>
              </a:spcBef>
              <a:spcAft>
                <a:spcPts val="0"/>
              </a:spcAft>
              <a:buClrTx/>
              <a:buSzTx/>
              <a:buFontTx/>
              <a:buNone/>
              <a:defRPr/>
            </a:pPr>
            <a:r>
              <a:rPr lang="en-US" altLang="zh-CN" kern="1200" dirty="0">
                <a:effectLst/>
                <a:cs typeface="Times New Roman" panose="02020603050405020304" charset="0"/>
              </a:rPr>
              <a:t>…</a:t>
            </a:r>
            <a:r>
              <a:rPr lang="en-US" altLang="zh-CN" b="1" dirty="0">
                <a:cs typeface="Times New Roman" panose="02020603050405020304" charset="0"/>
              </a:rPr>
              <a:t>turned</a:t>
            </a:r>
            <a:r>
              <a:rPr lang="en-US" altLang="zh-CN" kern="1200" dirty="0">
                <a:effectLst/>
                <a:cs typeface="Times New Roman" panose="02020603050405020304" charset="0"/>
              </a:rPr>
              <a:t> </a:t>
            </a:r>
            <a:r>
              <a:rPr lang="en-US" altLang="zh-CN" b="1" dirty="0">
                <a:cs typeface="Times New Roman" panose="02020603050405020304" charset="0"/>
              </a:rPr>
              <a:t>out</a:t>
            </a:r>
            <a:r>
              <a:rPr lang="en-US" altLang="zh-CN" kern="1200" dirty="0">
                <a:effectLst/>
                <a:cs typeface="Times New Roman" panose="02020603050405020304" charset="0"/>
              </a:rPr>
              <a:t> (</a:t>
            </a:r>
            <a:r>
              <a:rPr lang="en-US" altLang="zh-CN" dirty="0">
                <a:cs typeface="Times New Roman" panose="02020603050405020304" charset="0"/>
              </a:rPr>
              <a:t>to</a:t>
            </a:r>
            <a:r>
              <a:rPr lang="en-US" altLang="zh-CN" kern="1200" dirty="0">
                <a:effectLst/>
                <a:cs typeface="Times New Roman" panose="02020603050405020304" charset="0"/>
              </a:rPr>
              <a:t> be) a great success/ hit/ </a:t>
            </a:r>
            <a:r>
              <a:rPr lang="en-US" altLang="zh-CN" b="1" kern="1200" dirty="0">
                <a:effectLst/>
                <a:cs typeface="Times New Roman" panose="02020603050405020304" charset="0"/>
              </a:rPr>
              <a:t>caused a sensation</a:t>
            </a:r>
            <a:r>
              <a:rPr lang="en-US" altLang="zh-CN" kern="1200" dirty="0">
                <a:effectLst/>
                <a:cs typeface="Times New Roman" panose="02020603050405020304" charset="0"/>
              </a:rPr>
              <a:t>/ was quite popular with…. By immersing everyone in the charm of …, the activity ….</a:t>
            </a:r>
            <a:endParaRPr lang="zh-CN" altLang="zh-CN" kern="1200" dirty="0">
              <a:effectLst/>
              <a:cs typeface="Times New Roman" panose="02020603050405020304" charset="0"/>
            </a:endParaRPr>
          </a:p>
          <a:p>
            <a:pPr marL="0" indent="0">
              <a:buNone/>
            </a:pPr>
            <a:endParaRPr lang="en-US" altLang="zh-CN" b="1" i="1" baseline="0" dirty="0">
              <a:cs typeface="Times New Roman" panose="0202060305040502030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07364" y="445416"/>
            <a:ext cx="11673955" cy="4131900"/>
          </a:xfrm>
          <a:prstGeom prst="rect">
            <a:avLst/>
          </a:prstGeom>
          <a:noFill/>
        </p:spPr>
        <p:txBody>
          <a:bodyPr wrap="square">
            <a:spAutoFit/>
          </a:bodyPr>
          <a:lstStyle/>
          <a:p>
            <a:pPr algn="just">
              <a:lnSpc>
                <a:spcPts val="2050"/>
              </a:lnSpc>
            </a:pPr>
            <a:r>
              <a:rPr lang="zh-CN" altLang="en-US" dirty="0">
                <a:solidFill>
                  <a:srgbClr val="000000"/>
                </a:solidFill>
                <a:highlight>
                  <a:srgbClr val="FFFF00"/>
                </a:highlight>
                <a:cs typeface="Times New Roman" panose="02020603050405020304" charset="0"/>
              </a:rPr>
              <a:t>需写标题类应用文</a:t>
            </a:r>
            <a:endParaRPr lang="en-US" altLang="zh-CN" dirty="0">
              <a:solidFill>
                <a:srgbClr val="000000"/>
              </a:solidFill>
              <a:highlight>
                <a:srgbClr val="FFFF00"/>
              </a:highlight>
              <a:cs typeface="Times New Roman" panose="02020603050405020304" charset="0"/>
            </a:endParaRPr>
          </a:p>
          <a:p>
            <a:pPr marL="285750" indent="-285750" algn="just">
              <a:lnSpc>
                <a:spcPts val="2050"/>
              </a:lnSpc>
              <a:buFont typeface="Arial" panose="020B0604020202020204" pitchFamily="34" charset="0"/>
              <a:buChar char="•"/>
            </a:pPr>
            <a:endParaRPr lang="en-US" altLang="zh-CN" baseline="0" dirty="0">
              <a:solidFill>
                <a:srgbClr val="000000"/>
              </a:solidFill>
              <a:cs typeface="Times New Roman" panose="02020603050405020304" charset="0"/>
            </a:endParaRPr>
          </a:p>
          <a:p>
            <a:pPr marL="285750" indent="-285750" algn="just">
              <a:lnSpc>
                <a:spcPts val="2050"/>
              </a:lnSpc>
              <a:buFont typeface="Arial" panose="020B0604020202020204" pitchFamily="34" charset="0"/>
              <a:buChar char="•"/>
            </a:pPr>
            <a:r>
              <a:rPr lang="en-US" altLang="zh-CN" baseline="0" dirty="0">
                <a:solidFill>
                  <a:srgbClr val="000000"/>
                </a:solidFill>
                <a:cs typeface="Times New Roman" panose="02020603050405020304" charset="0"/>
              </a:rPr>
              <a:t>Notice</a:t>
            </a:r>
            <a:endParaRPr lang="en-US" altLang="zh-CN" baseline="0" dirty="0">
              <a:solidFill>
                <a:srgbClr val="000000"/>
              </a:solidFill>
              <a:cs typeface="Times New Roman" panose="02020603050405020304" charset="0"/>
            </a:endParaRPr>
          </a:p>
          <a:p>
            <a:pPr marL="285750" indent="-285750" algn="just">
              <a:lnSpc>
                <a:spcPts val="2050"/>
              </a:lnSpc>
              <a:buFont typeface="Arial" panose="020B0604020202020204" pitchFamily="34" charset="0"/>
              <a:buChar char="•"/>
            </a:pPr>
            <a:endParaRPr lang="en-US" altLang="zh-CN" baseline="0" dirty="0">
              <a:solidFill>
                <a:srgbClr val="000000"/>
              </a:solidFill>
              <a:cs typeface="Times New Roman" panose="02020603050405020304" charset="0"/>
            </a:endParaRPr>
          </a:p>
          <a:p>
            <a:pPr marL="285750" indent="-285750" algn="just">
              <a:lnSpc>
                <a:spcPts val="2050"/>
              </a:lnSpc>
              <a:buFont typeface="Arial" panose="020B0604020202020204" pitchFamily="34" charset="0"/>
              <a:buChar char="•"/>
            </a:pPr>
            <a:r>
              <a:rPr lang="en-US" altLang="zh-CN" dirty="0">
                <a:solidFill>
                  <a:srgbClr val="000000"/>
                </a:solidFill>
                <a:cs typeface="Times New Roman" panose="02020603050405020304" charset="0"/>
              </a:rPr>
              <a:t>Contributions Wanted</a:t>
            </a:r>
            <a:endParaRPr lang="en-US" altLang="zh-CN" dirty="0">
              <a:solidFill>
                <a:srgbClr val="000000"/>
              </a:solidFill>
              <a:cs typeface="Times New Roman" panose="02020603050405020304" charset="0"/>
            </a:endParaRPr>
          </a:p>
          <a:p>
            <a:pPr marL="285750" indent="-285750" algn="just">
              <a:lnSpc>
                <a:spcPts val="2050"/>
              </a:lnSpc>
              <a:buFont typeface="Arial" panose="020B0604020202020204" pitchFamily="34" charset="0"/>
              <a:buChar char="•"/>
            </a:pPr>
            <a:endParaRPr lang="en-US" altLang="zh-CN" dirty="0">
              <a:solidFill>
                <a:srgbClr val="000000"/>
              </a:solidFill>
              <a:cs typeface="Times New Roman" panose="02020603050405020304" charset="0"/>
            </a:endParaRPr>
          </a:p>
          <a:p>
            <a:pPr marL="285750" indent="-285750" algn="just">
              <a:lnSpc>
                <a:spcPts val="2050"/>
              </a:lnSpc>
              <a:buFont typeface="Arial" panose="020B0604020202020204" pitchFamily="34" charset="0"/>
              <a:buChar char="•"/>
            </a:pPr>
            <a:r>
              <a:rPr lang="en-US" altLang="zh-CN" dirty="0">
                <a:solidFill>
                  <a:srgbClr val="000000"/>
                </a:solidFill>
                <a:cs typeface="Times New Roman" panose="02020603050405020304" charset="0"/>
              </a:rPr>
              <a:t>XX Members Wanted</a:t>
            </a:r>
            <a:endParaRPr lang="en-US" altLang="zh-CN" dirty="0">
              <a:solidFill>
                <a:srgbClr val="000000"/>
              </a:solidFill>
              <a:cs typeface="Times New Roman" panose="02020603050405020304" charset="0"/>
            </a:endParaRPr>
          </a:p>
          <a:p>
            <a:pPr marL="285750" indent="-285750" algn="just">
              <a:lnSpc>
                <a:spcPts val="2050"/>
              </a:lnSpc>
              <a:buFont typeface="Arial" panose="020B0604020202020204" pitchFamily="34" charset="0"/>
              <a:buChar char="•"/>
            </a:pPr>
            <a:endParaRPr lang="en-US" altLang="zh-CN" dirty="0">
              <a:solidFill>
                <a:srgbClr val="000000"/>
              </a:solidFill>
              <a:cs typeface="Times New Roman" panose="02020603050405020304" charset="0"/>
            </a:endParaRPr>
          </a:p>
          <a:p>
            <a:pPr marL="285750" indent="-285750" algn="just">
              <a:lnSpc>
                <a:spcPts val="2050"/>
              </a:lnSpc>
              <a:buFont typeface="Arial" panose="020B0604020202020204" pitchFamily="34" charset="0"/>
              <a:buChar char="•"/>
            </a:pPr>
            <a:r>
              <a:rPr lang="en-US" altLang="zh-CN" baseline="0" dirty="0">
                <a:solidFill>
                  <a:srgbClr val="000000"/>
                </a:solidFill>
                <a:cs typeface="Times New Roman" panose="02020603050405020304" charset="0"/>
              </a:rPr>
              <a:t>XX Found</a:t>
            </a:r>
            <a:endParaRPr lang="en-US" altLang="zh-CN" baseline="0" dirty="0">
              <a:solidFill>
                <a:srgbClr val="000000"/>
              </a:solidFill>
              <a:cs typeface="Times New Roman" panose="02020603050405020304" charset="0"/>
            </a:endParaRPr>
          </a:p>
          <a:p>
            <a:pPr marL="285750" indent="-285750" algn="just">
              <a:lnSpc>
                <a:spcPts val="2050"/>
              </a:lnSpc>
              <a:buFont typeface="Arial" panose="020B0604020202020204" pitchFamily="34" charset="0"/>
              <a:buChar char="•"/>
            </a:pPr>
            <a:endParaRPr lang="en-US" altLang="zh-CN" b="1" i="1" dirty="0">
              <a:solidFill>
                <a:srgbClr val="000000"/>
              </a:solidFill>
              <a:cs typeface="Times New Roman" panose="02020603050405020304" charset="0"/>
            </a:endParaRPr>
          </a:p>
          <a:p>
            <a:pPr marL="285750" indent="-285750" algn="just">
              <a:lnSpc>
                <a:spcPts val="2050"/>
              </a:lnSpc>
              <a:buFont typeface="Arial" panose="020B0604020202020204" pitchFamily="34" charset="0"/>
              <a:buChar char="•"/>
            </a:pPr>
            <a:r>
              <a:rPr lang="zh-CN" altLang="en-US" b="1" dirty="0">
                <a:solidFill>
                  <a:srgbClr val="000000"/>
                </a:solidFill>
                <a:cs typeface="Times New Roman" panose="02020603050405020304" charset="0"/>
              </a:rPr>
              <a:t>新闻报道</a:t>
            </a:r>
            <a:r>
              <a:rPr lang="zh-CN" altLang="en-US" dirty="0">
                <a:solidFill>
                  <a:srgbClr val="000000"/>
                </a:solidFill>
                <a:cs typeface="Times New Roman" panose="02020603050405020304" charset="0"/>
              </a:rPr>
              <a:t>和</a:t>
            </a:r>
            <a:r>
              <a:rPr lang="zh-CN" altLang="en-US" b="1" dirty="0">
                <a:solidFill>
                  <a:srgbClr val="000000"/>
                </a:solidFill>
                <a:cs typeface="Times New Roman" panose="02020603050405020304" charset="0"/>
              </a:rPr>
              <a:t>演讲稿</a:t>
            </a:r>
            <a:r>
              <a:rPr lang="zh-CN" altLang="en-US" dirty="0">
                <a:solidFill>
                  <a:srgbClr val="000000"/>
                </a:solidFill>
                <a:cs typeface="Times New Roman" panose="02020603050405020304" charset="0"/>
              </a:rPr>
              <a:t>按具体要求设置标题</a:t>
            </a:r>
            <a:endParaRPr lang="en-US" altLang="zh-CN" dirty="0">
              <a:solidFill>
                <a:srgbClr val="000000"/>
              </a:solidFill>
              <a:highlight>
                <a:srgbClr val="FFFF00"/>
              </a:highlight>
              <a:cs typeface="Times New Roman" panose="02020603050405020304" charset="0"/>
            </a:endParaRPr>
          </a:p>
          <a:p>
            <a:pPr algn="just">
              <a:lnSpc>
                <a:spcPts val="2050"/>
              </a:lnSpc>
            </a:pPr>
            <a:endParaRPr lang="en-US" altLang="zh-CN" b="1" baseline="0" dirty="0">
              <a:solidFill>
                <a:srgbClr val="000000"/>
              </a:solidFill>
              <a:highlight>
                <a:srgbClr val="FFFF00"/>
              </a:highlight>
              <a:cs typeface="Times New Roman" panose="02020603050405020304" charset="0"/>
            </a:endParaRPr>
          </a:p>
          <a:p>
            <a:pPr algn="just">
              <a:lnSpc>
                <a:spcPts val="2050"/>
              </a:lnSpc>
            </a:pPr>
            <a:endParaRPr lang="en-US" altLang="zh-CN" b="1" dirty="0">
              <a:solidFill>
                <a:srgbClr val="000000"/>
              </a:solidFill>
              <a:highlight>
                <a:srgbClr val="FFFF00"/>
              </a:highlight>
              <a:cs typeface="Times New Roman" panose="02020603050405020304" charset="0"/>
            </a:endParaRPr>
          </a:p>
          <a:p>
            <a:pPr algn="just">
              <a:lnSpc>
                <a:spcPts val="2050"/>
              </a:lnSpc>
            </a:pPr>
            <a:endParaRPr lang="en-US" altLang="zh-CN" b="1" i="1" baseline="0" dirty="0">
              <a:solidFill>
                <a:srgbClr val="000000"/>
              </a:solidFill>
              <a:highlight>
                <a:srgbClr val="FFFF00"/>
              </a:highlight>
              <a:cs typeface="Times New Roman" panose="02020603050405020304" charset="0"/>
            </a:endParaRPr>
          </a:p>
          <a:p>
            <a:pPr algn="just">
              <a:lnSpc>
                <a:spcPts val="2050"/>
              </a:lnSpc>
            </a:pPr>
            <a:endParaRPr lang="en-US" altLang="zh-CN" b="1" i="1" baseline="0" dirty="0">
              <a:cs typeface="Times New Roman" panose="02020603050405020304" charset="0"/>
            </a:endParaRP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9665</Words>
  <Application>WPS 演示</Application>
  <PresentationFormat>宽屏</PresentationFormat>
  <Paragraphs>740</Paragraphs>
  <Slides>15</Slides>
  <Notes>17</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15</vt:i4>
      </vt:variant>
    </vt:vector>
  </HeadingPairs>
  <TitlesOfParts>
    <vt:vector size="32" baseType="lpstr">
      <vt:lpstr>Arial</vt:lpstr>
      <vt:lpstr>宋体</vt:lpstr>
      <vt:lpstr>Wingdings</vt:lpstr>
      <vt:lpstr>Calibri</vt:lpstr>
      <vt:lpstr>Calibri Light</vt:lpstr>
      <vt:lpstr>方正粗黑宋简体</vt:lpstr>
      <vt:lpstr>微软雅黑</vt:lpstr>
      <vt:lpstr>Times New Roman</vt:lpstr>
      <vt:lpstr>NEU-BZ-S92</vt:lpstr>
      <vt:lpstr>Segoe Print</vt:lpstr>
      <vt:lpstr>方正书宋_GBK</vt:lpstr>
      <vt:lpstr>Impact</vt:lpstr>
      <vt:lpstr>Arial Unicode MS</vt:lpstr>
      <vt:lpstr>HelveticaNeue</vt:lpstr>
      <vt:lpstr>Helvetica 65 Medium</vt:lpstr>
      <vt:lpstr>华文新魏</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tukuppt</dc:title>
  <dc:creator>www.tukuppt.com</dc:creator>
  <cp:keywords>tukuppt; tukppt</cp:keywords>
  <dc:subject>熊猫办公</dc:subject>
  <cp:category>tukuppt</cp:category>
  <cp:lastModifiedBy>24147</cp:lastModifiedBy>
  <cp:revision>31</cp:revision>
  <dcterms:created xsi:type="dcterms:W3CDTF">2015-08-19T01:58:00Z</dcterms:created>
  <dcterms:modified xsi:type="dcterms:W3CDTF">2023-06-03T11:37:25Z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2052-11.8.2.8411</vt:lpwstr>
  </property>
</Properties>
</file>