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28" r:id="rId3"/>
    <p:sldId id="256" r:id="rId4"/>
    <p:sldId id="257" r:id="rId6"/>
    <p:sldId id="258" r:id="rId7"/>
    <p:sldId id="259" r:id="rId8"/>
    <p:sldId id="260" r:id="rId9"/>
    <p:sldId id="262" r:id="rId10"/>
    <p:sldId id="289" r:id="rId11"/>
    <p:sldId id="290" r:id="rId12"/>
    <p:sldId id="265" r:id="rId13"/>
    <p:sldId id="285" r:id="rId14"/>
    <p:sldId id="291" r:id="rId15"/>
    <p:sldId id="292" r:id="rId16"/>
    <p:sldId id="293" r:id="rId17"/>
    <p:sldId id="271" r:id="rId18"/>
    <p:sldId id="274" r:id="rId19"/>
    <p:sldId id="317" r:id="rId20"/>
    <p:sldId id="275" r:id="rId21"/>
    <p:sldId id="318" r:id="rId22"/>
    <p:sldId id="276" r:id="rId23"/>
    <p:sldId id="319" r:id="rId24"/>
    <p:sldId id="320" r:id="rId25"/>
    <p:sldId id="409" r:id="rId26"/>
    <p:sldId id="294" r:id="rId27"/>
    <p:sldId id="321" r:id="rId28"/>
    <p:sldId id="295" r:id="rId29"/>
    <p:sldId id="363" r:id="rId30"/>
    <p:sldId id="395" r:id="rId31"/>
    <p:sldId id="296" r:id="rId32"/>
    <p:sldId id="375" r:id="rId33"/>
    <p:sldId id="298" r:id="rId34"/>
    <p:sldId id="376" r:id="rId35"/>
    <p:sldId id="299" r:id="rId36"/>
    <p:sldId id="281" r:id="rId37"/>
    <p:sldId id="303" r:id="rId38"/>
    <p:sldId id="386" r:id="rId39"/>
    <p:sldId id="301" r:id="rId40"/>
    <p:sldId id="309" r:id="rId41"/>
    <p:sldId id="392" r:id="rId42"/>
    <p:sldId id="311" r:id="rId43"/>
    <p:sldId id="287"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23" autoAdjust="0"/>
    <p:restoredTop sz="94660"/>
  </p:normalViewPr>
  <p:slideViewPr>
    <p:cSldViewPr snapToGrid="0">
      <p:cViewPr varScale="1">
        <p:scale>
          <a:sx n="57" d="100"/>
          <a:sy n="57" d="100"/>
        </p:scale>
        <p:origin x="9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8.png"/><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20.wdp"/><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5.xml"/><Relationship Id="rId7" Type="http://schemas.openxmlformats.org/officeDocument/2006/relationships/image" Target="../media/image21.png"/><Relationship Id="rId6" Type="http://schemas.openxmlformats.org/officeDocument/2006/relationships/tags" Target="../tags/tag1.xml"/><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22.png"/><Relationship Id="rId2" Type="http://schemas.microsoft.com/office/2007/relationships/hdphoto" Target="../media/image20.wdp"/><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5.xml"/><Relationship Id="rId6" Type="http://schemas.openxmlformats.org/officeDocument/2006/relationships/tags" Target="../tags/tag3.xml"/><Relationship Id="rId5" Type="http://schemas.openxmlformats.org/officeDocument/2006/relationships/image" Target="../media/image21.png"/><Relationship Id="rId4" Type="http://schemas.openxmlformats.org/officeDocument/2006/relationships/tags" Target="../tags/tag2.xml"/><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5.xml"/><Relationship Id="rId7" Type="http://schemas.openxmlformats.org/officeDocument/2006/relationships/tags" Target="../tags/tag5.xml"/><Relationship Id="rId6" Type="http://schemas.openxmlformats.org/officeDocument/2006/relationships/image" Target="../media/image24.png"/><Relationship Id="rId5" Type="http://schemas.openxmlformats.org/officeDocument/2006/relationships/tags" Target="../tags/tag4.xml"/><Relationship Id="rId4" Type="http://schemas.openxmlformats.org/officeDocument/2006/relationships/image" Target="../media/image21.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media" Target="../media/audio1.wav"/><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21.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5.xml"/><Relationship Id="rId7" Type="http://schemas.openxmlformats.org/officeDocument/2006/relationships/tags" Target="../tags/tag7.xml"/><Relationship Id="rId6" Type="http://schemas.openxmlformats.org/officeDocument/2006/relationships/image" Target="../media/image21.png"/><Relationship Id="rId5" Type="http://schemas.openxmlformats.org/officeDocument/2006/relationships/tags" Target="../tags/tag6.xml"/><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24.pn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tags" Target="../tags/tag8.xml"/><Relationship Id="rId4" Type="http://schemas.openxmlformats.org/officeDocument/2006/relationships/image" Target="../media/image21.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tags" Target="../tags/tag9.xml"/><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image" Target="../media/image24.png"/><Relationship Id="rId1" Type="http://schemas.openxmlformats.org/officeDocument/2006/relationships/image" Target="../media/image26.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6.jpe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tags" Target="../tags/tag11.xml"/><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image" Target="../media/image27.png"/><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24.png"/><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jpeg"/><Relationship Id="rId2" Type="http://schemas.microsoft.com/office/2007/relationships/hdphoto" Target="../media/image7.wdp"/><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tags" Target="../tags/tag15.xml"/><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6.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5.xml"/><Relationship Id="rId3" Type="http://schemas.openxmlformats.org/officeDocument/2006/relationships/tags" Target="../tags/tag16.xml"/><Relationship Id="rId2" Type="http://schemas.openxmlformats.org/officeDocument/2006/relationships/image" Target="../media/image24.png"/><Relationship Id="rId1" Type="http://schemas.openxmlformats.org/officeDocument/2006/relationships/image" Target="../media/image25.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tags" Target="../tags/tag17.xml"/><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6.jpe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6.xml"/><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21.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tags" Target="../tags/tag18.xml"/><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tags" Target="../tags/tag19.xml"/><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6.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6.xml"/><Relationship Id="rId3" Type="http://schemas.openxmlformats.org/officeDocument/2006/relationships/image" Target="../media/image21.png"/><Relationship Id="rId2" Type="http://schemas.microsoft.com/office/2007/relationships/media" Target="../media/media10.mp3"/><Relationship Id="rId1" Type="http://schemas.openxmlformats.org/officeDocument/2006/relationships/audio" Target="../media/media10.mp3"/></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28.png"/><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24.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tags" Target="../tags/tag22.xml"/><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image" Target="../media/image26.jpe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31.emf"/><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tags" Target="../tags/tag25.xml"/><Relationship Id="rId2" Type="http://schemas.openxmlformats.org/officeDocument/2006/relationships/image" Target="../media/image9.png"/><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3428"/>
          </a:xfrm>
          <a:prstGeom prst="rect">
            <a:avLst/>
          </a:prstGeom>
          <a:noFill/>
        </p:spPr>
        <p:txBody>
          <a:bodyPr wrap="square">
            <a:spAutoFit/>
          </a:bodyPr>
          <a:lstStyle/>
          <a:p>
            <a:r>
              <a:rPr lang="zh-CN" altLang="en-US" sz="2000" dirty="0"/>
              <a:t>音的变化也是一种连读现象，两个词之间非常平滑的</a:t>
            </a:r>
            <a:endParaRPr lang="en-US" altLang="zh-CN" sz="2000" dirty="0"/>
          </a:p>
          <a:p>
            <a:endParaRPr lang="en-US" altLang="zh-CN" sz="2000" dirty="0"/>
          </a:p>
          <a:p>
            <a:r>
              <a:rPr lang="zh-CN" altLang="en-US" sz="2000" dirty="0"/>
              <a:t>过渡，导致一个音受临音影响而变化。</a:t>
            </a:r>
            <a:endParaRPr lang="zh-CN" altLang="en-US" sz="2000" dirty="0"/>
          </a:p>
          <a:p>
            <a:endParaRPr lang="en-US" altLang="zh-CN" sz="2000" dirty="0"/>
          </a:p>
          <a:p>
            <a:r>
              <a:rPr lang="zh-CN" altLang="en-US" sz="2000" dirty="0"/>
              <a:t>主要是以下两种方式：</a:t>
            </a:r>
            <a:endParaRPr lang="zh-CN" altLang="en-US" sz="2000" dirty="0"/>
          </a:p>
          <a:p>
            <a:r>
              <a:rPr lang="zh-CN" altLang="en-US" sz="2000" dirty="0"/>
              <a:t> </a:t>
            </a:r>
            <a:endParaRPr lang="en-US" altLang="zh-CN" sz="2000" dirty="0"/>
          </a:p>
          <a:p>
            <a:r>
              <a:rPr lang="en-US" altLang="zh-CN" sz="2000" dirty="0"/>
              <a:t>1</a:t>
            </a:r>
            <a:r>
              <a:rPr lang="zh-CN" altLang="en-US" sz="2000" dirty="0"/>
              <a:t>、 辅音</a:t>
            </a:r>
            <a:r>
              <a:rPr lang="en-US" altLang="zh-CN" sz="2000" dirty="0"/>
              <a:t>[d]</a:t>
            </a:r>
            <a:r>
              <a:rPr lang="zh-CN" altLang="en-US" sz="2000" dirty="0"/>
              <a:t>与</a:t>
            </a:r>
            <a:r>
              <a:rPr lang="en-US" altLang="zh-CN" sz="2000" dirty="0"/>
              <a:t>[j]</a:t>
            </a:r>
            <a:r>
              <a:rPr lang="zh-CN" altLang="en-US" sz="2000" dirty="0"/>
              <a:t>相邻时，被同化为</a:t>
            </a:r>
            <a:r>
              <a:rPr lang="en-US" altLang="zh-CN" sz="2000" dirty="0"/>
              <a:t>[</a:t>
            </a:r>
            <a:r>
              <a:rPr lang="en-US" altLang="zh-CN" sz="2000" dirty="0" err="1"/>
              <a:t>dʒ</a:t>
            </a:r>
            <a:r>
              <a:rPr lang="en-US" altLang="zh-CN" sz="2000" dirty="0"/>
              <a:t>]</a:t>
            </a:r>
            <a:r>
              <a:rPr lang="zh-CN" altLang="en-US" sz="2000" dirty="0"/>
              <a:t>： </a:t>
            </a:r>
            <a:endParaRPr lang="zh-CN" altLang="en-US" sz="2000" dirty="0"/>
          </a:p>
          <a:p>
            <a:r>
              <a:rPr lang="zh-CN" altLang="en-US" sz="2000" dirty="0"/>
              <a:t>       </a:t>
            </a:r>
            <a:endParaRPr lang="en-US" altLang="zh-CN" sz="2000" dirty="0"/>
          </a:p>
          <a:p>
            <a:r>
              <a:rPr lang="en-US" altLang="zh-CN" sz="2000" dirty="0"/>
              <a:t>Woul</a:t>
            </a:r>
            <a:r>
              <a:rPr lang="en-US" altLang="zh-CN" sz="2000" u="sng" dirty="0">
                <a:solidFill>
                  <a:srgbClr val="FFC000"/>
                </a:solidFill>
              </a:rPr>
              <a:t>d y</a:t>
            </a:r>
            <a:r>
              <a:rPr lang="en-US" altLang="zh-CN" sz="2000" dirty="0"/>
              <a:t>ou....? </a:t>
            </a:r>
            <a:endParaRPr lang="en-US" altLang="zh-CN" sz="2000" dirty="0"/>
          </a:p>
          <a:p>
            <a:endParaRPr lang="en-US" altLang="zh-CN" sz="2000" dirty="0"/>
          </a:p>
          <a:p>
            <a:r>
              <a:rPr lang="en-US" altLang="zh-CN" sz="2000" dirty="0"/>
              <a:t>2</a:t>
            </a:r>
            <a:r>
              <a:rPr lang="zh-CN" altLang="en-US" sz="2000" dirty="0"/>
              <a:t>、 辅音</a:t>
            </a:r>
            <a:r>
              <a:rPr lang="en-US" altLang="zh-CN" sz="2000" dirty="0"/>
              <a:t>[t]</a:t>
            </a:r>
            <a:r>
              <a:rPr lang="zh-CN" altLang="en-US" sz="2000" dirty="0"/>
              <a:t>与</a:t>
            </a:r>
            <a:r>
              <a:rPr lang="en-US" altLang="zh-CN" sz="2000" dirty="0"/>
              <a:t>[j]</a:t>
            </a:r>
            <a:r>
              <a:rPr lang="zh-CN" altLang="en-US" sz="2000" dirty="0"/>
              <a:t>相邻时，被同化为</a:t>
            </a:r>
            <a:r>
              <a:rPr lang="en-US" altLang="zh-CN" sz="2000" dirty="0"/>
              <a:t>[t∫]</a:t>
            </a:r>
            <a:r>
              <a:rPr lang="zh-CN" altLang="en-US" sz="2000" dirty="0"/>
              <a:t>： </a:t>
            </a:r>
            <a:endParaRPr lang="zh-CN" altLang="en-US" sz="2000" dirty="0"/>
          </a:p>
          <a:p>
            <a:r>
              <a:rPr lang="zh-CN" altLang="en-US" sz="2000" dirty="0"/>
              <a:t>     </a:t>
            </a:r>
            <a:endParaRPr lang="en-US" altLang="zh-CN" sz="2000" dirty="0"/>
          </a:p>
          <a:p>
            <a:r>
              <a:rPr lang="zh-CN" altLang="en-US" sz="2000" dirty="0"/>
              <a:t>  </a:t>
            </a:r>
            <a:r>
              <a:rPr lang="en-US" altLang="zh-CN" sz="2000" dirty="0"/>
              <a:t>Can’</a:t>
            </a:r>
            <a:r>
              <a:rPr lang="en-US" altLang="zh-CN" sz="2000" u="sng" dirty="0">
                <a:solidFill>
                  <a:srgbClr val="FFC000"/>
                </a:solidFill>
              </a:rPr>
              <a:t>t y</a:t>
            </a:r>
            <a:r>
              <a:rPr lang="en-US" altLang="zh-CN" sz="2000" dirty="0"/>
              <a:t>ou</a:t>
            </a:r>
            <a:r>
              <a:rPr lang="zh-CN" altLang="en-US" sz="2000" dirty="0"/>
              <a:t>？ </a:t>
            </a:r>
            <a:endParaRPr lang="zh-CN" altLang="en-US" sz="2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541782" y="1086779"/>
            <a:ext cx="4606290" cy="4524315"/>
          </a:xfrm>
          <a:prstGeom prst="rect">
            <a:avLst/>
          </a:prstGeom>
          <a:noFill/>
        </p:spPr>
        <p:txBody>
          <a:bodyPr wrap="square">
            <a:spAutoFit/>
          </a:bodyPr>
          <a:lstStyle/>
          <a:p>
            <a:r>
              <a:rPr lang="en-US" altLang="zh-CN" sz="2400" dirty="0"/>
              <a:t>M:Hello ! International Friends Club , ca</a:t>
            </a:r>
            <a:r>
              <a:rPr lang="en-US" altLang="zh-CN" sz="2400" u="sng" dirty="0">
                <a:solidFill>
                  <a:srgbClr val="FF0000"/>
                </a:solidFill>
              </a:rPr>
              <a:t>n</a:t>
            </a:r>
            <a:r>
              <a:rPr lang="en-US" altLang="zh-CN" sz="2400" u="sng" dirty="0"/>
              <a:t> </a:t>
            </a:r>
            <a:r>
              <a:rPr lang="en-US" altLang="zh-CN" sz="2400" u="sng" dirty="0">
                <a:solidFill>
                  <a:srgbClr val="FF0000"/>
                </a:solidFill>
              </a:rPr>
              <a:t>I</a:t>
            </a:r>
            <a:r>
              <a:rPr lang="en-US" altLang="zh-CN" sz="2400" dirty="0"/>
              <a:t> hel</a:t>
            </a:r>
            <a:r>
              <a:rPr lang="en-US" altLang="zh-CN" sz="2400" u="sng" dirty="0">
                <a:solidFill>
                  <a:srgbClr val="FF0000"/>
                </a:solidFill>
              </a:rPr>
              <a:t>p</a:t>
            </a:r>
            <a:r>
              <a:rPr lang="en-US" altLang="zh-CN" sz="2400" u="sng" dirty="0"/>
              <a:t> </a:t>
            </a:r>
            <a:r>
              <a:rPr lang="en-US" altLang="zh-CN" sz="2400" u="sng" dirty="0">
                <a:solidFill>
                  <a:srgbClr val="FF0000"/>
                </a:solidFill>
              </a:rPr>
              <a:t>y</a:t>
            </a:r>
            <a:r>
              <a:rPr lang="en-US" altLang="zh-CN" sz="2400" dirty="0"/>
              <a:t>ou ?</a:t>
            </a:r>
            <a:endParaRPr lang="en-US" altLang="zh-CN" sz="2400" dirty="0"/>
          </a:p>
          <a:p>
            <a:r>
              <a:rPr lang="en-US" altLang="zh-CN" sz="2400" dirty="0"/>
              <a:t>W: Oh , hello ! I rea</a:t>
            </a:r>
            <a:r>
              <a:rPr lang="en-US" altLang="zh-CN" sz="2400" u="sng" dirty="0">
                <a:solidFill>
                  <a:srgbClr val="FF0000"/>
                </a:solidFill>
              </a:rPr>
              <a:t>d</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your clu</a:t>
            </a:r>
            <a:r>
              <a:rPr lang="en-US" altLang="zh-CN" sz="2400" u="sng" dirty="0">
                <a:solidFill>
                  <a:srgbClr val="FF0000"/>
                </a:solidFill>
              </a:rPr>
              <a:t>b</a:t>
            </a:r>
            <a:r>
              <a:rPr lang="en-US" altLang="zh-CN" sz="2400" u="sng" dirty="0"/>
              <a:t> </a:t>
            </a:r>
            <a:r>
              <a:rPr lang="en-US" altLang="zh-CN" sz="2400" u="sng" dirty="0">
                <a:solidFill>
                  <a:srgbClr val="FF0000"/>
                </a:solidFill>
              </a:rPr>
              <a:t>i</a:t>
            </a:r>
            <a:r>
              <a:rPr lang="en-US" altLang="zh-CN" sz="2400" dirty="0"/>
              <a:t>n the paper today .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u="sng" dirty="0"/>
              <a:t> t</a:t>
            </a:r>
            <a:r>
              <a:rPr lang="en-US" altLang="zh-CN" sz="2400" dirty="0"/>
              <a:t>hough</a:t>
            </a:r>
            <a:r>
              <a:rPr lang="en-US" altLang="zh-CN" sz="2400" u="sng" dirty="0">
                <a:solidFill>
                  <a:srgbClr val="FF0000"/>
                </a:solidFill>
              </a:rPr>
              <a:t>t</a:t>
            </a:r>
            <a:r>
              <a:rPr lang="en-US" altLang="zh-CN" sz="2400" u="sng" dirty="0"/>
              <a:t> </a:t>
            </a:r>
            <a:r>
              <a:rPr lang="en-US" altLang="zh-CN" sz="2400" u="sng" dirty="0">
                <a:solidFill>
                  <a:srgbClr val="FF0000"/>
                </a:solidFill>
              </a:rPr>
              <a:t>I</a:t>
            </a:r>
            <a:r>
              <a:rPr lang="en-US" altLang="zh-CN" sz="2400" dirty="0"/>
              <a:t>’</a:t>
            </a:r>
            <a:r>
              <a:rPr lang="en-US" altLang="zh-CN" sz="2400" dirty="0">
                <a:solidFill>
                  <a:srgbClr val="0070C0"/>
                </a:solidFill>
              </a:rPr>
              <a:t>d</a:t>
            </a:r>
            <a:r>
              <a:rPr lang="en-US" altLang="zh-CN" sz="2400" dirty="0"/>
              <a:t> phone to fin</a:t>
            </a:r>
            <a:r>
              <a:rPr lang="en-US" altLang="zh-CN" sz="2400" u="sng" dirty="0">
                <a:solidFill>
                  <a:srgbClr val="FF0000"/>
                </a:solidFill>
              </a:rPr>
              <a:t>d</a:t>
            </a:r>
            <a:r>
              <a:rPr lang="en-US" altLang="zh-CN" sz="2400" u="sng" dirty="0"/>
              <a:t> </a:t>
            </a:r>
            <a:r>
              <a:rPr lang="en-US" altLang="zh-CN" sz="2400" u="sng" dirty="0">
                <a:solidFill>
                  <a:srgbClr val="FF0000"/>
                </a:solidFill>
              </a:rPr>
              <a:t>out a </a:t>
            </a:r>
            <a:r>
              <a:rPr lang="en-US" altLang="zh-CN" sz="2400" dirty="0"/>
              <a:t>bi</a:t>
            </a:r>
            <a:r>
              <a:rPr lang="en-US" altLang="zh-CN" sz="2400" dirty="0">
                <a:solidFill>
                  <a:srgbClr val="0070C0"/>
                </a:solidFill>
              </a:rPr>
              <a:t>t</a:t>
            </a:r>
            <a:r>
              <a:rPr lang="en-US" altLang="zh-CN" sz="2400" dirty="0"/>
              <a:t> more .</a:t>
            </a:r>
            <a:endParaRPr lang="en-US" altLang="zh-CN" sz="2400" dirty="0"/>
          </a:p>
          <a:p>
            <a:r>
              <a:rPr lang="en-US" altLang="zh-CN" sz="2400" dirty="0"/>
              <a:t>M:Yes , certainly . well , we’re a sor</a:t>
            </a:r>
            <a:r>
              <a:rPr lang="en-US" altLang="zh-CN" sz="2400" u="sng" dirty="0">
                <a:solidFill>
                  <a:srgbClr val="FF0000"/>
                </a:solidFill>
              </a:rPr>
              <a:t>t</a:t>
            </a:r>
            <a:r>
              <a:rPr lang="en-US" altLang="zh-CN" sz="2400" u="sng" dirty="0"/>
              <a:t> </a:t>
            </a:r>
            <a:r>
              <a:rPr lang="en-US" altLang="zh-CN" sz="2400" u="sng" dirty="0">
                <a:solidFill>
                  <a:srgbClr val="FF0000"/>
                </a:solidFill>
              </a:rPr>
              <a:t>o</a:t>
            </a:r>
            <a:r>
              <a:rPr lang="en-US" altLang="zh-CN" sz="2400" dirty="0"/>
              <a:t>f social club for  people from differen</a:t>
            </a:r>
            <a:r>
              <a:rPr lang="en-US" altLang="zh-CN" sz="2400" dirty="0">
                <a:solidFill>
                  <a:srgbClr val="0070C0"/>
                </a:solidFill>
              </a:rPr>
              <a:t>t</a:t>
            </a:r>
            <a:r>
              <a:rPr lang="en-US" altLang="zh-CN" sz="2400" dirty="0"/>
              <a:t> countries . It’s qui</a:t>
            </a:r>
            <a:r>
              <a:rPr lang="en-US" altLang="zh-CN" sz="2400" u="sng" dirty="0">
                <a:solidFill>
                  <a:srgbClr val="FF0000"/>
                </a:solidFill>
              </a:rPr>
              <a:t>te</a:t>
            </a:r>
            <a:r>
              <a:rPr lang="en-US" altLang="zh-CN" sz="2400" u="sng" dirty="0"/>
              <a:t> </a:t>
            </a:r>
            <a:r>
              <a:rPr lang="en-US" altLang="zh-CN" sz="2400" u="sng" dirty="0">
                <a:solidFill>
                  <a:srgbClr val="FF0000"/>
                </a:solidFill>
              </a:rPr>
              <a:t>a</a:t>
            </a:r>
            <a:r>
              <a:rPr lang="en-US" altLang="zh-CN" sz="2400" dirty="0">
                <a:solidFill>
                  <a:srgbClr val="FF0000"/>
                </a:solidFill>
              </a:rPr>
              <a:t> </a:t>
            </a:r>
            <a:r>
              <a:rPr lang="en-US" altLang="zh-CN" sz="2400" dirty="0"/>
              <a:t>new club .we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50 members a</a:t>
            </a:r>
            <a:r>
              <a:rPr lang="en-US" altLang="zh-CN" sz="2400" dirty="0">
                <a:solidFill>
                  <a:srgbClr val="0070C0"/>
                </a:solidFill>
              </a:rPr>
              <a:t>t</a:t>
            </a:r>
            <a:r>
              <a:rPr lang="en-US" altLang="zh-CN" sz="2400" dirty="0"/>
              <a:t> the moment bu</a:t>
            </a:r>
            <a:r>
              <a:rPr lang="en-US" altLang="zh-CN" sz="2400" dirty="0">
                <a:solidFill>
                  <a:srgbClr val="0070C0"/>
                </a:solidFill>
              </a:rPr>
              <a:t>t</a:t>
            </a:r>
            <a:r>
              <a:rPr lang="en-US" altLang="zh-CN" sz="2400" dirty="0"/>
              <a:t> we’re growing all the time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139849" y="1140568"/>
            <a:ext cx="5421855" cy="3785652"/>
          </a:xfrm>
          <a:prstGeom prst="rect">
            <a:avLst/>
          </a:prstGeom>
          <a:noFill/>
        </p:spPr>
        <p:txBody>
          <a:bodyPr wrap="square">
            <a:spAutoFit/>
          </a:bodyPr>
          <a:lstStyle/>
          <a:p>
            <a:r>
              <a:rPr lang="en-US" altLang="zh-CN" sz="2400" dirty="0"/>
              <a:t>W: Tha</a:t>
            </a:r>
            <a:r>
              <a:rPr lang="en-US" altLang="zh-CN" sz="2400" dirty="0">
                <a:solidFill>
                  <a:srgbClr val="0070C0"/>
                </a:solidFill>
              </a:rPr>
              <a:t>t </a:t>
            </a:r>
            <a:r>
              <a:rPr lang="en-US" altLang="zh-CN" sz="2400" dirty="0"/>
              <a:t>sounds interesting .I’m British actually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dirty="0"/>
              <a:t> came to Washington abou</a:t>
            </a:r>
            <a:r>
              <a:rPr lang="en-US" altLang="zh-CN" sz="2400" dirty="0">
                <a:solidFill>
                  <a:srgbClr val="0070C0"/>
                </a:solidFill>
              </a:rPr>
              <a:t>t</a:t>
            </a:r>
            <a:r>
              <a:rPr lang="en-US" altLang="zh-CN" sz="2400" dirty="0"/>
              <a:t> three month</a:t>
            </a:r>
            <a:r>
              <a:rPr lang="en-US" altLang="zh-CN" sz="2400" u="sng" dirty="0">
                <a:solidFill>
                  <a:srgbClr val="FF0000"/>
                </a:solidFill>
              </a:rPr>
              <a:t>s</a:t>
            </a:r>
            <a:r>
              <a:rPr lang="en-US" altLang="zh-CN" sz="2400" u="sng" dirty="0"/>
              <a:t> </a:t>
            </a:r>
            <a:r>
              <a:rPr lang="en-US" altLang="zh-CN" sz="2400" u="sng" dirty="0">
                <a:solidFill>
                  <a:srgbClr val="FF0000"/>
                </a:solidFill>
              </a:rPr>
              <a:t>a</a:t>
            </a:r>
            <a:r>
              <a:rPr lang="en-US" altLang="zh-CN" sz="2400" dirty="0"/>
              <a:t>go ,I’m looking for ways to mee</a:t>
            </a:r>
            <a:r>
              <a:rPr lang="en-US" altLang="zh-CN" sz="2400" dirty="0">
                <a:solidFill>
                  <a:srgbClr val="0070C0"/>
                </a:solidFill>
              </a:rPr>
              <a:t>t</a:t>
            </a:r>
            <a:r>
              <a:rPr lang="en-US" altLang="zh-CN" sz="2400" dirty="0"/>
              <a:t> people . . </a:t>
            </a:r>
            <a:r>
              <a:rPr lang="en-US" altLang="zh-CN" sz="2400" dirty="0" err="1"/>
              <a:t>Er</a:t>
            </a:r>
            <a:r>
              <a:rPr lang="en-US" altLang="zh-CN" sz="2400" dirty="0"/>
              <a:t> ,wha</a:t>
            </a:r>
            <a:r>
              <a:rPr lang="en-US" altLang="zh-CN" sz="2400" dirty="0">
                <a:solidFill>
                  <a:srgbClr val="0070C0"/>
                </a:solidFill>
              </a:rPr>
              <a:t>t</a:t>
            </a:r>
            <a:r>
              <a:rPr lang="en-US" altLang="zh-CN" sz="2400" dirty="0"/>
              <a:t> kin</a:t>
            </a:r>
            <a:r>
              <a:rPr lang="en-US" altLang="zh-CN" sz="2400" u="sng" dirty="0">
                <a:solidFill>
                  <a:srgbClr val="FF0000"/>
                </a:solidFill>
              </a:rPr>
              <a:t>ds o</a:t>
            </a:r>
            <a:r>
              <a:rPr lang="en-US" altLang="zh-CN" sz="2400" dirty="0"/>
              <a:t>f events do you organize ?</a:t>
            </a:r>
            <a:endParaRPr lang="en-US" altLang="zh-CN" sz="2400" dirty="0"/>
          </a:p>
          <a:p>
            <a:r>
              <a:rPr lang="en-US" altLang="zh-CN" sz="2400" dirty="0"/>
              <a:t>M: well , we have social ge</a:t>
            </a:r>
            <a:r>
              <a:rPr lang="en-US" altLang="zh-CN" sz="2400" dirty="0">
                <a:solidFill>
                  <a:srgbClr val="0070C0"/>
                </a:solidFill>
              </a:rPr>
              <a:t>t</a:t>
            </a:r>
            <a:r>
              <a:rPr lang="en-US" altLang="zh-CN" sz="2400" dirty="0"/>
              <a:t>-togethers ,an</a:t>
            </a:r>
            <a:r>
              <a:rPr lang="en-US" altLang="zh-CN" sz="2400" dirty="0">
                <a:solidFill>
                  <a:srgbClr val="0070C0"/>
                </a:solidFill>
              </a:rPr>
              <a:t>d</a:t>
            </a:r>
            <a:r>
              <a:rPr lang="en-US" altLang="zh-CN" sz="2400" dirty="0"/>
              <a:t> sports events ,an</a:t>
            </a:r>
            <a:r>
              <a:rPr lang="en-US" altLang="zh-CN" sz="2400" dirty="0">
                <a:solidFill>
                  <a:srgbClr val="0070C0"/>
                </a:solidFill>
              </a:rPr>
              <a:t>d</a:t>
            </a:r>
            <a:r>
              <a:rPr lang="en-US" altLang="zh-CN" sz="2400" dirty="0"/>
              <a:t> we also have language evenings</a:t>
            </a:r>
            <a:endParaRPr lang="en-US" altLang="zh-CN" sz="2400" dirty="0"/>
          </a:p>
          <a:p>
            <a:r>
              <a:rPr lang="en-US" altLang="zh-CN" sz="2400" dirty="0"/>
              <a:t>W: Coul</a:t>
            </a:r>
            <a:r>
              <a:rPr lang="en-US" altLang="zh-CN" sz="2400" u="sng" dirty="0">
                <a:solidFill>
                  <a:srgbClr val="FF0000"/>
                </a:solidFill>
              </a:rPr>
              <a:t>d</a:t>
            </a:r>
            <a:r>
              <a:rPr lang="en-US" altLang="zh-CN" sz="2400" u="sng" dirty="0"/>
              <a:t> </a:t>
            </a:r>
            <a:r>
              <a:rPr lang="en-US" altLang="zh-CN" sz="2400" u="sng" dirty="0">
                <a:solidFill>
                  <a:srgbClr val="FF0000"/>
                </a:solidFill>
              </a:rPr>
              <a:t>y</a:t>
            </a:r>
            <a:r>
              <a:rPr lang="en-US" altLang="zh-CN" sz="2400" dirty="0"/>
              <a:t>ou tell me something abou</a:t>
            </a:r>
            <a:r>
              <a:rPr lang="en-US" altLang="zh-CN" sz="2400" dirty="0">
                <a:solidFill>
                  <a:srgbClr val="0070C0"/>
                </a:solidFill>
              </a:rPr>
              <a:t>t</a:t>
            </a:r>
            <a:r>
              <a:rPr lang="en-US" altLang="zh-CN" sz="2400" dirty="0"/>
              <a:t> the  language evenings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425241" y="1140568"/>
            <a:ext cx="4550171" cy="4893647"/>
          </a:xfrm>
          <a:prstGeom prst="rect">
            <a:avLst/>
          </a:prstGeom>
          <a:noFill/>
        </p:spPr>
        <p:txBody>
          <a:bodyPr wrap="square">
            <a:spAutoFit/>
          </a:bodyPr>
          <a:lstStyle/>
          <a:p>
            <a:r>
              <a:rPr lang="en-US" altLang="zh-CN" sz="2400" dirty="0"/>
              <a:t>M: Yes , every day excep</a:t>
            </a:r>
            <a:r>
              <a:rPr lang="en-US" altLang="zh-CN" sz="2400" dirty="0">
                <a:solidFill>
                  <a:srgbClr val="0070C0"/>
                </a:solidFill>
              </a:rPr>
              <a:t>t </a:t>
            </a:r>
            <a:r>
              <a:rPr lang="en-US" altLang="zh-CN" sz="2400" dirty="0"/>
              <a:t>Thursday , we ha</a:t>
            </a:r>
            <a:r>
              <a:rPr lang="en-US" altLang="zh-CN" sz="2400" u="sng" dirty="0">
                <a:solidFill>
                  <a:srgbClr val="FF0000"/>
                </a:solidFill>
              </a:rPr>
              <a:t>ve a</a:t>
            </a:r>
            <a:r>
              <a:rPr lang="en-US" altLang="zh-CN" sz="2400" dirty="0"/>
              <a:t> language evening. People can come an</a:t>
            </a:r>
            <a:r>
              <a:rPr lang="en-US" altLang="zh-CN" sz="2400" dirty="0">
                <a:solidFill>
                  <a:srgbClr val="0070C0"/>
                </a:solidFill>
              </a:rPr>
              <a:t>d</a:t>
            </a:r>
            <a:r>
              <a:rPr lang="en-US" altLang="zh-CN" sz="2400" dirty="0"/>
              <a:t> practice their languages .you know , over a drink or something .we have differen</a:t>
            </a:r>
            <a:r>
              <a:rPr lang="en-US" altLang="zh-CN" sz="2400" dirty="0">
                <a:solidFill>
                  <a:srgbClr val="0070C0"/>
                </a:solidFill>
              </a:rPr>
              <a:t>t</a:t>
            </a:r>
            <a:r>
              <a:rPr lang="en-US" altLang="zh-CN" sz="2400" dirty="0"/>
              <a:t> languages on different evenings . Monday -Spanish; Tuesday- Italian ;Wednesday- German an</a:t>
            </a:r>
            <a:r>
              <a:rPr lang="en-US" altLang="zh-CN" sz="2400" dirty="0">
                <a:solidFill>
                  <a:srgbClr val="0070C0"/>
                </a:solidFill>
              </a:rPr>
              <a:t>d</a:t>
            </a:r>
            <a:r>
              <a:rPr lang="en-US" altLang="zh-CN" sz="2400" dirty="0"/>
              <a:t> Friday- French .On Thursday we usually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 meal i</a:t>
            </a:r>
            <a:r>
              <a:rPr lang="en-US" altLang="zh-CN" sz="2400" u="sng" dirty="0">
                <a:solidFill>
                  <a:srgbClr val="FF0000"/>
                </a:solidFill>
              </a:rPr>
              <a:t>n</a:t>
            </a:r>
            <a:r>
              <a:rPr lang="en-US" altLang="zh-CN" sz="2400" u="sng" dirty="0"/>
              <a:t> </a:t>
            </a:r>
            <a:r>
              <a:rPr lang="en-US" altLang="zh-CN" sz="2400" u="sng" dirty="0">
                <a:solidFill>
                  <a:srgbClr val="FF0000"/>
                </a:solidFill>
              </a:rPr>
              <a:t>a</a:t>
            </a:r>
            <a:r>
              <a:rPr lang="en-US" altLang="zh-CN" sz="2400" dirty="0"/>
              <a:t> restauran</a:t>
            </a:r>
            <a:r>
              <a:rPr lang="en-US" altLang="zh-CN" sz="2400" dirty="0">
                <a:solidFill>
                  <a:srgbClr val="0070C0"/>
                </a:solidFill>
              </a:rPr>
              <a:t>t</a:t>
            </a:r>
            <a:r>
              <a:rPr lang="en-US" altLang="zh-CN" sz="2400" dirty="0"/>
              <a:t> for everyone who wants to come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48391" y="1367350"/>
            <a:ext cx="4550171" cy="4401205"/>
          </a:xfrm>
          <a:prstGeom prst="rect">
            <a:avLst/>
          </a:prstGeom>
          <a:noFill/>
        </p:spPr>
        <p:txBody>
          <a:bodyPr wrap="square">
            <a:spAutoFit/>
          </a:bodyPr>
          <a:lstStyle/>
          <a:p>
            <a:r>
              <a:rPr lang="en-US" altLang="zh-CN" sz="2800" dirty="0"/>
              <a:t>W:well,tha</a:t>
            </a:r>
            <a:r>
              <a:rPr lang="en-US" altLang="zh-CN" sz="2800" dirty="0">
                <a:solidFill>
                  <a:srgbClr val="0070C0"/>
                </a:solidFill>
              </a:rPr>
              <a:t>t </a:t>
            </a:r>
            <a:r>
              <a:rPr lang="en-US" altLang="zh-CN" sz="2800" dirty="0"/>
              <a:t>sounds Great , I really nee</a:t>
            </a:r>
            <a:r>
              <a:rPr lang="en-US" altLang="zh-CN" sz="2800" dirty="0">
                <a:solidFill>
                  <a:srgbClr val="0070C0"/>
                </a:solidFill>
              </a:rPr>
              <a:t>d</a:t>
            </a:r>
            <a:r>
              <a:rPr lang="en-US" altLang="zh-CN" sz="2800" dirty="0"/>
              <a:t> to practice my French . </a:t>
            </a:r>
            <a:endParaRPr lang="en-US" altLang="zh-CN" sz="2800" dirty="0"/>
          </a:p>
          <a:p>
            <a:r>
              <a:rPr lang="en-US" altLang="zh-CN" sz="2800" dirty="0"/>
              <a:t>M: Ok , well if you can jus</a:t>
            </a:r>
            <a:r>
              <a:rPr lang="en-US" altLang="zh-CN" sz="2800" dirty="0">
                <a:solidFill>
                  <a:srgbClr val="0070C0"/>
                </a:solidFill>
              </a:rPr>
              <a:t>t</a:t>
            </a:r>
            <a:r>
              <a:rPr lang="en-US" altLang="zh-CN" sz="2800" dirty="0"/>
              <a:t> give me your name an</a:t>
            </a:r>
            <a:r>
              <a:rPr lang="en-US" altLang="zh-CN" sz="2800" dirty="0">
                <a:solidFill>
                  <a:srgbClr val="0070C0"/>
                </a:solidFill>
              </a:rPr>
              <a:t>d</a:t>
            </a:r>
            <a:r>
              <a:rPr lang="en-US" altLang="zh-CN" sz="2800" dirty="0"/>
              <a:t> address I’ll sen</a:t>
            </a:r>
            <a:r>
              <a:rPr lang="en-US" altLang="zh-CN" sz="2800" u="sng" dirty="0">
                <a:solidFill>
                  <a:srgbClr val="FF0000"/>
                </a:solidFill>
              </a:rPr>
              <a:t>d</a:t>
            </a:r>
            <a:r>
              <a:rPr lang="en-US" altLang="zh-CN" sz="2800" u="sng" dirty="0"/>
              <a:t> </a:t>
            </a:r>
            <a:r>
              <a:rPr lang="en-US" altLang="zh-CN" sz="2800" u="sng" dirty="0">
                <a:solidFill>
                  <a:srgbClr val="FF0000"/>
                </a:solidFill>
              </a:rPr>
              <a:t>y</a:t>
            </a:r>
            <a:r>
              <a:rPr lang="en-US" altLang="zh-CN" sz="2800" dirty="0"/>
              <a:t>ou the form an</a:t>
            </a:r>
            <a:r>
              <a:rPr lang="en-US" altLang="zh-CN" sz="2800" dirty="0">
                <a:solidFill>
                  <a:srgbClr val="0070C0"/>
                </a:solidFill>
              </a:rPr>
              <a:t>d</a:t>
            </a:r>
            <a:r>
              <a:rPr lang="en-US" altLang="zh-CN" sz="2800" dirty="0"/>
              <a:t> some more information .If you join now ,you can have firs</a:t>
            </a:r>
            <a:r>
              <a:rPr lang="en-US" altLang="zh-CN" sz="2800" dirty="0">
                <a:solidFill>
                  <a:srgbClr val="0070C0"/>
                </a:solidFill>
              </a:rPr>
              <a:t>t</a:t>
            </a:r>
            <a:r>
              <a:rPr lang="en-US" altLang="zh-CN" sz="2800" dirty="0"/>
              <a:t> month free .</a:t>
            </a:r>
            <a:endParaRPr lang="en-US" altLang="zh-CN"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2"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endParaRPr lang="zh-CN" altLang="en-US" sz="5400" dirty="0"/>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389467" y="1238336"/>
            <a:ext cx="11802533" cy="3261360"/>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Tom, shall we buy a gift for _______  ________?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Yes, but I don’t know what she likes.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Let’s call her roommate, Sofia. She might know what to buy for her.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1. Whose birthday is coming up?</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 Sofia’s.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B. Maggie’s.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C. Tom’s.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lang="en-US" altLang="zh-CN" sz="3200" b="1" kern="100" dirty="0">
                <a:effectLst/>
                <a:latin typeface="Times New Roman" panose="02020603050405020304" pitchFamily="18" charset="0"/>
                <a:ea typeface="等线" panose="02010600030101010101" charset="-122"/>
                <a:cs typeface="Times New Roman" panose="02020603050405020304" pitchFamily="18" charset="0"/>
              </a:rPr>
              <a:t>Text 1  </a:t>
            </a:r>
            <a:r>
              <a:rPr lang="zh-CN" altLang="zh-CN" sz="3200" b="1" kern="100" dirty="0">
                <a:effectLst/>
                <a:latin typeface="等线" panose="02010600030101010101" charset="-122"/>
                <a:ea typeface="Times New Roman" panose="02020603050405020304" pitchFamily="18" charset="0"/>
                <a:cs typeface="Times New Roman" panose="02020603050405020304" pitchFamily="18" charset="0"/>
              </a:rPr>
              <a:t> 购买生日礼物</a:t>
            </a:r>
            <a:r>
              <a:rPr lang="en-US" altLang="zh-CN" sz="3200" b="1" kern="100" dirty="0">
                <a:effectLst/>
                <a:latin typeface="等线" panose="02010600030101010101" charset="-122"/>
                <a:ea typeface="Times New Roman" panose="02020603050405020304" pitchFamily="18" charset="0"/>
                <a:cs typeface="Times New Roman" panose="02020603050405020304" pitchFamily="18" charset="0"/>
              </a:rPr>
              <a:t>  </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词数：</a:t>
            </a:r>
            <a:r>
              <a:rPr lang="en-US" altLang="zh-CN" sz="3200" b="1" kern="100" dirty="0">
                <a:effectLst/>
                <a:latin typeface="等线" panose="02010600030101010101" charset="-122"/>
                <a:ea typeface="宋体" panose="02010600030101010101" pitchFamily="2" charset="-122"/>
                <a:cs typeface="Times New Roman" panose="02020603050405020304" pitchFamily="18" charset="0"/>
              </a:rPr>
              <a:t>30  </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时长：</a:t>
            </a:r>
            <a:r>
              <a:rPr lang="en-US" altLang="zh-CN" sz="3200" b="1" kern="100" dirty="0">
                <a:effectLst/>
                <a:latin typeface="等线" panose="02010600030101010101" charset="-122"/>
                <a:ea typeface="宋体" panose="02010600030101010101" pitchFamily="2" charset="-122"/>
                <a:cs typeface="Times New Roman" panose="02020603050405020304" pitchFamily="18" charset="0"/>
              </a:rPr>
              <a:t>12</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秒</a:t>
            </a:r>
            <a:endParaRPr lang="zh-CN" altLang="en-US" sz="3200" b="1" kern="100" dirty="0">
              <a:effectLst/>
              <a:latin typeface="等线" panose="02010600030101010101" charset="-122"/>
              <a:ea typeface="宋体" panose="02010600030101010101" pitchFamily="2" charset="-122"/>
              <a:cs typeface="Times New Roman" panose="02020603050405020304" pitchFamily="18" charset="0"/>
            </a:endParaRPr>
          </a:p>
        </p:txBody>
      </p:sp>
      <p:pic>
        <p:nvPicPr>
          <p:cNvPr id="3" name="1">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6385560" y="52844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3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635" y="886460"/>
            <a:ext cx="12192635" cy="374777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Text 1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Tom, shall we buy a gif</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for Maggie’s birthday?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Yes, bu</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don’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know wha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she likes.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Let’s call her roommate, Sofia. She migh</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know wha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to buy for her.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1. Whose birthday is coming up?(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 Sofia’s.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B. Maggie’s.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C. Tom’s.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6" name="图片 5"/>
          <p:cNvPicPr>
            <a:picLocks noChangeAspect="1"/>
          </p:cNvPicPr>
          <p:nvPr/>
        </p:nvPicPr>
        <p:blipFill>
          <a:blip r:embed="rId3"/>
          <a:stretch>
            <a:fillRect/>
          </a:stretch>
        </p:blipFill>
        <p:spPr>
          <a:xfrm>
            <a:off x="5443351" y="3907834"/>
            <a:ext cx="316286" cy="361470"/>
          </a:xfrm>
          <a:prstGeom prst="rect">
            <a:avLst/>
          </a:prstGeom>
        </p:spPr>
      </p:pic>
      <p:pic>
        <p:nvPicPr>
          <p:cNvPr id="2" name="1">
            <a:hlinkClick r:id="" action="ppaction://media"/>
          </p:cNvPr>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5530850" y="571563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additive="base">
                                        <p:cTn id="11" dur="13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0960" y="1093470"/>
            <a:ext cx="8677275" cy="580771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Text 2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Could you _________for me? I ___ think _________.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Certainly. First, did you have two coffees?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Oh, did I?</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Yes. You had one before the meal and another after.</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2. Why did the woman raise the problem?</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 The man is forgetful.</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 The bill was wrong.</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C. The coffee tasted bad.</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 name="2">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4023360" y="5882005"/>
            <a:ext cx="495300" cy="495300"/>
          </a:xfrm>
          <a:prstGeom prst="rect">
            <a:avLst/>
          </a:prstGeom>
        </p:spPr>
      </p:pic>
      <p:sp>
        <p:nvSpPr>
          <p:cNvPr id="7" name="文本框 6"/>
          <p:cNvSpPr txBox="1"/>
          <p:nvPr>
            <p:custDataLst>
              <p:tags r:id="rId6"/>
            </p:custDataLst>
          </p:nvPr>
        </p:nvSpPr>
        <p:spPr>
          <a:xfrm>
            <a:off x="1761066" y="308104"/>
            <a:ext cx="9985925" cy="922020"/>
          </a:xfrm>
          <a:prstGeom prst="rect">
            <a:avLst/>
          </a:prstGeom>
          <a:noFill/>
        </p:spPr>
        <p:txBody>
          <a:bodyPr wrap="square">
            <a:spAutoFit/>
          </a:bodyPr>
          <a:p>
            <a:r>
              <a:rPr kumimoji="0" lang="en-US" altLang="zh-CN"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2 </a:t>
            </a:r>
            <a:r>
              <a:rPr kumimoji="0" lang="zh-CN" alt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核对账单</a:t>
            </a:r>
            <a:r>
              <a:rPr kumimoji="0" lang="en-US" altLang="zh-CN"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词数：</a:t>
            </a:r>
            <a:r>
              <a:rPr lang="en-US" altLang="zh-CN" sz="3600" b="1" kern="100" dirty="0">
                <a:effectLst/>
                <a:latin typeface="等线" panose="02010600030101010101" charset="-122"/>
                <a:ea typeface="宋体" panose="02010600030101010101" pitchFamily="2" charset="-122"/>
                <a:cs typeface="Times New Roman" panose="02020603050405020304" pitchFamily="18" charset="0"/>
                <a:sym typeface="+mn-ea"/>
              </a:rPr>
              <a:t>32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时长：</a:t>
            </a:r>
            <a:r>
              <a:rPr lang="en-US" altLang="zh-CN" sz="3600" b="1" kern="100" dirty="0">
                <a:effectLst/>
                <a:latin typeface="等线" panose="02010600030101010101" charset="-122"/>
                <a:ea typeface="宋体" panose="02010600030101010101" pitchFamily="2" charset="-122"/>
                <a:cs typeface="Times New Roman" panose="02020603050405020304" pitchFamily="18" charset="0"/>
                <a:sym typeface="+mn-ea"/>
              </a:rPr>
              <a:t>14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秒</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additive="base">
                                        <p:cTn id="23" dur="16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1029950" y="803275"/>
            <a:ext cx="859790" cy="581215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35" y="1046480"/>
            <a:ext cx="12023725" cy="3969385"/>
          </a:xfrm>
          <a:prstGeom prst="rect">
            <a:avLst/>
          </a:prstGeom>
          <a:noFill/>
        </p:spPr>
        <p:txBody>
          <a:bodyPr wrap="square">
            <a:sp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Coul</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y</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ou check this bill for me? I don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thin</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k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t’s right.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Certainly. First, di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y</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ou have two coffees?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Oh, di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Yes. You had one before the meal an</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nother after.</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2. Why did the woman raise the problem? </a:t>
            </a:r>
            <a:r>
              <a:rPr lang="zh-CN" altLang="en-US"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推理题</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 The man is forgetful.</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 The bill was wrong.</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C. The coffee tasted bad.</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4" name="2">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5174615" y="5782945"/>
            <a:ext cx="495300" cy="49530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53414" y="4092668"/>
            <a:ext cx="317019" cy="359695"/>
          </a:xfrm>
          <a:prstGeom prst="rect">
            <a:avLst/>
          </a:prstGeom>
        </p:spPr>
      </p:pic>
      <p:sp>
        <p:nvSpPr>
          <p:cNvPr id="2" name="圆角矩形 1"/>
          <p:cNvSpPr/>
          <p:nvPr>
            <p:custDataLst>
              <p:tags r:id="rId7"/>
            </p:custDataLst>
          </p:nvPr>
        </p:nvSpPr>
        <p:spPr>
          <a:xfrm>
            <a:off x="53340" y="5599430"/>
            <a:ext cx="3506470" cy="11830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bill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账单</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certainly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当然，行</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endPar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additive="base">
                                        <p:cTn id="23" dur="16509" fill="hold"/>
                                        <p:tgtEl>
                                          <p:spTgt spid="4"/>
                                        </p:tgtEl>
                                      </p:cBhvr>
                                    </p:cmd>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1">
                  <p:stCondLst>
                    <p:cond delay="indefinite"/>
                  </p:stCondLst>
                  <p:endCondLst>
                    <p:cond evt="onStopAudio">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唯美动人浪漫场景短视频配乐.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586690" y="-5693"/>
            <a:ext cx="812800" cy="812800"/>
          </a:xfrm>
          <a:prstGeom prst="rect">
            <a:avLst/>
          </a:prstGeom>
        </p:spPr>
      </p:pic>
      <p:sp>
        <p:nvSpPr>
          <p:cNvPr id="23" name="文本框 22"/>
          <p:cNvSpPr txBox="1"/>
          <p:nvPr/>
        </p:nvSpPr>
        <p:spPr>
          <a:xfrm>
            <a:off x="174625" y="1515745"/>
            <a:ext cx="8841740" cy="922020"/>
          </a:xfrm>
          <a:prstGeom prst="rect">
            <a:avLst/>
          </a:prstGeom>
          <a:noFill/>
        </p:spPr>
        <p:txBody>
          <a:bodyPr wrap="square">
            <a:spAutoFit/>
          </a:bodyPr>
          <a:lstStyle/>
          <a:p>
            <a:pPr indent="1066800" algn="just">
              <a:lnSpc>
                <a:spcPct val="150000"/>
              </a:lnSpc>
              <a:tabLst>
                <a:tab pos="1238250" algn="l"/>
              </a:tabLst>
            </a:pP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endParaRPr lang="en-US" altLang="zh-CN" sz="4800" b="1" dirty="0">
              <a:solidFill>
                <a:srgbClr val="FF0000"/>
              </a:solidFill>
            </a:endParaRPr>
          </a:p>
        </p:txBody>
      </p:sp>
      <p:sp>
        <p:nvSpPr>
          <p:cNvPr id="3" name="文本框 2"/>
          <p:cNvSpPr txBox="1"/>
          <p:nvPr/>
        </p:nvSpPr>
        <p:spPr>
          <a:xfrm>
            <a:off x="696595" y="2552065"/>
            <a:ext cx="8447405" cy="922020"/>
          </a:xfrm>
          <a:prstGeom prst="rect">
            <a:avLst/>
          </a:prstGeom>
          <a:noFill/>
        </p:spPr>
        <p:txBody>
          <a:bodyPr wrap="square" rtlCol="0">
            <a:spAutoFit/>
          </a:bodyPr>
          <a:p>
            <a:pPr indent="1066800" algn="just">
              <a:lnSpc>
                <a:spcPct val="150000"/>
              </a:lnSpc>
              <a:tabLst>
                <a:tab pos="1238250" algn="l"/>
              </a:tabLst>
            </a:pP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山东高考第二次听力精听课件</a:t>
            </a:r>
            <a:endPar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学生选课</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词数：</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31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时长：</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14</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秒</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1637665" y="1766570"/>
            <a:ext cx="10554335" cy="369252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Hi, Mike. What are you doing here? I remember you finished your final exams.</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Yes, but I’ve got to _______________________.</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Oh, that’s good. We can do this together.</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3. What is Mike doing?</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 Registering for courses.</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B. Preparing for final tests.</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C. Writing a term paper.</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2" name="3">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114665" y="476059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5057"/>
            <a:ext cx="2530060" cy="3252943"/>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9" name="文本框 8"/>
          <p:cNvSpPr txBox="1"/>
          <p:nvPr/>
        </p:nvSpPr>
        <p:spPr>
          <a:xfrm>
            <a:off x="2529840" y="321945"/>
            <a:ext cx="9662160" cy="5567680"/>
          </a:xfrm>
          <a:prstGeom prst="rect">
            <a:avLst/>
          </a:prstGeom>
          <a:noFill/>
        </p:spPr>
        <p:txBody>
          <a:bodyPr wrap="square">
            <a:no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Hi, Mike. Wha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are</a:t>
            </a:r>
            <a:r>
              <a:rPr lang="en-US" altLang="zh-CN" sz="2800" dirty="0">
                <a:latin typeface="Times New Roman" panose="02020603050405020304" pitchFamily="18" charset="0"/>
                <a:cs typeface="Times New Roman" panose="02020603050405020304" pitchFamily="18" charset="0"/>
                <a:sym typeface="+mn-ea"/>
              </a:rPr>
              <a:t> you doing here? I remember you finish</a:t>
            </a:r>
            <a:r>
              <a:rPr lang="en-US" altLang="zh-CN" sz="2800" dirty="0">
                <a:solidFill>
                  <a:srgbClr val="00B0F0"/>
                </a:solidFill>
                <a:latin typeface="Times New Roman" panose="02020603050405020304" pitchFamily="18" charset="0"/>
                <a:cs typeface="Times New Roman" panose="02020603050405020304" pitchFamily="18" charset="0"/>
                <a:sym typeface="+mn-ea"/>
              </a:rPr>
              <a:t>ed</a:t>
            </a:r>
            <a:r>
              <a:rPr lang="en-US" altLang="zh-CN" sz="2800" dirty="0">
                <a:latin typeface="Times New Roman" panose="02020603050405020304" pitchFamily="18" charset="0"/>
                <a:cs typeface="Times New Roman" panose="02020603050405020304" pitchFamily="18" charset="0"/>
                <a:sym typeface="+mn-ea"/>
              </a:rPr>
              <a:t> your final exams.</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Yes, bu</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I</a:t>
            </a:r>
            <a:r>
              <a:rPr lang="en-US" altLang="zh-CN" sz="2800" dirty="0">
                <a:latin typeface="Times New Roman" panose="02020603050405020304" pitchFamily="18" charset="0"/>
                <a:cs typeface="Times New Roman" panose="02020603050405020304" pitchFamily="18" charset="0"/>
                <a:sym typeface="+mn-ea"/>
              </a:rPr>
              <a:t>’ve go</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to selec</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nex</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term’s courses.</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Oh, that’s good. We can do this together.</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3. What is Mike doing? </a:t>
            </a:r>
            <a:r>
              <a:rPr lang="zh-CN" altLang="en-US"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同义转述</a:t>
            </a:r>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 Registering for courses.</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B. Preparing for final tests.</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C. Writing a term paper.</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2591725" y="3117800"/>
            <a:ext cx="317019" cy="371871"/>
          </a:xfrm>
          <a:prstGeom prst="rect">
            <a:avLst/>
          </a:prstGeom>
        </p:spPr>
      </p:pic>
      <p:pic>
        <p:nvPicPr>
          <p:cNvPr id="3" name="3">
            <a:hlinkClick r:id="" action="ppaction://media"/>
          </p:cNvPr>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4165600" y="5166360"/>
            <a:ext cx="495300" cy="495300"/>
          </a:xfrm>
          <a:prstGeom prst="rect">
            <a:avLst/>
          </a:prstGeom>
        </p:spPr>
      </p:pic>
      <p:sp>
        <p:nvSpPr>
          <p:cNvPr id="2" name="圆角矩形 1"/>
          <p:cNvSpPr/>
          <p:nvPr>
            <p:custDataLst>
              <p:tags r:id="rId7"/>
            </p:custDataLst>
          </p:nvPr>
        </p:nvSpPr>
        <p:spPr>
          <a:xfrm>
            <a:off x="5333365" y="5238750"/>
            <a:ext cx="6652895" cy="15436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register for courses       注册课程</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prepare  for the final test        准备</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期末考试</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write a term paper          写一篇学期论文</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additive="base">
                                        <p:cTn id="16" dur="15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4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看电影</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词数：</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34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时长：</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15</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秒</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538220"/>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(Text 4)</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 How much time do we have before the movie? We won’t have to hurry, will we?</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M: Don’t worry. It’s 6:30 now. We still have _______. It takes only 30 minutes to get there.</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4. How soon will the movie start?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In half an hour.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In one hour.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In two hours.</a:t>
            </a:r>
            <a:endParaRPr lang="en-US" altLang="zh-CN" sz="2800" dirty="0">
              <a:latin typeface="Times New Roman" panose="02020603050405020304" pitchFamily="18" charset="0"/>
              <a:cs typeface="Times New Roman" panose="02020603050405020304" pitchFamily="18" charset="0"/>
            </a:endParaRPr>
          </a:p>
        </p:txBody>
      </p:sp>
      <p:pic>
        <p:nvPicPr>
          <p:cNvPr id="3" name="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809105" y="472440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6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1" name="文本框 10"/>
          <p:cNvSpPr txBox="1"/>
          <p:nvPr/>
        </p:nvSpPr>
        <p:spPr>
          <a:xfrm>
            <a:off x="0" y="2004247"/>
            <a:ext cx="12192000" cy="3969385"/>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(Text 4)</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 How much time do we have before the movie? We won</a:t>
            </a:r>
            <a:r>
              <a:rPr lang="en-US" altLang="zh-CN" sz="2800" dirty="0">
                <a:solidFill>
                  <a:srgbClr val="00B0F0"/>
                </a:solidFill>
                <a:latin typeface="Times New Roman" panose="02020603050405020304" pitchFamily="18" charset="0"/>
                <a:cs typeface="Times New Roman" panose="02020603050405020304" pitchFamily="18" charset="0"/>
              </a:rPr>
              <a:t>’t </a:t>
            </a:r>
            <a:r>
              <a:rPr lang="en-US" altLang="zh-CN" sz="2800" dirty="0">
                <a:solidFill>
                  <a:schemeClr val="tx1"/>
                </a:solidFill>
                <a:latin typeface="Times New Roman" panose="02020603050405020304" pitchFamily="18" charset="0"/>
                <a:cs typeface="Times New Roman" panose="02020603050405020304" pitchFamily="18" charset="0"/>
              </a:rPr>
              <a:t>have to hurry, will we?</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M: Don’t worry. It’s 6:30 now. We still have two hours . I</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 takes only 30 minutes to ge</a:t>
            </a:r>
            <a:r>
              <a:rPr lang="en-US" altLang="zh-CN" sz="2800" dirty="0">
                <a:solidFill>
                  <a:srgbClr val="00B0F0"/>
                </a:solidFill>
                <a:latin typeface="Times New Roman" panose="02020603050405020304" pitchFamily="18" charset="0"/>
                <a:cs typeface="Times New Roman" panose="02020603050405020304" pitchFamily="18" charset="0"/>
              </a:rPr>
              <a:t>t</a:t>
            </a:r>
            <a:r>
              <a:rPr lang="en-US" altLang="zh-CN" sz="2800" dirty="0">
                <a:solidFill>
                  <a:schemeClr val="tx1"/>
                </a:solidFill>
                <a:latin typeface="Times New Roman" panose="02020603050405020304" pitchFamily="18" charset="0"/>
                <a:cs typeface="Times New Roman" panose="02020603050405020304" pitchFamily="18" charset="0"/>
              </a:rPr>
              <a:t> there.</a:t>
            </a:r>
            <a:endParaRPr lang="en-US" altLang="zh-CN" sz="2800" dirty="0">
              <a:solidFill>
                <a:schemeClr val="tx1"/>
              </a:solidFill>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4. How soon will the movie start?( </a:t>
            </a:r>
            <a:r>
              <a:rPr lang="zh-CN" altLang="en-US" sz="2800" dirty="0">
                <a:latin typeface="Times New Roman" panose="02020603050405020304" pitchFamily="18" charset="0"/>
                <a:cs typeface="Times New Roman" panose="02020603050405020304" pitchFamily="18" charset="0"/>
              </a:rPr>
              <a:t>细节题</a:t>
            </a:r>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In half an hour.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In one hour.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In two hours.</a:t>
            </a:r>
            <a:endParaRPr lang="en-US" altLang="zh-CN" sz="2800" dirty="0">
              <a:latin typeface="Times New Roman" panose="02020603050405020304" pitchFamily="18" charset="0"/>
              <a:cs typeface="Times New Roman" panose="02020603050405020304" pitchFamily="18" charset="0"/>
            </a:endParaRPr>
          </a:p>
        </p:txBody>
      </p:sp>
      <p:pic>
        <p:nvPicPr>
          <p:cNvPr id="3" name="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809105" y="4724400"/>
            <a:ext cx="495300" cy="495300"/>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53555" y="5482854"/>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677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4978400" y="88265"/>
            <a:ext cx="6649085"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2800" b="1" i="0" u="none" strike="noStrike" kern="1200" cap="none" spc="40" normalizeH="0" baseline="0" noProof="0" dirty="0">
                <a:ln>
                  <a:noFill/>
                </a:ln>
                <a:solidFill>
                  <a:schemeClr val="bg1"/>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800" b="1" spc="40" dirty="0" err="1">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ext</a:t>
            </a:r>
            <a:r>
              <a:rPr lang="en-US" altLang="zh-CN" sz="2800" b="1" spc="40" dirty="0">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 5  </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机场采访</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30  </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11</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秒</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2676525"/>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W: Good morning, sir. I’d like to ____________________ if I may.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Well, I’m waiting for my flight. So I guess _____ if you make it brief.</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 What will the man probably do next?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Answer questions.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Wait for friends.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Book a flight.</a:t>
            </a:r>
            <a:endParaRPr lang="en-US" altLang="zh-CN" sz="2800" dirty="0">
              <a:latin typeface="Times New Roman" panose="02020603050405020304" pitchFamily="18" charset="0"/>
              <a:cs typeface="Times New Roman" panose="02020603050405020304" pitchFamily="18" charset="0"/>
            </a:endParaRPr>
          </a:p>
        </p:txBody>
      </p:sp>
      <p:pic>
        <p:nvPicPr>
          <p:cNvPr id="3" name="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676390" y="460946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21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950" y="324485"/>
            <a:ext cx="3540125" cy="1374775"/>
          </a:xfrm>
          <a:prstGeom prst="rect">
            <a:avLst/>
          </a:prstGeom>
        </p:spPr>
      </p:pic>
      <p:sp>
        <p:nvSpPr>
          <p:cNvPr id="6" name="文本框 5"/>
          <p:cNvSpPr txBox="1"/>
          <p:nvPr/>
        </p:nvSpPr>
        <p:spPr>
          <a:xfrm>
            <a:off x="0" y="2004060"/>
            <a:ext cx="12096115" cy="2676525"/>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sym typeface="+mn-ea"/>
              </a:rPr>
              <a:t>W: Goo</a:t>
            </a:r>
            <a:r>
              <a:rPr lang="en-US" altLang="zh-CN" sz="2800" dirty="0">
                <a:solidFill>
                  <a:srgbClr val="00B0F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morning, sir. I’</a:t>
            </a:r>
            <a:r>
              <a:rPr lang="en-US" altLang="zh-CN" sz="2800" dirty="0">
                <a:solidFill>
                  <a:srgbClr val="00B0F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like to as</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 you</a:t>
            </a:r>
            <a:r>
              <a:rPr lang="en-US" altLang="zh-CN" sz="2800" dirty="0">
                <a:latin typeface="Times New Roman" panose="02020603050405020304" pitchFamily="18" charset="0"/>
                <a:cs typeface="Times New Roman" panose="02020603050405020304" pitchFamily="18" charset="0"/>
                <a:sym typeface="+mn-ea"/>
              </a:rPr>
              <a:t> a few questions i</a:t>
            </a:r>
            <a:r>
              <a:rPr lang="en-US" altLang="zh-CN" sz="2800" u="sng" dirty="0">
                <a:solidFill>
                  <a:srgbClr val="FF0000"/>
                </a:solidFill>
                <a:latin typeface="Times New Roman" panose="02020603050405020304" pitchFamily="18" charset="0"/>
                <a:cs typeface="Times New Roman" panose="02020603050405020304" pitchFamily="18" charset="0"/>
                <a:sym typeface="+mn-ea"/>
              </a:rPr>
              <a:t>f I</a:t>
            </a:r>
            <a:r>
              <a:rPr lang="en-US" altLang="zh-CN" sz="2800" dirty="0">
                <a:latin typeface="Times New Roman" panose="02020603050405020304" pitchFamily="18" charset="0"/>
                <a:cs typeface="Times New Roman" panose="02020603050405020304" pitchFamily="18" charset="0"/>
                <a:sym typeface="+mn-ea"/>
              </a:rPr>
              <a:t> may.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 Well, I’m waiting for my flight. So I guess I can if you ma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ke i</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brief.</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5. What will the man probably do next? ( </a:t>
            </a:r>
            <a:r>
              <a:rPr lang="zh-CN" altLang="en-US" sz="2800" dirty="0">
                <a:latin typeface="Times New Roman" panose="02020603050405020304" pitchFamily="18" charset="0"/>
                <a:cs typeface="Times New Roman" panose="02020603050405020304" pitchFamily="18" charset="0"/>
                <a:sym typeface="+mn-ea"/>
              </a:rPr>
              <a:t>推理题</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A. Answer questions.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B. Wait for friends.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C. Book a flight.</a:t>
            </a:r>
            <a:endParaRPr lang="en-US" altLang="zh-CN" sz="2800" dirty="0">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nvPicPr>
        <p:blipFill>
          <a:blip r:embed="rId2"/>
          <a:stretch>
            <a:fillRect/>
          </a:stretch>
        </p:blipFill>
        <p:spPr>
          <a:xfrm>
            <a:off x="850" y="3368304"/>
            <a:ext cx="317019" cy="359695"/>
          </a:xfrm>
          <a:prstGeom prst="rect">
            <a:avLst/>
          </a:prstGeom>
        </p:spPr>
      </p:pic>
      <p:sp>
        <p:nvSpPr>
          <p:cNvPr id="4" name="圆角矩形 3"/>
          <p:cNvSpPr/>
          <p:nvPr/>
        </p:nvSpPr>
        <p:spPr>
          <a:xfrm>
            <a:off x="6043295" y="4634230"/>
            <a:ext cx="5771515" cy="13392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800" b="1" kern="100" dirty="0">
                <a:solidFill>
                  <a:srgbClr val="FF0066"/>
                </a:solidFill>
                <a:effectLst/>
                <a:latin typeface="+mn-ea"/>
                <a:cs typeface="微软雅黑" panose="020B0503020204020204" pitchFamily="34" charset="-122"/>
                <a:sym typeface="+mn-ea"/>
              </a:rPr>
              <a:t>if I may </a:t>
            </a:r>
            <a:r>
              <a:rPr lang="zh-CN" altLang="en-US" sz="2800" b="1" kern="100" dirty="0">
                <a:solidFill>
                  <a:srgbClr val="FF0066"/>
                </a:solidFill>
                <a:effectLst/>
                <a:latin typeface="+mn-ea"/>
                <a:cs typeface="微软雅黑" panose="020B0503020204020204" pitchFamily="34" charset="-122"/>
                <a:sym typeface="+mn-ea"/>
              </a:rPr>
              <a:t>如果可以的话</a:t>
            </a:r>
            <a:r>
              <a:rPr lang="en-US" altLang="zh-CN" sz="2800" b="1" kern="100" dirty="0">
                <a:solidFill>
                  <a:srgbClr val="FF0066"/>
                </a:solidFill>
                <a:effectLst/>
                <a:latin typeface="+mn-ea"/>
                <a:cs typeface="微软雅黑" panose="020B0503020204020204" pitchFamily="34" charset="-122"/>
                <a:sym typeface="+mn-ea"/>
              </a:rPr>
              <a:t> </a:t>
            </a:r>
            <a:endParaRPr lang="en-US" altLang="zh-CN" sz="2800" b="1" kern="100" dirty="0">
              <a:solidFill>
                <a:srgbClr val="FF0066"/>
              </a:solidFill>
              <a:effectLst/>
              <a:latin typeface="+mn-ea"/>
              <a:cs typeface="微软雅黑" panose="020B0503020204020204" pitchFamily="34" charset="-122"/>
              <a:sym typeface="+mn-ea"/>
            </a:endParaRPr>
          </a:p>
          <a:p>
            <a:pPr algn="ctr"/>
            <a:r>
              <a:rPr lang="en-US" altLang="zh-CN" sz="2800" b="1" kern="100" dirty="0">
                <a:solidFill>
                  <a:srgbClr val="FF0066"/>
                </a:solidFill>
                <a:effectLst/>
                <a:latin typeface="+mn-ea"/>
                <a:cs typeface="微软雅黑" panose="020B0503020204020204" pitchFamily="34" charset="-122"/>
                <a:sym typeface="+mn-ea"/>
              </a:rPr>
              <a:t>make it brief </a:t>
            </a:r>
            <a:r>
              <a:rPr lang="zh-CN" altLang="en-US" sz="2800" b="1" kern="100" dirty="0">
                <a:solidFill>
                  <a:srgbClr val="FF0066"/>
                </a:solidFill>
                <a:effectLst/>
                <a:latin typeface="+mn-ea"/>
                <a:cs typeface="微软雅黑" panose="020B0503020204020204" pitchFamily="34" charset="-122"/>
                <a:sym typeface="+mn-ea"/>
              </a:rPr>
              <a:t>简短一点</a:t>
            </a:r>
            <a:endParaRPr lang="zh-CN" altLang="en-US" sz="2800" b="1" kern="100" dirty="0">
              <a:solidFill>
                <a:srgbClr val="FF0066"/>
              </a:solidFill>
              <a:effectLst/>
              <a:latin typeface="+mn-ea"/>
              <a:cs typeface="微软雅黑" panose="020B0503020204020204" pitchFamily="34" charset="-122"/>
              <a:sym typeface="+mn-ea"/>
            </a:endParaRPr>
          </a:p>
          <a:p>
            <a:pPr algn="ctr"/>
            <a:r>
              <a:rPr lang="en-US" altLang="zh-CN" b="1" kern="100" dirty="0">
                <a:solidFill>
                  <a:schemeClr val="tx1"/>
                </a:solidFill>
                <a:effectLst/>
                <a:latin typeface="+mn-ea"/>
                <a:cs typeface="微软雅黑" panose="020B0503020204020204" pitchFamily="34" charset="-122"/>
                <a:sym typeface="+mn-ea"/>
              </a:rPr>
              <a:t> </a:t>
            </a:r>
            <a:r>
              <a:rPr lang="en-US" altLang="zh-CN" b="1" kern="100" dirty="0">
                <a:solidFill>
                  <a:srgbClr val="FF0066"/>
                </a:solidFill>
                <a:effectLst/>
                <a:latin typeface="+mn-ea"/>
                <a:cs typeface="微软雅黑" panose="020B0503020204020204" pitchFamily="34" charset="-122"/>
                <a:sym typeface="+mn-ea"/>
              </a:rPr>
              <a:t> </a:t>
            </a:r>
            <a:endParaRPr lang="en-US" altLang="zh-CN" b="1" kern="100" dirty="0">
              <a:solidFill>
                <a:srgbClr val="FF0066"/>
              </a:solidFill>
              <a:effectLst/>
              <a:latin typeface="+mn-ea"/>
              <a:cs typeface="微软雅黑" panose="020B0503020204020204" pitchFamily="34" charset="-122"/>
              <a:sym typeface="+mn-ea"/>
            </a:endParaRPr>
          </a:p>
          <a:p>
            <a:pPr algn="ctr"/>
            <a:endParaRPr lang="zh-CN" altLang="en-US"/>
          </a:p>
        </p:txBody>
      </p:sp>
      <p:pic>
        <p:nvPicPr>
          <p:cNvPr id="5" name="5">
            <a:hlinkClick r:id="" action="ppaction://media"/>
          </p:cNvPr>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269490" y="526161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additive="base">
                                        <p:cTn id="17" dur="121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51205" y="145415"/>
            <a:ext cx="2162175" cy="704215"/>
          </a:xfrm>
          <a:prstGeom prst="rect">
            <a:avLst/>
          </a:prstGeom>
        </p:spPr>
      </p:pic>
      <p:sp>
        <p:nvSpPr>
          <p:cNvPr id="10" name="文本框 9"/>
          <p:cNvSpPr txBox="1"/>
          <p:nvPr/>
        </p:nvSpPr>
        <p:spPr>
          <a:xfrm>
            <a:off x="2913380" y="144780"/>
            <a:ext cx="9135110" cy="618490"/>
          </a:xfrm>
          <a:prstGeom prst="rect">
            <a:avLst/>
          </a:prstGeom>
          <a:noFill/>
        </p:spPr>
        <p:txBody>
          <a:bodyPr wrap="square">
            <a:noAutofit/>
          </a:bodyPr>
          <a:lstStyle/>
          <a:p>
            <a:r>
              <a:rPr lang="en-US" altLang="zh-CN" sz="3200" b="1" kern="100" dirty="0">
                <a:effectLst/>
                <a:latin typeface="Times New Roman" panose="02020603050405020304" pitchFamily="18" charset="0"/>
                <a:ea typeface="等线" panose="02010600030101010101" charset="-122"/>
                <a:sym typeface="+mn-ea"/>
              </a:rPr>
              <a:t> Text 6  </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询问订单发货</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词数：</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137  </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时长：</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56</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秒</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endParaRPr lang="zh-CN" altLang="en-US" sz="2800" dirty="0"/>
          </a:p>
        </p:txBody>
      </p:sp>
      <p:sp>
        <p:nvSpPr>
          <p:cNvPr id="9" name="文本框 8"/>
          <p:cNvSpPr txBox="1"/>
          <p:nvPr/>
        </p:nvSpPr>
        <p:spPr>
          <a:xfrm>
            <a:off x="635" y="628015"/>
            <a:ext cx="12191365" cy="7858125"/>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M: Hello, can I speak to the sales manager, please?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Yes, I’m the sales manager. Can I help you?</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Right. Well, I phoned two days ago to say I___________________ and I’m ringing again to say it ______________.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Can I just take your name, please?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Yes, it’s Frank Edward.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Ah, Mr. Edward. I think there’s been a problem with that order.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What kind of problem?</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You see, part of the order _____________ at the storehouse. So we________________until we’d received everything from ____________.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Well, surely that was not my problem. I placed this order weeks ago.</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Yeah, I’m sorry about this, Mr. Edward. But we’ll do everything we can to send this out to you today.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Right, please do. I am badly in need of it.</a:t>
            </a:r>
            <a:endParaRPr lang="en-US" altLang="zh-CN" sz="2800" dirty="0">
              <a:latin typeface="Times New Roman" panose="02020603050405020304" pitchFamily="18" charset="0"/>
              <a:cs typeface="Times New Roman" panose="02020603050405020304" pitchFamily="18" charset="0"/>
            </a:endParaRPr>
          </a:p>
        </p:txBody>
      </p:sp>
      <p:pic>
        <p:nvPicPr>
          <p:cNvPr id="3" name="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136380" y="596709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57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0" y="-635"/>
            <a:ext cx="12192000" cy="6583680"/>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sym typeface="+mn-ea"/>
              </a:rPr>
              <a:t>M: Hello, ca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n I</a:t>
            </a:r>
            <a:r>
              <a:rPr lang="en-US" altLang="zh-CN" sz="2800" dirty="0">
                <a:latin typeface="Times New Roman" panose="02020603050405020304" pitchFamily="18" charset="0"/>
                <a:cs typeface="Times New Roman" panose="02020603050405020304" pitchFamily="18" charset="0"/>
                <a:sym typeface="+mn-ea"/>
              </a:rPr>
              <a:t> spea</a:t>
            </a:r>
            <a:r>
              <a:rPr lang="en-US" altLang="zh-CN" sz="2800" dirty="0">
                <a:solidFill>
                  <a:srgbClr val="00B0F0"/>
                </a:solidFill>
                <a:latin typeface="Times New Roman" panose="02020603050405020304" pitchFamily="18" charset="0"/>
                <a:cs typeface="Times New Roman" panose="02020603050405020304" pitchFamily="18" charset="0"/>
                <a:sym typeface="+mn-ea"/>
              </a:rPr>
              <a:t>k</a:t>
            </a:r>
            <a:r>
              <a:rPr lang="en-US" altLang="zh-CN" sz="2800" dirty="0">
                <a:latin typeface="Times New Roman" panose="02020603050405020304" pitchFamily="18" charset="0"/>
                <a:cs typeface="Times New Roman" panose="02020603050405020304" pitchFamily="18" charset="0"/>
                <a:sym typeface="+mn-ea"/>
              </a:rPr>
              <a:t> to the sales manager, please?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Yes, I’m the sales manager. Ca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n I</a:t>
            </a:r>
            <a:r>
              <a:rPr lang="en-US" altLang="zh-CN" sz="2800" dirty="0">
                <a:latin typeface="Times New Roman" panose="02020603050405020304" pitchFamily="18" charset="0"/>
                <a:cs typeface="Times New Roman" panose="02020603050405020304" pitchFamily="18" charset="0"/>
                <a:sym typeface="+mn-ea"/>
              </a:rPr>
              <a:t> hel</a:t>
            </a:r>
            <a:r>
              <a:rPr lang="en-US" altLang="zh-CN" sz="2800" u="sng" dirty="0">
                <a:solidFill>
                  <a:srgbClr val="FF0000"/>
                </a:solidFill>
                <a:latin typeface="Times New Roman" panose="02020603050405020304" pitchFamily="18" charset="0"/>
                <a:cs typeface="Times New Roman" panose="02020603050405020304" pitchFamily="18" charset="0"/>
                <a:sym typeface="+mn-ea"/>
              </a:rPr>
              <a:t>p you</a:t>
            </a:r>
            <a:r>
              <a:rPr lang="en-US" altLang="zh-CN" sz="2800" dirty="0">
                <a:latin typeface="Times New Roman" panose="02020603050405020304" pitchFamily="18" charset="0"/>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 Right. Well, I phon</a:t>
            </a:r>
            <a:r>
              <a:rPr lang="en-US" altLang="zh-CN" sz="2800" dirty="0">
                <a:solidFill>
                  <a:srgbClr val="00B0F0"/>
                </a:solidFill>
                <a:latin typeface="Times New Roman" panose="02020603050405020304" pitchFamily="18" charset="0"/>
                <a:cs typeface="Times New Roman" panose="02020603050405020304" pitchFamily="18" charset="0"/>
                <a:sym typeface="+mn-ea"/>
              </a:rPr>
              <a:t>ed</a:t>
            </a:r>
            <a:r>
              <a:rPr lang="en-US" altLang="zh-CN" sz="2800" dirty="0">
                <a:latin typeface="Times New Roman" panose="02020603050405020304" pitchFamily="18" charset="0"/>
                <a:cs typeface="Times New Roman" panose="02020603050405020304" pitchFamily="18" charset="0"/>
                <a:sym typeface="+mn-ea"/>
              </a:rPr>
              <a:t> two days ago to say I hadn</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receiv</a:t>
            </a:r>
            <a:r>
              <a:rPr lang="en-US" altLang="zh-CN" sz="2800" dirty="0">
                <a:solidFill>
                  <a:srgbClr val="00B0F0"/>
                </a:solidFill>
                <a:latin typeface="Times New Roman" panose="02020603050405020304" pitchFamily="18" charset="0"/>
                <a:cs typeface="Times New Roman" panose="02020603050405020304" pitchFamily="18" charset="0"/>
                <a:sym typeface="+mn-ea"/>
              </a:rPr>
              <a:t>ed</a:t>
            </a:r>
            <a:r>
              <a:rPr lang="en-US" altLang="zh-CN" sz="2800" dirty="0">
                <a:latin typeface="Times New Roman" panose="02020603050405020304" pitchFamily="18" charset="0"/>
                <a:cs typeface="Times New Roman" panose="02020603050405020304" pitchFamily="18" charset="0"/>
                <a:sym typeface="+mn-ea"/>
              </a:rPr>
              <a:t> my order an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I</a:t>
            </a:r>
            <a:r>
              <a:rPr lang="en-US" altLang="zh-CN" sz="2800" dirty="0">
                <a:latin typeface="Times New Roman" panose="02020603050405020304" pitchFamily="18" charset="0"/>
                <a:cs typeface="Times New Roman" panose="02020603050405020304" pitchFamily="18" charset="0"/>
                <a:sym typeface="+mn-ea"/>
              </a:rPr>
              <a:t>’m ringing again to say i</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still hasn</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arrived.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Ca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n I</a:t>
            </a:r>
            <a:r>
              <a:rPr lang="en-US" altLang="zh-CN" sz="2800" dirty="0">
                <a:latin typeface="Times New Roman" panose="02020603050405020304" pitchFamily="18" charset="0"/>
                <a:cs typeface="Times New Roman" panose="02020603050405020304" pitchFamily="18" charset="0"/>
                <a:sym typeface="+mn-ea"/>
              </a:rPr>
              <a:t> jus</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take your name, please?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 Yes, it’s Frank Edward.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Ah, Mr. Edward. I thin</a:t>
            </a:r>
            <a:r>
              <a:rPr lang="en-US" altLang="zh-CN" sz="2800" dirty="0">
                <a:solidFill>
                  <a:srgbClr val="00B0F0"/>
                </a:solidFill>
                <a:latin typeface="Times New Roman" panose="02020603050405020304" pitchFamily="18" charset="0"/>
                <a:cs typeface="Times New Roman" panose="02020603050405020304" pitchFamily="18" charset="0"/>
                <a:sym typeface="+mn-ea"/>
              </a:rPr>
              <a:t>k</a:t>
            </a:r>
            <a:r>
              <a:rPr lang="en-US" altLang="zh-CN" sz="2800" dirty="0">
                <a:latin typeface="Times New Roman" panose="02020603050405020304" pitchFamily="18" charset="0"/>
                <a:cs typeface="Times New Roman" panose="02020603050405020304" pitchFamily="18" charset="0"/>
                <a:sym typeface="+mn-ea"/>
              </a:rPr>
              <a:t> there’s bee</a:t>
            </a:r>
            <a:r>
              <a:rPr lang="en-US" altLang="zh-CN" sz="2800" u="sng" dirty="0">
                <a:solidFill>
                  <a:srgbClr val="FF0000"/>
                </a:solidFill>
                <a:latin typeface="Times New Roman" panose="02020603050405020304" pitchFamily="18" charset="0"/>
                <a:cs typeface="Times New Roman" panose="02020603050405020304" pitchFamily="18" charset="0"/>
                <a:sym typeface="+mn-ea"/>
              </a:rPr>
              <a:t>n a</a:t>
            </a:r>
            <a:r>
              <a:rPr lang="en-US" altLang="zh-CN" sz="2800" dirty="0">
                <a:latin typeface="Times New Roman" panose="02020603050405020304" pitchFamily="18" charset="0"/>
                <a:cs typeface="Times New Roman" panose="02020603050405020304" pitchFamily="18" charset="0"/>
                <a:sym typeface="+mn-ea"/>
              </a:rPr>
              <a:t> problem with tha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order.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 Wha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kin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o</a:t>
            </a:r>
            <a:r>
              <a:rPr lang="en-US" altLang="zh-CN" sz="2800" dirty="0">
                <a:latin typeface="Times New Roman" panose="02020603050405020304" pitchFamily="18" charset="0"/>
                <a:cs typeface="Times New Roman" panose="02020603050405020304" pitchFamily="18" charset="0"/>
                <a:sym typeface="+mn-ea"/>
              </a:rPr>
              <a:t>f problem?</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You see, par</a:t>
            </a:r>
            <a:r>
              <a:rPr lang="en-US" altLang="zh-CN" sz="2800" u="sng" dirty="0">
                <a:solidFill>
                  <a:srgbClr val="FF0000"/>
                </a:solidFill>
                <a:latin typeface="Times New Roman" panose="02020603050405020304" pitchFamily="18" charset="0"/>
                <a:cs typeface="Times New Roman" panose="02020603050405020304" pitchFamily="18" charset="0"/>
                <a:sym typeface="+mn-ea"/>
              </a:rPr>
              <a:t>t o</a:t>
            </a:r>
            <a:r>
              <a:rPr lang="en-US" altLang="zh-CN" sz="2800" dirty="0">
                <a:latin typeface="Times New Roman" panose="02020603050405020304" pitchFamily="18" charset="0"/>
                <a:cs typeface="Times New Roman" panose="02020603050405020304" pitchFamily="18" charset="0"/>
                <a:sym typeface="+mn-ea"/>
              </a:rPr>
              <a:t>f the order didn</a:t>
            </a:r>
            <a:r>
              <a:rPr lang="en-US" altLang="zh-CN" sz="2800" dirty="0">
                <a:solidFill>
                  <a:srgbClr val="00B0F0"/>
                </a:solidFill>
                <a:latin typeface="Times New Roman" panose="02020603050405020304" pitchFamily="18" charset="0"/>
                <a:cs typeface="Times New Roman" panose="02020603050405020304" pitchFamily="18" charset="0"/>
                <a:sym typeface="+mn-ea"/>
              </a:rPr>
              <a:t>’t </a:t>
            </a:r>
            <a:r>
              <a:rPr lang="en-US" altLang="zh-CN" sz="2800" dirty="0">
                <a:latin typeface="Times New Roman" panose="02020603050405020304" pitchFamily="18" charset="0"/>
                <a:cs typeface="Times New Roman" panose="02020603050405020304" pitchFamily="18" charset="0"/>
                <a:sym typeface="+mn-ea"/>
              </a:rPr>
              <a:t>arrive here a</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the storehouse. So we could</a:t>
            </a:r>
            <a:r>
              <a:rPr lang="en-US" altLang="zh-CN" sz="2800" dirty="0">
                <a:solidFill>
                  <a:srgbClr val="00B0F0"/>
                </a:solidFill>
                <a:latin typeface="Times New Roman" panose="02020603050405020304" pitchFamily="18" charset="0"/>
                <a:cs typeface="Times New Roman" panose="02020603050405020304" pitchFamily="18" charset="0"/>
                <a:sym typeface="+mn-ea"/>
              </a:rPr>
              <a:t>n’t</a:t>
            </a:r>
            <a:r>
              <a:rPr lang="en-US" altLang="zh-CN" sz="2800" dirty="0">
                <a:latin typeface="Times New Roman" panose="02020603050405020304" pitchFamily="18" charset="0"/>
                <a:cs typeface="Times New Roman" panose="02020603050405020304" pitchFamily="18" charset="0"/>
                <a:sym typeface="+mn-ea"/>
              </a:rPr>
              <a:t> sen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i</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out until we’d receiv</a:t>
            </a:r>
            <a:r>
              <a:rPr lang="en-US" altLang="zh-CN" sz="2800" dirty="0">
                <a:solidFill>
                  <a:srgbClr val="00B0F0"/>
                </a:solidFill>
                <a:latin typeface="Times New Roman" panose="02020603050405020304" pitchFamily="18" charset="0"/>
                <a:cs typeface="Times New Roman" panose="02020603050405020304" pitchFamily="18" charset="0"/>
                <a:sym typeface="+mn-ea"/>
              </a:rPr>
              <a:t>ed</a:t>
            </a:r>
            <a:r>
              <a:rPr lang="en-US" altLang="zh-CN" sz="2800" dirty="0">
                <a:latin typeface="Times New Roman" panose="02020603050405020304" pitchFamily="18" charset="0"/>
                <a:cs typeface="Times New Roman" panose="02020603050405020304" pitchFamily="18" charset="0"/>
                <a:sym typeface="+mn-ea"/>
              </a:rPr>
              <a:t> everything from the supplier.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 Well, surely that was not my problem. I placed this order weeks ago.</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Yeah, I’m sorry abou</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this, Mr. Edward. Bu</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we’ll do everything we can to sen</a:t>
            </a:r>
            <a:r>
              <a:rPr lang="en-US" altLang="zh-CN" sz="2800" dirty="0">
                <a:solidFill>
                  <a:srgbClr val="00B0F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this ou</a:t>
            </a:r>
            <a:r>
              <a:rPr lang="en-US" altLang="zh-CN" sz="2800" dirty="0">
                <a:solidFill>
                  <a:srgbClr val="00B0F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to you today.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 Right, please do. I am badly in nee</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of i</a:t>
            </a:r>
            <a:r>
              <a:rPr lang="en-US" altLang="zh-CN" sz="2800" dirty="0">
                <a:latin typeface="Times New Roman" panose="02020603050405020304" pitchFamily="18" charset="0"/>
                <a:cs typeface="Times New Roman" panose="02020603050405020304" pitchFamily="18" charset="0"/>
                <a:sym typeface="+mn-ea"/>
              </a:rPr>
              <a:t>t.</a:t>
            </a:r>
            <a:endParaRPr lang="en-US" altLang="zh-CN" sz="2800" dirty="0">
              <a:latin typeface="Times New Roman" panose="02020603050405020304" pitchFamily="18" charset="0"/>
              <a:cs typeface="Times New Roman" panose="02020603050405020304" pitchFamily="18" charset="0"/>
            </a:endParaRPr>
          </a:p>
        </p:txBody>
      </p:sp>
      <p:sp>
        <p:nvSpPr>
          <p:cNvPr id="4" name="圆角矩形 3"/>
          <p:cNvSpPr/>
          <p:nvPr/>
        </p:nvSpPr>
        <p:spPr>
          <a:xfrm>
            <a:off x="6580505" y="5160645"/>
            <a:ext cx="5517515" cy="15074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storehouse n </a:t>
            </a:r>
            <a:r>
              <a:rPr lang="zh-CN" altLang="en-US" sz="2400" b="1" kern="100" dirty="0">
                <a:solidFill>
                  <a:srgbClr val="FF0066"/>
                </a:solidFill>
                <a:effectLst/>
                <a:latin typeface="+mn-ea"/>
                <a:cs typeface="微软雅黑" panose="020B0503020204020204" pitchFamily="34" charset="-122"/>
                <a:sym typeface="+mn-ea"/>
              </a:rPr>
              <a:t>仓库</a:t>
            </a:r>
            <a:r>
              <a:rPr lang="en-US" altLang="zh-CN" sz="2400" b="1" kern="100" dirty="0">
                <a:solidFill>
                  <a:srgbClr val="FF0066"/>
                </a:solidFill>
                <a:effectLst/>
                <a:latin typeface="+mn-ea"/>
                <a:cs typeface="微软雅黑" panose="020B0503020204020204" pitchFamily="34" charset="-122"/>
                <a:sym typeface="+mn-ea"/>
              </a:rPr>
              <a:t> supplier n </a:t>
            </a:r>
            <a:r>
              <a:rPr lang="zh-CN" altLang="en-US" sz="2400" b="1" kern="100" dirty="0">
                <a:solidFill>
                  <a:srgbClr val="FF0066"/>
                </a:solidFill>
                <a:effectLst/>
                <a:latin typeface="+mn-ea"/>
                <a:cs typeface="微软雅黑" panose="020B0503020204020204" pitchFamily="34" charset="-122"/>
                <a:sym typeface="+mn-ea"/>
              </a:rPr>
              <a:t>供应商</a:t>
            </a:r>
            <a:endParaRPr lang="zh-CN" altLang="en-US"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take sb’s name </a:t>
            </a:r>
            <a:r>
              <a:rPr lang="zh-CN" altLang="en-US" sz="2400" b="1" kern="100" dirty="0">
                <a:solidFill>
                  <a:srgbClr val="FF0066"/>
                </a:solidFill>
                <a:effectLst/>
                <a:latin typeface="+mn-ea"/>
                <a:cs typeface="微软雅黑" panose="020B0503020204020204" pitchFamily="34" charset="-122"/>
                <a:sym typeface="+mn-ea"/>
              </a:rPr>
              <a:t>记下某人名字</a:t>
            </a:r>
            <a:endParaRPr lang="zh-CN" altLang="en-US"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be badly in need of </a:t>
            </a:r>
            <a:r>
              <a:rPr lang="zh-CN" altLang="en-US" sz="2400" b="1" kern="100" dirty="0">
                <a:solidFill>
                  <a:srgbClr val="FF0066"/>
                </a:solidFill>
                <a:effectLst/>
                <a:latin typeface="+mn-ea"/>
                <a:cs typeface="微软雅黑" panose="020B0503020204020204" pitchFamily="34" charset="-122"/>
                <a:sym typeface="+mn-ea"/>
              </a:rPr>
              <a:t>急需</a:t>
            </a:r>
            <a:r>
              <a:rPr lang="en-US" altLang="zh-CN" sz="2400" b="1" kern="100" dirty="0">
                <a:solidFill>
                  <a:srgbClr val="FF0066"/>
                </a:solidFill>
                <a:effectLst/>
                <a:latin typeface="+mn-ea"/>
                <a:cs typeface="微软雅黑" panose="020B0503020204020204" pitchFamily="34" charset="-122"/>
                <a:sym typeface="+mn-ea"/>
              </a:rPr>
              <a:t> </a:t>
            </a:r>
            <a:endParaRPr lang="en-US" altLang="zh-CN" sz="2400" b="1" kern="100" dirty="0">
              <a:solidFill>
                <a:srgbClr val="FF0066"/>
              </a:solidFill>
              <a:effectLst/>
              <a:latin typeface="+mn-ea"/>
              <a:cs typeface="微软雅黑" panose="020B0503020204020204" pitchFamily="34" charset="-122"/>
              <a:sym typeface="+mn-ea"/>
            </a:endParaRPr>
          </a:p>
          <a:p>
            <a:pPr algn="ctr"/>
            <a:endParaRPr lang="zh-CN" altLang="en-US" sz="2400"/>
          </a:p>
        </p:txBody>
      </p:sp>
      <p:pic>
        <p:nvPicPr>
          <p:cNvPr id="13" name="图片 12"/>
          <p:cNvPicPr>
            <a:picLocks noChangeAspect="1"/>
          </p:cNvPicPr>
          <p:nvPr>
            <p:custDataLst>
              <p:tags r:id="rId1"/>
            </p:custDataLst>
          </p:nvPr>
        </p:nvPicPr>
        <p:blipFill>
          <a:blip r:embed="rId2" cstate="print"/>
          <a:stretch>
            <a:fillRect/>
          </a:stretch>
        </p:blipFill>
        <p:spPr>
          <a:xfrm>
            <a:off x="9437370" y="97155"/>
            <a:ext cx="2282825" cy="894715"/>
          </a:xfrm>
          <a:prstGeom prst="rect">
            <a:avLst/>
          </a:prstGeom>
        </p:spPr>
      </p:pic>
      <p:pic>
        <p:nvPicPr>
          <p:cNvPr id="3" name="6">
            <a:hlinkClick r:id="" action="ppaction://media"/>
          </p:cNvPr>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763520" y="608774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additive="base">
                                        <p:cTn id="11" dur="57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3345" y="518795"/>
            <a:ext cx="8542655" cy="4836795"/>
          </a:xfrm>
          <a:prstGeom prst="rect">
            <a:avLst/>
          </a:prstGeom>
          <a:noFill/>
          <a:ln w="9525">
            <a:noFill/>
          </a:ln>
        </p:spPr>
        <p:txBody>
          <a:bodyPr>
            <a:noAutofit/>
          </a:bodyPr>
          <a:p>
            <a:pPr indent="0"/>
            <a:r>
              <a:rPr lang="en-US" sz="3200" b="0">
                <a:latin typeface="Times New Roman" panose="02020603050405020304" pitchFamily="18" charset="0"/>
                <a:ea typeface="宋体" panose="02010600030101010101" pitchFamily="2" charset="-122"/>
              </a:rPr>
              <a:t>6. What’s wrong with the man’s order?</a:t>
            </a:r>
            <a:r>
              <a:rPr lang="zh-CN" altLang="en-US" sz="3200" b="0">
                <a:latin typeface="Times New Roman" panose="02020603050405020304" pitchFamily="18" charset="0"/>
                <a:ea typeface="宋体" panose="02010600030101010101" pitchFamily="2" charset="-122"/>
              </a:rPr>
              <a:t>（</a:t>
            </a:r>
            <a:r>
              <a:rPr lang="en-US" altLang="zh-CN" sz="3200" b="0">
                <a:latin typeface="Times New Roman" panose="02020603050405020304" pitchFamily="18" charset="0"/>
                <a:ea typeface="宋体" panose="02010600030101010101" pitchFamily="2" charset="-122"/>
              </a:rPr>
              <a:t> </a:t>
            </a:r>
            <a:r>
              <a:rPr lang="zh-CN" altLang="en-US" sz="3200" b="0">
                <a:latin typeface="Times New Roman" panose="02020603050405020304" pitchFamily="18" charset="0"/>
                <a:ea typeface="宋体" panose="02010600030101010101" pitchFamily="2" charset="-122"/>
              </a:rPr>
              <a:t>推理题</a:t>
            </a:r>
            <a:r>
              <a:rPr lang="en-US" altLang="zh-CN" sz="3200" b="0">
                <a:latin typeface="Times New Roman" panose="02020603050405020304" pitchFamily="18" charset="0"/>
                <a:ea typeface="宋体" panose="02010600030101010101" pitchFamily="2" charset="-122"/>
              </a:rPr>
              <a:t> </a:t>
            </a:r>
            <a:r>
              <a:rPr lang="zh-CN" altLang="en-US" sz="3200" b="0">
                <a:latin typeface="Times New Roman" panose="02020603050405020304" pitchFamily="18" charset="0"/>
                <a:ea typeface="宋体" panose="02010600030101010101" pitchFamily="2" charset="-122"/>
              </a:rPr>
              <a:t>）</a:t>
            </a:r>
            <a:r>
              <a:rPr lang="en-US" sz="3200" b="0">
                <a:latin typeface="Times New Roman" panose="02020603050405020304" pitchFamily="18" charset="0"/>
                <a:ea typeface="宋体" panose="02010600030101010101" pitchFamily="2" charset="-122"/>
              </a:rPr>
              <a:t>A. It has been misplaced.</a:t>
            </a:r>
            <a:endParaRPr lang="en-US" sz="3200" b="0">
              <a:solidFill>
                <a:srgbClr val="FF0000"/>
              </a:solidFill>
              <a:latin typeface="Times New Roman" panose="02020603050405020304" pitchFamily="18" charset="0"/>
              <a:ea typeface="宋体" panose="02010600030101010101" pitchFamily="2" charset="-122"/>
            </a:endParaRPr>
          </a:p>
          <a:p>
            <a:pPr indent="0"/>
            <a:r>
              <a:rPr lang="en-US" sz="3200" b="0">
                <a:solidFill>
                  <a:schemeClr val="tx1"/>
                </a:solidFill>
                <a:latin typeface="Times New Roman" panose="02020603050405020304" pitchFamily="18" charset="0"/>
                <a:ea typeface="宋体" panose="02010600030101010101" pitchFamily="2" charset="-122"/>
              </a:rPr>
              <a:t>B. It has been delayed.</a:t>
            </a:r>
            <a:r>
              <a:rPr lang="en-US" sz="3200" b="0">
                <a:latin typeface="Times New Roman" panose="02020603050405020304" pitchFamily="18" charset="0"/>
                <a:ea typeface="宋体" panose="02010600030101010101" pitchFamily="2" charset="-122"/>
              </a:rPr>
              <a:t>C. It has been lost.</a:t>
            </a:r>
            <a:endParaRPr lang="en-US" sz="3200" b="0">
              <a:latin typeface="Times New Roman" panose="02020603050405020304" pitchFamily="18" charset="0"/>
              <a:ea typeface="宋体" panose="02010600030101010101" pitchFamily="2" charset="-122"/>
            </a:endParaRPr>
          </a:p>
          <a:p>
            <a:pPr indent="0"/>
            <a:endParaRPr lang="en-US" sz="3200" b="0">
              <a:latin typeface="Times New Roman" panose="02020603050405020304" pitchFamily="18" charset="0"/>
              <a:ea typeface="宋体" panose="02010600030101010101" pitchFamily="2" charset="-122"/>
            </a:endParaRPr>
          </a:p>
          <a:p>
            <a:pPr indent="0"/>
            <a:r>
              <a:rPr lang="en-US" sz="3200" b="0">
                <a:latin typeface="Times New Roman" panose="02020603050405020304" pitchFamily="18" charset="0"/>
                <a:ea typeface="宋体" panose="02010600030101010101" pitchFamily="2" charset="-122"/>
              </a:rPr>
              <a:t>7 Who is to blame for this problem ?(  </a:t>
            </a:r>
            <a:r>
              <a:rPr lang="zh-CN" altLang="en-US" sz="3200" b="0">
                <a:latin typeface="Times New Roman" panose="02020603050405020304" pitchFamily="18" charset="0"/>
                <a:ea typeface="宋体" panose="02010600030101010101" pitchFamily="2" charset="-122"/>
              </a:rPr>
              <a:t>推理题</a:t>
            </a:r>
            <a:r>
              <a:rPr lang="en-US" altLang="zh-CN" sz="3200" b="0">
                <a:latin typeface="Times New Roman" panose="02020603050405020304" pitchFamily="18" charset="0"/>
                <a:ea typeface="宋体" panose="02010600030101010101" pitchFamily="2" charset="-122"/>
              </a:rPr>
              <a:t> </a:t>
            </a:r>
            <a:r>
              <a:rPr lang="zh-CN" altLang="en-US" sz="3200" b="0">
                <a:latin typeface="Times New Roman" panose="02020603050405020304" pitchFamily="18" charset="0"/>
                <a:ea typeface="宋体" panose="02010600030101010101" pitchFamily="2" charset="-122"/>
              </a:rPr>
              <a:t>）</a:t>
            </a:r>
            <a:endParaRPr lang="en-US" sz="3200" b="0">
              <a:latin typeface="Times New Roman" panose="02020603050405020304" pitchFamily="18" charset="0"/>
              <a:ea typeface="宋体" panose="02010600030101010101" pitchFamily="2" charset="-122"/>
            </a:endParaRPr>
          </a:p>
          <a:p>
            <a:pPr indent="0"/>
            <a:r>
              <a:rPr lang="en-US" sz="3200" b="0">
                <a:latin typeface="Times New Roman" panose="02020603050405020304" pitchFamily="18" charset="0"/>
                <a:ea typeface="宋体" panose="02010600030101010101" pitchFamily="2" charset="-122"/>
              </a:rPr>
              <a:t>A . The sales manager . B .  The customer. C. The supplier . </a:t>
            </a:r>
            <a:endParaRPr lang="en-US" sz="3200" b="0">
              <a:latin typeface="Times New Roman" panose="02020603050405020304" pitchFamily="18" charset="0"/>
              <a:ea typeface="宋体" panose="02010600030101010101" pitchFamily="2" charset="-122"/>
            </a:endParaRPr>
          </a:p>
          <a:p>
            <a:pPr indent="0"/>
            <a:endParaRPr lang="en-US" sz="3200" b="0">
              <a:latin typeface="Times New Roman" panose="02020603050405020304" pitchFamily="18" charset="0"/>
              <a:ea typeface="宋体" panose="02010600030101010101" pitchFamily="2" charset="-122"/>
            </a:endParaRPr>
          </a:p>
          <a:p>
            <a:pPr indent="0"/>
            <a:endParaRPr lang="en-US" sz="3200" b="0">
              <a:latin typeface="Times New Roman" panose="02020603050405020304" pitchFamily="18" charset="0"/>
              <a:ea typeface="宋体" panose="02010600030101010101" pitchFamily="2" charset="-122"/>
            </a:endParaRPr>
          </a:p>
          <a:p>
            <a:pPr indent="0"/>
            <a:endParaRPr lang="en-US" sz="3200" b="0">
              <a:latin typeface="Times New Roman" panose="02020603050405020304" pitchFamily="18" charset="0"/>
              <a:ea typeface="宋体" panose="02010600030101010101" pitchFamily="2" charset="-122"/>
            </a:endParaRPr>
          </a:p>
          <a:p>
            <a:pPr indent="0"/>
            <a:r>
              <a:rPr lang="en-US" altLang="en-US" sz="3200" b="0">
                <a:solidFill>
                  <a:schemeClr val="tx1"/>
                </a:solidFill>
                <a:latin typeface="Times New Roman" panose="02020603050405020304" pitchFamily="18" charset="0"/>
                <a:ea typeface="宋体" panose="02010600030101010101" pitchFamily="2" charset="-122"/>
              </a:rPr>
              <a:t>7 Who is to blame for this problem ?A . The sales manager . </a:t>
            </a:r>
            <a:endParaRPr lang="en-US" altLang="en-US" sz="3200" b="0">
              <a:solidFill>
                <a:schemeClr val="tx1"/>
              </a:solidFill>
              <a:latin typeface="Times New Roman" panose="02020603050405020304" pitchFamily="18" charset="0"/>
              <a:ea typeface="宋体" panose="02010600030101010101" pitchFamily="2" charset="-122"/>
            </a:endParaRPr>
          </a:p>
          <a:p>
            <a:pPr indent="0"/>
            <a:r>
              <a:rPr lang="en-US" altLang="en-US" sz="3200" b="0">
                <a:solidFill>
                  <a:schemeClr val="tx1"/>
                </a:solidFill>
                <a:latin typeface="Times New Roman" panose="02020603050405020304" pitchFamily="18" charset="0"/>
                <a:ea typeface="宋体" panose="02010600030101010101" pitchFamily="2" charset="-122"/>
              </a:rPr>
              <a:t>B .  The customer. </a:t>
            </a:r>
            <a:endParaRPr lang="en-US" altLang="en-US" sz="3200" b="0">
              <a:solidFill>
                <a:schemeClr val="tx1"/>
              </a:solidFill>
              <a:latin typeface="Times New Roman" panose="02020603050405020304" pitchFamily="18" charset="0"/>
              <a:ea typeface="宋体" panose="02010600030101010101" pitchFamily="2" charset="-122"/>
            </a:endParaRPr>
          </a:p>
          <a:p>
            <a:pPr indent="0"/>
            <a:r>
              <a:rPr lang="en-US" altLang="en-US" sz="3200" b="0">
                <a:solidFill>
                  <a:schemeClr val="tx1"/>
                </a:solidFill>
                <a:latin typeface="Times New Roman" panose="02020603050405020304" pitchFamily="18" charset="0"/>
                <a:ea typeface="宋体" panose="02010600030101010101" pitchFamily="2" charset="-122"/>
              </a:rPr>
              <a:t>C. The supplier . </a:t>
            </a:r>
            <a:endParaRPr lang="en-US" altLang="en-US" sz="3200" b="0">
              <a:solidFill>
                <a:schemeClr val="tx1"/>
              </a:solidFill>
              <a:latin typeface="Times New Roman" panose="02020603050405020304" pitchFamily="18" charset="0"/>
              <a:ea typeface="宋体" panose="02010600030101010101" pitchFamily="2" charset="-122"/>
            </a:endParaRPr>
          </a:p>
          <a:p>
            <a:pPr indent="0"/>
            <a:endParaRPr lang="en-US" altLang="en-US" sz="3200" b="0">
              <a:solidFill>
                <a:schemeClr val="tx1"/>
              </a:solidFill>
              <a:latin typeface="Times New Roman" panose="02020603050405020304" pitchFamily="18" charset="0"/>
              <a:ea typeface="宋体" panose="02010600030101010101" pitchFamily="2" charset="-122"/>
            </a:endParaRPr>
          </a:p>
          <a:p>
            <a:pPr indent="0"/>
            <a:endParaRPr lang="en-US" altLang="en-US" sz="3200" b="0">
              <a:solidFill>
                <a:schemeClr val="tx1"/>
              </a:solidFill>
              <a:latin typeface="Times New Roman" panose="02020603050405020304" pitchFamily="18" charset="0"/>
              <a:ea typeface="宋体" panose="02010600030101010101" pitchFamily="2" charset="-122"/>
            </a:endParaRPr>
          </a:p>
          <a:p>
            <a:pPr indent="0"/>
            <a:endParaRPr lang="en-US" altLang="en-US" sz="3200" b="0">
              <a:solidFill>
                <a:schemeClr val="tx1"/>
              </a:solidFill>
              <a:latin typeface="Times New Roman" panose="02020603050405020304" pitchFamily="18" charset="0"/>
              <a:ea typeface="宋体" panose="02010600030101010101" pitchFamily="2" charset="-122"/>
            </a:endParaRPr>
          </a:p>
          <a:p>
            <a:endParaRPr lang="en-US" altLang="en-US" sz="3200" b="0">
              <a:solidFill>
                <a:schemeClr val="tx1"/>
              </a:solidFill>
              <a:latin typeface="Times New Roman" panose="02020603050405020304" pitchFamily="18" charset="0"/>
              <a:ea typeface="宋体" panose="0201060003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93345" y="1605280"/>
            <a:ext cx="405130" cy="359410"/>
          </a:xfrm>
          <a:prstGeom prst="rect">
            <a:avLst/>
          </a:prstGeom>
        </p:spPr>
      </p:pic>
      <p:pic>
        <p:nvPicPr>
          <p:cNvPr id="2" name="图片 1"/>
          <p:cNvPicPr>
            <a:picLocks noChangeAspect="1"/>
          </p:cNvPicPr>
          <p:nvPr>
            <p:custDataLst>
              <p:tags r:id="rId3"/>
            </p:custDataLst>
          </p:nvPr>
        </p:nvPicPr>
        <p:blipFill>
          <a:blip r:embed="rId2"/>
          <a:stretch>
            <a:fillRect/>
          </a:stretch>
        </p:blipFill>
        <p:spPr>
          <a:xfrm>
            <a:off x="93345" y="4562475"/>
            <a:ext cx="405130" cy="359410"/>
          </a:xfrm>
          <a:prstGeom prst="rect">
            <a:avLst/>
          </a:prstGeom>
        </p:spPr>
      </p:pic>
      <p:sp>
        <p:nvSpPr>
          <p:cNvPr id="4" name="圆角矩形 3"/>
          <p:cNvSpPr/>
          <p:nvPr>
            <p:custDataLst>
              <p:tags r:id="rId4"/>
            </p:custDataLst>
          </p:nvPr>
        </p:nvSpPr>
        <p:spPr>
          <a:xfrm>
            <a:off x="612775" y="5239385"/>
            <a:ext cx="5704205" cy="1428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sz="2400" b="1" kern="100" dirty="0">
              <a:solidFill>
                <a:srgbClr val="FF0066"/>
              </a:solidFill>
              <a:effectLst/>
              <a:latin typeface="+mn-ea"/>
              <a:cs typeface="微软雅黑" panose="020B0503020204020204" pitchFamily="34" charset="-122"/>
              <a:sym typeface="+mn-ea"/>
            </a:endParaRPr>
          </a:p>
          <a:p>
            <a:pPr algn="ctr"/>
            <a:r>
              <a:rPr lang="en-US" altLang="zh-CN" sz="2400" b="1">
                <a:solidFill>
                  <a:srgbClr val="FF0000"/>
                </a:solidFill>
              </a:rPr>
              <a:t>misplace 放错地方</a:t>
            </a:r>
            <a:endParaRPr lang="en-US" altLang="zh-CN" sz="2400" b="1">
              <a:solidFill>
                <a:srgbClr val="FF0000"/>
              </a:solidFill>
            </a:endParaRPr>
          </a:p>
          <a:p>
            <a:pPr algn="ctr"/>
            <a:r>
              <a:rPr lang="en-US" altLang="zh-CN" sz="2400" b="1">
                <a:solidFill>
                  <a:srgbClr val="FF0000"/>
                </a:solidFill>
              </a:rPr>
              <a:t>delay </a:t>
            </a:r>
            <a:r>
              <a:rPr lang="en-US" altLang="zh-CN" sz="2400" b="1">
                <a:solidFill>
                  <a:srgbClr val="FF0000"/>
                </a:solidFill>
                <a:sym typeface="+mn-ea"/>
              </a:rPr>
              <a:t>延迟</a:t>
            </a:r>
            <a:endParaRPr lang="en-US" altLang="zh-CN" sz="2400" b="1">
              <a:solidFill>
                <a:srgbClr val="FF0000"/>
              </a:solidFill>
            </a:endParaRPr>
          </a:p>
          <a:p>
            <a:pPr algn="ctr"/>
            <a:r>
              <a:rPr lang="en-US" altLang="zh-CN" sz="2400" b="1">
                <a:solidFill>
                  <a:srgbClr val="FF0000"/>
                </a:solidFill>
              </a:rPr>
              <a:t>be to blame for </a:t>
            </a:r>
            <a:r>
              <a:rPr lang="en-US" altLang="zh-CN" sz="2400" b="1">
                <a:solidFill>
                  <a:srgbClr val="FF0000"/>
                </a:solidFill>
                <a:sym typeface="+mn-ea"/>
              </a:rPr>
              <a:t>归咎于…</a:t>
            </a:r>
            <a:endParaRPr lang="en-US" altLang="zh-CN" sz="2400" b="1">
              <a:solidFill>
                <a:srgbClr val="FF0000"/>
              </a:solidFill>
            </a:endParaRPr>
          </a:p>
          <a:p>
            <a:pPr algn="ctr"/>
            <a:endParaRPr lang="en-US" altLang="zh-CN" sz="2400" b="1">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3085465" y="295910"/>
            <a:ext cx="8050530"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航行中遇咖啡店</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词数</a:t>
            </a:r>
            <a:r>
              <a:rPr lang="en-US" altLang="zh-CN" sz="2800" b="1" kern="100" dirty="0">
                <a:effectLst/>
                <a:latin typeface="Times New Roman" panose="02020603050405020304" pitchFamily="18" charset="0"/>
                <a:ea typeface="等线" panose="02010600030101010101" charset="-122"/>
                <a:sym typeface="+mn-ea"/>
              </a:rPr>
              <a:t>129  </a:t>
            </a:r>
            <a:r>
              <a:rPr lang="zh-CN" altLang="en-US" sz="2800" b="1" kern="100" dirty="0">
                <a:effectLst/>
                <a:latin typeface="Times New Roman" panose="02020603050405020304" pitchFamily="18" charset="0"/>
                <a:ea typeface="等线" panose="02010600030101010101" charset="-122"/>
                <a:sym typeface="+mn-ea"/>
              </a:rPr>
              <a:t>时长：</a:t>
            </a:r>
            <a:r>
              <a:rPr lang="en-US" altLang="zh-CN" sz="2800" b="1" kern="100" dirty="0">
                <a:effectLst/>
                <a:latin typeface="Times New Roman" panose="02020603050405020304" pitchFamily="18" charset="0"/>
                <a:ea typeface="等线" panose="02010600030101010101" charset="-122"/>
                <a:sym typeface="+mn-ea"/>
              </a:rPr>
              <a:t>58</a:t>
            </a:r>
            <a:r>
              <a:rPr lang="zh-CN" altLang="en-US" sz="2800" b="1" kern="100" dirty="0">
                <a:effectLst/>
                <a:latin typeface="Times New Roman" panose="02020603050405020304" pitchFamily="18" charset="0"/>
                <a:ea typeface="等线" panose="02010600030101010101" charset="-122"/>
                <a:sym typeface="+mn-ea"/>
              </a:rPr>
              <a:t>秒</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1075055"/>
            <a:ext cx="12192000" cy="4307840"/>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Mmm, there’s a wonderful smell of fresh coffee in the air.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Oh, ________! This is the _________. It’s the best in the world, and you can only get it here.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And, where is here?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The Festo Island.</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Festo Island? So that’s where we are. Goodness, we really have gone off course.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Where are you heading?</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We set off at Cape Island and ____________ be sailing toward ____________, but we got lost when our GPS broke.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Oh, you don’t have to worry about that. My brother fixes things. I’m sure he can help. Let me take it for you, and if you can come back at four o’clock, it will be ready, hopefully.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Brilliant, and while I’m here, ____________ some of those ___________?</a:t>
            </a:r>
            <a:endParaRPr lang="en-US" altLang="zh-CN" sz="2400" dirty="0">
              <a:latin typeface="Times New Roman" panose="02020603050405020304" pitchFamily="18" charset="0"/>
              <a:cs typeface="Times New Roman" panose="02020603050405020304" pitchFamily="18" charset="0"/>
            </a:endParaRPr>
          </a:p>
        </p:txBody>
      </p:sp>
      <p:pic>
        <p:nvPicPr>
          <p:cNvPr id="3" name="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355840" y="56400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59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168762"/>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endParaRPr lang="zh-CN" altLang="en-US" sz="2400" b="1" dirty="0"/>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endParaRPr lang="zh-CN" altLang="en-US" sz="2400" b="1" dirty="0"/>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endParaRPr lang="zh-CN" altLang="en-US" sz="2400" b="1" dirty="0"/>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91640" y="-109855"/>
            <a:ext cx="3540125" cy="866140"/>
          </a:xfrm>
          <a:prstGeom prst="rect">
            <a:avLst/>
          </a:prstGeom>
        </p:spPr>
      </p:pic>
      <p:sp>
        <p:nvSpPr>
          <p:cNvPr id="8" name="文本框 7"/>
          <p:cNvSpPr txBox="1"/>
          <p:nvPr/>
        </p:nvSpPr>
        <p:spPr>
          <a:xfrm>
            <a:off x="0" y="756285"/>
            <a:ext cx="12192000" cy="573468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W: Mmm, there’</a:t>
            </a:r>
            <a:r>
              <a:rPr lang="en-US" altLang="zh-CN" sz="2400" u="sng" dirty="0">
                <a:solidFill>
                  <a:srgbClr val="FF0000"/>
                </a:solidFill>
                <a:latin typeface="Times New Roman" panose="02020603050405020304" pitchFamily="18" charset="0"/>
                <a:cs typeface="Times New Roman" panose="02020603050405020304" pitchFamily="18" charset="0"/>
                <a:sym typeface="+mn-ea"/>
              </a:rPr>
              <a:t>s a</a:t>
            </a:r>
            <a:r>
              <a:rPr lang="en-US" altLang="zh-CN" sz="2400" dirty="0">
                <a:latin typeface="Times New Roman" panose="02020603050405020304" pitchFamily="18" charset="0"/>
                <a:cs typeface="Times New Roman" panose="02020603050405020304" pitchFamily="18" charset="0"/>
                <a:sym typeface="+mn-ea"/>
              </a:rPr>
              <a:t> wonderful smel</a:t>
            </a:r>
            <a:r>
              <a:rPr lang="en-US" altLang="zh-CN" sz="2400" u="sng" dirty="0">
                <a:solidFill>
                  <a:srgbClr val="FF0000"/>
                </a:solidFill>
                <a:latin typeface="Times New Roman" panose="02020603050405020304" pitchFamily="18" charset="0"/>
                <a:cs typeface="Times New Roman" panose="02020603050405020304" pitchFamily="18" charset="0"/>
                <a:sym typeface="+mn-ea"/>
              </a:rPr>
              <a:t>l o</a:t>
            </a:r>
            <a:r>
              <a:rPr lang="en-US" altLang="zh-CN" sz="2400" dirty="0">
                <a:latin typeface="Times New Roman" panose="02020603050405020304" pitchFamily="18" charset="0"/>
                <a:cs typeface="Times New Roman" panose="02020603050405020304" pitchFamily="18" charset="0"/>
                <a:sym typeface="+mn-ea"/>
              </a:rPr>
              <a:t>f fresh coffee in the air.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M: Oh, welcome! This is the Festo Coffee. It’s the best in the world, and you can only ge</a:t>
            </a:r>
            <a:r>
              <a:rPr lang="en-US" altLang="zh-CN" sz="2400" u="sng" dirty="0">
                <a:solidFill>
                  <a:srgbClr val="FF0000"/>
                </a:solidFill>
                <a:latin typeface="Times New Roman" panose="02020603050405020304" pitchFamily="18" charset="0"/>
                <a:cs typeface="Times New Roman" panose="02020603050405020304" pitchFamily="18" charset="0"/>
                <a:sym typeface="+mn-ea"/>
              </a:rPr>
              <a:t>t i</a:t>
            </a:r>
            <a:r>
              <a:rPr lang="en-US" altLang="zh-CN" sz="2400" dirty="0">
                <a:solidFill>
                  <a:srgbClr val="00B0F0"/>
                </a:solidFill>
                <a:latin typeface="Times New Roman" panose="02020603050405020304" pitchFamily="18" charset="0"/>
                <a:cs typeface="Times New Roman" panose="02020603050405020304" pitchFamily="18" charset="0"/>
                <a:sym typeface="+mn-ea"/>
              </a:rPr>
              <a:t>t</a:t>
            </a:r>
            <a:r>
              <a:rPr lang="en-US" altLang="zh-CN" sz="2400" dirty="0">
                <a:latin typeface="Times New Roman" panose="02020603050405020304" pitchFamily="18" charset="0"/>
                <a:cs typeface="Times New Roman" panose="02020603050405020304" pitchFamily="18" charset="0"/>
                <a:sym typeface="+mn-ea"/>
              </a:rPr>
              <a:t> here.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W: And, where is here?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M: The Festo Island.</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W: Festo Island? So that’s where we are. Goodness, we really have go</a:t>
            </a:r>
            <a:r>
              <a:rPr lang="en-US" altLang="zh-CN" sz="2400" u="sng" dirty="0">
                <a:solidFill>
                  <a:srgbClr val="FF0000"/>
                </a:solidFill>
                <a:latin typeface="Times New Roman" panose="02020603050405020304" pitchFamily="18" charset="0"/>
                <a:cs typeface="Times New Roman" panose="02020603050405020304" pitchFamily="18" charset="0"/>
                <a:sym typeface="+mn-ea"/>
              </a:rPr>
              <a:t>ne o</a:t>
            </a:r>
            <a:r>
              <a:rPr lang="en-US" altLang="zh-CN" sz="2400" dirty="0">
                <a:latin typeface="Times New Roman" panose="02020603050405020304" pitchFamily="18" charset="0"/>
                <a:cs typeface="Times New Roman" panose="02020603050405020304" pitchFamily="18" charset="0"/>
                <a:sym typeface="+mn-ea"/>
              </a:rPr>
              <a:t>ff course.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M: Where are you heading?</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W: We se</a:t>
            </a:r>
            <a:r>
              <a:rPr lang="en-US" altLang="zh-CN" sz="2400" u="sng" dirty="0">
                <a:solidFill>
                  <a:srgbClr val="FF0000"/>
                </a:solidFill>
                <a:latin typeface="Times New Roman" panose="02020603050405020304" pitchFamily="18" charset="0"/>
                <a:cs typeface="Times New Roman" panose="02020603050405020304" pitchFamily="18" charset="0"/>
                <a:sym typeface="+mn-ea"/>
              </a:rPr>
              <a:t>t o</a:t>
            </a:r>
            <a:r>
              <a:rPr lang="en-US" altLang="zh-CN" sz="2400" dirty="0">
                <a:latin typeface="Times New Roman" panose="02020603050405020304" pitchFamily="18" charset="0"/>
                <a:cs typeface="Times New Roman" panose="02020603050405020304" pitchFamily="18" charset="0"/>
                <a:sym typeface="+mn-ea"/>
              </a:rPr>
              <a:t>ff a</a:t>
            </a:r>
            <a:r>
              <a:rPr lang="en-US" altLang="zh-CN" sz="2400" dirty="0">
                <a:solidFill>
                  <a:srgbClr val="00B0F0"/>
                </a:solidFill>
                <a:latin typeface="Times New Roman" panose="02020603050405020304" pitchFamily="18" charset="0"/>
                <a:cs typeface="Times New Roman" panose="02020603050405020304" pitchFamily="18" charset="0"/>
                <a:sym typeface="+mn-ea"/>
              </a:rPr>
              <a:t>t</a:t>
            </a:r>
            <a:r>
              <a:rPr lang="en-US" altLang="zh-CN" sz="2400" dirty="0">
                <a:latin typeface="Times New Roman" panose="02020603050405020304" pitchFamily="18" charset="0"/>
                <a:cs typeface="Times New Roman" panose="02020603050405020304" pitchFamily="18" charset="0"/>
                <a:sym typeface="+mn-ea"/>
              </a:rPr>
              <a:t> Cape Island an</a:t>
            </a:r>
            <a:r>
              <a:rPr lang="en-US" altLang="zh-CN" sz="2400" dirty="0">
                <a:solidFill>
                  <a:srgbClr val="00B0F0"/>
                </a:solidFill>
                <a:latin typeface="Times New Roman" panose="02020603050405020304" pitchFamily="18" charset="0"/>
                <a:cs typeface="Times New Roman" panose="02020603050405020304" pitchFamily="18" charset="0"/>
                <a:sym typeface="+mn-ea"/>
              </a:rPr>
              <a:t>d</a:t>
            </a:r>
            <a:r>
              <a:rPr lang="en-US" altLang="zh-CN" sz="2400" dirty="0">
                <a:latin typeface="Times New Roman" panose="02020603050405020304" pitchFamily="18" charset="0"/>
                <a:cs typeface="Times New Roman" panose="02020603050405020304" pitchFamily="18" charset="0"/>
                <a:sym typeface="+mn-ea"/>
              </a:rPr>
              <a:t> were suppos</a:t>
            </a:r>
            <a:r>
              <a:rPr lang="en-US" altLang="zh-CN" sz="2400" dirty="0">
                <a:solidFill>
                  <a:srgbClr val="00B0F0"/>
                </a:solidFill>
                <a:latin typeface="Times New Roman" panose="02020603050405020304" pitchFamily="18" charset="0"/>
                <a:cs typeface="Times New Roman" panose="02020603050405020304" pitchFamily="18" charset="0"/>
                <a:sym typeface="+mn-ea"/>
              </a:rPr>
              <a:t>ed</a:t>
            </a:r>
            <a:r>
              <a:rPr lang="en-US" altLang="zh-CN" sz="2400" dirty="0">
                <a:latin typeface="Times New Roman" panose="02020603050405020304" pitchFamily="18" charset="0"/>
                <a:cs typeface="Times New Roman" panose="02020603050405020304" pitchFamily="18" charset="0"/>
                <a:sym typeface="+mn-ea"/>
              </a:rPr>
              <a:t> to be sailing towar</a:t>
            </a:r>
            <a:r>
              <a:rPr lang="en-US" altLang="zh-CN" sz="2400" dirty="0">
                <a:solidFill>
                  <a:srgbClr val="00B0F0"/>
                </a:solidFill>
                <a:latin typeface="Times New Roman" panose="02020603050405020304" pitchFamily="18" charset="0"/>
                <a:cs typeface="Times New Roman" panose="02020603050405020304" pitchFamily="18" charset="0"/>
                <a:sym typeface="+mn-ea"/>
              </a:rPr>
              <a:t>d</a:t>
            </a:r>
            <a:r>
              <a:rPr lang="en-US" altLang="zh-CN" sz="2400" dirty="0">
                <a:latin typeface="Times New Roman" panose="02020603050405020304" pitchFamily="18" charset="0"/>
                <a:cs typeface="Times New Roman" panose="02020603050405020304" pitchFamily="18" charset="0"/>
                <a:sym typeface="+mn-ea"/>
              </a:rPr>
              <a:t> Dennis Island, bu</a:t>
            </a:r>
            <a:r>
              <a:rPr lang="en-US" altLang="zh-CN" sz="2400" dirty="0">
                <a:solidFill>
                  <a:srgbClr val="00B0F0"/>
                </a:solidFill>
                <a:latin typeface="Times New Roman" panose="02020603050405020304" pitchFamily="18" charset="0"/>
                <a:cs typeface="Times New Roman" panose="02020603050405020304" pitchFamily="18" charset="0"/>
                <a:sym typeface="+mn-ea"/>
              </a:rPr>
              <a:t>t</a:t>
            </a:r>
            <a:r>
              <a:rPr lang="en-US" altLang="zh-CN" sz="2400" dirty="0">
                <a:latin typeface="Times New Roman" panose="02020603050405020304" pitchFamily="18" charset="0"/>
                <a:cs typeface="Times New Roman" panose="02020603050405020304" pitchFamily="18" charset="0"/>
                <a:sym typeface="+mn-ea"/>
              </a:rPr>
              <a:t> we go</a:t>
            </a:r>
            <a:r>
              <a:rPr lang="en-US" altLang="zh-CN" sz="2400" dirty="0">
                <a:solidFill>
                  <a:srgbClr val="00B0F0"/>
                </a:solidFill>
                <a:latin typeface="Times New Roman" panose="02020603050405020304" pitchFamily="18" charset="0"/>
                <a:cs typeface="Times New Roman" panose="02020603050405020304" pitchFamily="18" charset="0"/>
                <a:sym typeface="+mn-ea"/>
              </a:rPr>
              <a:t>t</a:t>
            </a:r>
            <a:r>
              <a:rPr lang="en-US" altLang="zh-CN" sz="2400" dirty="0">
                <a:latin typeface="Times New Roman" panose="02020603050405020304" pitchFamily="18" charset="0"/>
                <a:cs typeface="Times New Roman" panose="02020603050405020304" pitchFamily="18" charset="0"/>
                <a:sym typeface="+mn-ea"/>
              </a:rPr>
              <a:t> los</a:t>
            </a:r>
            <a:r>
              <a:rPr lang="en-US" altLang="zh-CN" sz="2400" dirty="0">
                <a:solidFill>
                  <a:srgbClr val="00B0F0"/>
                </a:solidFill>
                <a:latin typeface="Times New Roman" panose="02020603050405020304" pitchFamily="18" charset="0"/>
                <a:cs typeface="Times New Roman" panose="02020603050405020304" pitchFamily="18" charset="0"/>
                <a:sym typeface="+mn-ea"/>
              </a:rPr>
              <a:t>t </a:t>
            </a:r>
            <a:r>
              <a:rPr lang="en-US" altLang="zh-CN" sz="2400" dirty="0">
                <a:latin typeface="Times New Roman" panose="02020603050405020304" pitchFamily="18" charset="0"/>
                <a:cs typeface="Times New Roman" panose="02020603050405020304" pitchFamily="18" charset="0"/>
                <a:sym typeface="+mn-ea"/>
              </a:rPr>
              <a:t>when our GPS broke.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M: Oh, you don</a:t>
            </a:r>
            <a:r>
              <a:rPr lang="en-US" altLang="zh-CN" sz="2400" dirty="0">
                <a:solidFill>
                  <a:srgbClr val="FF0000"/>
                </a:solidFill>
                <a:latin typeface="Times New Roman" panose="02020603050405020304" pitchFamily="18" charset="0"/>
                <a:cs typeface="Times New Roman" panose="02020603050405020304" pitchFamily="18" charset="0"/>
                <a:sym typeface="+mn-ea"/>
              </a:rPr>
              <a:t>’t</a:t>
            </a:r>
            <a:r>
              <a:rPr lang="en-US" altLang="zh-CN" sz="2400" dirty="0">
                <a:latin typeface="Times New Roman" panose="02020603050405020304" pitchFamily="18" charset="0"/>
                <a:cs typeface="Times New Roman" panose="02020603050405020304" pitchFamily="18" charset="0"/>
                <a:sym typeface="+mn-ea"/>
              </a:rPr>
              <a:t> have to worry abou</a:t>
            </a:r>
            <a:r>
              <a:rPr lang="en-US" altLang="zh-CN" sz="2400" dirty="0">
                <a:solidFill>
                  <a:srgbClr val="00B0F0"/>
                </a:solidFill>
                <a:latin typeface="Times New Roman" panose="02020603050405020304" pitchFamily="18" charset="0"/>
                <a:cs typeface="Times New Roman" panose="02020603050405020304" pitchFamily="18" charset="0"/>
                <a:sym typeface="+mn-ea"/>
              </a:rPr>
              <a:t>t</a:t>
            </a:r>
            <a:r>
              <a:rPr lang="en-US" altLang="zh-CN" sz="2400" dirty="0">
                <a:latin typeface="Times New Roman" panose="02020603050405020304" pitchFamily="18" charset="0"/>
                <a:cs typeface="Times New Roman" panose="02020603050405020304" pitchFamily="18" charset="0"/>
                <a:sym typeface="+mn-ea"/>
              </a:rPr>
              <a:t> that. My brother fixes things. I’m sure he can help. Le</a:t>
            </a:r>
            <a:r>
              <a:rPr lang="en-US" altLang="zh-CN" sz="2400" dirty="0">
                <a:solidFill>
                  <a:srgbClr val="00B0F0"/>
                </a:solidFill>
                <a:latin typeface="Times New Roman" panose="02020603050405020304" pitchFamily="18" charset="0"/>
                <a:cs typeface="Times New Roman" panose="02020603050405020304" pitchFamily="18" charset="0"/>
                <a:sym typeface="+mn-ea"/>
              </a:rPr>
              <a:t>t </a:t>
            </a:r>
            <a:r>
              <a:rPr lang="en-US" altLang="zh-CN" sz="2400" dirty="0">
                <a:latin typeface="Times New Roman" panose="02020603050405020304" pitchFamily="18" charset="0"/>
                <a:cs typeface="Times New Roman" panose="02020603050405020304" pitchFamily="18" charset="0"/>
                <a:sym typeface="+mn-ea"/>
              </a:rPr>
              <a:t>me ta</a:t>
            </a:r>
            <a:r>
              <a:rPr lang="en-US" altLang="zh-CN" sz="2400" u="sng" dirty="0">
                <a:solidFill>
                  <a:srgbClr val="FF0000"/>
                </a:solidFill>
                <a:latin typeface="Times New Roman" panose="02020603050405020304" pitchFamily="18" charset="0"/>
                <a:cs typeface="Times New Roman" panose="02020603050405020304" pitchFamily="18" charset="0"/>
                <a:sym typeface="+mn-ea"/>
              </a:rPr>
              <a:t>ke i</a:t>
            </a:r>
            <a:r>
              <a:rPr lang="en-US" altLang="zh-CN" sz="2400" dirty="0">
                <a:latin typeface="Times New Roman" panose="02020603050405020304" pitchFamily="18" charset="0"/>
                <a:cs typeface="Times New Roman" panose="02020603050405020304" pitchFamily="18" charset="0"/>
                <a:sym typeface="+mn-ea"/>
              </a:rPr>
              <a:t>t</a:t>
            </a:r>
            <a:r>
              <a:rPr lang="en-US" altLang="zh-CN" sz="2400" dirty="0">
                <a:solidFill>
                  <a:srgbClr val="00B0F0"/>
                </a:solidFill>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for you, an</a:t>
            </a:r>
            <a:r>
              <a:rPr lang="en-US" altLang="zh-CN" sz="2400" u="sng" dirty="0">
                <a:solidFill>
                  <a:srgbClr val="FF0000"/>
                </a:solidFill>
                <a:latin typeface="Times New Roman" panose="02020603050405020304" pitchFamily="18" charset="0"/>
                <a:cs typeface="Times New Roman" panose="02020603050405020304" pitchFamily="18" charset="0"/>
                <a:sym typeface="+mn-ea"/>
              </a:rPr>
              <a:t>d if you</a:t>
            </a:r>
            <a:r>
              <a:rPr lang="en-US" altLang="zh-CN" sz="2400" dirty="0">
                <a:latin typeface="Times New Roman" panose="02020603050405020304" pitchFamily="18" charset="0"/>
                <a:cs typeface="Times New Roman" panose="02020603050405020304" pitchFamily="18" charset="0"/>
                <a:sym typeface="+mn-ea"/>
              </a:rPr>
              <a:t> can come back a</a:t>
            </a:r>
            <a:r>
              <a:rPr lang="en-US" altLang="zh-CN" sz="2400" dirty="0">
                <a:solidFill>
                  <a:srgbClr val="00B0F0"/>
                </a:solidFill>
                <a:latin typeface="Times New Roman" panose="02020603050405020304" pitchFamily="18" charset="0"/>
                <a:cs typeface="Times New Roman" panose="02020603050405020304" pitchFamily="18" charset="0"/>
                <a:sym typeface="+mn-ea"/>
              </a:rPr>
              <a:t>t</a:t>
            </a:r>
            <a:r>
              <a:rPr lang="en-US" altLang="zh-CN" sz="2400" dirty="0">
                <a:latin typeface="Times New Roman" panose="02020603050405020304" pitchFamily="18" charset="0"/>
                <a:cs typeface="Times New Roman" panose="02020603050405020304" pitchFamily="18" charset="0"/>
                <a:sym typeface="+mn-ea"/>
              </a:rPr>
              <a:t> four o’clock, i</a:t>
            </a:r>
            <a:r>
              <a:rPr lang="en-US" altLang="zh-CN" sz="2400" dirty="0">
                <a:solidFill>
                  <a:srgbClr val="FF0000"/>
                </a:solidFill>
                <a:latin typeface="Times New Roman" panose="02020603050405020304" pitchFamily="18" charset="0"/>
                <a:cs typeface="Times New Roman" panose="02020603050405020304" pitchFamily="18" charset="0"/>
                <a:sym typeface="+mn-ea"/>
              </a:rPr>
              <a:t>t</a:t>
            </a:r>
            <a:r>
              <a:rPr lang="en-US" altLang="zh-CN" sz="2400" dirty="0">
                <a:latin typeface="Times New Roman" panose="02020603050405020304" pitchFamily="18" charset="0"/>
                <a:cs typeface="Times New Roman" panose="02020603050405020304" pitchFamily="18" charset="0"/>
                <a:sym typeface="+mn-ea"/>
              </a:rPr>
              <a:t> will be ready, hopefully.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sym typeface="+mn-ea"/>
              </a:rPr>
              <a:t>W: Brilliant, and whi</a:t>
            </a:r>
            <a:r>
              <a:rPr lang="en-US" altLang="zh-CN" sz="2400" u="sng" dirty="0">
                <a:solidFill>
                  <a:srgbClr val="FF0000"/>
                </a:solidFill>
                <a:latin typeface="Times New Roman" panose="02020603050405020304" pitchFamily="18" charset="0"/>
                <a:cs typeface="Times New Roman" panose="02020603050405020304" pitchFamily="18" charset="0"/>
                <a:sym typeface="+mn-ea"/>
              </a:rPr>
              <a:t>le I’</a:t>
            </a:r>
            <a:r>
              <a:rPr lang="en-US" altLang="zh-CN" sz="2400" dirty="0">
                <a:latin typeface="Times New Roman" panose="02020603050405020304" pitchFamily="18" charset="0"/>
                <a:cs typeface="Times New Roman" panose="02020603050405020304" pitchFamily="18" charset="0"/>
                <a:sym typeface="+mn-ea"/>
              </a:rPr>
              <a:t>m here, ca</a:t>
            </a:r>
            <a:r>
              <a:rPr lang="en-US" altLang="zh-CN" sz="2400" u="sng" dirty="0">
                <a:solidFill>
                  <a:srgbClr val="FF0000"/>
                </a:solidFill>
                <a:latin typeface="Times New Roman" panose="02020603050405020304" pitchFamily="18" charset="0"/>
                <a:cs typeface="Times New Roman" panose="02020603050405020304" pitchFamily="18" charset="0"/>
                <a:sym typeface="+mn-ea"/>
              </a:rPr>
              <a:t>n I</a:t>
            </a:r>
            <a:r>
              <a:rPr lang="en-US" altLang="zh-CN" sz="2400" dirty="0">
                <a:latin typeface="Times New Roman" panose="02020603050405020304" pitchFamily="18" charset="0"/>
                <a:cs typeface="Times New Roman" panose="02020603050405020304" pitchFamily="18" charset="0"/>
                <a:sym typeface="+mn-ea"/>
              </a:rPr>
              <a:t> buy so</a:t>
            </a:r>
            <a:r>
              <a:rPr lang="en-US" altLang="zh-CN" sz="2400" u="sng" dirty="0">
                <a:solidFill>
                  <a:srgbClr val="FF0000"/>
                </a:solidFill>
                <a:latin typeface="Times New Roman" panose="02020603050405020304" pitchFamily="18" charset="0"/>
                <a:cs typeface="Times New Roman" panose="02020603050405020304" pitchFamily="18" charset="0"/>
                <a:sym typeface="+mn-ea"/>
              </a:rPr>
              <a:t>me o</a:t>
            </a:r>
            <a:r>
              <a:rPr lang="en-US" altLang="zh-CN" sz="2400" dirty="0">
                <a:latin typeface="Times New Roman" panose="02020603050405020304" pitchFamily="18" charset="0"/>
                <a:cs typeface="Times New Roman" panose="02020603050405020304" pitchFamily="18" charset="0"/>
                <a:sym typeface="+mn-ea"/>
              </a:rPr>
              <a:t>f those coffee beans?</a:t>
            </a:r>
            <a:endParaRPr lang="en-US" altLang="zh-CN" sz="2400" dirty="0">
              <a:latin typeface="Times New Roman" panose="02020603050405020304" pitchFamily="18" charset="0"/>
              <a:cs typeface="Times New Roman" panose="02020603050405020304" pitchFamily="18" charset="0"/>
            </a:endParaRPr>
          </a:p>
        </p:txBody>
      </p:sp>
      <p:sp>
        <p:nvSpPr>
          <p:cNvPr id="4" name="圆角矩形 3"/>
          <p:cNvSpPr/>
          <p:nvPr/>
        </p:nvSpPr>
        <p:spPr>
          <a:xfrm>
            <a:off x="5088890" y="5285105"/>
            <a:ext cx="6963410" cy="14014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kern="100" dirty="0">
                <a:solidFill>
                  <a:srgbClr val="FF0066"/>
                </a:solidFill>
                <a:effectLst/>
                <a:latin typeface="+mn-ea"/>
                <a:cs typeface="微软雅黑" panose="020B0503020204020204" pitchFamily="34" charset="-122"/>
                <a:sym typeface="+mn-ea"/>
              </a:rPr>
              <a:t>GPS </a:t>
            </a:r>
            <a:r>
              <a:rPr lang="zh-CN" altLang="en-US" sz="2400" b="1" kern="100" dirty="0">
                <a:solidFill>
                  <a:srgbClr val="FF0066"/>
                </a:solidFill>
                <a:effectLst/>
                <a:latin typeface="+mn-ea"/>
                <a:cs typeface="微软雅黑" panose="020B0503020204020204" pitchFamily="34" charset="-122"/>
                <a:sym typeface="+mn-ea"/>
              </a:rPr>
              <a:t>全球定位系统</a:t>
            </a:r>
            <a:r>
              <a:rPr lang="en-US" altLang="zh-CN" sz="2400" b="1" kern="100" dirty="0">
                <a:solidFill>
                  <a:srgbClr val="FF0066"/>
                </a:solidFill>
                <a:effectLst/>
                <a:latin typeface="+mn-ea"/>
                <a:cs typeface="微软雅黑" panose="020B0503020204020204" pitchFamily="34" charset="-122"/>
                <a:sym typeface="+mn-ea"/>
              </a:rPr>
              <a:t>   brilliant </a:t>
            </a:r>
            <a:r>
              <a:rPr lang="zh-CN" altLang="en-US" sz="2400" b="1" kern="100" dirty="0">
                <a:solidFill>
                  <a:srgbClr val="FF0066"/>
                </a:solidFill>
                <a:effectLst/>
                <a:latin typeface="+mn-ea"/>
                <a:cs typeface="微软雅黑" panose="020B0503020204020204" pitchFamily="34" charset="-122"/>
                <a:sym typeface="+mn-ea"/>
              </a:rPr>
              <a:t>棒极了</a:t>
            </a:r>
            <a:endParaRPr lang="zh-CN" altLang="en-US"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off course </a:t>
            </a:r>
            <a:r>
              <a:rPr lang="zh-CN" altLang="en-US" sz="2400" b="1" kern="100" dirty="0">
                <a:solidFill>
                  <a:srgbClr val="FF0066"/>
                </a:solidFill>
                <a:effectLst/>
                <a:latin typeface="+mn-ea"/>
                <a:cs typeface="微软雅黑" panose="020B0503020204020204" pitchFamily="34" charset="-122"/>
                <a:sym typeface="+mn-ea"/>
              </a:rPr>
              <a:t>偏离航向</a:t>
            </a:r>
            <a:r>
              <a:rPr lang="en-US" altLang="zh-CN" sz="2400" b="1" kern="100" dirty="0">
                <a:solidFill>
                  <a:srgbClr val="FF0066"/>
                </a:solidFill>
                <a:effectLst/>
                <a:latin typeface="+mn-ea"/>
                <a:cs typeface="微软雅黑" panose="020B0503020204020204" pitchFamily="34" charset="-122"/>
                <a:sym typeface="+mn-ea"/>
              </a:rPr>
              <a:t> coffee beans </a:t>
            </a:r>
            <a:r>
              <a:rPr lang="zh-CN" altLang="en-US" sz="2400" b="1" kern="100" dirty="0">
                <a:solidFill>
                  <a:srgbClr val="FF0066"/>
                </a:solidFill>
                <a:effectLst/>
                <a:latin typeface="+mn-ea"/>
                <a:cs typeface="微软雅黑" panose="020B0503020204020204" pitchFamily="34" charset="-122"/>
                <a:sym typeface="+mn-ea"/>
              </a:rPr>
              <a:t>咖啡豆</a:t>
            </a:r>
            <a:endParaRPr lang="zh-CN" altLang="en-US"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be supposed to do sth </a:t>
            </a:r>
            <a:r>
              <a:rPr lang="zh-CN" altLang="en-US" sz="2400" b="1" kern="100" dirty="0">
                <a:solidFill>
                  <a:srgbClr val="FF0066"/>
                </a:solidFill>
                <a:effectLst/>
                <a:latin typeface="+mn-ea"/>
                <a:cs typeface="微软雅黑" panose="020B0503020204020204" pitchFamily="34" charset="-122"/>
                <a:sym typeface="+mn-ea"/>
              </a:rPr>
              <a:t>应该做某事</a:t>
            </a:r>
            <a:r>
              <a:rPr lang="en-US" altLang="zh-CN" sz="2400" b="1" kern="100" dirty="0">
                <a:solidFill>
                  <a:srgbClr val="FF0066"/>
                </a:solidFill>
                <a:effectLst/>
                <a:latin typeface="+mn-ea"/>
                <a:cs typeface="微软雅黑" panose="020B0503020204020204" pitchFamily="34" charset="-122"/>
                <a:sym typeface="+mn-ea"/>
              </a:rPr>
              <a:t>  </a:t>
            </a:r>
            <a:r>
              <a:rPr lang="en-US" altLang="zh-CN" sz="2400" b="1" kern="100" dirty="0">
                <a:solidFill>
                  <a:srgbClr val="FF0066"/>
                </a:solidFill>
                <a:latin typeface="+mn-ea"/>
                <a:cs typeface="Times New Roman" panose="02020603050405020304" pitchFamily="18" charset="0"/>
                <a:sym typeface="+mn-ea"/>
              </a:rPr>
              <a:t> </a:t>
            </a:r>
            <a:endParaRPr lang="en-US" altLang="zh-CN" sz="2400" b="1" kern="100" dirty="0">
              <a:solidFill>
                <a:srgbClr val="FF0066"/>
              </a:solidFill>
              <a:latin typeface="+mn-ea"/>
              <a:cs typeface="Times New Roman" panose="02020603050405020304" pitchFamily="18" charset="0"/>
              <a:sym typeface="+mn-ea"/>
            </a:endParaRPr>
          </a:p>
          <a:p>
            <a:pPr algn="ctr"/>
            <a:endParaRPr lang="zh-CN" altLang="en-US" sz="2400"/>
          </a:p>
        </p:txBody>
      </p:sp>
      <p:pic>
        <p:nvPicPr>
          <p:cNvPr id="3" name="7">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2270125" y="56400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59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2122170"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7" name="文本框 6"/>
          <p:cNvSpPr txBox="1"/>
          <p:nvPr/>
        </p:nvSpPr>
        <p:spPr>
          <a:xfrm>
            <a:off x="2236470" y="-635"/>
            <a:ext cx="9883775" cy="5760085"/>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8. Where did the woman plan to go?</a:t>
            </a: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Cape Island.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Festo Island.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Dennis Island.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9. What does the man do?</a:t>
            </a:r>
            <a:r>
              <a:rPr lang="zh-CN"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tourist.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A shop owner.</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A mechanic.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10. What will the woman do next?</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Fix her boat.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Talk to the man’s brother.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Buy some coffee beans.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2344872" y="1347357"/>
            <a:ext cx="317019" cy="359695"/>
          </a:xfrm>
          <a:prstGeom prst="rect">
            <a:avLst/>
          </a:prstGeom>
        </p:spPr>
      </p:pic>
      <p:pic>
        <p:nvPicPr>
          <p:cNvPr id="4" name="图片 3"/>
          <p:cNvPicPr>
            <a:picLocks noChangeAspect="1"/>
          </p:cNvPicPr>
          <p:nvPr/>
        </p:nvPicPr>
        <p:blipFill>
          <a:blip r:embed="rId2"/>
          <a:stretch>
            <a:fillRect/>
          </a:stretch>
        </p:blipFill>
        <p:spPr>
          <a:xfrm>
            <a:off x="2236520" y="2655723"/>
            <a:ext cx="317019" cy="359695"/>
          </a:xfrm>
          <a:prstGeom prst="rect">
            <a:avLst/>
          </a:prstGeom>
        </p:spPr>
      </p:pic>
      <p:pic>
        <p:nvPicPr>
          <p:cNvPr id="5" name="图片 4"/>
          <p:cNvPicPr>
            <a:picLocks noChangeAspect="1"/>
          </p:cNvPicPr>
          <p:nvPr/>
        </p:nvPicPr>
        <p:blipFill>
          <a:blip r:embed="rId2"/>
          <a:stretch>
            <a:fillRect/>
          </a:stretch>
        </p:blipFill>
        <p:spPr>
          <a:xfrm>
            <a:off x="2344784" y="4760373"/>
            <a:ext cx="317019" cy="359695"/>
          </a:xfrm>
          <a:prstGeom prst="rect">
            <a:avLst/>
          </a:prstGeom>
        </p:spPr>
      </p:pic>
      <p:sp>
        <p:nvSpPr>
          <p:cNvPr id="2" name="圆角矩形 1"/>
          <p:cNvSpPr/>
          <p:nvPr>
            <p:custDataLst>
              <p:tags r:id="rId3"/>
            </p:custDataLst>
          </p:nvPr>
        </p:nvSpPr>
        <p:spPr>
          <a:xfrm>
            <a:off x="7459980" y="5814060"/>
            <a:ext cx="4592320" cy="8724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latin typeface="+mn-ea"/>
                <a:cs typeface="Times New Roman" panose="02020603050405020304" pitchFamily="18" charset="0"/>
                <a:sym typeface="+mn-ea"/>
              </a:rPr>
              <a:t>  mechanic  n </a:t>
            </a:r>
            <a:r>
              <a:rPr lang="zh-CN" altLang="en-US" sz="2400" b="1" kern="100" dirty="0">
                <a:solidFill>
                  <a:srgbClr val="FF0066"/>
                </a:solidFill>
                <a:latin typeface="+mn-ea"/>
                <a:cs typeface="Times New Roman" panose="02020603050405020304" pitchFamily="18" charset="0"/>
                <a:sym typeface="+mn-ea"/>
              </a:rPr>
              <a:t>技工，机修工</a:t>
            </a:r>
            <a:endParaRPr lang="en-US" altLang="zh-CN" sz="2400" b="1" kern="100" dirty="0">
              <a:solidFill>
                <a:srgbClr val="FF0066"/>
              </a:solidFill>
              <a:latin typeface="+mn-ea"/>
              <a:cs typeface="Times New Roman" panose="02020603050405020304" pitchFamily="18" charset="0"/>
              <a:sym typeface="+mn-ea"/>
            </a:endParaRPr>
          </a:p>
          <a:p>
            <a:pPr algn="ct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790940" cy="76835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滑冰</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词数：</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138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时长：</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63</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秒</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64770" y="1042035"/>
            <a:ext cx="12060555" cy="489267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Hey, Alexis. Great to see you! Ready for a bit of skating?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Yeah, but I haven’t been skating for ages, Martha.</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Me neither, but I’m _________ when ___________. So, what’s in your bag?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A few things — a hat, gloves, a jacket, the usual skating safety equipment.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We’re only going around the park.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Well, you never know.</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don’t bother with hats and gloves or that sort of things. I find it gets in the way.</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Don’t you ___________________?</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No, I love adventures. Just the other day, I went climbing on this climbing wall, and I didn’t even use safety equipment. If I ________, I just ____________.</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Well, I am not __________.</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Hey, come on. Let’s get going.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Wait a second. I need to ________________.</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8">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9135745" y="52971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5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7905115" y="53975"/>
            <a:ext cx="3298190" cy="923290"/>
          </a:xfrm>
          <a:prstGeom prst="rect">
            <a:avLst/>
          </a:prstGeom>
        </p:spPr>
      </p:pic>
      <p:sp>
        <p:nvSpPr>
          <p:cNvPr id="8" name="文本框 7"/>
          <p:cNvSpPr txBox="1"/>
          <p:nvPr/>
        </p:nvSpPr>
        <p:spPr>
          <a:xfrm>
            <a:off x="187960" y="663575"/>
            <a:ext cx="12004040" cy="5640705"/>
          </a:xfrm>
          <a:prstGeom prst="rect">
            <a:avLst/>
          </a:prstGeom>
          <a:noFill/>
        </p:spPr>
        <p:txBody>
          <a:bodyPr wrap="square">
            <a:no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Hey, Alexis. Grea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see you! Ready fo</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bi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skating?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Yeah, bu</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haven’t been skating for ages, Martha.</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Me neither, bu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natural whe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comes to sports. So, wha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t’s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 your bag?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A few things — a hat, gloves, a jacket, the usual skating safety equipment.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We’re only going around the park.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Well, you never know.</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don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bother with hats an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gloves or tha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sor</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things. I fin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i</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ge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ts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 the way.</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Don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you</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worry abou</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getting hurt?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No, I love adventures. Jus</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other day, I wen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climbing on this climbing wall, an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didn</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even use safety equipment.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ge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hurt, I just ignore the pain.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Well, I am no</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tha</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brave.</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Hey, co</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me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 Let’s ge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going.</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Wai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second. I nee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ge</a:t>
            </a:r>
            <a:r>
              <a:rPr lang="en-US" altLang="zh-CN" sz="2400" dirty="0">
                <a:solidFill>
                  <a:srgbClr val="00B0F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my equipment on.</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言嗓音之宁波效实中学高二-剪辑-2021120715345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591675" y="7183120"/>
            <a:ext cx="495300" cy="495300"/>
          </a:xfrm>
          <a:prstGeom prst="rect">
            <a:avLst/>
          </a:prstGeom>
        </p:spPr>
      </p:pic>
      <p:sp>
        <p:nvSpPr>
          <p:cNvPr id="2" name="圆角矩形 1"/>
          <p:cNvSpPr/>
          <p:nvPr/>
        </p:nvSpPr>
        <p:spPr>
          <a:xfrm>
            <a:off x="2343785" y="5427345"/>
            <a:ext cx="9434830" cy="1308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a:solidFill>
                  <a:srgbClr val="FF0000"/>
                </a:solidFill>
              </a:rPr>
              <a:t>natural n </a:t>
            </a:r>
            <a:r>
              <a:rPr lang="zh-CN" altLang="en-US" sz="2400" b="1">
                <a:solidFill>
                  <a:srgbClr val="FF0000"/>
                </a:solidFill>
              </a:rPr>
              <a:t>有天赋的人（熟词生义）</a:t>
            </a:r>
            <a:r>
              <a:rPr lang="en-US" altLang="zh-CN" sz="2400" b="1">
                <a:solidFill>
                  <a:srgbClr val="FF0000"/>
                </a:solidFill>
              </a:rPr>
              <a:t>for ages </a:t>
            </a:r>
            <a:r>
              <a:rPr lang="zh-CN" altLang="en-US" sz="2400" b="1">
                <a:solidFill>
                  <a:srgbClr val="FF0000"/>
                </a:solidFill>
              </a:rPr>
              <a:t>好久；</a:t>
            </a:r>
            <a:endParaRPr lang="zh-CN" altLang="en-US" sz="2400" b="1">
              <a:solidFill>
                <a:srgbClr val="FF0000"/>
              </a:solidFill>
            </a:endParaRPr>
          </a:p>
          <a:p>
            <a:pPr algn="ctr"/>
            <a:r>
              <a:rPr lang="en-US" altLang="zh-CN" sz="2400" b="1">
                <a:solidFill>
                  <a:srgbClr val="FF0000"/>
                </a:solidFill>
              </a:rPr>
              <a:t>When it comes to sth </a:t>
            </a:r>
            <a:r>
              <a:rPr lang="zh-CN" altLang="en-US" sz="2400" b="1">
                <a:solidFill>
                  <a:srgbClr val="FF0000"/>
                </a:solidFill>
              </a:rPr>
              <a:t>当涉及到</a:t>
            </a:r>
            <a:r>
              <a:rPr lang="en-US" altLang="zh-CN" sz="2400" b="1">
                <a:solidFill>
                  <a:srgbClr val="FF0000"/>
                </a:solidFill>
              </a:rPr>
              <a:t>  safety equipment </a:t>
            </a:r>
            <a:r>
              <a:rPr lang="zh-CN" altLang="en-US" sz="2400" b="1">
                <a:solidFill>
                  <a:srgbClr val="FF0000"/>
                </a:solidFill>
              </a:rPr>
              <a:t>安全设备</a:t>
            </a:r>
            <a:r>
              <a:rPr lang="en-US" altLang="zh-CN" sz="2400" b="1">
                <a:solidFill>
                  <a:srgbClr val="FF0000"/>
                </a:solidFill>
              </a:rPr>
              <a:t> </a:t>
            </a:r>
            <a:endParaRPr lang="en-US" altLang="zh-CN" sz="2400" b="1">
              <a:solidFill>
                <a:srgbClr val="FF0000"/>
              </a:solidFill>
            </a:endParaRPr>
          </a:p>
          <a:p>
            <a:pPr algn="ctr"/>
            <a:r>
              <a:rPr lang="en-US" altLang="zh-CN" sz="2400" b="1">
                <a:solidFill>
                  <a:srgbClr val="FF0000"/>
                </a:solidFill>
              </a:rPr>
              <a:t>you never know </a:t>
            </a:r>
            <a:r>
              <a:rPr lang="zh-CN" altLang="en-US" sz="2400" b="1">
                <a:solidFill>
                  <a:srgbClr val="FF0000"/>
                </a:solidFill>
              </a:rPr>
              <a:t>说不准；很难说</a:t>
            </a:r>
            <a:r>
              <a:rPr lang="en-US" altLang="zh-CN" sz="2400" b="1">
                <a:solidFill>
                  <a:srgbClr val="FF0000"/>
                </a:solidFill>
              </a:rPr>
              <a:t>  not bother with </a:t>
            </a:r>
            <a:r>
              <a:rPr lang="zh-CN" altLang="en-US" sz="2400" b="1">
                <a:solidFill>
                  <a:srgbClr val="FF0000"/>
                </a:solidFill>
              </a:rPr>
              <a:t>懒得用</a:t>
            </a:r>
            <a:r>
              <a:rPr lang="en-US" altLang="zh-CN" sz="2400" b="1">
                <a:solidFill>
                  <a:srgbClr val="FF0000"/>
                </a:solidFill>
              </a:rPr>
              <a:t>/</a:t>
            </a:r>
            <a:r>
              <a:rPr lang="zh-CN" altLang="en-US" sz="2400" b="1">
                <a:solidFill>
                  <a:srgbClr val="FF0000"/>
                </a:solidFill>
              </a:rPr>
              <a:t>戴</a:t>
            </a:r>
            <a:endParaRPr lang="zh-CN" altLang="en-US" sz="2400" b="1">
              <a:solidFill>
                <a:srgbClr val="FF0000"/>
              </a:solidFill>
            </a:endParaRPr>
          </a:p>
        </p:txBody>
      </p:sp>
      <p:pic>
        <p:nvPicPr>
          <p:cNvPr id="4" name="8">
            <a:hlinkClick r:id="" action="ppaction://media"/>
          </p:cNvPr>
          <p:cNvPicPr/>
          <p:nvPr>
            <a:audioFile r:link="rId5"/>
            <p:extLst>
              <p:ext uri="{DAA4B4D4-6D71-4841-9C94-3DE7FCFB9230}">
                <p14:media xmlns:p14="http://schemas.microsoft.com/office/powerpoint/2010/main" r:embed="rId6"/>
              </p:ext>
            </p:extLst>
          </p:nvPr>
        </p:nvPicPr>
        <p:blipFill>
          <a:blip r:embed="rId4"/>
          <a:stretch>
            <a:fillRect/>
          </a:stretch>
        </p:blipFill>
        <p:spPr>
          <a:xfrm>
            <a:off x="9030335" y="433641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5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audio>
              <p:cMediaNode>
                <p:cTn id="12" fill="hold" display="1">
                  <p:stCondLst>
                    <p:cond delay="indefinite"/>
                  </p:stCondLst>
                  <p:endCondLst>
                    <p:cond evt="onStopAudio">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98545" y="2550056"/>
            <a:ext cx="2754957" cy="1557867"/>
          </a:xfrm>
          <a:prstGeom prst="rect">
            <a:avLst/>
          </a:prstGeom>
        </p:spPr>
      </p:pic>
      <p:sp>
        <p:nvSpPr>
          <p:cNvPr id="14" name="文本框 13"/>
          <p:cNvSpPr txBox="1"/>
          <p:nvPr/>
        </p:nvSpPr>
        <p:spPr>
          <a:xfrm>
            <a:off x="1647825" y="-635"/>
            <a:ext cx="10544810" cy="540512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11. What does the woman think of herself?</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skilled coach.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A reliable teammate.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A talented sportswoman.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12. Why is the man going here with equipment?</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To climb the wall.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To protect himself.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To share with the woman.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13. How can the man be described?</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Careful.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Generous.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Brave.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1647655" y="1313619"/>
            <a:ext cx="316286" cy="361470"/>
          </a:xfrm>
          <a:prstGeom prst="rect">
            <a:avLst/>
          </a:prstGeom>
        </p:spPr>
      </p:pic>
      <p:pic>
        <p:nvPicPr>
          <p:cNvPr id="4" name="图片 3"/>
          <p:cNvPicPr>
            <a:picLocks noChangeAspect="1"/>
          </p:cNvPicPr>
          <p:nvPr/>
        </p:nvPicPr>
        <p:blipFill>
          <a:blip r:embed="rId3"/>
          <a:stretch>
            <a:fillRect/>
          </a:stretch>
        </p:blipFill>
        <p:spPr>
          <a:xfrm>
            <a:off x="1687195" y="3069557"/>
            <a:ext cx="317019" cy="359695"/>
          </a:xfrm>
          <a:prstGeom prst="rect">
            <a:avLst/>
          </a:prstGeom>
        </p:spPr>
      </p:pic>
      <p:pic>
        <p:nvPicPr>
          <p:cNvPr id="5" name="图片 4"/>
          <p:cNvPicPr>
            <a:picLocks noChangeAspect="1"/>
          </p:cNvPicPr>
          <p:nvPr/>
        </p:nvPicPr>
        <p:blipFill>
          <a:blip r:embed="rId3"/>
          <a:stretch>
            <a:fillRect/>
          </a:stretch>
        </p:blipFill>
        <p:spPr>
          <a:xfrm>
            <a:off x="1687354" y="4823486"/>
            <a:ext cx="317019" cy="359695"/>
          </a:xfrm>
          <a:prstGeom prst="rect">
            <a:avLst/>
          </a:prstGeom>
        </p:spPr>
      </p:pic>
      <p:sp>
        <p:nvSpPr>
          <p:cNvPr id="3" name="圆角矩形 2"/>
          <p:cNvSpPr/>
          <p:nvPr>
            <p:custDataLst>
              <p:tags r:id="rId4"/>
            </p:custDataLst>
          </p:nvPr>
        </p:nvSpPr>
        <p:spPr>
          <a:xfrm>
            <a:off x="5365750" y="4822825"/>
            <a:ext cx="6640195" cy="1962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a:solidFill>
                  <a:srgbClr val="FF0000"/>
                </a:solidFill>
              </a:rPr>
              <a:t>a skilled coach  </a:t>
            </a:r>
            <a:r>
              <a:rPr lang="zh-CN" altLang="en-US" sz="2400" b="1">
                <a:solidFill>
                  <a:srgbClr val="FF0000"/>
                </a:solidFill>
              </a:rPr>
              <a:t>熟练的教练</a:t>
            </a:r>
            <a:endParaRPr lang="zh-CN" altLang="en-US" sz="2400" b="1">
              <a:solidFill>
                <a:srgbClr val="FF0000"/>
              </a:solidFill>
            </a:endParaRPr>
          </a:p>
          <a:p>
            <a:pPr algn="ctr"/>
            <a:r>
              <a:rPr lang="en-US" altLang="zh-CN" sz="2400" b="1">
                <a:solidFill>
                  <a:srgbClr val="FF0000"/>
                </a:solidFill>
              </a:rPr>
              <a:t>a reliable teammate </a:t>
            </a:r>
            <a:r>
              <a:rPr lang="zh-CN" altLang="en-US" sz="2400" b="1">
                <a:solidFill>
                  <a:srgbClr val="FF0000"/>
                </a:solidFill>
              </a:rPr>
              <a:t>可靠的队友</a:t>
            </a:r>
            <a:endParaRPr lang="zh-CN" altLang="en-US" sz="2400" b="1">
              <a:solidFill>
                <a:srgbClr val="FF0000"/>
              </a:solidFill>
            </a:endParaRPr>
          </a:p>
          <a:p>
            <a:pPr algn="ctr"/>
            <a:r>
              <a:rPr lang="en-US" altLang="zh-CN" sz="2400" b="1">
                <a:solidFill>
                  <a:srgbClr val="FF0000"/>
                </a:solidFill>
              </a:rPr>
              <a:t>a talented sportswoman </a:t>
            </a:r>
            <a:r>
              <a:rPr lang="zh-CN" altLang="en-US" sz="2400" b="1">
                <a:solidFill>
                  <a:srgbClr val="FF0000"/>
                </a:solidFill>
              </a:rPr>
              <a:t>有天赋的运动员</a:t>
            </a:r>
            <a:r>
              <a:rPr lang="en-US" altLang="zh-CN" sz="2400" b="1">
                <a:solidFill>
                  <a:srgbClr val="FF0000"/>
                </a:solidFill>
              </a:rPr>
              <a:t> </a:t>
            </a:r>
            <a:endParaRPr lang="en-US" altLang="zh-CN" sz="2400" b="1">
              <a:solidFill>
                <a:srgbClr val="FF0000"/>
              </a:solidFill>
            </a:endParaRPr>
          </a:p>
          <a:p>
            <a:pPr algn="ctr"/>
            <a:endParaRPr lang="zh-CN" altLang="en-US" sz="2400" b="1">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偶遇寒暄</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207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89</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秒</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16435" cy="6000750"/>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Hello, Claudia. Do you remember me?      W: Of course. Hello, Chris. You look well.</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It must be ________since you left school.</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That’s right. You were ________________ me. I was in the same year as ______________, Stephanie?         M: Yes, ______________.</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Is Stephanie here for the 50-year celebration of ____________?</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No, she is in Denmark for business.     W: What are you doing now?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After school, I got a place at university and I am majoring in business studies.</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That sounds interesting. I got a job as an interpreter.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What languages do you speak?     W: Apart from English, I speak French and German.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didn’t get on well with my French teacher here at school, so I dropped the subject at the end of my fifth year.     W: Where do you study?     M: In London. I enjoy living in London.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I sometimes travel to different parts of Britain with _________ to ___________________. __________, he has a conference in _________.</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Will you have time to call and visit me while you’re in the area?</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Yes, I’d love to.             M: I’ll give you my phone number. Ring me in the evening.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Thank you. We’ll be able to have more time to catch up.</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9">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0299700" y="183261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90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35" y="0"/>
            <a:ext cx="12124690" cy="6610985"/>
          </a:xfrm>
          <a:prstGeom prst="rect">
            <a:avLst/>
          </a:prstGeom>
          <a:noFill/>
        </p:spPr>
        <p:txBody>
          <a:bodyPr wrap="square">
            <a:no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Hello, Claudia. Do you remember me?      W: Of course. Hello, Chris. You look well.</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I</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mus</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be eigh</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years since you lef</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school.</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That’s right. You were four years below me. I wa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s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n the same year as your older sister, Stephanie?         M: Yes, you two were very close.</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Is Stephanie here for the 50-year celebration of our school?</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No, she is in Denmark for business.     W: Wha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are</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you doing now?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After school, I go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place in a university and I am majoring in business studies.</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Tha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sounds interesting. I go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job 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s an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nterpreter.</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Wha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languages do you speak?     W: Apar</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from English, I speak French an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German.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I didn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ge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n well with my French teacher here 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school, so I dropp</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ed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the subjec</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a</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the end of my fifth year.     W: Where do you study?     M: In London. I enjoy living in London.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I sometimes travel to differen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par</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ts 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f Britain with my boss to do interpreting for him. Nex</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week, he ha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s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conference in London.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 Wi</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ll you</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have time to ca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ll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n</a:t>
            </a:r>
            <a:r>
              <a:rPr lang="en-US" altLang="zh-CN" sz="24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visi</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me while you’re in the area?</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Yes, I’d love to.             M: I’ll give you my phone number. Ring me in the evening.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 Thank you. We’ll be able to have more time to ca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tch u</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p.</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圆角矩形 1"/>
          <p:cNvSpPr/>
          <p:nvPr/>
        </p:nvSpPr>
        <p:spPr>
          <a:xfrm>
            <a:off x="4121785" y="6065520"/>
            <a:ext cx="7749540" cy="7918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a:solidFill>
                  <a:srgbClr val="FF0000"/>
                </a:solidFill>
              </a:rPr>
              <a:t>place n </a:t>
            </a:r>
            <a:r>
              <a:rPr lang="zh-CN" altLang="en-US" b="1">
                <a:solidFill>
                  <a:srgbClr val="FF0000"/>
                </a:solidFill>
              </a:rPr>
              <a:t>入学名额（入学名额）</a:t>
            </a:r>
            <a:r>
              <a:rPr lang="en-US" altLang="zh-CN" b="1">
                <a:solidFill>
                  <a:srgbClr val="FF0000"/>
                </a:solidFill>
              </a:rPr>
              <a:t> interpreter n </a:t>
            </a:r>
            <a:r>
              <a:rPr lang="zh-CN" altLang="en-US" b="1">
                <a:solidFill>
                  <a:srgbClr val="FF0000"/>
                </a:solidFill>
              </a:rPr>
              <a:t>口译工作者</a:t>
            </a:r>
            <a:r>
              <a:rPr lang="en-US" altLang="zh-CN" b="1">
                <a:solidFill>
                  <a:srgbClr val="FF0000"/>
                </a:solidFill>
              </a:rPr>
              <a:t> </a:t>
            </a:r>
            <a:endParaRPr lang="en-US" altLang="zh-CN" b="1">
              <a:solidFill>
                <a:srgbClr val="FF0000"/>
              </a:solidFill>
            </a:endParaRPr>
          </a:p>
          <a:p>
            <a:pPr algn="ctr"/>
            <a:r>
              <a:rPr lang="en-US" altLang="zh-CN" b="1">
                <a:solidFill>
                  <a:srgbClr val="FF0000"/>
                </a:solidFill>
              </a:rPr>
              <a:t>drop vt </a:t>
            </a:r>
            <a:r>
              <a:rPr lang="zh-CN" altLang="en-US" b="1">
                <a:solidFill>
                  <a:srgbClr val="FF0000"/>
                </a:solidFill>
              </a:rPr>
              <a:t>停止；终止；放弃</a:t>
            </a:r>
            <a:r>
              <a:rPr lang="en-US" altLang="zh-CN" b="1">
                <a:solidFill>
                  <a:srgbClr val="FF0000"/>
                </a:solidFill>
              </a:rPr>
              <a:t> major in </a:t>
            </a:r>
            <a:r>
              <a:rPr lang="zh-CN" altLang="en-US" b="1">
                <a:solidFill>
                  <a:srgbClr val="FF0000"/>
                </a:solidFill>
              </a:rPr>
              <a:t>主修</a:t>
            </a:r>
            <a:r>
              <a:rPr lang="en-US" altLang="zh-CN" b="1">
                <a:solidFill>
                  <a:srgbClr val="FF0000"/>
                </a:solidFill>
              </a:rPr>
              <a:t> catch up </a:t>
            </a:r>
            <a:r>
              <a:rPr lang="zh-CN" altLang="en-US" b="1">
                <a:solidFill>
                  <a:srgbClr val="FF0000"/>
                </a:solidFill>
              </a:rPr>
              <a:t>别后叙旧</a:t>
            </a:r>
            <a:r>
              <a:rPr lang="en-US" altLang="zh-CN" b="1">
                <a:solidFill>
                  <a:srgbClr val="FF0000"/>
                </a:solidFill>
              </a:rPr>
              <a:t> </a:t>
            </a:r>
            <a:endParaRPr lang="en-US" altLang="zh-CN" b="1">
              <a:solidFill>
                <a:srgbClr val="FF0000"/>
              </a:solidFill>
            </a:endParaRPr>
          </a:p>
        </p:txBody>
      </p:sp>
      <p:pic>
        <p:nvPicPr>
          <p:cNvPr id="4" name="9">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299700" y="119761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0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123315" y="260985"/>
            <a:ext cx="11069320" cy="462026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14. How long has it been since the woman left school?</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4 years.         B. 5 years.         C. 8 years.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15. Where does the man know about the woman?</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From his sister.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From a meeting.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From his teacher.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16. What is the woman going to do next week in London?</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Visit her old friend.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Give a presentation.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Interpret for her boss.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17. What is the relationship between the speakers?</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Schoolmates.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Teacher and student.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Boss and employee.</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5779347" y="761927"/>
            <a:ext cx="317019" cy="359695"/>
          </a:xfrm>
          <a:prstGeom prst="rect">
            <a:avLst/>
          </a:prstGeom>
        </p:spPr>
      </p:pic>
      <p:pic>
        <p:nvPicPr>
          <p:cNvPr id="7" name="图片 6"/>
          <p:cNvPicPr>
            <a:picLocks noChangeAspect="1"/>
          </p:cNvPicPr>
          <p:nvPr/>
        </p:nvPicPr>
        <p:blipFill>
          <a:blip r:embed="rId1"/>
          <a:stretch>
            <a:fillRect/>
          </a:stretch>
        </p:blipFill>
        <p:spPr>
          <a:xfrm>
            <a:off x="1192263" y="1688870"/>
            <a:ext cx="317019" cy="359695"/>
          </a:xfrm>
          <a:prstGeom prst="rect">
            <a:avLst/>
          </a:prstGeom>
        </p:spPr>
      </p:pic>
      <p:pic>
        <p:nvPicPr>
          <p:cNvPr id="13" name="图片 12"/>
          <p:cNvPicPr>
            <a:picLocks noChangeAspect="1"/>
          </p:cNvPicPr>
          <p:nvPr/>
        </p:nvPicPr>
        <p:blipFill>
          <a:blip r:embed="rId1"/>
          <a:stretch>
            <a:fillRect/>
          </a:stretch>
        </p:blipFill>
        <p:spPr>
          <a:xfrm>
            <a:off x="1192468" y="4121957"/>
            <a:ext cx="317019" cy="359695"/>
          </a:xfrm>
          <a:prstGeom prst="rect">
            <a:avLst/>
          </a:prstGeom>
        </p:spPr>
      </p:pic>
      <p:pic>
        <p:nvPicPr>
          <p:cNvPr id="3" name="图片 2"/>
          <p:cNvPicPr>
            <a:picLocks noChangeAspect="1"/>
          </p:cNvPicPr>
          <p:nvPr/>
        </p:nvPicPr>
        <p:blipFill>
          <a:blip r:embed="rId1"/>
          <a:stretch>
            <a:fillRect/>
          </a:stretch>
        </p:blipFill>
        <p:spPr>
          <a:xfrm>
            <a:off x="1192468" y="5127162"/>
            <a:ext cx="317019" cy="359695"/>
          </a:xfrm>
          <a:prstGeom prst="rect">
            <a:avLst/>
          </a:prstGeom>
        </p:spPr>
      </p:pic>
      <p:sp>
        <p:nvSpPr>
          <p:cNvPr id="4" name="圆角矩形 3"/>
          <p:cNvSpPr/>
          <p:nvPr>
            <p:custDataLst>
              <p:tags r:id="rId2"/>
            </p:custDataLst>
          </p:nvPr>
        </p:nvSpPr>
        <p:spPr>
          <a:xfrm>
            <a:off x="6417310" y="5659120"/>
            <a:ext cx="5330825" cy="1198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give a presentation   </a:t>
            </a:r>
            <a:r>
              <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发表演讲</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interpret   v </a:t>
            </a:r>
            <a:r>
              <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口译；解释</a:t>
            </a:r>
            <a:endPar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6" name="图片 5"/>
          <p:cNvPicPr>
            <a:picLocks noChangeAspect="1"/>
          </p:cNvPicPr>
          <p:nvPr>
            <p:custDataLst>
              <p:tags r:id="rId3"/>
            </p:custDataLst>
          </p:nvPr>
        </p:nvPicPr>
        <p:blipFill rotWithShape="1">
          <a:blip r:embed="rId4" cstate="print"/>
          <a:srcRect/>
          <a:stretch>
            <a:fillRect/>
          </a:stretch>
        </p:blipFill>
        <p:spPr>
          <a:xfrm rot="16200000">
            <a:off x="9562465" y="1464945"/>
            <a:ext cx="2755265" cy="18618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3538220"/>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Welcome aboard our city tour bus. First, let me tell you about the tour. We’re going to travel through the most historic parts of the city for about an hour, with lots of chances for you to take photos or just enjoy the wonderful buildings like the City Hall and the Royal Theater. Then, we’ll drop you off_________. You have about two hours there. At __________, we’ll start for our____________ — the Stanley Market. You may buy some fruit and cheese from the marketplace and have a light meal in the park nearby. But please, please, please come back on time at 1:30 p.m. We can’t wait for any latecomers. Now, I’ll give you _____________.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159125" y="64135"/>
            <a:ext cx="875665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观光巴士日常安排</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122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100</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秒、</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10">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6838950" y="516445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0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15570" y="140335"/>
            <a:ext cx="11941175" cy="6370320"/>
          </a:xfrm>
          <a:prstGeom prst="rect">
            <a:avLst/>
          </a:prstGeom>
          <a:noFill/>
        </p:spPr>
        <p:txBody>
          <a:bodyPr wrap="square">
            <a:no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W: Welco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me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board our city tour bus. First, le</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me tell you abou</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the tour. We’re going to travel through the mos</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historic par</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ts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f the city for abou</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an hour, with lo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ts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f chances for you to take photos or just enjoy the wonderful buildings like the City Hall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the Royal Theater. Then, we’ll dro</a:t>
            </a:r>
            <a:r>
              <a:rPr lang="en-US" altLang="zh-CN" sz="2800" u="sng" dirty="0">
                <a:solidFill>
                  <a:srgbClr val="FFC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p</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you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off 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the museum. You have abou</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two hours there. 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11:30, we’ll star</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for our nex</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destination — the Stanley Market. You may buy some frui</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cheese from the marke</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place 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ha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ve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ligh</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meal in the park nearby. Bu</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please, please, please come back on time 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1:30 p.m. We can</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wait for any la</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te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comers. Now, I’ll give you some instructions on safety.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圆角矩形 2"/>
          <p:cNvSpPr/>
          <p:nvPr>
            <p:custDataLst>
              <p:tags r:id="rId1"/>
            </p:custDataLst>
          </p:nvPr>
        </p:nvSpPr>
        <p:spPr>
          <a:xfrm>
            <a:off x="723265" y="5107305"/>
            <a:ext cx="11198860" cy="15303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a:solidFill>
                  <a:srgbClr val="FF0000"/>
                </a:solidFill>
              </a:rPr>
              <a:t>historic adj</a:t>
            </a:r>
            <a:r>
              <a:rPr lang="zh-CN" altLang="en-US" sz="2400" b="1">
                <a:solidFill>
                  <a:srgbClr val="FF0000"/>
                </a:solidFill>
              </a:rPr>
              <a:t>历史上著名（或重要的</a:t>
            </a:r>
            <a:r>
              <a:rPr lang="en-US" altLang="zh-CN" sz="2400" b="1">
                <a:solidFill>
                  <a:srgbClr val="FF0000"/>
                </a:solidFill>
              </a:rPr>
              <a:t> </a:t>
            </a:r>
            <a:r>
              <a:rPr lang="zh-CN" altLang="en-US" sz="2400" b="1">
                <a:solidFill>
                  <a:srgbClr val="FF0000"/>
                </a:solidFill>
              </a:rPr>
              <a:t>）</a:t>
            </a:r>
            <a:r>
              <a:rPr lang="en-US" altLang="zh-CN" sz="2400" b="1">
                <a:solidFill>
                  <a:srgbClr val="FF0000"/>
                </a:solidFill>
              </a:rPr>
              <a:t>marktetplace n </a:t>
            </a:r>
            <a:r>
              <a:rPr lang="zh-CN" altLang="en-US" sz="2400" b="1">
                <a:solidFill>
                  <a:srgbClr val="FF0000"/>
                </a:solidFill>
              </a:rPr>
              <a:t>集市；市场</a:t>
            </a:r>
            <a:r>
              <a:rPr lang="en-US" altLang="zh-CN" sz="2400" b="1">
                <a:solidFill>
                  <a:srgbClr val="FF0000"/>
                </a:solidFill>
              </a:rPr>
              <a:t> </a:t>
            </a:r>
            <a:endParaRPr lang="en-US" altLang="zh-CN" sz="2400" b="1">
              <a:solidFill>
                <a:srgbClr val="FF0000"/>
              </a:solidFill>
            </a:endParaRPr>
          </a:p>
          <a:p>
            <a:pPr algn="ctr"/>
            <a:r>
              <a:rPr lang="en-US" altLang="zh-CN" sz="2400" b="1">
                <a:solidFill>
                  <a:srgbClr val="FF0000"/>
                </a:solidFill>
              </a:rPr>
              <a:t>latecomer n </a:t>
            </a:r>
            <a:r>
              <a:rPr lang="zh-CN" altLang="en-US" sz="2400" b="1">
                <a:solidFill>
                  <a:srgbClr val="FF0000"/>
                </a:solidFill>
              </a:rPr>
              <a:t>迟到者</a:t>
            </a:r>
            <a:r>
              <a:rPr lang="en-US" altLang="zh-CN" sz="2400" b="1">
                <a:solidFill>
                  <a:srgbClr val="FF0000"/>
                </a:solidFill>
              </a:rPr>
              <a:t> instructions n </a:t>
            </a:r>
            <a:r>
              <a:rPr lang="zh-CN" altLang="en-US" sz="2400" b="1">
                <a:solidFill>
                  <a:srgbClr val="FF0000"/>
                </a:solidFill>
              </a:rPr>
              <a:t>指示；命令</a:t>
            </a:r>
            <a:r>
              <a:rPr lang="en-US" altLang="zh-CN" sz="2400" b="1">
                <a:solidFill>
                  <a:srgbClr val="FF0000"/>
                </a:solidFill>
              </a:rPr>
              <a:t> </a:t>
            </a:r>
            <a:endParaRPr lang="en-US" altLang="zh-CN" sz="2400" b="1">
              <a:solidFill>
                <a:srgbClr val="FF0000"/>
              </a:solidFill>
            </a:endParaRPr>
          </a:p>
          <a:p>
            <a:pPr algn="ctr"/>
            <a:r>
              <a:rPr lang="en-US" altLang="zh-CN" sz="2400" b="1">
                <a:solidFill>
                  <a:srgbClr val="FF0000"/>
                </a:solidFill>
              </a:rPr>
              <a:t>drop sb off </a:t>
            </a:r>
            <a:r>
              <a:rPr lang="zh-CN" altLang="en-US" sz="2400" b="1">
                <a:solidFill>
                  <a:srgbClr val="FF0000"/>
                </a:solidFill>
              </a:rPr>
              <a:t>把某人送到；让。。。某人下车</a:t>
            </a:r>
            <a:r>
              <a:rPr lang="en-US" altLang="zh-CN" sz="2400" b="1">
                <a:solidFill>
                  <a:srgbClr val="FF0000"/>
                </a:solidFill>
              </a:rPr>
              <a:t>  have a light meal  </a:t>
            </a:r>
            <a:r>
              <a:rPr lang="zh-CN" altLang="en-US" sz="2400" b="1">
                <a:solidFill>
                  <a:srgbClr val="FF0000"/>
                </a:solidFill>
              </a:rPr>
              <a:t>吃顿便餐</a:t>
            </a:r>
            <a:r>
              <a:rPr lang="en-US" altLang="zh-CN" sz="2400" b="1">
                <a:solidFill>
                  <a:srgbClr val="FF0000"/>
                </a:solidFill>
              </a:rPr>
              <a:t>  </a:t>
            </a:r>
            <a:endParaRPr lang="zh-CN" altLang="en-US" sz="2400" b="1">
              <a:solidFill>
                <a:srgbClr val="FF0000"/>
              </a:solidFill>
            </a:endParaRPr>
          </a:p>
          <a:p>
            <a:pPr algn="ctr"/>
            <a:endParaRPr lang="zh-CN" altLang="en-US" sz="2400" b="1">
              <a:solidFill>
                <a:srgbClr val="FF0000"/>
              </a:solidFill>
            </a:endParaRPr>
          </a:p>
        </p:txBody>
      </p:sp>
      <p:pic>
        <p:nvPicPr>
          <p:cNvPr id="4" name="1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343650" y="412432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0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endParaRPr lang="zh-CN" altLang="en-US"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2" cstate="print"/>
          <a:stretch>
            <a:fillRect/>
          </a:stretch>
        </p:blipFill>
        <p:spPr>
          <a:xfrm>
            <a:off x="3219684" y="3069145"/>
            <a:ext cx="362886" cy="362886"/>
          </a:xfrm>
          <a:prstGeom prst="rect">
            <a:avLst/>
          </a:prstGeom>
        </p:spPr>
      </p:pic>
      <p:pic>
        <p:nvPicPr>
          <p:cNvPr id="22" name="图片 21"/>
          <p:cNvPicPr>
            <a:picLocks noChangeAspect="1"/>
          </p:cNvPicPr>
          <p:nvPr/>
        </p:nvPicPr>
        <p:blipFill>
          <a:blip r:embed="rId3"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4" cstate="print"/>
          <a:stretch>
            <a:fillRect/>
          </a:stretch>
        </p:blipFill>
        <p:spPr>
          <a:xfrm>
            <a:off x="2879185" y="1951051"/>
            <a:ext cx="340205" cy="340205"/>
          </a:xfrm>
          <a:prstGeom prst="rect">
            <a:avLst/>
          </a:prstGeom>
        </p:spPr>
      </p:pic>
      <p:sp>
        <p:nvSpPr>
          <p:cNvPr id="12" name="文本框 11"/>
          <p:cNvSpPr txBox="1"/>
          <p:nvPr/>
        </p:nvSpPr>
        <p:spPr>
          <a:xfrm>
            <a:off x="3670300" y="-635"/>
            <a:ext cx="8848090" cy="582168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18. What is the first destination of the tour?</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The museum.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 City Hall.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 park.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19. What time will they leave for the Stanley Market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At 9:30 a.m.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At 11:30 a.m.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At 1:30 p.m.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20. What is the speaker talking about next?</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Safety information.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 gathering time.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Meal plans.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3671767" y="554351"/>
            <a:ext cx="316286" cy="361470"/>
          </a:xfrm>
          <a:prstGeom prst="rect">
            <a:avLst/>
          </a:prstGeom>
        </p:spPr>
      </p:pic>
      <p:pic>
        <p:nvPicPr>
          <p:cNvPr id="4" name="图片 3"/>
          <p:cNvPicPr>
            <a:picLocks noChangeAspect="1"/>
          </p:cNvPicPr>
          <p:nvPr/>
        </p:nvPicPr>
        <p:blipFill>
          <a:blip r:embed="rId6"/>
          <a:stretch>
            <a:fillRect/>
          </a:stretch>
        </p:blipFill>
        <p:spPr>
          <a:xfrm>
            <a:off x="3671266" y="2621117"/>
            <a:ext cx="317019" cy="359695"/>
          </a:xfrm>
          <a:prstGeom prst="rect">
            <a:avLst/>
          </a:prstGeom>
        </p:spPr>
      </p:pic>
      <p:pic>
        <p:nvPicPr>
          <p:cNvPr id="3" name="图片 2"/>
          <p:cNvPicPr>
            <a:picLocks noChangeAspect="1"/>
          </p:cNvPicPr>
          <p:nvPr/>
        </p:nvPicPr>
        <p:blipFill>
          <a:blip r:embed="rId6"/>
          <a:stretch>
            <a:fillRect/>
          </a:stretch>
        </p:blipFill>
        <p:spPr>
          <a:xfrm flipH="1">
            <a:off x="3670300" y="3900170"/>
            <a:ext cx="40259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5661576" y="1434353"/>
            <a:ext cx="5753327" cy="3317358"/>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 name="文本框 1"/>
          <p:cNvSpPr txBox="1"/>
          <p:nvPr/>
        </p:nvSpPr>
        <p:spPr>
          <a:xfrm>
            <a:off x="232410" y="740410"/>
            <a:ext cx="5544820" cy="768350"/>
          </a:xfrm>
          <a:prstGeom prst="rect">
            <a:avLst/>
          </a:prstGeom>
          <a:noFill/>
        </p:spPr>
        <p:txBody>
          <a:bodyPr wrap="square" rtlCol="0">
            <a:spAutoFit/>
          </a:bodyPr>
          <a:lstStyle/>
          <a:p>
            <a:r>
              <a:rPr lang="zh-CN" altLang="en-US" sz="4400" dirty="0">
                <a:solidFill>
                  <a:srgbClr val="FF0000"/>
                </a:solidFill>
                <a:latin typeface="华文新魏" panose="02010800040101010101" pitchFamily="2" charset="-122"/>
                <a:ea typeface="华文新魏" panose="02010800040101010101" pitchFamily="2" charset="-122"/>
              </a:rPr>
              <a:t>祝各位考生金榜题名！</a:t>
            </a:r>
            <a:endParaRPr lang="en-US" altLang="zh-CN" sz="4400" dirty="0">
              <a:solidFill>
                <a:srgbClr val="FF0000"/>
              </a:solidFill>
              <a:latin typeface="华文新魏" panose="02010800040101010101" pitchFamily="2" charset="-122"/>
              <a:ea typeface="华文新魏" panose="02010800040101010101"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480695" y="1674495"/>
            <a:ext cx="4648835" cy="4690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endParaRPr lang="zh-CN" altLang="en-US" sz="2800" dirty="0">
              <a:latin typeface="楷体" panose="02010609060101010101" pitchFamily="49" charset="-122"/>
              <a:ea typeface="楷体" panose="02010609060101010101" pitchFamily="49" charset="-122"/>
            </a:endParaRPr>
          </a:p>
        </p:txBody>
      </p:sp>
      <p:sp>
        <p:nvSpPr>
          <p:cNvPr id="19" name="文本框 18"/>
          <p:cNvSpPr txBox="1"/>
          <p:nvPr/>
        </p:nvSpPr>
        <p:spPr>
          <a:xfrm>
            <a:off x="4208208" y="4521200"/>
            <a:ext cx="2807208" cy="830997"/>
          </a:xfrm>
          <a:prstGeom prst="rect">
            <a:avLst/>
          </a:prstGeom>
          <a:noFill/>
        </p:spPr>
        <p:txBody>
          <a:bodyPr wrap="square">
            <a:spAutoFit/>
          </a:bodyPr>
          <a:lstStyle/>
          <a:p>
            <a:r>
              <a:rPr lang="zh-CN" altLang="en-US" sz="2400" dirty="0">
                <a:solidFill>
                  <a:srgbClr val="00B0F0"/>
                </a:solidFill>
                <a:ea typeface="inpin heiti" panose="00000500000000000000"/>
              </a:rPr>
              <a:t>             省音 </a:t>
            </a:r>
            <a:endParaRPr lang="en-US" altLang="zh-CN" sz="2400" dirty="0">
              <a:solidFill>
                <a:srgbClr val="00B0F0"/>
              </a:solidFill>
              <a:ea typeface="inpin heiti" panose="00000500000000000000"/>
            </a:endParaRPr>
          </a:p>
          <a:p>
            <a:r>
              <a:rPr lang="zh-CN" altLang="en-US" sz="2400" dirty="0">
                <a:solidFill>
                  <a:srgbClr val="00B0F0"/>
                </a:solidFill>
                <a:ea typeface="inpin heiti" panose="00000500000000000000"/>
              </a:rPr>
              <a:t>（ 以下用蓝色标记 ）</a:t>
            </a:r>
            <a:endParaRPr lang="zh-CN" altLang="en-US" sz="2400" dirty="0">
              <a:solidFill>
                <a:srgbClr val="00B0F0"/>
              </a:solidFill>
              <a:ea typeface="inpin heiti" panose="00000500000000000000"/>
            </a:endParaRPr>
          </a:p>
        </p:txBody>
      </p:sp>
      <p:sp>
        <p:nvSpPr>
          <p:cNvPr id="21" name="文本框 20"/>
          <p:cNvSpPr txBox="1"/>
          <p:nvPr/>
        </p:nvSpPr>
        <p:spPr>
          <a:xfrm>
            <a:off x="7930134" y="4539868"/>
            <a:ext cx="6094476" cy="830997"/>
          </a:xfrm>
          <a:prstGeom prst="rect">
            <a:avLst/>
          </a:prstGeom>
          <a:noFill/>
        </p:spPr>
        <p:txBody>
          <a:bodyPr wrap="square">
            <a:spAutoFit/>
          </a:bodyPr>
          <a:lstStyle/>
          <a:p>
            <a:r>
              <a:rPr lang="zh-CN" altLang="en-US" sz="2400" dirty="0">
                <a:solidFill>
                  <a:schemeClr val="accent4">
                    <a:lumMod val="60000"/>
                    <a:lumOff val="40000"/>
                  </a:schemeClr>
                </a:solidFill>
              </a:rPr>
              <a:t>           </a:t>
            </a:r>
            <a:r>
              <a:rPr lang="zh-CN" altLang="en-US" sz="2400" dirty="0">
                <a:solidFill>
                  <a:schemeClr val="accent4">
                    <a:lumMod val="60000"/>
                    <a:lumOff val="40000"/>
                  </a:schemeClr>
                </a:solidFill>
                <a:ea typeface="inpin heiti" panose="00000500000000000000"/>
              </a:rPr>
              <a:t>音变  </a:t>
            </a:r>
            <a:endParaRPr lang="en-US" altLang="zh-CN" sz="2400" dirty="0">
              <a:solidFill>
                <a:schemeClr val="accent4">
                  <a:lumMod val="60000"/>
                  <a:lumOff val="40000"/>
                </a:schemeClr>
              </a:solidFill>
              <a:ea typeface="inpin heiti" panose="00000500000000000000"/>
            </a:endParaRPr>
          </a:p>
          <a:p>
            <a:r>
              <a:rPr lang="zh-CN" altLang="en-US" sz="2400" dirty="0">
                <a:solidFill>
                  <a:schemeClr val="accent4">
                    <a:lumMod val="60000"/>
                    <a:lumOff val="40000"/>
                  </a:schemeClr>
                </a:solidFill>
                <a:ea typeface="inpin heiti" panose="00000500000000000000"/>
              </a:rPr>
              <a:t>（以下用黄色标记 ） </a:t>
            </a:r>
            <a:endParaRPr lang="zh-CN" altLang="en-US" sz="2400" dirty="0">
              <a:solidFill>
                <a:schemeClr val="accent4">
                  <a:lumMod val="60000"/>
                  <a:lumOff val="40000"/>
                </a:schemeClr>
              </a:solidFill>
              <a:ea typeface="inpin heiti" panose="0000050000000000000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613" y="1700213"/>
            <a:ext cx="3779837"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093" y="1846848"/>
            <a:ext cx="3150031" cy="707886"/>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endParaRPr lang="en-US" altLang="zh-CN" sz="2000" b="1" dirty="0">
              <a:solidFill>
                <a:schemeClr val="bg1"/>
              </a:solidFill>
            </a:endParaRPr>
          </a:p>
        </p:txBody>
      </p:sp>
      <p:sp>
        <p:nvSpPr>
          <p:cNvPr id="13" name="文本框 12"/>
          <p:cNvSpPr txBox="1"/>
          <p:nvPr/>
        </p:nvSpPr>
        <p:spPr>
          <a:xfrm>
            <a:off x="5593842" y="2484913"/>
            <a:ext cx="5891022" cy="2308324"/>
          </a:xfrm>
          <a:prstGeom prst="rect">
            <a:avLst/>
          </a:prstGeom>
          <a:noFill/>
        </p:spPr>
        <p:txBody>
          <a:bodyPr wrap="square">
            <a:spAutoFit/>
          </a:bodyPr>
          <a:lstStyle/>
          <a:p>
            <a:r>
              <a:rPr lang="zh-CN" altLang="en-US" sz="2400" dirty="0"/>
              <a:t> </a:t>
            </a:r>
            <a:r>
              <a:rPr lang="en-US" altLang="zh-CN" sz="2400" dirty="0"/>
              <a:t>1</a:t>
            </a:r>
            <a:r>
              <a:rPr lang="zh-CN" altLang="en-US" sz="2400" dirty="0"/>
              <a:t>，“辅音</a:t>
            </a:r>
            <a:r>
              <a:rPr lang="en-US" altLang="zh-CN" sz="2400" dirty="0"/>
              <a:t>+</a:t>
            </a:r>
            <a:r>
              <a:rPr lang="zh-CN" altLang="en-US" sz="2400" dirty="0"/>
              <a:t>元音”型连读（异性相吸）</a:t>
            </a:r>
            <a:endParaRPr lang="zh-CN" altLang="en-US" sz="2400" dirty="0"/>
          </a:p>
          <a:p>
            <a:r>
              <a:rPr lang="zh-CN" altLang="en-US" sz="2400" dirty="0"/>
              <a:t>    如：</a:t>
            </a:r>
            <a:r>
              <a:rPr lang="en-US" altLang="zh-CN" sz="2400" dirty="0"/>
              <a:t>I’d li</a:t>
            </a:r>
            <a:r>
              <a:rPr lang="en-US" altLang="zh-CN" sz="2400" u="sng" dirty="0">
                <a:solidFill>
                  <a:srgbClr val="FF0000"/>
                </a:solidFill>
              </a:rPr>
              <a:t>ke a</a:t>
            </a:r>
            <a:r>
              <a:rPr lang="en-US" altLang="zh-CN" sz="2400" dirty="0"/>
              <a:t>nother bow</a:t>
            </a:r>
            <a:r>
              <a:rPr lang="en-US" altLang="zh-CN" sz="2400" u="sng" dirty="0">
                <a:solidFill>
                  <a:srgbClr val="FF0000"/>
                </a:solidFill>
              </a:rPr>
              <a:t>l o</a:t>
            </a:r>
            <a:r>
              <a:rPr lang="en-US" altLang="zh-CN" sz="2400" dirty="0"/>
              <a:t>f rice. </a:t>
            </a:r>
            <a:endParaRPr lang="en-US" altLang="zh-CN" sz="2400" dirty="0"/>
          </a:p>
          <a:p>
            <a:r>
              <a:rPr lang="en-US" altLang="zh-CN" sz="2400" dirty="0"/>
              <a:t>2</a:t>
            </a:r>
            <a:r>
              <a:rPr lang="zh-CN" altLang="en-US" sz="2400" dirty="0"/>
              <a:t>、“辅音</a:t>
            </a:r>
            <a:r>
              <a:rPr lang="en-US" altLang="zh-CN" sz="2400" dirty="0"/>
              <a:t>+</a:t>
            </a:r>
            <a:r>
              <a:rPr lang="zh-CN" altLang="en-US" sz="2400" dirty="0"/>
              <a:t>半元音”型连读英语语音中的</a:t>
            </a:r>
            <a:r>
              <a:rPr lang="en-US" altLang="zh-CN" sz="2400" dirty="0"/>
              <a:t>/j/</a:t>
            </a:r>
            <a:r>
              <a:rPr lang="zh-CN" altLang="en-US" sz="2400" dirty="0"/>
              <a:t>和</a:t>
            </a:r>
            <a:r>
              <a:rPr lang="en-US" altLang="zh-CN" sz="2400" dirty="0"/>
              <a:t>/w/</a:t>
            </a:r>
            <a:r>
              <a:rPr lang="zh-CN" altLang="en-US" sz="2400" dirty="0"/>
              <a:t>是半元音，如果前一个词是以辅音结尾，后一个词是以半元音，特别是</a:t>
            </a:r>
            <a:r>
              <a:rPr lang="en-US" altLang="zh-CN" sz="2400" dirty="0"/>
              <a:t>/j/</a:t>
            </a:r>
            <a:r>
              <a:rPr lang="zh-CN" altLang="en-US" sz="2400" dirty="0"/>
              <a:t>开头，此时也要连读。</a:t>
            </a:r>
            <a:r>
              <a:rPr lang="en-US" altLang="zh-CN" sz="2400" dirty="0"/>
              <a:t>Than</a:t>
            </a:r>
            <a:r>
              <a:rPr lang="en-US" altLang="zh-CN" sz="2400" u="sng" dirty="0">
                <a:solidFill>
                  <a:srgbClr val="FF0000"/>
                </a:solidFill>
              </a:rPr>
              <a:t>k y</a:t>
            </a:r>
            <a:r>
              <a:rPr lang="en-US" altLang="zh-CN" sz="2400" dirty="0"/>
              <a:t>ou .</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组合 17"/>
          <p:cNvGrpSpPr/>
          <p:nvPr/>
        </p:nvGrpSpPr>
        <p:grpSpPr bwMode="auto">
          <a:xfrm>
            <a:off x="4713068" y="837015"/>
            <a:ext cx="1390650" cy="1336675"/>
            <a:chOff x="1702505" y="1411717"/>
            <a:chExt cx="1390230" cy="1337479"/>
          </a:xfrm>
        </p:grpSpPr>
        <p:pic>
          <p:nvPicPr>
            <p:cNvPr id="31761"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505" y="1411717"/>
              <a:ext cx="1390230" cy="13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1"/>
            <p:cNvSpPr txBox="1">
              <a:spLocks noChangeArrowheads="1"/>
            </p:cNvSpPr>
            <p:nvPr/>
          </p:nvSpPr>
          <p:spPr bwMode="auto">
            <a:xfrm>
              <a:off x="1985232" y="1664959"/>
              <a:ext cx="592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壹</a:t>
              </a:r>
              <a:endPar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3"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
        <p:nvSpPr>
          <p:cNvPr id="28" name="文本框 27"/>
          <p:cNvSpPr txBox="1"/>
          <p:nvPr/>
        </p:nvSpPr>
        <p:spPr>
          <a:xfrm>
            <a:off x="5070195" y="2228465"/>
            <a:ext cx="6692850" cy="3539430"/>
          </a:xfrm>
          <a:prstGeom prst="rect">
            <a:avLst/>
          </a:prstGeom>
          <a:noFill/>
        </p:spPr>
        <p:txBody>
          <a:bodyPr wrap="square">
            <a:spAutoFit/>
          </a:bodyPr>
          <a:lstStyle/>
          <a:p>
            <a:r>
              <a:rPr lang="zh-CN" altLang="en-US" sz="2800" dirty="0"/>
              <a:t>一、爆破音</a:t>
            </a:r>
            <a:r>
              <a:rPr lang="en-US" altLang="zh-CN" sz="2800" dirty="0"/>
              <a:t>/b/  /p/  /d/  /t/  /g/  /k/</a:t>
            </a:r>
            <a:endParaRPr lang="en-US" altLang="zh-CN" sz="2800" dirty="0"/>
          </a:p>
          <a:p>
            <a:r>
              <a:rPr lang="en-US" altLang="zh-CN" sz="2800" dirty="0"/>
              <a:t>1.</a:t>
            </a:r>
            <a:r>
              <a:rPr lang="zh-CN" altLang="en-US" sz="2800" dirty="0"/>
              <a:t>以上任何一个爆破音后面如果紧接着是一个辅音或者半元音，那么这个爆破音将不再发音，仅空半拍就行。如：</a:t>
            </a:r>
            <a:r>
              <a:rPr lang="en-US" altLang="zh-CN" sz="2800" dirty="0"/>
              <a:t>Goo</a:t>
            </a:r>
            <a:r>
              <a:rPr lang="en-US" altLang="zh-CN" sz="2800" dirty="0">
                <a:solidFill>
                  <a:srgbClr val="00B0F0"/>
                </a:solidFill>
              </a:rPr>
              <a:t>d</a:t>
            </a:r>
            <a:r>
              <a:rPr lang="en-US" altLang="zh-CN" sz="2800" dirty="0"/>
              <a:t> morning!</a:t>
            </a:r>
            <a:r>
              <a:rPr lang="zh-CN" altLang="en-US" sz="2800" dirty="0"/>
              <a:t>可以发为</a:t>
            </a:r>
            <a:r>
              <a:rPr lang="en-US" altLang="zh-CN" sz="2800" dirty="0"/>
              <a:t>/</a:t>
            </a:r>
            <a:r>
              <a:rPr lang="en-US" altLang="zh-CN" sz="2800" dirty="0" err="1"/>
              <a:t>gu</a:t>
            </a:r>
            <a:r>
              <a:rPr lang="en-US" altLang="zh-CN" sz="2800" dirty="0"/>
              <a:t>_'</a:t>
            </a:r>
            <a:r>
              <a:rPr lang="en-US" altLang="zh-CN" sz="2800" dirty="0" err="1"/>
              <a:t>mɔ:niŋ</a:t>
            </a:r>
            <a:r>
              <a:rPr lang="en-US" altLang="zh-CN" sz="2800" dirty="0"/>
              <a:t>/</a:t>
            </a:r>
            <a:r>
              <a:rPr lang="zh-CN" altLang="en-US" sz="2800" dirty="0"/>
              <a:t>。</a:t>
            </a:r>
            <a:endParaRPr lang="zh-CN" altLang="en-US" sz="2800" dirty="0"/>
          </a:p>
          <a:p>
            <a:r>
              <a:rPr lang="en-US" altLang="zh-CN" sz="2800" dirty="0"/>
              <a:t>2.</a:t>
            </a:r>
            <a:r>
              <a:rPr lang="zh-CN" altLang="en-US" sz="2800" dirty="0"/>
              <a:t>以上任何一个爆破音在句尾时，这个爆破音不再发音。如：</a:t>
            </a:r>
            <a:r>
              <a:rPr lang="en-US" altLang="zh-CN" sz="2800" dirty="0"/>
              <a:t>Goo</a:t>
            </a:r>
            <a:r>
              <a:rPr lang="en-US" altLang="zh-CN" sz="2800" dirty="0">
                <a:solidFill>
                  <a:srgbClr val="00B0F0"/>
                </a:solidFill>
              </a:rPr>
              <a:t>d</a:t>
            </a:r>
            <a:r>
              <a:rPr lang="en-US" altLang="zh-CN" sz="2800" dirty="0"/>
              <a:t> nigh</a:t>
            </a:r>
            <a:r>
              <a:rPr lang="en-US" altLang="zh-CN" sz="2800" dirty="0">
                <a:solidFill>
                  <a:srgbClr val="00B0F0"/>
                </a:solidFill>
              </a:rPr>
              <a:t>t</a:t>
            </a:r>
            <a:r>
              <a:rPr lang="en-US" altLang="zh-CN" sz="2800" dirty="0"/>
              <a:t>!</a:t>
            </a:r>
            <a:r>
              <a:rPr lang="zh-CN" altLang="en-US" sz="2800" dirty="0"/>
              <a:t>最后的</a:t>
            </a:r>
            <a:r>
              <a:rPr lang="en-US" altLang="zh-CN" sz="2800" dirty="0"/>
              <a:t>/t/</a:t>
            </a:r>
            <a:r>
              <a:rPr lang="zh-CN" altLang="en-US" sz="2800" dirty="0"/>
              <a:t>音便不再发，整句话可读作</a:t>
            </a:r>
            <a:r>
              <a:rPr lang="en-US" altLang="zh-CN" sz="2800" dirty="0"/>
              <a:t>/</a:t>
            </a:r>
            <a:r>
              <a:rPr lang="en-US" altLang="zh-CN" sz="2800" dirty="0" err="1"/>
              <a:t>gu_nai</a:t>
            </a:r>
            <a:r>
              <a:rPr lang="en-US" altLang="zh-CN" sz="2800" dirty="0"/>
              <a:t>_/</a:t>
            </a:r>
            <a:r>
              <a:rPr lang="zh-CN" altLang="en-US" sz="2800" dirty="0"/>
              <a:t>。</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4841594" y="1322236"/>
            <a:ext cx="699629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endPar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5454242" y="1715428"/>
            <a:ext cx="56465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UNIT_PLACING_PICTURE_USER_VIEWPORT" val="{&quot;height&quot;:5224.185826771653,&quot;width&quot;:9060.35748031496}"/>
</p:tagLst>
</file>

<file path=ppt/tags/tag25.xml><?xml version="1.0" encoding="utf-8"?>
<p:tagLst xmlns:p="http://schemas.openxmlformats.org/presentationml/2006/main">
  <p:tag name="KSO_WM_UNIT_PLACING_PICTURE_USER_VIEWPORT" val="{&quot;height&quot;:8640,&quot;width&quot;:12960}"/>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17358</Words>
  <Application>WPS 演示</Application>
  <PresentationFormat>宽屏</PresentationFormat>
  <Paragraphs>507</Paragraphs>
  <Slides>41</Slides>
  <Notes>34</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41</vt:i4>
      </vt:variant>
    </vt:vector>
  </HeadingPairs>
  <TitlesOfParts>
    <vt:vector size="61" baseType="lpstr">
      <vt:lpstr>Arial</vt:lpstr>
      <vt:lpstr>宋体</vt:lpstr>
      <vt:lpstr>Wingdings</vt:lpstr>
      <vt:lpstr>微软雅黑</vt:lpstr>
      <vt:lpstr>inpin heiti</vt:lpstr>
      <vt:lpstr>Times New Roman</vt:lpstr>
      <vt:lpstr>Calibri</vt:lpstr>
      <vt:lpstr>楷体</vt:lpstr>
      <vt:lpstr>inpin heiti</vt:lpstr>
      <vt:lpstr>等线</vt:lpstr>
      <vt:lpstr>Arial Unicode MS</vt:lpstr>
      <vt:lpstr>等线 Light</vt:lpstr>
      <vt:lpstr>Arial</vt:lpstr>
      <vt:lpstr>yuweij Medium</vt:lpstr>
      <vt:lpstr>方正清刻本悦宋简体</vt:lpstr>
      <vt:lpstr>华文新魏</vt:lpstr>
      <vt:lpstr>Segoe Print</vt:lpstr>
      <vt:lpstr>HelveticaNeue</vt:lpstr>
      <vt:lpstr>Helvetica 65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24147</cp:lastModifiedBy>
  <cp:revision>136</cp:revision>
  <dcterms:created xsi:type="dcterms:W3CDTF">2017-05-25T00:04:00Z</dcterms:created>
  <dcterms:modified xsi:type="dcterms:W3CDTF">2023-06-06T16:03:35Z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2052-11.8.2.8411</vt:lpwstr>
  </property>
</Properties>
</file>