
<file path=[Content_Types].xml><?xml version="1.0" encoding="utf-8"?>
<Types xmlns="http://schemas.openxmlformats.org/package/2006/content-types">
  <Default Extension="bin" ContentType="image/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heme/themeOverride2.xml" ContentType="application/vnd.openxmlformats-officedocument.themeOverride+xml"/>
  <Override PartName="/ppt/tags/tag2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65" r:id="rId3"/>
  </p:sldMasterIdLst>
  <p:notesMasterIdLst>
    <p:notesMasterId r:id="rId30"/>
  </p:notesMasterIdLst>
  <p:sldIdLst>
    <p:sldId id="310" r:id="rId4"/>
    <p:sldId id="665" r:id="rId5"/>
    <p:sldId id="666" r:id="rId6"/>
    <p:sldId id="664" r:id="rId7"/>
    <p:sldId id="668" r:id="rId8"/>
    <p:sldId id="676" r:id="rId9"/>
    <p:sldId id="708" r:id="rId10"/>
    <p:sldId id="704" r:id="rId11"/>
    <p:sldId id="705" r:id="rId12"/>
    <p:sldId id="710" r:id="rId13"/>
    <p:sldId id="743" r:id="rId14"/>
    <p:sldId id="741" r:id="rId15"/>
    <p:sldId id="706" r:id="rId16"/>
    <p:sldId id="742" r:id="rId17"/>
    <p:sldId id="702" r:id="rId18"/>
    <p:sldId id="703" r:id="rId19"/>
    <p:sldId id="707" r:id="rId20"/>
    <p:sldId id="709" r:id="rId21"/>
    <p:sldId id="678" r:id="rId22"/>
    <p:sldId id="745" r:id="rId23"/>
    <p:sldId id="746" r:id="rId24"/>
    <p:sldId id="744" r:id="rId25"/>
    <p:sldId id="747" r:id="rId26"/>
    <p:sldId id="679" r:id="rId27"/>
    <p:sldId id="680" r:id="rId28"/>
    <p:sldId id="667" r:id="rId29"/>
  </p:sldIdLst>
  <p:sldSz cx="12192000" cy="6858000"/>
  <p:notesSz cx="6858000" cy="9144000"/>
  <p:custDataLst>
    <p:tags r:id="rId31"/>
  </p:custDataLst>
  <p:defaultTextStyle>
    <a:defPPr>
      <a:defRPr lang="en-US"/>
    </a:defPPr>
    <a:lvl1pPr marL="0" lvl="0"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1pPr>
    <a:lvl2pPr marL="457200" lvl="1"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8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User" initials="" lastIdx="0" clrIdx="0"/>
  <p:cmAuthor id="7" name="Administrator" initials="A" lastIdx="0" clrIdx="3"/>
  <p:cmAuthor id="1" name="微软系统" initials="" lastIdx="2" clrIdx="1"/>
  <p:cmAuthor id="8" name="宋洁然" initials="宋" lastIdx="0" clrIdx="1"/>
  <p:cmAuthor id="2" name="USER" initials="" lastIdx="11" clrIdx="2"/>
  <p:cmAuthor id="9" name="ming qiu" initials="m" lastIdx="0" clrIdx="1"/>
  <p:cmAuthor id="3" name="雨林木风" initials="" lastIdx="0" clrIdx="3"/>
  <p:cmAuthor id="4" name="Mia Vida Villanueva" initials="M" lastIdx="0" clrIdx="0"/>
  <p:cmAuthor id="5" name="1206988966@qq.com" initials="1" lastIdx="0" clrIdx="2"/>
  <p:cmAuthor id="75" name="作者" initials="A" lastIdx="0" clrIdx="24"/>
  <p:cmAuthor id="6" name="姜伟光" initials="姜"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43"/>
    <a:srgbClr val="EEDB00"/>
    <a:srgbClr val="FFDE77"/>
    <a:srgbClr val="EB7A14"/>
    <a:srgbClr val="E6DBA9"/>
    <a:srgbClr val="FFDA67"/>
    <a:srgbClr val="B59069"/>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p:restoredTop sz="94660"/>
  </p:normalViewPr>
  <p:slideViewPr>
    <p:cSldViewPr snapToGrid="0" showGuides="1">
      <p:cViewPr varScale="1">
        <p:scale>
          <a:sx n="106" d="100"/>
          <a:sy n="106" d="100"/>
        </p:scale>
        <p:origin x="87" y="288"/>
      </p:cViewPr>
      <p:guideLst>
        <p:guide orient="horz" pos="2092"/>
        <p:guide pos="835"/>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buFont typeface="Arial" panose="020B0604020202020204" pitchFamily="34" charset="0"/>
              <a:buNone/>
              <a:defRPr sz="1200" noProof="1"/>
            </a:lvl1pPr>
          </a:lstStyle>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buFont typeface="Arial" panose="020B0604020202020204" pitchFamily="34" charset="0"/>
              <a:buNone/>
              <a:defRPr sz="1200" noProof="1">
                <a:latin typeface="+mn-lt"/>
              </a:defRPr>
            </a:lvl1pPr>
          </a:lstStyle>
          <a:p>
            <a:pPr marL="0" marR="0" lvl="0" indent="0" algn="r" defTabSz="4572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6148"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buFont typeface="Arial" panose="020B0604020202020204" pitchFamily="34" charset="0"/>
              <a:buNone/>
              <a:defRPr sz="1200" noProof="1"/>
            </a:lvl1pPr>
          </a:lstStyle>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buFont typeface="Arial" panose="020B0604020202020204" pitchFamily="34" charset="0"/>
              <a:buNone/>
              <a:defRPr sz="1200" noProof="1">
                <a:latin typeface="+mn-lt"/>
              </a:defRPr>
            </a:lvl1pPr>
          </a:lstStyle>
          <a:p>
            <a:pPr marL="0" marR="0" lvl="0" indent="0" algn="r" defTabSz="457200" rtl="0" eaLnBrk="1" fontAlgn="auto" latinLnBrk="0" hangingPunct="1">
              <a:lnSpc>
                <a:spcPct val="100000"/>
              </a:lnSpc>
              <a:spcBef>
                <a:spcPct val="0"/>
              </a:spcBef>
              <a:spcAft>
                <a:spcPct val="0"/>
              </a:spcAft>
              <a:buClrTx/>
              <a:buSzTx/>
              <a:buFont typeface="Arial" panose="020B0604020202020204" pitchFamily="34" charset="0"/>
              <a:buNone/>
              <a:defRPr/>
            </a:pPr>
            <a:fld id="{D2C99721-4BAD-485E-A8D6-DF8158C27AF9}"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fld id="{2B735503-9D21-443F-BC18-5459550EB72F}"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幻灯片">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FEFEF6"/>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p>
        </p:txBody>
      </p:sp>
      <p:pic>
        <p:nvPicPr>
          <p:cNvPr id="9" name="图片 8" descr="穿着西装笔挺的男子卡通人物&#10;&#10;中度可信度描述已自动生成"/>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1723435" y="1073903"/>
            <a:ext cx="3262129" cy="2638009"/>
          </a:xfrm>
          <a:prstGeom prst="rect">
            <a:avLst/>
          </a:prstGeom>
        </p:spPr>
      </p:pic>
      <p:pic>
        <p:nvPicPr>
          <p:cNvPr id="226" name="图片 225"/>
          <p:cNvPicPr>
            <a:picLocks noChangeAspect="1"/>
          </p:cNvPicPr>
          <p:nvPr userDrawn="1"/>
        </p:nvPicPr>
        <p:blipFill>
          <a:blip r:embed="rId4">
            <a:alphaModFix amt="36000"/>
          </a:blip>
          <a:srcRect l="80162" t="60833" b="16223"/>
          <a:stretch>
            <a:fillRect/>
          </a:stretch>
        </p:blipFill>
        <p:spPr>
          <a:xfrm flipH="1">
            <a:off x="6262541" y="1"/>
            <a:ext cx="5929459" cy="6858000"/>
          </a:xfrm>
          <a:prstGeom prst="rect">
            <a:avLst/>
          </a:prstGeom>
        </p:spPr>
      </p:pic>
      <p:pic>
        <p:nvPicPr>
          <p:cNvPr id="227" name="图片 226"/>
          <p:cNvPicPr>
            <a:picLocks noChangeAspect="1"/>
          </p:cNvPicPr>
          <p:nvPr userDrawn="1"/>
        </p:nvPicPr>
        <p:blipFill>
          <a:blip r:embed="rId5">
            <a:alphaModFix amt="26000"/>
          </a:blip>
          <a:stretch>
            <a:fillRect/>
          </a:stretch>
        </p:blipFill>
        <p:spPr>
          <a:xfrm flipH="1">
            <a:off x="5459489" y="0"/>
            <a:ext cx="6732511" cy="6677340"/>
          </a:xfrm>
          <a:prstGeom prst="rect">
            <a:avLst/>
          </a:prstGeom>
        </p:spPr>
      </p:pic>
      <p:pic>
        <p:nvPicPr>
          <p:cNvPr id="228" name="图片 227"/>
          <p:cNvPicPr>
            <a:picLocks noChangeAspect="1"/>
          </p:cNvPicPr>
          <p:nvPr userDrawn="1"/>
        </p:nvPicPr>
        <p:blipFill>
          <a:blip r:embed="rId6">
            <a:alphaModFix amt="5000"/>
          </a:blip>
          <a:srcRect t="11140" r="80229" b="73548"/>
          <a:stretch>
            <a:fillRect/>
          </a:stretch>
        </p:blipFill>
        <p:spPr>
          <a:xfrm flipH="1">
            <a:off x="0" y="1013955"/>
            <a:ext cx="7547931" cy="5844045"/>
          </a:xfrm>
          <a:prstGeom prst="rect">
            <a:avLst/>
          </a:prstGeom>
        </p:spPr>
      </p:pic>
      <p:sp>
        <p:nvSpPr>
          <p:cNvPr id="2" name="标题 1"/>
          <p:cNvSpPr>
            <a:spLocks noGrp="1"/>
          </p:cNvSpPr>
          <p:nvPr userDrawn="1">
            <p:ph type="ctrTitle" hasCustomPrompt="1"/>
          </p:nvPr>
        </p:nvSpPr>
        <p:spPr>
          <a:xfrm>
            <a:off x="6793781" y="1973956"/>
            <a:ext cx="4533899" cy="1642695"/>
          </a:xfrm>
        </p:spPr>
        <p:txBody>
          <a:bodyPr wrap="square" anchor="t">
            <a:spAutoFit/>
          </a:bodyPr>
          <a:lstStyle>
            <a:lvl1pPr algn="l">
              <a:lnSpc>
                <a:spcPct val="120000"/>
              </a:lnSpc>
              <a:defRPr sz="4400" b="1" spc="0">
                <a:solidFill>
                  <a:schemeClr val="tx1"/>
                </a:solidFill>
              </a:defRPr>
            </a:lvl1pPr>
          </a:lstStyle>
          <a:p>
            <a:r>
              <a:rPr lang="en-US" altLang="zh-CN"/>
              <a:t>OfficePLUS </a:t>
            </a:r>
            <a:br>
              <a:rPr lang="en-US" altLang="zh-CN"/>
            </a:br>
            <a:r>
              <a:rPr lang="en-US" altLang="zh-CN"/>
              <a:t>PowerPoint</a:t>
            </a:r>
            <a:endParaRPr lang="zh-CN" altLang="en-US"/>
          </a:p>
        </p:txBody>
      </p:sp>
      <p:sp>
        <p:nvSpPr>
          <p:cNvPr id="3" name="副标题 2"/>
          <p:cNvSpPr>
            <a:spLocks noGrp="1"/>
          </p:cNvSpPr>
          <p:nvPr userDrawn="1">
            <p:ph type="subTitle" idx="1"/>
          </p:nvPr>
        </p:nvSpPr>
        <p:spPr>
          <a:xfrm>
            <a:off x="6793780" y="3691909"/>
            <a:ext cx="4533899" cy="294632"/>
          </a:xfrm>
          <a:prstGeom prst="rect">
            <a:avLst/>
          </a:prstGeom>
          <a:noFill/>
        </p:spPr>
        <p:txBody>
          <a:bodyPr wrap="square" anchor="t">
            <a:spAutoFit/>
          </a:bodyPr>
          <a:lstStyle>
            <a:lvl1pPr marL="0" indent="0" algn="l">
              <a:lnSpc>
                <a:spcPct val="150000"/>
              </a:lnSpc>
              <a:spcBef>
                <a:spcPct val="0"/>
              </a:spcBef>
              <a:buNone/>
              <a:defRPr sz="1000" u="none">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p>
        </p:txBody>
      </p:sp>
      <p:sp>
        <p:nvSpPr>
          <p:cNvPr id="252" name="任意形状 251"/>
          <p:cNvSpPr/>
          <p:nvPr userDrawn="1"/>
        </p:nvSpPr>
        <p:spPr>
          <a:xfrm>
            <a:off x="10321435" y="0"/>
            <a:ext cx="1870567" cy="1019635"/>
          </a:xfrm>
          <a:custGeom>
            <a:avLst/>
            <a:gdLst>
              <a:gd name="connsiteX0" fmla="*/ 0 w 1870566"/>
              <a:gd name="connsiteY0" fmla="*/ 0 h 1019635"/>
              <a:gd name="connsiteX1" fmla="*/ 1870566 w 1870566"/>
              <a:gd name="connsiteY1" fmla="*/ 0 h 1019635"/>
              <a:gd name="connsiteX2" fmla="*/ 1870566 w 1870566"/>
              <a:gd name="connsiteY2" fmla="*/ 1019635 h 1019635"/>
              <a:gd name="connsiteX3" fmla="*/ 1699895 w 1870566"/>
              <a:gd name="connsiteY3" fmla="*/ 1011017 h 1019635"/>
              <a:gd name="connsiteX4" fmla="*/ 124808 w 1870566"/>
              <a:gd name="connsiteY4" fmla="*/ 166903 h 101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566" h="1019635">
                <a:moveTo>
                  <a:pt x="0" y="0"/>
                </a:moveTo>
                <a:lnTo>
                  <a:pt x="1870566" y="0"/>
                </a:lnTo>
                <a:lnTo>
                  <a:pt x="1870566" y="1019635"/>
                </a:lnTo>
                <a:lnTo>
                  <a:pt x="1699895" y="1011017"/>
                </a:lnTo>
                <a:cubicBezTo>
                  <a:pt x="1067096" y="946753"/>
                  <a:pt x="508425" y="631739"/>
                  <a:pt x="124808" y="16690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cxnSp>
        <p:nvCxnSpPr>
          <p:cNvPr id="1025" name="直线连接符 1024"/>
          <p:cNvCxnSpPr/>
          <p:nvPr userDrawn="1"/>
        </p:nvCxnSpPr>
        <p:spPr>
          <a:xfrm>
            <a:off x="6915152" y="1773939"/>
            <a:ext cx="6518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2" name="椭圆 221"/>
          <p:cNvSpPr/>
          <p:nvPr userDrawn="1"/>
        </p:nvSpPr>
        <p:spPr>
          <a:xfrm>
            <a:off x="1535747" y="1720859"/>
            <a:ext cx="3835400" cy="3835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4" name="弧 223"/>
          <p:cNvSpPr/>
          <p:nvPr userDrawn="1"/>
        </p:nvSpPr>
        <p:spPr>
          <a:xfrm>
            <a:off x="1447401" y="1632515"/>
            <a:ext cx="4012091" cy="4012091"/>
          </a:xfrm>
          <a:prstGeom prst="arc">
            <a:avLst>
              <a:gd name="adj1" fmla="val 21482611"/>
              <a:gd name="adj2" fmla="val 4266419"/>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51" name="组合 250"/>
          <p:cNvGrpSpPr/>
          <p:nvPr userDrawn="1"/>
        </p:nvGrpSpPr>
        <p:grpSpPr>
          <a:xfrm>
            <a:off x="4413959" y="1853229"/>
            <a:ext cx="1194151" cy="400033"/>
            <a:chOff x="4919729" y="1755037"/>
            <a:chExt cx="1194150" cy="400033"/>
          </a:xfrm>
        </p:grpSpPr>
        <p:sp>
          <p:nvSpPr>
            <p:cNvPr id="244" name="圆角矩形 243"/>
            <p:cNvSpPr/>
            <p:nvPr userDrawn="1"/>
          </p:nvSpPr>
          <p:spPr>
            <a:xfrm>
              <a:off x="4919729" y="1755037"/>
              <a:ext cx="1194150" cy="40003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48" name="组合 247"/>
            <p:cNvGrpSpPr/>
            <p:nvPr userDrawn="1"/>
          </p:nvGrpSpPr>
          <p:grpSpPr>
            <a:xfrm>
              <a:off x="5169142" y="1901525"/>
              <a:ext cx="695325" cy="107056"/>
              <a:chOff x="5200650" y="1866900"/>
              <a:chExt cx="695325" cy="107056"/>
            </a:xfrm>
          </p:grpSpPr>
          <p:cxnSp>
            <p:nvCxnSpPr>
              <p:cNvPr id="245" name="直线连接符 244"/>
              <p:cNvCxnSpPr/>
              <p:nvPr userDrawn="1"/>
            </p:nvCxnSpPr>
            <p:spPr>
              <a:xfrm>
                <a:off x="5200650" y="1866900"/>
                <a:ext cx="695325" cy="0"/>
              </a:xfrm>
              <a:prstGeom prst="line">
                <a:avLst/>
              </a:pr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cxnSp>
          <p:cxnSp>
            <p:nvCxnSpPr>
              <p:cNvPr id="247" name="直线连接符 246"/>
              <p:cNvCxnSpPr/>
              <p:nvPr userDrawn="1"/>
            </p:nvCxnSpPr>
            <p:spPr>
              <a:xfrm>
                <a:off x="5548312" y="1973956"/>
                <a:ext cx="347663" cy="0"/>
              </a:xfrm>
              <a:prstGeom prst="line">
                <a:avLst/>
              </a:pr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cxnSp>
        </p:grpSp>
      </p:grpSp>
      <p:sp>
        <p:nvSpPr>
          <p:cNvPr id="270" name="椭圆 269"/>
          <p:cNvSpPr/>
          <p:nvPr userDrawn="1"/>
        </p:nvSpPr>
        <p:spPr>
          <a:xfrm>
            <a:off x="1535747" y="1720859"/>
            <a:ext cx="3835400" cy="3835400"/>
          </a:xfrm>
          <a:prstGeom prst="ellipse">
            <a:avLst/>
          </a:prstGeom>
          <a:blipFill>
            <a:blip r:embed="rId7"/>
            <a:stretch>
              <a:fillRect l="4933" r="10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3" name="组合 1032"/>
          <p:cNvGrpSpPr/>
          <p:nvPr userDrawn="1"/>
        </p:nvGrpSpPr>
        <p:grpSpPr>
          <a:xfrm>
            <a:off x="342003" y="4153649"/>
            <a:ext cx="2387487" cy="799795"/>
            <a:chOff x="772838" y="3709680"/>
            <a:chExt cx="2387487" cy="799794"/>
          </a:xfrm>
        </p:grpSpPr>
        <p:sp>
          <p:nvSpPr>
            <p:cNvPr id="231" name="圆角矩形 230"/>
            <p:cNvSpPr/>
            <p:nvPr userDrawn="1"/>
          </p:nvSpPr>
          <p:spPr>
            <a:xfrm>
              <a:off x="772838" y="3709680"/>
              <a:ext cx="2387487" cy="7997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41" name="组合 240"/>
            <p:cNvGrpSpPr/>
            <p:nvPr userDrawn="1"/>
          </p:nvGrpSpPr>
          <p:grpSpPr>
            <a:xfrm>
              <a:off x="1165871" y="3987476"/>
              <a:ext cx="1594974" cy="242591"/>
              <a:chOff x="1165871" y="3987476"/>
              <a:chExt cx="1594974" cy="242591"/>
            </a:xfrm>
          </p:grpSpPr>
          <p:sp>
            <p:nvSpPr>
              <p:cNvPr id="239" name="任意形状 238"/>
              <p:cNvSpPr/>
              <p:nvPr userDrawn="1"/>
            </p:nvSpPr>
            <p:spPr bwMode="auto">
              <a:xfrm>
                <a:off x="1165871" y="3987476"/>
                <a:ext cx="1594974" cy="242591"/>
              </a:xfrm>
              <a:custGeom>
                <a:avLst/>
                <a:gdLst>
                  <a:gd name="T0" fmla="*/ 0 w 1979"/>
                  <a:gd name="T1" fmla="*/ 301 h 301"/>
                  <a:gd name="T2" fmla="*/ 866 w 1979"/>
                  <a:gd name="T3" fmla="*/ 0 h 301"/>
                  <a:gd name="T4" fmla="*/ 752 w 1979"/>
                  <a:gd name="T5" fmla="*/ 301 h 301"/>
                  <a:gd name="T6" fmla="*/ 1523 w 1979"/>
                  <a:gd name="T7" fmla="*/ 0 h 301"/>
                  <a:gd name="T8" fmla="*/ 1646 w 1979"/>
                  <a:gd name="T9" fmla="*/ 150 h 301"/>
                  <a:gd name="T10" fmla="*/ 1979 w 1979"/>
                  <a:gd name="T11" fmla="*/ 58 h 301"/>
                </a:gdLst>
                <a:ahLst/>
                <a:cxnLst>
                  <a:cxn ang="0">
                    <a:pos x="T0" y="T1"/>
                  </a:cxn>
                  <a:cxn ang="0">
                    <a:pos x="T2" y="T3"/>
                  </a:cxn>
                  <a:cxn ang="0">
                    <a:pos x="T4" y="T5"/>
                  </a:cxn>
                  <a:cxn ang="0">
                    <a:pos x="T6" y="T7"/>
                  </a:cxn>
                  <a:cxn ang="0">
                    <a:pos x="T8" y="T9"/>
                  </a:cxn>
                  <a:cxn ang="0">
                    <a:pos x="T10" y="T11"/>
                  </a:cxn>
                </a:cxnLst>
                <a:rect l="0" t="0" r="r" b="b"/>
                <a:pathLst>
                  <a:path w="1979" h="301">
                    <a:moveTo>
                      <a:pt x="0" y="301"/>
                    </a:moveTo>
                    <a:lnTo>
                      <a:pt x="866" y="0"/>
                    </a:lnTo>
                    <a:lnTo>
                      <a:pt x="752" y="301"/>
                    </a:lnTo>
                    <a:lnTo>
                      <a:pt x="1523" y="0"/>
                    </a:lnTo>
                    <a:lnTo>
                      <a:pt x="1646" y="150"/>
                    </a:lnTo>
                    <a:lnTo>
                      <a:pt x="1979" y="58"/>
                    </a:lnTo>
                  </a:path>
                </a:pathLst>
              </a:cu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sz="1800"/>
              </a:p>
            </p:txBody>
          </p:sp>
          <p:sp>
            <p:nvSpPr>
              <p:cNvPr id="240" name="任意形状 239"/>
              <p:cNvSpPr/>
              <p:nvPr userDrawn="1"/>
            </p:nvSpPr>
            <p:spPr bwMode="auto">
              <a:xfrm>
                <a:off x="2682667" y="4006819"/>
                <a:ext cx="78177" cy="95908"/>
              </a:xfrm>
              <a:custGeom>
                <a:avLst/>
                <a:gdLst>
                  <a:gd name="T0" fmla="*/ 0 w 97"/>
                  <a:gd name="T1" fmla="*/ 0 h 119"/>
                  <a:gd name="T2" fmla="*/ 97 w 97"/>
                  <a:gd name="T3" fmla="*/ 34 h 119"/>
                  <a:gd name="T4" fmla="*/ 21 w 97"/>
                  <a:gd name="T5" fmla="*/ 119 h 119"/>
                </a:gdLst>
                <a:ahLst/>
                <a:cxnLst>
                  <a:cxn ang="0">
                    <a:pos x="T0" y="T1"/>
                  </a:cxn>
                  <a:cxn ang="0">
                    <a:pos x="T2" y="T3"/>
                  </a:cxn>
                  <a:cxn ang="0">
                    <a:pos x="T4" y="T5"/>
                  </a:cxn>
                </a:cxnLst>
                <a:rect l="0" t="0" r="r" b="b"/>
                <a:pathLst>
                  <a:path w="97" h="119">
                    <a:moveTo>
                      <a:pt x="0" y="0"/>
                    </a:moveTo>
                    <a:lnTo>
                      <a:pt x="97" y="34"/>
                    </a:lnTo>
                    <a:lnTo>
                      <a:pt x="21" y="119"/>
                    </a:lnTo>
                  </a:path>
                </a:pathLst>
              </a:cu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sz="1800"/>
              </a:p>
            </p:txBody>
          </p:sp>
        </p:grpSp>
      </p:grpSp>
      <p:sp>
        <p:nvSpPr>
          <p:cNvPr id="7" name="文本占位符 6"/>
          <p:cNvSpPr>
            <a:spLocks noGrp="1"/>
          </p:cNvSpPr>
          <p:nvPr userDrawn="1">
            <p:ph type="body" sz="quarter" idx="10" hasCustomPrompt="1"/>
          </p:nvPr>
        </p:nvSpPr>
        <p:spPr>
          <a:xfrm>
            <a:off x="6793780" y="5925959"/>
            <a:ext cx="4642248" cy="180659"/>
          </a:xfrm>
        </p:spPr>
        <p:txBody>
          <a:bodyPr vert="horz" wrap="none" lIns="91440" tIns="45720" rIns="91440" bIns="45720" rtlCol="0" anchor="ctr">
            <a:noAutofit/>
          </a:bodyPr>
          <a:lstStyle>
            <a:lvl1pPr marL="0" indent="0" algn="l">
              <a:buNone/>
              <a:defRPr lang="en-US" altLang="zh-CN" sz="1000" b="0">
                <a:ln>
                  <a:noFill/>
                </a:ln>
                <a:solidFill>
                  <a:schemeClr val="tx1"/>
                </a:solidFill>
                <a:latin typeface="+mj-lt"/>
                <a:ea typeface="+mj-ea"/>
                <a:cs typeface="+mj-cs"/>
              </a:defRPr>
            </a:lvl1pPr>
          </a:lstStyle>
          <a:p>
            <a:pPr marL="0" lvl="0" indent="0">
              <a:buNone/>
            </a:pPr>
            <a:r>
              <a:rPr lang="en-US" altLang="zh-CN"/>
              <a:t>Speaker name and title</a:t>
            </a:r>
          </a:p>
        </p:txBody>
      </p:sp>
      <p:sp>
        <p:nvSpPr>
          <p:cNvPr id="8" name="文本占位符 7"/>
          <p:cNvSpPr>
            <a:spLocks noGrp="1"/>
          </p:cNvSpPr>
          <p:nvPr userDrawn="1">
            <p:ph type="body" sz="quarter" idx="11" hasCustomPrompt="1"/>
          </p:nvPr>
        </p:nvSpPr>
        <p:spPr>
          <a:xfrm>
            <a:off x="6793803" y="508115"/>
            <a:ext cx="3651251" cy="180659"/>
          </a:xfrm>
        </p:spPr>
        <p:txBody>
          <a:bodyPr vert="horz" wrap="none" lIns="91440" tIns="45720" rIns="91440" bIns="45720" rtlCol="0" anchor="ctr">
            <a:noAutofit/>
          </a:bodyPr>
          <a:lstStyle>
            <a:lvl1pPr marL="0" indent="0" algn="l">
              <a:buNone/>
              <a:defRPr lang="zh-CN" altLang="en-US" sz="1000" b="0" smtClean="0">
                <a:ln>
                  <a:noFill/>
                </a:ln>
                <a:solidFill>
                  <a:schemeClr val="tx1"/>
                </a:solidFill>
                <a:latin typeface="+mj-lt"/>
                <a:ea typeface="+mj-ea"/>
                <a:cs typeface="+mj-cs"/>
              </a:defRPr>
            </a:lvl1pPr>
          </a:lstStyle>
          <a:p>
            <a:pPr marL="0" indent="0"/>
            <a:r>
              <a:rPr lang="en-US" altLang="zh-CN"/>
              <a:t>OfficePLUS</a:t>
            </a:r>
          </a:p>
        </p:txBody>
      </p:sp>
      <p:grpSp>
        <p:nvGrpSpPr>
          <p:cNvPr id="1034" name="组合 1033"/>
          <p:cNvGrpSpPr/>
          <p:nvPr userDrawn="1"/>
        </p:nvGrpSpPr>
        <p:grpSpPr>
          <a:xfrm>
            <a:off x="658300" y="6012367"/>
            <a:ext cx="10875400" cy="0"/>
            <a:chOff x="546531" y="6012366"/>
            <a:chExt cx="10875400" cy="0"/>
          </a:xfrm>
        </p:grpSpPr>
        <p:cxnSp>
          <p:nvCxnSpPr>
            <p:cNvPr id="1029" name="直线箭头连接符 1028"/>
            <p:cNvCxnSpPr/>
            <p:nvPr userDrawn="1"/>
          </p:nvCxnSpPr>
          <p:spPr>
            <a:xfrm rot="16200000" flipH="1">
              <a:off x="11327679" y="5918114"/>
              <a:ext cx="0" cy="188504"/>
            </a:xfrm>
            <a:prstGeom prst="straightConnector1">
              <a:avLst/>
            </a:prstGeom>
            <a:noFill/>
            <a:ln w="19050" cap="rnd">
              <a:solidFill>
                <a:srgbClr val="000000"/>
              </a:solidFill>
              <a:prstDash val="solid"/>
              <a:round/>
              <a:tailEnd type="arrow" w="med" len="sm"/>
            </a:ln>
            <a:extLst>
              <a:ext uri="{909E8E84-426E-40DD-AFC4-6F175D3DCCD1}">
                <a14:hiddenFill xmlns:a14="http://schemas.microsoft.com/office/drawing/2010/main">
                  <a:solidFill>
                    <a:srgbClr val="FFFFFF"/>
                  </a:solidFill>
                </a14:hiddenFill>
              </a:ext>
            </a:extLst>
          </p:spPr>
        </p:cxnSp>
        <p:cxnSp>
          <p:nvCxnSpPr>
            <p:cNvPr id="273" name="直线箭头连接符 272"/>
            <p:cNvCxnSpPr/>
            <p:nvPr userDrawn="1"/>
          </p:nvCxnSpPr>
          <p:spPr>
            <a:xfrm rot="5400000" flipH="1">
              <a:off x="640783" y="5918114"/>
              <a:ext cx="0" cy="188504"/>
            </a:xfrm>
            <a:prstGeom prst="straightConnector1">
              <a:avLst/>
            </a:prstGeom>
            <a:noFill/>
            <a:ln w="19050" cap="rnd">
              <a:solidFill>
                <a:srgbClr val="000000"/>
              </a:solidFill>
              <a:prstDash val="solid"/>
              <a:round/>
              <a:tailEnd type="arrow" w="med" len="sm"/>
            </a:ln>
            <a:extLst>
              <a:ext uri="{909E8E84-426E-40DD-AFC4-6F175D3DCCD1}">
                <a14:hiddenFill xmlns:a14="http://schemas.microsoft.com/office/drawing/2010/main">
                  <a:solidFill>
                    <a:srgbClr val="FFFFFF"/>
                  </a:solidFill>
                </a14:hiddenFill>
              </a:ext>
            </a:extLst>
          </p:spPr>
        </p:cxnSp>
      </p:grpSp>
      <p:sp>
        <p:nvSpPr>
          <p:cNvPr id="43" name="任意形状 42"/>
          <p:cNvSpPr/>
          <p:nvPr userDrawn="1"/>
        </p:nvSpPr>
        <p:spPr>
          <a:xfrm>
            <a:off x="9219215" y="6562727"/>
            <a:ext cx="1186244" cy="295275"/>
          </a:xfrm>
          <a:custGeom>
            <a:avLst/>
            <a:gdLst>
              <a:gd name="connsiteX0" fmla="*/ 593122 w 1186244"/>
              <a:gd name="connsiteY0" fmla="*/ 0 h 295274"/>
              <a:gd name="connsiteX1" fmla="*/ 1124079 w 1186244"/>
              <a:gd name="connsiteY1" fmla="*/ 219930 h 295274"/>
              <a:gd name="connsiteX2" fmla="*/ 1186244 w 1186244"/>
              <a:gd name="connsiteY2" fmla="*/ 295274 h 295274"/>
              <a:gd name="connsiteX3" fmla="*/ 0 w 1186244"/>
              <a:gd name="connsiteY3" fmla="*/ 295274 h 295274"/>
              <a:gd name="connsiteX4" fmla="*/ 62165 w 1186244"/>
              <a:gd name="connsiteY4" fmla="*/ 219930 h 295274"/>
              <a:gd name="connsiteX5" fmla="*/ 593122 w 1186244"/>
              <a:gd name="connsiteY5" fmla="*/ 0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44" h="295274">
                <a:moveTo>
                  <a:pt x="593122" y="0"/>
                </a:moveTo>
                <a:cubicBezTo>
                  <a:pt x="800474" y="0"/>
                  <a:pt x="988195" y="84046"/>
                  <a:pt x="1124079" y="219930"/>
                </a:cubicBezTo>
                <a:lnTo>
                  <a:pt x="1186244" y="295274"/>
                </a:lnTo>
                <a:lnTo>
                  <a:pt x="0" y="295274"/>
                </a:lnTo>
                <a:lnTo>
                  <a:pt x="62165" y="219930"/>
                </a:lnTo>
                <a:cubicBezTo>
                  <a:pt x="198049" y="84046"/>
                  <a:pt x="385771" y="0"/>
                  <a:pt x="59312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46" name="任意形状 45"/>
          <p:cNvSpPr/>
          <p:nvPr userDrawn="1"/>
        </p:nvSpPr>
        <p:spPr>
          <a:xfrm>
            <a:off x="0" y="305451"/>
            <a:ext cx="292995" cy="585988"/>
          </a:xfrm>
          <a:custGeom>
            <a:avLst/>
            <a:gdLst>
              <a:gd name="connsiteX0" fmla="*/ 0 w 292994"/>
              <a:gd name="connsiteY0" fmla="*/ 0 h 585988"/>
              <a:gd name="connsiteX1" fmla="*/ 292994 w 292994"/>
              <a:gd name="connsiteY1" fmla="*/ 292994 h 585988"/>
              <a:gd name="connsiteX2" fmla="*/ 0 w 292994"/>
              <a:gd name="connsiteY2" fmla="*/ 585988 h 585988"/>
            </a:gdLst>
            <a:ahLst/>
            <a:cxnLst>
              <a:cxn ang="0">
                <a:pos x="connsiteX0" y="connsiteY0"/>
              </a:cxn>
              <a:cxn ang="0">
                <a:pos x="connsiteX1" y="connsiteY1"/>
              </a:cxn>
              <a:cxn ang="0">
                <a:pos x="connsiteX2" y="connsiteY2"/>
              </a:cxn>
            </a:cxnLst>
            <a:rect l="l" t="t" r="r" b="b"/>
            <a:pathLst>
              <a:path w="292994" h="585988">
                <a:moveTo>
                  <a:pt x="0" y="0"/>
                </a:moveTo>
                <a:cubicBezTo>
                  <a:pt x="161816" y="0"/>
                  <a:pt x="292994" y="131178"/>
                  <a:pt x="292994" y="292994"/>
                </a:cubicBezTo>
                <a:cubicBezTo>
                  <a:pt x="292994" y="454810"/>
                  <a:pt x="161816" y="585988"/>
                  <a:pt x="0" y="58598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目录">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FEFEF6"/>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p>
        </p:txBody>
      </p:sp>
      <p:sp>
        <p:nvSpPr>
          <p:cNvPr id="9" name="圆角矩形 8"/>
          <p:cNvSpPr/>
          <p:nvPr userDrawn="1"/>
        </p:nvSpPr>
        <p:spPr>
          <a:xfrm>
            <a:off x="660403" y="293067"/>
            <a:ext cx="10858500" cy="735633"/>
          </a:xfrm>
          <a:prstGeom prst="roundRect">
            <a:avLst>
              <a:gd name="adj" fmla="val 50000"/>
            </a:avLst>
          </a:prstGeom>
          <a:solidFill>
            <a:schemeClr val="bg1"/>
          </a:solidFill>
          <a:ln>
            <a:noFill/>
          </a:ln>
          <a:effectLst>
            <a:outerShdw blurRad="304800" dist="88900" dir="12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45" marR="0" lvl="0" indent="0" algn="l" defTabSz="914400" rtl="0" eaLnBrk="1" fontAlgn="auto" latinLnBrk="0" hangingPunct="1">
              <a:lnSpc>
                <a:spcPct val="100000"/>
              </a:lnSpc>
              <a:spcBef>
                <a:spcPct val="0"/>
              </a:spcBef>
              <a:spcAft>
                <a:spcPct val="0"/>
              </a:spcAft>
              <a:buClrTx/>
              <a:buSzTx/>
              <a:buFontTx/>
              <a:buNone/>
              <a:defRPr/>
            </a:pPr>
            <a:endParaRPr lang="en-US" altLang="zh-CN" sz="1000" b="0">
              <a:solidFill>
                <a:schemeClr val="tx1"/>
              </a:solidFill>
            </a:endParaRPr>
          </a:p>
        </p:txBody>
      </p:sp>
      <p:sp>
        <p:nvSpPr>
          <p:cNvPr id="2" name="标题 1"/>
          <p:cNvSpPr>
            <a:spLocks noGrp="1"/>
          </p:cNvSpPr>
          <p:nvPr>
            <p:ph type="title"/>
          </p:nvPr>
        </p:nvSpPr>
        <p:spPr>
          <a:xfrm>
            <a:off x="660403" y="293067"/>
            <a:ext cx="10858500" cy="735635"/>
          </a:xfrm>
        </p:spPr>
        <p:txBody>
          <a:bodyPr anchor="ctr">
            <a:normAutofit/>
          </a:bodyPr>
          <a:lstStyle>
            <a:lvl1pPr algn="ctr">
              <a:defRPr sz="3200"/>
            </a:lvl1pPr>
          </a:lstStyle>
          <a:p>
            <a:r>
              <a:rPr lang="en-US" altLang="zh-CN"/>
              <a:t>Click to edit Master title style</a:t>
            </a:r>
            <a:endParaRPr lang="zh-CN" altLang="en-US"/>
          </a:p>
        </p:txBody>
      </p:sp>
      <p:sp>
        <p:nvSpPr>
          <p:cNvPr id="7" name="页脚占位符 6"/>
          <p:cNvSpPr>
            <a:spLocks noGrp="1"/>
          </p:cNvSpPr>
          <p:nvPr>
            <p:ph type="ftr" sz="quarter" idx="11"/>
          </p:nvPr>
        </p:nvSpPr>
        <p:spPr>
          <a:xfrm>
            <a:off x="660403" y="6235704"/>
            <a:ext cx="4140201" cy="206381"/>
          </a:xfrm>
          <a:prstGeom prst="rect">
            <a:avLst/>
          </a:prstGeom>
        </p:spPr>
        <p:txBody>
          <a:bodyPr/>
          <a:lstStyle/>
          <a:p>
            <a:r>
              <a:rPr lang="zh-CN" altLang="en-US"/>
              <a:t>请在插入菜单</a:t>
            </a:r>
            <a:r>
              <a:rPr lang="en-US" altLang="zh-CN"/>
              <a:t>—</a:t>
            </a:r>
            <a:r>
              <a:rPr lang="zh-CN" altLang="en-US"/>
              <a:t>页眉和页脚中修改此文本</a:t>
            </a:r>
          </a:p>
        </p:txBody>
      </p:sp>
      <p:sp>
        <p:nvSpPr>
          <p:cNvPr id="11" name="任意形状 10"/>
          <p:cNvSpPr/>
          <p:nvPr userDrawn="1"/>
        </p:nvSpPr>
        <p:spPr>
          <a:xfrm>
            <a:off x="5531395" y="6442087"/>
            <a:ext cx="1129213" cy="415915"/>
          </a:xfrm>
          <a:custGeom>
            <a:avLst/>
            <a:gdLst>
              <a:gd name="connsiteX0" fmla="*/ 564606 w 1129213"/>
              <a:gd name="connsiteY0" fmla="*/ 0 h 415915"/>
              <a:gd name="connsiteX1" fmla="*/ 1112927 w 1129213"/>
              <a:gd name="connsiteY1" fmla="*/ 363452 h 415915"/>
              <a:gd name="connsiteX2" fmla="*/ 1129213 w 1129213"/>
              <a:gd name="connsiteY2" fmla="*/ 415915 h 415915"/>
              <a:gd name="connsiteX3" fmla="*/ 0 w 1129213"/>
              <a:gd name="connsiteY3" fmla="*/ 415915 h 415915"/>
              <a:gd name="connsiteX4" fmla="*/ 16285 w 1129213"/>
              <a:gd name="connsiteY4" fmla="*/ 363452 h 415915"/>
              <a:gd name="connsiteX5" fmla="*/ 564606 w 1129213"/>
              <a:gd name="connsiteY5" fmla="*/ 0 h 4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213" h="415915">
                <a:moveTo>
                  <a:pt x="564606" y="0"/>
                </a:moveTo>
                <a:cubicBezTo>
                  <a:pt x="811099" y="0"/>
                  <a:pt x="1022588" y="149867"/>
                  <a:pt x="1112927" y="363452"/>
                </a:cubicBezTo>
                <a:lnTo>
                  <a:pt x="1129213" y="415915"/>
                </a:lnTo>
                <a:lnTo>
                  <a:pt x="0" y="415915"/>
                </a:lnTo>
                <a:lnTo>
                  <a:pt x="16285" y="363452"/>
                </a:lnTo>
                <a:cubicBezTo>
                  <a:pt x="106624" y="149867"/>
                  <a:pt x="318113" y="0"/>
                  <a:pt x="56460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8" name="灯片编号占位符 7"/>
          <p:cNvSpPr>
            <a:spLocks noGrp="1"/>
          </p:cNvSpPr>
          <p:nvPr>
            <p:ph type="sldNum" sz="quarter" idx="12"/>
          </p:nvPr>
        </p:nvSpPr>
        <p:spPr>
          <a:xfrm>
            <a:off x="5473700" y="6564933"/>
            <a:ext cx="1244600" cy="215996"/>
          </a:xfrm>
          <a:prstGeom prst="rect">
            <a:avLst/>
          </a:prstGeom>
        </p:spPr>
        <p:txBody>
          <a:bodyPr wrap="none"/>
          <a:lstStyle>
            <a:lvl1pPr algn="ctr">
              <a:defRPr sz="1000" b="1">
                <a:solidFill>
                  <a:schemeClr val="tx1"/>
                </a:solidFill>
              </a:defRPr>
            </a:lvl1pPr>
          </a:lstStyle>
          <a:p>
            <a:fld id="{5DD3DB80-B894-403A-B48E-6FDC1A72010E}"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rgbClr val="FEFEF6"/>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p>
        </p:txBody>
      </p:sp>
      <p:pic>
        <p:nvPicPr>
          <p:cNvPr id="6" name="图片 5"/>
          <p:cNvPicPr>
            <a:picLocks noChangeAspect="1"/>
          </p:cNvPicPr>
          <p:nvPr userDrawn="1"/>
        </p:nvPicPr>
        <p:blipFill>
          <a:blip r:embed="rId2">
            <a:alphaModFix amt="26000"/>
          </a:blip>
          <a:stretch>
            <a:fillRect/>
          </a:stretch>
        </p:blipFill>
        <p:spPr>
          <a:xfrm flipH="1" flipV="1">
            <a:off x="5459489" y="180660"/>
            <a:ext cx="6732511" cy="6677340"/>
          </a:xfrm>
          <a:prstGeom prst="rect">
            <a:avLst/>
          </a:prstGeom>
        </p:spPr>
      </p:pic>
      <p:pic>
        <p:nvPicPr>
          <p:cNvPr id="7" name="图片 6"/>
          <p:cNvPicPr>
            <a:picLocks noChangeAspect="1"/>
          </p:cNvPicPr>
          <p:nvPr userDrawn="1"/>
        </p:nvPicPr>
        <p:blipFill>
          <a:blip r:embed="rId3">
            <a:alphaModFix amt="5000"/>
          </a:blip>
          <a:srcRect t="11140" r="80229" b="73548"/>
          <a:stretch>
            <a:fillRect/>
          </a:stretch>
        </p:blipFill>
        <p:spPr>
          <a:xfrm flipH="1" flipV="1">
            <a:off x="0" y="0"/>
            <a:ext cx="7547931" cy="5844045"/>
          </a:xfrm>
          <a:prstGeom prst="rect">
            <a:avLst/>
          </a:prstGeom>
        </p:spPr>
      </p:pic>
      <p:pic>
        <p:nvPicPr>
          <p:cNvPr id="27" name="图片 26" descr="图片包含 人, 室内, 女人, 穿着&#10;&#10;描述已自动生成"/>
          <p:cNvPicPr>
            <a:picLocks noChangeAspect="1"/>
          </p:cNvPicPr>
          <p:nvPr userDrawn="1"/>
        </p:nvPicPr>
        <p:blipFill>
          <a:blip r:embed="rId4"/>
          <a:stretch>
            <a:fillRect/>
          </a:stretch>
        </p:blipFill>
        <p:spPr>
          <a:xfrm>
            <a:off x="4277627" y="796824"/>
            <a:ext cx="3636748" cy="3444147"/>
          </a:xfrm>
          <a:prstGeom prst="rect">
            <a:avLst/>
          </a:prstGeom>
        </p:spPr>
      </p:pic>
      <p:sp>
        <p:nvSpPr>
          <p:cNvPr id="34" name="圆角矩形 33"/>
          <p:cNvSpPr/>
          <p:nvPr userDrawn="1"/>
        </p:nvSpPr>
        <p:spPr>
          <a:xfrm>
            <a:off x="1009651" y="4153649"/>
            <a:ext cx="10172700" cy="1921048"/>
          </a:xfrm>
          <a:prstGeom prst="roundRect">
            <a:avLst>
              <a:gd name="adj" fmla="val 50000"/>
            </a:avLst>
          </a:prstGeom>
          <a:solidFill>
            <a:schemeClr val="bg1"/>
          </a:solidFill>
          <a:ln>
            <a:noFill/>
          </a:ln>
          <a:effectLst>
            <a:outerShdw blurRad="304800" dist="88900" dir="12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45" marR="0" lvl="0" indent="0" fontAlgn="auto">
              <a:lnSpc>
                <a:spcPct val="100000"/>
              </a:lnSpc>
              <a:spcBef>
                <a:spcPct val="0"/>
              </a:spcBef>
              <a:spcAft>
                <a:spcPct val="0"/>
              </a:spcAft>
              <a:buClrTx/>
              <a:buSzTx/>
              <a:buFontTx/>
              <a:buNone/>
            </a:pPr>
            <a:endParaRPr lang="en-GB" sz="1000" b="0">
              <a:solidFill>
                <a:schemeClr val="tx1"/>
              </a:solidFill>
            </a:endParaRPr>
          </a:p>
        </p:txBody>
      </p:sp>
      <p:sp>
        <p:nvSpPr>
          <p:cNvPr id="2" name="标题 1"/>
          <p:cNvSpPr>
            <a:spLocks noGrp="1"/>
          </p:cNvSpPr>
          <p:nvPr>
            <p:ph type="title"/>
          </p:nvPr>
        </p:nvSpPr>
        <p:spPr>
          <a:xfrm>
            <a:off x="2322035" y="4921891"/>
            <a:ext cx="7547931" cy="480131"/>
          </a:xfrm>
        </p:spPr>
        <p:txBody>
          <a:bodyPr wrap="square" anchor="b">
            <a:spAutoFit/>
          </a:bodyPr>
          <a:lstStyle>
            <a:lvl1pPr algn="ctr">
              <a:defRPr sz="2800">
                <a:solidFill>
                  <a:schemeClr val="tx1"/>
                </a:solidFill>
              </a:defRPr>
            </a:lvl1p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2322035" y="5429007"/>
            <a:ext cx="7547931" cy="276807"/>
          </a:xfrm>
        </p:spPr>
        <p:txBody>
          <a:bodyPr wrap="square">
            <a:spAutoFit/>
          </a:bodyPr>
          <a:lstStyle>
            <a:lvl1pPr marL="0" indent="0" algn="ctr">
              <a:lnSpc>
                <a:spcPct val="120000"/>
              </a:lnSpc>
              <a:spcBef>
                <a:spcPts val="100"/>
              </a:spcBef>
              <a:buNone/>
              <a:defRPr sz="1100">
                <a:solidFill>
                  <a:schemeClr val="accent3">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title style</a:t>
            </a:r>
          </a:p>
        </p:txBody>
      </p:sp>
      <p:cxnSp>
        <p:nvCxnSpPr>
          <p:cNvPr id="32" name="直线连接符 31"/>
          <p:cNvCxnSpPr/>
          <p:nvPr userDrawn="1"/>
        </p:nvCxnSpPr>
        <p:spPr>
          <a:xfrm>
            <a:off x="5770085" y="4401984"/>
            <a:ext cx="65183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文本占位符 27"/>
          <p:cNvSpPr>
            <a:spLocks noGrp="1"/>
          </p:cNvSpPr>
          <p:nvPr>
            <p:ph type="body" sz="quarter" idx="10" hasCustomPrompt="1"/>
          </p:nvPr>
        </p:nvSpPr>
        <p:spPr>
          <a:xfrm>
            <a:off x="7107481" y="3071859"/>
            <a:ext cx="1256277" cy="1253847"/>
          </a:xfrm>
          <a:prstGeom prst="ellipse">
            <a:avLst/>
          </a:prstGeom>
          <a:solidFill>
            <a:schemeClr val="accent2"/>
          </a:solidFill>
        </p:spPr>
        <p:txBody>
          <a:bodyPr wrap="square" anchor="ctr">
            <a:noAutofit/>
          </a:bodyPr>
          <a:lstStyle>
            <a:lvl1pPr marL="0" indent="0" algn="ctr">
              <a:lnSpc>
                <a:spcPct val="100000"/>
              </a:lnSpc>
              <a:buNone/>
              <a:defRPr sz="4400" b="1">
                <a:solidFill>
                  <a:schemeClr val="tx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altLang="zh-CN"/>
              <a:t>01</a:t>
            </a:r>
            <a:endParaRPr lang="en-GB"/>
          </a:p>
        </p:txBody>
      </p:sp>
      <p:sp>
        <p:nvSpPr>
          <p:cNvPr id="41" name="任意形状 40"/>
          <p:cNvSpPr/>
          <p:nvPr userDrawn="1"/>
        </p:nvSpPr>
        <p:spPr>
          <a:xfrm>
            <a:off x="169435" y="0"/>
            <a:ext cx="1801103" cy="467855"/>
          </a:xfrm>
          <a:custGeom>
            <a:avLst/>
            <a:gdLst>
              <a:gd name="connsiteX0" fmla="*/ 0 w 1801103"/>
              <a:gd name="connsiteY0" fmla="*/ 0 h 467855"/>
              <a:gd name="connsiteX1" fmla="*/ 1801103 w 1801103"/>
              <a:gd name="connsiteY1" fmla="*/ 0 h 467855"/>
              <a:gd name="connsiteX2" fmla="*/ 1682233 w 1801103"/>
              <a:gd name="connsiteY2" fmla="*/ 144072 h 467855"/>
              <a:gd name="connsiteX3" fmla="*/ 900551 w 1801103"/>
              <a:gd name="connsiteY3" fmla="*/ 467855 h 467855"/>
              <a:gd name="connsiteX4" fmla="*/ 118869 w 1801103"/>
              <a:gd name="connsiteY4" fmla="*/ 144072 h 46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03" h="467855">
                <a:moveTo>
                  <a:pt x="0" y="0"/>
                </a:moveTo>
                <a:lnTo>
                  <a:pt x="1801103" y="0"/>
                </a:lnTo>
                <a:lnTo>
                  <a:pt x="1682233" y="144072"/>
                </a:lnTo>
                <a:cubicBezTo>
                  <a:pt x="1482183" y="344122"/>
                  <a:pt x="1205817" y="467855"/>
                  <a:pt x="900551" y="467855"/>
                </a:cubicBezTo>
                <a:cubicBezTo>
                  <a:pt x="595286" y="467855"/>
                  <a:pt x="318919" y="344122"/>
                  <a:pt x="118869" y="1440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43" name="任意形状 42"/>
          <p:cNvSpPr/>
          <p:nvPr userDrawn="1"/>
        </p:nvSpPr>
        <p:spPr>
          <a:xfrm>
            <a:off x="2586907" y="6503476"/>
            <a:ext cx="757579" cy="354524"/>
          </a:xfrm>
          <a:custGeom>
            <a:avLst/>
            <a:gdLst>
              <a:gd name="connsiteX0" fmla="*/ 378789 w 757578"/>
              <a:gd name="connsiteY0" fmla="*/ 0 h 354524"/>
              <a:gd name="connsiteX1" fmla="*/ 752547 w 757578"/>
              <a:gd name="connsiteY1" fmla="*/ 304622 h 354524"/>
              <a:gd name="connsiteX2" fmla="*/ 757578 w 757578"/>
              <a:gd name="connsiteY2" fmla="*/ 354524 h 354524"/>
              <a:gd name="connsiteX3" fmla="*/ 0 w 757578"/>
              <a:gd name="connsiteY3" fmla="*/ 354524 h 354524"/>
              <a:gd name="connsiteX4" fmla="*/ 5031 w 757578"/>
              <a:gd name="connsiteY4" fmla="*/ 304622 h 354524"/>
              <a:gd name="connsiteX5" fmla="*/ 378789 w 757578"/>
              <a:gd name="connsiteY5" fmla="*/ 0 h 35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578" h="354524">
                <a:moveTo>
                  <a:pt x="378789" y="0"/>
                </a:moveTo>
                <a:cubicBezTo>
                  <a:pt x="563154" y="0"/>
                  <a:pt x="716973" y="130774"/>
                  <a:pt x="752547" y="304622"/>
                </a:cubicBezTo>
                <a:lnTo>
                  <a:pt x="757578" y="354524"/>
                </a:lnTo>
                <a:lnTo>
                  <a:pt x="0" y="354524"/>
                </a:lnTo>
                <a:lnTo>
                  <a:pt x="5031" y="304622"/>
                </a:lnTo>
                <a:cubicBezTo>
                  <a:pt x="40605" y="130774"/>
                  <a:pt x="194425" y="0"/>
                  <a:pt x="37878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FEFEF6"/>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p>
        </p:txBody>
      </p:sp>
      <p:sp>
        <p:nvSpPr>
          <p:cNvPr id="9" name="圆角矩形 8"/>
          <p:cNvSpPr/>
          <p:nvPr userDrawn="1"/>
        </p:nvSpPr>
        <p:spPr>
          <a:xfrm>
            <a:off x="660403" y="293067"/>
            <a:ext cx="10858500" cy="735633"/>
          </a:xfrm>
          <a:prstGeom prst="roundRect">
            <a:avLst>
              <a:gd name="adj" fmla="val 50000"/>
            </a:avLst>
          </a:prstGeom>
          <a:solidFill>
            <a:schemeClr val="bg1"/>
          </a:solidFill>
          <a:ln>
            <a:noFill/>
          </a:ln>
          <a:effectLst>
            <a:outerShdw blurRad="304800" dist="88900" dir="12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45" marR="0" lvl="0" indent="0" algn="l" defTabSz="914400" rtl="0" eaLnBrk="1" fontAlgn="auto" latinLnBrk="0" hangingPunct="1">
              <a:lnSpc>
                <a:spcPct val="100000"/>
              </a:lnSpc>
              <a:spcBef>
                <a:spcPct val="0"/>
              </a:spcBef>
              <a:spcAft>
                <a:spcPct val="0"/>
              </a:spcAft>
              <a:buClrTx/>
              <a:buSzTx/>
              <a:buFontTx/>
              <a:buNone/>
              <a:defRPr/>
            </a:pPr>
            <a:endParaRPr lang="en-US" altLang="zh-CN" sz="1000" b="0">
              <a:solidFill>
                <a:schemeClr val="tx1"/>
              </a:solidFill>
            </a:endParaRPr>
          </a:p>
        </p:txBody>
      </p:sp>
      <p:sp>
        <p:nvSpPr>
          <p:cNvPr id="2" name="标题 1"/>
          <p:cNvSpPr>
            <a:spLocks noGrp="1"/>
          </p:cNvSpPr>
          <p:nvPr>
            <p:ph type="title"/>
          </p:nvPr>
        </p:nvSpPr>
        <p:spPr>
          <a:xfrm>
            <a:off x="660403" y="293067"/>
            <a:ext cx="10858500" cy="735635"/>
          </a:xfrm>
        </p:spPr>
        <p:txBody>
          <a:bodyPr anchor="ctr">
            <a:normAutofit/>
          </a:bodyPr>
          <a:lstStyle>
            <a:lvl1pPr algn="ctr">
              <a:defRPr sz="3200"/>
            </a:lvl1pPr>
          </a:lstStyle>
          <a:p>
            <a:r>
              <a:rPr lang="en-US" altLang="zh-CN"/>
              <a:t>Click to edit Master title style</a:t>
            </a:r>
            <a:endParaRPr lang="zh-CN" altLang="en-US"/>
          </a:p>
        </p:txBody>
      </p:sp>
      <p:sp>
        <p:nvSpPr>
          <p:cNvPr id="7" name="页脚占位符 6"/>
          <p:cNvSpPr>
            <a:spLocks noGrp="1"/>
          </p:cNvSpPr>
          <p:nvPr>
            <p:ph type="ftr" sz="quarter" idx="11"/>
          </p:nvPr>
        </p:nvSpPr>
        <p:spPr>
          <a:xfrm>
            <a:off x="660403" y="6235704"/>
            <a:ext cx="4140201" cy="206381"/>
          </a:xfrm>
          <a:prstGeom prst="rect">
            <a:avLst/>
          </a:prstGeom>
        </p:spPr>
        <p:txBody>
          <a:bodyPr/>
          <a:lstStyle/>
          <a:p>
            <a:r>
              <a:rPr lang="zh-CN" altLang="en-US"/>
              <a:t>请在插入菜单</a:t>
            </a:r>
            <a:r>
              <a:rPr lang="en-US" altLang="zh-CN"/>
              <a:t>—</a:t>
            </a:r>
            <a:r>
              <a:rPr lang="zh-CN" altLang="en-US"/>
              <a:t>页眉和页脚中修改此文本</a:t>
            </a:r>
          </a:p>
        </p:txBody>
      </p:sp>
      <p:sp>
        <p:nvSpPr>
          <p:cNvPr id="11" name="任意形状 10"/>
          <p:cNvSpPr/>
          <p:nvPr userDrawn="1"/>
        </p:nvSpPr>
        <p:spPr>
          <a:xfrm>
            <a:off x="5531395" y="6442087"/>
            <a:ext cx="1129213" cy="415915"/>
          </a:xfrm>
          <a:custGeom>
            <a:avLst/>
            <a:gdLst>
              <a:gd name="connsiteX0" fmla="*/ 564606 w 1129213"/>
              <a:gd name="connsiteY0" fmla="*/ 0 h 415915"/>
              <a:gd name="connsiteX1" fmla="*/ 1112927 w 1129213"/>
              <a:gd name="connsiteY1" fmla="*/ 363452 h 415915"/>
              <a:gd name="connsiteX2" fmla="*/ 1129213 w 1129213"/>
              <a:gd name="connsiteY2" fmla="*/ 415915 h 415915"/>
              <a:gd name="connsiteX3" fmla="*/ 0 w 1129213"/>
              <a:gd name="connsiteY3" fmla="*/ 415915 h 415915"/>
              <a:gd name="connsiteX4" fmla="*/ 16285 w 1129213"/>
              <a:gd name="connsiteY4" fmla="*/ 363452 h 415915"/>
              <a:gd name="connsiteX5" fmla="*/ 564606 w 1129213"/>
              <a:gd name="connsiteY5" fmla="*/ 0 h 4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213" h="415915">
                <a:moveTo>
                  <a:pt x="564606" y="0"/>
                </a:moveTo>
                <a:cubicBezTo>
                  <a:pt x="811099" y="0"/>
                  <a:pt x="1022588" y="149867"/>
                  <a:pt x="1112927" y="363452"/>
                </a:cubicBezTo>
                <a:lnTo>
                  <a:pt x="1129213" y="415915"/>
                </a:lnTo>
                <a:lnTo>
                  <a:pt x="0" y="415915"/>
                </a:lnTo>
                <a:lnTo>
                  <a:pt x="16285" y="363452"/>
                </a:lnTo>
                <a:cubicBezTo>
                  <a:pt x="106624" y="149867"/>
                  <a:pt x="318113" y="0"/>
                  <a:pt x="56460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8" name="灯片编号占位符 7"/>
          <p:cNvSpPr>
            <a:spLocks noGrp="1"/>
          </p:cNvSpPr>
          <p:nvPr>
            <p:ph type="sldNum" sz="quarter" idx="12"/>
          </p:nvPr>
        </p:nvSpPr>
        <p:spPr>
          <a:xfrm>
            <a:off x="5473700" y="6564933"/>
            <a:ext cx="1244600" cy="215996"/>
          </a:xfrm>
          <a:prstGeom prst="rect">
            <a:avLst/>
          </a:prstGeom>
        </p:spPr>
        <p:txBody>
          <a:bodyPr wrap="none"/>
          <a:lstStyle>
            <a:lvl1pPr algn="ctr">
              <a:defRPr sz="1000" b="1">
                <a:solidFill>
                  <a:schemeClr val="tx1"/>
                </a:solidFill>
              </a:defRPr>
            </a:lvl1pPr>
          </a:lstStyle>
          <a:p>
            <a:fld id="{5DD3DB80-B894-403A-B48E-6FDC1A72010E}"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末尾幻灯片">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EF6"/>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p>
        </p:txBody>
      </p:sp>
      <p:pic>
        <p:nvPicPr>
          <p:cNvPr id="8" name="图片 7"/>
          <p:cNvPicPr>
            <a:picLocks noChangeAspect="1"/>
          </p:cNvPicPr>
          <p:nvPr userDrawn="1"/>
        </p:nvPicPr>
        <p:blipFill>
          <a:blip r:embed="rId2">
            <a:alphaModFix amt="26000"/>
          </a:blip>
          <a:stretch>
            <a:fillRect/>
          </a:stretch>
        </p:blipFill>
        <p:spPr>
          <a:xfrm flipH="1" flipV="1">
            <a:off x="5459489" y="180660"/>
            <a:ext cx="6732511" cy="6677340"/>
          </a:xfrm>
          <a:prstGeom prst="rect">
            <a:avLst/>
          </a:prstGeom>
        </p:spPr>
      </p:pic>
      <p:pic>
        <p:nvPicPr>
          <p:cNvPr id="9" name="图片 8"/>
          <p:cNvPicPr>
            <a:picLocks noChangeAspect="1"/>
          </p:cNvPicPr>
          <p:nvPr userDrawn="1"/>
        </p:nvPicPr>
        <p:blipFill>
          <a:blip r:embed="rId3">
            <a:alphaModFix amt="5000"/>
          </a:blip>
          <a:srcRect t="11140" r="80229" b="73548"/>
          <a:stretch>
            <a:fillRect/>
          </a:stretch>
        </p:blipFill>
        <p:spPr>
          <a:xfrm flipH="1" flipV="1">
            <a:off x="0" y="0"/>
            <a:ext cx="7547931" cy="5844045"/>
          </a:xfrm>
          <a:prstGeom prst="rect">
            <a:avLst/>
          </a:prstGeom>
        </p:spPr>
      </p:pic>
      <p:pic>
        <p:nvPicPr>
          <p:cNvPr id="10" name="图片 9"/>
          <p:cNvPicPr>
            <a:picLocks noChangeAspect="1"/>
          </p:cNvPicPr>
          <p:nvPr userDrawn="1"/>
        </p:nvPicPr>
        <p:blipFill>
          <a:blip r:embed="rId4">
            <a:alphaModFix amt="36000"/>
          </a:blip>
          <a:srcRect l="80162" t="60833" b="16223"/>
          <a:stretch>
            <a:fillRect/>
          </a:stretch>
        </p:blipFill>
        <p:spPr>
          <a:xfrm>
            <a:off x="0" y="1"/>
            <a:ext cx="5929459" cy="6858000"/>
          </a:xfrm>
          <a:prstGeom prst="rect">
            <a:avLst/>
          </a:prstGeom>
        </p:spPr>
      </p:pic>
      <p:sp>
        <p:nvSpPr>
          <p:cNvPr id="3" name="文本占位符 2"/>
          <p:cNvSpPr>
            <a:spLocks noGrp="1"/>
          </p:cNvSpPr>
          <p:nvPr>
            <p:ph type="body" sz="quarter" idx="13" hasCustomPrompt="1"/>
          </p:nvPr>
        </p:nvSpPr>
        <p:spPr>
          <a:xfrm>
            <a:off x="1028703" y="2126049"/>
            <a:ext cx="6538687" cy="1360823"/>
          </a:xfrm>
        </p:spPr>
        <p:txBody>
          <a:bodyPr anchor="b">
            <a:spAutoFit/>
          </a:bodyPr>
          <a:lstStyle>
            <a:lvl1pPr marL="0" indent="0" algn="l">
              <a:lnSpc>
                <a:spcPct val="120000"/>
              </a:lnSpc>
              <a:spcBef>
                <a:spcPct val="0"/>
              </a:spcBef>
              <a:buNone/>
              <a:defRPr sz="3600" b="1">
                <a:solidFill>
                  <a:schemeClr val="tx1"/>
                </a:solidFill>
              </a:defRPr>
            </a:lvl1pPr>
          </a:lstStyle>
          <a:p>
            <a:pPr lvl="0"/>
            <a:r>
              <a:rPr lang="en-US" altLang="zh-CN"/>
              <a:t>Thank you for</a:t>
            </a:r>
          </a:p>
          <a:p>
            <a:pPr lvl="0"/>
            <a:r>
              <a:rPr lang="en-US" altLang="zh-CN"/>
              <a:t>Watching.</a:t>
            </a:r>
          </a:p>
        </p:txBody>
      </p:sp>
      <p:sp>
        <p:nvSpPr>
          <p:cNvPr id="23" name="文本占位符 22"/>
          <p:cNvSpPr>
            <a:spLocks noGrp="1"/>
          </p:cNvSpPr>
          <p:nvPr>
            <p:ph type="body" sz="quarter" idx="11" hasCustomPrompt="1"/>
          </p:nvPr>
        </p:nvSpPr>
        <p:spPr>
          <a:xfrm>
            <a:off x="1028703" y="5631832"/>
            <a:ext cx="5422899" cy="230832"/>
          </a:xfrm>
        </p:spPr>
        <p:txBody>
          <a:bodyPr vert="horz" wrap="square" lIns="91440" tIns="45720" rIns="91440" bIns="45720" rtlCol="0" anchor="ctr">
            <a:spAutoFit/>
          </a:bodyPr>
          <a:lstStyle>
            <a:lvl1pPr marL="0" indent="0" algn="l">
              <a:buNone/>
              <a:defRPr lang="zh-CN" altLang="en-US" sz="1000" b="0" smtClean="0">
                <a:ln>
                  <a:noFill/>
                </a:ln>
                <a:solidFill>
                  <a:schemeClr val="tx1"/>
                </a:solidFill>
                <a:latin typeface="+mj-lt"/>
                <a:ea typeface="+mj-ea"/>
                <a:cs typeface="+mj-cs"/>
              </a:defRPr>
            </a:lvl1pPr>
          </a:lstStyle>
          <a:p>
            <a:pPr marL="0" indent="0"/>
            <a:r>
              <a:rPr lang="en-US" altLang="zh-CN"/>
              <a:t>Signature</a:t>
            </a:r>
          </a:p>
        </p:txBody>
      </p:sp>
      <p:sp>
        <p:nvSpPr>
          <p:cNvPr id="27" name="文本占位符 26"/>
          <p:cNvSpPr>
            <a:spLocks noGrp="1"/>
          </p:cNvSpPr>
          <p:nvPr>
            <p:ph type="body" sz="quarter" idx="12" hasCustomPrompt="1"/>
          </p:nvPr>
        </p:nvSpPr>
        <p:spPr>
          <a:xfrm>
            <a:off x="1028701" y="5899177"/>
            <a:ext cx="5422899" cy="230832"/>
          </a:xfrm>
        </p:spPr>
        <p:txBody>
          <a:bodyPr vert="horz" wrap="square" lIns="91440" tIns="45720" rIns="91440" bIns="45720" rtlCol="0" anchor="ctr">
            <a:spAutoFit/>
          </a:bodyPr>
          <a:lstStyle>
            <a:lvl1pPr marL="0" indent="0" algn="l">
              <a:buNone/>
              <a:defRPr lang="zh-CN" altLang="en-US" sz="1000" b="0" smtClean="0">
                <a:ln>
                  <a:noFill/>
                </a:ln>
                <a:solidFill>
                  <a:schemeClr val="tx1"/>
                </a:solidFill>
                <a:latin typeface="+mj-lt"/>
                <a:ea typeface="+mj-ea"/>
                <a:cs typeface="+mj-cs"/>
              </a:defRPr>
            </a:lvl1pPr>
          </a:lstStyle>
          <a:p>
            <a:pPr lvl="0"/>
            <a:r>
              <a:rPr lang="en-US" altLang="zh-CN"/>
              <a:t>Date</a:t>
            </a:r>
          </a:p>
        </p:txBody>
      </p:sp>
      <p:sp>
        <p:nvSpPr>
          <p:cNvPr id="11" name="任意形状 10"/>
          <p:cNvSpPr/>
          <p:nvPr userDrawn="1"/>
        </p:nvSpPr>
        <p:spPr>
          <a:xfrm flipH="1">
            <a:off x="0" y="0"/>
            <a:ext cx="1870567" cy="1019635"/>
          </a:xfrm>
          <a:custGeom>
            <a:avLst/>
            <a:gdLst>
              <a:gd name="connsiteX0" fmla="*/ 0 w 1870566"/>
              <a:gd name="connsiteY0" fmla="*/ 0 h 1019635"/>
              <a:gd name="connsiteX1" fmla="*/ 1870566 w 1870566"/>
              <a:gd name="connsiteY1" fmla="*/ 0 h 1019635"/>
              <a:gd name="connsiteX2" fmla="*/ 1870566 w 1870566"/>
              <a:gd name="connsiteY2" fmla="*/ 1019635 h 1019635"/>
              <a:gd name="connsiteX3" fmla="*/ 1699895 w 1870566"/>
              <a:gd name="connsiteY3" fmla="*/ 1011017 h 1019635"/>
              <a:gd name="connsiteX4" fmla="*/ 124808 w 1870566"/>
              <a:gd name="connsiteY4" fmla="*/ 166903 h 101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566" h="1019635">
                <a:moveTo>
                  <a:pt x="0" y="0"/>
                </a:moveTo>
                <a:lnTo>
                  <a:pt x="1870566" y="0"/>
                </a:lnTo>
                <a:lnTo>
                  <a:pt x="1870566" y="1019635"/>
                </a:lnTo>
                <a:lnTo>
                  <a:pt x="1699895" y="1011017"/>
                </a:lnTo>
                <a:cubicBezTo>
                  <a:pt x="1067096" y="946753"/>
                  <a:pt x="508425" y="631739"/>
                  <a:pt x="124808" y="16690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29" name="任意形状 28"/>
          <p:cNvSpPr/>
          <p:nvPr userDrawn="1"/>
        </p:nvSpPr>
        <p:spPr>
          <a:xfrm>
            <a:off x="7410640" y="2097155"/>
            <a:ext cx="4781360" cy="4760847"/>
          </a:xfrm>
          <a:custGeom>
            <a:avLst/>
            <a:gdLst>
              <a:gd name="connsiteX0" fmla="*/ 3594625 w 4781360"/>
              <a:gd name="connsiteY0" fmla="*/ 0 h 4760846"/>
              <a:gd name="connsiteX1" fmla="*/ 4663557 w 4781360"/>
              <a:gd name="connsiteY1" fmla="*/ 161607 h 4760846"/>
              <a:gd name="connsiteX2" fmla="*/ 4781360 w 4781360"/>
              <a:gd name="connsiteY2" fmla="*/ 201468 h 4760846"/>
              <a:gd name="connsiteX3" fmla="*/ 4781360 w 4781360"/>
              <a:gd name="connsiteY3" fmla="*/ 4760846 h 4760846"/>
              <a:gd name="connsiteX4" fmla="*/ 197216 w 4781360"/>
              <a:gd name="connsiteY4" fmla="*/ 4760846 h 4760846"/>
              <a:gd name="connsiteX5" fmla="*/ 161607 w 4781360"/>
              <a:gd name="connsiteY5" fmla="*/ 4663557 h 4760846"/>
              <a:gd name="connsiteX6" fmla="*/ 0 w 4781360"/>
              <a:gd name="connsiteY6" fmla="*/ 3594625 h 4760846"/>
              <a:gd name="connsiteX7" fmla="*/ 3594625 w 4781360"/>
              <a:gd name="connsiteY7" fmla="*/ 0 h 476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1360" h="4760846">
                <a:moveTo>
                  <a:pt x="3594625" y="0"/>
                </a:moveTo>
                <a:cubicBezTo>
                  <a:pt x="3966861" y="0"/>
                  <a:pt x="4325882" y="56580"/>
                  <a:pt x="4663557" y="161607"/>
                </a:cubicBezTo>
                <a:lnTo>
                  <a:pt x="4781360" y="201468"/>
                </a:lnTo>
                <a:lnTo>
                  <a:pt x="4781360" y="4760846"/>
                </a:lnTo>
                <a:lnTo>
                  <a:pt x="197216" y="4760846"/>
                </a:lnTo>
                <a:lnTo>
                  <a:pt x="161607" y="4663557"/>
                </a:lnTo>
                <a:cubicBezTo>
                  <a:pt x="56580" y="4325882"/>
                  <a:pt x="0" y="3966861"/>
                  <a:pt x="0" y="3594625"/>
                </a:cubicBezTo>
                <a:cubicBezTo>
                  <a:pt x="0" y="1609368"/>
                  <a:pt x="1609368" y="0"/>
                  <a:pt x="35946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pic>
        <p:nvPicPr>
          <p:cNvPr id="6" name="图片 5" descr="穿着西装笔挺的男子卡通人物&#10;&#10;中度可信度描述已自动生成"/>
          <p:cNvPicPr>
            <a:picLocks noChangeAspect="1"/>
          </p:cNvPicPr>
          <p:nvPr userDrawn="1"/>
        </p:nvPicPr>
        <p:blipFill>
          <a:blip r:embed="rId5"/>
          <a:stretch>
            <a:fillRect/>
          </a:stretch>
        </p:blipFill>
        <p:spPr>
          <a:xfrm>
            <a:off x="5459489" y="1334749"/>
            <a:ext cx="5807892" cy="5523251"/>
          </a:xfrm>
          <a:prstGeom prst="rect">
            <a:avLst/>
          </a:prstGeom>
        </p:spPr>
      </p:pic>
      <p:grpSp>
        <p:nvGrpSpPr>
          <p:cNvPr id="13" name="组合 12"/>
          <p:cNvGrpSpPr/>
          <p:nvPr userDrawn="1"/>
        </p:nvGrpSpPr>
        <p:grpSpPr>
          <a:xfrm>
            <a:off x="658300" y="6012367"/>
            <a:ext cx="10875400" cy="0"/>
            <a:chOff x="546531" y="6012366"/>
            <a:chExt cx="10875400" cy="0"/>
          </a:xfrm>
        </p:grpSpPr>
        <p:cxnSp>
          <p:nvCxnSpPr>
            <p:cNvPr id="14" name="直线箭头连接符 13"/>
            <p:cNvCxnSpPr/>
            <p:nvPr userDrawn="1"/>
          </p:nvCxnSpPr>
          <p:spPr>
            <a:xfrm rot="16200000" flipH="1">
              <a:off x="11327679" y="5918114"/>
              <a:ext cx="0" cy="188504"/>
            </a:xfrm>
            <a:prstGeom prst="straightConnector1">
              <a:avLst/>
            </a:prstGeom>
            <a:noFill/>
            <a:ln w="19050" cap="rnd">
              <a:solidFill>
                <a:srgbClr val="000000"/>
              </a:solidFill>
              <a:prstDash val="solid"/>
              <a:round/>
              <a:tailEnd type="arrow" w="med" len="sm"/>
            </a:ln>
            <a:extLst>
              <a:ext uri="{909E8E84-426E-40DD-AFC4-6F175D3DCCD1}">
                <a14:hiddenFill xmlns:a14="http://schemas.microsoft.com/office/drawing/2010/main">
                  <a:solidFill>
                    <a:srgbClr val="FFFFFF"/>
                  </a:solidFill>
                </a14:hiddenFill>
              </a:ext>
            </a:extLst>
          </p:spPr>
        </p:cxnSp>
        <p:cxnSp>
          <p:nvCxnSpPr>
            <p:cNvPr id="15" name="直线箭头连接符 14"/>
            <p:cNvCxnSpPr/>
            <p:nvPr userDrawn="1"/>
          </p:nvCxnSpPr>
          <p:spPr>
            <a:xfrm rot="5400000" flipH="1">
              <a:off x="640783" y="5918114"/>
              <a:ext cx="0" cy="188504"/>
            </a:xfrm>
            <a:prstGeom prst="straightConnector1">
              <a:avLst/>
            </a:prstGeom>
            <a:noFill/>
            <a:ln w="19050" cap="rnd">
              <a:solidFill>
                <a:srgbClr val="000000"/>
              </a:solidFill>
              <a:prstDash val="solid"/>
              <a:round/>
              <a:tailEnd type="arrow" w="med" len="sm"/>
            </a:ln>
            <a:extLst>
              <a:ext uri="{909E8E84-426E-40DD-AFC4-6F175D3DCCD1}">
                <a14:hiddenFill xmlns:a14="http://schemas.microsoft.com/office/drawing/2010/main">
                  <a:solidFill>
                    <a:srgbClr val="FFFFFF"/>
                  </a:solidFill>
                </a14:hiddenFill>
              </a:ext>
            </a:extLst>
          </p:spPr>
        </p:cxnSp>
      </p:grpSp>
      <p:grpSp>
        <p:nvGrpSpPr>
          <p:cNvPr id="21" name="组合 20"/>
          <p:cNvGrpSpPr/>
          <p:nvPr userDrawn="1"/>
        </p:nvGrpSpPr>
        <p:grpSpPr>
          <a:xfrm>
            <a:off x="9427263" y="4545699"/>
            <a:ext cx="1616340" cy="541464"/>
            <a:chOff x="772838" y="3709680"/>
            <a:chExt cx="2387487" cy="799794"/>
          </a:xfrm>
        </p:grpSpPr>
        <p:sp>
          <p:nvSpPr>
            <p:cNvPr id="22" name="圆角矩形 21"/>
            <p:cNvSpPr/>
            <p:nvPr userDrawn="1"/>
          </p:nvSpPr>
          <p:spPr>
            <a:xfrm>
              <a:off x="772838" y="3709680"/>
              <a:ext cx="2387487" cy="7997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4" name="组合 23"/>
            <p:cNvGrpSpPr/>
            <p:nvPr userDrawn="1"/>
          </p:nvGrpSpPr>
          <p:grpSpPr>
            <a:xfrm>
              <a:off x="1165871" y="3987476"/>
              <a:ext cx="1594974" cy="242591"/>
              <a:chOff x="1165871" y="3987476"/>
              <a:chExt cx="1594974" cy="242591"/>
            </a:xfrm>
          </p:grpSpPr>
          <p:sp>
            <p:nvSpPr>
              <p:cNvPr id="25" name="任意形状 24"/>
              <p:cNvSpPr/>
              <p:nvPr userDrawn="1"/>
            </p:nvSpPr>
            <p:spPr bwMode="auto">
              <a:xfrm>
                <a:off x="1165871" y="3987476"/>
                <a:ext cx="1594974" cy="242591"/>
              </a:xfrm>
              <a:custGeom>
                <a:avLst/>
                <a:gdLst>
                  <a:gd name="T0" fmla="*/ 0 w 1979"/>
                  <a:gd name="T1" fmla="*/ 301 h 301"/>
                  <a:gd name="T2" fmla="*/ 866 w 1979"/>
                  <a:gd name="T3" fmla="*/ 0 h 301"/>
                  <a:gd name="T4" fmla="*/ 752 w 1979"/>
                  <a:gd name="T5" fmla="*/ 301 h 301"/>
                  <a:gd name="T6" fmla="*/ 1523 w 1979"/>
                  <a:gd name="T7" fmla="*/ 0 h 301"/>
                  <a:gd name="T8" fmla="*/ 1646 w 1979"/>
                  <a:gd name="T9" fmla="*/ 150 h 301"/>
                  <a:gd name="T10" fmla="*/ 1979 w 1979"/>
                  <a:gd name="T11" fmla="*/ 58 h 301"/>
                </a:gdLst>
                <a:ahLst/>
                <a:cxnLst>
                  <a:cxn ang="0">
                    <a:pos x="T0" y="T1"/>
                  </a:cxn>
                  <a:cxn ang="0">
                    <a:pos x="T2" y="T3"/>
                  </a:cxn>
                  <a:cxn ang="0">
                    <a:pos x="T4" y="T5"/>
                  </a:cxn>
                  <a:cxn ang="0">
                    <a:pos x="T6" y="T7"/>
                  </a:cxn>
                  <a:cxn ang="0">
                    <a:pos x="T8" y="T9"/>
                  </a:cxn>
                  <a:cxn ang="0">
                    <a:pos x="T10" y="T11"/>
                  </a:cxn>
                </a:cxnLst>
                <a:rect l="0" t="0" r="r" b="b"/>
                <a:pathLst>
                  <a:path w="1979" h="301">
                    <a:moveTo>
                      <a:pt x="0" y="301"/>
                    </a:moveTo>
                    <a:lnTo>
                      <a:pt x="866" y="0"/>
                    </a:lnTo>
                    <a:lnTo>
                      <a:pt x="752" y="301"/>
                    </a:lnTo>
                    <a:lnTo>
                      <a:pt x="1523" y="0"/>
                    </a:lnTo>
                    <a:lnTo>
                      <a:pt x="1646" y="150"/>
                    </a:lnTo>
                    <a:lnTo>
                      <a:pt x="1979" y="58"/>
                    </a:lnTo>
                  </a:path>
                </a:pathLst>
              </a:cu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sz="1800"/>
              </a:p>
            </p:txBody>
          </p:sp>
          <p:sp>
            <p:nvSpPr>
              <p:cNvPr id="26" name="任意形状 25"/>
              <p:cNvSpPr/>
              <p:nvPr userDrawn="1"/>
            </p:nvSpPr>
            <p:spPr bwMode="auto">
              <a:xfrm>
                <a:off x="2682667" y="4006819"/>
                <a:ext cx="78177" cy="95908"/>
              </a:xfrm>
              <a:custGeom>
                <a:avLst/>
                <a:gdLst>
                  <a:gd name="T0" fmla="*/ 0 w 97"/>
                  <a:gd name="T1" fmla="*/ 0 h 119"/>
                  <a:gd name="T2" fmla="*/ 97 w 97"/>
                  <a:gd name="T3" fmla="*/ 34 h 119"/>
                  <a:gd name="T4" fmla="*/ 21 w 97"/>
                  <a:gd name="T5" fmla="*/ 119 h 119"/>
                </a:gdLst>
                <a:ahLst/>
                <a:cxnLst>
                  <a:cxn ang="0">
                    <a:pos x="T0" y="T1"/>
                  </a:cxn>
                  <a:cxn ang="0">
                    <a:pos x="T2" y="T3"/>
                  </a:cxn>
                  <a:cxn ang="0">
                    <a:pos x="T4" y="T5"/>
                  </a:cxn>
                </a:cxnLst>
                <a:rect l="0" t="0" r="r" b="b"/>
                <a:pathLst>
                  <a:path w="97" h="119">
                    <a:moveTo>
                      <a:pt x="0" y="0"/>
                    </a:moveTo>
                    <a:lnTo>
                      <a:pt x="97" y="34"/>
                    </a:lnTo>
                    <a:lnTo>
                      <a:pt x="21" y="119"/>
                    </a:lnTo>
                  </a:path>
                </a:pathLst>
              </a:custGeom>
              <a:noFill/>
              <a:ln w="19050"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sz="1800"/>
              </a:p>
            </p:txBody>
          </p:sp>
        </p:grpSp>
      </p:grpSp>
      <p:sp>
        <p:nvSpPr>
          <p:cNvPr id="30" name="椭圆 29"/>
          <p:cNvSpPr/>
          <p:nvPr userDrawn="1"/>
        </p:nvSpPr>
        <p:spPr>
          <a:xfrm>
            <a:off x="5834931" y="775113"/>
            <a:ext cx="711200" cy="711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任意形状 32"/>
          <p:cNvSpPr/>
          <p:nvPr userDrawn="1"/>
        </p:nvSpPr>
        <p:spPr>
          <a:xfrm>
            <a:off x="0" y="6147324"/>
            <a:ext cx="264947" cy="529892"/>
          </a:xfrm>
          <a:custGeom>
            <a:avLst/>
            <a:gdLst>
              <a:gd name="connsiteX0" fmla="*/ 0 w 264946"/>
              <a:gd name="connsiteY0" fmla="*/ 0 h 529892"/>
              <a:gd name="connsiteX1" fmla="*/ 264946 w 264946"/>
              <a:gd name="connsiteY1" fmla="*/ 264946 h 529892"/>
              <a:gd name="connsiteX2" fmla="*/ 0 w 264946"/>
              <a:gd name="connsiteY2" fmla="*/ 529892 h 529892"/>
            </a:gdLst>
            <a:ahLst/>
            <a:cxnLst>
              <a:cxn ang="0">
                <a:pos x="connsiteX0" y="connsiteY0"/>
              </a:cxn>
              <a:cxn ang="0">
                <a:pos x="connsiteX1" y="connsiteY1"/>
              </a:cxn>
              <a:cxn ang="0">
                <a:pos x="connsiteX2" y="connsiteY2"/>
              </a:cxn>
            </a:cxnLst>
            <a:rect l="l" t="t" r="r" b="b"/>
            <a:pathLst>
              <a:path w="264946" h="529892">
                <a:moveTo>
                  <a:pt x="0" y="0"/>
                </a:moveTo>
                <a:cubicBezTo>
                  <a:pt x="146326" y="0"/>
                  <a:pt x="264946" y="118620"/>
                  <a:pt x="264946" y="264946"/>
                </a:cubicBezTo>
                <a:cubicBezTo>
                  <a:pt x="264946" y="411272"/>
                  <a:pt x="146326" y="529892"/>
                  <a:pt x="0" y="52989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01</a:t>
              </a: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01</a:t>
              </a: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02</a:t>
              </a: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2"/>
          </p:nvPr>
        </p:nvSpPr>
        <p:spPr>
          <a:xfrm>
            <a:off x="838200" y="6356350"/>
            <a:ext cx="2743200" cy="365125"/>
          </a:xfrm>
        </p:spPr>
        <p:txBody>
          <a:bodyPr/>
          <a:lstStyle>
            <a:lvl1pPr eaLnBrk="1" hangingPunct="1">
              <a:buFont typeface="Arial" panose="020B0604020202020204" pitchFamily="34" charset="0"/>
              <a:buNone/>
              <a:defRPr noProof="1">
                <a:latin typeface="Calibri" panose="020F0502020204030204" pitchFamily="3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3"/>
          </p:nvPr>
        </p:nvSpPr>
        <p:spPr>
          <a:xfrm>
            <a:off x="4038600" y="6356350"/>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4"/>
          </p:nvPr>
        </p:nvSpPr>
        <p:spPr>
          <a:xfrm>
            <a:off x="8610600" y="6356350"/>
            <a:ext cx="2743200" cy="365125"/>
          </a:xfrm>
        </p:spPr>
        <p:txBody>
          <a:bodyPr/>
          <a:lstStyle>
            <a:lvl1pPr eaLnBrk="1" hangingPunct="1">
              <a:buFont typeface="Arial" panose="020B0604020202020204" pitchFamily="34" charset="0"/>
              <a:buNone/>
              <a:defRPr noProof="1">
                <a:latin typeface="Calibri" panose="020F0502020204030204" pitchFamily="3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mn-ea"/>
                <a:cs typeface="+mn-cs"/>
              </a:rPr>
              <a:t>‹#›</a:t>
            </a:fld>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advTm="3000">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02</a:t>
              </a: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03</a:t>
              </a: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03</a:t>
              </a: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04</a:t>
              </a: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04</a:t>
              </a: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t>2023/6/10</a:t>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t>‹#›</a:t>
            </a:fld>
            <a:endParaRPr lang="zh-CN" altLang="en-US" sz="90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2" cy="3525838"/>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0" cy="9240838"/>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2" y="52345"/>
            <a:ext cx="5545842"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02167" y="6245225"/>
            <a:ext cx="3052233" cy="476250"/>
          </a:xfrm>
        </p:spPr>
        <p:txBody>
          <a:bodyPr/>
          <a:lstStyle/>
          <a:p>
            <a:pPr lvl="0"/>
            <a:fld id="{BB962C8B-B14F-4D97-AF65-F5344CB8AC3E}" type="datetime1">
              <a:rPr lang="zh-CN" altLang="en-US" dirty="0">
                <a:latin typeface="Arial" panose="020B0604020202020204" pitchFamily="34" charset="0"/>
              </a:rPr>
              <a:t>2023/6/10</a:t>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0"/>
          </a:xfrm>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image" Target="file:///D:\qq&#25991;&#20214;\712321467\Image\C2C\Image2\%7b75232B38-A165-1FB7-499C-2E1C792CACB5%7d.png"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文本框 6"/>
          <p:cNvSpPr txBox="1">
            <a:spLocks noChangeArrowheads="1"/>
          </p:cNvSpPr>
          <p:nvPr/>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pitchFamily="2"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pitchFamily="2"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pitchFamily="2" charset="-122"/>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等线" panose="02010600030101010101" pitchFamily="2" charset="-122"/>
              </a:rPr>
              <a:t>ibaotu.com</a:t>
            </a:r>
          </a:p>
        </p:txBody>
      </p:sp>
      <p:pic>
        <p:nvPicPr>
          <p:cNvPr id="2" name="图片 1" descr="水印">
            <a:extLst>
              <a:ext uri="{FF2B5EF4-FFF2-40B4-BE49-F238E27FC236}">
                <a16:creationId xmlns:a16="http://schemas.microsoft.com/office/drawing/2014/main" id="{F7D220C6-FBE1-3A31-2AC2-657EC67ECA10}"/>
              </a:ext>
            </a:extLst>
          </p:cNvPr>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3" y="0"/>
            <a:ext cx="10858500" cy="1028700"/>
          </a:xfrm>
          <a:prstGeom prst="rect">
            <a:avLst/>
          </a:prstGeom>
        </p:spPr>
        <p:txBody>
          <a:bodyPr vert="horz" lIns="91440" tIns="45720" rIns="91440" bIns="45720" rtlCol="0" anchor="b">
            <a:normAutofit/>
          </a:bodyPr>
          <a:lstStyle/>
          <a:p>
            <a:r>
              <a:rPr lang="zh-CN" altLang="en-US"/>
              <a:t>单击此处编辑母版标题样式</a:t>
            </a:r>
          </a:p>
        </p:txBody>
      </p:sp>
      <p:sp>
        <p:nvSpPr>
          <p:cNvPr id="3" name="文本占位符 2"/>
          <p:cNvSpPr>
            <a:spLocks noGrp="1"/>
          </p:cNvSpPr>
          <p:nvPr>
            <p:ph type="body" idx="1"/>
          </p:nvPr>
        </p:nvSpPr>
        <p:spPr>
          <a:xfrm>
            <a:off x="660403" y="1130300"/>
            <a:ext cx="10858500" cy="5003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日期占位符 9"/>
          <p:cNvSpPr>
            <a:spLocks noGrp="1"/>
          </p:cNvSpPr>
          <p:nvPr>
            <p:ph type="dt" sz="half" idx="2"/>
          </p:nvPr>
        </p:nvSpPr>
        <p:spPr>
          <a:xfrm>
            <a:off x="5401732" y="6235704"/>
            <a:ext cx="1388536" cy="206381"/>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zh-CN" altLang="en-US"/>
          </a:p>
        </p:txBody>
      </p:sp>
      <p:sp>
        <p:nvSpPr>
          <p:cNvPr id="11" name="页脚占位符 10"/>
          <p:cNvSpPr>
            <a:spLocks noGrp="1"/>
          </p:cNvSpPr>
          <p:nvPr>
            <p:ph type="ftr" sz="quarter" idx="3"/>
          </p:nvPr>
        </p:nvSpPr>
        <p:spPr>
          <a:xfrm>
            <a:off x="660403" y="6235704"/>
            <a:ext cx="4140201" cy="206381"/>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r>
              <a:rPr lang="zh-CN" altLang="en-US"/>
              <a:t>请在插入菜单</a:t>
            </a:r>
            <a:r>
              <a:rPr lang="en-US" altLang="zh-CN"/>
              <a:t>—</a:t>
            </a:r>
            <a:r>
              <a:rPr lang="zh-CN" altLang="en-US"/>
              <a:t>页眉和页脚中修改此文本</a:t>
            </a:r>
          </a:p>
        </p:txBody>
      </p:sp>
      <p:sp>
        <p:nvSpPr>
          <p:cNvPr id="12" name="灯片编号占位符 11"/>
          <p:cNvSpPr>
            <a:spLocks noGrp="1"/>
          </p:cNvSpPr>
          <p:nvPr>
            <p:ph type="sldNum" sz="quarter" idx="4"/>
          </p:nvPr>
        </p:nvSpPr>
        <p:spPr>
          <a:xfrm>
            <a:off x="8971305" y="6235704"/>
            <a:ext cx="2547595" cy="206381"/>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5DD3DB80-B894-403A-B48E-6FDC1A72010E}" type="slidenum">
              <a:rPr lang="zh-CN" altLang="en-US" smtClean="0"/>
              <a:t>‹#›</a:t>
            </a:fld>
            <a:endParaRPr lang="zh-CN" altLang="en-US"/>
          </a:p>
        </p:txBody>
      </p:sp>
      <p:pic>
        <p:nvPicPr>
          <p:cNvPr id="13" name="图片 1073743875" descr="学科网 zxxk.com"/>
          <p:cNvPicPr>
            <a:picLocks noChangeAspect="1"/>
          </p:cNvPicPr>
          <p:nvPr/>
        </p:nvPicPr>
        <p:blipFill>
          <a:blip r:embed="rId8" r:link="rId9"/>
          <a:stretch>
            <a:fillRect/>
          </a:stretch>
        </p:blipFill>
        <p:spPr>
          <a:xfrm>
            <a:off x="838200" y="365125"/>
            <a:ext cx="9525" cy="9525"/>
          </a:xfrm>
          <a:prstGeom prst="rect">
            <a:avLst/>
          </a:prstGeom>
          <a:noFill/>
          <a:ln>
            <a:noFill/>
            <a:miter lim="800000"/>
            <a:headEnd/>
            <a:tailEnd/>
          </a:ln>
        </p:spPr>
      </p:pic>
      <p:pic>
        <p:nvPicPr>
          <p:cNvPr id="4" name="图片 3" descr="水印">
            <a:extLst>
              <a:ext uri="{FF2B5EF4-FFF2-40B4-BE49-F238E27FC236}">
                <a16:creationId xmlns:a16="http://schemas.microsoft.com/office/drawing/2014/main" id="{97E24ED8-46B6-E90E-F4D2-C65DA77EC29E}"/>
              </a:ext>
            </a:extLst>
          </p:cNvPr>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transition/>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itchFamily="34" charset="0"/>
              </a:rPr>
              <a:t>LOGO</a:t>
            </a:r>
            <a:endParaRPr lang="zh-CN" altLang="en-US" sz="3200" dirty="0">
              <a:solidFill>
                <a:srgbClr val="333333"/>
              </a:solidFill>
              <a:latin typeface="Gill Sans Ultra Bold"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01</a:t>
              </a: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03</a:t>
              </a: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04</a:t>
              </a: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sz="1800" b="1" dirty="0">
                  <a:solidFill>
                    <a:schemeClr val="bg1"/>
                  </a:solidFill>
                  <a:latin typeface="Gill Sans MT Condensed" pitchFamily="34" charset="0"/>
                  <a:ea typeface="Arial Unicode MS" pitchFamily="34" charset="-122"/>
                  <a:cs typeface="Arial Unicode MS" pitchFamily="34" charset="-122"/>
                </a:rPr>
                <a:t>02</a:t>
              </a: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sz="1800"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p>
        </p:txBody>
      </p:sp>
      <p:pic>
        <p:nvPicPr>
          <p:cNvPr id="2" name="图片 1" descr="水印">
            <a:extLst>
              <a:ext uri="{FF2B5EF4-FFF2-40B4-BE49-F238E27FC236}">
                <a16:creationId xmlns:a16="http://schemas.microsoft.com/office/drawing/2014/main" id="{81661F06-1331-DAE5-45E6-13038187EB05}"/>
              </a:ext>
            </a:extLst>
          </p:cNvPr>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18" Type="http://schemas.openxmlformats.org/officeDocument/2006/relationships/image" Target="../media/image23.png"/><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tags" Target="../tags/tag99.xml"/><Relationship Id="rId17" Type="http://schemas.openxmlformats.org/officeDocument/2006/relationships/image" Target="../media/image21.png"/><Relationship Id="rId2" Type="http://schemas.openxmlformats.org/officeDocument/2006/relationships/tags" Target="../tags/tag89.xml"/><Relationship Id="rId16"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tags" Target="../tags/tag102.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tags" Target="../tags/tag101.xml"/></Relationships>
</file>

<file path=ppt/slides/_rels/slide11.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image" Target="../media/image23.pn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image" Target="../media/image21.png"/><Relationship Id="rId2" Type="http://schemas.openxmlformats.org/officeDocument/2006/relationships/tags" Target="../tags/tag104.xml"/><Relationship Id="rId16"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2.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23.png"/><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21.png"/><Relationship Id="rId2" Type="http://schemas.openxmlformats.org/officeDocument/2006/relationships/tags" Target="../tags/tag119.xml"/><Relationship Id="rId16"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s>
</file>

<file path=ppt/slides/_rels/slide13.xml.rels><?xml version="1.0" encoding="UTF-8" standalone="yes"?>
<Relationships xmlns="http://schemas.openxmlformats.org/package/2006/relationships"><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tags" Target="../tags/tag158.xml"/><Relationship Id="rId3" Type="http://schemas.openxmlformats.org/officeDocument/2006/relationships/tags" Target="../tags/tag135.xml"/><Relationship Id="rId21" Type="http://schemas.openxmlformats.org/officeDocument/2006/relationships/tags" Target="../tags/tag153.xml"/><Relationship Id="rId34" Type="http://schemas.openxmlformats.org/officeDocument/2006/relationships/image" Target="../media/image23.png"/><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tags" Target="../tags/tag157.xml"/><Relationship Id="rId33" Type="http://schemas.openxmlformats.org/officeDocument/2006/relationships/image" Target="../media/image21.png"/><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tags" Target="../tags/tag152.xml"/><Relationship Id="rId29" Type="http://schemas.openxmlformats.org/officeDocument/2006/relationships/tags" Target="../tags/tag161.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tags" Target="../tags/tag156.xml"/><Relationship Id="rId32" Type="http://schemas.openxmlformats.org/officeDocument/2006/relationships/slideLayout" Target="../slideLayouts/slideLayout2.xml"/><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tags" Target="../tags/tag155.xml"/><Relationship Id="rId28" Type="http://schemas.openxmlformats.org/officeDocument/2006/relationships/tags" Target="../tags/tag160.xml"/><Relationship Id="rId10" Type="http://schemas.openxmlformats.org/officeDocument/2006/relationships/tags" Target="../tags/tag142.xml"/><Relationship Id="rId19" Type="http://schemas.openxmlformats.org/officeDocument/2006/relationships/tags" Target="../tags/tag151.xml"/><Relationship Id="rId31" Type="http://schemas.openxmlformats.org/officeDocument/2006/relationships/tags" Target="../tags/tag163.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tags" Target="../tags/tag154.xml"/><Relationship Id="rId27" Type="http://schemas.openxmlformats.org/officeDocument/2006/relationships/tags" Target="../tags/tag159.xml"/><Relationship Id="rId30" Type="http://schemas.openxmlformats.org/officeDocument/2006/relationships/tags" Target="../tags/tag162.xml"/><Relationship Id="rId8" Type="http://schemas.openxmlformats.org/officeDocument/2006/relationships/tags" Target="../tags/tag140.xml"/></Relationships>
</file>

<file path=ppt/slides/_rels/slide14.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tags" Target="../tags/tag166.xml"/><Relationship Id="rId21" Type="http://schemas.openxmlformats.org/officeDocument/2006/relationships/tags" Target="../tags/tag184.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24" Type="http://schemas.openxmlformats.org/officeDocument/2006/relationships/image" Target="../media/image23.png"/><Relationship Id="rId5" Type="http://schemas.openxmlformats.org/officeDocument/2006/relationships/tags" Target="../tags/tag168.xml"/><Relationship Id="rId15" Type="http://schemas.openxmlformats.org/officeDocument/2006/relationships/tags" Target="../tags/tag178.xml"/><Relationship Id="rId23" Type="http://schemas.openxmlformats.org/officeDocument/2006/relationships/image" Target="../media/image21.png"/><Relationship Id="rId10" Type="http://schemas.openxmlformats.org/officeDocument/2006/relationships/tags" Target="../tags/tag173.xml"/><Relationship Id="rId19" Type="http://schemas.openxmlformats.org/officeDocument/2006/relationships/tags" Target="../tags/tag182.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image" Target="../media/image21.png"/><Relationship Id="rId5" Type="http://schemas.openxmlformats.org/officeDocument/2006/relationships/tags" Target="../tags/tag193.xml"/><Relationship Id="rId10" Type="http://schemas.openxmlformats.org/officeDocument/2006/relationships/slideLayout" Target="../slideLayouts/slideLayout16.xml"/><Relationship Id="rId4" Type="http://schemas.openxmlformats.org/officeDocument/2006/relationships/tags" Target="../tags/tag192.xml"/><Relationship Id="rId9" Type="http://schemas.openxmlformats.org/officeDocument/2006/relationships/tags" Target="../tags/tag19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99.xml"/><Relationship Id="rId1" Type="http://schemas.openxmlformats.org/officeDocument/2006/relationships/tags" Target="../tags/tag19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image" Target="../media/image21.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tags" Target="../tags/tag203.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notesSlide" Target="../notesSlides/notesSlide1.xml"/><Relationship Id="rId4"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21.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tags" Target="../tags/tag207.xml"/></Relationships>
</file>

<file path=ppt/slides/_rels/slide21.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26.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tags" Target="../tags/tag214.xml"/></Relationships>
</file>

<file path=ppt/slides/_rels/slide23.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image" Target="../media/image26.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tags" Target="../tags/tag218.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mp4"/><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tags" Target="../tags/tag219.xml"/><Relationship Id="rId6" Type="http://schemas.openxmlformats.org/officeDocument/2006/relationships/slideLayout" Target="../slideLayouts/slideLayout2.xml"/><Relationship Id="rId5" Type="http://schemas.openxmlformats.org/officeDocument/2006/relationships/tags" Target="../tags/tag221.xml"/><Relationship Id="rId4" Type="http://schemas.openxmlformats.org/officeDocument/2006/relationships/tags" Target="../tags/tag220.xml"/></Relationships>
</file>

<file path=ppt/slides/_rels/slide25.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image" Target="../media/image29.bin"/><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image" Target="../media/image28.bin"/><Relationship Id="rId17" Type="http://schemas.openxmlformats.org/officeDocument/2006/relationships/image" Target="../media/image33.bin"/><Relationship Id="rId2" Type="http://schemas.openxmlformats.org/officeDocument/2006/relationships/tags" Target="../tags/tag223.xml"/><Relationship Id="rId16" Type="http://schemas.openxmlformats.org/officeDocument/2006/relationships/image" Target="../media/image32.bin"/><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21.png"/><Relationship Id="rId5" Type="http://schemas.openxmlformats.org/officeDocument/2006/relationships/tags" Target="../tags/tag226.xml"/><Relationship Id="rId15" Type="http://schemas.openxmlformats.org/officeDocument/2006/relationships/image" Target="../media/image31.bin"/><Relationship Id="rId10" Type="http://schemas.openxmlformats.org/officeDocument/2006/relationships/slideLayout" Target="../slideLayouts/slideLayout2.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image" Target="../media/image30.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31.xml"/><Relationship Id="rId1" Type="http://schemas.openxmlformats.org/officeDocument/2006/relationships/themeOverride" Target="../theme/themeOverride2.xml"/><Relationship Id="rId5" Type="http://schemas.microsoft.com/office/2007/relationships/hdphoto" Target="../media/hdphoto4.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image" Target="../media/image21.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slideLayout" Target="../slideLayouts/slideLayout2.xml"/><Relationship Id="rId2" Type="http://schemas.openxmlformats.org/officeDocument/2006/relationships/tags" Target="../tags/tag11.xml"/><Relationship Id="rId16" Type="http://schemas.openxmlformats.org/officeDocument/2006/relationships/tags" Target="../tags/tag25.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19" Type="http://schemas.openxmlformats.org/officeDocument/2006/relationships/image" Target="../media/image22.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s>
</file>

<file path=ppt/slides/_rels/slide6.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3" Type="http://schemas.openxmlformats.org/officeDocument/2006/relationships/tags" Target="../tags/tag28.xml"/><Relationship Id="rId21" Type="http://schemas.openxmlformats.org/officeDocument/2006/relationships/image" Target="../media/image23.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image" Target="../media/image21.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image" Target="../media/image23.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21.png"/><Relationship Id="rId2" Type="http://schemas.openxmlformats.org/officeDocument/2006/relationships/tags" Target="../tags/tag45.xml"/><Relationship Id="rId16"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tags" Target="../tags/tag5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s/_rels/slide8.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image" Target="../media/image23.png"/><Relationship Id="rId2" Type="http://schemas.openxmlformats.org/officeDocument/2006/relationships/tags" Target="../tags/tag60.xml"/><Relationship Id="rId16" Type="http://schemas.openxmlformats.org/officeDocument/2006/relationships/image" Target="../media/image21.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slideLayout" Target="../slideLayouts/slideLayout2.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s>
</file>

<file path=ppt/slides/_rels/slide9.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image" Target="../media/image23.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image" Target="../media/image21.png"/><Relationship Id="rId2" Type="http://schemas.openxmlformats.org/officeDocument/2006/relationships/tags" Target="../tags/tag74.xml"/><Relationship Id="rId16"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tags" Target="../tags/tag87.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4"/>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5"/>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2"/>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建语块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语块是快速解题的关键</a:t>
              </a:r>
            </a:p>
          </p:txBody>
        </p:sp>
        <p:sp>
          <p:nvSpPr>
            <p:cNvPr id="11" name="文本框 10"/>
            <p:cNvSpPr txBox="1"/>
            <p:nvPr>
              <p:custDataLst>
                <p:tags r:id="rId1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18"/>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7"/>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491903" y="491883"/>
              <a:ext cx="6019651" cy="568649"/>
              <a:chOff x="10491903" y="491883"/>
              <a:chExt cx="6019651" cy="568649"/>
            </a:xfrm>
          </p:grpSpPr>
          <p:sp>
            <p:nvSpPr>
              <p:cNvPr id="82" name="直角三角形 81"/>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0"/>
                </p:custDataLst>
              </p:nvPr>
            </p:nvSpPr>
            <p:spPr>
              <a:xfrm>
                <a:off x="10491903" y="565179"/>
                <a:ext cx="6019651" cy="495353"/>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1"/>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8"/>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6375" y="4979670"/>
            <a:ext cx="11707495" cy="1783715"/>
          </a:xfrm>
          <a:prstGeom prst="rect">
            <a:avLst/>
          </a:prstGeom>
          <a:noFill/>
        </p:spPr>
        <p:txBody>
          <a:bodyPr wrap="square" rtlCol="0">
            <a:spAutoFit/>
          </a:bodyPr>
          <a:lstStyle/>
          <a:p>
            <a:r>
              <a:rPr lang="en-US" altLang="zh-CN" b="1"/>
              <a:t>    </a:t>
            </a:r>
            <a:r>
              <a:rPr lang="en-US" altLang="zh-CN" sz="2000" b="1"/>
              <a:t>60</a:t>
            </a:r>
            <a:r>
              <a:rPr lang="zh-CN" altLang="en-US" sz="2000" b="1"/>
              <a:t>题考查语块的快速建构的能力。</a:t>
            </a:r>
            <a:r>
              <a:rPr lang="en-US" altLang="zh-CN" sz="1800"/>
              <a:t>分析句子结构 the wrappers are pressed      hand rather than rolled, </a:t>
            </a:r>
            <a:r>
              <a:rPr lang="en-US" altLang="zh-CN" sz="1800">
                <a:sym typeface="+mn-ea"/>
              </a:rPr>
              <a:t>可知 设空处为“用手压的”，与下文rather than“而不是卷起来的”构成对立相反的逻辑关系。</a:t>
            </a:r>
            <a:r>
              <a:rPr lang="en-US" altLang="zh-CN" sz="1800">
                <a:solidFill>
                  <a:srgbClr val="C00000"/>
                </a:solidFill>
                <a:sym typeface="+mn-ea"/>
              </a:rPr>
              <a:t>介词短语by hand意为“ 手工”</a:t>
            </a:r>
            <a:r>
              <a:rPr lang="en-US" altLang="zh-CN" sz="1800">
                <a:sym typeface="+mn-ea"/>
              </a:rPr>
              <a:t>，注意区分： 1. </a:t>
            </a:r>
            <a:r>
              <a:rPr lang="en-US" altLang="zh-CN" sz="1800">
                <a:solidFill>
                  <a:srgbClr val="0070C0"/>
                </a:solidFill>
                <a:sym typeface="+mn-ea"/>
              </a:rPr>
              <a:t>to hand </a:t>
            </a:r>
            <a:r>
              <a:rPr lang="en-US" altLang="zh-CN" sz="1800">
                <a:sym typeface="+mn-ea"/>
              </a:rPr>
              <a:t>在手边，随时可得到             </a:t>
            </a:r>
          </a:p>
          <a:p>
            <a:r>
              <a:rPr lang="en-US" altLang="zh-CN">
                <a:sym typeface="+mn-ea"/>
              </a:rPr>
              <a:t>                   </a:t>
            </a:r>
            <a:r>
              <a:rPr lang="zh-CN" altLang="en-US">
                <a:sym typeface="+mn-ea"/>
              </a:rPr>
              <a:t>2. </a:t>
            </a:r>
            <a:r>
              <a:rPr lang="zh-CN" altLang="en-US">
                <a:solidFill>
                  <a:srgbClr val="0070C0"/>
                </a:solidFill>
                <a:sym typeface="+mn-ea"/>
              </a:rPr>
              <a:t>on hand </a:t>
            </a:r>
            <a:r>
              <a:rPr lang="zh-CN" altLang="en-US">
                <a:sym typeface="+mn-ea"/>
              </a:rPr>
              <a:t>现有（尤指帮助） </a:t>
            </a:r>
          </a:p>
          <a:p>
            <a:r>
              <a:rPr lang="en-US" altLang="zh-CN">
                <a:sym typeface="+mn-ea"/>
              </a:rPr>
              <a:t>                   </a:t>
            </a:r>
            <a:r>
              <a:rPr lang="zh-CN" altLang="en-US">
                <a:sym typeface="+mn-ea"/>
              </a:rPr>
              <a:t>3. </a:t>
            </a:r>
            <a:r>
              <a:rPr lang="zh-CN" altLang="en-US">
                <a:solidFill>
                  <a:srgbClr val="0070C0"/>
                </a:solidFill>
                <a:sym typeface="+mn-ea"/>
              </a:rPr>
              <a:t>in hand </a:t>
            </a:r>
            <a:r>
              <a:rPr lang="zh-CN" altLang="en-US">
                <a:sym typeface="+mn-ea"/>
              </a:rPr>
              <a:t>在手头；在掌握中；在处理中；按（月/周等）领薪</a:t>
            </a:r>
          </a:p>
          <a:p>
            <a:r>
              <a:rPr lang="en-US" altLang="zh-CN">
                <a:sym typeface="+mn-ea"/>
              </a:rPr>
              <a:t>                  </a:t>
            </a:r>
            <a:r>
              <a:rPr lang="zh-CN" altLang="en-US">
                <a:sym typeface="+mn-ea"/>
              </a:rPr>
              <a:t>4. </a:t>
            </a:r>
            <a:r>
              <a:rPr lang="zh-CN" altLang="en-US">
                <a:solidFill>
                  <a:srgbClr val="0070C0"/>
                </a:solidFill>
                <a:sym typeface="+mn-ea"/>
              </a:rPr>
              <a:t>(close/near) at hand</a:t>
            </a:r>
            <a:r>
              <a:rPr lang="zh-CN" altLang="en-US">
                <a:sym typeface="+mn-ea"/>
              </a:rPr>
              <a:t>（在时间或距离上）接近，即将到来</a:t>
            </a:r>
          </a:p>
        </p:txBody>
      </p:sp>
      <p:sp>
        <p:nvSpPr>
          <p:cNvPr id="13" name="文本框 12"/>
          <p:cNvSpPr txBox="1"/>
          <p:nvPr>
            <p:custDataLst>
              <p:tags r:id="rId5"/>
            </p:custDataLst>
          </p:nvPr>
        </p:nvSpPr>
        <p:spPr>
          <a:xfrm>
            <a:off x="7298690" y="4658995"/>
            <a:ext cx="4166235"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语块存在于固定搭配的短语框架中</a:t>
            </a:r>
          </a:p>
        </p:txBody>
      </p:sp>
      <p:sp>
        <p:nvSpPr>
          <p:cNvPr id="19" name="圆角矩形 18"/>
          <p:cNvSpPr/>
          <p:nvPr>
            <p:custDataLst>
              <p:tags r:id="rId6"/>
            </p:custDataLst>
          </p:nvPr>
        </p:nvSpPr>
        <p:spPr>
          <a:xfrm>
            <a:off x="7348220" y="2887345"/>
            <a:ext cx="3595370" cy="31432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4"/>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5"/>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2"/>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建语块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语块是快速解题的关键</a:t>
              </a:r>
            </a:p>
          </p:txBody>
        </p:sp>
        <p:sp>
          <p:nvSpPr>
            <p:cNvPr id="11" name="文本框 10"/>
            <p:cNvSpPr txBox="1"/>
            <p:nvPr>
              <p:custDataLst>
                <p:tags r:id="rId1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18"/>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7"/>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491903" y="491883"/>
              <a:ext cx="6019651" cy="568649"/>
              <a:chOff x="10491903" y="491883"/>
              <a:chExt cx="6019651" cy="568649"/>
            </a:xfrm>
          </p:grpSpPr>
          <p:sp>
            <p:nvSpPr>
              <p:cNvPr id="82" name="直角三角形 81"/>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0"/>
                </p:custDataLst>
              </p:nvPr>
            </p:nvSpPr>
            <p:spPr>
              <a:xfrm>
                <a:off x="10491903" y="565179"/>
                <a:ext cx="6019651" cy="495353"/>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1"/>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8"/>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6375" y="5084445"/>
            <a:ext cx="11707495" cy="1229995"/>
          </a:xfrm>
          <a:prstGeom prst="rect">
            <a:avLst/>
          </a:prstGeom>
          <a:noFill/>
        </p:spPr>
        <p:txBody>
          <a:bodyPr wrap="square" rtlCol="0">
            <a:spAutoFit/>
          </a:bodyPr>
          <a:lstStyle/>
          <a:p>
            <a:r>
              <a:rPr lang="en-US" altLang="zh-CN" b="1"/>
              <a:t>    </a:t>
            </a:r>
            <a:r>
              <a:rPr lang="en-US" altLang="zh-CN" sz="2000" b="1"/>
              <a:t>61</a:t>
            </a:r>
            <a:r>
              <a:rPr lang="zh-CN" altLang="en-US" sz="2000" b="1"/>
              <a:t>题考查语义理解和语块建构的能力。</a:t>
            </a:r>
            <a:r>
              <a:rPr lang="zh-CN" altLang="en-US" sz="1800"/>
              <a:t>快速理解句意“th</a:t>
            </a:r>
            <a:r>
              <a:rPr lang="en-US" altLang="zh-CN" sz="1800"/>
              <a:t>e best xiao long bao have a fine skin, allowing them to be lifted out of the steamer basket without tearing or spilling any of their contents. 最好的小笼包外皮细腻，从蒸笼中</a:t>
            </a:r>
            <a:r>
              <a:rPr lang="en-US" altLang="zh-CN" sz="1800">
                <a:solidFill>
                  <a:srgbClr val="C00000"/>
                </a:solidFill>
              </a:rPr>
              <a:t>被取出</a:t>
            </a:r>
            <a:r>
              <a:rPr lang="en-US" altLang="zh-CN" sz="1800"/>
              <a:t>时不会撕裂</a:t>
            </a:r>
            <a:r>
              <a:rPr lang="zh-CN" altLang="en-US" sz="1800"/>
              <a:t>面皮</a:t>
            </a:r>
            <a:r>
              <a:rPr lang="en-US" altLang="zh-CN" sz="1800"/>
              <a:t>或洒出任何馅料</a:t>
            </a:r>
            <a:r>
              <a:rPr lang="zh-CN" altLang="en-US" sz="1800"/>
              <a:t>汤汁</a:t>
            </a:r>
            <a:r>
              <a:rPr lang="en-US" altLang="zh-CN" sz="1800"/>
              <a:t>”</a:t>
            </a:r>
            <a:r>
              <a:rPr lang="zh-CN" altLang="en-US" sz="1800"/>
              <a:t>，本句中</a:t>
            </a:r>
            <a:r>
              <a:rPr lang="en-US" altLang="zh-CN" sz="1800"/>
              <a:t>“them”</a:t>
            </a:r>
            <a:r>
              <a:rPr lang="zh-CN" altLang="en-US" sz="1800"/>
              <a:t>指代上文</a:t>
            </a:r>
            <a:r>
              <a:rPr lang="en-US" altLang="zh-CN" sz="1800"/>
              <a:t>“xiao long bao”</a:t>
            </a:r>
            <a:r>
              <a:rPr lang="zh-CN" altLang="en-US" sz="1800"/>
              <a:t>，与</a:t>
            </a:r>
            <a:r>
              <a:rPr lang="en-US" altLang="zh-CN" sz="1800"/>
              <a:t>“</a:t>
            </a:r>
            <a:r>
              <a:rPr lang="en-US" altLang="zh-CN" sz="1800">
                <a:solidFill>
                  <a:srgbClr val="C00000"/>
                </a:solidFill>
              </a:rPr>
              <a:t>allow ... to do ...</a:t>
            </a:r>
            <a:r>
              <a:rPr lang="en-US" altLang="zh-CN" sz="1800"/>
              <a:t>”</a:t>
            </a:r>
            <a:r>
              <a:rPr lang="zh-CN" altLang="en-US" sz="1800">
                <a:sym typeface="+mn-ea"/>
              </a:rPr>
              <a:t>搭配</a:t>
            </a:r>
            <a:r>
              <a:rPr lang="zh-CN" altLang="en-US" sz="1800"/>
              <a:t>构成语块做结果状语，各根据句意，设空处需用</a:t>
            </a:r>
            <a:r>
              <a:rPr lang="zh-CN" altLang="en-US" sz="1800" b="1">
                <a:solidFill>
                  <a:srgbClr val="C00000"/>
                </a:solidFill>
              </a:rPr>
              <a:t>动词不定式被动形式to be lifted</a:t>
            </a:r>
            <a:r>
              <a:rPr lang="zh-CN" altLang="en-US" sz="1800"/>
              <a:t>作宾语补足语</a:t>
            </a:r>
            <a:r>
              <a:rPr lang="en-US" altLang="zh-CN" sz="1800"/>
              <a:t>。</a:t>
            </a:r>
          </a:p>
        </p:txBody>
      </p:sp>
      <p:sp>
        <p:nvSpPr>
          <p:cNvPr id="13" name="文本框 12"/>
          <p:cNvSpPr txBox="1"/>
          <p:nvPr>
            <p:custDataLst>
              <p:tags r:id="rId5"/>
            </p:custDataLst>
          </p:nvPr>
        </p:nvSpPr>
        <p:spPr>
          <a:xfrm>
            <a:off x="7298690" y="4658995"/>
            <a:ext cx="4166235"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语块存在于固定搭配的短语框架中</a:t>
            </a:r>
          </a:p>
        </p:txBody>
      </p:sp>
      <p:sp>
        <p:nvSpPr>
          <p:cNvPr id="19" name="圆角矩形 18"/>
          <p:cNvSpPr/>
          <p:nvPr>
            <p:custDataLst>
              <p:tags r:id="rId6"/>
            </p:custDataLst>
          </p:nvPr>
        </p:nvSpPr>
        <p:spPr>
          <a:xfrm>
            <a:off x="6308725" y="3201670"/>
            <a:ext cx="5274310" cy="22669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4"/>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5"/>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2"/>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建语块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语块是快速解题的关键</a:t>
              </a:r>
            </a:p>
          </p:txBody>
        </p:sp>
        <p:sp>
          <p:nvSpPr>
            <p:cNvPr id="11" name="文本框 10"/>
            <p:cNvSpPr txBox="1"/>
            <p:nvPr>
              <p:custDataLst>
                <p:tags r:id="rId1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18"/>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7"/>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491903" y="491883"/>
              <a:ext cx="6019651" cy="568649"/>
              <a:chOff x="10491903" y="491883"/>
              <a:chExt cx="6019651" cy="568649"/>
            </a:xfrm>
          </p:grpSpPr>
          <p:sp>
            <p:nvSpPr>
              <p:cNvPr id="82" name="直角三角形 81"/>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0"/>
                </p:custDataLst>
              </p:nvPr>
            </p:nvSpPr>
            <p:spPr>
              <a:xfrm>
                <a:off x="10491903" y="565179"/>
                <a:ext cx="6019651" cy="495353"/>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1"/>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8"/>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6375" y="4979670"/>
            <a:ext cx="11707495" cy="1783715"/>
          </a:xfrm>
          <a:prstGeom prst="rect">
            <a:avLst/>
          </a:prstGeom>
          <a:noFill/>
        </p:spPr>
        <p:txBody>
          <a:bodyPr wrap="square" rtlCol="0">
            <a:spAutoFit/>
          </a:bodyPr>
          <a:lstStyle/>
          <a:p>
            <a:r>
              <a:rPr lang="en-US" altLang="zh-CN" b="1"/>
              <a:t>    </a:t>
            </a:r>
            <a:r>
              <a:rPr lang="en-US" altLang="zh-CN" sz="2000" b="1"/>
              <a:t>63</a:t>
            </a:r>
            <a:r>
              <a:rPr lang="zh-CN" altLang="en-US" sz="2000" b="1"/>
              <a:t>题考查语义理解和语块建构的能力。</a:t>
            </a:r>
            <a:r>
              <a:rPr lang="en-US" altLang="zh-CN" sz="1800"/>
              <a:t>本句句意“肉应该是新鲜的，有一点甜味，汤应该是热的，清澈的，美味的”。 </a:t>
            </a:r>
            <a:r>
              <a:rPr lang="en-US" altLang="zh-CN" sz="1800" b="1">
                <a:solidFill>
                  <a:srgbClr val="C00000"/>
                </a:solidFill>
              </a:rPr>
              <a:t>a touch of sth 作为短语，意为“一丝......，一点.....”.</a:t>
            </a:r>
            <a:r>
              <a:rPr lang="en-US" altLang="zh-CN" sz="1800"/>
              <a:t>  如: </a:t>
            </a:r>
            <a:r>
              <a:rPr lang="en-US" altLang="zh-CN" sz="1800">
                <a:solidFill>
                  <a:srgbClr val="0070C0"/>
                </a:solidFill>
                <a:sym typeface="+mn-ea"/>
              </a:rPr>
              <a:t>a touch of love</a:t>
            </a:r>
            <a:r>
              <a:rPr lang="en-US" altLang="zh-CN" sz="1800">
                <a:sym typeface="+mn-ea"/>
              </a:rPr>
              <a:t> 一丝爱意；</a:t>
            </a:r>
            <a:r>
              <a:rPr lang="en-US" altLang="zh-CN" sz="1800">
                <a:solidFill>
                  <a:srgbClr val="0070C0"/>
                </a:solidFill>
                <a:sym typeface="+mn-ea"/>
              </a:rPr>
              <a:t>a touch of luck</a:t>
            </a:r>
            <a:r>
              <a:rPr lang="en-US" altLang="zh-CN" sz="1800">
                <a:sym typeface="+mn-ea"/>
              </a:rPr>
              <a:t> 一点儿运气；</a:t>
            </a:r>
            <a:r>
              <a:rPr lang="en-US" altLang="zh-CN" sz="1800">
                <a:solidFill>
                  <a:srgbClr val="0070C0"/>
                </a:solidFill>
                <a:sym typeface="+mn-ea"/>
              </a:rPr>
              <a:t>a touch of kindness </a:t>
            </a:r>
            <a:r>
              <a:rPr lang="en-US" altLang="zh-CN" sz="1800">
                <a:sym typeface="+mn-ea"/>
              </a:rPr>
              <a:t>一点儿好意</a:t>
            </a:r>
            <a:r>
              <a:rPr lang="zh-CN" altLang="en-US" sz="1800">
                <a:sym typeface="+mn-ea"/>
              </a:rPr>
              <a:t>；</a:t>
            </a:r>
            <a:r>
              <a:rPr lang="zh-CN" altLang="en-US" sz="1800">
                <a:solidFill>
                  <a:srgbClr val="0070C0"/>
                </a:solidFill>
                <a:sym typeface="+mn-ea"/>
              </a:rPr>
              <a:t>with a touch of vinegar</a:t>
            </a:r>
            <a:r>
              <a:rPr lang="zh-CN" altLang="en-US" sz="1800">
                <a:sym typeface="+mn-ea"/>
              </a:rPr>
              <a:t>有点刻薄</a:t>
            </a:r>
          </a:p>
          <a:p>
            <a:pPr marL="285750" indent="-285750">
              <a:buFont typeface="Arial" panose="020B0604020202020204" pitchFamily="34" charset="0"/>
              <a:buChar char="•"/>
            </a:pPr>
            <a:r>
              <a:rPr lang="en-US" altLang="zh-CN" sz="1800"/>
              <a:t>I smelled </a:t>
            </a:r>
            <a:r>
              <a:rPr lang="en-US" altLang="zh-CN" sz="1800">
                <a:solidFill>
                  <a:srgbClr val="0070C0"/>
                </a:solidFill>
              </a:rPr>
              <a:t>a touch of irony</a:t>
            </a:r>
            <a:r>
              <a:rPr lang="en-US" altLang="zh-CN" sz="1800"/>
              <a:t> in his words.我从他的话中感受到一点点讽刺的意味。</a:t>
            </a:r>
          </a:p>
          <a:p>
            <a:pPr marL="285750" indent="-285750">
              <a:buFont typeface="Arial" panose="020B0604020202020204" pitchFamily="34" charset="0"/>
              <a:buChar char="•"/>
            </a:pPr>
            <a:r>
              <a:rPr lang="en-US" altLang="zh-CN" sz="1800"/>
              <a:t>"I think it must be the field-mice," replied the Mole,</a:t>
            </a:r>
            <a:r>
              <a:rPr lang="en-US" altLang="zh-CN" sz="1800">
                <a:solidFill>
                  <a:srgbClr val="0070C0"/>
                </a:solidFill>
              </a:rPr>
              <a:t> with a touch of pride</a:t>
            </a:r>
            <a:r>
              <a:rPr lang="en-US" altLang="zh-CN" sz="1800"/>
              <a:t> in his manner. </a:t>
            </a:r>
          </a:p>
          <a:p>
            <a:r>
              <a:rPr lang="en-US" altLang="zh-CN" sz="1800"/>
              <a:t>         “我想一定是田鼠们来了，”莫尔回答说，脸上带着一丝骄傲。</a:t>
            </a:r>
          </a:p>
        </p:txBody>
      </p:sp>
      <p:sp>
        <p:nvSpPr>
          <p:cNvPr id="13" name="文本框 12"/>
          <p:cNvSpPr txBox="1"/>
          <p:nvPr>
            <p:custDataLst>
              <p:tags r:id="rId5"/>
            </p:custDataLst>
          </p:nvPr>
        </p:nvSpPr>
        <p:spPr>
          <a:xfrm>
            <a:off x="7298690" y="4658995"/>
            <a:ext cx="4166235"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语块是语法、语义和语境的深度融合</a:t>
            </a:r>
          </a:p>
        </p:txBody>
      </p:sp>
      <p:sp>
        <p:nvSpPr>
          <p:cNvPr id="19" name="圆角矩形 18"/>
          <p:cNvSpPr/>
          <p:nvPr>
            <p:custDataLst>
              <p:tags r:id="rId6"/>
            </p:custDataLst>
          </p:nvPr>
        </p:nvSpPr>
        <p:spPr>
          <a:xfrm>
            <a:off x="831215" y="3729355"/>
            <a:ext cx="5894070" cy="29210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30"/>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31"/>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28"/>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析句子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句子是基于语篇的统一</a:t>
              </a:r>
            </a:p>
          </p:txBody>
        </p:sp>
        <p:sp>
          <p:nvSpPr>
            <p:cNvPr id="11" name="文本框 10"/>
            <p:cNvSpPr txBox="1"/>
            <p:nvPr>
              <p:custDataLst>
                <p:tags r:id="rId29"/>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33"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34"/>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23"/>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589168" y="491883"/>
              <a:ext cx="5922386" cy="568649"/>
              <a:chOff x="10589168" y="491883"/>
              <a:chExt cx="5922386" cy="568649"/>
            </a:xfrm>
          </p:grpSpPr>
          <p:sp>
            <p:nvSpPr>
              <p:cNvPr id="82" name="直角三角形 81"/>
              <p:cNvSpPr/>
              <p:nvPr>
                <p:custDataLst>
                  <p:tags r:id="rId25"/>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26"/>
                </p:custDataLst>
              </p:nvPr>
            </p:nvSpPr>
            <p:spPr>
              <a:xfrm>
                <a:off x="10589168" y="565179"/>
                <a:ext cx="5922386" cy="495353"/>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27"/>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24"/>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6375" y="4896485"/>
            <a:ext cx="11659870" cy="1479550"/>
          </a:xfrm>
          <a:prstGeom prst="rect">
            <a:avLst/>
          </a:prstGeom>
          <a:noFill/>
        </p:spPr>
        <p:txBody>
          <a:bodyPr wrap="square" rtlCol="0">
            <a:noAutofit/>
          </a:bodyPr>
          <a:lstStyle/>
          <a:p>
            <a:pPr>
              <a:lnSpc>
                <a:spcPts val="3160"/>
              </a:lnSpc>
            </a:pPr>
            <a:r>
              <a:rPr lang="en-US" altLang="zh-CN" b="1"/>
              <a:t>    </a:t>
            </a:r>
            <a:r>
              <a:rPr sz="1800" b="1">
                <a:sym typeface="+mn-ea"/>
              </a:rPr>
              <a:t>To eat one, you have to decide whether 57 _____(bite) a small hole in it first, releasing the stream and risking a spill , 58_____to put the whole dumpling in your mouth, letting the hot soup explode on your tongue.</a:t>
            </a:r>
          </a:p>
        </p:txBody>
      </p:sp>
      <p:sp>
        <p:nvSpPr>
          <p:cNvPr id="13" name="文本框 12"/>
          <p:cNvSpPr txBox="1"/>
          <p:nvPr>
            <p:custDataLst>
              <p:tags r:id="rId5"/>
            </p:custDataLst>
          </p:nvPr>
        </p:nvSpPr>
        <p:spPr>
          <a:xfrm>
            <a:off x="7342505" y="4657090"/>
            <a:ext cx="3964305"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运用衔接连贯理论精准分析句子</a:t>
            </a:r>
          </a:p>
        </p:txBody>
      </p:sp>
      <p:sp>
        <p:nvSpPr>
          <p:cNvPr id="39" name="圆角矩形 38"/>
          <p:cNvSpPr/>
          <p:nvPr>
            <p:custDataLst>
              <p:tags r:id="rId6"/>
            </p:custDataLst>
          </p:nvPr>
        </p:nvSpPr>
        <p:spPr>
          <a:xfrm>
            <a:off x="7146290" y="1569085"/>
            <a:ext cx="790575" cy="229235"/>
          </a:xfrm>
          <a:prstGeom prst="roundRect">
            <a:avLst/>
          </a:prstGeom>
          <a:solidFill>
            <a:srgbClr val="E44860">
              <a:lumMod val="40000"/>
              <a:lumOff val="60000"/>
              <a:alpha val="39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 name="圆角矩形 2"/>
          <p:cNvSpPr/>
          <p:nvPr>
            <p:custDataLst>
              <p:tags r:id="rId7"/>
            </p:custDataLst>
          </p:nvPr>
        </p:nvSpPr>
        <p:spPr>
          <a:xfrm>
            <a:off x="5697220" y="1798320"/>
            <a:ext cx="1198245" cy="229235"/>
          </a:xfrm>
          <a:prstGeom prst="roundRect">
            <a:avLst/>
          </a:prstGeom>
          <a:solidFill>
            <a:srgbClr val="E44860">
              <a:lumMod val="40000"/>
              <a:lumOff val="60000"/>
              <a:alpha val="39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 name="圆角矩形 4"/>
          <p:cNvSpPr/>
          <p:nvPr>
            <p:custDataLst>
              <p:tags r:id="rId8"/>
            </p:custDataLst>
          </p:nvPr>
        </p:nvSpPr>
        <p:spPr>
          <a:xfrm>
            <a:off x="6778625" y="1798320"/>
            <a:ext cx="1048385" cy="274320"/>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圆角矩形 6"/>
          <p:cNvSpPr/>
          <p:nvPr>
            <p:custDataLst>
              <p:tags r:id="rId9"/>
            </p:custDataLst>
          </p:nvPr>
        </p:nvSpPr>
        <p:spPr>
          <a:xfrm>
            <a:off x="8187690" y="1524000"/>
            <a:ext cx="1588770" cy="229235"/>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文本框 11"/>
          <p:cNvSpPr txBox="1"/>
          <p:nvPr>
            <p:custDataLst>
              <p:tags r:id="rId10"/>
            </p:custDataLst>
          </p:nvPr>
        </p:nvSpPr>
        <p:spPr>
          <a:xfrm>
            <a:off x="206375" y="5818505"/>
            <a:ext cx="11708130" cy="922020"/>
          </a:xfrm>
          <a:prstGeom prst="rect">
            <a:avLst/>
          </a:prstGeom>
          <a:solidFill>
            <a:srgbClr val="FFFF00"/>
          </a:solidFill>
        </p:spPr>
        <p:txBody>
          <a:bodyPr wrap="square" rtlCol="0">
            <a:spAutoFit/>
          </a:bodyPr>
          <a:lstStyle/>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a:t>
            </a:r>
            <a:r>
              <a:rPr lang="en-US" altLang="zh-CN" b="1" kern="0" dirty="0">
                <a:solidFill>
                  <a:schemeClr val="tx1"/>
                </a:solidFill>
                <a:latin typeface="微软雅黑" panose="020B0503020204020204" pitchFamily="34" charset="-122"/>
                <a:ea typeface="微软雅黑" panose="020B0503020204020204" pitchFamily="34" charset="-122"/>
                <a:cs typeface="方正正纤黑简体" charset="0"/>
                <a:sym typeface="Abadi MT" charset="0"/>
              </a:rPr>
              <a:t>whether</a:t>
            </a:r>
            <a:r>
              <a:rPr lang="zh-CN" altLang="en-US" b="1" kern="0" dirty="0">
                <a:solidFill>
                  <a:schemeClr val="tx1"/>
                </a:solidFill>
                <a:latin typeface="微软雅黑" panose="020B0503020204020204" pitchFamily="34" charset="-122"/>
                <a:ea typeface="微软雅黑" panose="020B0503020204020204" pitchFamily="34" charset="-122"/>
                <a:cs typeface="方正正纤黑简体" charset="0"/>
                <a:sym typeface="Abadi MT" charset="0"/>
              </a:rPr>
              <a:t>引导的宾语从句的分析和内在逻辑的理解</a:t>
            </a:r>
            <a:r>
              <a:rPr lang="zh-CN" altLang="en-US"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en-US" altLang="zh-CN" u="sng"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to </a:t>
            </a:r>
            <a:r>
              <a:rPr u="sng"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bite</a:t>
            </a:r>
            <a:r>
              <a:rPr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 small hole in it first, releasing the stream and risking a spill</a:t>
            </a:r>
            <a:r>
              <a:rPr lang="en-US"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与</a:t>
            </a:r>
            <a:r>
              <a:rPr lang="zh-CN" u="sng"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to put</a:t>
            </a:r>
            <a:r>
              <a:rPr lang="zh-CN"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the whole dumpling in your mouth, letting the hot soup explode on your tongue为并列的选择关系，连词</a:t>
            </a:r>
            <a:r>
              <a:rPr lang="en-US" altLang="zh-CN"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whether...or...</a:t>
            </a:r>
            <a:r>
              <a:rPr lang="zh-CN" altLang="en-US"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体现了</a:t>
            </a:r>
            <a:r>
              <a:rPr lang="zh-CN"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语意和句式的连贯。</a:t>
            </a:r>
            <a:endParaRPr lang="zh-CN" altLang="zh-CN"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等于号 14"/>
          <p:cNvSpPr/>
          <p:nvPr>
            <p:custDataLst>
              <p:tags r:id="rId11"/>
            </p:custDataLst>
          </p:nvPr>
        </p:nvSpPr>
        <p:spPr>
          <a:xfrm>
            <a:off x="1541780" y="5216525"/>
            <a:ext cx="51562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12"/>
            </p:custDataLst>
          </p:nvPr>
        </p:nvSpPr>
        <p:spPr>
          <a:xfrm>
            <a:off x="2411730" y="5212080"/>
            <a:ext cx="1017270" cy="370840"/>
          </a:xfrm>
          <a:prstGeom prst="rect">
            <a:avLst/>
          </a:prstGeom>
          <a:noFill/>
        </p:spPr>
        <p:txBody>
          <a:bodyPr wrap="square" rtlCol="0">
            <a:spAutoFit/>
          </a:bodyPr>
          <a:lstStyle/>
          <a:p>
            <a:pPr>
              <a:lnSpc>
                <a:spcPct val="130000"/>
              </a:lnSpc>
              <a:spcBef>
                <a:spcPts val="600"/>
              </a:spcBef>
            </a:pPr>
            <a:r>
              <a:rPr lang="zh-CN" altLang="en-US" sz="1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a:t>
            </a:r>
          </a:p>
        </p:txBody>
      </p:sp>
      <p:sp>
        <p:nvSpPr>
          <p:cNvPr id="16" name="减号 15"/>
          <p:cNvSpPr/>
          <p:nvPr>
            <p:custDataLst>
              <p:tags r:id="rId13"/>
            </p:custDataLst>
          </p:nvPr>
        </p:nvSpPr>
        <p:spPr>
          <a:xfrm>
            <a:off x="1857375" y="5212080"/>
            <a:ext cx="1917700" cy="106680"/>
          </a:xfrm>
          <a:prstGeom prst="mathMinus">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1" name="文本框 30"/>
          <p:cNvSpPr txBox="1"/>
          <p:nvPr>
            <p:custDataLst>
              <p:tags r:id="rId14"/>
            </p:custDataLst>
          </p:nvPr>
        </p:nvSpPr>
        <p:spPr>
          <a:xfrm>
            <a:off x="1518920" y="5206365"/>
            <a:ext cx="834390" cy="370840"/>
          </a:xfrm>
          <a:prstGeom prst="rect">
            <a:avLst/>
          </a:prstGeom>
          <a:noFill/>
        </p:spPr>
        <p:txBody>
          <a:bodyPr wrap="square" rtlCol="0">
            <a:spAutoFit/>
          </a:bodyPr>
          <a:lstStyle/>
          <a:p>
            <a:pPr>
              <a:lnSpc>
                <a:spcPct val="130000"/>
              </a:lnSpc>
              <a:spcBef>
                <a:spcPts val="600"/>
              </a:spcBef>
            </a:pPr>
            <a:r>
              <a:rPr lang="zh-CN" altLang="en-US" sz="1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主语</a:t>
            </a:r>
          </a:p>
        </p:txBody>
      </p:sp>
      <p:cxnSp>
        <p:nvCxnSpPr>
          <p:cNvPr id="17" name="直接连接符 16"/>
          <p:cNvCxnSpPr/>
          <p:nvPr>
            <p:custDataLst>
              <p:tags r:id="rId15"/>
            </p:custDataLst>
          </p:nvPr>
        </p:nvCxnSpPr>
        <p:spPr>
          <a:xfrm flipV="1">
            <a:off x="3557270" y="5325110"/>
            <a:ext cx="7859395" cy="19685"/>
          </a:xfrm>
          <a:prstGeom prst="line">
            <a:avLst/>
          </a:prstGeom>
          <a:noFill/>
          <a:ln w="44450" cap="flat" cmpd="sng" algn="ctr">
            <a:solidFill>
              <a:srgbClr val="FFC000"/>
            </a:solidFill>
            <a:prstDash val="sysDot"/>
          </a:ln>
          <a:effectLst/>
        </p:spPr>
      </p:cxnSp>
      <p:cxnSp>
        <p:nvCxnSpPr>
          <p:cNvPr id="18" name="直接连接符 17"/>
          <p:cNvCxnSpPr/>
          <p:nvPr>
            <p:custDataLst>
              <p:tags r:id="rId16"/>
            </p:custDataLst>
          </p:nvPr>
        </p:nvCxnSpPr>
        <p:spPr>
          <a:xfrm flipV="1">
            <a:off x="622300" y="5704205"/>
            <a:ext cx="8556625" cy="18415"/>
          </a:xfrm>
          <a:prstGeom prst="line">
            <a:avLst/>
          </a:prstGeom>
          <a:noFill/>
          <a:ln w="44450" cap="flat" cmpd="sng" algn="ctr">
            <a:solidFill>
              <a:srgbClr val="FFC000"/>
            </a:solidFill>
            <a:prstDash val="sysDot"/>
          </a:ln>
          <a:effectLst/>
        </p:spPr>
      </p:cxnSp>
      <p:sp>
        <p:nvSpPr>
          <p:cNvPr id="21" name="文本框 20"/>
          <p:cNvSpPr txBox="1"/>
          <p:nvPr/>
        </p:nvSpPr>
        <p:spPr>
          <a:xfrm>
            <a:off x="3557270" y="5224145"/>
            <a:ext cx="1633220" cy="370840"/>
          </a:xfrm>
          <a:prstGeom prst="rect">
            <a:avLst/>
          </a:prstGeom>
          <a:noFill/>
        </p:spPr>
        <p:txBody>
          <a:bodyPr wrap="square" rtlCol="0">
            <a:spAutoFit/>
          </a:bodyPr>
          <a:lstStyle/>
          <a:p>
            <a:pPr>
              <a:lnSpc>
                <a:spcPct val="130000"/>
              </a:lnSpc>
              <a:spcBef>
                <a:spcPts val="600"/>
              </a:spcBef>
            </a:pPr>
            <a:r>
              <a:rPr lang="zh-CN" altLang="en-US" sz="1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宾语从句</a:t>
            </a:r>
          </a:p>
        </p:txBody>
      </p:sp>
      <p:sp>
        <p:nvSpPr>
          <p:cNvPr id="38" name="半闭框 37"/>
          <p:cNvSpPr/>
          <p:nvPr>
            <p:custDataLst>
              <p:tags r:id="rId17"/>
            </p:custDataLst>
          </p:nvPr>
        </p:nvSpPr>
        <p:spPr>
          <a:xfrm>
            <a:off x="7787640" y="4992370"/>
            <a:ext cx="149225" cy="432435"/>
          </a:xfrm>
          <a:prstGeom prst="halfFrame">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custDataLst>
              <p:tags r:id="rId18"/>
            </p:custDataLst>
          </p:nvPr>
        </p:nvSpPr>
        <p:spPr>
          <a:xfrm>
            <a:off x="5110480" y="5424805"/>
            <a:ext cx="149225" cy="432435"/>
          </a:xfrm>
          <a:prstGeom prst="halfFrame">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0" name="半闭框 19"/>
          <p:cNvSpPr/>
          <p:nvPr>
            <p:custDataLst>
              <p:tags r:id="rId19"/>
            </p:custDataLst>
          </p:nvPr>
        </p:nvSpPr>
        <p:spPr>
          <a:xfrm flipH="1" flipV="1">
            <a:off x="11306810" y="4937125"/>
            <a:ext cx="158115" cy="501015"/>
          </a:xfrm>
          <a:prstGeom prst="halfFrame">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2" name="半闭框 21"/>
          <p:cNvSpPr/>
          <p:nvPr>
            <p:custDataLst>
              <p:tags r:id="rId20"/>
            </p:custDataLst>
          </p:nvPr>
        </p:nvSpPr>
        <p:spPr>
          <a:xfrm flipH="1" flipV="1">
            <a:off x="9245600" y="5312410"/>
            <a:ext cx="158115" cy="501015"/>
          </a:xfrm>
          <a:prstGeom prst="halfFrame">
            <a:avLst/>
          </a:prstGeom>
          <a:solidFill>
            <a:srgbClr val="FFC000"/>
          </a:solidFill>
          <a:ln w="12700" cap="flat" cmpd="sng" algn="ctr">
            <a:noFill/>
            <a:prstDash val="solid"/>
            <a:miter lim="800000"/>
          </a:ln>
          <a:effectLst/>
        </p:spPr>
        <p:txBody>
          <a:bodyPr rtlCol="0" anchor="ctr"/>
          <a:lstStyle/>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21"/>
            </p:custDataLst>
          </p:nvPr>
        </p:nvSpPr>
        <p:spPr>
          <a:xfrm>
            <a:off x="11033125" y="5206365"/>
            <a:ext cx="831850" cy="370840"/>
          </a:xfrm>
          <a:prstGeom prst="rect">
            <a:avLst/>
          </a:prstGeom>
          <a:noFill/>
        </p:spPr>
        <p:txBody>
          <a:bodyPr wrap="square" rtlCol="0">
            <a:spAutoFit/>
          </a:bodyPr>
          <a:lstStyle/>
          <a:p>
            <a:pPr>
              <a:lnSpc>
                <a:spcPct val="130000"/>
              </a:lnSpc>
              <a:spcBef>
                <a:spcPts val="600"/>
              </a:spcBef>
            </a:pPr>
            <a:r>
              <a:rPr lang="zh-CN" altLang="en-US" sz="1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状语</a:t>
            </a:r>
          </a:p>
        </p:txBody>
      </p:sp>
      <p:sp>
        <p:nvSpPr>
          <p:cNvPr id="28" name="文本框 27"/>
          <p:cNvSpPr txBox="1"/>
          <p:nvPr>
            <p:custDataLst>
              <p:tags r:id="rId22"/>
            </p:custDataLst>
          </p:nvPr>
        </p:nvSpPr>
        <p:spPr>
          <a:xfrm>
            <a:off x="9470390" y="5438140"/>
            <a:ext cx="831850" cy="370840"/>
          </a:xfrm>
          <a:prstGeom prst="rect">
            <a:avLst/>
          </a:prstGeom>
          <a:noFill/>
        </p:spPr>
        <p:txBody>
          <a:bodyPr wrap="square" rtlCol="0">
            <a:spAutoFit/>
          </a:bodyPr>
          <a:lstStyle/>
          <a:p>
            <a:pPr>
              <a:lnSpc>
                <a:spcPct val="130000"/>
              </a:lnSpc>
              <a:spcBef>
                <a:spcPts val="600"/>
              </a:spcBef>
            </a:pPr>
            <a:r>
              <a:rPr lang="zh-CN" altLang="en-US" sz="1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状语</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ppt_y</p:attrName>
                                        </p:attrNameLst>
                                      </p:cBhvr>
                                      <p:tavLst>
                                        <p:tav tm="0">
                                          <p:val>
                                            <p:strVal val="#ppt_y+#ppt_h*1.125000"/>
                                          </p:val>
                                        </p:tav>
                                        <p:tav tm="100000">
                                          <p:val>
                                            <p:strVal val="#ppt_y"/>
                                          </p:val>
                                        </p:tav>
                                      </p:tavLst>
                                    </p:anim>
                                    <p:animEffect transition="in" filter="wipe(up)">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p:tgtEl>
                                          <p:spTgt spid="31"/>
                                        </p:tgtEl>
                                        <p:attrNameLst>
                                          <p:attrName>ppt_y</p:attrName>
                                        </p:attrNameLst>
                                      </p:cBhvr>
                                      <p:tavLst>
                                        <p:tav tm="0">
                                          <p:val>
                                            <p:strVal val="#ppt_y+#ppt_h*1.125000"/>
                                          </p:val>
                                        </p:tav>
                                        <p:tav tm="100000">
                                          <p:val>
                                            <p:strVal val="#ppt_y"/>
                                          </p:val>
                                        </p:tav>
                                      </p:tavLst>
                                    </p:anim>
                                    <p:animEffect transition="in" filter="wipe(up)">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par>
                                <p:cTn id="68" presetID="12" presetClass="entr" presetSubtype="4"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p:tgtEl>
                                          <p:spTgt spid="18"/>
                                        </p:tgtEl>
                                        <p:attrNameLst>
                                          <p:attrName>ppt_y</p:attrName>
                                        </p:attrNameLst>
                                      </p:cBhvr>
                                      <p:tavLst>
                                        <p:tav tm="0">
                                          <p:val>
                                            <p:strVal val="#ppt_y+#ppt_h*1.125000"/>
                                          </p:val>
                                        </p:tav>
                                        <p:tav tm="100000">
                                          <p:val>
                                            <p:strVal val="#ppt_y"/>
                                          </p:val>
                                        </p:tav>
                                      </p:tavLst>
                                    </p:anim>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arn(inVertical)">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down)">
                                      <p:cBhvr>
                                        <p:cTn id="81" dur="500"/>
                                        <p:tgtEl>
                                          <p:spTgt spid="3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down)">
                                      <p:cBhvr>
                                        <p:cTn id="84" dur="500"/>
                                        <p:tgtEl>
                                          <p:spTgt spid="19"/>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barn(inVertical)">
                                      <p:cBhvr>
                                        <p:cTn id="95" dur="500"/>
                                        <p:tgtEl>
                                          <p:spTgt spid="24"/>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9" grpId="0" bldLvl="0" animBg="1"/>
      <p:bldP spid="39" grpId="1" animBg="1"/>
      <p:bldP spid="3" grpId="0" bldLvl="0" animBg="1"/>
      <p:bldP spid="3" grpId="1" animBg="1"/>
      <p:bldP spid="5" grpId="0" bldLvl="0" animBg="1"/>
      <p:bldP spid="5" grpId="1" animBg="1"/>
      <p:bldP spid="7" grpId="0" bldLvl="0" animBg="1"/>
      <p:bldP spid="7" grpId="1" animBg="1"/>
      <p:bldP spid="12" grpId="0" bldLvl="0" animBg="1"/>
      <p:bldP spid="12" grpId="1" animBg="1"/>
      <p:bldP spid="15" grpId="0" bldLvl="0" animBg="1"/>
      <p:bldP spid="15" grpId="1" animBg="1"/>
      <p:bldP spid="23" grpId="0"/>
      <p:bldP spid="23" grpId="1"/>
      <p:bldP spid="16" grpId="0" bldLvl="0" animBg="1"/>
      <p:bldP spid="16" grpId="1" animBg="1"/>
      <p:bldP spid="31" grpId="0"/>
      <p:bldP spid="31" grpId="1"/>
      <p:bldP spid="21" grpId="0"/>
      <p:bldP spid="21" grpId="1"/>
      <p:bldP spid="38" grpId="0" bldLvl="0" animBg="1"/>
      <p:bldP spid="38" grpId="1" animBg="1"/>
      <p:bldP spid="19" grpId="0" bldLvl="0" animBg="1"/>
      <p:bldP spid="19" grpId="1" animBg="1"/>
      <p:bldP spid="20" grpId="0" bldLvl="0" animBg="1"/>
      <p:bldP spid="20" grpId="1" animBg="1"/>
      <p:bldP spid="22" grpId="0" bldLvl="0" animBg="1"/>
      <p:bldP spid="22" grpId="1" animBg="1"/>
      <p:bldP spid="24" grpId="0"/>
      <p:bldP spid="24" grpId="1"/>
      <p:bldP spid="28" grpId="0"/>
      <p:bldP spid="2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20"/>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21"/>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8"/>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析句子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句子是基于语篇的统一</a:t>
              </a:r>
            </a:p>
          </p:txBody>
        </p:sp>
        <p:sp>
          <p:nvSpPr>
            <p:cNvPr id="11" name="文本框 10"/>
            <p:cNvSpPr txBox="1"/>
            <p:nvPr>
              <p:custDataLst>
                <p:tags r:id="rId19"/>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23"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24"/>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784600"/>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lang="zh-CN" altLang="en-US">
                <a:latin typeface="Times New Roman" panose="02020603050405020304" pitchFamily="18" charset="0"/>
                <a:cs typeface="Times New Roman" panose="02020603050405020304" pitchFamily="18" charset="0"/>
              </a:rPr>
              <a:t>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13"/>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custDataLst>
                  <p:tags r:id="rId15"/>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6"/>
                </p:custDataLst>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7"/>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14"/>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7010" y="4979670"/>
            <a:ext cx="11659870" cy="1456690"/>
          </a:xfrm>
          <a:prstGeom prst="rect">
            <a:avLst/>
          </a:prstGeom>
          <a:noFill/>
        </p:spPr>
        <p:txBody>
          <a:bodyPr wrap="square" rtlCol="0">
            <a:noAutofit/>
          </a:bodyPr>
          <a:lstStyle/>
          <a:p>
            <a:r>
              <a:rPr lang="en-US" altLang="zh-CN" b="1"/>
              <a:t>    </a:t>
            </a:r>
            <a:r>
              <a:rPr lang="en-US" altLang="zh-CN" sz="1800">
                <a:sym typeface="+mn-ea"/>
              </a:rPr>
              <a:t>本段讲述作者对小笼包的喜爱之情，余香绕梁，欲罢不能。</a:t>
            </a:r>
            <a:r>
              <a:rPr lang="en-US" altLang="zh-CN" sz="1800"/>
              <a:t> “无论我在哪里买，一笼小笼包总嫌不够，两笼又显得太贪心而怕别人笑话笑我不淑女，所以我总是欲罢不能，意犹未尽。”</a:t>
            </a:r>
            <a:r>
              <a:rPr lang="en-US" altLang="zh-CN" sz="1800" b="1">
                <a:solidFill>
                  <a:schemeClr val="accent6">
                    <a:lumMod val="50000"/>
                  </a:schemeClr>
                </a:solidFill>
              </a:rPr>
              <a:t>  “though，yet，so</a:t>
            </a:r>
            <a:r>
              <a:rPr lang="zh-CN" altLang="en-US" sz="1800" b="1">
                <a:solidFill>
                  <a:schemeClr val="accent6">
                    <a:lumMod val="50000"/>
                  </a:schemeClr>
                </a:solidFill>
              </a:rPr>
              <a:t>，always </a:t>
            </a:r>
            <a:r>
              <a:rPr lang="en-US" altLang="zh-CN" sz="1800" b="1">
                <a:solidFill>
                  <a:schemeClr val="accent6">
                    <a:lumMod val="50000"/>
                  </a:schemeClr>
                </a:solidFill>
              </a:rPr>
              <a:t>”等小词的表意功能突出表现作者复杂的心情，对小笼包的真爱。有效的语言使用还涉及说话人的意图、情感态度及其对具体语境下参与人角色和身份</a:t>
            </a:r>
            <a:r>
              <a:rPr lang="zh-CN" altLang="en-US" sz="1800" b="1">
                <a:solidFill>
                  <a:schemeClr val="accent6">
                    <a:lumMod val="50000"/>
                  </a:schemeClr>
                </a:solidFill>
              </a:rPr>
              <a:t>（女性记者）</a:t>
            </a:r>
            <a:r>
              <a:rPr lang="en-US" altLang="zh-CN" sz="1800" b="1">
                <a:solidFill>
                  <a:schemeClr val="accent6">
                    <a:lumMod val="50000"/>
                  </a:schemeClr>
                </a:solidFill>
              </a:rPr>
              <a:t>的理解</a:t>
            </a:r>
            <a:r>
              <a:rPr lang="zh-CN" altLang="en-US" sz="1800" b="1">
                <a:solidFill>
                  <a:schemeClr val="accent6">
                    <a:lumMod val="50000"/>
                  </a:schemeClr>
                </a:solidFill>
              </a:rPr>
              <a:t>。</a:t>
            </a:r>
            <a:endParaRPr lang="en-US" altLang="zh-CN" sz="1800" b="1">
              <a:solidFill>
                <a:schemeClr val="accent6">
                  <a:lumMod val="50000"/>
                </a:schemeClr>
              </a:solidFill>
            </a:endParaRPr>
          </a:p>
          <a:p>
            <a:r>
              <a:rPr lang="en-US" altLang="zh-CN" sz="1800"/>
              <a:t>     </a:t>
            </a:r>
            <a:r>
              <a:rPr lang="en-US" altLang="zh-CN" sz="1800" b="1">
                <a:solidFill>
                  <a:srgbClr val="C00000"/>
                </a:solidFill>
              </a:rPr>
              <a:t>leave sb/sth +宾补to do/doing/done 作为固定短语，意为“让某人或某物处于某种状态（将要/正在/已经）”:  设空处</a:t>
            </a:r>
            <a:r>
              <a:rPr lang="zh-CN" altLang="en-US" sz="1800" b="1">
                <a:solidFill>
                  <a:srgbClr val="C00000"/>
                </a:solidFill>
              </a:rPr>
              <a:t>描述作者既满足又期待</a:t>
            </a:r>
            <a:r>
              <a:rPr lang="en-US" altLang="zh-CN" sz="1800" b="1">
                <a:solidFill>
                  <a:srgbClr val="C00000"/>
                </a:solidFill>
              </a:rPr>
              <a:t>的状态，</a:t>
            </a:r>
            <a:r>
              <a:rPr lang="zh-CN" altLang="en-US" sz="1800" b="1">
                <a:solidFill>
                  <a:srgbClr val="C00000"/>
                </a:solidFill>
              </a:rPr>
              <a:t>基于整句分析</a:t>
            </a:r>
            <a:r>
              <a:rPr lang="en-US" altLang="zh-CN" sz="1800" b="1">
                <a:solidFill>
                  <a:srgbClr val="C00000"/>
                </a:solidFill>
              </a:rPr>
              <a:t>“</a:t>
            </a:r>
            <a:r>
              <a:rPr lang="zh-CN" altLang="en-US" sz="1800" b="1">
                <a:solidFill>
                  <a:srgbClr val="C00000"/>
                </a:solidFill>
              </a:rPr>
              <a:t>下次还想再吃，念念不忘</a:t>
            </a:r>
            <a:r>
              <a:rPr lang="en-US" altLang="zh-CN" sz="1800" b="1">
                <a:solidFill>
                  <a:srgbClr val="C00000"/>
                </a:solidFill>
              </a:rPr>
              <a:t>”</a:t>
            </a:r>
            <a:r>
              <a:rPr lang="zh-CN" altLang="en-US" sz="1800" b="1">
                <a:solidFill>
                  <a:srgbClr val="C00000"/>
                </a:solidFill>
              </a:rPr>
              <a:t>，</a:t>
            </a:r>
            <a:r>
              <a:rPr lang="en-US" altLang="zh-CN" sz="1800" b="1">
                <a:solidFill>
                  <a:srgbClr val="C00000"/>
                </a:solidFill>
              </a:rPr>
              <a:t>较好地传递了人物内心情感。</a:t>
            </a:r>
          </a:p>
        </p:txBody>
      </p:sp>
      <p:sp>
        <p:nvSpPr>
          <p:cNvPr id="13" name="文本框 12"/>
          <p:cNvSpPr txBox="1"/>
          <p:nvPr>
            <p:custDataLst>
              <p:tags r:id="rId5"/>
            </p:custDataLst>
          </p:nvPr>
        </p:nvSpPr>
        <p:spPr>
          <a:xfrm>
            <a:off x="8108950" y="4658995"/>
            <a:ext cx="3478530"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关注说话人的意图、情感态度</a:t>
            </a:r>
          </a:p>
        </p:txBody>
      </p:sp>
      <p:sp>
        <p:nvSpPr>
          <p:cNvPr id="39" name="圆角矩形 38"/>
          <p:cNvSpPr/>
          <p:nvPr>
            <p:custDataLst>
              <p:tags r:id="rId6"/>
            </p:custDataLst>
          </p:nvPr>
        </p:nvSpPr>
        <p:spPr>
          <a:xfrm>
            <a:off x="7396480" y="4140835"/>
            <a:ext cx="1320800" cy="229235"/>
          </a:xfrm>
          <a:prstGeom prst="roundRect">
            <a:avLst/>
          </a:prstGeom>
          <a:solidFill>
            <a:srgbClr val="E44860">
              <a:lumMod val="40000"/>
              <a:lumOff val="60000"/>
              <a:alpha val="39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 name="圆角矩形 2"/>
          <p:cNvSpPr/>
          <p:nvPr>
            <p:custDataLst>
              <p:tags r:id="rId7"/>
            </p:custDataLst>
          </p:nvPr>
        </p:nvSpPr>
        <p:spPr>
          <a:xfrm>
            <a:off x="9669780" y="4140835"/>
            <a:ext cx="1198245" cy="229235"/>
          </a:xfrm>
          <a:prstGeom prst="roundRect">
            <a:avLst/>
          </a:prstGeom>
          <a:solidFill>
            <a:srgbClr val="E44860">
              <a:lumMod val="40000"/>
              <a:lumOff val="60000"/>
              <a:alpha val="39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圆角矩形 3"/>
          <p:cNvSpPr/>
          <p:nvPr>
            <p:custDataLst>
              <p:tags r:id="rId8"/>
            </p:custDataLst>
          </p:nvPr>
        </p:nvSpPr>
        <p:spPr>
          <a:xfrm>
            <a:off x="1541780" y="4370070"/>
            <a:ext cx="3940175" cy="229235"/>
          </a:xfrm>
          <a:prstGeom prst="roundRect">
            <a:avLst/>
          </a:prstGeom>
          <a:solidFill>
            <a:srgbClr val="E44860">
              <a:lumMod val="40000"/>
              <a:lumOff val="60000"/>
              <a:alpha val="39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 name="圆角矩形 4"/>
          <p:cNvSpPr/>
          <p:nvPr>
            <p:custDataLst>
              <p:tags r:id="rId9"/>
            </p:custDataLst>
          </p:nvPr>
        </p:nvSpPr>
        <p:spPr>
          <a:xfrm>
            <a:off x="3752215" y="4140835"/>
            <a:ext cx="707390" cy="229235"/>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圆角矩形 6"/>
          <p:cNvSpPr/>
          <p:nvPr>
            <p:custDataLst>
              <p:tags r:id="rId10"/>
            </p:custDataLst>
          </p:nvPr>
        </p:nvSpPr>
        <p:spPr>
          <a:xfrm>
            <a:off x="8562975" y="4140835"/>
            <a:ext cx="626110" cy="229235"/>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8" name="圆角矩形 7"/>
          <p:cNvSpPr/>
          <p:nvPr>
            <p:custDataLst>
              <p:tags r:id="rId11"/>
            </p:custDataLst>
          </p:nvPr>
        </p:nvSpPr>
        <p:spPr>
          <a:xfrm>
            <a:off x="10868025" y="4140835"/>
            <a:ext cx="375920" cy="229235"/>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圆角矩形 9"/>
          <p:cNvSpPr/>
          <p:nvPr>
            <p:custDataLst>
              <p:tags r:id="rId12"/>
            </p:custDataLst>
          </p:nvPr>
        </p:nvSpPr>
        <p:spPr>
          <a:xfrm>
            <a:off x="834390" y="4427855"/>
            <a:ext cx="707390" cy="229235"/>
          </a:xfrm>
          <a:prstGeom prst="roundRect">
            <a:avLst/>
          </a:prstGeom>
          <a:solidFill>
            <a:srgbClr val="FFFF00">
              <a:alpha val="25000"/>
            </a:srgbClr>
          </a:solidFill>
          <a:ln w="25400" cap="flat" cmpd="sng" algn="ctr">
            <a:noFill/>
            <a:prstDash val="solid"/>
          </a:ln>
          <a:effectLst/>
        </p:spPr>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up)">
                                      <p:cBhvr>
                                        <p:cTn id="24" dur="500"/>
                                        <p:tgtEl>
                                          <p:spTgt spid="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up)">
                                      <p:cBhvr>
                                        <p:cTn id="38" dur="500"/>
                                        <p:tgtEl>
                                          <p:spTgt spid="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p:tgtEl>
                                          <p:spTgt spid="8"/>
                                        </p:tgtEl>
                                        <p:attrNameLst>
                                          <p:attrName>ppt_y</p:attrName>
                                        </p:attrNameLst>
                                      </p:cBhvr>
                                      <p:tavLst>
                                        <p:tav tm="0">
                                          <p:val>
                                            <p:strVal val="#ppt_y+#ppt_h*1.125000"/>
                                          </p:val>
                                        </p:tav>
                                        <p:tav tm="100000">
                                          <p:val>
                                            <p:strVal val="#ppt_y"/>
                                          </p:val>
                                        </p:tav>
                                      </p:tavLst>
                                    </p:anim>
                                    <p:animEffect transition="in" filter="wipe(up)">
                                      <p:cBhvr>
                                        <p:cTn id="42" dur="500"/>
                                        <p:tgtEl>
                                          <p:spTgt spid="8"/>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up)">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9" grpId="0" bldLvl="0" animBg="1"/>
      <p:bldP spid="39" grpId="1" animBg="1"/>
      <p:bldP spid="3" grpId="0" bldLvl="0" animBg="1"/>
      <p:bldP spid="3" grpId="1" animBg="1"/>
      <p:bldP spid="4" grpId="0" bldLvl="0" animBg="1"/>
      <p:bldP spid="4" grpId="1" animBg="1"/>
      <p:bldP spid="5" grpId="0" bldLvl="0" animBg="1"/>
      <p:bldP spid="5" grpId="1" animBg="1"/>
      <p:bldP spid="7" grpId="0" bldLvl="0" animBg="1"/>
      <p:bldP spid="7" grpId="1" animBg="1"/>
      <p:bldP spid="8" grpId="0" bldLvl="0" animBg="1"/>
      <p:bldP spid="8" grpId="1" animBg="1"/>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795655" y="168910"/>
            <a:ext cx="9293225" cy="460375"/>
          </a:xfrm>
          <a:prstGeom prst="rect">
            <a:avLst/>
          </a:prstGeom>
          <a:noFill/>
        </p:spPr>
        <p:txBody>
          <a:bodyPr wrap="square" rtlCol="0">
            <a:spAutoFit/>
          </a:bodyPr>
          <a:lstStyle/>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202</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年1月和 2022年6月 </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浙江卷</a:t>
            </a:r>
            <a:r>
              <a:rPr lang="zh-CN" altLang="en-US" sz="2400" b="1" dirty="0">
                <a:solidFill>
                  <a:srgbClr val="C00000"/>
                </a:solidFill>
                <a:latin typeface="微软雅黑" panose="020B0503020204020204" pitchFamily="34" charset="-122"/>
                <a:ea typeface="微软雅黑" panose="020B0503020204020204" pitchFamily="34" charset="-122"/>
                <a:sym typeface="+mn-ea"/>
              </a:rPr>
              <a:t>答案分布的特点</a:t>
            </a:r>
          </a:p>
        </p:txBody>
      </p:sp>
      <p:grpSp>
        <p:nvGrpSpPr>
          <p:cNvPr id="19" name="淘宝网chenying0907出品 18"/>
          <p:cNvGrpSpPr/>
          <p:nvPr/>
        </p:nvGrpSpPr>
        <p:grpSpPr>
          <a:xfrm>
            <a:off x="7615556" y="586106"/>
            <a:ext cx="4332603" cy="5686425"/>
            <a:chOff x="1900198" y="1506910"/>
            <a:chExt cx="2564981" cy="4320480"/>
          </a:xfrm>
        </p:grpSpPr>
        <p:sp>
          <p:nvSpPr>
            <p:cNvPr id="20" name="圆角淘宝网chenying0907出品 19"/>
            <p:cNvSpPr/>
            <p:nvPr/>
          </p:nvSpPr>
          <p:spPr>
            <a:xfrm>
              <a:off x="1936663" y="1506910"/>
              <a:ext cx="2528516"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21" name="圆角淘宝网chenying0907出品 6"/>
            <p:cNvSpPr/>
            <p:nvPr/>
          </p:nvSpPr>
          <p:spPr>
            <a:xfrm>
              <a:off x="1936663" y="1785293"/>
              <a:ext cx="792088" cy="561590"/>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22" name="淘宝网chenying0907出品 7"/>
            <p:cNvSpPr txBox="1"/>
            <p:nvPr/>
          </p:nvSpPr>
          <p:spPr>
            <a:xfrm>
              <a:off x="1900198" y="1886610"/>
              <a:ext cx="828553" cy="396587"/>
            </a:xfrm>
            <a:prstGeom prst="rect">
              <a:avLst/>
            </a:prstGeom>
            <a:noFill/>
          </p:spPr>
          <p:txBody>
            <a:bodyPr wrap="square" rtlCol="0">
              <a:sp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rPr>
                <a:t>分析：</a:t>
              </a:r>
            </a:p>
          </p:txBody>
        </p:sp>
        <p:sp>
          <p:nvSpPr>
            <p:cNvPr id="26" name="淘宝网chenying0907出品 11"/>
            <p:cNvSpPr>
              <a:spLocks noEditPoints="1"/>
            </p:cNvSpPr>
            <p:nvPr/>
          </p:nvSpPr>
          <p:spPr bwMode="auto">
            <a:xfrm>
              <a:off x="2842949" y="1657622"/>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lstStyle/>
            <a:p>
              <a:endParaRPr lang="zh-CN" altLang="en-US" sz="1800"/>
            </a:p>
          </p:txBody>
        </p:sp>
      </p:grpSp>
      <p:sp>
        <p:nvSpPr>
          <p:cNvPr id="27" name="圆角淘宝网chenying0907出品 26"/>
          <p:cNvSpPr/>
          <p:nvPr/>
        </p:nvSpPr>
        <p:spPr>
          <a:xfrm>
            <a:off x="595580" y="878801"/>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11" name="圆角淘宝网chenying0907出品 28"/>
          <p:cNvSpPr/>
          <p:nvPr/>
        </p:nvSpPr>
        <p:spPr>
          <a:xfrm>
            <a:off x="595580" y="2249990"/>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0" name="淘宝网chenying0907出品 29"/>
          <p:cNvSpPr/>
          <p:nvPr/>
        </p:nvSpPr>
        <p:spPr>
          <a:xfrm>
            <a:off x="1326106" y="2244231"/>
            <a:ext cx="6096000" cy="1076325"/>
          </a:xfrm>
          <a:prstGeom prst="rect">
            <a:avLst/>
          </a:prstGeom>
          <a:ln>
            <a:solidFill>
              <a:srgbClr val="92D050"/>
            </a:solidFill>
          </a:ln>
        </p:spPr>
        <p:txBody>
          <a:bodyPr wrap="square">
            <a:spAutoFit/>
          </a:bodyPr>
          <a:lstStyle/>
          <a:p>
            <a:pPr marL="285750" indent="-285750" fontAlgn="auto">
              <a:lnSpc>
                <a:spcPts val="1920"/>
              </a:lnSpc>
              <a:spcBef>
                <a:spcPct val="0"/>
              </a:spcBef>
              <a:buFont typeface="Wingdings" panose="05000000000000000000" charset="0"/>
              <a:buChar char="Ø"/>
            </a:pPr>
            <a:r>
              <a:rPr lang="zh-CN" altLang="en-US" sz="1600" b="1" cap="all" dirty="0">
                <a:latin typeface="微软雅黑" panose="020B0503020204020204" pitchFamily="34" charset="-122"/>
                <a:ea typeface="微软雅黑" panose="020B0503020204020204" pitchFamily="34" charset="-122"/>
              </a:rPr>
              <a:t>2022-1月</a:t>
            </a:r>
            <a:r>
              <a:rPr lang="en-US" altLang="zh-CN" sz="1600" b="1" cap="all" dirty="0">
                <a:latin typeface="微软雅黑" panose="020B0503020204020204" pitchFamily="34" charset="-122"/>
                <a:ea typeface="微软雅黑" panose="020B0503020204020204" pitchFamily="34" charset="-122"/>
              </a:rPr>
              <a:t> </a:t>
            </a:r>
            <a:r>
              <a:rPr lang="zh-CN" altLang="en-US" sz="1600" b="1" cap="all" dirty="0">
                <a:latin typeface="微软雅黑" panose="020B0503020204020204" pitchFamily="34" charset="-122"/>
                <a:ea typeface="微软雅黑" panose="020B0503020204020204" pitchFamily="34" charset="-122"/>
              </a:rPr>
              <a:t>浙江卷答案分布特点：</a:t>
            </a: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① </a:t>
            </a:r>
            <a:r>
              <a:rPr lang="zh-CN" altLang="en-US" sz="1600" b="1" cap="all" dirty="0">
                <a:latin typeface="微软雅黑" panose="020B0503020204020204" pitchFamily="34" charset="-122"/>
                <a:ea typeface="微软雅黑" panose="020B0503020204020204" pitchFamily="34" charset="-122"/>
              </a:rPr>
              <a:t>考查动词有</a:t>
            </a:r>
            <a:r>
              <a:rPr lang="en-US" altLang="zh-CN" sz="1600" b="1" cap="all" dirty="0">
                <a:latin typeface="微软雅黑" panose="020B0503020204020204" pitchFamily="34" charset="-122"/>
                <a:ea typeface="微软雅黑" panose="020B0503020204020204" pitchFamily="34" charset="-122"/>
              </a:rPr>
              <a:t>6</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solidFill>
                  <a:srgbClr val="C00000"/>
                </a:solidFill>
                <a:latin typeface="微软雅黑" panose="020B0503020204020204" pitchFamily="34" charset="-122"/>
                <a:ea typeface="微软雅黑" panose="020B0503020204020204" pitchFamily="34" charset="-122"/>
              </a:rPr>
              <a:t>1</a:t>
            </a:r>
            <a:r>
              <a:rPr lang="zh-CN" altLang="en-US" sz="1600" b="1" cap="all" dirty="0">
                <a:solidFill>
                  <a:srgbClr val="C00000"/>
                </a:solidFill>
                <a:latin typeface="微软雅黑" panose="020B0503020204020204" pitchFamily="34" charset="-122"/>
                <a:ea typeface="微软雅黑" panose="020B0503020204020204" pitchFamily="34" charset="-122"/>
              </a:rPr>
              <a:t>题词形变换</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A87F00"/>
                </a:solidFill>
                <a:latin typeface="微软雅黑" panose="020B0503020204020204" pitchFamily="34" charset="-122"/>
                <a:ea typeface="微软雅黑" panose="020B0503020204020204" pitchFamily="34" charset="-122"/>
              </a:rPr>
              <a:t>3</a:t>
            </a:r>
            <a:r>
              <a:rPr lang="zh-CN" altLang="en-US" sz="1600" b="1" cap="all" dirty="0">
                <a:solidFill>
                  <a:srgbClr val="A87F00"/>
                </a:solidFill>
                <a:latin typeface="微软雅黑" panose="020B0503020204020204" pitchFamily="34" charset="-122"/>
                <a:ea typeface="微软雅黑" panose="020B0503020204020204" pitchFamily="34" charset="-122"/>
              </a:rPr>
              <a:t>题时态</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0070C0"/>
                </a:solidFill>
                <a:latin typeface="微软雅黑" panose="020B0503020204020204" pitchFamily="34" charset="-122"/>
                <a:ea typeface="微软雅黑" panose="020B0503020204020204" pitchFamily="34" charset="-122"/>
              </a:rPr>
              <a:t>2</a:t>
            </a:r>
            <a:r>
              <a:rPr lang="zh-CN" altLang="en-US" sz="1600" b="1" cap="all" dirty="0">
                <a:solidFill>
                  <a:srgbClr val="0070C0"/>
                </a:solidFill>
                <a:latin typeface="微软雅黑" panose="020B0503020204020204" pitchFamily="34" charset="-122"/>
                <a:ea typeface="微软雅黑" panose="020B0503020204020204" pitchFamily="34" charset="-122"/>
              </a:rPr>
              <a:t>题非谓</a:t>
            </a:r>
            <a:r>
              <a:rPr lang="zh-CN" altLang="en-US" sz="1600" b="1" cap="all" dirty="0">
                <a:latin typeface="微软雅黑" panose="020B0503020204020204" pitchFamily="34" charset="-122"/>
                <a:ea typeface="微软雅黑" panose="020B0503020204020204" pitchFamily="34" charset="-122"/>
              </a:rPr>
              <a:t>）</a:t>
            </a: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② </a:t>
            </a:r>
            <a:r>
              <a:rPr lang="zh-CN" altLang="en-US" sz="1600" b="1" cap="all" dirty="0">
                <a:latin typeface="微软雅黑" panose="020B0503020204020204" pitchFamily="34" charset="-122"/>
                <a:ea typeface="微软雅黑" panose="020B0503020204020204" pitchFamily="34" charset="-122"/>
              </a:rPr>
              <a:t>没有考查名词复数和介词</a:t>
            </a:r>
            <a:endParaRPr lang="en-US" altLang="zh-CN"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③ </a:t>
            </a:r>
            <a:r>
              <a:rPr lang="zh-CN" altLang="en-US" sz="1600" b="1" cap="all" dirty="0">
                <a:latin typeface="微软雅黑" panose="020B0503020204020204" pitchFamily="34" charset="-122"/>
                <a:ea typeface="微软雅黑" panose="020B0503020204020204" pitchFamily="34" charset="-122"/>
              </a:rPr>
              <a:t>考查从属连词</a:t>
            </a:r>
            <a:r>
              <a:rPr lang="en-US" altLang="zh-CN" sz="1600" b="1" cap="all" dirty="0">
                <a:latin typeface="微软雅黑" panose="020B0503020204020204" pitchFamily="34" charset="-122"/>
                <a:ea typeface="微软雅黑" panose="020B0503020204020204" pitchFamily="34" charset="-122"/>
              </a:rPr>
              <a:t>2</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latin typeface="微软雅黑" panose="020B0503020204020204" pitchFamily="34" charset="-122"/>
                <a:ea typeface="微软雅黑" panose="020B0503020204020204" pitchFamily="34" charset="-122"/>
              </a:rPr>
              <a:t>56,62</a:t>
            </a:r>
            <a:r>
              <a:rPr lang="zh-CN" altLang="en-US" sz="1600" b="1" cap="all" dirty="0">
                <a:latin typeface="微软雅黑" panose="020B0503020204020204" pitchFamily="34" charset="-122"/>
                <a:ea typeface="微软雅黑" panose="020B0503020204020204" pitchFamily="34" charset="-122"/>
              </a:rPr>
              <a:t>）</a:t>
            </a:r>
            <a:endParaRPr lang="en-US" altLang="zh-CN" sz="1600" b="1" cap="all" dirty="0">
              <a:latin typeface="微软雅黑" panose="020B0503020204020204" pitchFamily="34" charset="-122"/>
              <a:ea typeface="微软雅黑" panose="020B0503020204020204" pitchFamily="34" charset="-122"/>
            </a:endParaRPr>
          </a:p>
        </p:txBody>
      </p:sp>
      <p:sp>
        <p:nvSpPr>
          <p:cNvPr id="31" name="圆角淘宝网chenying0907出品 30"/>
          <p:cNvSpPr/>
          <p:nvPr/>
        </p:nvSpPr>
        <p:spPr>
          <a:xfrm>
            <a:off x="595580" y="374309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3" name="圆角淘宝网chenying0907出品 32"/>
          <p:cNvSpPr/>
          <p:nvPr/>
        </p:nvSpPr>
        <p:spPr>
          <a:xfrm>
            <a:off x="595580" y="5110449"/>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7" name="文本框 36"/>
          <p:cNvSpPr txBox="1"/>
          <p:nvPr/>
        </p:nvSpPr>
        <p:spPr>
          <a:xfrm>
            <a:off x="1325880" y="878840"/>
            <a:ext cx="6096000" cy="1198880"/>
          </a:xfrm>
          <a:prstGeom prst="rect">
            <a:avLst/>
          </a:prstGeom>
          <a:noFill/>
          <a:ln>
            <a:solidFill>
              <a:srgbClr val="92D050"/>
            </a:solidFill>
          </a:ln>
        </p:spPr>
        <p:txBody>
          <a:bodyPr wrap="square" rtlCol="0" anchor="t">
            <a:spAutoFit/>
          </a:bodyPr>
          <a:lstStyle/>
          <a:p>
            <a:r>
              <a:rPr lang="zh-CN" altLang="en-US" sz="1800" b="1"/>
              <a:t>2022-1月</a:t>
            </a:r>
            <a:r>
              <a:rPr lang="zh-CN" altLang="en-US" sz="1800" b="1">
                <a:sym typeface="+mn-ea"/>
              </a:rPr>
              <a:t>浙江卷</a:t>
            </a:r>
            <a:r>
              <a:rPr lang="zh-CN" altLang="en-US" sz="1800" b="1"/>
              <a:t> </a:t>
            </a:r>
          </a:p>
          <a:p>
            <a:r>
              <a:rPr lang="zh-CN" altLang="en-US" sz="1800" b="1"/>
              <a:t>56.who/that        57.</a:t>
            </a:r>
            <a:r>
              <a:rPr lang="zh-CN" altLang="en-US" sz="1800" b="1">
                <a:solidFill>
                  <a:srgbClr val="A87F00"/>
                </a:solidFill>
              </a:rPr>
              <a:t>is viewed/has been viewed</a:t>
            </a:r>
            <a:r>
              <a:rPr lang="zh-CN" altLang="en-US" sz="1800" b="1"/>
              <a:t>   58.</a:t>
            </a:r>
            <a:r>
              <a:rPr lang="zh-CN" altLang="en-US" sz="1800" b="1">
                <a:solidFill>
                  <a:srgbClr val="A87F00"/>
                </a:solidFill>
              </a:rPr>
              <a:t>are</a:t>
            </a:r>
            <a:r>
              <a:rPr lang="zh-CN" altLang="en-US" sz="1800" b="1"/>
              <a:t>   59.</a:t>
            </a:r>
            <a:r>
              <a:rPr lang="zh-CN" altLang="en-US" sz="1800" b="1">
                <a:solidFill>
                  <a:srgbClr val="0070C0"/>
                </a:solidFill>
              </a:rPr>
              <a:t>changing</a:t>
            </a:r>
            <a:r>
              <a:rPr lang="zh-CN" altLang="en-US" sz="1800" b="1"/>
              <a:t>   60.roughly</a:t>
            </a:r>
            <a:r>
              <a:rPr lang="en-US" altLang="zh-CN" sz="1800" b="1"/>
              <a:t>     </a:t>
            </a:r>
            <a:r>
              <a:rPr lang="zh-CN" altLang="en-US" sz="1800" b="1"/>
              <a:t>61.</a:t>
            </a:r>
            <a:r>
              <a:rPr lang="zh-CN" altLang="en-US" sz="1800" b="1">
                <a:solidFill>
                  <a:srgbClr val="A87F00"/>
                </a:solidFill>
              </a:rPr>
              <a:t>have promised</a:t>
            </a:r>
            <a:r>
              <a:rPr lang="zh-CN" altLang="en-US" sz="1800" b="1"/>
              <a:t>   62.whether/if                63.the   64.</a:t>
            </a:r>
            <a:r>
              <a:rPr lang="zh-CN" altLang="en-US" sz="1800" b="1">
                <a:solidFill>
                  <a:srgbClr val="C00000"/>
                </a:solidFill>
              </a:rPr>
              <a:t>invitation</a:t>
            </a:r>
            <a:r>
              <a:rPr lang="zh-CN" altLang="en-US" sz="1800" b="1"/>
              <a:t>   65.</a:t>
            </a:r>
            <a:r>
              <a:rPr lang="zh-CN" altLang="en-US" sz="1800" b="1">
                <a:solidFill>
                  <a:srgbClr val="0070C0"/>
                </a:solidFill>
              </a:rPr>
              <a:t>to continue</a:t>
            </a:r>
          </a:p>
        </p:txBody>
      </p:sp>
      <p:sp>
        <p:nvSpPr>
          <p:cNvPr id="38" name="文本框 37"/>
          <p:cNvSpPr txBox="1"/>
          <p:nvPr/>
        </p:nvSpPr>
        <p:spPr>
          <a:xfrm>
            <a:off x="1325880" y="3743325"/>
            <a:ext cx="6096000" cy="1198880"/>
          </a:xfrm>
          <a:prstGeom prst="rect">
            <a:avLst/>
          </a:prstGeom>
          <a:noFill/>
          <a:ln>
            <a:solidFill>
              <a:srgbClr val="0070C0"/>
            </a:solidFill>
          </a:ln>
        </p:spPr>
        <p:txBody>
          <a:bodyPr wrap="square" rtlCol="0" anchor="t">
            <a:spAutoFit/>
          </a:bodyPr>
          <a:lstStyle/>
          <a:p>
            <a:r>
              <a:rPr lang="zh-CN" altLang="en-US" sz="1800" b="1"/>
              <a:t>2022-6月</a:t>
            </a:r>
            <a:r>
              <a:rPr lang="en-US" altLang="zh-CN" sz="1800" b="1"/>
              <a:t> </a:t>
            </a:r>
            <a:r>
              <a:rPr lang="zh-CN" altLang="en-US" sz="1800" b="1">
                <a:sym typeface="+mn-ea"/>
              </a:rPr>
              <a:t>浙江卷</a:t>
            </a:r>
            <a:endParaRPr lang="zh-CN" altLang="en-US" sz="1800" b="1"/>
          </a:p>
          <a:p>
            <a:r>
              <a:rPr lang="zh-CN" altLang="en-US" sz="1800" b="1"/>
              <a:t>56. </a:t>
            </a:r>
            <a:r>
              <a:rPr lang="zh-CN" altLang="en-US" sz="1800" b="1">
                <a:solidFill>
                  <a:srgbClr val="A87F00"/>
                </a:solidFill>
              </a:rPr>
              <a:t>be appreciated</a:t>
            </a:r>
            <a:r>
              <a:rPr lang="zh-CN" altLang="en-US" sz="1800" b="1"/>
              <a:t>  57. </a:t>
            </a:r>
            <a:r>
              <a:rPr lang="zh-CN" altLang="en-US" sz="1800" b="1">
                <a:solidFill>
                  <a:srgbClr val="0070C0"/>
                </a:solidFill>
              </a:rPr>
              <a:t>to do</a:t>
            </a:r>
            <a:r>
              <a:rPr lang="zh-CN" altLang="en-US" sz="1800" b="1"/>
              <a:t>    58. </a:t>
            </a:r>
            <a:r>
              <a:rPr lang="zh-CN" altLang="en-US" sz="1800" b="1">
                <a:solidFill>
                  <a:srgbClr val="C00000"/>
                </a:solidFill>
              </a:rPr>
              <a:t>photographer</a:t>
            </a:r>
            <a:r>
              <a:rPr lang="zh-CN" altLang="en-US" sz="1800" b="1"/>
              <a:t>   59. the          60. </a:t>
            </a:r>
            <a:r>
              <a:rPr lang="zh-CN" altLang="en-US" sz="1800" b="1">
                <a:solidFill>
                  <a:srgbClr val="0070C0"/>
                </a:solidFill>
              </a:rPr>
              <a:t>existing</a:t>
            </a:r>
            <a:r>
              <a:rPr lang="en-US" altLang="zh-CN" sz="1800" b="1"/>
              <a:t>      </a:t>
            </a:r>
            <a:r>
              <a:rPr lang="zh-CN" altLang="en-US" sz="1800" b="1"/>
              <a:t>61. </a:t>
            </a:r>
            <a:r>
              <a:rPr lang="zh-CN" altLang="en-US" sz="1800" b="1">
                <a:solidFill>
                  <a:srgbClr val="0070C0"/>
                </a:solidFill>
              </a:rPr>
              <a:t>sighted</a:t>
            </a:r>
            <a:r>
              <a:rPr lang="zh-CN" altLang="en-US" sz="1800" b="1"/>
              <a:t>        62.at</a:t>
            </a:r>
            <a:r>
              <a:rPr lang="en-US" altLang="zh-CN" sz="1800" b="1"/>
              <a:t>          </a:t>
            </a:r>
            <a:r>
              <a:rPr lang="zh-CN" altLang="en-US" sz="1800" b="1"/>
              <a:t>63. </a:t>
            </a:r>
            <a:r>
              <a:rPr lang="zh-CN" altLang="en-US" sz="1800" b="1">
                <a:solidFill>
                  <a:srgbClr val="A87F00"/>
                </a:solidFill>
              </a:rPr>
              <a:t>noticed</a:t>
            </a:r>
            <a:r>
              <a:rPr lang="zh-CN" altLang="en-US" sz="1800" b="1"/>
              <a:t>      </a:t>
            </a:r>
          </a:p>
          <a:p>
            <a:r>
              <a:rPr lang="zh-CN" altLang="en-US" sz="1800" b="1"/>
              <a:t>64. independence 	65. and </a:t>
            </a:r>
          </a:p>
        </p:txBody>
      </p:sp>
      <p:sp>
        <p:nvSpPr>
          <p:cNvPr id="40" name="文本框 39"/>
          <p:cNvSpPr txBox="1"/>
          <p:nvPr/>
        </p:nvSpPr>
        <p:spPr>
          <a:xfrm>
            <a:off x="1325880" y="5104130"/>
            <a:ext cx="6096000" cy="1076325"/>
          </a:xfrm>
          <a:prstGeom prst="rect">
            <a:avLst/>
          </a:prstGeom>
          <a:noFill/>
          <a:ln>
            <a:solidFill>
              <a:srgbClr val="0070C0"/>
            </a:solidFill>
          </a:ln>
        </p:spPr>
        <p:txBody>
          <a:bodyPr wrap="square" rtlCol="0" anchor="t">
            <a:spAutoFit/>
          </a:bodyPr>
          <a:lstStyle/>
          <a:p>
            <a:pPr marL="285750" indent="-285750">
              <a:buFont typeface="Wingdings" panose="05000000000000000000" charset="0"/>
              <a:buChar char="Ø"/>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2022-</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浙江卷答案分布特点：</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考查动词有6题（</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1题词形变换</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A87F00"/>
                </a:solidFill>
                <a:latin typeface="微软雅黑" panose="020B0503020204020204" pitchFamily="34" charset="-122"/>
                <a:ea typeface="微软雅黑" panose="020B0503020204020204" pitchFamily="34" charset="-122"/>
                <a:cs typeface="微软雅黑" panose="020B0503020204020204" pitchFamily="34" charset="-122"/>
              </a:rPr>
              <a:t>2题时态</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3题非谓</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61题和63题均是加-ed</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导致很多考生不敢填</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③</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没有考查名词复数和从属连词</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42" name="淘宝网chenying0907出品 8"/>
          <p:cNvSpPr txBox="1"/>
          <p:nvPr/>
        </p:nvSpPr>
        <p:spPr>
          <a:xfrm>
            <a:off x="7782560" y="1946910"/>
            <a:ext cx="4037965" cy="3969385"/>
          </a:xfrm>
          <a:prstGeom prst="rect">
            <a:avLst/>
          </a:prstGeom>
          <a:noFill/>
        </p:spPr>
        <p:txBody>
          <a:bodyPr wrap="square" rtlCol="0">
            <a:spAutoFit/>
          </a:bodyPr>
          <a:lstStyle/>
          <a:p>
            <a:pPr algn="l"/>
            <a:r>
              <a:rPr lang="en-US" altLang="zh-CN" sz="1800" b="1" dirty="0">
                <a:solidFill>
                  <a:srgbClr val="C00000"/>
                </a:solidFill>
                <a:latin typeface="微软雅黑" panose="020B0503020204020204" pitchFamily="34" charset="-122"/>
                <a:ea typeface="微软雅黑" panose="020B0503020204020204" pitchFamily="34" charset="-122"/>
              </a:rPr>
              <a:t>1.</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答案分布打破了规律，如：2022-1月考查了</a:t>
            </a:r>
            <a:r>
              <a:rPr lang="en-US" altLang="zh-CN" sz="1800" b="1" dirty="0">
                <a:latin typeface="微软雅黑" panose="020B0503020204020204" pitchFamily="34" charset="-122"/>
                <a:ea typeface="微软雅黑" panose="020B0503020204020204" pitchFamily="34" charset="-122"/>
              </a:rPr>
              <a:t>2</a:t>
            </a:r>
            <a:r>
              <a:rPr lang="zh-CN" altLang="en-US" sz="1800" b="1" dirty="0">
                <a:latin typeface="微软雅黑" panose="020B0503020204020204" pitchFamily="34" charset="-122"/>
                <a:ea typeface="微软雅黑" panose="020B0503020204020204" pitchFamily="34" charset="-122"/>
              </a:rPr>
              <a:t>个从属连词，2022-</a:t>
            </a:r>
            <a:r>
              <a:rPr lang="en-US" altLang="zh-CN" sz="1800" b="1" dirty="0">
                <a:latin typeface="微软雅黑" panose="020B0503020204020204" pitchFamily="34" charset="-122"/>
                <a:ea typeface="微软雅黑" panose="020B0503020204020204" pitchFamily="34" charset="-122"/>
              </a:rPr>
              <a:t>6</a:t>
            </a:r>
            <a:r>
              <a:rPr lang="zh-CN" altLang="en-US" sz="1800" b="1" dirty="0">
                <a:latin typeface="微软雅黑" panose="020B0503020204020204" pitchFamily="34" charset="-122"/>
                <a:ea typeface="微软雅黑" panose="020B0503020204020204" pitchFamily="34" charset="-122"/>
              </a:rPr>
              <a:t>月考查了两个动词加</a:t>
            </a:r>
            <a:r>
              <a:rPr lang="en-US" altLang="zh-CN" sz="1800" b="1" dirty="0">
                <a:latin typeface="微软雅黑" panose="020B0503020204020204" pitchFamily="34" charset="-122"/>
                <a:ea typeface="微软雅黑" panose="020B0503020204020204" pitchFamily="34" charset="-122"/>
              </a:rPr>
              <a:t>-ed</a:t>
            </a:r>
            <a:r>
              <a:rPr lang="zh-CN" altLang="en-US" sz="1800" b="1" dirty="0">
                <a:latin typeface="微软雅黑" panose="020B0503020204020204" pitchFamily="34" charset="-122"/>
                <a:ea typeface="微软雅黑" panose="020B0503020204020204" pitchFamily="34" charset="-122"/>
              </a:rPr>
              <a:t>；</a:t>
            </a:r>
          </a:p>
          <a:p>
            <a:pPr algn="l"/>
            <a:r>
              <a:rPr lang="en-US" altLang="zh-CN" sz="1800" b="1" dirty="0">
                <a:solidFill>
                  <a:srgbClr val="C00000"/>
                </a:solidFill>
                <a:latin typeface="微软雅黑" panose="020B0503020204020204" pitchFamily="34" charset="-122"/>
                <a:ea typeface="微软雅黑" panose="020B0503020204020204" pitchFamily="34" charset="-122"/>
              </a:rPr>
              <a:t>2.</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动词的考查明显加大，谓语和非谓的考查多达</a:t>
            </a:r>
            <a:r>
              <a:rPr lang="en-US" altLang="zh-CN" sz="1800" b="1" dirty="0">
                <a:latin typeface="微软雅黑" panose="020B0503020204020204" pitchFamily="34" charset="-122"/>
                <a:ea typeface="微软雅黑" panose="020B0503020204020204" pitchFamily="34" charset="-122"/>
              </a:rPr>
              <a:t>5</a:t>
            </a:r>
            <a:r>
              <a:rPr lang="zh-CN" altLang="en-US" sz="1800" b="1" dirty="0">
                <a:latin typeface="微软雅黑" panose="020B0503020204020204" pitchFamily="34" charset="-122"/>
                <a:ea typeface="微软雅黑" panose="020B0503020204020204" pitchFamily="34" charset="-122"/>
              </a:rPr>
              <a:t>题；</a:t>
            </a:r>
          </a:p>
          <a:p>
            <a:pPr algn="l"/>
            <a:r>
              <a:rPr lang="en-US" altLang="zh-CN" sz="1800" b="1" dirty="0">
                <a:solidFill>
                  <a:srgbClr val="C00000"/>
                </a:solidFill>
                <a:latin typeface="微软雅黑" panose="020B0503020204020204" pitchFamily="34" charset="-122"/>
                <a:ea typeface="微软雅黑" panose="020B0503020204020204" pitchFamily="34" charset="-122"/>
              </a:rPr>
              <a:t>3. </a:t>
            </a:r>
            <a:r>
              <a:rPr lang="zh-CN" altLang="en-US" sz="1800" b="1" dirty="0">
                <a:solidFill>
                  <a:schemeClr val="tx1"/>
                </a:solidFill>
                <a:latin typeface="微软雅黑" panose="020B0503020204020204" pitchFamily="34" charset="-122"/>
                <a:ea typeface="微软雅黑" panose="020B0503020204020204" pitchFamily="34" charset="-122"/>
              </a:rPr>
              <a:t>文本的地道性增强，</a:t>
            </a:r>
            <a:r>
              <a:rPr lang="en-US" altLang="zh-CN" sz="1800" b="1" dirty="0">
                <a:latin typeface="微软雅黑" panose="020B0503020204020204" pitchFamily="34" charset="-122"/>
                <a:ea typeface="微软雅黑" panose="020B0503020204020204" pitchFamily="34" charset="-122"/>
              </a:rPr>
              <a:t>2022-1月</a:t>
            </a:r>
            <a:r>
              <a:rPr lang="zh-CN" altLang="en-US" sz="1800" b="1" dirty="0">
                <a:latin typeface="微软雅黑" panose="020B0503020204020204" pitchFamily="34" charset="-122"/>
                <a:ea typeface="微软雅黑" panose="020B0503020204020204" pitchFamily="34" charset="-122"/>
              </a:rPr>
              <a:t>破折号出现</a:t>
            </a:r>
            <a:r>
              <a:rPr lang="en-US" altLang="zh-CN" sz="1800" b="1" dirty="0">
                <a:latin typeface="微软雅黑" panose="020B0503020204020204" pitchFamily="34" charset="-122"/>
                <a:ea typeface="微软雅黑" panose="020B0503020204020204" pitchFamily="34" charset="-122"/>
              </a:rPr>
              <a:t>4</a:t>
            </a:r>
            <a:r>
              <a:rPr lang="zh-CN" altLang="en-US" sz="1800" b="1" dirty="0">
                <a:latin typeface="微软雅黑" panose="020B0503020204020204" pitchFamily="34" charset="-122"/>
                <a:ea typeface="微软雅黑" panose="020B0503020204020204" pitchFamily="34" charset="-122"/>
              </a:rPr>
              <a:t>处；2022-</a:t>
            </a:r>
            <a:r>
              <a:rPr lang="en-US" altLang="zh-CN" sz="1800" b="1" dirty="0">
                <a:latin typeface="微软雅黑" panose="020B0503020204020204" pitchFamily="34" charset="-122"/>
                <a:ea typeface="微软雅黑" panose="020B0503020204020204" pitchFamily="34" charset="-122"/>
              </a:rPr>
              <a:t>6</a:t>
            </a:r>
            <a:r>
              <a:rPr lang="zh-CN" altLang="en-US" sz="1800" b="1" dirty="0">
                <a:latin typeface="微软雅黑" panose="020B0503020204020204" pitchFamily="34" charset="-122"/>
                <a:ea typeface="微软雅黑" panose="020B0503020204020204" pitchFamily="34" charset="-122"/>
              </a:rPr>
              <a:t>月破折号出现</a:t>
            </a:r>
            <a:r>
              <a:rPr lang="en-US" altLang="zh-CN" sz="1800" b="1" dirty="0">
                <a:latin typeface="微软雅黑" panose="020B0503020204020204" pitchFamily="34" charset="-122"/>
                <a:ea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rPr>
              <a:t>处，加大了句子分析和语义理解的难度；</a:t>
            </a:r>
          </a:p>
          <a:p>
            <a:pPr algn="l"/>
            <a:r>
              <a:rPr lang="en-US" altLang="zh-CN" sz="1800" b="1" dirty="0">
                <a:solidFill>
                  <a:srgbClr val="C00000"/>
                </a:solidFill>
                <a:latin typeface="微软雅黑" panose="020B0503020204020204" pitchFamily="34" charset="-122"/>
                <a:ea typeface="微软雅黑" panose="020B0503020204020204" pitchFamily="34" charset="-122"/>
              </a:rPr>
              <a:t>4.</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生词增多：2022-1月</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academic</a:t>
            </a:r>
            <a:r>
              <a:rPr lang="zh-CN" altLang="en-US" sz="1800" b="1" baseline="-25000" dirty="0">
                <a:latin typeface="微软雅黑" panose="020B0503020204020204" pitchFamily="34" charset="-122"/>
                <a:ea typeface="微软雅黑" panose="020B0503020204020204" pitchFamily="34" charset="-122"/>
              </a:rPr>
              <a:t>大学教师，学者</a:t>
            </a:r>
            <a:r>
              <a:rPr lang="zh-CN" altLang="en-US" sz="1800" b="1" dirty="0">
                <a:latin typeface="微软雅黑" panose="020B0503020204020204" pitchFamily="34" charset="-122"/>
                <a:ea typeface="微软雅黑" panose="020B0503020204020204" pitchFamily="34" charset="-122"/>
              </a:rPr>
              <a:t>；remotely</a:t>
            </a:r>
            <a:r>
              <a:rPr lang="zh-CN" altLang="en-US" sz="1800" b="1" baseline="-25000" dirty="0">
                <a:latin typeface="微软雅黑" panose="020B0503020204020204" pitchFamily="34" charset="-122"/>
                <a:ea typeface="微软雅黑" panose="020B0503020204020204" pitchFamily="34" charset="-122"/>
              </a:rPr>
              <a:t>远程地</a:t>
            </a:r>
            <a:r>
              <a:rPr lang="zh-CN" altLang="en-US" sz="1800" b="1" dirty="0">
                <a:latin typeface="微软雅黑" panose="020B0503020204020204" pitchFamily="34" charset="-122"/>
                <a:ea typeface="微软雅黑" panose="020B0503020204020204" pitchFamily="34" charset="-122"/>
              </a:rPr>
              <a:t>； question</a:t>
            </a:r>
            <a:r>
              <a:rPr lang="zh-CN" altLang="en-US" sz="1800" b="1" baseline="-25000" dirty="0">
                <a:latin typeface="微软雅黑" panose="020B0503020204020204" pitchFamily="34" charset="-122"/>
                <a:ea typeface="微软雅黑" panose="020B0503020204020204" pitchFamily="34" charset="-122"/>
              </a:rPr>
              <a:t>质疑。</a:t>
            </a:r>
            <a:r>
              <a:rPr lang="zh-CN" altLang="en-US" sz="1800" b="1" dirty="0">
                <a:latin typeface="微软雅黑" panose="020B0503020204020204" pitchFamily="34" charset="-122"/>
                <a:ea typeface="微软雅黑" panose="020B0503020204020204" pitchFamily="34" charset="-122"/>
              </a:rPr>
              <a:t>2022-6月textured</a:t>
            </a:r>
            <a:r>
              <a:rPr lang="zh-CN" altLang="en-US" sz="1800" b="1" baseline="-25000" dirty="0">
                <a:latin typeface="微软雅黑" panose="020B0503020204020204" pitchFamily="34" charset="-122"/>
                <a:ea typeface="微软雅黑" panose="020B0503020204020204" pitchFamily="34" charset="-122"/>
              </a:rPr>
              <a:t>纹理的</a:t>
            </a:r>
            <a:r>
              <a:rPr lang="zh-CN" altLang="en-US" sz="1800" b="1" dirty="0">
                <a:latin typeface="微软雅黑" panose="020B0503020204020204" pitchFamily="34" charset="-122"/>
                <a:ea typeface="微软雅黑" panose="020B0503020204020204" pitchFamily="34" charset="-122"/>
              </a:rPr>
              <a:t>；neuroplasticity</a:t>
            </a:r>
            <a:r>
              <a:rPr lang="zh-CN" altLang="en-US" sz="1800" b="1" baseline="-25000" dirty="0">
                <a:latin typeface="微软雅黑" panose="020B0503020204020204" pitchFamily="34" charset="-122"/>
                <a:ea typeface="微软雅黑" panose="020B0503020204020204" pitchFamily="34" charset="-122"/>
              </a:rPr>
              <a:t>神经可塑性。</a:t>
            </a:r>
            <a:r>
              <a:rPr lang="zh-CN" altLang="en-US" sz="1800" b="1" dirty="0">
                <a:latin typeface="微软雅黑" panose="020B0503020204020204" pitchFamily="34" charset="-122"/>
                <a:ea typeface="微软雅黑" panose="020B0503020204020204" pitchFamily="34" charset="-122"/>
              </a:rPr>
              <a:t>需强化语境运用和语篇分析的能力，来增强文本的理解。</a:t>
            </a:r>
          </a:p>
        </p:txBody>
      </p:sp>
      <p:pic>
        <p:nvPicPr>
          <p:cNvPr id="44" name="图片 4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4" name="文本框 3"/>
          <p:cNvSpPr txBox="1"/>
          <p:nvPr>
            <p:custDataLst>
              <p:tags r:id="rId2"/>
            </p:custDataLst>
          </p:nvPr>
        </p:nvSpPr>
        <p:spPr>
          <a:xfrm>
            <a:off x="1012190" y="620486"/>
            <a:ext cx="9086215" cy="27559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ysClr val="window" lastClr="FFFFFF">
                    <a:lumMod val="50000"/>
                  </a:sysClr>
                </a:solidFill>
                <a:latin typeface="等线 Light" panose="02010600030101010101" charset="-122"/>
                <a:ea typeface="等线 Light" panose="02010600030101010101" charset="-122"/>
                <a:cs typeface="+mn-ea"/>
                <a:sym typeface="等线" panose="02010600030101010101" pitchFamily="2" charset="-122"/>
              </a:rPr>
              <a:t>溯恩英语</a:t>
            </a:r>
            <a:r>
              <a:rPr kumimoji="0" lang="en-US" altLang="zh-CN" sz="1000" kern="1200" cap="none" spc="0" normalizeH="0" baseline="0" noProof="1">
                <a:solidFill>
                  <a:sysClr val="window" lastClr="FFFFFF">
                    <a:lumMod val="50000"/>
                  </a:sysClr>
                </a:solidFill>
                <a:latin typeface="+mn-ea"/>
                <a:ea typeface="+mn-ea"/>
                <a:cs typeface="+mn-ea"/>
                <a:sym typeface="+mn-ea"/>
              </a:rPr>
              <a:t> 2023年6月全国高考新课标I卷语法填空讲评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1799"/>
                            </p:stCondLst>
                            <p:childTnLst>
                              <p:par>
                                <p:cTn id="10" presetID="2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2299"/>
                            </p:stCondLst>
                            <p:childTnLst>
                              <p:par>
                                <p:cTn id="14" presetID="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ppt_x"/>
                                          </p:val>
                                        </p:tav>
                                        <p:tav tm="100000">
                                          <p:val>
                                            <p:strVal val="#ppt_x"/>
                                          </p:val>
                                        </p:tav>
                                      </p:tavLst>
                                    </p:anim>
                                    <p:anim calcmode="lin" valueType="num">
                                      <p:cBhvr additive="base">
                                        <p:cTn id="17" dur="25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2799"/>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3299"/>
                            </p:stCondLst>
                            <p:childTnLst>
                              <p:par>
                                <p:cTn id="24" presetID="2" presetClass="entr" presetSubtype="4"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250" fill="hold"/>
                                        <p:tgtEl>
                                          <p:spTgt spid="31"/>
                                        </p:tgtEl>
                                        <p:attrNameLst>
                                          <p:attrName>ppt_x</p:attrName>
                                        </p:attrNameLst>
                                      </p:cBhvr>
                                      <p:tavLst>
                                        <p:tav tm="0">
                                          <p:val>
                                            <p:strVal val="#ppt_x"/>
                                          </p:val>
                                        </p:tav>
                                        <p:tav tm="100000">
                                          <p:val>
                                            <p:strVal val="#ppt_x"/>
                                          </p:val>
                                        </p:tav>
                                      </p:tavLst>
                                    </p:anim>
                                    <p:anim calcmode="lin" valueType="num">
                                      <p:cBhvr additive="base">
                                        <p:cTn id="27" dur="250" fill="hold"/>
                                        <p:tgtEl>
                                          <p:spTgt spid="31"/>
                                        </p:tgtEl>
                                        <p:attrNameLst>
                                          <p:attrName>ppt_y</p:attrName>
                                        </p:attrNameLst>
                                      </p:cBhvr>
                                      <p:tavLst>
                                        <p:tav tm="0">
                                          <p:val>
                                            <p:strVal val="1+#ppt_h/2"/>
                                          </p:val>
                                        </p:tav>
                                        <p:tav tm="100000">
                                          <p:val>
                                            <p:strVal val="#ppt_y"/>
                                          </p:val>
                                        </p:tav>
                                      </p:tavLst>
                                    </p:anim>
                                  </p:childTnLst>
                                </p:cTn>
                              </p:par>
                            </p:childTnLst>
                          </p:cTn>
                        </p:par>
                        <p:par>
                          <p:cTn id="28" fill="hold">
                            <p:stCondLst>
                              <p:cond delay="3799"/>
                            </p:stCondLst>
                            <p:childTnLst>
                              <p:par>
                                <p:cTn id="29" presetID="2" presetClass="entr" presetSubtype="4"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250" fill="hold"/>
                                        <p:tgtEl>
                                          <p:spTgt spid="33"/>
                                        </p:tgtEl>
                                        <p:attrNameLst>
                                          <p:attrName>ppt_x</p:attrName>
                                        </p:attrNameLst>
                                      </p:cBhvr>
                                      <p:tavLst>
                                        <p:tav tm="0">
                                          <p:val>
                                            <p:strVal val="#ppt_x"/>
                                          </p:val>
                                        </p:tav>
                                        <p:tav tm="100000">
                                          <p:val>
                                            <p:strVal val="#ppt_x"/>
                                          </p:val>
                                        </p:tav>
                                      </p:tavLst>
                                    </p:anim>
                                    <p:anim calcmode="lin" valueType="num">
                                      <p:cBhvr additive="base">
                                        <p:cTn id="32" dur="2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p:tgtEl>
                                          <p:spTgt spid="30"/>
                                        </p:tgtEl>
                                        <p:attrNameLst>
                                          <p:attrName>ppt_y</p:attrName>
                                        </p:attrNameLst>
                                      </p:cBhvr>
                                      <p:tavLst>
                                        <p:tav tm="0">
                                          <p:val>
                                            <p:strVal val="#ppt_y+#ppt_h*1.125000"/>
                                          </p:val>
                                        </p:tav>
                                        <p:tav tm="100000">
                                          <p:val>
                                            <p:strVal val="#ppt_y"/>
                                          </p:val>
                                        </p:tav>
                                      </p:tavLst>
                                    </p:anim>
                                    <p:animEffect transition="in" filter="wipe(up)">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p:tgtEl>
                                          <p:spTgt spid="40"/>
                                        </p:tgtEl>
                                        <p:attrNameLst>
                                          <p:attrName>ppt_y</p:attrName>
                                        </p:attrNameLst>
                                      </p:cBhvr>
                                      <p:tavLst>
                                        <p:tav tm="0">
                                          <p:val>
                                            <p:strVal val="#ppt_y+#ppt_h*1.125000"/>
                                          </p:val>
                                        </p:tav>
                                        <p:tav tm="100000">
                                          <p:val>
                                            <p:strVal val="#ppt_y"/>
                                          </p:val>
                                        </p:tav>
                                      </p:tavLst>
                                    </p:anim>
                                    <p:animEffect transition="in" filter="wipe(up)">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bldLvl="0" animBg="1"/>
      <p:bldP spid="11" grpId="0" bldLvl="0" animBg="1"/>
      <p:bldP spid="30" grpId="0" bldLvl="0" animBg="1"/>
      <p:bldP spid="30" grpId="1" animBg="1"/>
      <p:bldP spid="31" grpId="0" bldLvl="0" animBg="1"/>
      <p:bldP spid="33" grpId="0" bldLvl="0" animBg="1"/>
      <p:bldP spid="40" grpId="0" bldLvl="0" animBg="1"/>
      <p:bldP spid="40" grpId="1" animBg="1"/>
      <p:bldP spid="42" grpId="0"/>
      <p:bldP spid="4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795655" y="168910"/>
            <a:ext cx="9293225" cy="460375"/>
          </a:xfrm>
          <a:prstGeom prst="rect">
            <a:avLst/>
          </a:prstGeom>
          <a:noFill/>
        </p:spPr>
        <p:txBody>
          <a:bodyPr wrap="square" rtlCol="0">
            <a:spAutoFit/>
          </a:bodyPr>
          <a:lstStyle/>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202</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rPr>
              <a:t>3</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年1月</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浙江卷</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和 202</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rPr>
              <a:t>3</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年6月新课标I卷 </a:t>
            </a:r>
            <a:r>
              <a:rPr lang="zh-CN" altLang="en-US" sz="2400" b="1" dirty="0">
                <a:solidFill>
                  <a:srgbClr val="C00000"/>
                </a:solidFill>
                <a:latin typeface="微软雅黑" panose="020B0503020204020204" pitchFamily="34" charset="-122"/>
                <a:ea typeface="微软雅黑" panose="020B0503020204020204" pitchFamily="34" charset="-122"/>
                <a:sym typeface="+mn-ea"/>
              </a:rPr>
              <a:t>答案分布的特点</a:t>
            </a:r>
          </a:p>
        </p:txBody>
      </p:sp>
      <p:grpSp>
        <p:nvGrpSpPr>
          <p:cNvPr id="19" name="淘宝网chenying0907出品 18"/>
          <p:cNvGrpSpPr/>
          <p:nvPr/>
        </p:nvGrpSpPr>
        <p:grpSpPr>
          <a:xfrm>
            <a:off x="7607301" y="586106"/>
            <a:ext cx="4340858" cy="5686425"/>
            <a:chOff x="1895311" y="1506910"/>
            <a:chExt cx="2569868" cy="4320480"/>
          </a:xfrm>
        </p:grpSpPr>
        <p:sp>
          <p:nvSpPr>
            <p:cNvPr id="20" name="圆角淘宝网chenying0907出品 19"/>
            <p:cNvSpPr/>
            <p:nvPr/>
          </p:nvSpPr>
          <p:spPr>
            <a:xfrm>
              <a:off x="1936663" y="1506910"/>
              <a:ext cx="2528516"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21" name="圆角淘宝网chenying0907出品 6"/>
            <p:cNvSpPr/>
            <p:nvPr/>
          </p:nvSpPr>
          <p:spPr>
            <a:xfrm>
              <a:off x="1936663" y="1785293"/>
              <a:ext cx="792088" cy="561590"/>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22" name="淘宝网chenying0907出品 7"/>
            <p:cNvSpPr txBox="1"/>
            <p:nvPr/>
          </p:nvSpPr>
          <p:spPr>
            <a:xfrm>
              <a:off x="1895311" y="1886610"/>
              <a:ext cx="833441" cy="396587"/>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分析：</a:t>
              </a:r>
            </a:p>
          </p:txBody>
        </p:sp>
        <p:sp>
          <p:nvSpPr>
            <p:cNvPr id="26" name="淘宝网chenying0907出品 11"/>
            <p:cNvSpPr>
              <a:spLocks noEditPoints="1"/>
            </p:cNvSpPr>
            <p:nvPr/>
          </p:nvSpPr>
          <p:spPr bwMode="auto">
            <a:xfrm>
              <a:off x="2842949" y="1657622"/>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lstStyle/>
            <a:p>
              <a:endParaRPr lang="zh-CN" altLang="en-US" sz="1800"/>
            </a:p>
          </p:txBody>
        </p:sp>
      </p:grpSp>
      <p:sp>
        <p:nvSpPr>
          <p:cNvPr id="27" name="圆角淘宝网chenying0907出品 26"/>
          <p:cNvSpPr/>
          <p:nvPr/>
        </p:nvSpPr>
        <p:spPr>
          <a:xfrm>
            <a:off x="595580" y="878801"/>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11" name="圆角淘宝网chenying0907出品 28"/>
          <p:cNvSpPr/>
          <p:nvPr/>
        </p:nvSpPr>
        <p:spPr>
          <a:xfrm>
            <a:off x="595580" y="2249990"/>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0" name="淘宝网chenying0907出品 29"/>
          <p:cNvSpPr/>
          <p:nvPr/>
        </p:nvSpPr>
        <p:spPr>
          <a:xfrm>
            <a:off x="1326106" y="2244231"/>
            <a:ext cx="6096000" cy="1076325"/>
          </a:xfrm>
          <a:prstGeom prst="rect">
            <a:avLst/>
          </a:prstGeom>
          <a:ln>
            <a:solidFill>
              <a:srgbClr val="92D050"/>
            </a:solidFill>
          </a:ln>
        </p:spPr>
        <p:txBody>
          <a:bodyPr wrap="square">
            <a:spAutoFit/>
          </a:bodyPr>
          <a:lstStyle/>
          <a:p>
            <a:pPr marL="285750" indent="-285750" fontAlgn="auto">
              <a:lnSpc>
                <a:spcPts val="1920"/>
              </a:lnSpc>
              <a:spcBef>
                <a:spcPct val="0"/>
              </a:spcBef>
              <a:buFont typeface="Wingdings" panose="05000000000000000000" charset="0"/>
              <a:buChar char="Ø"/>
            </a:pPr>
            <a:r>
              <a:rPr lang="zh-CN" altLang="en-US" sz="1600" b="1" cap="all" dirty="0">
                <a:latin typeface="微软雅黑" panose="020B0503020204020204" pitchFamily="34" charset="-122"/>
                <a:ea typeface="微软雅黑" panose="020B0503020204020204" pitchFamily="34" charset="-122"/>
              </a:rPr>
              <a:t>202</a:t>
            </a:r>
            <a:r>
              <a:rPr lang="en-US" altLang="zh-CN" sz="1600" b="1" cap="all" dirty="0">
                <a:latin typeface="微软雅黑" panose="020B0503020204020204" pitchFamily="34" charset="-122"/>
                <a:ea typeface="微软雅黑" panose="020B0503020204020204" pitchFamily="34" charset="-122"/>
              </a:rPr>
              <a:t>3</a:t>
            </a:r>
            <a:r>
              <a:rPr lang="zh-CN" altLang="en-US" sz="1600" b="1" cap="all" dirty="0">
                <a:latin typeface="微软雅黑" panose="020B0503020204020204" pitchFamily="34" charset="-122"/>
                <a:ea typeface="微软雅黑" panose="020B0503020204020204" pitchFamily="34" charset="-122"/>
              </a:rPr>
              <a:t>-1月</a:t>
            </a:r>
            <a:r>
              <a:rPr lang="en-US" altLang="zh-CN" sz="1600" b="1" cap="all" dirty="0">
                <a:latin typeface="微软雅黑" panose="020B0503020204020204" pitchFamily="34" charset="-122"/>
                <a:ea typeface="微软雅黑" panose="020B0503020204020204" pitchFamily="34" charset="-122"/>
              </a:rPr>
              <a:t> </a:t>
            </a:r>
            <a:r>
              <a:rPr lang="zh-CN" altLang="en-US" sz="1600" b="1" cap="all" dirty="0">
                <a:latin typeface="微软雅黑" panose="020B0503020204020204" pitchFamily="34" charset="-122"/>
                <a:ea typeface="微软雅黑" panose="020B0503020204020204" pitchFamily="34" charset="-122"/>
              </a:rPr>
              <a:t>浙江卷答案分布特点：</a:t>
            </a: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① </a:t>
            </a:r>
            <a:r>
              <a:rPr lang="zh-CN" altLang="en-US" sz="1600" b="1" cap="all" dirty="0">
                <a:latin typeface="微软雅黑" panose="020B0503020204020204" pitchFamily="34" charset="-122"/>
                <a:ea typeface="微软雅黑" panose="020B0503020204020204" pitchFamily="34" charset="-122"/>
              </a:rPr>
              <a:t>考查动词有</a:t>
            </a:r>
            <a:r>
              <a:rPr lang="en-US" altLang="zh-CN" sz="1600" b="1" cap="all" dirty="0">
                <a:latin typeface="微软雅黑" panose="020B0503020204020204" pitchFamily="34" charset="-122"/>
                <a:ea typeface="微软雅黑" panose="020B0503020204020204" pitchFamily="34" charset="-122"/>
              </a:rPr>
              <a:t>3</a:t>
            </a:r>
            <a:r>
              <a:rPr lang="zh-CN" altLang="en-US" sz="1600" b="1" cap="all" dirty="0">
                <a:latin typeface="微软雅黑" panose="020B0503020204020204" pitchFamily="34" charset="-122"/>
                <a:ea typeface="微软雅黑" panose="020B0503020204020204" pitchFamily="34" charset="-122"/>
              </a:rPr>
              <a:t>题（</a:t>
            </a:r>
            <a:r>
              <a:rPr lang="zh-CN" altLang="en-US" sz="1600" b="1" cap="all" dirty="0">
                <a:solidFill>
                  <a:srgbClr val="A87F00"/>
                </a:solidFill>
                <a:latin typeface="微软雅黑" panose="020B0503020204020204" pitchFamily="34" charset="-122"/>
                <a:ea typeface="微软雅黑" panose="020B0503020204020204" pitchFamily="34" charset="-122"/>
              </a:rPr>
              <a:t>2题时态</a:t>
            </a:r>
            <a:r>
              <a:rPr lang="zh-CN" altLang="en-US" sz="1600" b="1" cap="all" dirty="0">
                <a:latin typeface="微软雅黑" panose="020B0503020204020204" pitchFamily="34" charset="-122"/>
                <a:ea typeface="微软雅黑" panose="020B0503020204020204" pitchFamily="34" charset="-122"/>
              </a:rPr>
              <a:t>，</a:t>
            </a:r>
            <a:r>
              <a:rPr lang="zh-CN" altLang="en-US" sz="1600" b="1" cap="all" dirty="0">
                <a:solidFill>
                  <a:srgbClr val="0070C0"/>
                </a:solidFill>
                <a:latin typeface="微软雅黑" panose="020B0503020204020204" pitchFamily="34" charset="-122"/>
                <a:ea typeface="微软雅黑" panose="020B0503020204020204" pitchFamily="34" charset="-122"/>
              </a:rPr>
              <a:t>1题非谓</a:t>
            </a:r>
            <a:r>
              <a:rPr lang="zh-CN" altLang="en-US" sz="1600" b="1" cap="all" dirty="0">
                <a:latin typeface="微软雅黑" panose="020B0503020204020204" pitchFamily="34" charset="-122"/>
                <a:ea typeface="微软雅黑" panose="020B0503020204020204" pitchFamily="34" charset="-122"/>
              </a:rPr>
              <a:t>）</a:t>
            </a: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② </a:t>
            </a:r>
            <a:r>
              <a:rPr lang="zh-CN" altLang="en-US" sz="1600" b="1" cap="all" dirty="0">
                <a:latin typeface="微软雅黑" panose="020B0503020204020204" pitchFamily="34" charset="-122"/>
                <a:ea typeface="微软雅黑" panose="020B0503020204020204" pitchFamily="34" charset="-122"/>
              </a:rPr>
              <a:t>考查面广：</a:t>
            </a:r>
            <a:r>
              <a:rPr lang="en-US" altLang="zh-CN" sz="1600" b="1" cap="all" dirty="0">
                <a:latin typeface="微软雅黑" panose="020B0503020204020204" pitchFamily="34" charset="-122"/>
                <a:ea typeface="微软雅黑" panose="020B0503020204020204" pitchFamily="34" charset="-122"/>
                <a:sym typeface="+mn-ea"/>
              </a:rPr>
              <a:t>1</a:t>
            </a:r>
            <a:r>
              <a:rPr lang="zh-CN" altLang="en-US" sz="1600" b="1" cap="all" dirty="0">
                <a:latin typeface="微软雅黑" panose="020B0503020204020204" pitchFamily="34" charset="-122"/>
                <a:ea typeface="微软雅黑" panose="020B0503020204020204" pitchFamily="34" charset="-122"/>
                <a:sym typeface="+mn-ea"/>
              </a:rPr>
              <a:t>题</a:t>
            </a:r>
            <a:r>
              <a:rPr lang="zh-CN" altLang="en-US" sz="1600" b="1" cap="all" dirty="0">
                <a:latin typeface="微软雅黑" panose="020B0503020204020204" pitchFamily="34" charset="-122"/>
                <a:ea typeface="微软雅黑" panose="020B0503020204020204" pitchFamily="34" charset="-122"/>
              </a:rPr>
              <a:t>名词复数，</a:t>
            </a:r>
            <a:r>
              <a:rPr lang="en-US" altLang="zh-CN" sz="1600" b="1" cap="all" dirty="0">
                <a:solidFill>
                  <a:srgbClr val="C00000"/>
                </a:solidFill>
                <a:latin typeface="微软雅黑" panose="020B0503020204020204" pitchFamily="34" charset="-122"/>
                <a:ea typeface="微软雅黑" panose="020B0503020204020204" pitchFamily="34" charset="-122"/>
              </a:rPr>
              <a:t>3</a:t>
            </a:r>
            <a:r>
              <a:rPr lang="zh-CN" altLang="en-US" sz="1600" b="1" cap="all" dirty="0">
                <a:solidFill>
                  <a:srgbClr val="C00000"/>
                </a:solidFill>
                <a:latin typeface="微软雅黑" panose="020B0503020204020204" pitchFamily="34" charset="-122"/>
                <a:ea typeface="微软雅黑" panose="020B0503020204020204" pitchFamily="34" charset="-122"/>
                <a:sym typeface="+mn-ea"/>
              </a:rPr>
              <a:t>题词形变换，</a:t>
            </a:r>
            <a:r>
              <a:rPr lang="en-US" altLang="zh-CN" sz="1600" b="1" cap="all" dirty="0">
                <a:latin typeface="微软雅黑" panose="020B0503020204020204" pitchFamily="34" charset="-122"/>
                <a:ea typeface="微软雅黑" panose="020B0503020204020204" pitchFamily="34" charset="-122"/>
                <a:sym typeface="+mn-ea"/>
              </a:rPr>
              <a:t>1</a:t>
            </a:r>
            <a:r>
              <a:rPr lang="zh-CN" altLang="en-US" sz="1600" b="1" cap="all" dirty="0">
                <a:latin typeface="微软雅黑" panose="020B0503020204020204" pitchFamily="34" charset="-122"/>
                <a:ea typeface="微软雅黑" panose="020B0503020204020204" pitchFamily="34" charset="-122"/>
                <a:sym typeface="+mn-ea"/>
              </a:rPr>
              <a:t>题</a:t>
            </a:r>
            <a:r>
              <a:rPr lang="zh-CN" altLang="en-US" sz="1600" b="1" cap="all" dirty="0">
                <a:latin typeface="微软雅黑" panose="020B0503020204020204" pitchFamily="34" charset="-122"/>
                <a:ea typeface="微软雅黑" panose="020B0503020204020204" pitchFamily="34" charset="-122"/>
              </a:rPr>
              <a:t>定冠词，</a:t>
            </a:r>
            <a:r>
              <a:rPr lang="zh-CN" altLang="en-US" sz="1600" b="1" cap="all" dirty="0">
                <a:latin typeface="微软雅黑" panose="020B0503020204020204" pitchFamily="34" charset="-122"/>
                <a:ea typeface="微软雅黑" panose="020B0503020204020204" pitchFamily="34" charset="-122"/>
                <a:sym typeface="+mn-ea"/>
              </a:rPr>
              <a:t>连词</a:t>
            </a:r>
            <a:r>
              <a:rPr lang="en-US" altLang="zh-CN" sz="1600" b="1" cap="all" dirty="0">
                <a:latin typeface="微软雅黑" panose="020B0503020204020204" pitchFamily="34" charset="-122"/>
                <a:ea typeface="微软雅黑" panose="020B0503020204020204" pitchFamily="34" charset="-122"/>
                <a:sym typeface="+mn-ea"/>
              </a:rPr>
              <a:t>2</a:t>
            </a:r>
            <a:r>
              <a:rPr lang="zh-CN" altLang="en-US" sz="1600" b="1" cap="all" dirty="0">
                <a:latin typeface="微软雅黑" panose="020B0503020204020204" pitchFamily="34" charset="-122"/>
                <a:ea typeface="微软雅黑" panose="020B0503020204020204" pitchFamily="34" charset="-122"/>
                <a:sym typeface="+mn-ea"/>
              </a:rPr>
              <a:t>题</a:t>
            </a:r>
            <a:endParaRPr lang="en-US" altLang="zh-CN"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③ </a:t>
            </a:r>
            <a:r>
              <a:rPr lang="zh-CN" altLang="en-US" sz="1600" b="1" cap="all" dirty="0">
                <a:latin typeface="微软雅黑" panose="020B0503020204020204" pitchFamily="34" charset="-122"/>
                <a:ea typeface="微软雅黑" panose="020B0503020204020204" pitchFamily="34" charset="-122"/>
              </a:rPr>
              <a:t>没有考查介词</a:t>
            </a:r>
            <a:endParaRPr lang="en-US" altLang="zh-CN" sz="1600" b="1" cap="all" dirty="0">
              <a:latin typeface="微软雅黑" panose="020B0503020204020204" pitchFamily="34" charset="-122"/>
              <a:ea typeface="微软雅黑" panose="020B0503020204020204" pitchFamily="34" charset="-122"/>
            </a:endParaRPr>
          </a:p>
        </p:txBody>
      </p:sp>
      <p:sp>
        <p:nvSpPr>
          <p:cNvPr id="31" name="圆角淘宝网chenying0907出品 30"/>
          <p:cNvSpPr/>
          <p:nvPr/>
        </p:nvSpPr>
        <p:spPr>
          <a:xfrm>
            <a:off x="595580" y="374309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3" name="圆角淘宝网chenying0907出品 32"/>
          <p:cNvSpPr/>
          <p:nvPr/>
        </p:nvSpPr>
        <p:spPr>
          <a:xfrm>
            <a:off x="595580" y="5110449"/>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sz="1800"/>
          </a:p>
        </p:txBody>
      </p:sp>
      <p:sp>
        <p:nvSpPr>
          <p:cNvPr id="37" name="文本框 36"/>
          <p:cNvSpPr txBox="1"/>
          <p:nvPr/>
        </p:nvSpPr>
        <p:spPr>
          <a:xfrm>
            <a:off x="1325880" y="878840"/>
            <a:ext cx="6096000" cy="1198880"/>
          </a:xfrm>
          <a:prstGeom prst="rect">
            <a:avLst/>
          </a:prstGeom>
          <a:noFill/>
          <a:ln>
            <a:solidFill>
              <a:srgbClr val="92D050"/>
            </a:solidFill>
          </a:ln>
        </p:spPr>
        <p:txBody>
          <a:bodyPr wrap="square" rtlCol="0" anchor="t">
            <a:spAutoFit/>
          </a:bodyPr>
          <a:lstStyle/>
          <a:p>
            <a:r>
              <a:rPr lang="zh-CN" altLang="en-US" sz="1800" b="1"/>
              <a:t>202</a:t>
            </a:r>
            <a:r>
              <a:rPr lang="en-US" altLang="zh-CN" sz="1800" b="1"/>
              <a:t>3</a:t>
            </a:r>
            <a:r>
              <a:rPr lang="zh-CN" altLang="en-US" sz="1800" b="1"/>
              <a:t>-1月</a:t>
            </a:r>
            <a:r>
              <a:rPr lang="zh-CN" altLang="en-US" sz="1800" b="1">
                <a:sym typeface="+mn-ea"/>
              </a:rPr>
              <a:t>浙江卷</a:t>
            </a:r>
            <a:r>
              <a:rPr lang="zh-CN" altLang="en-US" sz="1800" b="1"/>
              <a:t> </a:t>
            </a:r>
          </a:p>
          <a:p>
            <a:r>
              <a:rPr lang="zh-CN" altLang="en-US" sz="1800" b="1">
                <a:sym typeface="+mn-ea"/>
              </a:rPr>
              <a:t>56.</a:t>
            </a:r>
            <a:r>
              <a:rPr lang="zh-CN" altLang="en-US" sz="1800" b="1"/>
              <a:t>and </a:t>
            </a:r>
            <a:r>
              <a:rPr lang="en-US" altLang="zh-CN" sz="1800" b="1"/>
              <a:t>    </a:t>
            </a:r>
            <a:r>
              <a:rPr lang="zh-CN" altLang="en-US" sz="1800" b="1"/>
              <a:t> </a:t>
            </a:r>
            <a:r>
              <a:rPr lang="en-US" altLang="zh-CN" sz="1800" b="1"/>
              <a:t>   </a:t>
            </a:r>
            <a:r>
              <a:rPr lang="zh-CN" altLang="en-US" sz="1800" b="1">
                <a:sym typeface="+mn-ea"/>
              </a:rPr>
              <a:t>57.</a:t>
            </a:r>
            <a:r>
              <a:rPr lang="zh-CN" altLang="en-US" sz="1800" b="1">
                <a:solidFill>
                  <a:srgbClr val="C00000"/>
                </a:solidFill>
              </a:rPr>
              <a:t>originally</a:t>
            </a:r>
            <a:r>
              <a:rPr lang="zh-CN" altLang="en-US" sz="1800" b="1"/>
              <a:t>  </a:t>
            </a:r>
            <a:r>
              <a:rPr lang="en-US" altLang="zh-CN" sz="1800" b="1"/>
              <a:t>   </a:t>
            </a:r>
            <a:r>
              <a:rPr lang="zh-CN" altLang="en-US" sz="1800" b="1">
                <a:sym typeface="+mn-ea"/>
              </a:rPr>
              <a:t>58.</a:t>
            </a:r>
            <a:r>
              <a:rPr lang="zh-CN" altLang="en-US" sz="1800" b="1">
                <a:solidFill>
                  <a:srgbClr val="0070C0"/>
                </a:solidFill>
              </a:rPr>
              <a:t>surrounded</a:t>
            </a:r>
            <a:r>
              <a:rPr lang="zh-CN" altLang="en-US" sz="1800" b="1"/>
              <a:t>  </a:t>
            </a:r>
            <a:r>
              <a:rPr lang="en-US" altLang="zh-CN" sz="1800" b="1"/>
              <a:t>  </a:t>
            </a:r>
            <a:r>
              <a:rPr lang="zh-CN" altLang="en-US" sz="1800" b="1">
                <a:sym typeface="+mn-ea"/>
              </a:rPr>
              <a:t>59.</a:t>
            </a:r>
            <a:r>
              <a:rPr lang="zh-CN" altLang="en-US" sz="1800" b="1">
                <a:solidFill>
                  <a:srgbClr val="A87F00"/>
                </a:solidFill>
              </a:rPr>
              <a:t>were permitted</a:t>
            </a:r>
            <a:r>
              <a:rPr lang="zh-CN" altLang="en-US" sz="1800" b="1"/>
              <a:t>  </a:t>
            </a:r>
            <a:r>
              <a:rPr lang="zh-CN" altLang="en-US" sz="1800" b="1">
                <a:sym typeface="+mn-ea"/>
              </a:rPr>
              <a:t>60.</a:t>
            </a:r>
            <a:r>
              <a:rPr lang="zh-CN" altLang="en-US" sz="1800" b="1">
                <a:solidFill>
                  <a:srgbClr val="A87F00"/>
                </a:solidFill>
              </a:rPr>
              <a:t>featured</a:t>
            </a:r>
            <a:r>
              <a:rPr lang="zh-CN" altLang="en-US" sz="1800" b="1"/>
              <a:t> </a:t>
            </a:r>
            <a:r>
              <a:rPr lang="zh-CN" altLang="en-US" sz="1800" b="1">
                <a:sym typeface="+mn-ea"/>
              </a:rPr>
              <a:t>61.</a:t>
            </a:r>
            <a:r>
              <a:rPr lang="zh-CN" altLang="en-US" sz="1800" b="1">
                <a:solidFill>
                  <a:srgbClr val="C00000"/>
                </a:solidFill>
              </a:rPr>
              <a:t>spacious</a:t>
            </a:r>
            <a:r>
              <a:rPr lang="zh-CN" altLang="en-US" sz="1800" b="1"/>
              <a:t>  </a:t>
            </a:r>
            <a:r>
              <a:rPr lang="en-US" altLang="zh-CN" sz="1800" b="1"/>
              <a:t>   </a:t>
            </a:r>
            <a:r>
              <a:rPr lang="zh-CN" altLang="en-US" sz="1800" b="1">
                <a:sym typeface="+mn-ea"/>
              </a:rPr>
              <a:t>62.</a:t>
            </a:r>
            <a:r>
              <a:rPr lang="zh-CN" altLang="en-US" sz="1800" b="1">
                <a:solidFill>
                  <a:srgbClr val="C00000"/>
                </a:solidFill>
              </a:rPr>
              <a:t>simpler/more simple</a:t>
            </a:r>
            <a:r>
              <a:rPr lang="zh-CN" altLang="en-US" sz="1800" b="1"/>
              <a:t>  </a:t>
            </a:r>
            <a:r>
              <a:rPr lang="zh-CN" altLang="en-US" sz="1800" b="1">
                <a:sym typeface="+mn-ea"/>
              </a:rPr>
              <a:t>63.</a:t>
            </a:r>
            <a:r>
              <a:rPr lang="zh-CN" altLang="en-US" sz="1800" b="1"/>
              <a:t>as  </a:t>
            </a:r>
            <a:r>
              <a:rPr lang="zh-CN" altLang="en-US" sz="1800" b="1">
                <a:sym typeface="+mn-ea"/>
              </a:rPr>
              <a:t>64.</a:t>
            </a:r>
            <a:r>
              <a:rPr lang="zh-CN" altLang="en-US" sz="1800" b="1"/>
              <a:t>events  </a:t>
            </a:r>
            <a:r>
              <a:rPr lang="en-US" altLang="zh-CN" sz="1800" b="1"/>
              <a:t>    </a:t>
            </a:r>
            <a:r>
              <a:rPr lang="zh-CN" altLang="en-US" sz="1800" b="1">
                <a:sym typeface="+mn-ea"/>
              </a:rPr>
              <a:t>65.</a:t>
            </a:r>
            <a:r>
              <a:rPr lang="zh-CN" altLang="en-US" sz="1800" b="1"/>
              <a:t>the</a:t>
            </a:r>
            <a:endParaRPr lang="zh-CN" altLang="en-US" sz="1800" b="1">
              <a:solidFill>
                <a:srgbClr val="0070C0"/>
              </a:solidFill>
            </a:endParaRPr>
          </a:p>
        </p:txBody>
      </p:sp>
      <p:sp>
        <p:nvSpPr>
          <p:cNvPr id="38" name="文本框 37"/>
          <p:cNvSpPr txBox="1"/>
          <p:nvPr/>
        </p:nvSpPr>
        <p:spPr>
          <a:xfrm>
            <a:off x="1325880" y="3743325"/>
            <a:ext cx="6096000" cy="922020"/>
          </a:xfrm>
          <a:prstGeom prst="rect">
            <a:avLst/>
          </a:prstGeom>
          <a:noFill/>
          <a:ln>
            <a:solidFill>
              <a:srgbClr val="0070C0"/>
            </a:solidFill>
          </a:ln>
        </p:spPr>
        <p:txBody>
          <a:bodyPr wrap="square" rtlCol="0" anchor="t">
            <a:spAutoFit/>
          </a:bodyPr>
          <a:lstStyle/>
          <a:p>
            <a:r>
              <a:rPr lang="zh-CN" altLang="en-US" sz="1800" b="1"/>
              <a:t>202</a:t>
            </a:r>
            <a:r>
              <a:rPr lang="en-US" altLang="zh-CN" sz="1800" b="1"/>
              <a:t>3</a:t>
            </a:r>
            <a:r>
              <a:rPr lang="zh-CN" altLang="en-US" sz="1800" b="1"/>
              <a:t>-6月</a:t>
            </a:r>
            <a:r>
              <a:rPr lang="en-US" altLang="zh-CN" sz="1800" b="1"/>
              <a:t> </a:t>
            </a:r>
            <a:r>
              <a:rPr lang="zh-CN" altLang="en-US" sz="1800" b="1">
                <a:sym typeface="+mn-ea"/>
              </a:rPr>
              <a:t>新课标I卷</a:t>
            </a:r>
          </a:p>
          <a:p>
            <a:r>
              <a:rPr sz="1800" b="1"/>
              <a:t>56.tasty          </a:t>
            </a:r>
            <a:r>
              <a:rPr sz="1800" b="1">
                <a:solidFill>
                  <a:srgbClr val="0070C0"/>
                </a:solidFill>
              </a:rPr>
              <a:t>57.to bite </a:t>
            </a:r>
            <a:r>
              <a:rPr sz="1800" b="1"/>
              <a:t>     58.or     </a:t>
            </a:r>
            <a:r>
              <a:rPr sz="1800" b="1">
                <a:solidFill>
                  <a:srgbClr val="0070C0"/>
                </a:solidFill>
              </a:rPr>
              <a:t>59.recognized</a:t>
            </a:r>
            <a:r>
              <a:rPr sz="1800" b="1"/>
              <a:t>    60.by</a:t>
            </a:r>
          </a:p>
          <a:p>
            <a:r>
              <a:rPr sz="1800" b="1">
                <a:solidFill>
                  <a:srgbClr val="0070C0"/>
                </a:solidFill>
              </a:rPr>
              <a:t>61.to be lifted</a:t>
            </a:r>
            <a:r>
              <a:rPr sz="1800" b="1"/>
              <a:t>     62.their       63.a      64.rarely    </a:t>
            </a:r>
            <a:r>
              <a:rPr sz="1800" b="1">
                <a:solidFill>
                  <a:srgbClr val="0070C0"/>
                </a:solidFill>
              </a:rPr>
              <a:t>65.wanting </a:t>
            </a:r>
            <a:r>
              <a:rPr lang="zh-CN" altLang="en-US" sz="1800" b="1"/>
              <a:t> </a:t>
            </a:r>
          </a:p>
        </p:txBody>
      </p:sp>
      <p:sp>
        <p:nvSpPr>
          <p:cNvPr id="40" name="文本框 39"/>
          <p:cNvSpPr txBox="1"/>
          <p:nvPr/>
        </p:nvSpPr>
        <p:spPr>
          <a:xfrm>
            <a:off x="1325880" y="5104130"/>
            <a:ext cx="6096000" cy="1076325"/>
          </a:xfrm>
          <a:prstGeom prst="rect">
            <a:avLst/>
          </a:prstGeom>
          <a:noFill/>
          <a:ln>
            <a:solidFill>
              <a:srgbClr val="0070C0"/>
            </a:solidFill>
          </a:ln>
        </p:spPr>
        <p:txBody>
          <a:bodyPr wrap="square" rtlCol="0" anchor="t">
            <a:spAutoFit/>
          </a:bodyPr>
          <a:lstStyle/>
          <a:p>
            <a:pPr marL="285750" indent="-285750">
              <a:buFont typeface="Wingdings" panose="05000000000000000000" charset="0"/>
              <a:buChar char="Ø"/>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2022-</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浙江卷答案分布特点：</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考查动词有</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题，均是</a:t>
            </a:r>
            <a:r>
              <a:rPr lang="zh-CN" altLang="en-US" sz="16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非谓动词，</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没有考查谓语动词</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57</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题和</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61</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题均是动词不定式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导致很多考生不敢填</a:t>
            </a: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③</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没有考查名词复数和从属连词</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42" name="淘宝网chenying0907出品 8"/>
          <p:cNvSpPr txBox="1"/>
          <p:nvPr/>
        </p:nvSpPr>
        <p:spPr>
          <a:xfrm>
            <a:off x="7782560" y="1946910"/>
            <a:ext cx="4105910" cy="4246245"/>
          </a:xfrm>
          <a:prstGeom prst="rect">
            <a:avLst/>
          </a:prstGeom>
          <a:noFill/>
        </p:spPr>
        <p:txBody>
          <a:bodyPr wrap="square" rtlCol="0">
            <a:spAutoFit/>
          </a:bodyPr>
          <a:lstStyle/>
          <a:p>
            <a:pPr algn="l"/>
            <a:r>
              <a:rPr lang="en-US" altLang="zh-CN" sz="1800" b="1" dirty="0">
                <a:solidFill>
                  <a:srgbClr val="C00000"/>
                </a:solidFill>
                <a:latin typeface="微软雅黑" panose="020B0503020204020204" pitchFamily="34" charset="-122"/>
                <a:ea typeface="微软雅黑" panose="020B0503020204020204" pitchFamily="34" charset="-122"/>
              </a:rPr>
              <a:t>1.</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答案分布打破了规律，如：202</a:t>
            </a:r>
            <a:r>
              <a:rPr lang="en-US" altLang="zh-CN" sz="1800" b="1" dirty="0">
                <a:latin typeface="微软雅黑" panose="020B0503020204020204" pitchFamily="34" charset="-122"/>
                <a:ea typeface="微软雅黑" panose="020B0503020204020204" pitchFamily="34" charset="-122"/>
              </a:rPr>
              <a:t>3</a:t>
            </a:r>
            <a:r>
              <a:rPr lang="zh-CN" altLang="en-US" sz="1800" b="1" dirty="0">
                <a:latin typeface="微软雅黑" panose="020B0503020204020204" pitchFamily="34" charset="-122"/>
                <a:ea typeface="微软雅黑" panose="020B0503020204020204" pitchFamily="34" charset="-122"/>
              </a:rPr>
              <a:t>-1月考查了《新课标》词汇能力迁移的“派生词或衍生词”</a:t>
            </a:r>
            <a:r>
              <a:rPr lang="zh-CN" altLang="en-US" sz="1800" b="1" dirty="0">
                <a:solidFill>
                  <a:srgbClr val="C00000"/>
                </a:solidFill>
                <a:latin typeface="微软雅黑" panose="020B0503020204020204" pitchFamily="34" charset="-122"/>
                <a:ea typeface="微软雅黑" panose="020B0503020204020204" pitchFamily="34" charset="-122"/>
              </a:rPr>
              <a:t>spacious</a:t>
            </a:r>
            <a:r>
              <a:rPr lang="zh-CN" altLang="en-US" sz="1800" b="1" dirty="0">
                <a:latin typeface="微软雅黑" panose="020B0503020204020204" pitchFamily="34" charset="-122"/>
                <a:ea typeface="微软雅黑" panose="020B0503020204020204" pitchFamily="34" charset="-122"/>
              </a:rPr>
              <a:t>，学生得分率低。202</a:t>
            </a:r>
            <a:r>
              <a:rPr lang="en-US" altLang="zh-CN" sz="1800" b="1" dirty="0">
                <a:latin typeface="微软雅黑" panose="020B0503020204020204" pitchFamily="34" charset="-122"/>
                <a:ea typeface="微软雅黑" panose="020B0503020204020204" pitchFamily="34" charset="-122"/>
              </a:rPr>
              <a:t>3</a:t>
            </a:r>
            <a:r>
              <a:rPr lang="zh-CN" altLang="en-US" sz="1800" b="1" dirty="0">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6</a:t>
            </a:r>
            <a:r>
              <a:rPr lang="zh-CN" altLang="en-US" sz="1800" b="1" dirty="0">
                <a:latin typeface="微软雅黑" panose="020B0503020204020204" pitchFamily="34" charset="-122"/>
                <a:ea typeface="微软雅黑" panose="020B0503020204020204" pitchFamily="34" charset="-122"/>
              </a:rPr>
              <a:t>月没有</a:t>
            </a:r>
            <a:r>
              <a:rPr lang="zh-CN" altLang="en-US" sz="1800" b="1" dirty="0">
                <a:solidFill>
                  <a:srgbClr val="C00000"/>
                </a:solidFill>
                <a:latin typeface="微软雅黑" panose="020B0503020204020204" pitchFamily="34" charset="-122"/>
                <a:ea typeface="微软雅黑" panose="020B0503020204020204" pitchFamily="34" charset="-122"/>
              </a:rPr>
              <a:t>没有考查谓语动词，但同时考查了</a:t>
            </a:r>
            <a:r>
              <a:rPr lang="en-US" altLang="zh-CN" sz="1800" b="1" dirty="0">
                <a:solidFill>
                  <a:srgbClr val="C00000"/>
                </a:solidFill>
                <a:latin typeface="微软雅黑" panose="020B0503020204020204" pitchFamily="34" charset="-122"/>
                <a:ea typeface="微软雅黑" panose="020B0503020204020204" pitchFamily="34" charset="-122"/>
              </a:rPr>
              <a:t>2</a:t>
            </a:r>
            <a:r>
              <a:rPr lang="zh-CN" altLang="en-US" sz="1800" b="1" dirty="0">
                <a:solidFill>
                  <a:srgbClr val="C00000"/>
                </a:solidFill>
                <a:latin typeface="微软雅黑" panose="020B0503020204020204" pitchFamily="34" charset="-122"/>
                <a:ea typeface="微软雅黑" panose="020B0503020204020204" pitchFamily="34" charset="-122"/>
              </a:rPr>
              <a:t>个动词不定式</a:t>
            </a:r>
            <a:r>
              <a:rPr lang="zh-CN" altLang="en-US" sz="1800" b="1" dirty="0">
                <a:latin typeface="微软雅黑" panose="020B0503020204020204" pitchFamily="34" charset="-122"/>
                <a:ea typeface="微软雅黑" panose="020B0503020204020204" pitchFamily="34" charset="-122"/>
              </a:rPr>
              <a:t>；</a:t>
            </a:r>
          </a:p>
          <a:p>
            <a:pPr algn="l"/>
            <a:r>
              <a:rPr lang="en-US" altLang="zh-CN" sz="1800" b="1" dirty="0">
                <a:solidFill>
                  <a:srgbClr val="C00000"/>
                </a:solidFill>
                <a:latin typeface="微软雅黑" panose="020B0503020204020204" pitchFamily="34" charset="-122"/>
                <a:ea typeface="微软雅黑" panose="020B0503020204020204" pitchFamily="34" charset="-122"/>
              </a:rPr>
              <a:t>2.</a:t>
            </a:r>
            <a:r>
              <a:rPr lang="en-US" altLang="zh-CN" sz="1800" b="1" dirty="0">
                <a:latin typeface="微软雅黑" panose="020B0503020204020204" pitchFamily="34" charset="-122"/>
                <a:ea typeface="微软雅黑" panose="020B0503020204020204" pitchFamily="34" charset="-122"/>
              </a:rPr>
              <a:t> </a:t>
            </a:r>
            <a:r>
              <a:rPr lang="zh-CN" altLang="en-US" sz="1800" b="1" dirty="0">
                <a:latin typeface="微软雅黑" panose="020B0503020204020204" pitchFamily="34" charset="-122"/>
                <a:ea typeface="微软雅黑" panose="020B0503020204020204" pitchFamily="34" charset="-122"/>
              </a:rPr>
              <a:t>动词的考查依然是重点；</a:t>
            </a:r>
          </a:p>
          <a:p>
            <a:pPr algn="l"/>
            <a:r>
              <a:rPr lang="en-US" altLang="zh-CN" sz="1800" b="1" dirty="0">
                <a:solidFill>
                  <a:srgbClr val="C00000"/>
                </a:solidFill>
                <a:latin typeface="微软雅黑" panose="020B0503020204020204" pitchFamily="34" charset="-122"/>
                <a:ea typeface="微软雅黑" panose="020B0503020204020204" pitchFamily="34" charset="-122"/>
              </a:rPr>
              <a:t>3. </a:t>
            </a:r>
            <a:r>
              <a:rPr lang="zh-CN" altLang="en-US" sz="1800" b="1" dirty="0">
                <a:solidFill>
                  <a:schemeClr val="tx1"/>
                </a:solidFill>
                <a:latin typeface="微软雅黑" panose="020B0503020204020204" pitchFamily="34" charset="-122"/>
                <a:ea typeface="微软雅黑" panose="020B0503020204020204" pitchFamily="34" charset="-122"/>
              </a:rPr>
              <a:t>文本的地道性增强，</a:t>
            </a:r>
            <a:r>
              <a:rPr sz="1800" b="1" dirty="0">
                <a:solidFill>
                  <a:srgbClr val="C00000"/>
                </a:solidFill>
                <a:latin typeface="微软雅黑" panose="020B0503020204020204" pitchFamily="34" charset="-122"/>
                <a:ea typeface="微软雅黑" panose="020B0503020204020204" pitchFamily="34" charset="-122"/>
              </a:rPr>
              <a:t>在真实、地道的英语语境中考查基础语言知识和文化知识</a:t>
            </a:r>
            <a:r>
              <a:rPr lang="zh-CN" altLang="en-US" sz="1800" b="1" dirty="0">
                <a:latin typeface="微软雅黑" panose="020B0503020204020204" pitchFamily="34" charset="-122"/>
                <a:ea typeface="微软雅黑" panose="020B0503020204020204" pitchFamily="34" charset="-122"/>
              </a:rPr>
              <a:t>，加大了句子分析和语义理解的难度；</a:t>
            </a:r>
          </a:p>
          <a:p>
            <a:pPr algn="l"/>
            <a:r>
              <a:rPr lang="en-US" altLang="zh-CN" sz="1800" b="1" dirty="0">
                <a:solidFill>
                  <a:srgbClr val="C00000"/>
                </a:solidFill>
                <a:latin typeface="微软雅黑" panose="020B0503020204020204" pitchFamily="34" charset="-122"/>
                <a:ea typeface="微软雅黑" panose="020B0503020204020204" pitchFamily="34" charset="-122"/>
              </a:rPr>
              <a:t>4.</a:t>
            </a:r>
            <a:r>
              <a:rPr lang="en-US" altLang="zh-CN" sz="1800" b="1" dirty="0">
                <a:latin typeface="微软雅黑" panose="020B0503020204020204" pitchFamily="34" charset="-122"/>
                <a:ea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rPr>
              <a:t>话题融入中华优秀传统文化</a:t>
            </a:r>
            <a:r>
              <a:rPr lang="zh-CN" altLang="en-US" sz="1800" b="1" dirty="0">
                <a:latin typeface="微软雅黑" panose="020B0503020204020204" pitchFamily="34" charset="-122"/>
                <a:ea typeface="微软雅黑" panose="020B0503020204020204" pitchFamily="34" charset="-122"/>
              </a:rPr>
              <a:t>，但切口小（胡同，小笼包），</a:t>
            </a:r>
            <a:r>
              <a:rPr lang="zh-CN" altLang="en-US" sz="1800" b="1" dirty="0">
                <a:solidFill>
                  <a:srgbClr val="C00000"/>
                </a:solidFill>
                <a:latin typeface="微软雅黑" panose="020B0503020204020204" pitchFamily="34" charset="-122"/>
                <a:ea typeface="微软雅黑" panose="020B0503020204020204" pitchFamily="34" charset="-122"/>
              </a:rPr>
              <a:t>涉及较多专业表达，派生词明显增多</a:t>
            </a:r>
            <a:r>
              <a:rPr lang="zh-CN" altLang="en-US" sz="1800" b="1" dirty="0">
                <a:latin typeface="微软雅黑" panose="020B0503020204020204" pitchFamily="34" charset="-122"/>
                <a:ea typeface="微软雅黑" panose="020B0503020204020204" pitchFamily="34" charset="-122"/>
              </a:rPr>
              <a:t>，需强化语境运用和语篇分析的能力，来增强文本的理解。</a:t>
            </a:r>
          </a:p>
        </p:txBody>
      </p:sp>
      <p:pic>
        <p:nvPicPr>
          <p:cNvPr id="44" name="图片 4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4" name="文本框 3"/>
          <p:cNvSpPr txBox="1"/>
          <p:nvPr>
            <p:custDataLst>
              <p:tags r:id="rId2"/>
            </p:custDataLst>
          </p:nvPr>
        </p:nvSpPr>
        <p:spPr>
          <a:xfrm>
            <a:off x="1012190" y="620486"/>
            <a:ext cx="9086215" cy="27559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ysClr val="window" lastClr="FFFFFF">
                    <a:lumMod val="50000"/>
                  </a:sysClr>
                </a:solidFill>
                <a:latin typeface="等线 Light" panose="02010600030101010101" charset="-122"/>
                <a:ea typeface="等线 Light" panose="02010600030101010101" charset="-122"/>
                <a:cs typeface="+mn-ea"/>
                <a:sym typeface="等线" panose="02010600030101010101" pitchFamily="2" charset="-122"/>
              </a:rPr>
              <a:t>溯恩英语</a:t>
            </a:r>
            <a:r>
              <a:rPr kumimoji="0" lang="en-US" altLang="zh-CN" sz="1000" kern="1200" cap="none" spc="0" normalizeH="0" baseline="0" noProof="1">
                <a:solidFill>
                  <a:sysClr val="window" lastClr="FFFFFF">
                    <a:lumMod val="50000"/>
                  </a:sysClr>
                </a:solidFill>
                <a:latin typeface="+mn-ea"/>
                <a:ea typeface="+mn-ea"/>
                <a:cs typeface="+mn-ea"/>
                <a:sym typeface="+mn-ea"/>
              </a:rPr>
              <a:t> 2023年6月全国高考新课标I卷语法填空讲评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2049"/>
                            </p:stCondLst>
                            <p:childTnLst>
                              <p:par>
                                <p:cTn id="10" presetID="2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2549"/>
                            </p:stCondLst>
                            <p:childTnLst>
                              <p:par>
                                <p:cTn id="14" presetID="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ppt_x"/>
                                          </p:val>
                                        </p:tav>
                                        <p:tav tm="100000">
                                          <p:val>
                                            <p:strVal val="#ppt_x"/>
                                          </p:val>
                                        </p:tav>
                                      </p:tavLst>
                                    </p:anim>
                                    <p:anim calcmode="lin" valueType="num">
                                      <p:cBhvr additive="base">
                                        <p:cTn id="17" dur="25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3049"/>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3549"/>
                            </p:stCondLst>
                            <p:childTnLst>
                              <p:par>
                                <p:cTn id="24" presetID="2" presetClass="entr" presetSubtype="4"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250" fill="hold"/>
                                        <p:tgtEl>
                                          <p:spTgt spid="31"/>
                                        </p:tgtEl>
                                        <p:attrNameLst>
                                          <p:attrName>ppt_x</p:attrName>
                                        </p:attrNameLst>
                                      </p:cBhvr>
                                      <p:tavLst>
                                        <p:tav tm="0">
                                          <p:val>
                                            <p:strVal val="#ppt_x"/>
                                          </p:val>
                                        </p:tav>
                                        <p:tav tm="100000">
                                          <p:val>
                                            <p:strVal val="#ppt_x"/>
                                          </p:val>
                                        </p:tav>
                                      </p:tavLst>
                                    </p:anim>
                                    <p:anim calcmode="lin" valueType="num">
                                      <p:cBhvr additive="base">
                                        <p:cTn id="27" dur="250" fill="hold"/>
                                        <p:tgtEl>
                                          <p:spTgt spid="31"/>
                                        </p:tgtEl>
                                        <p:attrNameLst>
                                          <p:attrName>ppt_y</p:attrName>
                                        </p:attrNameLst>
                                      </p:cBhvr>
                                      <p:tavLst>
                                        <p:tav tm="0">
                                          <p:val>
                                            <p:strVal val="1+#ppt_h/2"/>
                                          </p:val>
                                        </p:tav>
                                        <p:tav tm="100000">
                                          <p:val>
                                            <p:strVal val="#ppt_y"/>
                                          </p:val>
                                        </p:tav>
                                      </p:tavLst>
                                    </p:anim>
                                  </p:childTnLst>
                                </p:cTn>
                              </p:par>
                            </p:childTnLst>
                          </p:cTn>
                        </p:par>
                        <p:par>
                          <p:cTn id="28" fill="hold">
                            <p:stCondLst>
                              <p:cond delay="4049"/>
                            </p:stCondLst>
                            <p:childTnLst>
                              <p:par>
                                <p:cTn id="29" presetID="2" presetClass="entr" presetSubtype="4"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250" fill="hold"/>
                                        <p:tgtEl>
                                          <p:spTgt spid="33"/>
                                        </p:tgtEl>
                                        <p:attrNameLst>
                                          <p:attrName>ppt_x</p:attrName>
                                        </p:attrNameLst>
                                      </p:cBhvr>
                                      <p:tavLst>
                                        <p:tav tm="0">
                                          <p:val>
                                            <p:strVal val="#ppt_x"/>
                                          </p:val>
                                        </p:tav>
                                        <p:tav tm="100000">
                                          <p:val>
                                            <p:strVal val="#ppt_x"/>
                                          </p:val>
                                        </p:tav>
                                      </p:tavLst>
                                    </p:anim>
                                    <p:anim calcmode="lin" valueType="num">
                                      <p:cBhvr additive="base">
                                        <p:cTn id="32" dur="2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p:tgtEl>
                                          <p:spTgt spid="30"/>
                                        </p:tgtEl>
                                        <p:attrNameLst>
                                          <p:attrName>ppt_y</p:attrName>
                                        </p:attrNameLst>
                                      </p:cBhvr>
                                      <p:tavLst>
                                        <p:tav tm="0">
                                          <p:val>
                                            <p:strVal val="#ppt_y+#ppt_h*1.125000"/>
                                          </p:val>
                                        </p:tav>
                                        <p:tav tm="100000">
                                          <p:val>
                                            <p:strVal val="#ppt_y"/>
                                          </p:val>
                                        </p:tav>
                                      </p:tavLst>
                                    </p:anim>
                                    <p:animEffect transition="in" filter="wipe(up)">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p:tgtEl>
                                          <p:spTgt spid="40"/>
                                        </p:tgtEl>
                                        <p:attrNameLst>
                                          <p:attrName>ppt_y</p:attrName>
                                        </p:attrNameLst>
                                      </p:cBhvr>
                                      <p:tavLst>
                                        <p:tav tm="0">
                                          <p:val>
                                            <p:strVal val="#ppt_y+#ppt_h*1.125000"/>
                                          </p:val>
                                        </p:tav>
                                        <p:tav tm="100000">
                                          <p:val>
                                            <p:strVal val="#ppt_y"/>
                                          </p:val>
                                        </p:tav>
                                      </p:tavLst>
                                    </p:anim>
                                    <p:animEffect transition="in" filter="wipe(up)">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bldLvl="0" animBg="1"/>
      <p:bldP spid="11" grpId="0" bldLvl="0" animBg="1"/>
      <p:bldP spid="30" grpId="0" bldLvl="0" animBg="1"/>
      <p:bldP spid="30" grpId="1" animBg="1"/>
      <p:bldP spid="31" grpId="0" bldLvl="0" animBg="1"/>
      <p:bldP spid="33" grpId="0" bldLvl="0" animBg="1"/>
      <p:bldP spid="40" grpId="0" bldLvl="0" animBg="1"/>
      <p:bldP spid="40" grpId="1" animBg="1"/>
      <p:bldP spid="42" grpId="0"/>
      <p:bldP spid="4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2" name="TextBox 3"/>
          <p:cNvSpPr txBox="1"/>
          <p:nvPr/>
        </p:nvSpPr>
        <p:spPr>
          <a:xfrm>
            <a:off x="795655" y="168910"/>
            <a:ext cx="9293225" cy="460375"/>
          </a:xfrm>
          <a:prstGeom prst="rect">
            <a:avLst/>
          </a:prstGeom>
          <a:noFill/>
        </p:spPr>
        <p:txBody>
          <a:bodyPr wrap="square" rtlCol="0">
            <a:spAutoFit/>
          </a:bodyPr>
          <a:lstStyle/>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语法填空的备考建议</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579860" cy="5501640"/>
          </a:xfrm>
          <a:prstGeom prst="rect">
            <a:avLst/>
          </a:prstGeom>
          <a:noFill/>
        </p:spPr>
        <p:txBody>
          <a:bodyPr wrap="square" rtlCol="0" anchor="t">
            <a:spAutoFit/>
          </a:bodyPr>
          <a:lstStyle/>
          <a:p>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1.基本词形变换的规律要万无一失，烂熟于心。即使在紧张的高考环境中也能母语式地精准条件反射。</a:t>
            </a:r>
          </a:p>
          <a:p>
            <a:pPr marL="342900" indent="-342900" algn="l">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No matter where I buy them,  though, one steamer is 64</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(rare) enough</a:t>
            </a:r>
            <a:r>
              <a:rPr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a:t>
            </a:r>
            <a:r>
              <a:rPr 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3</a:t>
            </a:r>
            <a:r>
              <a:rPr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新</a:t>
            </a:r>
            <a:r>
              <a:rPr 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课标</a:t>
            </a:r>
            <a:r>
              <a:rPr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I卷)</a:t>
            </a:r>
            <a:endParaRPr sz="2400" i="1" baseline="-250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When the answer was no, she declined the 64</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(invite)</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rPr>
              <a:t>（2022年1月浙江卷）</a:t>
            </a:r>
          </a:p>
          <a:p>
            <a:endPar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由于语篇难度加大，涉及到不少课标外的词汇，要加大培养语篇分析的能力，考生在正确理解语篇主旨大意的基础上，关注具体语境中不同词语、句子与整个篇章结构之间的联系，培养考生对英语词法、句法以及语篇知识的掌握运用。</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如：</a:t>
            </a:r>
          </a:p>
          <a:p>
            <a:pPr marL="342900" indent="-342900">
              <a:buFont typeface="Arial" panose="020B0604020202020204" pitchFamily="34" charset="0"/>
              <a:buChar char="•"/>
            </a:pPr>
            <a:r>
              <a:rPr sz="2400">
                <a:latin typeface="Times New Roman" panose="02020603050405020304" pitchFamily="18" charset="0"/>
                <a:ea typeface="微软雅黑" panose="020B0503020204020204" pitchFamily="34" charset="-122"/>
                <a:cs typeface="Times New Roman" panose="02020603050405020304" pitchFamily="18" charset="0"/>
              </a:rPr>
              <a:t>To eat one, you have to decide whether 57</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(bite) a small hole in it first, releasing the stream and risking a spill (溢出), 58</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to put the whole dumpling in your mouth, letting the hot soup explode on your tongue.</a:t>
            </a:r>
            <a:r>
              <a:rPr sz="2400" i="1" baseline="-25000">
                <a:latin typeface="Times New Roman" panose="02020603050405020304" pitchFamily="18" charset="0"/>
                <a:ea typeface="微软雅黑" panose="020B0503020204020204" pitchFamily="34" charset="-122"/>
                <a:cs typeface="Times New Roman" panose="02020603050405020304" pitchFamily="18" charset="0"/>
              </a:rPr>
              <a:t>(202</a:t>
            </a:r>
            <a:r>
              <a:rPr lang="en-US" sz="2400" i="1" baseline="-25000">
                <a:latin typeface="Times New Roman" panose="02020603050405020304" pitchFamily="18" charset="0"/>
                <a:ea typeface="微软雅黑" panose="020B0503020204020204" pitchFamily="34" charset="-122"/>
                <a:cs typeface="Times New Roman" panose="02020603050405020304" pitchFamily="18" charset="0"/>
              </a:rPr>
              <a:t>3</a:t>
            </a:r>
            <a:r>
              <a:rPr sz="2400" i="1" baseline="-25000">
                <a:latin typeface="Times New Roman" panose="02020603050405020304" pitchFamily="18" charset="0"/>
                <a:ea typeface="微软雅黑" panose="020B0503020204020204" pitchFamily="34" charset="-122"/>
                <a:cs typeface="Times New Roman" panose="02020603050405020304" pitchFamily="18" charset="0"/>
              </a:rPr>
              <a:t>新</a:t>
            </a:r>
            <a:r>
              <a:rPr lang="zh-CN" sz="2400" i="1" baseline="-25000">
                <a:latin typeface="Times New Roman" panose="02020603050405020304" pitchFamily="18" charset="0"/>
                <a:ea typeface="微软雅黑" panose="020B0503020204020204" pitchFamily="34" charset="-122"/>
                <a:cs typeface="Times New Roman" panose="02020603050405020304" pitchFamily="18" charset="0"/>
              </a:rPr>
              <a:t>课标</a:t>
            </a:r>
            <a:r>
              <a:rPr sz="2400" i="1" baseline="-25000">
                <a:latin typeface="Times New Roman" panose="02020603050405020304" pitchFamily="18" charset="0"/>
                <a:ea typeface="微软雅黑" panose="020B0503020204020204" pitchFamily="34" charset="-122"/>
                <a:cs typeface="Times New Roman" panose="02020603050405020304" pitchFamily="18" charset="0"/>
              </a:rPr>
              <a:t>I卷)</a:t>
            </a:r>
          </a:p>
          <a:p>
            <a:pPr marL="342900" indent="-342900">
              <a:buFont typeface="Arial" panose="020B0604020202020204" pitchFamily="34" charset="0"/>
              <a:buChar char="•"/>
            </a:pP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Cobb, for her part, started to ask conference organizers who invited her to speak 62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u="sng">
                <a:no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she could do so remotely; about three-quarters of 63</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time, they agreed. When the answer was no, she declined.</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（2022年1月浙江卷）</a:t>
            </a:r>
          </a:p>
        </p:txBody>
      </p:sp>
      <p:cxnSp>
        <p:nvCxnSpPr>
          <p:cNvPr id="10" name="直接箭头连接符 9"/>
          <p:cNvCxnSpPr/>
          <p:nvPr>
            <p:custDataLst>
              <p:tags r:id="rId2"/>
            </p:custDataLst>
          </p:nvPr>
        </p:nvCxnSpPr>
        <p:spPr>
          <a:xfrm>
            <a:off x="4953000" y="4331335"/>
            <a:ext cx="2177415" cy="326390"/>
          </a:xfrm>
          <a:prstGeom prst="straightConnector1">
            <a:avLst/>
          </a:prstGeom>
          <a:noFill/>
          <a:ln w="9525" cap="flat" cmpd="sng" algn="ctr">
            <a:solidFill>
              <a:srgbClr val="0070C0"/>
            </a:solidFill>
            <a:prstDash val="solid"/>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3"/>
            </p:custDataLst>
          </p:nvPr>
        </p:nvCxnSpPr>
        <p:spPr>
          <a:xfrm flipH="1">
            <a:off x="9391650" y="5423535"/>
            <a:ext cx="1334770" cy="356870"/>
          </a:xfrm>
          <a:prstGeom prst="straightConnector1">
            <a:avLst/>
          </a:prstGeom>
          <a:noFill/>
          <a:ln w="9525" cap="flat" cmpd="sng" algn="ctr">
            <a:solidFill>
              <a:srgbClr val="0070C0"/>
            </a:solidFill>
            <a:prstDash val="solid"/>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custDataLst>
              <p:tags r:id="rId4"/>
            </p:custDataLst>
          </p:nvPr>
        </p:nvCxnSpPr>
        <p:spPr>
          <a:xfrm flipH="1">
            <a:off x="4164965" y="5415915"/>
            <a:ext cx="6463030" cy="713105"/>
          </a:xfrm>
          <a:prstGeom prst="straightConnector1">
            <a:avLst/>
          </a:prstGeom>
          <a:noFill/>
          <a:ln w="9525" cap="flat" cmpd="sng" algn="ctr">
            <a:solidFill>
              <a:srgbClr val="0070C0"/>
            </a:solidFill>
            <a:prstDash val="solid"/>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5"/>
            </p:custDataLst>
          </p:nvPr>
        </p:nvSpPr>
        <p:spPr>
          <a:xfrm>
            <a:off x="7766685" y="1500505"/>
            <a:ext cx="1164590" cy="460375"/>
          </a:xfrm>
          <a:prstGeom prst="rect">
            <a:avLst/>
          </a:prstGeom>
          <a:noFill/>
        </p:spPr>
        <p:txBody>
          <a:bodyPr wrap="square" rtlCol="0" anchor="t">
            <a:spAutoFit/>
          </a:bodyPr>
          <a:lstStyle/>
          <a:p>
            <a:r>
              <a:rPr lang="en-US" altLang="zh-CN" sz="2400">
                <a:solidFill>
                  <a:srgbClr val="0070C0"/>
                </a:solidFill>
              </a:rPr>
              <a:t>rarely</a:t>
            </a:r>
          </a:p>
        </p:txBody>
      </p:sp>
      <p:sp>
        <p:nvSpPr>
          <p:cNvPr id="9" name="文本框 8"/>
          <p:cNvSpPr txBox="1"/>
          <p:nvPr>
            <p:custDataLst>
              <p:tags r:id="rId6"/>
            </p:custDataLst>
          </p:nvPr>
        </p:nvSpPr>
        <p:spPr>
          <a:xfrm>
            <a:off x="6371590" y="2129790"/>
            <a:ext cx="1395730" cy="460375"/>
          </a:xfrm>
          <a:prstGeom prst="rect">
            <a:avLst/>
          </a:prstGeom>
          <a:noFill/>
        </p:spPr>
        <p:txBody>
          <a:bodyPr wrap="square" rtlCol="0" anchor="t">
            <a:spAutoFit/>
          </a:bodyPr>
          <a:lstStyle/>
          <a:p>
            <a:r>
              <a:rPr lang="zh-CN" altLang="en-US" sz="2400">
                <a:solidFill>
                  <a:srgbClr val="0070C0"/>
                </a:solidFill>
              </a:rPr>
              <a:t>invit</a:t>
            </a:r>
            <a:r>
              <a:rPr lang="en-US" altLang="zh-CN" sz="2400">
                <a:solidFill>
                  <a:srgbClr val="0070C0"/>
                </a:solidFill>
              </a:rPr>
              <a:t>ation</a:t>
            </a:r>
          </a:p>
        </p:txBody>
      </p:sp>
      <p:sp>
        <p:nvSpPr>
          <p:cNvPr id="12" name="文本框 11"/>
          <p:cNvSpPr txBox="1"/>
          <p:nvPr>
            <p:custDataLst>
              <p:tags r:id="rId7"/>
            </p:custDataLst>
          </p:nvPr>
        </p:nvSpPr>
        <p:spPr>
          <a:xfrm>
            <a:off x="7059930" y="4344670"/>
            <a:ext cx="1395730" cy="460375"/>
          </a:xfrm>
          <a:prstGeom prst="rect">
            <a:avLst/>
          </a:prstGeom>
          <a:noFill/>
        </p:spPr>
        <p:txBody>
          <a:bodyPr wrap="square" rtlCol="0" anchor="t">
            <a:spAutoFit/>
          </a:bodyPr>
          <a:lstStyle/>
          <a:p>
            <a:r>
              <a:rPr lang="en-US" altLang="zh-CN" sz="2400">
                <a:solidFill>
                  <a:srgbClr val="0070C0"/>
                </a:solidFill>
              </a:rPr>
              <a:t>or</a:t>
            </a:r>
          </a:p>
        </p:txBody>
      </p:sp>
      <p:sp>
        <p:nvSpPr>
          <p:cNvPr id="13" name="文本框 12"/>
          <p:cNvSpPr txBox="1"/>
          <p:nvPr>
            <p:custDataLst>
              <p:tags r:id="rId8"/>
            </p:custDataLst>
          </p:nvPr>
        </p:nvSpPr>
        <p:spPr>
          <a:xfrm>
            <a:off x="10504170" y="4955540"/>
            <a:ext cx="1395730" cy="460375"/>
          </a:xfrm>
          <a:prstGeom prst="rect">
            <a:avLst/>
          </a:prstGeom>
          <a:noFill/>
        </p:spPr>
        <p:txBody>
          <a:bodyPr wrap="square" rtlCol="0" anchor="t">
            <a:spAutoFit/>
          </a:bodyPr>
          <a:lstStyle/>
          <a:p>
            <a:r>
              <a:rPr sz="2400">
                <a:solidFill>
                  <a:srgbClr val="0070C0"/>
                </a:solidFill>
              </a:rPr>
              <a:t>whether</a:t>
            </a:r>
          </a:p>
        </p:txBody>
      </p:sp>
      <p:pic>
        <p:nvPicPr>
          <p:cNvPr id="44" name="图片 43"/>
          <p:cNvPicPr>
            <a:picLocks noChangeAspect="1"/>
          </p:cNvPicPr>
          <p:nvPr>
            <p:custDataLst>
              <p:tags r:id="rId9"/>
            </p:custDataLst>
          </p:nvPr>
        </p:nvPicPr>
        <p:blipFill>
          <a:blip r:embed="rId11"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2" grpId="0"/>
      <p:bldP spid="12" grpId="1"/>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2" name="TextBox 3"/>
          <p:cNvSpPr txBox="1"/>
          <p:nvPr/>
        </p:nvSpPr>
        <p:spPr>
          <a:xfrm>
            <a:off x="795655" y="168910"/>
            <a:ext cx="9293225" cy="460375"/>
          </a:xfrm>
          <a:prstGeom prst="rect">
            <a:avLst/>
          </a:prstGeom>
          <a:noFill/>
        </p:spPr>
        <p:txBody>
          <a:bodyPr wrap="square" rtlCol="0">
            <a:spAutoFit/>
          </a:bodyPr>
          <a:lstStyle/>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语法填空的备考建议</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738610" cy="1438910"/>
          </a:xfrm>
          <a:prstGeom prst="rect">
            <a:avLst/>
          </a:prstGeom>
          <a:noFill/>
        </p:spPr>
        <p:txBody>
          <a:bodyPr wrap="square" rtlCol="0" anchor="t">
            <a:spAutoFit/>
          </a:bodyPr>
          <a:lstStyle/>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加强新课标词汇的理解和运用</a:t>
            </a: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在日常训练尤其是高考题中关注新课标词汇的熟词生义和引申义。如 be the </a:t>
            </a:r>
            <a:r>
              <a:rPr lang="zh-CN" altLang="en-US"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59</a:t>
            </a:r>
            <a:r>
              <a:rPr lang="en-US" altLang="zh-CN"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(recognize)home ，很多考生对recognized做形容词</a:t>
            </a: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公认的</a:t>
            </a: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用法不敢肯定，模棱两可。在历年高考题中recognize多次出现：</a:t>
            </a:r>
          </a:p>
          <a:p>
            <a:endPar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 name="直接箭头连接符 9"/>
          <p:cNvCxnSpPr/>
          <p:nvPr/>
        </p:nvCxnSpPr>
        <p:spPr>
          <a:xfrm flipH="1">
            <a:off x="3815715" y="1547495"/>
            <a:ext cx="1555115" cy="278384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84480" y="2009140"/>
            <a:ext cx="11605895" cy="4633595"/>
          </a:xfrm>
          <a:prstGeom prst="rect">
            <a:avLst/>
          </a:prstGeom>
          <a:noFill/>
        </p:spPr>
        <p:txBody>
          <a:bodyPr wrap="square" rtlCol="0" anchor="t">
            <a:spAutoFit/>
          </a:bodyPr>
          <a:lstStyle/>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①</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Items like T-shirts that allow volunteers to</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 be recognized publicly</a:t>
            </a:r>
            <a:r>
              <a:rPr lang="en-US"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被公众认可</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 for their contributions can help strengthen role identity.</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2015年高考英语江苏卷 阅读理解 阅读C 原文</a:t>
            </a:r>
            <a:endParaRPr sz="24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②</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James Brindley </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is recognized as</a:t>
            </a:r>
            <a:r>
              <a:rPr lang="en-US"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被公认或接受为某种身份、地位或特点</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 one of the leading early canal engineers.</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2015年高考英语全国卷1 阅读理解 阅读A 原文</a:t>
            </a:r>
            <a:endPar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③</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No sooner did she leave my doorstep than I had emails from two women whose kids go to my son's nursery and who </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recognized my face</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认出了我的脸</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2019年高考英语天津卷 完形填空 原文</a:t>
            </a:r>
            <a:endParaRPr sz="24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④</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Of the nineteen </a:t>
            </a:r>
            <a:r>
              <a:rPr sz="2400" b="1"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recognized</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 polar bear subpopulations</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在19个公认的北极熊亚种群中</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 three are declining, six are stable, one is increasing, and nine lack enough data.</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2019年高考英语全国卷I 语法填空 原文</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⑤</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We recognized that</a:t>
            </a:r>
            <a:r>
              <a:rPr lang="en-US"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我们意识到</a:t>
            </a:r>
            <a:r>
              <a:rPr lang="en-US"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/承认</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 kurt wasn't just trying to make a sale.</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2016年高考英语江苏卷 完形填空 原文</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sym typeface="+mn-ea"/>
              </a:rPr>
              <a:t>⑥</a:t>
            </a:r>
            <a:r>
              <a:rPr 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When a dark-colored cake was served on a black plate rather than a white one, customers </a:t>
            </a:r>
            <a:r>
              <a:rPr sz="2400" u="sng">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recognized</a:t>
            </a:r>
            <a:r>
              <a:rPr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觉得</a:t>
            </a:r>
            <a:r>
              <a:rPr lang="en-US"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u="sng"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认为</a:t>
            </a:r>
            <a:r>
              <a:rPr sz="2400">
                <a:latin typeface="Times New Roman" panose="02020603050405020304" pitchFamily="18" charset="0"/>
                <a:ea typeface="微软雅黑" panose="020B0503020204020204" pitchFamily="34" charset="-122"/>
                <a:cs typeface="Times New Roman" panose="02020603050405020304" pitchFamily="18" charset="0"/>
                <a:sym typeface="+mn-ea"/>
              </a:rPr>
              <a:t> it as sweeter and more tasty.</a:t>
            </a:r>
            <a:r>
              <a:rPr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2018年高考英语江苏卷 阅读理解 阅读B 原文</a:t>
            </a:r>
            <a:endParaRPr lang="zh-CN" altLang="en-US" sz="2400" baseline="-250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44" name="图片 43"/>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6"/>
          <a:stretch>
            <a:fillRect/>
          </a:stretch>
        </p:blipFill>
        <p:spPr>
          <a:xfrm>
            <a:off x="9135745" y="-90170"/>
            <a:ext cx="2995295" cy="2588260"/>
          </a:xfrm>
          <a:prstGeom prst="ellipse">
            <a:avLst/>
          </a:prstGeom>
        </p:spPr>
      </p:pic>
      <p:grpSp>
        <p:nvGrpSpPr>
          <p:cNvPr id="37893" name="组合 2"/>
          <p:cNvGrpSpPr/>
          <p:nvPr/>
        </p:nvGrpSpPr>
        <p:grpSpPr>
          <a:xfrm>
            <a:off x="1012190" y="53975"/>
            <a:ext cx="9945370" cy="736056"/>
            <a:chOff x="1267665" y="297419"/>
            <a:chExt cx="5347991" cy="736803"/>
          </a:xfrm>
        </p:grpSpPr>
        <p:sp>
          <p:nvSpPr>
            <p:cNvPr id="6" name="文本框 5"/>
            <p:cNvSpPr txBox="1"/>
            <p:nvPr>
              <p:custDataLst>
                <p:tags r:id="rId3"/>
              </p:custDataLst>
            </p:nvPr>
          </p:nvSpPr>
          <p:spPr>
            <a:xfrm>
              <a:off x="1267665" y="297419"/>
              <a:ext cx="5347991"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拓展外刊阅读</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:What to Eat in China: A Traveler's Guide</a:t>
              </a:r>
            </a:p>
          </p:txBody>
        </p:sp>
        <p:sp>
          <p:nvSpPr>
            <p:cNvPr id="11" name="文本框 10"/>
            <p:cNvSpPr txBox="1"/>
            <p:nvPr>
              <p:custDataLst>
                <p:tags r:id="rId4"/>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2" name="文本框 1"/>
          <p:cNvSpPr txBox="1"/>
          <p:nvPr/>
        </p:nvSpPr>
        <p:spPr>
          <a:xfrm>
            <a:off x="213360" y="1199515"/>
            <a:ext cx="5580380" cy="5015865"/>
          </a:xfrm>
          <a:prstGeom prst="rect">
            <a:avLst/>
          </a:prstGeom>
          <a:noFill/>
          <a:ln>
            <a:solidFill>
              <a:srgbClr val="0070C0"/>
            </a:solidFill>
          </a:ln>
        </p:spPr>
        <p:txBody>
          <a:bodyPr wrap="square" rtlCol="0" anchor="t">
            <a:spAutoFit/>
          </a:bodyPr>
          <a:lstStyle/>
          <a:p>
            <a:r>
              <a:rPr lang="en-US" altLang="zh-CN"/>
              <a:t>     </a:t>
            </a:r>
            <a:r>
              <a:rPr lang="en-US" altLang="zh-CN" sz="2000">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Xiao long bao, those </a:t>
            </a:r>
            <a:r>
              <a:rPr lang="zh-CN" altLang="en-US" sz="2000">
                <a:solidFill>
                  <a:srgbClr val="C00000"/>
                </a:solidFill>
                <a:latin typeface="Times New Roman" panose="02020603050405020304" pitchFamily="18" charset="0"/>
                <a:cs typeface="Times New Roman" panose="02020603050405020304" pitchFamily="18" charset="0"/>
              </a:rPr>
              <a:t>miraculous</a:t>
            </a:r>
            <a:r>
              <a:rPr lang="zh-CN" altLang="en-US" sz="2000">
                <a:latin typeface="Times New Roman" panose="02020603050405020304" pitchFamily="18" charset="0"/>
                <a:cs typeface="Times New Roman" panose="02020603050405020304" pitchFamily="18" charset="0"/>
              </a:rPr>
              <a:t> constructions of </a:t>
            </a:r>
            <a:r>
              <a:rPr lang="zh-CN" altLang="en-US" sz="2000">
                <a:solidFill>
                  <a:srgbClr val="C00000"/>
                </a:solidFill>
                <a:latin typeface="Times New Roman" panose="02020603050405020304" pitchFamily="18" charset="0"/>
                <a:cs typeface="Times New Roman" panose="02020603050405020304" pitchFamily="18" charset="0"/>
              </a:rPr>
              <a:t>delicate </a:t>
            </a:r>
            <a:r>
              <a:rPr lang="zh-CN" altLang="en-US" sz="2000">
                <a:latin typeface="Times New Roman" panose="02020603050405020304" pitchFamily="18" charset="0"/>
                <a:cs typeface="Times New Roman" panose="02020603050405020304" pitchFamily="18" charset="0"/>
              </a:rPr>
              <a:t>dumpling </a:t>
            </a:r>
            <a:r>
              <a:rPr lang="zh-CN" altLang="en-US" sz="2000">
                <a:solidFill>
                  <a:srgbClr val="C00000"/>
                </a:solidFill>
                <a:latin typeface="Times New Roman" panose="02020603050405020304" pitchFamily="18" charset="0"/>
                <a:cs typeface="Times New Roman" panose="02020603050405020304" pitchFamily="18" charset="0"/>
              </a:rPr>
              <a:t>wrappers</a:t>
            </a:r>
            <a:r>
              <a:rPr lang="zh-CN" altLang="en-US" sz="2000">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encasing</a:t>
            </a:r>
            <a:r>
              <a:rPr lang="zh-CN" altLang="en-US" sz="2000">
                <a:latin typeface="Times New Roman" panose="02020603050405020304" pitchFamily="18" charset="0"/>
                <a:cs typeface="Times New Roman" panose="02020603050405020304" pitchFamily="18" charset="0"/>
              </a:rPr>
              <a:t> a big </a:t>
            </a:r>
            <a:r>
              <a:rPr lang="zh-CN" altLang="en-US" sz="2000">
                <a:solidFill>
                  <a:srgbClr val="C00000"/>
                </a:solidFill>
                <a:latin typeface="Times New Roman" panose="02020603050405020304" pitchFamily="18" charset="0"/>
                <a:cs typeface="Times New Roman" panose="02020603050405020304" pitchFamily="18" charset="0"/>
              </a:rPr>
              <a:t>slurp</a:t>
            </a:r>
            <a:r>
              <a:rPr lang="zh-CN" altLang="en-US" sz="2000">
                <a:latin typeface="Times New Roman" panose="02020603050405020304" pitchFamily="18" charset="0"/>
                <a:cs typeface="Times New Roman" panose="02020603050405020304" pitchFamily="18" charset="0"/>
              </a:rPr>
              <a:t> of hot, </a:t>
            </a:r>
            <a:r>
              <a:rPr lang="zh-CN" altLang="en-US" sz="2000">
                <a:solidFill>
                  <a:srgbClr val="C00000"/>
                </a:solidFill>
                <a:latin typeface="Times New Roman" panose="02020603050405020304" pitchFamily="18" charset="0"/>
                <a:cs typeface="Times New Roman" panose="02020603050405020304" pitchFamily="18" charset="0"/>
              </a:rPr>
              <a:t>savory</a:t>
            </a:r>
            <a:r>
              <a:rPr lang="zh-CN" altLang="en-US" sz="2000">
                <a:latin typeface="Times New Roman" panose="02020603050405020304" pitchFamily="18" charset="0"/>
                <a:cs typeface="Times New Roman" panose="02020603050405020304" pitchFamily="18" charset="0"/>
              </a:rPr>
              <a:t> soup and sweet, fragrant ground pork, are </a:t>
            </a:r>
            <a:r>
              <a:rPr lang="zh-CN" altLang="en-US" sz="2000">
                <a:solidFill>
                  <a:srgbClr val="C00000"/>
                </a:solidFill>
                <a:latin typeface="Times New Roman" panose="02020603050405020304" pitchFamily="18" charset="0"/>
                <a:cs typeface="Times New Roman" panose="02020603050405020304" pitchFamily="18" charset="0"/>
              </a:rPr>
              <a:t>far and away</a:t>
            </a:r>
            <a:r>
              <a:rPr lang="zh-CN" altLang="en-US" sz="2000">
                <a:latin typeface="Times New Roman" panose="02020603050405020304" pitchFamily="18" charset="0"/>
                <a:cs typeface="Times New Roman" panose="02020603050405020304" pitchFamily="18" charset="0"/>
              </a:rPr>
              <a:t> my favorite Chinese street food. The pocket of soupy stock is the dumpling's essential element: a flavored pork </a:t>
            </a:r>
            <a:r>
              <a:rPr lang="zh-CN" altLang="en-US" sz="2000">
                <a:solidFill>
                  <a:srgbClr val="C00000"/>
                </a:solidFill>
                <a:latin typeface="Times New Roman" panose="02020603050405020304" pitchFamily="18" charset="0"/>
                <a:cs typeface="Times New Roman" panose="02020603050405020304" pitchFamily="18" charset="0"/>
              </a:rPr>
              <a:t>aspic</a:t>
            </a:r>
            <a:r>
              <a:rPr lang="zh-CN" altLang="en-US" sz="2000">
                <a:latin typeface="Times New Roman" panose="02020603050405020304" pitchFamily="18" charset="0"/>
                <a:cs typeface="Times New Roman" panose="02020603050405020304" pitchFamily="18" charset="0"/>
              </a:rPr>
              <a:t>, typically made with pork skin, chicken bones, ginger, scallions, and Shaoxing wine, </a:t>
            </a:r>
            <a:r>
              <a:rPr lang="zh-CN" altLang="en-US" sz="2000">
                <a:solidFill>
                  <a:srgbClr val="C00000"/>
                </a:solidFill>
                <a:latin typeface="Times New Roman" panose="02020603050405020304" pitchFamily="18" charset="0"/>
                <a:cs typeface="Times New Roman" panose="02020603050405020304" pitchFamily="18" charset="0"/>
              </a:rPr>
              <a:t>simmer</a:t>
            </a:r>
            <a:r>
              <a:rPr lang="zh-CN" altLang="en-US" sz="2000">
                <a:latin typeface="Times New Roman" panose="02020603050405020304" pitchFamily="18" charset="0"/>
                <a:cs typeface="Times New Roman" panose="02020603050405020304" pitchFamily="18" charset="0"/>
              </a:rPr>
              <a:t>ed for hours until the collagen-heavy </a:t>
            </a:r>
            <a:r>
              <a:rPr lang="zh-CN" altLang="en-US" sz="2000">
                <a:solidFill>
                  <a:srgbClr val="C00000"/>
                </a:solidFill>
                <a:latin typeface="Times New Roman" panose="02020603050405020304" pitchFamily="18" charset="0"/>
                <a:cs typeface="Times New Roman" panose="02020603050405020304" pitchFamily="18" charset="0"/>
              </a:rPr>
              <a:t>ingredients</a:t>
            </a:r>
            <a:r>
              <a:rPr lang="zh-CN" altLang="en-US" sz="2000">
                <a:latin typeface="Times New Roman" panose="02020603050405020304" pitchFamily="18" charset="0"/>
                <a:cs typeface="Times New Roman" panose="02020603050405020304" pitchFamily="18" charset="0"/>
              </a:rPr>
              <a:t> have turned to gelatin, and then cooled until it sets. The dumplings arrive steaming and dangerously hot—to eat one, you have to decide whether to </a:t>
            </a:r>
            <a:r>
              <a:rPr lang="zh-CN" altLang="en-US" sz="2000">
                <a:solidFill>
                  <a:srgbClr val="C00000"/>
                </a:solidFill>
                <a:latin typeface="Times New Roman" panose="02020603050405020304" pitchFamily="18" charset="0"/>
                <a:cs typeface="Times New Roman" panose="02020603050405020304" pitchFamily="18" charset="0"/>
              </a:rPr>
              <a:t>nibble</a:t>
            </a:r>
            <a:r>
              <a:rPr lang="zh-CN" altLang="en-US" sz="2000">
                <a:latin typeface="Times New Roman" panose="02020603050405020304" pitchFamily="18" charset="0"/>
                <a:cs typeface="Times New Roman" panose="02020603050405020304" pitchFamily="18" charset="0"/>
              </a:rPr>
              <a:t> a hole in it first, releasing the steam and risking a spill, or </a:t>
            </a:r>
            <a:r>
              <a:rPr lang="zh-CN" altLang="en-US" sz="2000">
                <a:solidFill>
                  <a:srgbClr val="C00000"/>
                </a:solidFill>
                <a:latin typeface="Times New Roman" panose="02020603050405020304" pitchFamily="18" charset="0"/>
                <a:cs typeface="Times New Roman" panose="02020603050405020304" pitchFamily="18" charset="0"/>
              </a:rPr>
              <a:t>throw caution to the wind</a:t>
            </a:r>
            <a:r>
              <a:rPr lang="zh-CN" altLang="en-US" sz="2000">
                <a:latin typeface="Times New Roman" panose="02020603050405020304" pitchFamily="18" charset="0"/>
                <a:cs typeface="Times New Roman" panose="02020603050405020304" pitchFamily="18" charset="0"/>
              </a:rPr>
              <a:t> and pop the whole dumpling in your mouth, a burst of near-</a:t>
            </a:r>
            <a:r>
              <a:rPr lang="zh-CN" altLang="en-US" sz="2000">
                <a:solidFill>
                  <a:srgbClr val="C00000"/>
                </a:solidFill>
                <a:latin typeface="Times New Roman" panose="02020603050405020304" pitchFamily="18" charset="0"/>
                <a:cs typeface="Times New Roman" panose="02020603050405020304" pitchFamily="18" charset="0"/>
              </a:rPr>
              <a:t>scalding</a:t>
            </a:r>
            <a:r>
              <a:rPr lang="zh-CN" altLang="en-US" sz="2000">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broth</a:t>
            </a:r>
            <a:r>
              <a:rPr lang="zh-CN" altLang="en-US" sz="2000">
                <a:latin typeface="Times New Roman" panose="02020603050405020304" pitchFamily="18" charset="0"/>
                <a:cs typeface="Times New Roman" panose="02020603050405020304" pitchFamily="18" charset="0"/>
              </a:rPr>
              <a:t> exploding on your tongue.</a:t>
            </a:r>
          </a:p>
        </p:txBody>
      </p:sp>
      <p:sp>
        <p:nvSpPr>
          <p:cNvPr id="5" name="文本框 4"/>
          <p:cNvSpPr txBox="1"/>
          <p:nvPr/>
        </p:nvSpPr>
        <p:spPr>
          <a:xfrm>
            <a:off x="6096000" y="2434590"/>
            <a:ext cx="6035040" cy="4004945"/>
          </a:xfrm>
          <a:prstGeom prst="rect">
            <a:avLst/>
          </a:prstGeom>
          <a:noFill/>
        </p:spPr>
        <p:txBody>
          <a:bodyPr wrap="square" rtlCol="0" anchor="t">
            <a:spAutoFit/>
          </a:bodyPr>
          <a:lstStyle/>
          <a:p>
            <a:pPr marL="285750" indent="-285750">
              <a:lnSpc>
                <a:spcPts val="2180"/>
              </a:lnSpc>
              <a:buFont typeface="Arial" panose="020B0604020202020204" pitchFamily="34" charset="0"/>
              <a:buChar char="•"/>
            </a:pPr>
            <a:r>
              <a:rPr lang="zh-CN" altLang="en-US" sz="1600" b="1" i="1">
                <a:solidFill>
                  <a:srgbClr val="002060"/>
                </a:solidFill>
              </a:rPr>
              <a:t>miraculous</a:t>
            </a:r>
            <a:r>
              <a:rPr lang="en-US" altLang="zh-CN" sz="1600" b="1" i="1">
                <a:solidFill>
                  <a:srgbClr val="002060"/>
                </a:solidFill>
              </a:rPr>
              <a:t> </a:t>
            </a:r>
            <a:r>
              <a:rPr lang="zh-CN" altLang="en-US" sz="1600" b="1" i="1">
                <a:solidFill>
                  <a:srgbClr val="002060"/>
                </a:solidFill>
              </a:rPr>
              <a:t>/mɪˈrækjələs/adj.奇迹般的，不可思议的</a:t>
            </a:r>
          </a:p>
          <a:p>
            <a:pPr marL="285750" indent="-285750">
              <a:lnSpc>
                <a:spcPts val="2180"/>
              </a:lnSpc>
              <a:buFont typeface="Arial" panose="020B0604020202020204" pitchFamily="34" charset="0"/>
              <a:buChar char="•"/>
            </a:pPr>
            <a:r>
              <a:rPr lang="zh-CN" altLang="en-US" sz="1600" b="1" i="1">
                <a:solidFill>
                  <a:srgbClr val="002060"/>
                </a:solidFill>
              </a:rPr>
              <a:t>delicate</a:t>
            </a:r>
            <a:r>
              <a:rPr lang="en-US" altLang="zh-CN" sz="1600" b="1" i="1">
                <a:solidFill>
                  <a:srgbClr val="002060"/>
                </a:solidFill>
              </a:rPr>
              <a:t> /ˈdelɪkət/精致的，精巧的</a:t>
            </a:r>
          </a:p>
          <a:p>
            <a:pPr marL="285750" indent="-285750">
              <a:lnSpc>
                <a:spcPts val="2180"/>
              </a:lnSpc>
              <a:buFont typeface="Arial" panose="020B0604020202020204" pitchFamily="34" charset="0"/>
              <a:buChar char="•"/>
            </a:pPr>
            <a:r>
              <a:rPr lang="en-US" altLang="zh-CN" sz="1600" b="1" i="1">
                <a:solidFill>
                  <a:srgbClr val="002060"/>
                </a:solidFill>
              </a:rPr>
              <a:t>wrapper /ˈræpə(r)/包装纸;饺子皮</a:t>
            </a:r>
          </a:p>
          <a:p>
            <a:pPr marL="285750" indent="-285750">
              <a:lnSpc>
                <a:spcPts val="2180"/>
              </a:lnSpc>
              <a:buFont typeface="Arial" panose="020B0604020202020204" pitchFamily="34" charset="0"/>
              <a:buChar char="•"/>
            </a:pPr>
            <a:r>
              <a:rPr lang="en-US" altLang="zh-CN" sz="1600" b="1" i="1">
                <a:solidFill>
                  <a:srgbClr val="002060"/>
                </a:solidFill>
              </a:rPr>
              <a:t>encase /ɪnˈkeɪs/ vt.包住；围绕；包装</a:t>
            </a:r>
          </a:p>
          <a:p>
            <a:pPr marL="285750" indent="-285750">
              <a:lnSpc>
                <a:spcPts val="2180"/>
              </a:lnSpc>
              <a:buFont typeface="Arial" panose="020B0604020202020204" pitchFamily="34" charset="0"/>
              <a:buChar char="•"/>
            </a:pPr>
            <a:r>
              <a:rPr lang="en-US" altLang="zh-CN" sz="1600" b="1" i="1">
                <a:solidFill>
                  <a:srgbClr val="002060"/>
                </a:solidFill>
              </a:rPr>
              <a:t>slurp  /slɜːp/n. 吃的声音；啜食声</a:t>
            </a:r>
          </a:p>
          <a:p>
            <a:pPr marL="285750" indent="-285750">
              <a:lnSpc>
                <a:spcPts val="2180"/>
              </a:lnSpc>
              <a:buFont typeface="Arial" panose="020B0604020202020204" pitchFamily="34" charset="0"/>
              <a:buChar char="•"/>
            </a:pPr>
            <a:r>
              <a:rPr lang="en-US" altLang="zh-CN" sz="1600" b="1" i="1">
                <a:solidFill>
                  <a:srgbClr val="002060"/>
                </a:solidFill>
              </a:rPr>
              <a:t>savory /ˈseɪvəri/adj.可口的；风味极佳的；味美的</a:t>
            </a:r>
          </a:p>
          <a:p>
            <a:pPr marL="285750" indent="-285750">
              <a:lnSpc>
                <a:spcPts val="2180"/>
              </a:lnSpc>
              <a:buFont typeface="Arial" panose="020B0604020202020204" pitchFamily="34" charset="0"/>
              <a:buChar char="•"/>
            </a:pPr>
            <a:r>
              <a:rPr lang="en-US" altLang="zh-CN" sz="1600" b="1" i="1">
                <a:solidFill>
                  <a:srgbClr val="002060"/>
                </a:solidFill>
              </a:rPr>
              <a:t>far and away 遥不可及：无法比拟;无疑地</a:t>
            </a:r>
          </a:p>
          <a:p>
            <a:pPr marL="285750" indent="-285750">
              <a:lnSpc>
                <a:spcPts val="2180"/>
              </a:lnSpc>
              <a:buFont typeface="Arial" panose="020B0604020202020204" pitchFamily="34" charset="0"/>
              <a:buChar char="•"/>
            </a:pPr>
            <a:r>
              <a:rPr lang="en-US" altLang="zh-CN" sz="1600" b="1" i="1">
                <a:solidFill>
                  <a:srgbClr val="002060"/>
                </a:solidFill>
              </a:rPr>
              <a:t>aspic /ˈæspɪk/n.肉冻，花色肉冻</a:t>
            </a:r>
          </a:p>
          <a:p>
            <a:pPr marL="285750" indent="-285750">
              <a:lnSpc>
                <a:spcPts val="2180"/>
              </a:lnSpc>
              <a:buFont typeface="Arial" panose="020B0604020202020204" pitchFamily="34" charset="0"/>
              <a:buChar char="•"/>
            </a:pPr>
            <a:r>
              <a:rPr lang="en-US" altLang="zh-CN" sz="1600" b="1" i="1">
                <a:solidFill>
                  <a:srgbClr val="002060"/>
                </a:solidFill>
              </a:rPr>
              <a:t>simmer /ˈsɪmə(r)/v.炖，煨；</a:t>
            </a:r>
          </a:p>
          <a:p>
            <a:pPr marL="285750" indent="-285750">
              <a:lnSpc>
                <a:spcPts val="2180"/>
              </a:lnSpc>
              <a:buFont typeface="Arial" panose="020B0604020202020204" pitchFamily="34" charset="0"/>
              <a:buChar char="•"/>
            </a:pPr>
            <a:r>
              <a:rPr lang="en-US" altLang="zh-CN" sz="1600" b="1" i="1">
                <a:solidFill>
                  <a:srgbClr val="002060"/>
                </a:solidFill>
              </a:rPr>
              <a:t>ingredient /ɪnˈɡriːdiənt/ n.成分，原料；要素</a:t>
            </a:r>
          </a:p>
          <a:p>
            <a:pPr marL="285750" indent="-285750">
              <a:lnSpc>
                <a:spcPts val="2180"/>
              </a:lnSpc>
              <a:buFont typeface="Arial" panose="020B0604020202020204" pitchFamily="34" charset="0"/>
              <a:buChar char="•"/>
            </a:pPr>
            <a:r>
              <a:rPr lang="en-US" altLang="zh-CN" sz="1600" b="1" i="1">
                <a:solidFill>
                  <a:srgbClr val="002060"/>
                </a:solidFill>
              </a:rPr>
              <a:t>nibble/ˈnɪb(ə)l/v.啃，小口咬；反复轻咬</a:t>
            </a:r>
          </a:p>
          <a:p>
            <a:pPr marL="285750" indent="-285750">
              <a:lnSpc>
                <a:spcPts val="2180"/>
              </a:lnSpc>
              <a:buFont typeface="Arial" panose="020B0604020202020204" pitchFamily="34" charset="0"/>
              <a:buChar char="•"/>
            </a:pPr>
            <a:r>
              <a:rPr lang="en-US" altLang="zh-CN" sz="1600" b="1" i="1">
                <a:solidFill>
                  <a:srgbClr val="002060"/>
                </a:solidFill>
              </a:rPr>
              <a:t>throw caution to the wind抛开谨慎，冒险行事</a:t>
            </a:r>
          </a:p>
          <a:p>
            <a:pPr marL="285750" indent="-285750">
              <a:lnSpc>
                <a:spcPts val="2180"/>
              </a:lnSpc>
              <a:buFont typeface="Arial" panose="020B0604020202020204" pitchFamily="34" charset="0"/>
              <a:buChar char="•"/>
            </a:pPr>
            <a:r>
              <a:rPr lang="en-US" altLang="zh-CN" sz="1600" b="1" i="1">
                <a:solidFill>
                  <a:srgbClr val="002060"/>
                </a:solidFill>
              </a:rPr>
              <a:t>scald  /skɔːld/ vt.烫伤；烫洗</a:t>
            </a:r>
          </a:p>
          <a:p>
            <a:pPr marL="285750" indent="-285750">
              <a:lnSpc>
                <a:spcPts val="2180"/>
              </a:lnSpc>
              <a:buFont typeface="Arial" panose="020B0604020202020204" pitchFamily="34" charset="0"/>
              <a:buChar char="•"/>
            </a:pPr>
            <a:r>
              <a:rPr lang="en-US" altLang="zh-CN" sz="1600" b="1" i="1">
                <a:solidFill>
                  <a:srgbClr val="002060"/>
                </a:solidFill>
              </a:rPr>
              <a:t>broth /brɒθ/ n.肉汤</a:t>
            </a:r>
          </a:p>
        </p:txBody>
      </p:sp>
    </p:spTree>
  </p:cSld>
  <p:clrMapOvr>
    <a:masterClrMapping/>
  </p:clrMapOvr>
  <p:transition spd="slow"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007610" y="2251710"/>
            <a:ext cx="6674485" cy="2379980"/>
          </a:xfrm>
        </p:spPr>
        <p:txBody>
          <a:bodyPr wrap="square"/>
          <a:lstStyle/>
          <a:p>
            <a:pPr marL="457200" indent="-457200" algn="ctr">
              <a:buFont typeface="Wingdings" panose="05000000000000000000" charset="0"/>
              <a:buChar char="Ø"/>
            </a:pPr>
            <a:r>
              <a:rPr sz="3200" b="0">
                <a:latin typeface="+mn-lt"/>
                <a:ea typeface="+mn-ea"/>
                <a:cs typeface="+mn-ea"/>
                <a:sym typeface="+mn-lt"/>
              </a:rPr>
              <a:t>2023年6月全国高考新课标I卷</a:t>
            </a:r>
            <a:r>
              <a:rPr lang="en-US" sz="3200" b="0">
                <a:latin typeface="+mn-lt"/>
                <a:ea typeface="+mn-ea"/>
                <a:cs typeface="+mn-ea"/>
                <a:sym typeface="+mn-lt"/>
              </a:rPr>
              <a:t>   </a:t>
            </a:r>
            <a:r>
              <a:rPr b="0">
                <a:latin typeface="+mn-lt"/>
                <a:ea typeface="+mn-ea"/>
                <a:cs typeface="+mn-ea"/>
                <a:sym typeface="+mn-lt"/>
              </a:rPr>
              <a:t>语法填空讲评</a:t>
            </a:r>
            <a:br>
              <a:rPr b="0">
                <a:latin typeface="+mn-lt"/>
                <a:ea typeface="+mn-ea"/>
                <a:cs typeface="+mn-ea"/>
                <a:sym typeface="+mn-lt"/>
              </a:rPr>
            </a:br>
            <a:r>
              <a:rPr lang="zh-CN" altLang="en-US" sz="4800">
                <a:solidFill>
                  <a:srgbClr val="C00000"/>
                </a:solidFill>
                <a:latin typeface="+mn-lt"/>
                <a:ea typeface="+mn-ea"/>
                <a:cs typeface="+mn-ea"/>
                <a:sym typeface="+mn-lt"/>
              </a:rPr>
              <a:t>中华美食小笼包</a:t>
            </a:r>
          </a:p>
        </p:txBody>
      </p:sp>
      <p:sp>
        <p:nvSpPr>
          <p:cNvPr id="21" name="文本框 20"/>
          <p:cNvSpPr txBox="1"/>
          <p:nvPr/>
        </p:nvSpPr>
        <p:spPr>
          <a:xfrm>
            <a:off x="7659689" y="1674575"/>
            <a:ext cx="3668712" cy="245110"/>
          </a:xfrm>
          <a:prstGeom prst="rect">
            <a:avLst/>
          </a:prstGeom>
          <a:noFill/>
        </p:spPr>
        <p:txBody>
          <a:bodyPr wrap="square" rtlCol="0">
            <a:spAutoFit/>
          </a:bodyPr>
          <a:lstStyle/>
          <a:p>
            <a:r>
              <a:rPr lang="en-US" altLang="zh-CN" sz="1000" b="1">
                <a:solidFill>
                  <a:schemeClr val="accent3"/>
                </a:solidFill>
                <a:cs typeface="+mn-ea"/>
                <a:sym typeface="+mn-lt"/>
              </a:rPr>
              <a:t>Shttp://www.sunedu.com</a:t>
            </a:r>
          </a:p>
        </p:txBody>
      </p:sp>
      <p:grpSp>
        <p:nvGrpSpPr>
          <p:cNvPr id="17" name="组合 16"/>
          <p:cNvGrpSpPr/>
          <p:nvPr/>
        </p:nvGrpSpPr>
        <p:grpSpPr>
          <a:xfrm>
            <a:off x="6793780" y="5365281"/>
            <a:ext cx="3862475" cy="437183"/>
            <a:chOff x="6793780" y="3884135"/>
            <a:chExt cx="3862474" cy="437183"/>
          </a:xfrm>
        </p:grpSpPr>
        <p:sp>
          <p:nvSpPr>
            <p:cNvPr id="9" name="圆角矩形 8"/>
            <p:cNvSpPr/>
            <p:nvPr/>
          </p:nvSpPr>
          <p:spPr>
            <a:xfrm>
              <a:off x="6793780" y="3884135"/>
              <a:ext cx="3862474" cy="437183"/>
            </a:xfrm>
            <a:prstGeom prst="roundRect">
              <a:avLst>
                <a:gd name="adj" fmla="val 50000"/>
              </a:avLst>
            </a:prstGeom>
            <a:solidFill>
              <a:schemeClr val="bg1"/>
            </a:solidFill>
            <a:ln>
              <a:noFill/>
            </a:ln>
            <a:effectLst>
              <a:outerShdw blurRad="304800" dist="88900" dir="12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45" marR="0" lvl="0" indent="0" algn="l" defTabSz="914400" rtl="0" eaLnBrk="1" fontAlgn="auto" latinLnBrk="0" hangingPunct="1">
                <a:lnSpc>
                  <a:spcPct val="100000"/>
                </a:lnSpc>
                <a:spcBef>
                  <a:spcPct val="0"/>
                </a:spcBef>
                <a:spcAft>
                  <a:spcPct val="0"/>
                </a:spcAft>
                <a:buClrTx/>
                <a:buSzTx/>
                <a:buFontTx/>
                <a:buNone/>
                <a:defRPr/>
              </a:pPr>
              <a:r>
                <a:rPr sz="1800" b="1">
                  <a:solidFill>
                    <a:schemeClr val="tx1"/>
                  </a:solidFill>
                  <a:cs typeface="+mn-ea"/>
                  <a:sym typeface="+mn-lt"/>
                </a:rPr>
                <a:t>浙江省常山一中：吴俊峰</a:t>
              </a:r>
            </a:p>
          </p:txBody>
        </p:sp>
        <p:sp>
          <p:nvSpPr>
            <p:cNvPr id="10" name="椭圆 9"/>
            <p:cNvSpPr/>
            <p:nvPr/>
          </p:nvSpPr>
          <p:spPr>
            <a:xfrm>
              <a:off x="10220826" y="3885718"/>
              <a:ext cx="435428" cy="435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700">
                  <a:cs typeface="+mn-ea"/>
                  <a:sym typeface="+mn-lt"/>
                </a:rPr>
                <a:t>01</a:t>
              </a:r>
            </a:p>
          </p:txBody>
        </p:sp>
      </p:grpSp>
      <p:pic>
        <p:nvPicPr>
          <p:cNvPr id="4" name="图片 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177492" y="91652"/>
            <a:ext cx="5151120" cy="1250527"/>
          </a:xfrm>
          <a:prstGeom prst="rect">
            <a:avLst/>
          </a:prstGeom>
        </p:spPr>
      </p:pic>
      <p:pic>
        <p:nvPicPr>
          <p:cNvPr id="5" name="图片 4"/>
          <p:cNvPicPr>
            <a:picLocks noChangeAspect="1"/>
          </p:cNvPicPr>
          <p:nvPr>
            <p:custDataLst>
              <p:tags r:id="rId3"/>
            </p:custDataLst>
          </p:nvPr>
        </p:nvPicPr>
        <p:blipFill rotWithShape="1">
          <a:blip r:embed="rId7">
            <a:extLst>
              <a:ext uri="{BEBA8EAE-BF5A-486C-A8C5-ECC9F3942E4B}">
                <a14:imgProps xmlns:a14="http://schemas.microsoft.com/office/drawing/2010/main">
                  <a14:imgLayer r:embed="rId8">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359410" y="0"/>
            <a:ext cx="1238250" cy="1024255"/>
          </a:xfrm>
          <a:prstGeom prst="rect">
            <a:avLst/>
          </a:prstGeom>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6"/>
          <a:stretch>
            <a:fillRect/>
          </a:stretch>
        </p:blipFill>
        <p:spPr>
          <a:xfrm>
            <a:off x="9135745" y="0"/>
            <a:ext cx="2995295" cy="2588260"/>
          </a:xfrm>
          <a:prstGeom prst="ellipse">
            <a:avLst/>
          </a:prstGeom>
        </p:spPr>
      </p:pic>
      <p:grpSp>
        <p:nvGrpSpPr>
          <p:cNvPr id="37893" name="组合 2"/>
          <p:cNvGrpSpPr/>
          <p:nvPr/>
        </p:nvGrpSpPr>
        <p:grpSpPr>
          <a:xfrm>
            <a:off x="1012190" y="53975"/>
            <a:ext cx="9945370" cy="736056"/>
            <a:chOff x="1267665" y="297419"/>
            <a:chExt cx="5347991" cy="736803"/>
          </a:xfrm>
        </p:grpSpPr>
        <p:sp>
          <p:nvSpPr>
            <p:cNvPr id="6" name="文本框 5"/>
            <p:cNvSpPr txBox="1"/>
            <p:nvPr>
              <p:custDataLst>
                <p:tags r:id="rId3"/>
              </p:custDataLst>
            </p:nvPr>
          </p:nvSpPr>
          <p:spPr>
            <a:xfrm>
              <a:off x="1267665" y="297419"/>
              <a:ext cx="5347991"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拓展外刊阅读</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:What to Eat in China: A Traveler's Guide</a:t>
              </a:r>
            </a:p>
          </p:txBody>
        </p:sp>
        <p:sp>
          <p:nvSpPr>
            <p:cNvPr id="11" name="文本框 10"/>
            <p:cNvSpPr txBox="1"/>
            <p:nvPr>
              <p:custDataLst>
                <p:tags r:id="rId4"/>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2" name="文本框 1"/>
          <p:cNvSpPr txBox="1"/>
          <p:nvPr/>
        </p:nvSpPr>
        <p:spPr>
          <a:xfrm>
            <a:off x="160020" y="1062990"/>
            <a:ext cx="5557520" cy="5195570"/>
          </a:xfrm>
          <a:prstGeom prst="rect">
            <a:avLst/>
          </a:prstGeom>
          <a:noFill/>
          <a:ln>
            <a:solidFill>
              <a:srgbClr val="0070C0"/>
            </a:solidFill>
          </a:ln>
        </p:spPr>
        <p:txBody>
          <a:bodyPr wrap="square" rtlCol="0" anchor="t">
            <a:noAutofit/>
          </a:bodyPr>
          <a:lstStyle/>
          <a:p>
            <a:r>
              <a:rPr lang="en-US" altLang="zh-CN"/>
              <a:t>     </a:t>
            </a:r>
            <a:r>
              <a:rPr lang="en-US" altLang="zh-CN" sz="2000">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Xiao long bao, those </a:t>
            </a:r>
            <a:r>
              <a:rPr lang="zh-CN" altLang="en-US" sz="2000">
                <a:solidFill>
                  <a:srgbClr val="C00000"/>
                </a:solidFill>
                <a:latin typeface="Times New Roman" panose="02020603050405020304" pitchFamily="18" charset="0"/>
                <a:cs typeface="Times New Roman" panose="02020603050405020304" pitchFamily="18" charset="0"/>
              </a:rPr>
              <a:t>miraculous</a:t>
            </a:r>
            <a:r>
              <a:rPr lang="zh-CN" altLang="en-US" sz="2000">
                <a:latin typeface="Times New Roman" panose="02020603050405020304" pitchFamily="18" charset="0"/>
                <a:cs typeface="Times New Roman" panose="02020603050405020304" pitchFamily="18" charset="0"/>
              </a:rPr>
              <a:t> constructions of </a:t>
            </a:r>
            <a:r>
              <a:rPr lang="zh-CN" altLang="en-US" sz="2000">
                <a:solidFill>
                  <a:srgbClr val="C00000"/>
                </a:solidFill>
                <a:latin typeface="Times New Roman" panose="02020603050405020304" pitchFamily="18" charset="0"/>
                <a:cs typeface="Times New Roman" panose="02020603050405020304" pitchFamily="18" charset="0"/>
              </a:rPr>
              <a:t>delicate </a:t>
            </a:r>
            <a:r>
              <a:rPr lang="zh-CN" altLang="en-US" sz="2000">
                <a:latin typeface="Times New Roman" panose="02020603050405020304" pitchFamily="18" charset="0"/>
                <a:cs typeface="Times New Roman" panose="02020603050405020304" pitchFamily="18" charset="0"/>
              </a:rPr>
              <a:t>dumpling </a:t>
            </a:r>
            <a:r>
              <a:rPr lang="zh-CN" altLang="en-US" sz="2000">
                <a:solidFill>
                  <a:srgbClr val="C00000"/>
                </a:solidFill>
                <a:latin typeface="Times New Roman" panose="02020603050405020304" pitchFamily="18" charset="0"/>
                <a:cs typeface="Times New Roman" panose="02020603050405020304" pitchFamily="18" charset="0"/>
              </a:rPr>
              <a:t>wrappers</a:t>
            </a:r>
            <a:r>
              <a:rPr lang="zh-CN" altLang="en-US" sz="2000">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encasing</a:t>
            </a:r>
            <a:r>
              <a:rPr lang="zh-CN" altLang="en-US" sz="2000">
                <a:latin typeface="Times New Roman" panose="02020603050405020304" pitchFamily="18" charset="0"/>
                <a:cs typeface="Times New Roman" panose="02020603050405020304" pitchFamily="18" charset="0"/>
              </a:rPr>
              <a:t> a big </a:t>
            </a:r>
            <a:r>
              <a:rPr lang="zh-CN" altLang="en-US" sz="2000">
                <a:solidFill>
                  <a:srgbClr val="C00000"/>
                </a:solidFill>
                <a:latin typeface="Times New Roman" panose="02020603050405020304" pitchFamily="18" charset="0"/>
                <a:cs typeface="Times New Roman" panose="02020603050405020304" pitchFamily="18" charset="0"/>
              </a:rPr>
              <a:t>slurp</a:t>
            </a:r>
            <a:r>
              <a:rPr lang="zh-CN" altLang="en-US" sz="2000">
                <a:latin typeface="Times New Roman" panose="02020603050405020304" pitchFamily="18" charset="0"/>
                <a:cs typeface="Times New Roman" panose="02020603050405020304" pitchFamily="18" charset="0"/>
              </a:rPr>
              <a:t> of hot, </a:t>
            </a:r>
            <a:r>
              <a:rPr lang="zh-CN" altLang="en-US" sz="2000">
                <a:solidFill>
                  <a:srgbClr val="C00000"/>
                </a:solidFill>
                <a:latin typeface="Times New Roman" panose="02020603050405020304" pitchFamily="18" charset="0"/>
                <a:cs typeface="Times New Roman" panose="02020603050405020304" pitchFamily="18" charset="0"/>
              </a:rPr>
              <a:t>savory</a:t>
            </a:r>
            <a:r>
              <a:rPr lang="zh-CN" altLang="en-US" sz="2000">
                <a:latin typeface="Times New Roman" panose="02020603050405020304" pitchFamily="18" charset="0"/>
                <a:cs typeface="Times New Roman" panose="02020603050405020304" pitchFamily="18" charset="0"/>
              </a:rPr>
              <a:t> soup and sweet, fragrant ground pork, are </a:t>
            </a:r>
            <a:r>
              <a:rPr lang="zh-CN" altLang="en-US" sz="2000">
                <a:solidFill>
                  <a:srgbClr val="C00000"/>
                </a:solidFill>
                <a:latin typeface="Times New Roman" panose="02020603050405020304" pitchFamily="18" charset="0"/>
                <a:cs typeface="Times New Roman" panose="02020603050405020304" pitchFamily="18" charset="0"/>
              </a:rPr>
              <a:t>far and away</a:t>
            </a:r>
            <a:r>
              <a:rPr lang="zh-CN" altLang="en-US" sz="2000">
                <a:latin typeface="Times New Roman" panose="02020603050405020304" pitchFamily="18" charset="0"/>
                <a:cs typeface="Times New Roman" panose="02020603050405020304" pitchFamily="18" charset="0"/>
              </a:rPr>
              <a:t> my favorite Chinese street food. The pocket of soupy stock is the dumpling's essential element: a flavored pork </a:t>
            </a:r>
            <a:r>
              <a:rPr lang="zh-CN" altLang="en-US" sz="2000">
                <a:solidFill>
                  <a:srgbClr val="C00000"/>
                </a:solidFill>
                <a:latin typeface="Times New Roman" panose="02020603050405020304" pitchFamily="18" charset="0"/>
                <a:cs typeface="Times New Roman" panose="02020603050405020304" pitchFamily="18" charset="0"/>
              </a:rPr>
              <a:t>aspic</a:t>
            </a:r>
            <a:r>
              <a:rPr lang="zh-CN" altLang="en-US" sz="2000">
                <a:latin typeface="Times New Roman" panose="02020603050405020304" pitchFamily="18" charset="0"/>
                <a:cs typeface="Times New Roman" panose="02020603050405020304" pitchFamily="18" charset="0"/>
              </a:rPr>
              <a:t>, typically made with pork skin, chicken bones, ginger, scallions, and Shaoxing wine, </a:t>
            </a:r>
            <a:r>
              <a:rPr lang="zh-CN" altLang="en-US" sz="2000">
                <a:solidFill>
                  <a:srgbClr val="C00000"/>
                </a:solidFill>
                <a:latin typeface="Times New Roman" panose="02020603050405020304" pitchFamily="18" charset="0"/>
                <a:cs typeface="Times New Roman" panose="02020603050405020304" pitchFamily="18" charset="0"/>
              </a:rPr>
              <a:t>simmer</a:t>
            </a:r>
            <a:r>
              <a:rPr lang="zh-CN" altLang="en-US" sz="2000">
                <a:latin typeface="Times New Roman" panose="02020603050405020304" pitchFamily="18" charset="0"/>
                <a:cs typeface="Times New Roman" panose="02020603050405020304" pitchFamily="18" charset="0"/>
              </a:rPr>
              <a:t>ed for hours until the collagen-heavy </a:t>
            </a:r>
            <a:r>
              <a:rPr lang="zh-CN" altLang="en-US" sz="2000">
                <a:solidFill>
                  <a:srgbClr val="C00000"/>
                </a:solidFill>
                <a:latin typeface="Times New Roman" panose="02020603050405020304" pitchFamily="18" charset="0"/>
                <a:cs typeface="Times New Roman" panose="02020603050405020304" pitchFamily="18" charset="0"/>
              </a:rPr>
              <a:t>ingredients</a:t>
            </a:r>
            <a:r>
              <a:rPr lang="zh-CN" altLang="en-US" sz="2000">
                <a:latin typeface="Times New Roman" panose="02020603050405020304" pitchFamily="18" charset="0"/>
                <a:cs typeface="Times New Roman" panose="02020603050405020304" pitchFamily="18" charset="0"/>
              </a:rPr>
              <a:t> have turned to gelatin, and then cooled until it sets. The dumplings arrive steaming and dangerously hot—to eat one, you have to decide whether to </a:t>
            </a:r>
            <a:r>
              <a:rPr lang="zh-CN" altLang="en-US" sz="2000">
                <a:solidFill>
                  <a:srgbClr val="C00000"/>
                </a:solidFill>
                <a:latin typeface="Times New Roman" panose="02020603050405020304" pitchFamily="18" charset="0"/>
                <a:cs typeface="Times New Roman" panose="02020603050405020304" pitchFamily="18" charset="0"/>
              </a:rPr>
              <a:t>nibble</a:t>
            </a:r>
            <a:r>
              <a:rPr lang="zh-CN" altLang="en-US" sz="2000">
                <a:latin typeface="Times New Roman" panose="02020603050405020304" pitchFamily="18" charset="0"/>
                <a:cs typeface="Times New Roman" panose="02020603050405020304" pitchFamily="18" charset="0"/>
              </a:rPr>
              <a:t> a hole in it first, releasing the steam and risking a spill, or </a:t>
            </a:r>
            <a:r>
              <a:rPr lang="zh-CN" altLang="en-US" sz="2000">
                <a:solidFill>
                  <a:srgbClr val="C00000"/>
                </a:solidFill>
                <a:latin typeface="Times New Roman" panose="02020603050405020304" pitchFamily="18" charset="0"/>
                <a:cs typeface="Times New Roman" panose="02020603050405020304" pitchFamily="18" charset="0"/>
              </a:rPr>
              <a:t>throw caution to the wind</a:t>
            </a:r>
            <a:r>
              <a:rPr lang="zh-CN" altLang="en-US" sz="2000">
                <a:latin typeface="Times New Roman" panose="02020603050405020304" pitchFamily="18" charset="0"/>
                <a:cs typeface="Times New Roman" panose="02020603050405020304" pitchFamily="18" charset="0"/>
              </a:rPr>
              <a:t> and pop the whole dumpling in your mouth, a burst of near-</a:t>
            </a:r>
            <a:r>
              <a:rPr lang="zh-CN" altLang="en-US" sz="2000">
                <a:solidFill>
                  <a:srgbClr val="C00000"/>
                </a:solidFill>
                <a:latin typeface="Times New Roman" panose="02020603050405020304" pitchFamily="18" charset="0"/>
                <a:cs typeface="Times New Roman" panose="02020603050405020304" pitchFamily="18" charset="0"/>
              </a:rPr>
              <a:t>scalding</a:t>
            </a:r>
            <a:r>
              <a:rPr lang="zh-CN" altLang="en-US" sz="2000">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broth</a:t>
            </a:r>
            <a:r>
              <a:rPr lang="zh-CN" altLang="en-US" sz="2000">
                <a:latin typeface="Times New Roman" panose="02020603050405020304" pitchFamily="18" charset="0"/>
                <a:cs typeface="Times New Roman" panose="02020603050405020304" pitchFamily="18" charset="0"/>
              </a:rPr>
              <a:t> exploding on your tongue.</a:t>
            </a:r>
          </a:p>
        </p:txBody>
      </p:sp>
      <p:sp>
        <p:nvSpPr>
          <p:cNvPr id="5" name="文本框 4"/>
          <p:cNvSpPr txBox="1"/>
          <p:nvPr/>
        </p:nvSpPr>
        <p:spPr>
          <a:xfrm>
            <a:off x="6038215" y="2588260"/>
            <a:ext cx="5341620" cy="3399790"/>
          </a:xfrm>
          <a:prstGeom prst="rect">
            <a:avLst/>
          </a:prstGeom>
          <a:noFill/>
        </p:spPr>
        <p:txBody>
          <a:bodyPr wrap="square" rtlCol="0" anchor="t">
            <a:spAutoFit/>
          </a:bodyPr>
          <a:lstStyle/>
          <a:p>
            <a:pPr>
              <a:lnSpc>
                <a:spcPts val="2580"/>
              </a:lnSpc>
              <a:buFont typeface="Arial" panose="020B0604020202020204" pitchFamily="34" charset="0"/>
            </a:pPr>
            <a:r>
              <a:rPr lang="en-US" sz="1800" b="1">
                <a:solidFill>
                  <a:srgbClr val="002060"/>
                </a:solidFill>
              </a:rPr>
              <a:t>      </a:t>
            </a:r>
            <a:r>
              <a:rPr sz="1800" b="1">
                <a:solidFill>
                  <a:srgbClr val="002060"/>
                </a:solidFill>
              </a:rPr>
              <a:t>小笼包，精致的饺子皮包裹着一大口热腾腾的、香喷喷的汤和甜美、香喷喷的肉末，这些神奇的构造无疑是我最喜欢的中国街头小吃。汤包是饺子的基本成分:一种调味猪肉肉冻，通常由猪皮、鸡骨、生姜、葱和绍兴酒制成，炖几个小时直到富含胶原蛋白的成分变成明胶，然后冷却直到它凝固。饺子冒着热气冒着热气一-要吃个，你必须决定是先在上面啃一个洞，释放蒸汽，冒着溢出的危险，还是抛开顾虑，把整个饺子塞进嘴里一阵近乎滚烫的汤汁在你的舌头上炸开。</a:t>
            </a:r>
          </a:p>
        </p:txBody>
      </p:sp>
    </p:spTree>
  </p:cSld>
  <p:clrMapOvr>
    <a:masterClrMapping/>
  </p:clrMapOvr>
  <p:transition spd="slow"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53975"/>
            <a:ext cx="9945370" cy="736056"/>
            <a:chOff x="1267665" y="297419"/>
            <a:chExt cx="5347991" cy="736803"/>
          </a:xfrm>
        </p:grpSpPr>
        <p:sp>
          <p:nvSpPr>
            <p:cNvPr id="6" name="文本框 5"/>
            <p:cNvSpPr txBox="1"/>
            <p:nvPr>
              <p:custDataLst>
                <p:tags r:id="rId2"/>
              </p:custDataLst>
            </p:nvPr>
          </p:nvSpPr>
          <p:spPr>
            <a:xfrm>
              <a:off x="1267665" y="297419"/>
              <a:ext cx="5347991"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拓展外刊阅读</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:What to Eat in China: A Traveler's Guide</a:t>
              </a:r>
            </a:p>
          </p:txBody>
        </p:sp>
        <p:sp>
          <p:nvSpPr>
            <p:cNvPr id="11" name="文本框 10"/>
            <p:cNvSpPr txBox="1"/>
            <p:nvPr>
              <p:custDataLst>
                <p:tags r:id="rId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2" name="文本框 1"/>
          <p:cNvSpPr txBox="1"/>
          <p:nvPr/>
        </p:nvSpPr>
        <p:spPr>
          <a:xfrm>
            <a:off x="498475" y="1209040"/>
            <a:ext cx="6574155" cy="1938020"/>
          </a:xfrm>
          <a:prstGeom prst="rect">
            <a:avLst/>
          </a:prstGeom>
          <a:noFill/>
          <a:ln>
            <a:solidFill>
              <a:srgbClr val="0070C0"/>
            </a:solidFill>
          </a:ln>
        </p:spPr>
        <p:txBody>
          <a:bodyPr wrap="square" rtlCol="0" anchor="t">
            <a:spAutoFit/>
          </a:bodyPr>
          <a:lstStyle/>
          <a:p>
            <a:r>
              <a:rPr lang="en-US" altLang="zh-CN" sz="2000">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Shanghai may be the recognized home of the soup dumpling, but food historians will actually point you to the neighboring ancient </a:t>
            </a:r>
            <a:r>
              <a:rPr lang="zh-CN" altLang="en-US" sz="2000">
                <a:solidFill>
                  <a:srgbClr val="C00000"/>
                </a:solidFill>
                <a:latin typeface="Times New Roman" panose="02020603050405020304" pitchFamily="18" charset="0"/>
                <a:cs typeface="Times New Roman" panose="02020603050405020304" pitchFamily="18" charset="0"/>
              </a:rPr>
              <a:t>canal</a:t>
            </a:r>
            <a:r>
              <a:rPr lang="zh-CN" altLang="en-US" sz="2000">
                <a:latin typeface="Times New Roman" panose="02020603050405020304" pitchFamily="18" charset="0"/>
                <a:cs typeface="Times New Roman" panose="02020603050405020304" pitchFamily="18" charset="0"/>
              </a:rPr>
              <a:t> town of Nanxiang as xiao long bao's birthplace. There, you'll find them</a:t>
            </a:r>
            <a:r>
              <a:rPr lang="zh-CN" altLang="en-US" sz="2000">
                <a:solidFill>
                  <a:srgbClr val="C00000"/>
                </a:solidFill>
                <a:latin typeface="Times New Roman" panose="02020603050405020304" pitchFamily="18" charset="0"/>
                <a:cs typeface="Times New Roman" panose="02020603050405020304" pitchFamily="18" charset="0"/>
              </a:rPr>
              <a:t> rustically</a:t>
            </a:r>
            <a:r>
              <a:rPr lang="zh-CN" altLang="en-US" sz="2000">
                <a:latin typeface="Times New Roman" panose="02020603050405020304" pitchFamily="18" charset="0"/>
                <a:cs typeface="Times New Roman" panose="02020603050405020304" pitchFamily="18" charset="0"/>
              </a:rPr>
              <a:t> prepared—more dumpling and less soup—and the wrappers are pressed by hand rather than rolled, for a thicker and </a:t>
            </a:r>
            <a:r>
              <a:rPr lang="zh-CN" altLang="en-US" sz="2000">
                <a:solidFill>
                  <a:srgbClr val="C00000"/>
                </a:solidFill>
                <a:latin typeface="Times New Roman" panose="02020603050405020304" pitchFamily="18" charset="0"/>
                <a:cs typeface="Times New Roman" panose="02020603050405020304" pitchFamily="18" charset="0"/>
              </a:rPr>
              <a:t>heartier</a:t>
            </a:r>
            <a:r>
              <a:rPr lang="zh-CN" altLang="en-US" sz="2000">
                <a:latin typeface="Times New Roman" panose="02020603050405020304" pitchFamily="18" charset="0"/>
                <a:cs typeface="Times New Roman" panose="02020603050405020304" pitchFamily="18" charset="0"/>
              </a:rPr>
              <a:t> dough.</a:t>
            </a:r>
          </a:p>
        </p:txBody>
      </p:sp>
      <p:sp>
        <p:nvSpPr>
          <p:cNvPr id="5" name="文本框 4"/>
          <p:cNvSpPr txBox="1"/>
          <p:nvPr/>
        </p:nvSpPr>
        <p:spPr>
          <a:xfrm>
            <a:off x="6290310" y="3937635"/>
            <a:ext cx="5633085" cy="1515110"/>
          </a:xfrm>
          <a:prstGeom prst="rect">
            <a:avLst/>
          </a:prstGeom>
          <a:noFill/>
        </p:spPr>
        <p:txBody>
          <a:bodyPr wrap="square" rtlCol="0" anchor="t">
            <a:noAutofit/>
          </a:bodyPr>
          <a:lstStyle/>
          <a:p>
            <a:pPr marL="285750" indent="-285750">
              <a:lnSpc>
                <a:spcPts val="2180"/>
              </a:lnSpc>
              <a:buFont typeface="Arial" panose="020B0604020202020204" pitchFamily="34" charset="0"/>
              <a:buChar char="•"/>
            </a:pPr>
            <a:r>
              <a:rPr lang="en-US" altLang="zh-CN" sz="1600" b="1" i="1">
                <a:solidFill>
                  <a:srgbClr val="002060"/>
                </a:solidFill>
              </a:rPr>
              <a:t>canal /kəˈnæl/ n. 运河</a:t>
            </a:r>
          </a:p>
          <a:p>
            <a:pPr marL="285750" indent="-285750">
              <a:lnSpc>
                <a:spcPts val="2180"/>
              </a:lnSpc>
              <a:buFont typeface="Arial" panose="020B0604020202020204" pitchFamily="34" charset="0"/>
              <a:buChar char="•"/>
            </a:pPr>
            <a:r>
              <a:rPr lang="en-US" altLang="zh-CN" sz="1600" b="1" i="1">
                <a:solidFill>
                  <a:srgbClr val="002060"/>
                </a:solidFill>
              </a:rPr>
              <a:t>rustically /ˈrʌstɪkli/adv.朴素地；乡土气地；不事修饰地</a:t>
            </a:r>
          </a:p>
          <a:p>
            <a:pPr marL="285750" indent="-285750">
              <a:lnSpc>
                <a:spcPts val="2180"/>
              </a:lnSpc>
              <a:buFont typeface="Arial" panose="020B0604020202020204" pitchFamily="34" charset="0"/>
              <a:buChar char="•"/>
            </a:pPr>
            <a:r>
              <a:rPr lang="en-US" altLang="zh-CN" sz="1600" b="1" i="1">
                <a:solidFill>
                  <a:srgbClr val="002060"/>
                </a:solidFill>
              </a:rPr>
              <a:t>heartier亲切的（hearty 的比较级）</a:t>
            </a:r>
          </a:p>
          <a:p>
            <a:pPr marL="285750" indent="-285750">
              <a:lnSpc>
                <a:spcPts val="2180"/>
              </a:lnSpc>
              <a:buFont typeface="Arial" panose="020B0604020202020204" pitchFamily="34" charset="0"/>
              <a:buChar char="•"/>
            </a:pPr>
            <a:r>
              <a:rPr lang="en-US" altLang="zh-CN" sz="1400" b="1" i="1">
                <a:solidFill>
                  <a:srgbClr val="002060"/>
                </a:solidFill>
              </a:rPr>
              <a:t>dough/dəʊ/ n.生面团</a:t>
            </a:r>
          </a:p>
        </p:txBody>
      </p:sp>
      <p:sp>
        <p:nvSpPr>
          <p:cNvPr id="3" name="文本框 2"/>
          <p:cNvSpPr txBox="1"/>
          <p:nvPr/>
        </p:nvSpPr>
        <p:spPr>
          <a:xfrm>
            <a:off x="702310" y="3782695"/>
            <a:ext cx="5588000" cy="1732915"/>
          </a:xfrm>
          <a:prstGeom prst="rect">
            <a:avLst/>
          </a:prstGeom>
          <a:noFill/>
        </p:spPr>
        <p:txBody>
          <a:bodyPr wrap="square" rtlCol="0" anchor="t">
            <a:spAutoFit/>
          </a:bodyPr>
          <a:lstStyle/>
          <a:p>
            <a:pPr>
              <a:lnSpc>
                <a:spcPts val="2560"/>
              </a:lnSpc>
            </a:pPr>
            <a:r>
              <a:rPr lang="en-US" sz="1800" b="1">
                <a:solidFill>
                  <a:srgbClr val="002060"/>
                </a:solidFill>
              </a:rPr>
              <a:t>     </a:t>
            </a:r>
            <a:r>
              <a:rPr sz="1800" b="1">
                <a:solidFill>
                  <a:srgbClr val="002060"/>
                </a:solidFill>
              </a:rPr>
              <a:t>上海可能是公认的灌汤包之乡，但食品历史学家实际指出，邻近的运河古镇南翔才小笼包的诞生地。那里，您会发现它们以质朴的方式烹制而成——更多的是饺子，更少的汤一一而且包装纸是用手压的，而不是卷起来的，这样面团会更厚更香。</a:t>
            </a:r>
          </a:p>
        </p:txBody>
      </p:sp>
      <p:pic>
        <p:nvPicPr>
          <p:cNvPr id="7" name="图片 6"/>
          <p:cNvPicPr>
            <a:picLocks noChangeAspect="1"/>
          </p:cNvPicPr>
          <p:nvPr/>
        </p:nvPicPr>
        <p:blipFill>
          <a:blip r:embed="rId6"/>
          <a:stretch>
            <a:fillRect/>
          </a:stretch>
        </p:blipFill>
        <p:spPr>
          <a:xfrm>
            <a:off x="7429500" y="789940"/>
            <a:ext cx="3757930" cy="2567940"/>
          </a:xfrm>
          <a:prstGeom prst="rect">
            <a:avLst/>
          </a:prstGeom>
        </p:spPr>
      </p:pic>
    </p:spTree>
  </p:cSld>
  <p:clrMapOvr>
    <a:masterClrMapping/>
  </p:clrMapOvr>
  <p:transition spd="slow"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53975"/>
            <a:ext cx="9945370" cy="736056"/>
            <a:chOff x="1267665" y="297419"/>
            <a:chExt cx="5347991" cy="736803"/>
          </a:xfrm>
        </p:grpSpPr>
        <p:sp>
          <p:nvSpPr>
            <p:cNvPr id="6" name="文本框 5"/>
            <p:cNvSpPr txBox="1"/>
            <p:nvPr>
              <p:custDataLst>
                <p:tags r:id="rId3"/>
              </p:custDataLst>
            </p:nvPr>
          </p:nvSpPr>
          <p:spPr>
            <a:xfrm>
              <a:off x="1267665" y="297419"/>
              <a:ext cx="5347991"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拓展外刊阅读</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:What to Eat in China: A Traveler's Guide</a:t>
              </a:r>
            </a:p>
          </p:txBody>
        </p:sp>
        <p:sp>
          <p:nvSpPr>
            <p:cNvPr id="11" name="文本框 10"/>
            <p:cNvSpPr txBox="1"/>
            <p:nvPr>
              <p:custDataLst>
                <p:tags r:id="rId4"/>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2" name="文本框 1"/>
          <p:cNvSpPr txBox="1"/>
          <p:nvPr/>
        </p:nvSpPr>
        <p:spPr>
          <a:xfrm>
            <a:off x="319405" y="970280"/>
            <a:ext cx="5683885" cy="5323205"/>
          </a:xfrm>
          <a:prstGeom prst="rect">
            <a:avLst/>
          </a:prstGeom>
          <a:noFill/>
          <a:ln>
            <a:solidFill>
              <a:srgbClr val="0070C0"/>
            </a:solidFill>
          </a:ln>
        </p:spPr>
        <p:txBody>
          <a:bodyPr wrap="square" rtlCol="0" anchor="t">
            <a:spAutoFit/>
          </a:bodyPr>
          <a:lstStyle/>
          <a:p>
            <a:r>
              <a:rPr lang="zh-CN" altLang="en-US" sz="2000">
                <a:latin typeface="Times New Roman" panose="02020603050405020304" pitchFamily="18" charset="0"/>
                <a:cs typeface="Times New Roman" panose="02020603050405020304" pitchFamily="18" charset="0"/>
              </a:rPr>
              <a:t>          Nanxiang aside, the best xiao long bao have a fine, almost</a:t>
            </a:r>
            <a:r>
              <a:rPr lang="zh-CN" altLang="en-US" sz="2000">
                <a:solidFill>
                  <a:srgbClr val="C00000"/>
                </a:solidFill>
                <a:latin typeface="Times New Roman" panose="02020603050405020304" pitchFamily="18" charset="0"/>
                <a:cs typeface="Times New Roman" panose="02020603050405020304" pitchFamily="18" charset="0"/>
              </a:rPr>
              <a:t> translucent </a:t>
            </a:r>
            <a:r>
              <a:rPr lang="zh-CN" altLang="en-US" sz="2000">
                <a:latin typeface="Times New Roman" panose="02020603050405020304" pitchFamily="18" charset="0"/>
                <a:cs typeface="Times New Roman" panose="02020603050405020304" pitchFamily="18" charset="0"/>
              </a:rPr>
              <a:t>skin, allowing them to be lifted out of </a:t>
            </a:r>
            <a:r>
              <a:rPr lang="zh-CN" altLang="en-US" sz="2000">
                <a:solidFill>
                  <a:srgbClr val="C00000"/>
                </a:solidFill>
                <a:latin typeface="Times New Roman" panose="02020603050405020304" pitchFamily="18" charset="0"/>
                <a:cs typeface="Times New Roman" panose="02020603050405020304" pitchFamily="18" charset="0"/>
              </a:rPr>
              <a:t>the steamer basket </a:t>
            </a:r>
            <a:r>
              <a:rPr lang="zh-CN" altLang="en-US" sz="2000">
                <a:latin typeface="Times New Roman" panose="02020603050405020304" pitchFamily="18" charset="0"/>
                <a:cs typeface="Times New Roman" panose="02020603050405020304" pitchFamily="18" charset="0"/>
              </a:rPr>
              <a:t>without tearing or spilling any of their contents. The meat should be savory with a touch of sweetness, and the surrounding broth hot, clear, and </a:t>
            </a:r>
            <a:r>
              <a:rPr lang="zh-CN" altLang="en-US" sz="2000">
                <a:solidFill>
                  <a:srgbClr val="C00000"/>
                </a:solidFill>
                <a:latin typeface="Times New Roman" panose="02020603050405020304" pitchFamily="18" charset="0"/>
                <a:cs typeface="Times New Roman" panose="02020603050405020304" pitchFamily="18" charset="0"/>
              </a:rPr>
              <a:t>aromatic</a:t>
            </a:r>
            <a:r>
              <a:rPr lang="zh-CN" altLang="en-US" sz="2000">
                <a:latin typeface="Times New Roman" panose="02020603050405020304" pitchFamily="18" charset="0"/>
                <a:cs typeface="Times New Roman" panose="02020603050405020304" pitchFamily="18" charset="0"/>
              </a:rPr>
              <a:t> with pork, ginger, and Shaoxing wine. Most </a:t>
            </a:r>
            <a:r>
              <a:rPr lang="zh-CN" altLang="en-US" sz="2000">
                <a:solidFill>
                  <a:srgbClr val="C00000"/>
                </a:solidFill>
                <a:latin typeface="Times New Roman" panose="02020603050405020304" pitchFamily="18" charset="0"/>
                <a:cs typeface="Times New Roman" panose="02020603050405020304" pitchFamily="18" charset="0"/>
              </a:rPr>
              <a:t>vendor</a:t>
            </a:r>
            <a:r>
              <a:rPr lang="zh-CN" altLang="en-US" sz="2000">
                <a:latin typeface="Times New Roman" panose="02020603050405020304" pitchFamily="18" charset="0"/>
                <a:cs typeface="Times New Roman" panose="02020603050405020304" pitchFamily="18" charset="0"/>
              </a:rPr>
              <a:t>s serve them with </a:t>
            </a:r>
            <a:r>
              <a:rPr lang="zh-CN" altLang="en-US" sz="2000">
                <a:solidFill>
                  <a:srgbClr val="C00000"/>
                </a:solidFill>
                <a:latin typeface="Times New Roman" panose="02020603050405020304" pitchFamily="18" charset="0"/>
                <a:cs typeface="Times New Roman" panose="02020603050405020304" pitchFamily="18" charset="0"/>
              </a:rPr>
              <a:t>tangy</a:t>
            </a:r>
            <a:r>
              <a:rPr lang="zh-CN" altLang="en-US" sz="2000">
                <a:latin typeface="Times New Roman" panose="02020603050405020304" pitchFamily="18" charset="0"/>
                <a:cs typeface="Times New Roman" panose="02020603050405020304" pitchFamily="18" charset="0"/>
              </a:rPr>
              <a:t>, dark Zhenjiang vinegar and slivers of fresh ginger to </a:t>
            </a:r>
            <a:r>
              <a:rPr lang="zh-CN" altLang="en-US" sz="2000">
                <a:solidFill>
                  <a:srgbClr val="C00000"/>
                </a:solidFill>
                <a:latin typeface="Times New Roman" panose="02020603050405020304" pitchFamily="18" charset="0"/>
                <a:cs typeface="Times New Roman" panose="02020603050405020304" pitchFamily="18" charset="0"/>
              </a:rPr>
              <a:t>complement</a:t>
            </a:r>
            <a:r>
              <a:rPr lang="zh-CN" altLang="en-US" sz="2000">
                <a:latin typeface="Times New Roman" panose="02020603050405020304" pitchFamily="18" charset="0"/>
                <a:cs typeface="Times New Roman" panose="02020603050405020304" pitchFamily="18" charset="0"/>
              </a:rPr>
              <a:t> the sticky-rich soup, though you'll also find them served alongside a bowl of clear soup. If you're lucky enough to be in China during </a:t>
            </a:r>
            <a:r>
              <a:rPr lang="zh-CN" altLang="en-US" sz="2000">
                <a:solidFill>
                  <a:srgbClr val="C00000"/>
                </a:solidFill>
                <a:latin typeface="Times New Roman" panose="02020603050405020304" pitchFamily="18" charset="0"/>
                <a:cs typeface="Times New Roman" panose="02020603050405020304" pitchFamily="18" charset="0"/>
              </a:rPr>
              <a:t>hairy crab</a:t>
            </a:r>
            <a:r>
              <a:rPr lang="zh-CN" altLang="en-US" sz="2000">
                <a:latin typeface="Times New Roman" panose="02020603050405020304" pitchFamily="18" charset="0"/>
                <a:cs typeface="Times New Roman" panose="02020603050405020304" pitchFamily="18" charset="0"/>
              </a:rPr>
              <a:t> season, you can also find the pork mixed with the meat and </a:t>
            </a:r>
            <a:r>
              <a:rPr lang="zh-CN" altLang="en-US" sz="2000">
                <a:solidFill>
                  <a:srgbClr val="C00000"/>
                </a:solidFill>
                <a:latin typeface="Times New Roman" panose="02020603050405020304" pitchFamily="18" charset="0"/>
                <a:cs typeface="Times New Roman" panose="02020603050405020304" pitchFamily="18" charset="0"/>
              </a:rPr>
              <a:t>roe</a:t>
            </a:r>
            <a:r>
              <a:rPr lang="zh-CN" altLang="en-US" sz="2000">
                <a:latin typeface="Times New Roman" panose="02020603050405020304" pitchFamily="18" charset="0"/>
                <a:cs typeface="Times New Roman" panose="02020603050405020304" pitchFamily="18" charset="0"/>
              </a:rPr>
              <a:t> of the crab, for an even sweeter, richer filling. No matter where I buy them, though, one steamer basket is rarely enough, yet two seems greedy, and so I am always left wanting more next time.</a:t>
            </a:r>
          </a:p>
        </p:txBody>
      </p:sp>
      <p:sp>
        <p:nvSpPr>
          <p:cNvPr id="5" name="文本框 4"/>
          <p:cNvSpPr txBox="1"/>
          <p:nvPr>
            <p:custDataLst>
              <p:tags r:id="rId2"/>
            </p:custDataLst>
          </p:nvPr>
        </p:nvSpPr>
        <p:spPr>
          <a:xfrm>
            <a:off x="6003290" y="3982720"/>
            <a:ext cx="6035040" cy="2607310"/>
          </a:xfrm>
          <a:prstGeom prst="rect">
            <a:avLst/>
          </a:prstGeom>
          <a:noFill/>
        </p:spPr>
        <p:txBody>
          <a:bodyPr wrap="square" rtlCol="0" anchor="t">
            <a:spAutoFit/>
          </a:bodyPr>
          <a:lstStyle/>
          <a:p>
            <a:pPr marL="285750" indent="-285750">
              <a:lnSpc>
                <a:spcPts val="2180"/>
              </a:lnSpc>
              <a:buFont typeface="Arial" panose="020B0604020202020204" pitchFamily="34" charset="0"/>
              <a:buChar char="•"/>
            </a:pPr>
            <a:r>
              <a:rPr lang="en-US" altLang="zh-CN" sz="1600" b="1" i="1">
                <a:solidFill>
                  <a:srgbClr val="002060"/>
                </a:solidFill>
              </a:rPr>
              <a:t>translucent /trænzˈluːs(ə)nt/adj.半透明的</a:t>
            </a:r>
          </a:p>
          <a:p>
            <a:pPr marL="285750" indent="-285750">
              <a:lnSpc>
                <a:spcPts val="2180"/>
              </a:lnSpc>
              <a:buFont typeface="Arial" panose="020B0604020202020204" pitchFamily="34" charset="0"/>
              <a:buChar char="•"/>
            </a:pPr>
            <a:r>
              <a:rPr lang="en-US" altLang="zh-CN" sz="1600" b="1" i="1">
                <a:solidFill>
                  <a:srgbClr val="002060"/>
                </a:solidFill>
              </a:rPr>
              <a:t> steamer basket  蒸笼</a:t>
            </a:r>
          </a:p>
          <a:p>
            <a:pPr marL="285750" indent="-285750">
              <a:lnSpc>
                <a:spcPts val="2180"/>
              </a:lnSpc>
              <a:buFont typeface="Arial" panose="020B0604020202020204" pitchFamily="34" charset="0"/>
              <a:buChar char="•"/>
            </a:pPr>
            <a:r>
              <a:rPr lang="en-US" altLang="zh-CN" sz="1600" b="1" i="1">
                <a:solidFill>
                  <a:srgbClr val="002060"/>
                </a:solidFill>
              </a:rPr>
              <a:t>aromatic /ˌærəˈmætɪk/ adj.芳香的，芬芳的</a:t>
            </a:r>
          </a:p>
          <a:p>
            <a:pPr marL="285750" indent="-285750">
              <a:lnSpc>
                <a:spcPts val="2180"/>
              </a:lnSpc>
              <a:buFont typeface="Arial" panose="020B0604020202020204" pitchFamily="34" charset="0"/>
              <a:buChar char="•"/>
            </a:pPr>
            <a:r>
              <a:rPr lang="en-US" altLang="zh-CN" sz="1600" b="1" i="1">
                <a:solidFill>
                  <a:srgbClr val="002060"/>
                </a:solidFill>
              </a:rPr>
              <a:t>vendor /ˈvendə(r)/n.小贩，摊贩</a:t>
            </a:r>
          </a:p>
          <a:p>
            <a:pPr marL="285750" indent="-285750">
              <a:lnSpc>
                <a:spcPts val="2180"/>
              </a:lnSpc>
              <a:buFont typeface="Arial" panose="020B0604020202020204" pitchFamily="34" charset="0"/>
              <a:buChar char="•"/>
            </a:pPr>
            <a:r>
              <a:rPr lang="en-US" altLang="zh-CN" sz="1600" b="1" i="1">
                <a:solidFill>
                  <a:srgbClr val="002060"/>
                </a:solidFill>
              </a:rPr>
              <a:t>tangy /ˈtæŋi/adj.扑鼻的；有刺激性的；强烈的；咸的</a:t>
            </a:r>
          </a:p>
          <a:p>
            <a:pPr marL="285750" indent="-285750">
              <a:lnSpc>
                <a:spcPts val="2180"/>
              </a:lnSpc>
              <a:buFont typeface="Arial" panose="020B0604020202020204" pitchFamily="34" charset="0"/>
              <a:buChar char="•"/>
            </a:pPr>
            <a:r>
              <a:rPr lang="en-US" altLang="zh-CN" sz="1600" b="1" i="1">
                <a:solidFill>
                  <a:srgbClr val="002060"/>
                </a:solidFill>
              </a:rPr>
              <a:t>complement /ˈkɒmplɪment/ v.补充，补足</a:t>
            </a:r>
          </a:p>
          <a:p>
            <a:pPr marL="285750" indent="-285750">
              <a:lnSpc>
                <a:spcPts val="2180"/>
              </a:lnSpc>
              <a:buFont typeface="Arial" panose="020B0604020202020204" pitchFamily="34" charset="0"/>
              <a:buChar char="•"/>
            </a:pPr>
            <a:r>
              <a:rPr lang="en-US" altLang="zh-CN" sz="1600" b="1" i="1">
                <a:solidFill>
                  <a:srgbClr val="002060"/>
                </a:solidFill>
              </a:rPr>
              <a:t>hairy crab 大闸蟹; 毛蟹</a:t>
            </a:r>
          </a:p>
          <a:p>
            <a:pPr marL="285750" indent="-285750">
              <a:lnSpc>
                <a:spcPts val="2180"/>
              </a:lnSpc>
              <a:buFont typeface="Arial" panose="020B0604020202020204" pitchFamily="34" charset="0"/>
              <a:buChar char="•"/>
            </a:pPr>
            <a:r>
              <a:rPr lang="en-US" altLang="zh-CN" sz="1600" b="1" i="1">
                <a:solidFill>
                  <a:srgbClr val="002060"/>
                </a:solidFill>
              </a:rPr>
              <a:t>roe /rəʊ/ n.鱼卵，鱼子</a:t>
            </a:r>
          </a:p>
          <a:p>
            <a:pPr>
              <a:lnSpc>
                <a:spcPts val="2180"/>
              </a:lnSpc>
              <a:buFont typeface="Arial" panose="020B0604020202020204" pitchFamily="34" charset="0"/>
            </a:pPr>
            <a:endParaRPr lang="en-US" altLang="zh-CN" sz="1600" b="1" i="1">
              <a:solidFill>
                <a:srgbClr val="002060"/>
              </a:solidFill>
            </a:endParaRPr>
          </a:p>
        </p:txBody>
      </p:sp>
      <p:pic>
        <p:nvPicPr>
          <p:cNvPr id="4" name="图片 3"/>
          <p:cNvPicPr>
            <a:picLocks noChangeAspect="1"/>
          </p:cNvPicPr>
          <p:nvPr/>
        </p:nvPicPr>
        <p:blipFill>
          <a:blip r:embed="rId7"/>
          <a:srcRect b="12733"/>
          <a:stretch>
            <a:fillRect/>
          </a:stretch>
        </p:blipFill>
        <p:spPr>
          <a:xfrm>
            <a:off x="6379845" y="637540"/>
            <a:ext cx="5467350" cy="3052445"/>
          </a:xfrm>
          <a:prstGeom prst="rect">
            <a:avLst/>
          </a:prstGeom>
        </p:spPr>
      </p:pic>
    </p:spTree>
  </p:cSld>
  <p:clrMapOvr>
    <a:masterClrMapping/>
  </p:clrMapOvr>
  <p:transition spd="slow"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53975"/>
            <a:ext cx="9945370" cy="736056"/>
            <a:chOff x="1267665" y="297419"/>
            <a:chExt cx="5347991" cy="736803"/>
          </a:xfrm>
        </p:grpSpPr>
        <p:sp>
          <p:nvSpPr>
            <p:cNvPr id="6" name="文本框 5"/>
            <p:cNvSpPr txBox="1"/>
            <p:nvPr>
              <p:custDataLst>
                <p:tags r:id="rId3"/>
              </p:custDataLst>
            </p:nvPr>
          </p:nvSpPr>
          <p:spPr>
            <a:xfrm>
              <a:off x="1267665" y="297419"/>
              <a:ext cx="5347991"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拓展外刊阅读</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:What to Eat in China: A Traveler's Guide</a:t>
              </a:r>
            </a:p>
          </p:txBody>
        </p:sp>
        <p:sp>
          <p:nvSpPr>
            <p:cNvPr id="11" name="文本框 10"/>
            <p:cNvSpPr txBox="1"/>
            <p:nvPr>
              <p:custDataLst>
                <p:tags r:id="rId4"/>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2" name="文本框 1"/>
          <p:cNvSpPr txBox="1"/>
          <p:nvPr/>
        </p:nvSpPr>
        <p:spPr>
          <a:xfrm>
            <a:off x="319405" y="970280"/>
            <a:ext cx="5683885" cy="5323205"/>
          </a:xfrm>
          <a:prstGeom prst="rect">
            <a:avLst/>
          </a:prstGeom>
          <a:noFill/>
          <a:ln>
            <a:solidFill>
              <a:srgbClr val="0070C0"/>
            </a:solidFill>
          </a:ln>
        </p:spPr>
        <p:txBody>
          <a:bodyPr wrap="square" rtlCol="0" anchor="t">
            <a:spAutoFit/>
          </a:bodyPr>
          <a:lstStyle/>
          <a:p>
            <a:r>
              <a:rPr lang="zh-CN" altLang="en-US" sz="2000">
                <a:latin typeface="Times New Roman" panose="02020603050405020304" pitchFamily="18" charset="0"/>
                <a:cs typeface="Times New Roman" panose="02020603050405020304" pitchFamily="18" charset="0"/>
              </a:rPr>
              <a:t>          Nanxiang aside, the best xiao long bao have a fine, almost</a:t>
            </a:r>
            <a:r>
              <a:rPr lang="zh-CN" altLang="en-US" sz="2000">
                <a:solidFill>
                  <a:srgbClr val="C00000"/>
                </a:solidFill>
                <a:latin typeface="Times New Roman" panose="02020603050405020304" pitchFamily="18" charset="0"/>
                <a:cs typeface="Times New Roman" panose="02020603050405020304" pitchFamily="18" charset="0"/>
              </a:rPr>
              <a:t> translucent </a:t>
            </a:r>
            <a:r>
              <a:rPr lang="zh-CN" altLang="en-US" sz="2000">
                <a:latin typeface="Times New Roman" panose="02020603050405020304" pitchFamily="18" charset="0"/>
                <a:cs typeface="Times New Roman" panose="02020603050405020304" pitchFamily="18" charset="0"/>
              </a:rPr>
              <a:t>skin, allowing them to be lifted out of </a:t>
            </a:r>
            <a:r>
              <a:rPr lang="zh-CN" altLang="en-US" sz="2000">
                <a:solidFill>
                  <a:srgbClr val="C00000"/>
                </a:solidFill>
                <a:latin typeface="Times New Roman" panose="02020603050405020304" pitchFamily="18" charset="0"/>
                <a:cs typeface="Times New Roman" panose="02020603050405020304" pitchFamily="18" charset="0"/>
              </a:rPr>
              <a:t>the steamer basket </a:t>
            </a:r>
            <a:r>
              <a:rPr lang="zh-CN" altLang="en-US" sz="2000">
                <a:latin typeface="Times New Roman" panose="02020603050405020304" pitchFamily="18" charset="0"/>
                <a:cs typeface="Times New Roman" panose="02020603050405020304" pitchFamily="18" charset="0"/>
              </a:rPr>
              <a:t>without tearing or spilling any of their contents. The meat should be savory with a touch of sweetness, and the surrounding broth hot, clear, and </a:t>
            </a:r>
            <a:r>
              <a:rPr lang="zh-CN" altLang="en-US" sz="2000">
                <a:solidFill>
                  <a:srgbClr val="C00000"/>
                </a:solidFill>
                <a:latin typeface="Times New Roman" panose="02020603050405020304" pitchFamily="18" charset="0"/>
                <a:cs typeface="Times New Roman" panose="02020603050405020304" pitchFamily="18" charset="0"/>
              </a:rPr>
              <a:t>aromatic</a:t>
            </a:r>
            <a:r>
              <a:rPr lang="zh-CN" altLang="en-US" sz="2000">
                <a:latin typeface="Times New Roman" panose="02020603050405020304" pitchFamily="18" charset="0"/>
                <a:cs typeface="Times New Roman" panose="02020603050405020304" pitchFamily="18" charset="0"/>
              </a:rPr>
              <a:t> with pork, ginger, and Shaoxing wine. Most </a:t>
            </a:r>
            <a:r>
              <a:rPr lang="zh-CN" altLang="en-US" sz="2000">
                <a:solidFill>
                  <a:srgbClr val="C00000"/>
                </a:solidFill>
                <a:latin typeface="Times New Roman" panose="02020603050405020304" pitchFamily="18" charset="0"/>
                <a:cs typeface="Times New Roman" panose="02020603050405020304" pitchFamily="18" charset="0"/>
              </a:rPr>
              <a:t>vendor</a:t>
            </a:r>
            <a:r>
              <a:rPr lang="zh-CN" altLang="en-US" sz="2000">
                <a:latin typeface="Times New Roman" panose="02020603050405020304" pitchFamily="18" charset="0"/>
                <a:cs typeface="Times New Roman" panose="02020603050405020304" pitchFamily="18" charset="0"/>
              </a:rPr>
              <a:t>s serve them with </a:t>
            </a:r>
            <a:r>
              <a:rPr lang="zh-CN" altLang="en-US" sz="2000">
                <a:solidFill>
                  <a:srgbClr val="C00000"/>
                </a:solidFill>
                <a:latin typeface="Times New Roman" panose="02020603050405020304" pitchFamily="18" charset="0"/>
                <a:cs typeface="Times New Roman" panose="02020603050405020304" pitchFamily="18" charset="0"/>
              </a:rPr>
              <a:t>tangy</a:t>
            </a:r>
            <a:r>
              <a:rPr lang="zh-CN" altLang="en-US" sz="2000">
                <a:latin typeface="Times New Roman" panose="02020603050405020304" pitchFamily="18" charset="0"/>
                <a:cs typeface="Times New Roman" panose="02020603050405020304" pitchFamily="18" charset="0"/>
              </a:rPr>
              <a:t>, dark Zhenjiang vinegar and slivers of fresh ginger to </a:t>
            </a:r>
            <a:r>
              <a:rPr lang="zh-CN" altLang="en-US" sz="2000">
                <a:solidFill>
                  <a:srgbClr val="C00000"/>
                </a:solidFill>
                <a:latin typeface="Times New Roman" panose="02020603050405020304" pitchFamily="18" charset="0"/>
                <a:cs typeface="Times New Roman" panose="02020603050405020304" pitchFamily="18" charset="0"/>
              </a:rPr>
              <a:t>complement</a:t>
            </a:r>
            <a:r>
              <a:rPr lang="zh-CN" altLang="en-US" sz="2000">
                <a:latin typeface="Times New Roman" panose="02020603050405020304" pitchFamily="18" charset="0"/>
                <a:cs typeface="Times New Roman" panose="02020603050405020304" pitchFamily="18" charset="0"/>
              </a:rPr>
              <a:t> the sticky-rich soup, though you'll also find them served alongside a bowl of clear soup. If you're lucky enough to be in China during </a:t>
            </a:r>
            <a:r>
              <a:rPr lang="zh-CN" altLang="en-US" sz="2000">
                <a:solidFill>
                  <a:srgbClr val="C00000"/>
                </a:solidFill>
                <a:latin typeface="Times New Roman" panose="02020603050405020304" pitchFamily="18" charset="0"/>
                <a:cs typeface="Times New Roman" panose="02020603050405020304" pitchFamily="18" charset="0"/>
              </a:rPr>
              <a:t>hairy crab</a:t>
            </a:r>
            <a:r>
              <a:rPr lang="zh-CN" altLang="en-US" sz="2000">
                <a:latin typeface="Times New Roman" panose="02020603050405020304" pitchFamily="18" charset="0"/>
                <a:cs typeface="Times New Roman" panose="02020603050405020304" pitchFamily="18" charset="0"/>
              </a:rPr>
              <a:t> season, you can also find the pork mixed with the meat and </a:t>
            </a:r>
            <a:r>
              <a:rPr lang="zh-CN" altLang="en-US" sz="2000">
                <a:solidFill>
                  <a:srgbClr val="C00000"/>
                </a:solidFill>
                <a:latin typeface="Times New Roman" panose="02020603050405020304" pitchFamily="18" charset="0"/>
                <a:cs typeface="Times New Roman" panose="02020603050405020304" pitchFamily="18" charset="0"/>
              </a:rPr>
              <a:t>roe</a:t>
            </a:r>
            <a:r>
              <a:rPr lang="zh-CN" altLang="en-US" sz="2000">
                <a:latin typeface="Times New Roman" panose="02020603050405020304" pitchFamily="18" charset="0"/>
                <a:cs typeface="Times New Roman" panose="02020603050405020304" pitchFamily="18" charset="0"/>
              </a:rPr>
              <a:t> of the crab, for an even sweeter, richer filling. No matter where I buy them, though, one steamer basket is rarely enough, yet two seems greedy, and so I am always left wanting more next time.</a:t>
            </a:r>
          </a:p>
        </p:txBody>
      </p:sp>
      <p:sp>
        <p:nvSpPr>
          <p:cNvPr id="5" name="文本框 4"/>
          <p:cNvSpPr txBox="1"/>
          <p:nvPr>
            <p:custDataLst>
              <p:tags r:id="rId2"/>
            </p:custDataLst>
          </p:nvPr>
        </p:nvSpPr>
        <p:spPr>
          <a:xfrm>
            <a:off x="6096000" y="3815715"/>
            <a:ext cx="5869940" cy="2886710"/>
          </a:xfrm>
          <a:prstGeom prst="rect">
            <a:avLst/>
          </a:prstGeom>
          <a:noFill/>
        </p:spPr>
        <p:txBody>
          <a:bodyPr wrap="square" rtlCol="0" anchor="t">
            <a:spAutoFit/>
          </a:bodyPr>
          <a:lstStyle/>
          <a:p>
            <a:pPr>
              <a:lnSpc>
                <a:spcPts val="2180"/>
              </a:lnSpc>
              <a:buFont typeface="Arial" panose="020B0604020202020204" pitchFamily="34" charset="0"/>
            </a:pPr>
            <a:r>
              <a:rPr lang="en-US" altLang="zh-CN" sz="1600" b="1">
                <a:solidFill>
                  <a:srgbClr val="002060"/>
                </a:solidFill>
              </a:rPr>
              <a:t>     除了南翔，最好的小笼包外皮细腻几乎是半透明的，可以将它们从蒸笼中取出而不会撕裂或溢出任何陷。肉应该是咸的，带有一丝甜味，周围的肉汤又热又清，带有猪肉、生姜和绍兴酒的香味。大多数供应商都会用味道浓郁的镇江黑醋和新鲜生姜片来搭配粘稠的汤，不过你也会发现它们会和一碗清汤一起上桌。如果你有幸在大闸蟹季节来到中国，你还可以找到与蟹肉和蟹籽混合的猪肉，以获得更甜、更丰富的馅料。</a:t>
            </a:r>
          </a:p>
          <a:p>
            <a:pPr>
              <a:lnSpc>
                <a:spcPts val="2180"/>
              </a:lnSpc>
              <a:buFont typeface="Arial" panose="020B0604020202020204" pitchFamily="34" charset="0"/>
            </a:pPr>
            <a:r>
              <a:rPr lang="en-US" altLang="zh-CN" sz="1600" b="1">
                <a:solidFill>
                  <a:srgbClr val="002060"/>
                </a:solidFill>
              </a:rPr>
              <a:t>    不过，无论我在哪里买，一笼小笼包总嫌不够，两笼又显得太贪心而怕别人笑话笑我不淑女，所以我总是欲罢不能，意犹未尽</a:t>
            </a:r>
            <a:r>
              <a:rPr lang="zh-CN" altLang="en-US" sz="1600" b="1">
                <a:solidFill>
                  <a:srgbClr val="002060"/>
                </a:solidFill>
              </a:rPr>
              <a:t>，期待着下次的美好</a:t>
            </a:r>
            <a:r>
              <a:rPr lang="en-US" altLang="zh-CN" sz="1600" b="1">
                <a:solidFill>
                  <a:srgbClr val="002060"/>
                </a:solidFill>
              </a:rPr>
              <a:t>。</a:t>
            </a:r>
          </a:p>
        </p:txBody>
      </p:sp>
      <p:pic>
        <p:nvPicPr>
          <p:cNvPr id="4" name="图片 3"/>
          <p:cNvPicPr>
            <a:picLocks noChangeAspect="1"/>
          </p:cNvPicPr>
          <p:nvPr/>
        </p:nvPicPr>
        <p:blipFill>
          <a:blip r:embed="rId7"/>
          <a:srcRect b="12733"/>
          <a:stretch>
            <a:fillRect/>
          </a:stretch>
        </p:blipFill>
        <p:spPr>
          <a:xfrm>
            <a:off x="6379845" y="637540"/>
            <a:ext cx="5467350" cy="3052445"/>
          </a:xfrm>
          <a:prstGeom prst="rect">
            <a:avLst/>
          </a:prstGeom>
        </p:spPr>
      </p:pic>
    </p:spTree>
  </p:cSld>
  <p:clrMapOvr>
    <a:masterClrMapping/>
  </p:clrMapOvr>
  <p:transition spd="slow"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53975"/>
            <a:ext cx="9086215" cy="736056"/>
            <a:chOff x="1267665" y="297419"/>
            <a:chExt cx="4885992" cy="736803"/>
          </a:xfrm>
        </p:grpSpPr>
        <p:sp>
          <p:nvSpPr>
            <p:cNvPr id="6" name="文本框 5"/>
            <p:cNvSpPr txBox="1"/>
            <p:nvPr>
              <p:custDataLst>
                <p:tags r:id="rId4"/>
              </p:custDataLst>
            </p:nvPr>
          </p:nvSpPr>
          <p:spPr>
            <a:xfrm>
              <a:off x="1267665" y="297419"/>
              <a:ext cx="4483066"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纯素灌汤小笼包</a:t>
              </a:r>
              <a:r>
                <a:rPr kumimoji="0" lang="en-US" altLang="zh-CN" sz="3200" b="1" kern="1200" cap="none" spc="0" normalizeH="0" baseline="-25000" noProof="1">
                  <a:solidFill>
                    <a:schemeClr val="tx1">
                      <a:lumMod val="75000"/>
                      <a:lumOff val="25000"/>
                    </a:schemeClr>
                  </a:solidFill>
                  <a:latin typeface="Calibri" panose="020F0502020204030204" pitchFamily="34" charset="0"/>
                  <a:ea typeface="+mn-ea"/>
                  <a:cs typeface="+mn-cs"/>
                  <a:sym typeface="+mn-ea"/>
                </a:rPr>
                <a:t>(</a:t>
              </a:r>
              <a:r>
                <a:rPr kumimoji="0" lang="zh-CN" altLang="en-US" sz="3200" b="1" kern="1200" cap="none" spc="0" normalizeH="0" baseline="-25000" noProof="1">
                  <a:solidFill>
                    <a:schemeClr val="tx1">
                      <a:lumMod val="75000"/>
                      <a:lumOff val="25000"/>
                    </a:schemeClr>
                  </a:solidFill>
                  <a:latin typeface="Calibri" panose="020F0502020204030204" pitchFamily="34" charset="0"/>
                  <a:ea typeface="+mn-ea"/>
                  <a:cs typeface="+mn-cs"/>
                  <a:sym typeface="+mn-ea"/>
                </a:rPr>
                <a:t>视频来源：Handmade Story手作传说</a:t>
              </a:r>
              <a:r>
                <a:rPr kumimoji="0" lang="en-US" altLang="zh-CN" sz="3200" b="1" kern="1200" cap="none" spc="0" normalizeH="0" baseline="-25000" noProof="1">
                  <a:solidFill>
                    <a:schemeClr val="tx1">
                      <a:lumMod val="75000"/>
                      <a:lumOff val="25000"/>
                    </a:schemeClr>
                  </a:solidFill>
                  <a:latin typeface="Calibri" panose="020F0502020204030204" pitchFamily="34" charset="0"/>
                  <a:ea typeface="+mn-ea"/>
                  <a:cs typeface="+mn-cs"/>
                  <a:sym typeface="+mn-ea"/>
                </a:rPr>
                <a:t>)</a:t>
              </a:r>
            </a:p>
          </p:txBody>
        </p:sp>
        <p:sp>
          <p:nvSpPr>
            <p:cNvPr id="11" name="文本框 10"/>
            <p:cNvSpPr txBox="1"/>
            <p:nvPr>
              <p:custDataLst>
                <p:tags r:id="rId5"/>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 name="e77ba2d2c9bc21e222e749a60bae02fb">
            <a:hlinkClick r:id="" action="ppaction://media"/>
          </p:cNvPr>
          <p:cNvPicPr/>
          <p:nvPr>
            <a:videoFile r:link="rId3"/>
            <p:extLst>
              <p:ext uri="{DAA4B4D4-6D71-4841-9C94-3DE7FCFB9230}">
                <p14:media xmlns:p14="http://schemas.microsoft.com/office/powerpoint/2010/main" r:embed="rId2"/>
              </p:ext>
            </p:extLst>
          </p:nvPr>
        </p:nvPicPr>
        <p:blipFill>
          <a:blip r:embed="rId8"/>
          <a:stretch>
            <a:fillRect/>
          </a:stretch>
        </p:blipFill>
        <p:spPr>
          <a:xfrm>
            <a:off x="815340" y="1047750"/>
            <a:ext cx="10937875" cy="5295265"/>
          </a:xfrm>
          <a:prstGeom prst="rect">
            <a:avLst/>
          </a:prstGeom>
        </p:spPr>
      </p:pic>
    </p:spTree>
  </p:cSld>
  <p:clrMapOvr>
    <a:masterClrMapping/>
  </p:clrMapOvr>
  <p:transition spd="slow" advTm="3000"/>
  <p:timing>
    <p:tnLst>
      <p:par>
        <p:cTn id="1" dur="indefinite" restart="never" nodeType="tmRoot">
          <p:childTnLst>
            <p:video>
              <p:cMediaNode>
                <p:cTn id="2" fill="hold" display="1">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254635"/>
            <a:ext cx="10953115" cy="736056"/>
            <a:chOff x="1267665" y="297419"/>
            <a:chExt cx="5889893" cy="736803"/>
          </a:xfrm>
        </p:grpSpPr>
        <p:sp>
          <p:nvSpPr>
            <p:cNvPr id="6" name="文本框 5"/>
            <p:cNvSpPr txBox="1"/>
            <p:nvPr>
              <p:custDataLst>
                <p:tags r:id="rId8"/>
              </p:custDataLst>
            </p:nvPr>
          </p:nvSpPr>
          <p:spPr>
            <a:xfrm>
              <a:off x="1267665" y="297419"/>
              <a:ext cx="5889893"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Homework: </a:t>
              </a:r>
              <a:r>
                <a:rPr kumimoji="0" lang="zh-CN" altLang="en-US" sz="2800" b="1" kern="1200" cap="none" spc="0" normalizeH="0" baseline="0" noProof="1">
                  <a:solidFill>
                    <a:schemeClr val="tx1">
                      <a:lumMod val="75000"/>
                      <a:lumOff val="25000"/>
                    </a:schemeClr>
                  </a:solidFill>
                  <a:latin typeface="Calibri" panose="020F0502020204030204" pitchFamily="34" charset="0"/>
                  <a:ea typeface="+mn-ea"/>
                  <a:cs typeface="+mn-cs"/>
                  <a:sym typeface="+mn-ea"/>
                </a:rPr>
                <a:t>延伸外刊阅读挖呀挖呀挖，玩转语法填空开出小红花</a:t>
              </a:r>
            </a:p>
          </p:txBody>
        </p:sp>
        <p:sp>
          <p:nvSpPr>
            <p:cNvPr id="11" name="文本框 10"/>
            <p:cNvSpPr txBox="1"/>
            <p:nvPr>
              <p:custDataLst>
                <p:tags r:id="rId9"/>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2" name="图片 1" descr="IMG_256"/>
          <p:cNvPicPr>
            <a:picLocks noChangeAspect="1"/>
          </p:cNvPicPr>
          <p:nvPr>
            <p:custDataLst>
              <p:tags r:id="rId2"/>
            </p:custDataLst>
          </p:nvPr>
        </p:nvPicPr>
        <p:blipFill>
          <a:blip r:embed="rId12"/>
          <a:stretch>
            <a:fillRect/>
          </a:stretch>
        </p:blipFill>
        <p:spPr>
          <a:xfrm>
            <a:off x="332105" y="1207770"/>
            <a:ext cx="3548380" cy="2318385"/>
          </a:xfrm>
          <a:prstGeom prst="rect">
            <a:avLst/>
          </a:prstGeom>
          <a:noFill/>
          <a:ln w="9525">
            <a:noFill/>
          </a:ln>
        </p:spPr>
      </p:pic>
      <p:pic>
        <p:nvPicPr>
          <p:cNvPr id="3" name="图片 3" descr="IMG_256"/>
          <p:cNvPicPr>
            <a:picLocks noChangeAspect="1"/>
          </p:cNvPicPr>
          <p:nvPr>
            <p:custDataLst>
              <p:tags r:id="rId3"/>
            </p:custDataLst>
          </p:nvPr>
        </p:nvPicPr>
        <p:blipFill>
          <a:blip r:embed="rId13"/>
          <a:stretch>
            <a:fillRect/>
          </a:stretch>
        </p:blipFill>
        <p:spPr>
          <a:xfrm>
            <a:off x="4097020" y="1207770"/>
            <a:ext cx="3683635" cy="2317750"/>
          </a:xfrm>
          <a:prstGeom prst="rect">
            <a:avLst/>
          </a:prstGeom>
          <a:noFill/>
          <a:ln w="9525">
            <a:noFill/>
          </a:ln>
        </p:spPr>
      </p:pic>
      <p:pic>
        <p:nvPicPr>
          <p:cNvPr id="4" name="图片 6" descr="IMG_256"/>
          <p:cNvPicPr>
            <a:picLocks noChangeAspect="1"/>
          </p:cNvPicPr>
          <p:nvPr>
            <p:custDataLst>
              <p:tags r:id="rId4"/>
            </p:custDataLst>
          </p:nvPr>
        </p:nvPicPr>
        <p:blipFill>
          <a:blip r:embed="rId14"/>
          <a:stretch>
            <a:fillRect/>
          </a:stretch>
        </p:blipFill>
        <p:spPr>
          <a:xfrm>
            <a:off x="7997190" y="1207770"/>
            <a:ext cx="3252470" cy="2317750"/>
          </a:xfrm>
          <a:prstGeom prst="rect">
            <a:avLst/>
          </a:prstGeom>
          <a:noFill/>
          <a:ln w="9525">
            <a:noFill/>
          </a:ln>
        </p:spPr>
      </p:pic>
      <p:pic>
        <p:nvPicPr>
          <p:cNvPr id="8" name="图片 8" descr="IMG_256"/>
          <p:cNvPicPr>
            <a:picLocks noChangeAspect="1"/>
          </p:cNvPicPr>
          <p:nvPr>
            <p:custDataLst>
              <p:tags r:id="rId5"/>
            </p:custDataLst>
          </p:nvPr>
        </p:nvPicPr>
        <p:blipFill>
          <a:blip r:embed="rId15"/>
          <a:stretch>
            <a:fillRect/>
          </a:stretch>
        </p:blipFill>
        <p:spPr>
          <a:xfrm>
            <a:off x="332105" y="3895725"/>
            <a:ext cx="3549015" cy="2436495"/>
          </a:xfrm>
          <a:prstGeom prst="rect">
            <a:avLst/>
          </a:prstGeom>
          <a:noFill/>
          <a:ln w="9525">
            <a:noFill/>
          </a:ln>
        </p:spPr>
      </p:pic>
      <p:pic>
        <p:nvPicPr>
          <p:cNvPr id="13" name="图片 13" descr="IMG_256"/>
          <p:cNvPicPr>
            <a:picLocks noChangeAspect="1"/>
          </p:cNvPicPr>
          <p:nvPr>
            <p:custDataLst>
              <p:tags r:id="rId6"/>
            </p:custDataLst>
          </p:nvPr>
        </p:nvPicPr>
        <p:blipFill>
          <a:blip r:embed="rId16"/>
          <a:stretch>
            <a:fillRect/>
          </a:stretch>
        </p:blipFill>
        <p:spPr>
          <a:xfrm>
            <a:off x="4097020" y="3945255"/>
            <a:ext cx="3683635" cy="2387600"/>
          </a:xfrm>
          <a:prstGeom prst="rect">
            <a:avLst/>
          </a:prstGeom>
          <a:noFill/>
          <a:ln w="9525">
            <a:noFill/>
          </a:ln>
        </p:spPr>
      </p:pic>
      <p:pic>
        <p:nvPicPr>
          <p:cNvPr id="14" name="图片 14" descr="IMG_256"/>
          <p:cNvPicPr>
            <a:picLocks noChangeAspect="1"/>
          </p:cNvPicPr>
          <p:nvPr>
            <p:custDataLst>
              <p:tags r:id="rId7"/>
            </p:custDataLst>
          </p:nvPr>
        </p:nvPicPr>
        <p:blipFill>
          <a:blip r:embed="rId17"/>
          <a:stretch>
            <a:fillRect/>
          </a:stretch>
        </p:blipFill>
        <p:spPr>
          <a:xfrm>
            <a:off x="7996555" y="3945255"/>
            <a:ext cx="3216910" cy="2387600"/>
          </a:xfrm>
          <a:prstGeom prst="rect">
            <a:avLst/>
          </a:prstGeom>
          <a:noFill/>
          <a:ln w="9525">
            <a:noFill/>
          </a:ln>
        </p:spPr>
      </p:pic>
    </p:spTree>
  </p:cSld>
  <p:clrMapOvr>
    <a:masterClrMapping/>
  </p:clrMapOvr>
  <p:transition spd="slow"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3"/>
          </p:nvPr>
        </p:nvSpPr>
        <p:spPr>
          <a:xfrm>
            <a:off x="322580" y="3242310"/>
            <a:ext cx="8003540" cy="1360805"/>
          </a:xfrm>
        </p:spPr>
        <p:txBody>
          <a:bodyPr>
            <a:noAutofit/>
          </a:bodyPr>
          <a:lstStyle/>
          <a:p>
            <a:r>
              <a:rPr lang="en-US" altLang="zh-CN" sz="5400">
                <a:cs typeface="+mn-ea"/>
                <a:sym typeface="+mn-lt"/>
              </a:rPr>
              <a:t>Thank you for listening</a:t>
            </a:r>
          </a:p>
        </p:txBody>
      </p:sp>
      <p:cxnSp>
        <p:nvCxnSpPr>
          <p:cNvPr id="38" name="直线连接符 37"/>
          <p:cNvCxnSpPr/>
          <p:nvPr/>
        </p:nvCxnSpPr>
        <p:spPr>
          <a:xfrm>
            <a:off x="1130303" y="1945389"/>
            <a:ext cx="6518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1830228" y="1757509"/>
            <a:ext cx="3668712" cy="368300"/>
          </a:xfrm>
          <a:prstGeom prst="rect">
            <a:avLst/>
          </a:prstGeom>
          <a:noFill/>
        </p:spPr>
        <p:txBody>
          <a:bodyPr wrap="square" rtlCol="0">
            <a:spAutoFit/>
          </a:bodyPr>
          <a:lstStyle/>
          <a:p>
            <a:r>
              <a:rPr lang="en-US" altLang="zh-CN" sz="1800" b="1">
                <a:solidFill>
                  <a:schemeClr val="accent3"/>
                </a:solidFill>
                <a:cs typeface="+mn-ea"/>
                <a:sym typeface="+mn-lt"/>
              </a:rPr>
              <a:t>http://www.sunedu.com</a:t>
            </a:r>
          </a:p>
        </p:txBody>
      </p:sp>
      <p:sp>
        <p:nvSpPr>
          <p:cNvPr id="12" name="文本占位符 11"/>
          <p:cNvSpPr>
            <a:spLocks noGrp="1"/>
          </p:cNvSpPr>
          <p:nvPr>
            <p:ph type="body" sz="quarter" idx="12"/>
          </p:nvPr>
        </p:nvSpPr>
        <p:spPr>
          <a:xfrm>
            <a:off x="1028701" y="5899658"/>
            <a:ext cx="5422899" cy="229870"/>
          </a:xfrm>
        </p:spPr>
        <p:txBody>
          <a:bodyPr/>
          <a:lstStyle/>
          <a:p>
            <a:r>
              <a:rPr lang="en-US" altLang="zh-CN"/>
              <a:t>2023.6.10</a:t>
            </a:r>
            <a:endParaRPr lang="zh-CN" altLang="en-US"/>
          </a:p>
        </p:txBody>
      </p:sp>
      <p:pic>
        <p:nvPicPr>
          <p:cNvPr id="3" name="图片 2"/>
          <p:cNvPicPr>
            <a:picLocks noChangeAspect="1"/>
          </p:cNvPicPr>
          <p:nvPr>
            <p:custDataLst>
              <p:tags r:id="rId2"/>
            </p:custDataLst>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1257300"/>
            <a:ext cx="1238250" cy="10242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56305" y="293370"/>
            <a:ext cx="8062595" cy="735330"/>
          </a:xfrm>
        </p:spPr>
        <p:txBody>
          <a:bodyPr/>
          <a:lstStyle/>
          <a:p>
            <a:r>
              <a:rPr lang="tr-TR">
                <a:latin typeface="+mn-lt"/>
                <a:ea typeface="+mn-ea"/>
                <a:cs typeface="+mn-ea"/>
                <a:sym typeface="+mn-lt"/>
              </a:rPr>
              <a:t>CONTENTS</a:t>
            </a:r>
            <a:endParaRPr lang="en-GB">
              <a:latin typeface="+mn-lt"/>
              <a:ea typeface="+mn-ea"/>
              <a:cs typeface="+mn-ea"/>
              <a:sym typeface="+mn-lt"/>
            </a:endParaRPr>
          </a:p>
        </p:txBody>
      </p:sp>
      <p:sp>
        <p:nvSpPr>
          <p:cNvPr id="3" name="灯片编号占位符 2"/>
          <p:cNvSpPr>
            <a:spLocks noGrp="1"/>
          </p:cNvSpPr>
          <p:nvPr>
            <p:ph type="sldNum" sz="quarter" idx="12"/>
          </p:nvPr>
        </p:nvSpPr>
        <p:spPr/>
        <p:txBody>
          <a:bodyPr/>
          <a:lstStyle/>
          <a:p>
            <a:fld id="{5DD3DB80-B894-403A-B48E-6FDC1A72010E}" type="slidenum">
              <a:rPr lang="zh-CN" altLang="en-US" sz="755" smtClean="0">
                <a:cs typeface="+mn-ea"/>
                <a:sym typeface="+mn-lt"/>
              </a:rPr>
              <a:t>3</a:t>
            </a:fld>
            <a:endParaRPr lang="zh-CN" altLang="en-US" sz="755">
              <a:cs typeface="+mn-ea"/>
              <a:sym typeface="+mn-lt"/>
            </a:endParaRPr>
          </a:p>
        </p:txBody>
      </p:sp>
      <p:grpSp>
        <p:nvGrpSpPr>
          <p:cNvPr id="6" name="组合 5"/>
          <p:cNvGrpSpPr/>
          <p:nvPr/>
        </p:nvGrpSpPr>
        <p:grpSpPr>
          <a:xfrm>
            <a:off x="5610860" y="1972945"/>
            <a:ext cx="5629910" cy="3749860"/>
            <a:chOff x="1963257" y="1972669"/>
            <a:chExt cx="9277324" cy="3749905"/>
          </a:xfrm>
        </p:grpSpPr>
        <p:sp>
          <p:nvSpPr>
            <p:cNvPr id="9" name="文本框 8"/>
            <p:cNvSpPr txBox="1"/>
            <p:nvPr/>
          </p:nvSpPr>
          <p:spPr>
            <a:xfrm>
              <a:off x="1963257" y="1972669"/>
              <a:ext cx="8701807" cy="706763"/>
            </a:xfrm>
            <a:prstGeom prst="rect">
              <a:avLst/>
            </a:prstGeom>
            <a:noFill/>
          </p:spPr>
          <p:txBody>
            <a:bodyPr wrap="square" rtlCol="0">
              <a:spAutoFit/>
            </a:bodyPr>
            <a:lstStyle/>
            <a:p>
              <a:r>
                <a:rPr sz="2000" b="1">
                  <a:cs typeface="+mn-ea"/>
                  <a:sym typeface="+mn-lt"/>
                </a:rPr>
                <a:t>重语篇  明词性   建语块  析句子</a:t>
              </a:r>
            </a:p>
            <a:p>
              <a:r>
                <a:rPr lang="en-US" sz="2000" b="1">
                  <a:cs typeface="+mn-ea"/>
                  <a:sym typeface="+mn-lt"/>
                </a:rPr>
                <a:t>                       ——</a:t>
              </a:r>
              <a:r>
                <a:rPr lang="zh-CN" altLang="en-US" sz="2000" b="1">
                  <a:cs typeface="+mn-ea"/>
                  <a:sym typeface="+mn-lt"/>
                </a:rPr>
                <a:t>解题方法和理念突破</a:t>
              </a:r>
            </a:p>
          </p:txBody>
        </p:sp>
        <p:sp>
          <p:nvSpPr>
            <p:cNvPr id="10" name="椭圆 9"/>
            <p:cNvSpPr/>
            <p:nvPr/>
          </p:nvSpPr>
          <p:spPr>
            <a:xfrm flipH="1">
              <a:off x="10664581" y="2038075"/>
              <a:ext cx="576000" cy="57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800">
                  <a:cs typeface="+mn-ea"/>
                  <a:sym typeface="+mn-lt"/>
                </a:rPr>
                <a:t>1</a:t>
              </a:r>
            </a:p>
          </p:txBody>
        </p:sp>
        <p:sp>
          <p:nvSpPr>
            <p:cNvPr id="13" name="椭圆 12"/>
            <p:cNvSpPr/>
            <p:nvPr/>
          </p:nvSpPr>
          <p:spPr>
            <a:xfrm flipH="1">
              <a:off x="10664581" y="3074241"/>
              <a:ext cx="5760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800">
                  <a:cs typeface="+mn-ea"/>
                  <a:sym typeface="+mn-lt"/>
                </a:rPr>
                <a:t>2</a:t>
              </a:r>
            </a:p>
          </p:txBody>
        </p:sp>
        <p:sp>
          <p:nvSpPr>
            <p:cNvPr id="16" name="椭圆 15"/>
            <p:cNvSpPr/>
            <p:nvPr/>
          </p:nvSpPr>
          <p:spPr>
            <a:xfrm flipH="1">
              <a:off x="10664581" y="4110407"/>
              <a:ext cx="576000" cy="5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800">
                  <a:cs typeface="+mn-ea"/>
                  <a:sym typeface="+mn-lt"/>
                </a:rPr>
                <a:t>3</a:t>
              </a:r>
            </a:p>
          </p:txBody>
        </p:sp>
        <p:cxnSp>
          <p:nvCxnSpPr>
            <p:cNvPr id="19" name="直线连接符 18"/>
            <p:cNvCxnSpPr/>
            <p:nvPr/>
          </p:nvCxnSpPr>
          <p:spPr>
            <a:xfrm>
              <a:off x="2995792" y="2341464"/>
              <a:ext cx="7323865" cy="0"/>
            </a:xfrm>
            <a:prstGeom prst="line">
              <a:avLst/>
            </a:prstGeom>
            <a:noFill/>
            <a:ln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0" name="直线连接符 19"/>
            <p:cNvCxnSpPr>
              <a:stCxn id="12" idx="3"/>
            </p:cNvCxnSpPr>
            <p:nvPr/>
          </p:nvCxnSpPr>
          <p:spPr>
            <a:xfrm>
              <a:off x="2510204" y="3428439"/>
              <a:ext cx="7509813" cy="0"/>
            </a:xfrm>
            <a:prstGeom prst="line">
              <a:avLst/>
            </a:prstGeom>
            <a:noFill/>
            <a:ln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1" name="直线连接符 20"/>
            <p:cNvCxnSpPr/>
            <p:nvPr/>
          </p:nvCxnSpPr>
          <p:spPr>
            <a:xfrm>
              <a:off x="3340374" y="4478575"/>
              <a:ext cx="6996852" cy="0"/>
            </a:xfrm>
            <a:prstGeom prst="line">
              <a:avLst/>
            </a:pr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2" name="直线连接符 21"/>
            <p:cNvCxnSpPr/>
            <p:nvPr/>
          </p:nvCxnSpPr>
          <p:spPr>
            <a:xfrm>
              <a:off x="3086105" y="5574433"/>
              <a:ext cx="7253333" cy="0"/>
            </a:xfrm>
            <a:prstGeom prst="line">
              <a:avLst/>
            </a:prstGeom>
            <a:noFill/>
            <a:ln cap="rnd">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cxnSp>
        <p:sp>
          <p:nvSpPr>
            <p:cNvPr id="23" name="椭圆 22"/>
            <p:cNvSpPr/>
            <p:nvPr/>
          </p:nvSpPr>
          <p:spPr>
            <a:xfrm flipH="1">
              <a:off x="10664581" y="5146574"/>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800">
                  <a:cs typeface="+mn-ea"/>
                  <a:sym typeface="+mn-lt"/>
                </a:rPr>
                <a:t>4</a:t>
              </a:r>
            </a:p>
          </p:txBody>
        </p:sp>
      </p:grpSp>
      <p:pic>
        <p:nvPicPr>
          <p:cNvPr id="5" name="图片 4"/>
          <p:cNvPicPr>
            <a:picLocks noChangeAspect="1"/>
          </p:cNvPicPr>
          <p:nvPr/>
        </p:nvPicPr>
        <p:blipFill>
          <a:blip r:embed="rId5"/>
          <a:stretch>
            <a:fillRect/>
          </a:stretch>
        </p:blipFill>
        <p:spPr>
          <a:xfrm>
            <a:off x="99060" y="195580"/>
            <a:ext cx="4561205" cy="6428740"/>
          </a:xfrm>
          <a:prstGeom prst="rect">
            <a:avLst/>
          </a:prstGeom>
        </p:spPr>
      </p:pic>
      <p:sp>
        <p:nvSpPr>
          <p:cNvPr id="4" name="文本框 3"/>
          <p:cNvSpPr txBox="1"/>
          <p:nvPr>
            <p:custDataLst>
              <p:tags r:id="rId1"/>
            </p:custDataLst>
          </p:nvPr>
        </p:nvSpPr>
        <p:spPr>
          <a:xfrm>
            <a:off x="5610860" y="3074670"/>
            <a:ext cx="5908040" cy="706755"/>
          </a:xfrm>
          <a:prstGeom prst="rect">
            <a:avLst/>
          </a:prstGeom>
          <a:noFill/>
        </p:spPr>
        <p:txBody>
          <a:bodyPr wrap="square" rtlCol="0">
            <a:spAutoFit/>
          </a:bodyPr>
          <a:lstStyle/>
          <a:p>
            <a:r>
              <a:rPr sz="2000" b="1">
                <a:cs typeface="+mn-ea"/>
                <a:sym typeface="+mn-lt"/>
              </a:rPr>
              <a:t>语法填空的</a:t>
            </a:r>
            <a:r>
              <a:rPr lang="zh-CN" sz="2000" b="1">
                <a:cs typeface="+mn-ea"/>
                <a:sym typeface="+mn-lt"/>
              </a:rPr>
              <a:t>试题分析和</a:t>
            </a:r>
            <a:r>
              <a:rPr sz="2000" b="1">
                <a:cs typeface="+mn-ea"/>
                <a:sym typeface="+mn-lt"/>
              </a:rPr>
              <a:t>备考建议</a:t>
            </a:r>
          </a:p>
          <a:p>
            <a:r>
              <a:rPr lang="en-US" sz="2000" b="1">
                <a:cs typeface="+mn-ea"/>
                <a:sym typeface="+mn-lt"/>
              </a:rPr>
              <a:t>                       ——</a:t>
            </a:r>
            <a:r>
              <a:rPr lang="zh-CN" altLang="en-US" sz="2000" b="1">
                <a:cs typeface="+mn-ea"/>
                <a:sym typeface="+mn-lt"/>
              </a:rPr>
              <a:t>聚焦传统文化，重视语篇分析</a:t>
            </a:r>
          </a:p>
        </p:txBody>
      </p:sp>
      <p:sp>
        <p:nvSpPr>
          <p:cNvPr id="7" name="文本框 6"/>
          <p:cNvSpPr txBox="1"/>
          <p:nvPr>
            <p:custDataLst>
              <p:tags r:id="rId2"/>
            </p:custDataLst>
          </p:nvPr>
        </p:nvSpPr>
        <p:spPr>
          <a:xfrm>
            <a:off x="5558155" y="4155440"/>
            <a:ext cx="5135880" cy="706755"/>
          </a:xfrm>
          <a:prstGeom prst="rect">
            <a:avLst/>
          </a:prstGeom>
          <a:noFill/>
        </p:spPr>
        <p:txBody>
          <a:bodyPr wrap="square" rtlCol="0">
            <a:spAutoFit/>
          </a:bodyPr>
          <a:lstStyle/>
          <a:p>
            <a:r>
              <a:rPr sz="2000" b="1">
                <a:cs typeface="+mn-ea"/>
                <a:sym typeface="+mn-lt"/>
              </a:rPr>
              <a:t>延伸外刊阅读</a:t>
            </a:r>
            <a:r>
              <a:rPr lang="zh-CN" sz="2000" b="1">
                <a:cs typeface="+mn-ea"/>
                <a:sym typeface="+mn-lt"/>
              </a:rPr>
              <a:t>，体验中华美食</a:t>
            </a:r>
          </a:p>
          <a:p>
            <a:r>
              <a:rPr lang="en-US" altLang="zh-CN" sz="2000" b="1">
                <a:cs typeface="+mn-ea"/>
                <a:sym typeface="+mn-lt"/>
              </a:rPr>
              <a:t>                        ——</a:t>
            </a:r>
            <a:r>
              <a:rPr lang="zh-CN" altLang="en-US" sz="2000" b="1">
                <a:cs typeface="+mn-ea"/>
                <a:sym typeface="+mn-lt"/>
              </a:rPr>
              <a:t>真实语篇阅读，多模态体验</a:t>
            </a:r>
          </a:p>
        </p:txBody>
      </p:sp>
      <p:sp>
        <p:nvSpPr>
          <p:cNvPr id="8" name="文本框 7"/>
          <p:cNvSpPr txBox="1"/>
          <p:nvPr>
            <p:custDataLst>
              <p:tags r:id="rId3"/>
            </p:custDataLst>
          </p:nvPr>
        </p:nvSpPr>
        <p:spPr>
          <a:xfrm>
            <a:off x="5610860" y="5236210"/>
            <a:ext cx="5332095" cy="706755"/>
          </a:xfrm>
          <a:prstGeom prst="rect">
            <a:avLst/>
          </a:prstGeom>
          <a:noFill/>
        </p:spPr>
        <p:txBody>
          <a:bodyPr wrap="square" rtlCol="0">
            <a:spAutoFit/>
          </a:bodyPr>
          <a:lstStyle/>
          <a:p>
            <a:r>
              <a:rPr lang="zh-CN" altLang="en-US" sz="2000" b="1">
                <a:cs typeface="+mn-ea"/>
                <a:sym typeface="+mn-lt"/>
              </a:rPr>
              <a:t>延伸外刊阅读，玩转语法填空</a:t>
            </a:r>
          </a:p>
          <a:p>
            <a:r>
              <a:rPr lang="en-US" altLang="zh-CN" sz="2000" b="1">
                <a:cs typeface="+mn-ea"/>
                <a:sym typeface="+mn-lt"/>
              </a:rPr>
              <a:t>                       </a:t>
            </a:r>
            <a:r>
              <a:rPr lang="zh-CN" altLang="en-US" sz="2000" b="1">
                <a:cs typeface="+mn-ea"/>
                <a:sym typeface="+mn-lt"/>
              </a:rPr>
              <a:t>——改编语法填空题</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53975"/>
            <a:ext cx="9086215" cy="736056"/>
            <a:chOff x="1267665" y="297419"/>
            <a:chExt cx="4885992" cy="736803"/>
          </a:xfrm>
        </p:grpSpPr>
        <p:sp>
          <p:nvSpPr>
            <p:cNvPr id="6" name="文本框 5"/>
            <p:cNvSpPr txBox="1"/>
            <p:nvPr>
              <p:custDataLst>
                <p:tags r:id="rId2"/>
              </p:custDataLst>
            </p:nvPr>
          </p:nvSpPr>
          <p:spPr>
            <a:xfrm>
              <a:off x="1267665" y="297419"/>
              <a:ext cx="4483066"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2023年6月全国高考新课标I卷语法填空真题</a:t>
              </a:r>
            </a:p>
          </p:txBody>
        </p:sp>
        <p:sp>
          <p:nvSpPr>
            <p:cNvPr id="11" name="文本框 10"/>
            <p:cNvSpPr txBox="1"/>
            <p:nvPr>
              <p:custDataLst>
                <p:tags r:id="rId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sp>
        <p:nvSpPr>
          <p:cNvPr id="5" name="文本框 4"/>
          <p:cNvSpPr txBox="1"/>
          <p:nvPr/>
        </p:nvSpPr>
        <p:spPr>
          <a:xfrm>
            <a:off x="252730" y="843280"/>
            <a:ext cx="11723370" cy="5795645"/>
          </a:xfrm>
          <a:prstGeom prst="rect">
            <a:avLst/>
          </a:prstGeom>
          <a:noFill/>
          <a:ln>
            <a:solidFill>
              <a:schemeClr val="accent1"/>
            </a:solidFill>
          </a:ln>
        </p:spPr>
        <p:txBody>
          <a:bodyPr wrap="square" rtlCol="0" anchor="t">
            <a:spAutoFit/>
          </a:bodyPr>
          <a:lstStyle/>
          <a:p>
            <a:pPr>
              <a:lnSpc>
                <a:spcPts val="2780"/>
              </a:lnSpc>
            </a:pP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Xiao long bao(soup dumplings), those amazing constructions of delicate dumpling wrappers, encasing hot, 56_______(taste) soup and sweet, fresh meat, are far and away my favorite Chinese street food. The dumplings arrive steaming and dangerously hot. To eat one, you have to decide whether 57 ______(bite) a small hole in it first, releasing the stream and risking a spill (溢出), 58_____to put the whole dumpling in your mouth, letting the hot soup explode on your tongue.</a:t>
            </a:r>
          </a:p>
          <a:p>
            <a:pPr>
              <a:lnSpc>
                <a:spcPts val="2780"/>
              </a:lnSpc>
            </a:pP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Shanghai may be the 59______(recognize)home of the soup dumplings but food historians will actually point you to the neighboring canal town of Nanxiang as Xiao long bao's birthplace. There you will find them prepared differently-more dumpling and less soup, and the wrappers are pressed 60______ hand rather than rolled. </a:t>
            </a:r>
          </a:p>
          <a:p>
            <a:pPr>
              <a:lnSpc>
                <a:spcPts val="2780"/>
              </a:lnSpc>
            </a:pP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Nanxiang aside, the best Xiao long bao have a fine skin, allowing them 61_______ (lift) out of the steamer basket without tearing or spilling any of 62______(they) contents. The meat should be fresh with 63______ touch of sweetness and the soup hot, clear and delicious. </a:t>
            </a:r>
          </a:p>
          <a:p>
            <a:pPr>
              <a:lnSpc>
                <a:spcPts val="2780"/>
              </a:lnSpc>
            </a:pP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No matter where I buy them, though,</a:t>
            </a: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one steamer is 64_______(rare) enough, yet two seems greedy, so I am always left 65 _____(want) more next time.</a:t>
            </a:r>
          </a:p>
        </p:txBody>
      </p:sp>
    </p:spTree>
  </p:cSld>
  <p:clrMapOvr>
    <a:masterClrMapping/>
  </p:clrMapOvr>
  <p:transition spd="slow"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5"/>
              </p:custDataLst>
            </p:nvPr>
          </p:nvSpPr>
          <p:spPr>
            <a:xfrm>
              <a:off x="1267665" y="297419"/>
              <a:ext cx="3467616"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重语篇</a:t>
              </a:r>
              <a:r>
                <a:rPr kumimoji="0" lang="en-US" altLang="zh-CN"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明词性   建语块  析句子</a:t>
              </a:r>
            </a:p>
          </p:txBody>
        </p:sp>
        <p:sp>
          <p:nvSpPr>
            <p:cNvPr id="11" name="文本框 10"/>
            <p:cNvSpPr txBox="1"/>
            <p:nvPr>
              <p:custDataLst>
                <p:tags r:id="rId16"/>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cxnSp>
        <p:nvCxnSpPr>
          <p:cNvPr id="2" name="直接连接符 1"/>
          <p:cNvCxnSpPr/>
          <p:nvPr>
            <p:custDataLst>
              <p:tags r:id="rId2"/>
            </p:custDataLst>
          </p:nvPr>
        </p:nvCxnSpPr>
        <p:spPr>
          <a:xfrm flipH="1">
            <a:off x="1296027" y="4818192"/>
            <a:ext cx="3813175" cy="0"/>
          </a:xfrm>
          <a:prstGeom prst="line">
            <a:avLst/>
          </a:prstGeom>
          <a:noFill/>
          <a:ln w="6350" cap="flat" cmpd="sng" algn="ctr">
            <a:solidFill>
              <a:sysClr val="windowText" lastClr="000000"/>
            </a:solidFill>
            <a:prstDash val="sysDot"/>
            <a:headEnd type="oval"/>
            <a:tailEnd type="oval" w="med" len="med"/>
          </a:ln>
          <a:effectLst/>
        </p:spPr>
      </p:cxnSp>
      <p:cxnSp>
        <p:nvCxnSpPr>
          <p:cNvPr id="7" name="直接连接符 6"/>
          <p:cNvCxnSpPr/>
          <p:nvPr>
            <p:custDataLst>
              <p:tags r:id="rId3"/>
            </p:custDataLst>
          </p:nvPr>
        </p:nvCxnSpPr>
        <p:spPr>
          <a:xfrm flipH="1">
            <a:off x="6229978" y="1590169"/>
            <a:ext cx="4412678" cy="0"/>
          </a:xfrm>
          <a:prstGeom prst="line">
            <a:avLst/>
          </a:prstGeom>
          <a:noFill/>
          <a:ln w="6350" cap="flat" cmpd="sng" algn="ctr">
            <a:solidFill>
              <a:sysClr val="windowText" lastClr="000000"/>
            </a:solidFill>
            <a:prstDash val="sysDot"/>
            <a:headEnd type="oval"/>
            <a:tailEnd type="oval" w="med" len="med"/>
          </a:ln>
          <a:effectLst/>
        </p:spPr>
      </p:cxnSp>
      <p:cxnSp>
        <p:nvCxnSpPr>
          <p:cNvPr id="8" name="直接连接符 7"/>
          <p:cNvCxnSpPr/>
          <p:nvPr>
            <p:custDataLst>
              <p:tags r:id="rId4"/>
            </p:custDataLst>
          </p:nvPr>
        </p:nvCxnSpPr>
        <p:spPr>
          <a:xfrm flipH="1">
            <a:off x="5949308" y="3605024"/>
            <a:ext cx="4412678" cy="0"/>
          </a:xfrm>
          <a:prstGeom prst="line">
            <a:avLst/>
          </a:prstGeom>
          <a:noFill/>
          <a:ln w="6350" cap="flat" cmpd="sng" algn="ctr">
            <a:solidFill>
              <a:sysClr val="windowText" lastClr="000000"/>
            </a:solidFill>
            <a:prstDash val="sysDot"/>
            <a:headEnd type="oval"/>
            <a:tailEnd type="oval" w="med" len="med"/>
          </a:ln>
          <a:effectLst/>
        </p:spPr>
      </p:cxnSp>
      <p:sp>
        <p:nvSpPr>
          <p:cNvPr id="20" name="淘宝网chenying0907出品 11"/>
          <p:cNvSpPr txBox="1">
            <a:spLocks noChangeArrowheads="1"/>
          </p:cNvSpPr>
          <p:nvPr>
            <p:custDataLst>
              <p:tags r:id="rId5"/>
            </p:custDataLst>
          </p:nvPr>
        </p:nvSpPr>
        <p:spPr bwMode="auto">
          <a:xfrm flipH="1">
            <a:off x="7341235" y="3855720"/>
            <a:ext cx="3962400" cy="23069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1600" kern="0" dirty="0">
                <a:solidFill>
                  <a:srgbClr val="C00000"/>
                </a:solidFill>
                <a:latin typeface="微软雅黑" panose="020B0503020204020204" pitchFamily="34" charset="-122"/>
                <a:ea typeface="微软雅黑" panose="020B0503020204020204" pitchFamily="34" charset="-122"/>
                <a:cs typeface="+mn-ea"/>
              </a:rPr>
              <a:t>    </a:t>
            </a:r>
            <a:r>
              <a:rPr lang="zh-CN" altLang="en-US" sz="1600" b="1" kern="0" dirty="0">
                <a:solidFill>
                  <a:srgbClr val="C00000"/>
                </a:solidFill>
                <a:latin typeface="微软雅黑" panose="020B0503020204020204" pitchFamily="34" charset="-122"/>
                <a:ea typeface="微软雅黑" panose="020B0503020204020204" pitchFamily="34" charset="-122"/>
                <a:cs typeface="+mn-ea"/>
              </a:rPr>
              <a:t>语块Chunk是语言中的一种多词词汇现象，包括固定搭配、相对固化的短语框架以及惯常使用的句子框架。</a:t>
            </a:r>
          </a:p>
          <a:p>
            <a:pPr eaLnBrk="1" fontAlgn="auto" hangingPunct="1">
              <a:spcBef>
                <a:spcPts val="0"/>
              </a:spcBef>
              <a:spcAft>
                <a:spcPts val="0"/>
              </a:spcAft>
              <a:defRPr/>
            </a:pPr>
            <a:r>
              <a:rPr lang="zh-CN" altLang="en-US" sz="1600" b="1" kern="0" dirty="0">
                <a:solidFill>
                  <a:srgbClr val="C00000"/>
                </a:solidFill>
                <a:latin typeface="微软雅黑" panose="020B0503020204020204" pitchFamily="34" charset="-122"/>
                <a:ea typeface="微软雅黑" panose="020B0503020204020204" pitchFamily="34" charset="-122"/>
                <a:cs typeface="+mn-ea"/>
              </a:rPr>
              <a:t> </a:t>
            </a:r>
            <a:r>
              <a:rPr lang="en-US" altLang="zh-CN" sz="1600" b="1" kern="0" dirty="0">
                <a:solidFill>
                  <a:srgbClr val="C00000"/>
                </a:solidFill>
                <a:latin typeface="微软雅黑" panose="020B0503020204020204" pitchFamily="34" charset="-122"/>
                <a:ea typeface="微软雅黑" panose="020B0503020204020204" pitchFamily="34" charset="-122"/>
                <a:cs typeface="+mn-ea"/>
              </a:rPr>
              <a:t>   </a:t>
            </a:r>
            <a:r>
              <a:rPr lang="zh-CN" altLang="en-US" sz="1600" b="1" kern="0" dirty="0">
                <a:solidFill>
                  <a:srgbClr val="C00000"/>
                </a:solidFill>
                <a:latin typeface="微软雅黑" panose="020B0503020204020204" pitchFamily="34" charset="-122"/>
                <a:ea typeface="微软雅黑" panose="020B0503020204020204" pitchFamily="34" charset="-122"/>
                <a:cs typeface="+mn-ea"/>
              </a:rPr>
              <a:t>语块能力是衡量语言使用准确性、地道性和流利性的一个重要标志。语块融合了语法、语义和语境的优势, 具有特定的表达功能, 可作为整体储存和提取，从而减少大脑处理信息时的认知负担，提升语法填空的速度和准确率。</a:t>
            </a:r>
          </a:p>
        </p:txBody>
      </p:sp>
      <p:sp>
        <p:nvSpPr>
          <p:cNvPr id="21" name="淘宝网chenying0907出品 11"/>
          <p:cNvSpPr txBox="1">
            <a:spLocks noChangeArrowheads="1"/>
          </p:cNvSpPr>
          <p:nvPr>
            <p:custDataLst>
              <p:tags r:id="rId6"/>
            </p:custDataLst>
          </p:nvPr>
        </p:nvSpPr>
        <p:spPr bwMode="auto">
          <a:xfrm flipH="1">
            <a:off x="6972935" y="3030220"/>
            <a:ext cx="433070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solidFill>
                  <a:srgbClr val="C00000"/>
                </a:solidFill>
                <a:latin typeface="微软雅黑" panose="020B0503020204020204" pitchFamily="34" charset="-122"/>
                <a:ea typeface="微软雅黑" panose="020B0503020204020204" pitchFamily="34" charset="-122"/>
                <a:cs typeface="+mn-ea"/>
              </a:rPr>
              <a:t>建语块 —— 语块是快速解题的关键</a:t>
            </a:r>
          </a:p>
        </p:txBody>
      </p:sp>
      <p:sp>
        <p:nvSpPr>
          <p:cNvPr id="22" name="淘宝网chenying0907出品 11"/>
          <p:cNvSpPr txBox="1">
            <a:spLocks noChangeArrowheads="1"/>
          </p:cNvSpPr>
          <p:nvPr>
            <p:custDataLst>
              <p:tags r:id="rId7"/>
            </p:custDataLst>
          </p:nvPr>
        </p:nvSpPr>
        <p:spPr bwMode="auto">
          <a:xfrm flipH="1">
            <a:off x="7082155" y="1715135"/>
            <a:ext cx="4168775" cy="82994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en-US" altLang="zh-CN" sz="1600" b="1" kern="0" dirty="0">
                <a:solidFill>
                  <a:srgbClr val="008E3F"/>
                </a:solidFill>
                <a:latin typeface="微软雅黑" panose="020B0503020204020204" pitchFamily="34" charset="-122"/>
                <a:ea typeface="微软雅黑" panose="020B0503020204020204" pitchFamily="34" charset="-122"/>
                <a:cs typeface="+mn-ea"/>
              </a:rPr>
              <a:t>     </a:t>
            </a:r>
            <a:r>
              <a:rPr lang="zh-CN" altLang="en-US" sz="1600" b="1" kern="0" dirty="0">
                <a:solidFill>
                  <a:srgbClr val="008E3F"/>
                </a:solidFill>
                <a:latin typeface="微软雅黑" panose="020B0503020204020204" pitchFamily="34" charset="-122"/>
                <a:ea typeface="微软雅黑" panose="020B0503020204020204" pitchFamily="34" charset="-122"/>
                <a:cs typeface="+mn-ea"/>
              </a:rPr>
              <a:t>语法填空的差异主要体现在不同词性对应不同的句法功能，因此词性的潜意识运用和词性的明晰定位是语法填空的基础。</a:t>
            </a:r>
          </a:p>
        </p:txBody>
      </p:sp>
      <p:sp>
        <p:nvSpPr>
          <p:cNvPr id="23" name="淘宝网chenying0907出品 11"/>
          <p:cNvSpPr txBox="1">
            <a:spLocks noChangeArrowheads="1"/>
          </p:cNvSpPr>
          <p:nvPr>
            <p:custDataLst>
              <p:tags r:id="rId8"/>
            </p:custDataLst>
          </p:nvPr>
        </p:nvSpPr>
        <p:spPr bwMode="auto">
          <a:xfrm flipH="1">
            <a:off x="7082155" y="1106170"/>
            <a:ext cx="4705985"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rgbClr val="008E3F"/>
                </a:solidFill>
                <a:latin typeface="微软雅黑" panose="020B0503020204020204" pitchFamily="34" charset="-122"/>
                <a:ea typeface="微软雅黑" panose="020B0503020204020204" pitchFamily="34" charset="-122"/>
                <a:cs typeface="+mn-ea"/>
              </a:rPr>
              <a:t>明词性 —— 词性是句法功能的基础</a:t>
            </a:r>
          </a:p>
        </p:txBody>
      </p:sp>
      <p:sp>
        <p:nvSpPr>
          <p:cNvPr id="24" name="淘宝网chenying0907出品 11"/>
          <p:cNvSpPr txBox="1">
            <a:spLocks noChangeArrowheads="1"/>
          </p:cNvSpPr>
          <p:nvPr>
            <p:custDataLst>
              <p:tags r:id="rId9"/>
            </p:custDataLst>
          </p:nvPr>
        </p:nvSpPr>
        <p:spPr bwMode="auto">
          <a:xfrm flipH="1">
            <a:off x="355600" y="5120640"/>
            <a:ext cx="5094605" cy="1322070"/>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rgbClr val="2A8FBD">
                    <a:lumMod val="50000"/>
                  </a:srgbClr>
                </a:solidFill>
                <a:latin typeface="微软雅黑" panose="020B0503020204020204" pitchFamily="34" charset="-122"/>
                <a:ea typeface="微软雅黑" panose="020B0503020204020204" pitchFamily="34" charset="-122"/>
                <a:cs typeface="+mn-ea"/>
              </a:rPr>
              <a:t>熟悉五种基本句型；</a:t>
            </a: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rgbClr val="2A8FBD">
                    <a:lumMod val="50000"/>
                  </a:srgbClr>
                </a:solidFill>
                <a:latin typeface="微软雅黑" panose="020B0503020204020204" pitchFamily="34" charset="-122"/>
                <a:ea typeface="微软雅黑" panose="020B0503020204020204" pitchFamily="34" charset="-122"/>
                <a:cs typeface="+mn-ea"/>
              </a:rPr>
              <a:t>警惕逗号粘连错误，掌握“一个句子一个谓，两个句子连词成对，没有连词用非谓”的句式特点；</a:t>
            </a: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rgbClr val="2A8FBD">
                    <a:lumMod val="50000"/>
                  </a:srgbClr>
                </a:solidFill>
                <a:latin typeface="微软雅黑" panose="020B0503020204020204" pitchFamily="34" charset="-122"/>
                <a:ea typeface="微软雅黑" panose="020B0503020204020204" pitchFamily="34" charset="-122"/>
                <a:cs typeface="+mn-ea"/>
              </a:rPr>
              <a:t>立足语篇语境，研判谓语动词和非谓语动词及其形态。</a:t>
            </a:r>
          </a:p>
        </p:txBody>
      </p:sp>
      <p:sp>
        <p:nvSpPr>
          <p:cNvPr id="25" name="淘宝网chenying0907出品 11"/>
          <p:cNvSpPr txBox="1">
            <a:spLocks noChangeArrowheads="1"/>
          </p:cNvSpPr>
          <p:nvPr>
            <p:custDataLst>
              <p:tags r:id="rId10"/>
            </p:custDataLst>
          </p:nvPr>
        </p:nvSpPr>
        <p:spPr bwMode="auto">
          <a:xfrm flipH="1">
            <a:off x="300355" y="4370070"/>
            <a:ext cx="438531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rgbClr val="2A8FBD">
                    <a:lumMod val="50000"/>
                  </a:srgbClr>
                </a:solidFill>
                <a:latin typeface="微软雅黑" panose="020B0503020204020204" pitchFamily="34" charset="-122"/>
                <a:ea typeface="微软雅黑" panose="020B0503020204020204" pitchFamily="34" charset="-122"/>
                <a:cs typeface="+mn-ea"/>
              </a:rPr>
              <a:t>析句子 —— 句子是基于语篇的统一</a:t>
            </a:r>
          </a:p>
        </p:txBody>
      </p:sp>
      <p:sp>
        <p:nvSpPr>
          <p:cNvPr id="27" name="淘宝网chenying0907出品 11"/>
          <p:cNvSpPr txBox="1">
            <a:spLocks noChangeArrowheads="1"/>
          </p:cNvSpPr>
          <p:nvPr>
            <p:custDataLst>
              <p:tags r:id="rId11"/>
            </p:custDataLst>
          </p:nvPr>
        </p:nvSpPr>
        <p:spPr bwMode="auto">
          <a:xfrm rot="540000" flipH="1">
            <a:off x="4825675" y="3328044"/>
            <a:ext cx="1455737"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ysClr val="window" lastClr="FFFFFF"/>
                </a:solidFill>
                <a:latin typeface="微软雅黑" panose="020B0503020204020204" pitchFamily="34" charset="-122"/>
                <a:ea typeface="微软雅黑" panose="020B0503020204020204" pitchFamily="34" charset="-122"/>
                <a:cs typeface="+mn-ea"/>
              </a:rPr>
              <a:t>建语块     </a:t>
            </a:r>
          </a:p>
        </p:txBody>
      </p:sp>
      <p:pic>
        <p:nvPicPr>
          <p:cNvPr id="76" name="图片 75"/>
          <p:cNvPicPr>
            <a:picLocks noChangeAspect="1"/>
          </p:cNvPicPr>
          <p:nvPr>
            <p:custDataLst>
              <p:tags r:id="rId12"/>
            </p:custDataLst>
          </p:nvPr>
        </p:nvPicPr>
        <p:blipFill>
          <a:blip r:embed="rId19">
            <a:extLst>
              <a:ext uri="{28A0092B-C50C-407E-A947-70E740481C1C}">
                <a14:useLocalDpi xmlns:a14="http://schemas.microsoft.com/office/drawing/2010/main" val="0"/>
              </a:ext>
            </a:extLst>
          </a:blip>
          <a:stretch>
            <a:fillRect/>
          </a:stretch>
        </p:blipFill>
        <p:spPr>
          <a:xfrm>
            <a:off x="4685030" y="1210310"/>
            <a:ext cx="3994785" cy="4258310"/>
          </a:xfrm>
          <a:prstGeom prst="rect">
            <a:avLst/>
          </a:prstGeom>
        </p:spPr>
      </p:pic>
      <p:sp>
        <p:nvSpPr>
          <p:cNvPr id="4" name="淘宝网chenying0907出品 11"/>
          <p:cNvSpPr txBox="1">
            <a:spLocks noChangeArrowheads="1"/>
          </p:cNvSpPr>
          <p:nvPr>
            <p:custDataLst>
              <p:tags r:id="rId13"/>
            </p:custDataLst>
          </p:nvPr>
        </p:nvSpPr>
        <p:spPr bwMode="auto">
          <a:xfrm flipH="1">
            <a:off x="354965" y="1416685"/>
            <a:ext cx="433070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solidFill>
                  <a:srgbClr val="7030A0"/>
                </a:solidFill>
                <a:latin typeface="微软雅黑" panose="020B0503020204020204" pitchFamily="34" charset="-122"/>
                <a:ea typeface="微软雅黑" panose="020B0503020204020204" pitchFamily="34" charset="-122"/>
                <a:cs typeface="+mn-ea"/>
              </a:rPr>
              <a:t>重语篇 —— 语篇是整体认知的建构</a:t>
            </a:r>
          </a:p>
        </p:txBody>
      </p:sp>
      <p:cxnSp>
        <p:nvCxnSpPr>
          <p:cNvPr id="5" name="直接连接符 4"/>
          <p:cNvCxnSpPr/>
          <p:nvPr>
            <p:custDataLst>
              <p:tags r:id="rId14"/>
            </p:custDataLst>
          </p:nvPr>
        </p:nvCxnSpPr>
        <p:spPr>
          <a:xfrm flipH="1">
            <a:off x="1494782" y="1902272"/>
            <a:ext cx="3813175" cy="0"/>
          </a:xfrm>
          <a:prstGeom prst="line">
            <a:avLst/>
          </a:prstGeom>
          <a:noFill/>
          <a:ln w="6350" cap="flat" cmpd="sng" algn="ctr">
            <a:solidFill>
              <a:sysClr val="windowText" lastClr="000000"/>
            </a:solidFill>
            <a:prstDash val="sysDot"/>
            <a:headEnd type="oval"/>
            <a:tailEnd type="oval" w="med" len="med"/>
          </a:ln>
          <a:effectLst/>
        </p:spPr>
      </p:cxnSp>
      <p:sp>
        <p:nvSpPr>
          <p:cNvPr id="28" name="文本框 27"/>
          <p:cNvSpPr txBox="1"/>
          <p:nvPr/>
        </p:nvSpPr>
        <p:spPr>
          <a:xfrm>
            <a:off x="355600" y="2131695"/>
            <a:ext cx="4213225" cy="1753235"/>
          </a:xfrm>
          <a:prstGeom prst="rect">
            <a:avLst/>
          </a:prstGeom>
          <a:noFill/>
        </p:spPr>
        <p:txBody>
          <a:bodyPr wrap="square" rtlCol="0" anchor="t">
            <a:spAutoFit/>
          </a:bodyPr>
          <a:lstStyle/>
          <a:p>
            <a:r>
              <a:rPr lang="en-US" altLang="zh-CN" sz="18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   语法填空是基于理性的语篇型完形填空，语篇的衔接连贯和理解语篇的深层意义是学生语法填空题提分的关键。语法参与传递语篇的基本意义，语法形式的选择取决于具体语境中所表达的语用意义。</a:t>
            </a:r>
            <a:endParaRPr lang="en-US" altLang="zh-CN" sz="1800" b="1" baseline="-2500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p:tgtEl>
                                          <p:spTgt spid="28"/>
                                        </p:tgtEl>
                                        <p:attrNameLst>
                                          <p:attrName>ppt_y</p:attrName>
                                        </p:attrNameLst>
                                      </p:cBhvr>
                                      <p:tavLst>
                                        <p:tav tm="0">
                                          <p:val>
                                            <p:strVal val="#ppt_y+#ppt_h*1.125000"/>
                                          </p:val>
                                        </p:tav>
                                        <p:tav tm="100000">
                                          <p:val>
                                            <p:strVal val="#ppt_y"/>
                                          </p:val>
                                        </p:tav>
                                      </p:tavLst>
                                    </p:anim>
                                    <p:animEffect transition="in" filter="wipe(up)">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bldLvl="0" animBg="1"/>
      <p:bldP spid="21" grpId="1" animBg="1"/>
      <p:bldP spid="22" grpId="0"/>
      <p:bldP spid="22" grpId="1"/>
      <p:bldP spid="23" grpId="0" bldLvl="0" animBg="1"/>
      <p:bldP spid="23" grpId="1" animBg="1"/>
      <p:bldP spid="24" grpId="0"/>
      <p:bldP spid="24" grpId="1"/>
      <p:bldP spid="25" grpId="0" bldLvl="0" animBg="1"/>
      <p:bldP spid="25" grpId="1" animBg="1"/>
      <p:bldP spid="27" grpId="0" bldLvl="0" animBg="1"/>
      <p:bldP spid="4" grpId="0" bldLvl="0" animBg="1"/>
      <p:bldP spid="4" grpId="1" animBg="1"/>
      <p:bldP spid="28" grpId="0"/>
      <p:bldP spid="2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7"/>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8"/>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5"/>
              </p:custDataLst>
            </p:nvPr>
          </p:nvSpPr>
          <p:spPr>
            <a:xfrm>
              <a:off x="1267665" y="297419"/>
              <a:ext cx="3467616"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rPr>
                <a:t>重语篇</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lang="zh-CN" altLang="en-US" sz="3200" b="1">
                  <a:solidFill>
                    <a:schemeClr val="tx1">
                      <a:lumMod val="75000"/>
                      <a:lumOff val="25000"/>
                    </a:schemeClr>
                  </a:solidFill>
                  <a:sym typeface="+mn-ea"/>
                </a:rPr>
                <a:t>语篇整体认知的建构</a:t>
              </a:r>
              <a:endParaRPr kumimoji="0" lang="zh-CN" altLang="en-US" sz="3200" b="1" kern="1200" cap="none" spc="0" normalizeH="0" baseline="0" noProof="1">
                <a:solidFill>
                  <a:schemeClr val="tx1">
                    <a:lumMod val="75000"/>
                    <a:lumOff val="25000"/>
                  </a:schemeClr>
                </a:solidFill>
                <a:latin typeface="Calibri" panose="020F0502020204030204" pitchFamily="34" charset="0"/>
                <a:ea typeface="+mn-ea"/>
                <a:cs typeface="+mn-cs"/>
                <a:sym typeface="+mn-ea"/>
              </a:endParaRPr>
            </a:p>
          </p:txBody>
        </p:sp>
        <p:sp>
          <p:nvSpPr>
            <p:cNvPr id="11" name="文本框 10"/>
            <p:cNvSpPr txBox="1"/>
            <p:nvPr>
              <p:custDataLst>
                <p:tags r:id="rId16"/>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20"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21"/>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10"/>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custDataLst>
                  <p:tags r:id="rId1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3"/>
                </p:custDataLst>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4"/>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11"/>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139700" y="4937760"/>
            <a:ext cx="11853545" cy="1753235"/>
          </a:xfrm>
          <a:prstGeom prst="rect">
            <a:avLst/>
          </a:prstGeom>
          <a:noFill/>
        </p:spPr>
        <p:txBody>
          <a:bodyPr wrap="square" rtlCol="0">
            <a:spAutoFit/>
          </a:bodyPr>
          <a:lstStyle/>
          <a:p>
            <a:r>
              <a:rPr lang="en-US" altLang="zh-CN" b="1"/>
              <a:t>    </a:t>
            </a:r>
            <a:r>
              <a:rPr lang="zh-CN" altLang="en-US" b="1"/>
              <a:t>本文是选自游记</a:t>
            </a:r>
            <a:r>
              <a:rPr lang="en-US" altLang="zh-CN" b="1"/>
              <a:t>What to Eat in China: A Traveler's Guide, 菲奥娜·赖利(Fiona Reilly)是一名自由撰稿人和摄影师，对中国的美食和旅行充满热情</a:t>
            </a:r>
            <a:r>
              <a:rPr lang="en-US" altLang="zh-CN" sz="1800" b="1"/>
              <a:t>。 作者</a:t>
            </a:r>
            <a:r>
              <a:rPr lang="zh-CN" altLang="en-US" sz="1800" b="1"/>
              <a:t>文笔细腻，</a:t>
            </a:r>
            <a:r>
              <a:rPr lang="en-US" altLang="zh-CN" sz="1800" b="1"/>
              <a:t> </a:t>
            </a:r>
            <a:r>
              <a:rPr lang="zh-CN" altLang="en-US" sz="1800" b="1"/>
              <a:t>观察细致，描写</a:t>
            </a:r>
            <a:r>
              <a:rPr lang="en-US" altLang="zh-CN" sz="1800" b="1"/>
              <a:t>生动形象，</a:t>
            </a:r>
            <a:r>
              <a:rPr lang="zh-CN" altLang="en-US" sz="1800" b="1"/>
              <a:t>文风</a:t>
            </a:r>
            <a:r>
              <a:rPr lang="en-US" altLang="zh-CN" sz="1800" b="1"/>
              <a:t>幽默风趣</a:t>
            </a:r>
            <a:r>
              <a:rPr lang="zh-CN" altLang="en-US" sz="1800" b="1"/>
              <a:t>。</a:t>
            </a:r>
            <a:r>
              <a:rPr lang="en-US" altLang="zh-CN" sz="1800" b="1"/>
              <a:t>   </a:t>
            </a:r>
          </a:p>
          <a:p>
            <a:r>
              <a:rPr lang="en-US" altLang="zh-CN" b="1"/>
              <a:t>    </a:t>
            </a:r>
            <a:r>
              <a:rPr lang="en-US" altLang="zh-CN" b="1">
                <a:sym typeface="+mn-ea"/>
              </a:rPr>
              <a:t>本篇</a:t>
            </a:r>
            <a:r>
              <a:rPr lang="zh-CN" altLang="en-US" b="1">
                <a:sym typeface="+mn-ea"/>
              </a:rPr>
              <a:t>文体应是记叙文，语篇以浸润的方式，采用</a:t>
            </a:r>
            <a:r>
              <a:rPr lang="en-US" altLang="zh-CN" b="1"/>
              <a:t>“</a:t>
            </a:r>
            <a:r>
              <a:rPr lang="zh-CN" altLang="en-US" b="1"/>
              <a:t>体验</a:t>
            </a:r>
            <a:r>
              <a:rPr lang="en-US" altLang="zh-CN" b="1"/>
              <a:t>--</a:t>
            </a:r>
            <a:r>
              <a:rPr lang="zh-CN" altLang="en-US" b="1"/>
              <a:t>探究</a:t>
            </a:r>
            <a:r>
              <a:rPr lang="en-US" altLang="zh-CN" b="1"/>
              <a:t>--</a:t>
            </a:r>
            <a:r>
              <a:rPr lang="zh-CN" altLang="en-US" b="1"/>
              <a:t>发现</a:t>
            </a:r>
            <a:r>
              <a:rPr lang="en-US" altLang="zh-CN" b="1"/>
              <a:t>--</a:t>
            </a:r>
            <a:r>
              <a:rPr lang="zh-CN" altLang="en-US" b="1"/>
              <a:t>留恋</a:t>
            </a:r>
            <a:r>
              <a:rPr lang="en-US" altLang="zh-CN" b="1"/>
              <a:t>”</a:t>
            </a:r>
            <a:r>
              <a:rPr lang="zh-CN" altLang="en-US" b="1"/>
              <a:t>的描述顺序</a:t>
            </a:r>
            <a:r>
              <a:rPr lang="en-US" altLang="zh-CN" b="1"/>
              <a:t> </a:t>
            </a:r>
            <a:r>
              <a:rPr lang="zh-CN" altLang="en-US" b="1"/>
              <a:t>，一步步带领读者打开味蕾记忆，一起体验小笼包那深入人心的味道，感叹中华美食的博大精深。</a:t>
            </a:r>
          </a:p>
          <a:p>
            <a:r>
              <a:rPr lang="en-US" altLang="zh-CN" b="1"/>
              <a:t>      </a:t>
            </a:r>
            <a:r>
              <a:rPr lang="zh-CN" altLang="en-US" b="1"/>
              <a:t>选材很好地体现了新课标的</a:t>
            </a:r>
            <a:r>
              <a:rPr lang="zh-CN" altLang="en-US" b="1" u="sng">
                <a:solidFill>
                  <a:srgbClr val="C00000"/>
                </a:solidFill>
              </a:rPr>
              <a:t>英语教学语法观</a:t>
            </a:r>
            <a:r>
              <a:rPr lang="zh-CN" altLang="en-US" b="1"/>
              <a:t>，即</a:t>
            </a:r>
            <a:r>
              <a:rPr lang="zh-CN" altLang="en-US" b="1" u="sng">
                <a:solidFill>
                  <a:srgbClr val="C00000"/>
                </a:solidFill>
              </a:rPr>
              <a:t>语法参与传递语篇的基本意义</a:t>
            </a:r>
            <a:r>
              <a:rPr lang="zh-CN" altLang="en-US" b="1"/>
              <a:t>，</a:t>
            </a:r>
            <a:r>
              <a:rPr lang="zh-CN" altLang="en-US" b="1">
                <a:solidFill>
                  <a:srgbClr val="C00000"/>
                </a:solidFill>
              </a:rPr>
              <a:t>语法形式的选择取决于具体语境中所表达的语用意义</a:t>
            </a:r>
            <a:r>
              <a:rPr lang="zh-CN" altLang="en-US" b="1"/>
              <a:t>，有效的语言使用还涉及</a:t>
            </a:r>
            <a:r>
              <a:rPr lang="zh-CN" altLang="en-US" b="1">
                <a:solidFill>
                  <a:srgbClr val="C00000"/>
                </a:solidFill>
              </a:rPr>
              <a:t>说话人的意图、情感态度</a:t>
            </a:r>
            <a:r>
              <a:rPr lang="zh-CN" altLang="en-US" b="1"/>
              <a:t>及其对</a:t>
            </a:r>
            <a:r>
              <a:rPr lang="zh-CN" altLang="en-US" b="1">
                <a:solidFill>
                  <a:srgbClr val="C00000"/>
                </a:solidFill>
              </a:rPr>
              <a:t>具体语境下参与人角色和身份的理解</a:t>
            </a:r>
            <a:r>
              <a:rPr lang="zh-CN" altLang="en-US" b="1"/>
              <a:t>。</a:t>
            </a:r>
          </a:p>
        </p:txBody>
      </p:sp>
      <p:sp>
        <p:nvSpPr>
          <p:cNvPr id="13" name="文本框 12"/>
          <p:cNvSpPr txBox="1"/>
          <p:nvPr>
            <p:custDataLst>
              <p:tags r:id="rId5"/>
            </p:custDataLst>
          </p:nvPr>
        </p:nvSpPr>
        <p:spPr>
          <a:xfrm>
            <a:off x="8416290" y="4658995"/>
            <a:ext cx="2711450" cy="368300"/>
          </a:xfrm>
          <a:prstGeom prst="rect">
            <a:avLst/>
          </a:prstGeom>
          <a:noFill/>
        </p:spPr>
        <p:txBody>
          <a:bodyPr wrap="non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擅长语篇分析是核心技能</a:t>
            </a:r>
          </a:p>
        </p:txBody>
      </p:sp>
      <p:sp>
        <p:nvSpPr>
          <p:cNvPr id="42" name="文本框 41"/>
          <p:cNvSpPr txBox="1"/>
          <p:nvPr>
            <p:custDataLst>
              <p:tags r:id="rId6"/>
            </p:custDataLst>
          </p:nvPr>
        </p:nvSpPr>
        <p:spPr>
          <a:xfrm>
            <a:off x="5020945" y="2007870"/>
            <a:ext cx="6731000" cy="450850"/>
          </a:xfrm>
          <a:prstGeom prst="rect">
            <a:avLst/>
          </a:prstGeom>
          <a:solidFill>
            <a:schemeClr val="bg1"/>
          </a:solidFill>
        </p:spPr>
        <p:txBody>
          <a:bodyPr wrap="square" rtlCol="0">
            <a:spAutoFit/>
          </a:bodyPr>
          <a:lstStyle/>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1.</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以作者的亲身体验，生动描述小笼包的色香味形，美味冲击力</a:t>
            </a:r>
          </a:p>
        </p:txBody>
      </p:sp>
      <p:sp>
        <p:nvSpPr>
          <p:cNvPr id="3" name="文本框 2"/>
          <p:cNvSpPr txBox="1"/>
          <p:nvPr>
            <p:custDataLst>
              <p:tags r:id="rId7"/>
            </p:custDataLst>
          </p:nvPr>
        </p:nvSpPr>
        <p:spPr>
          <a:xfrm>
            <a:off x="5020310" y="2834005"/>
            <a:ext cx="6826250" cy="450850"/>
          </a:xfrm>
          <a:prstGeom prst="rect">
            <a:avLst/>
          </a:prstGeom>
          <a:solidFill>
            <a:schemeClr val="bg1"/>
          </a:solidFill>
        </p:spPr>
        <p:txBody>
          <a:bodyPr wrap="square" rtlCol="0">
            <a:spAutoFit/>
          </a:bodyPr>
          <a:lstStyle/>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2.</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探究小笼包的发源地，比较各地制作特色，体现中华美食的博大</a:t>
            </a:r>
          </a:p>
        </p:txBody>
      </p:sp>
      <p:sp>
        <p:nvSpPr>
          <p:cNvPr id="4" name="文本框 3"/>
          <p:cNvSpPr txBox="1"/>
          <p:nvPr>
            <p:custDataLst>
              <p:tags r:id="rId8"/>
            </p:custDataLst>
          </p:nvPr>
        </p:nvSpPr>
        <p:spPr>
          <a:xfrm>
            <a:off x="5020310" y="3606165"/>
            <a:ext cx="6638290" cy="450850"/>
          </a:xfrm>
          <a:prstGeom prst="rect">
            <a:avLst/>
          </a:prstGeom>
          <a:solidFill>
            <a:schemeClr val="bg1"/>
          </a:solidFill>
        </p:spPr>
        <p:txBody>
          <a:bodyPr wrap="square" rtlCol="0">
            <a:spAutoFit/>
          </a:bodyPr>
          <a:lstStyle/>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3.</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介绍作者发现的最好小笼包的特色，体现中华美食的精深精致</a:t>
            </a:r>
          </a:p>
        </p:txBody>
      </p:sp>
      <p:sp>
        <p:nvSpPr>
          <p:cNvPr id="5" name="文本框 4"/>
          <p:cNvSpPr txBox="1"/>
          <p:nvPr>
            <p:custDataLst>
              <p:tags r:id="rId9"/>
            </p:custDataLst>
          </p:nvPr>
        </p:nvSpPr>
        <p:spPr>
          <a:xfrm>
            <a:off x="5020945" y="4220845"/>
            <a:ext cx="6054725" cy="450850"/>
          </a:xfrm>
          <a:prstGeom prst="rect">
            <a:avLst/>
          </a:prstGeom>
          <a:solidFill>
            <a:schemeClr val="bg1"/>
          </a:solidFill>
        </p:spPr>
        <p:txBody>
          <a:bodyPr wrap="square" rtlCol="0">
            <a:spAutoFit/>
          </a:bodyPr>
          <a:lstStyle/>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4.</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讲述作者对小笼包的喜爱之情，余香绕梁，欲罢不能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p:tgtEl>
                                          <p:spTgt spid="42"/>
                                        </p:tgtEl>
                                        <p:attrNameLst>
                                          <p:attrName>ppt_y</p:attrName>
                                        </p:attrNameLst>
                                      </p:cBhvr>
                                      <p:tavLst>
                                        <p:tav tm="0">
                                          <p:val>
                                            <p:strVal val="#ppt_y+#ppt_h*1.125000"/>
                                          </p:val>
                                        </p:tav>
                                        <p:tav tm="100000">
                                          <p:val>
                                            <p:strVal val="#ppt_y"/>
                                          </p:val>
                                        </p:tav>
                                      </p:tavLst>
                                    </p:anim>
                                    <p:animEffect transition="in" filter="wipe(up)">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2" grpId="0" bldLvl="0" animBg="1"/>
      <p:bldP spid="42" grpId="1"/>
      <p:bldP spid="3" grpId="0" bldLvl="0" animBg="1"/>
      <p:bldP spid="3" grpId="1"/>
      <p:bldP spid="4" grpId="0" bldLvl="0" animBg="1"/>
      <p:bldP spid="4" grpId="1"/>
      <p:bldP spid="5" grpId="0" bldLvl="0" animBg="1"/>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4"/>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5"/>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2"/>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明词性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词性是句法功能的基础</a:t>
              </a:r>
            </a:p>
          </p:txBody>
        </p:sp>
        <p:sp>
          <p:nvSpPr>
            <p:cNvPr id="11" name="文本框 10"/>
            <p:cNvSpPr txBox="1"/>
            <p:nvPr>
              <p:custDataLst>
                <p:tags r:id="rId1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1"/>
            </p:custDataLst>
          </p:nvPr>
        </p:nvPicPr>
        <p:blipFill>
          <a:blip r:embed="rId18"/>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2"/>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7"/>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0"/>
                </p:custDataLst>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1"/>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8"/>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3"/>
            </p:custDataLst>
          </p:nvPr>
        </p:nvSpPr>
        <p:spPr>
          <a:xfrm>
            <a:off x="206375" y="5066030"/>
            <a:ext cx="11707495" cy="167386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a:t>56</a:t>
            </a:r>
            <a:r>
              <a:rPr lang="zh-CN" altLang="en-US" sz="2000" b="1"/>
              <a:t>题查词性的判断:</a:t>
            </a:r>
            <a:r>
              <a:rPr lang="en-US" altLang="zh-CN" sz="2000" b="1"/>
              <a:t> </a:t>
            </a:r>
            <a:r>
              <a:rPr lang="zh-CN" altLang="en-US" sz="1800"/>
              <a:t>根据前后语境，</a:t>
            </a:r>
            <a:r>
              <a:rPr lang="en-US" altLang="zh-CN"/>
              <a:t> </a:t>
            </a:r>
            <a:r>
              <a:rPr lang="en-US" altLang="zh-CN" u="sng"/>
              <a:t>           </a:t>
            </a:r>
            <a:r>
              <a:rPr lang="zh-CN" altLang="en-US" u="sng"/>
              <a:t>(taste)</a:t>
            </a:r>
            <a:r>
              <a:rPr lang="zh-CN" altLang="en-US"/>
              <a:t> soup与后文and</a:t>
            </a:r>
            <a:r>
              <a:rPr lang="zh-CN" altLang="en-US" u="sng"/>
              <a:t> sweet, fresh</a:t>
            </a:r>
            <a:r>
              <a:rPr lang="zh-CN" altLang="en-US"/>
              <a:t> meat形成并列关系，构成语义连贯</a:t>
            </a:r>
            <a:r>
              <a:rPr lang="en-US" altLang="zh-CN"/>
              <a:t>“美味的汤</a:t>
            </a:r>
            <a:r>
              <a:rPr lang="zh-CN" altLang="en-US"/>
              <a:t>汁</a:t>
            </a:r>
            <a:r>
              <a:rPr lang="en-US" altLang="zh-CN"/>
              <a:t>和香甜的鲜肉”</a:t>
            </a:r>
            <a:r>
              <a:rPr lang="zh-CN" altLang="en-US"/>
              <a:t>，</a:t>
            </a:r>
            <a:r>
              <a:rPr lang="zh-CN" altLang="en-US">
                <a:solidFill>
                  <a:srgbClr val="C00000"/>
                </a:solidFill>
              </a:rPr>
              <a:t>tasty 意为</a:t>
            </a:r>
            <a:r>
              <a:rPr lang="en-US" altLang="zh-CN">
                <a:solidFill>
                  <a:srgbClr val="C00000"/>
                </a:solidFill>
              </a:rPr>
              <a:t>“</a:t>
            </a:r>
            <a:r>
              <a:rPr lang="zh-CN" altLang="en-US">
                <a:solidFill>
                  <a:srgbClr val="C00000"/>
                </a:solidFill>
              </a:rPr>
              <a:t>美味的</a:t>
            </a:r>
            <a:r>
              <a:rPr lang="en-US" altLang="zh-CN">
                <a:solidFill>
                  <a:srgbClr val="C00000"/>
                </a:solidFill>
              </a:rPr>
              <a:t>”</a:t>
            </a:r>
            <a:r>
              <a:rPr lang="zh-CN" altLang="en-US"/>
              <a:t>。</a:t>
            </a:r>
            <a:r>
              <a:rPr lang="en-US" altLang="zh-CN">
                <a:solidFill>
                  <a:srgbClr val="0070C0"/>
                </a:solidFill>
              </a:rPr>
              <a:t> </a:t>
            </a:r>
            <a:r>
              <a:rPr lang="zh-CN" altLang="en-US">
                <a:solidFill>
                  <a:srgbClr val="0070C0"/>
                </a:solidFill>
              </a:rPr>
              <a:t>–y后缀的形容词   dirty; lucky; healthy; wealthy; greedy; cloudy; stormy; risky; thirsty;</a:t>
            </a:r>
            <a:r>
              <a:rPr lang="zh-CN" altLang="en-US"/>
              <a:t> </a:t>
            </a:r>
            <a:r>
              <a:rPr lang="zh-CN" altLang="en-US">
                <a:solidFill>
                  <a:srgbClr val="C00000"/>
                </a:solidFill>
              </a:rPr>
              <a:t>shiny</a:t>
            </a:r>
            <a:r>
              <a:rPr lang="zh-CN" altLang="en-US"/>
              <a:t>/</a:t>
            </a:r>
            <a:r>
              <a:rPr lang="zh-CN" altLang="en-US">
                <a:solidFill>
                  <a:srgbClr val="0070C0"/>
                </a:solidFill>
              </a:rPr>
              <a:t>shining</a:t>
            </a:r>
            <a:r>
              <a:rPr lang="zh-CN" altLang="en-US"/>
              <a:t>; </a:t>
            </a:r>
            <a:r>
              <a:rPr lang="zh-CN" altLang="en-US">
                <a:solidFill>
                  <a:srgbClr val="C00000"/>
                </a:solidFill>
              </a:rPr>
              <a:t>noisy; scary</a:t>
            </a:r>
            <a:r>
              <a:rPr lang="zh-CN" altLang="en-US"/>
              <a:t>;  </a:t>
            </a:r>
            <a:r>
              <a:rPr lang="zh-CN" altLang="en-US">
                <a:solidFill>
                  <a:srgbClr val="0070C0"/>
                </a:solidFill>
              </a:rPr>
              <a:t>funny; sunny; foggy; hungry; angry</a:t>
            </a:r>
            <a:r>
              <a:rPr lang="zh-CN" altLang="en-US"/>
              <a:t> </a:t>
            </a:r>
            <a:r>
              <a:rPr lang="en-US" altLang="zh-CN">
                <a:sym typeface="+mn-ea"/>
              </a:rPr>
              <a:t> </a:t>
            </a:r>
          </a:p>
          <a:p>
            <a:pPr marL="285750" indent="-285750">
              <a:lnSpc>
                <a:spcPts val="1060"/>
              </a:lnSpc>
              <a:buFont typeface="Arial" panose="020B0604020202020204" pitchFamily="34" charset="0"/>
              <a:buChar char="•"/>
            </a:pPr>
            <a:endParaRPr lang="en-US" altLang="zh-CN">
              <a:sym typeface="+mn-ea"/>
            </a:endParaRPr>
          </a:p>
          <a:p>
            <a:pPr marL="285750" indent="-285750">
              <a:buFont typeface="Arial" panose="020B0604020202020204" pitchFamily="34" charset="0"/>
              <a:buChar char="•"/>
            </a:pPr>
            <a:r>
              <a:rPr lang="en-US" altLang="zh-CN" sz="2000" b="1">
                <a:sym typeface="+mn-ea"/>
              </a:rPr>
              <a:t>62</a:t>
            </a:r>
            <a:r>
              <a:rPr lang="zh-CN" altLang="en-US" sz="2000" b="1">
                <a:sym typeface="+mn-ea"/>
              </a:rPr>
              <a:t>题考查词性的判断: </a:t>
            </a:r>
            <a:r>
              <a:rPr lang="en-US" altLang="zh-CN" sz="2000" b="1">
                <a:sym typeface="+mn-ea"/>
              </a:rPr>
              <a:t> </a:t>
            </a:r>
            <a:r>
              <a:rPr lang="zh-CN" altLang="en-US">
                <a:sym typeface="+mn-ea"/>
              </a:rPr>
              <a:t>根据句意</a:t>
            </a:r>
            <a:r>
              <a:rPr lang="en-US" altLang="zh-CN">
                <a:sym typeface="+mn-ea"/>
              </a:rPr>
              <a:t>“</a:t>
            </a:r>
            <a:r>
              <a:rPr lang="zh-CN" altLang="en-US">
                <a:sym typeface="+mn-ea"/>
              </a:rPr>
              <a:t>没有撕破面皮或洒出任何汤汁</a:t>
            </a:r>
            <a:r>
              <a:rPr lang="en-US" altLang="zh-CN">
                <a:sym typeface="+mn-ea"/>
              </a:rPr>
              <a:t>”</a:t>
            </a:r>
            <a:r>
              <a:rPr lang="zh-CN" altLang="en-US">
                <a:sym typeface="+mn-ea"/>
              </a:rPr>
              <a:t>。代词的转换要根据上下文语境提示、语意或句子成分。</a:t>
            </a:r>
            <a:r>
              <a:rPr lang="zh-CN" altLang="en-US">
                <a:solidFill>
                  <a:srgbClr val="C00000"/>
                </a:solidFill>
                <a:sym typeface="+mn-ea"/>
              </a:rPr>
              <a:t>名词contents前需加形容词性物主代词</a:t>
            </a:r>
            <a:r>
              <a:rPr lang="en-US" altLang="zh-CN">
                <a:solidFill>
                  <a:srgbClr val="C00000"/>
                </a:solidFill>
                <a:sym typeface="+mn-ea"/>
              </a:rPr>
              <a:t>their</a:t>
            </a:r>
            <a:r>
              <a:rPr lang="en-US" altLang="zh-CN">
                <a:sym typeface="+mn-ea"/>
              </a:rPr>
              <a:t>.</a:t>
            </a:r>
            <a:endParaRPr lang="zh-CN" altLang="en-US"/>
          </a:p>
        </p:txBody>
      </p:sp>
      <p:sp>
        <p:nvSpPr>
          <p:cNvPr id="13" name="文本框 12"/>
          <p:cNvSpPr txBox="1"/>
          <p:nvPr>
            <p:custDataLst>
              <p:tags r:id="rId4"/>
            </p:custDataLst>
          </p:nvPr>
        </p:nvSpPr>
        <p:spPr>
          <a:xfrm>
            <a:off x="8416290" y="4658995"/>
            <a:ext cx="2481580" cy="368300"/>
          </a:xfrm>
          <a:prstGeom prst="rect">
            <a:avLst/>
          </a:prstGeom>
          <a:noFill/>
        </p:spPr>
        <p:txBody>
          <a:bodyPr wrap="non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p>
        </p:txBody>
      </p:sp>
      <p:sp>
        <p:nvSpPr>
          <p:cNvPr id="19" name="圆角矩形 18"/>
          <p:cNvSpPr/>
          <p:nvPr>
            <p:custDataLst>
              <p:tags r:id="rId5"/>
            </p:custDataLst>
          </p:nvPr>
        </p:nvSpPr>
        <p:spPr>
          <a:xfrm>
            <a:off x="4553585" y="3429000"/>
            <a:ext cx="2770505" cy="28130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
        <p:nvSpPr>
          <p:cNvPr id="3" name="圆角矩形 2"/>
          <p:cNvSpPr/>
          <p:nvPr>
            <p:custDataLst>
              <p:tags r:id="rId6"/>
            </p:custDataLst>
          </p:nvPr>
        </p:nvSpPr>
        <p:spPr>
          <a:xfrm>
            <a:off x="803910" y="1249680"/>
            <a:ext cx="4591685" cy="28130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ox(in)">
                                      <p:cBhvr>
                                        <p:cTn id="11" dur="20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P spid="3" grpId="0" bldLvl="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3"/>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4"/>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1"/>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明词性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词性是句法功能的基础</a:t>
              </a:r>
            </a:p>
          </p:txBody>
        </p:sp>
        <p:sp>
          <p:nvSpPr>
            <p:cNvPr id="11" name="文本框 10"/>
            <p:cNvSpPr txBox="1"/>
            <p:nvPr>
              <p:custDataLst>
                <p:tags r:id="rId12"/>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1"/>
            </p:custDataLst>
          </p:nvPr>
        </p:nvPicPr>
        <p:blipFill>
          <a:blip r:embed="rId17"/>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2"/>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6"/>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custDataLst>
                  <p:tags r:id="rId8"/>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9"/>
                </p:custDataLst>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0"/>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7"/>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3"/>
            </p:custDataLst>
          </p:nvPr>
        </p:nvSpPr>
        <p:spPr>
          <a:xfrm>
            <a:off x="139700" y="4979670"/>
            <a:ext cx="11853545" cy="1783715"/>
          </a:xfrm>
          <a:prstGeom prst="rect">
            <a:avLst/>
          </a:prstGeom>
          <a:noFill/>
        </p:spPr>
        <p:txBody>
          <a:bodyPr wrap="square" rtlCol="0">
            <a:spAutoFit/>
          </a:bodyPr>
          <a:lstStyle/>
          <a:p>
            <a:r>
              <a:rPr lang="en-US" altLang="zh-CN" b="1"/>
              <a:t> </a:t>
            </a:r>
            <a:r>
              <a:rPr lang="en-US" altLang="zh-CN" sz="2000" b="1"/>
              <a:t>   64</a:t>
            </a:r>
            <a:r>
              <a:rPr lang="zh-CN" altLang="en-US" sz="2000" b="1"/>
              <a:t>题考查词性的判断: </a:t>
            </a:r>
            <a:r>
              <a:rPr lang="en-US" altLang="zh-CN"/>
              <a:t>rare</a:t>
            </a:r>
            <a:r>
              <a:rPr lang="zh-CN" altLang="en-US"/>
              <a:t>的副词修饰形容词</a:t>
            </a:r>
            <a:r>
              <a:rPr lang="en-US" altLang="zh-CN"/>
              <a:t>enough</a:t>
            </a:r>
            <a:r>
              <a:rPr lang="zh-CN" altLang="en-US"/>
              <a:t>，考查学生的基本功，形容词变副词的基本规律：</a:t>
            </a:r>
          </a:p>
          <a:p>
            <a:r>
              <a:rPr lang="zh-CN" altLang="en-US"/>
              <a:t>1.绝大多数辅音字母加e结尾的形容词直接加-ly</a:t>
            </a:r>
            <a:r>
              <a:rPr lang="en-US" altLang="zh-CN"/>
              <a:t>     </a:t>
            </a:r>
            <a:r>
              <a:rPr lang="zh-CN" altLang="en-US">
                <a:solidFill>
                  <a:srgbClr val="0070C0"/>
                </a:solidFill>
              </a:rPr>
              <a:t>如：politely; widely; wisely; rudely; nicely</a:t>
            </a:r>
            <a:r>
              <a:rPr lang="en-US" altLang="zh-CN">
                <a:solidFill>
                  <a:srgbClr val="0070C0"/>
                </a:solidFill>
              </a:rPr>
              <a:t>  </a:t>
            </a:r>
            <a:r>
              <a:rPr lang="en-US" altLang="zh-CN"/>
              <a:t> </a:t>
            </a:r>
            <a:r>
              <a:rPr lang="zh-CN" altLang="en-US">
                <a:solidFill>
                  <a:srgbClr val="C00000"/>
                </a:solidFill>
              </a:rPr>
              <a:t>但</a:t>
            </a:r>
            <a:r>
              <a:rPr lang="zh-CN" altLang="en-US">
                <a:solidFill>
                  <a:srgbClr val="C00000"/>
                </a:solidFill>
                <a:sym typeface="+mn-ea"/>
              </a:rPr>
              <a:t>truly例外</a:t>
            </a:r>
            <a:endParaRPr lang="zh-CN" altLang="en-US"/>
          </a:p>
          <a:p>
            <a:r>
              <a:rPr lang="zh-CN" altLang="en-US"/>
              <a:t>2.以辅音字母加le结尾时,去e加y</a:t>
            </a:r>
            <a:r>
              <a:rPr lang="en-US" altLang="zh-CN"/>
              <a:t>     </a:t>
            </a:r>
            <a:r>
              <a:rPr lang="en-US" altLang="zh-CN">
                <a:solidFill>
                  <a:srgbClr val="0070C0"/>
                </a:solidFill>
              </a:rPr>
              <a:t> </a:t>
            </a:r>
            <a:r>
              <a:rPr lang="zh-CN" altLang="en-US">
                <a:solidFill>
                  <a:srgbClr val="0070C0"/>
                </a:solidFill>
              </a:rPr>
              <a:t>如：simply; terribly; gently; possibly; comfortably;considerably;  probably; incredibly</a:t>
            </a:r>
            <a:endParaRPr lang="zh-CN" altLang="en-US"/>
          </a:p>
          <a:p>
            <a:r>
              <a:rPr lang="en-US" altLang="zh-CN"/>
              <a:t>3</a:t>
            </a:r>
            <a:r>
              <a:rPr lang="zh-CN" altLang="en-US"/>
              <a:t>. 以“y”结尾的，且读音为 / i /， 先将“y”改成“i”，再加“ly”</a:t>
            </a:r>
            <a:r>
              <a:rPr lang="en-US" altLang="zh-CN"/>
              <a:t>   </a:t>
            </a:r>
            <a:r>
              <a:rPr lang="zh-CN" altLang="en-US">
                <a:solidFill>
                  <a:srgbClr val="0070C0"/>
                </a:solidFill>
              </a:rPr>
              <a:t>如：happily; heavily; angrily; busily</a:t>
            </a:r>
          </a:p>
          <a:p>
            <a:r>
              <a:rPr lang="zh-CN" altLang="en-US"/>
              <a:t>    </a:t>
            </a:r>
            <a:r>
              <a:rPr lang="en-US" altLang="zh-CN">
                <a:solidFill>
                  <a:srgbClr val="C00000"/>
                </a:solidFill>
              </a:rPr>
              <a:t>但是如</a:t>
            </a:r>
            <a:r>
              <a:rPr lang="zh-CN" altLang="en-US">
                <a:solidFill>
                  <a:srgbClr val="C00000"/>
                </a:solidFill>
              </a:rPr>
              <a:t>果读音为 / ai /， 直接加ly，如： shy---shyly</a:t>
            </a:r>
          </a:p>
          <a:p>
            <a:r>
              <a:rPr lang="en-US" altLang="zh-CN"/>
              <a:t>4</a:t>
            </a:r>
            <a:r>
              <a:rPr lang="zh-CN" altLang="en-US"/>
              <a:t>.以ic 结尾的词，加ally</a:t>
            </a:r>
            <a:r>
              <a:rPr lang="en-US" altLang="zh-CN"/>
              <a:t>      </a:t>
            </a:r>
            <a:r>
              <a:rPr lang="zh-CN" altLang="en-US"/>
              <a:t>如：</a:t>
            </a:r>
            <a:r>
              <a:rPr lang="zh-CN" altLang="en-US">
                <a:solidFill>
                  <a:srgbClr val="0070C0"/>
                </a:solidFill>
              </a:rPr>
              <a:t>economically; basically; scientifically; automatically; energetically</a:t>
            </a:r>
            <a:r>
              <a:rPr lang="zh-CN" altLang="en-US"/>
              <a:t>;   </a:t>
            </a:r>
            <a:r>
              <a:rPr lang="zh-CN" altLang="en-US">
                <a:solidFill>
                  <a:srgbClr val="C00000"/>
                </a:solidFill>
              </a:rPr>
              <a:t> 但publicly 例外</a:t>
            </a:r>
            <a:r>
              <a:rPr lang="zh-CN" altLang="en-US"/>
              <a:t>。</a:t>
            </a:r>
          </a:p>
        </p:txBody>
      </p:sp>
      <p:sp>
        <p:nvSpPr>
          <p:cNvPr id="13" name="文本框 12"/>
          <p:cNvSpPr txBox="1"/>
          <p:nvPr>
            <p:custDataLst>
              <p:tags r:id="rId4"/>
            </p:custDataLst>
          </p:nvPr>
        </p:nvSpPr>
        <p:spPr>
          <a:xfrm>
            <a:off x="8416290" y="4658995"/>
            <a:ext cx="2481580" cy="368300"/>
          </a:xfrm>
          <a:prstGeom prst="rect">
            <a:avLst/>
          </a:prstGeom>
          <a:noFill/>
        </p:spPr>
        <p:txBody>
          <a:bodyPr wrap="non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p>
        </p:txBody>
      </p:sp>
      <p:sp>
        <p:nvSpPr>
          <p:cNvPr id="19" name="圆角矩形 18"/>
          <p:cNvSpPr/>
          <p:nvPr>
            <p:custDataLst>
              <p:tags r:id="rId5"/>
            </p:custDataLst>
          </p:nvPr>
        </p:nvSpPr>
        <p:spPr>
          <a:xfrm>
            <a:off x="5729605" y="4038600"/>
            <a:ext cx="3065145" cy="28130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ox(in)">
                                      <p:cBhvr>
                                        <p:cTn id="11" dur="20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 24"/>
          <p:cNvGrpSpPr/>
          <p:nvPr/>
        </p:nvGrpSpPr>
        <p:grpSpPr>
          <a:xfrm>
            <a:off x="206375" y="882650"/>
            <a:ext cx="11708130" cy="3794760"/>
            <a:chOff x="1302777" y="3846955"/>
            <a:chExt cx="13337847" cy="4233289"/>
          </a:xfrm>
        </p:grpSpPr>
        <p:sp>
          <p:nvSpPr>
            <p:cNvPr id="26" name="矩形 25"/>
            <p:cNvSpPr/>
            <p:nvPr>
              <p:custDataLst>
                <p:tags r:id="rId14"/>
              </p:custDataLst>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lstStyle/>
            <a:p>
              <a:pPr algn="ctr"/>
              <a:endParaRPr kumimoji="1" lang="zh-CN" altLang="en-US" sz="1350"/>
            </a:p>
          </p:txBody>
        </p:sp>
        <p:sp>
          <p:nvSpPr>
            <p:cNvPr id="27" name="矩形 26"/>
            <p:cNvSpPr/>
            <p:nvPr>
              <p:custDataLst>
                <p:tags r:id="rId15"/>
              </p:custDataLst>
            </p:nvPr>
          </p:nvSpPr>
          <p:spPr>
            <a:xfrm>
              <a:off x="1302777" y="3846955"/>
              <a:ext cx="614881" cy="4233289"/>
            </a:xfrm>
            <a:prstGeom prst="rect">
              <a:avLst/>
            </a:prstGeom>
            <a:solidFill>
              <a:srgbClr val="FFC000"/>
            </a:solidFill>
            <a:ln w="12700" cap="flat" cmpd="sng" algn="ctr">
              <a:noFill/>
              <a:prstDash val="solid"/>
              <a:miter lim="800000"/>
            </a:ln>
            <a:effectLst/>
          </p:spPr>
          <p:txBody>
            <a:bodyPr rtlCol="0" anchor="ctr"/>
            <a:lstStyle/>
            <a:p>
              <a:pPr algn="ctr"/>
              <a:endParaRPr kumimoji="1" lang="zh-CN" altLang="en-US" sz="1350"/>
            </a:p>
          </p:txBody>
        </p:sp>
      </p:grpSp>
      <p:grpSp>
        <p:nvGrpSpPr>
          <p:cNvPr id="37893" name="组合 2"/>
          <p:cNvGrpSpPr/>
          <p:nvPr/>
        </p:nvGrpSpPr>
        <p:grpSpPr>
          <a:xfrm>
            <a:off x="1012190" y="160020"/>
            <a:ext cx="9086215" cy="736056"/>
            <a:chOff x="1267665" y="297419"/>
            <a:chExt cx="4885992" cy="736803"/>
          </a:xfrm>
        </p:grpSpPr>
        <p:sp>
          <p:nvSpPr>
            <p:cNvPr id="6" name="文本框 5"/>
            <p:cNvSpPr txBox="1"/>
            <p:nvPr>
              <p:custDataLst>
                <p:tags r:id="rId12"/>
              </p:custDataLst>
            </p:nvPr>
          </p:nvSpPr>
          <p:spPr>
            <a:xfrm>
              <a:off x="1267665" y="297419"/>
              <a:ext cx="3723994" cy="584157"/>
            </a:xfrm>
            <a:prstGeom prst="rect">
              <a:avLst/>
            </a:prstGeom>
            <a:noFill/>
          </p:spPr>
          <p:txBody>
            <a:bodyPr wrap="square">
              <a:spAutoFit/>
              <a:scene3d>
                <a:camera prst="orthographicFront"/>
                <a:lightRig rig="threePt" dir="t"/>
              </a:scene3d>
              <a:sp3d contourW="12700"/>
            </a:bodyPr>
            <a:lstStyle/>
            <a:p>
              <a:pPr marR="0" defTabSz="457200" eaLnBrk="1" hangingPunct="1">
                <a:buClrTx/>
                <a:buSzTx/>
                <a:buFont typeface="Arial" panose="020B0604020202020204" pitchFamily="34" charset="0"/>
                <a:buNone/>
                <a:defRPr/>
              </a:pPr>
              <a:r>
                <a:rPr kumimoji="0" lang="zh-CN" altLang="en-US" sz="3200" b="1" cap="none" spc="0" normalizeH="0" baseline="0" noProof="1">
                  <a:solidFill>
                    <a:schemeClr val="tx1">
                      <a:lumMod val="75000"/>
                      <a:lumOff val="25000"/>
                    </a:schemeClr>
                  </a:solidFill>
                  <a:sym typeface="+mn-ea"/>
                </a:rPr>
                <a:t>建语块 </a:t>
              </a:r>
              <a:r>
                <a:rPr lang="en-US" altLang="zh-CN" sz="2400" b="1" dirty="0">
                  <a:solidFill>
                    <a:srgbClr val="002060"/>
                  </a:solidFill>
                  <a:latin typeface="微软雅黑" panose="020B0503020204020204" pitchFamily="34" charset="-122"/>
                  <a:ea typeface="微软雅黑" panose="020B0503020204020204" pitchFamily="34" charset="-122"/>
                  <a:cs typeface="+mn-ea"/>
                  <a:sym typeface="+mn-ea"/>
                </a:rPr>
                <a:t>——</a:t>
              </a:r>
              <a:r>
                <a:rPr kumimoji="0" lang="zh-CN" altLang="en-US" sz="3200" b="1" cap="none" spc="0" normalizeH="0" baseline="0" noProof="1">
                  <a:solidFill>
                    <a:schemeClr val="tx1">
                      <a:lumMod val="75000"/>
                      <a:lumOff val="25000"/>
                    </a:schemeClr>
                  </a:solidFill>
                  <a:sym typeface="+mn-ea"/>
                </a:rPr>
                <a:t> 语块是快速解题的关键</a:t>
              </a:r>
            </a:p>
          </p:txBody>
        </p:sp>
        <p:sp>
          <p:nvSpPr>
            <p:cNvPr id="11" name="文本框 10"/>
            <p:cNvSpPr txBox="1"/>
            <p:nvPr>
              <p:custDataLst>
                <p:tags r:id="rId13"/>
              </p:custDataLst>
            </p:nvPr>
          </p:nvSpPr>
          <p:spPr>
            <a:xfrm>
              <a:off x="1267665" y="758352"/>
              <a:ext cx="4885992" cy="275870"/>
            </a:xfrm>
            <a:prstGeom prst="rect">
              <a:avLst/>
            </a:prstGeom>
            <a:noFill/>
          </p:spPr>
          <p:txBody>
            <a:bodyPr>
              <a:spAutoFit/>
              <a:scene3d>
                <a:camera prst="orthographicFront"/>
                <a:lightRig rig="threePt" dir="t"/>
              </a:scene3d>
              <a:sp3d contourW="12700"/>
            </a:bodyPr>
            <a:lstStyle/>
            <a:p>
              <a:pPr marR="0" defTabSz="457200" eaLnBrk="1" hangingPunct="1">
                <a:lnSpc>
                  <a:spcPct val="120000"/>
                </a:lnSpc>
                <a:buClrTx/>
                <a:buSzTx/>
                <a:buFont typeface="Arial" panose="020B0604020202020204" pitchFamily="34" charset="0"/>
                <a:buNone/>
                <a:defRPr/>
              </a:pPr>
              <a:r>
                <a:rPr kumimoji="0" lang="zh-CN" altLang="en-US" sz="1000" kern="1200" cap="none" spc="0" normalizeH="0" baseline="0" noProof="1">
                  <a:solidFill>
                    <a:schemeClr val="bg1">
                      <a:lumMod val="50000"/>
                    </a:schemeClr>
                  </a:solidFill>
                  <a:latin typeface="+mj-ea"/>
                  <a:ea typeface="+mj-ea"/>
                  <a:cs typeface="+mn-cs"/>
                  <a:sym typeface="+mn-ea"/>
                </a:rPr>
                <a:t>溯恩英语</a:t>
              </a:r>
              <a:r>
                <a:rPr kumimoji="0" lang="en-US" altLang="zh-CN" sz="1000" kern="1200" cap="none" spc="0" normalizeH="0" baseline="0" noProof="1">
                  <a:solidFill>
                    <a:schemeClr val="bg1">
                      <a:lumMod val="50000"/>
                    </a:schemeClr>
                  </a:solidFill>
                  <a:latin typeface="+mj-ea"/>
                  <a:ea typeface="+mj-ea"/>
                  <a:cs typeface="+mn-cs"/>
                  <a:sym typeface="+mn-ea"/>
                </a:rPr>
                <a:t> 2023年6月全国高考新课标I卷语法填空讲评</a:t>
              </a:r>
            </a:p>
          </p:txBody>
        </p:sp>
      </p:grpSp>
      <p:pic>
        <p:nvPicPr>
          <p:cNvPr id="44" name="图片 43"/>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7625" y="0"/>
            <a:ext cx="964565" cy="895985"/>
          </a:xfrm>
          <a:prstGeom prst="rect">
            <a:avLst/>
          </a:prstGeom>
        </p:spPr>
      </p:pic>
      <p:pic>
        <p:nvPicPr>
          <p:cNvPr id="35" name="图片 34"/>
          <p:cNvPicPr>
            <a:picLocks noChangeAspect="1"/>
          </p:cNvPicPr>
          <p:nvPr>
            <p:custDataLst>
              <p:tags r:id="rId2"/>
            </p:custDataLst>
          </p:nvPr>
        </p:nvPicPr>
        <p:blipFill>
          <a:blip r:embed="rId18"/>
          <a:stretch>
            <a:fillRect/>
          </a:stretch>
        </p:blipFill>
        <p:spPr>
          <a:xfrm>
            <a:off x="10201910" y="0"/>
            <a:ext cx="1943735" cy="1004570"/>
          </a:xfrm>
          <a:prstGeom prst="rect">
            <a:avLst/>
          </a:prstGeom>
          <a:noFill/>
          <a:ln w="9525">
            <a:noFill/>
          </a:ln>
        </p:spPr>
      </p:pic>
      <p:sp>
        <p:nvSpPr>
          <p:cNvPr id="2" name="文本框 1"/>
          <p:cNvSpPr txBox="1"/>
          <p:nvPr/>
        </p:nvSpPr>
        <p:spPr>
          <a:xfrm>
            <a:off x="746125" y="927735"/>
            <a:ext cx="11101070" cy="3692525"/>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Xiao long bao(soup dumplings), those amazing constructions of delicate dumpling wrappers, encasing hot, 56</a:t>
            </a:r>
            <a:r>
              <a:rPr lang="zh-CN" altLang="en-US" u="sng">
                <a:latin typeface="Times New Roman" panose="02020603050405020304" pitchFamily="18" charset="0"/>
                <a:cs typeface="Times New Roman" panose="02020603050405020304" pitchFamily="18" charset="0"/>
              </a:rPr>
              <a:t>_____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a:t>
            </a:r>
            <a:r>
              <a:rPr lang="zh-CN" altLang="en-US">
                <a:latin typeface="Times New Roman" panose="02020603050405020304" pitchFamily="18" charset="0"/>
                <a:cs typeface="Times New Roman" panose="02020603050405020304" pitchFamily="18" charset="0"/>
              </a:rPr>
              <a:t>(taste) soup and sweet, fresh meat, are far and away my favorite Chinese street food. The dumplings arrive steaming and dangerously hot. To eat one, you have to decide whether 57 </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(bite) a small hole in it first, releasing the stream and risking a spill (溢出), 58</a:t>
            </a:r>
            <a:r>
              <a:rPr lang="zh-CN" altLang="en-US" u="sng">
                <a:latin typeface="Times New Roman" panose="02020603050405020304" pitchFamily="18" charset="0"/>
                <a:cs typeface="Times New Roman" panose="02020603050405020304" pitchFamily="18" charset="0"/>
              </a:rPr>
              <a:t>__ </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a:t>
            </a:r>
            <a:r>
              <a:rPr lang="zh-CN" altLang="en-US">
                <a:latin typeface="Times New Roman" panose="02020603050405020304" pitchFamily="18" charset="0"/>
                <a:cs typeface="Times New Roman" panose="02020603050405020304" pitchFamily="18" charset="0"/>
              </a:rPr>
              <a:t>to put the whole dumpling in your mouth, letting the hot soup explode on your tongue.</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Shanghai may be the 59</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(recognize)home of the soup dumplings but food historians will actually point you to the neighboring canal town of Nanxiang as Xiao long bao's birthplace. There you will find them prepared differently-more dumpling and less soup, and the wrappers are pressed 60</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hand rather than rolled.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Nanxiang aside, the best Xiao long bao have a fine skin, allowing them 61</a:t>
            </a:r>
            <a:r>
              <a:rPr lang="zh-CN" altLang="en-US" u="sng">
                <a:latin typeface="Times New Roman" panose="02020603050405020304" pitchFamily="18" charset="0"/>
                <a:cs typeface="Times New Roman" panose="02020603050405020304" pitchFamily="18" charset="0"/>
              </a:rPr>
              <a:t>___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 (lift) out of the steamer basket without tearing or spilling any of 62</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(they) contents. The meat should be fresh with 63</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 </a:t>
            </a:r>
            <a:r>
              <a:rPr lang="zh-CN" altLang="en-US">
                <a:latin typeface="Times New Roman" panose="02020603050405020304" pitchFamily="18" charset="0"/>
                <a:cs typeface="Times New Roman" panose="02020603050405020304" pitchFamily="18" charset="0"/>
              </a:rPr>
              <a:t>touch of sweetness and the soup hot, clear and delicious. </a:t>
            </a:r>
          </a:p>
          <a:p>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No matter where I buy them, though,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one steamer is 64</a:t>
            </a:r>
            <a:r>
              <a:rPr lang="zh-CN" altLang="en-US" u="sng">
                <a:latin typeface="Times New Roman" panose="02020603050405020304" pitchFamily="18" charset="0"/>
                <a:cs typeface="Times New Roman" panose="02020603050405020304" pitchFamily="18" charset="0"/>
              </a:rPr>
              <a:t>__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_____</a:t>
            </a:r>
            <a:r>
              <a:rPr lang="zh-CN" altLang="en-US">
                <a:latin typeface="Times New Roman" panose="02020603050405020304" pitchFamily="18" charset="0"/>
                <a:cs typeface="Times New Roman" panose="02020603050405020304" pitchFamily="18" charset="0"/>
              </a:rPr>
              <a:t>(rare) enough, yet two seems greedy, so I am always left 65 </a:t>
            </a:r>
            <a:r>
              <a:rPr lang="zh-CN" altLang="en-US" u="sng">
                <a:latin typeface="Times New Roman" panose="02020603050405020304" pitchFamily="18" charset="0"/>
                <a:cs typeface="Times New Roman" panose="02020603050405020304" pitchFamily="18" charset="0"/>
              </a:rPr>
              <a:t>_</a:t>
            </a:r>
            <a:r>
              <a:rPr lang="en-US" altLang="zh-CN" u="sng">
                <a:latin typeface="Times New Roman" panose="02020603050405020304" pitchFamily="18" charset="0"/>
                <a:cs typeface="Times New Roman" panose="02020603050405020304" pitchFamily="18" charset="0"/>
              </a:rPr>
              <a:t>           </a:t>
            </a:r>
            <a:r>
              <a:rPr lang="zh-CN" altLang="en-US" u="sng">
                <a:latin typeface="Times New Roman" panose="02020603050405020304" pitchFamily="18" charset="0"/>
                <a:cs typeface="Times New Roman" panose="02020603050405020304" pitchFamily="18" charset="0"/>
              </a:rPr>
              <a:t>____</a:t>
            </a:r>
            <a:r>
              <a:rPr lang="zh-CN" altLang="en-US">
                <a:latin typeface="Times New Roman" panose="02020603050405020304" pitchFamily="18" charset="0"/>
                <a:cs typeface="Times New Roman" panose="02020603050405020304" pitchFamily="18" charset="0"/>
              </a:rPr>
              <a:t>(want) more next time.</a:t>
            </a:r>
          </a:p>
        </p:txBody>
      </p:sp>
      <p:sp>
        <p:nvSpPr>
          <p:cNvPr id="14" name="椭圆 13"/>
          <p:cNvSpPr/>
          <p:nvPr>
            <p:custDataLst>
              <p:tags r:id="rId3"/>
            </p:custDataLst>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lstStyle/>
          <a:p>
            <a:pPr algn="ctr"/>
            <a:endParaRPr kumimoji="1" lang="zh-CN" altLang="en-US" sz="1350"/>
          </a:p>
        </p:txBody>
      </p:sp>
      <p:grpSp>
        <p:nvGrpSpPr>
          <p:cNvPr id="78" name="组 77"/>
          <p:cNvGrpSpPr/>
          <p:nvPr/>
        </p:nvGrpSpPr>
        <p:grpSpPr>
          <a:xfrm>
            <a:off x="207010" y="4599305"/>
            <a:ext cx="11707495" cy="2113280"/>
            <a:chOff x="1397216" y="491883"/>
            <a:chExt cx="15327207" cy="2680546"/>
          </a:xfrm>
        </p:grpSpPr>
        <p:sp>
          <p:nvSpPr>
            <p:cNvPr id="85" name="矩形 84"/>
            <p:cNvSpPr/>
            <p:nvPr>
              <p:custDataLst>
                <p:tags r:id="rId7"/>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491903" y="491883"/>
              <a:ext cx="6019651" cy="568649"/>
              <a:chOff x="10491903" y="491883"/>
              <a:chExt cx="6019651" cy="568649"/>
            </a:xfrm>
          </p:grpSpPr>
          <p:sp>
            <p:nvSpPr>
              <p:cNvPr id="82" name="直角三角形 81"/>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3" name="矩形 82"/>
              <p:cNvSpPr/>
              <p:nvPr>
                <p:custDataLst>
                  <p:tags r:id="rId10"/>
                </p:custDataLst>
              </p:nvPr>
            </p:nvSpPr>
            <p:spPr>
              <a:xfrm>
                <a:off x="10491903" y="565179"/>
                <a:ext cx="6019651" cy="495353"/>
              </a:xfrm>
              <a:prstGeom prst="rect">
                <a:avLst/>
              </a:prstGeom>
              <a:solidFill>
                <a:srgbClr val="0070C0"/>
              </a:solidFill>
              <a:ln w="12700" cap="flat" cmpd="sng" algn="ctr">
                <a:noFill/>
                <a:prstDash val="solid"/>
                <a:miter lim="800000"/>
              </a:ln>
              <a:effectLst/>
            </p:spPr>
            <p:txBody>
              <a:bodyPr rtlCol="0" anchor="ctr"/>
              <a:lstStyle/>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custDataLst>
                  <p:tags r:id="rId11"/>
                </p:custDataLst>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81" name="矩形 80"/>
            <p:cNvSpPr/>
            <p:nvPr>
              <p:custDataLst>
                <p:tags r:id="rId8"/>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9" name="文本框 8"/>
          <p:cNvSpPr txBox="1"/>
          <p:nvPr>
            <p:custDataLst>
              <p:tags r:id="rId4"/>
            </p:custDataLst>
          </p:nvPr>
        </p:nvSpPr>
        <p:spPr>
          <a:xfrm>
            <a:off x="207010" y="5084445"/>
            <a:ext cx="11707495" cy="1783715"/>
          </a:xfrm>
          <a:prstGeom prst="rect">
            <a:avLst/>
          </a:prstGeom>
          <a:noFill/>
        </p:spPr>
        <p:txBody>
          <a:bodyPr wrap="square" rtlCol="0">
            <a:spAutoFit/>
          </a:bodyPr>
          <a:lstStyle/>
          <a:p>
            <a:r>
              <a:rPr lang="en-US" altLang="zh-CN" b="1"/>
              <a:t> </a:t>
            </a:r>
            <a:r>
              <a:rPr lang="en-US" altLang="zh-CN" sz="2000" b="1"/>
              <a:t>   59</a:t>
            </a:r>
            <a:r>
              <a:rPr lang="zh-CN" altLang="en-US" sz="2000" b="1"/>
              <a:t>题考查语块的快速建构的能力。</a:t>
            </a:r>
            <a:r>
              <a:rPr lang="zh-CN" altLang="en-US"/>
              <a:t>单个的过去分词做定语时，放在被修饰的名词之前，具备形容词的词性，具有被动和完成的含义。本句句意</a:t>
            </a:r>
            <a:r>
              <a:rPr lang="en-US" altLang="zh-CN"/>
              <a:t>“</a:t>
            </a:r>
            <a:r>
              <a:rPr lang="zh-CN" altLang="en-US"/>
              <a:t>上海可能是</a:t>
            </a:r>
            <a:r>
              <a:rPr lang="zh-CN" altLang="en-US" u="sng">
                <a:solidFill>
                  <a:srgbClr val="C00000"/>
                </a:solidFill>
              </a:rPr>
              <a:t>公认的</a:t>
            </a:r>
            <a:r>
              <a:rPr lang="zh-CN" altLang="en-US"/>
              <a:t>汤包之乡，但美食历史学家会告诉你，邻近的运河古镇南翔才是小笼包的发源地。</a:t>
            </a:r>
            <a:r>
              <a:rPr lang="en-US" altLang="zh-CN"/>
              <a:t>”</a:t>
            </a:r>
            <a:r>
              <a:rPr lang="zh-CN" altLang="en-US">
                <a:sym typeface="+mn-ea"/>
              </a:rPr>
              <a:t>，recognized意为</a:t>
            </a:r>
            <a:r>
              <a:rPr lang="en-US" altLang="zh-CN">
                <a:sym typeface="+mn-ea"/>
              </a:rPr>
              <a:t>“</a:t>
            </a:r>
            <a:r>
              <a:rPr lang="zh-CN" altLang="en-US">
                <a:sym typeface="+mn-ea"/>
              </a:rPr>
              <a:t>公认的，认可的</a:t>
            </a:r>
            <a:r>
              <a:rPr lang="en-US" altLang="zh-CN">
                <a:sym typeface="+mn-ea"/>
              </a:rPr>
              <a:t>”</a:t>
            </a:r>
            <a:r>
              <a:rPr lang="zh-CN" altLang="en-US">
                <a:sym typeface="+mn-ea"/>
              </a:rPr>
              <a:t>，历年高考真题如：</a:t>
            </a:r>
          </a:p>
          <a:p>
            <a:r>
              <a:rPr lang="en-US" altLang="zh-CN"/>
              <a:t>    </a:t>
            </a:r>
            <a:r>
              <a:rPr lang="zh-CN" altLang="en-US" u="sng">
                <a:solidFill>
                  <a:srgbClr val="C00000"/>
                </a:solidFill>
              </a:rPr>
              <a:t>Of the nineteen </a:t>
            </a:r>
            <a:r>
              <a:rPr lang="zh-CN" altLang="en-US" u="sng">
                <a:solidFill>
                  <a:srgbClr val="0070C0"/>
                </a:solidFill>
              </a:rPr>
              <a:t>recognized</a:t>
            </a:r>
            <a:r>
              <a:rPr lang="zh-CN" altLang="en-US" u="sng">
                <a:solidFill>
                  <a:srgbClr val="C00000"/>
                </a:solidFill>
              </a:rPr>
              <a:t> polar bear subpopulations</a:t>
            </a:r>
            <a:r>
              <a:rPr lang="zh-CN" altLang="en-US" u="sng" baseline="-25000">
                <a:solidFill>
                  <a:srgbClr val="C00000"/>
                </a:solidFill>
              </a:rPr>
              <a:t>在19个</a:t>
            </a:r>
            <a:r>
              <a:rPr lang="zh-CN" altLang="en-US" u="sng" baseline="-25000">
                <a:solidFill>
                  <a:srgbClr val="0070C0"/>
                </a:solidFill>
              </a:rPr>
              <a:t>公认的</a:t>
            </a:r>
            <a:r>
              <a:rPr lang="zh-CN" altLang="en-US" u="sng" baseline="-25000">
                <a:solidFill>
                  <a:srgbClr val="C00000"/>
                </a:solidFill>
              </a:rPr>
              <a:t>北极熊亚种群中</a:t>
            </a:r>
            <a:r>
              <a:rPr lang="zh-CN" altLang="en-US"/>
              <a:t>, three are declining, six are stable, one is increasing, and nine lack enough data.</a:t>
            </a:r>
            <a:r>
              <a:rPr lang="zh-CN" altLang="en-US" baseline="-25000"/>
              <a:t> 2019年高考英语全国卷I 语法填空 原文</a:t>
            </a:r>
            <a:endParaRPr lang="zh-CN" altLang="en-US"/>
          </a:p>
          <a:p>
            <a:endParaRPr lang="zh-CN" altLang="en-US"/>
          </a:p>
        </p:txBody>
      </p:sp>
      <p:sp>
        <p:nvSpPr>
          <p:cNvPr id="13" name="文本框 12"/>
          <p:cNvSpPr txBox="1"/>
          <p:nvPr>
            <p:custDataLst>
              <p:tags r:id="rId5"/>
            </p:custDataLst>
          </p:nvPr>
        </p:nvSpPr>
        <p:spPr>
          <a:xfrm>
            <a:off x="7298690" y="4658995"/>
            <a:ext cx="4166235" cy="368300"/>
          </a:xfrm>
          <a:prstGeom prst="rect">
            <a:avLst/>
          </a:prstGeom>
          <a:noFill/>
        </p:spPr>
        <p:txBody>
          <a:bodyPr wrap="square" rtlCol="0" anchor="t">
            <a:spAutoFit/>
          </a:bodyPr>
          <a:lstStyle/>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语块是语法、语义和语境的深度融合</a:t>
            </a:r>
          </a:p>
        </p:txBody>
      </p:sp>
      <p:sp>
        <p:nvSpPr>
          <p:cNvPr id="19" name="圆角矩形 18"/>
          <p:cNvSpPr/>
          <p:nvPr>
            <p:custDataLst>
              <p:tags r:id="rId6"/>
            </p:custDataLst>
          </p:nvPr>
        </p:nvSpPr>
        <p:spPr>
          <a:xfrm>
            <a:off x="2500630" y="2352675"/>
            <a:ext cx="3595370" cy="31432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0-#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bldLvl="0" animBg="1"/>
      <p:bldP spid="1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23"/>
  <p:tag name="ISPRING_FIRST_PUBLISH" val="1"/>
  <p:tag name="KSO_WPP_MARK_KEY" val="048a195c-0c1a-47f6-8c43-c701cd37481c"/>
  <p:tag name="COMMONDATA" val="eyJoZGlkIjoiYjE0ZWU1NjIwMDQ0ZTAyMWY2ZTA0MGU3Njk3ZDk2NG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PICTURE" val="#VCG41170535316;#VCG41139725497;#VCG41N883622612;#VCG211245528148;#VCG41157434064;#208645;#VCG41N1098116540;#VCG41157163812;#VCG41N1010593364;"/>
  <p:tag name="ISLIDE.VECTOR" val="#537668;#35000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Office">
      <a:dk1>
        <a:srgbClr val="000000"/>
      </a:dk1>
      <a:lt1>
        <a:srgbClr val="FFFFFF"/>
      </a:lt1>
      <a:dk2>
        <a:srgbClr val="778495"/>
      </a:dk2>
      <a:lt2>
        <a:srgbClr val="F0F0F0"/>
      </a:lt2>
      <a:accent1>
        <a:srgbClr val="48BF85"/>
      </a:accent1>
      <a:accent2>
        <a:srgbClr val="FBB541"/>
      </a:accent2>
      <a:accent3>
        <a:srgbClr val="F7804C"/>
      </a:accent3>
      <a:accent4>
        <a:srgbClr val="3884F8"/>
      </a:accent4>
      <a:accent5>
        <a:srgbClr val="140800"/>
      </a:accent5>
      <a:accent6>
        <a:srgbClr val="CDCDCD"/>
      </a:accent6>
      <a:hlink>
        <a:srgbClr val="F78D7D"/>
      </a:hlink>
      <a:folHlink>
        <a:srgbClr val="BFBFBF"/>
      </a:folHlink>
    </a:clrScheme>
    <a:fontScheme name="2xlmeccz">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8BF85"/>
    </a:accent1>
    <a:accent2>
      <a:srgbClr val="FBB541"/>
    </a:accent2>
    <a:accent3>
      <a:srgbClr val="F7804C"/>
    </a:accent3>
    <a:accent4>
      <a:srgbClr val="3884F8"/>
    </a:accent4>
    <a:accent5>
      <a:srgbClr val="140800"/>
    </a:accent5>
    <a:accent6>
      <a:srgbClr val="CDCDCD"/>
    </a:accent6>
    <a:hlink>
      <a:srgbClr val="F78D7D"/>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48BF85"/>
    </a:accent1>
    <a:accent2>
      <a:srgbClr val="FBB541"/>
    </a:accent2>
    <a:accent3>
      <a:srgbClr val="F7804C"/>
    </a:accent3>
    <a:accent4>
      <a:srgbClr val="3884F8"/>
    </a:accent4>
    <a:accent5>
      <a:srgbClr val="140800"/>
    </a:accent5>
    <a:accent6>
      <a:srgbClr val="CDCDCD"/>
    </a:accent6>
    <a:hlink>
      <a:srgbClr val="F78D7D"/>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TotalTime>
  <Words>6907</Words>
  <Application>Microsoft Office PowerPoint</Application>
  <PresentationFormat>宽屏</PresentationFormat>
  <Paragraphs>255</Paragraphs>
  <Slides>26</Slides>
  <Notes>1</Notes>
  <HiddenSlides>0</HiddenSlides>
  <MMClips>1</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26</vt:i4>
      </vt:variant>
    </vt:vector>
  </HeadingPairs>
  <TitlesOfParts>
    <vt:vector size="44" baseType="lpstr">
      <vt:lpstr>Helvetica Light</vt:lpstr>
      <vt:lpstr>HelveticaNeue</vt:lpstr>
      <vt:lpstr>等线 Light</vt:lpstr>
      <vt:lpstr>方正正粗黑简体</vt:lpstr>
      <vt:lpstr>华文新魏</vt:lpstr>
      <vt:lpstr>宋体</vt:lpstr>
      <vt:lpstr>微软雅黑</vt:lpstr>
      <vt:lpstr>Arial</vt:lpstr>
      <vt:lpstr>Calibri</vt:lpstr>
      <vt:lpstr>Calibri Light</vt:lpstr>
      <vt:lpstr>Gill Sans MT Condensed</vt:lpstr>
      <vt:lpstr>Gill Sans Ultra Bold</vt:lpstr>
      <vt:lpstr>Lato Light</vt:lpstr>
      <vt:lpstr>Times New Roman</vt:lpstr>
      <vt:lpstr>Wingdings</vt:lpstr>
      <vt:lpstr>Office Theme</vt:lpstr>
      <vt:lpstr>主题1</vt:lpstr>
      <vt:lpstr>1_Office 主题​​</vt:lpstr>
      <vt:lpstr>PowerPoint 演示文稿</vt:lpstr>
      <vt:lpstr>2023年6月全国高考新课标I卷   语法填空讲评 中华美食小笼包</vt:lpstr>
      <vt:lpstr>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dc:title>
  <dc:creator>WIN7</dc:creator>
  <cp:lastModifiedBy>陈 顺坤</cp:lastModifiedBy>
  <cp:revision>88</cp:revision>
  <dcterms:created xsi:type="dcterms:W3CDTF">2017-08-18T03:02:00Z</dcterms:created>
  <dcterms:modified xsi:type="dcterms:W3CDTF">2023-06-10T10:03:23Z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RubyTemplateID">
    <vt:lpwstr>2</vt:lpwstr>
  </property>
  <property fmtid="{D5CDD505-2E9C-101B-9397-08002B2CF9AE}" pid="4" name="ICV">
    <vt:lpwstr>71161D40F40D457B856493E5CC352A4D</vt:lpwstr>
  </property>
</Properties>
</file>