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7"/>
  </p:notesMasterIdLst>
  <p:handoutMasterIdLst>
    <p:handoutMasterId r:id="rId45"/>
  </p:handoutMasterIdLst>
  <p:sldIdLst>
    <p:sldId id="785" r:id="rId4"/>
    <p:sldId id="741" r:id="rId5"/>
    <p:sldId id="414" r:id="rId6"/>
    <p:sldId id="492" r:id="rId8"/>
    <p:sldId id="491" r:id="rId9"/>
    <p:sldId id="406" r:id="rId10"/>
    <p:sldId id="686" r:id="rId11"/>
    <p:sldId id="415" r:id="rId12"/>
    <p:sldId id="456" r:id="rId13"/>
    <p:sldId id="313" r:id="rId14"/>
    <p:sldId id="314" r:id="rId15"/>
    <p:sldId id="416" r:id="rId16"/>
    <p:sldId id="321" r:id="rId17"/>
    <p:sldId id="322" r:id="rId18"/>
    <p:sldId id="348" r:id="rId19"/>
    <p:sldId id="455" r:id="rId20"/>
    <p:sldId id="418" r:id="rId21"/>
    <p:sldId id="325" r:id="rId22"/>
    <p:sldId id="413" r:id="rId23"/>
    <p:sldId id="326" r:id="rId24"/>
    <p:sldId id="328" r:id="rId25"/>
    <p:sldId id="720" r:id="rId26"/>
    <p:sldId id="329" r:id="rId27"/>
    <p:sldId id="332" r:id="rId28"/>
    <p:sldId id="423" r:id="rId29"/>
    <p:sldId id="338" r:id="rId30"/>
    <p:sldId id="547" r:id="rId31"/>
    <p:sldId id="721" r:id="rId32"/>
    <p:sldId id="722" r:id="rId33"/>
    <p:sldId id="723" r:id="rId34"/>
    <p:sldId id="424" r:id="rId35"/>
    <p:sldId id="548" r:id="rId36"/>
    <p:sldId id="257" r:id="rId37"/>
    <p:sldId id="533" r:id="rId38"/>
    <p:sldId id="779" r:id="rId39"/>
    <p:sldId id="425" r:id="rId40"/>
    <p:sldId id="315" r:id="rId41"/>
    <p:sldId id="426" r:id="rId42"/>
    <p:sldId id="319" r:id="rId43"/>
    <p:sldId id="662"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2D"/>
    <a:srgbClr val="7EC499"/>
    <a:srgbClr val="DEF1E8"/>
    <a:srgbClr val="22200D"/>
    <a:srgbClr val="79C193"/>
    <a:srgbClr val="428E5D"/>
    <a:srgbClr val="7FC499"/>
    <a:srgbClr val="44546A"/>
    <a:srgbClr val="E6E6E6"/>
    <a:srgbClr val="285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160"/>
        <p:guide pos="1366"/>
        <p:guide pos="2307"/>
        <p:guide pos="3849"/>
        <p:guide pos="6214"/>
        <p:guide pos="6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tags" Target="../tags/tag16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1" Type="http://schemas.openxmlformats.org/officeDocument/2006/relationships/slideLayout" Target="../slideLayouts/slideLayout12.xml"/><Relationship Id="rId10" Type="http://schemas.openxmlformats.org/officeDocument/2006/relationships/tags" Target="../tags/tag141.xml"/><Relationship Id="rId1" Type="http://schemas.openxmlformats.org/officeDocument/2006/relationships/tags" Target="../tags/tag1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8.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tags" Target="../tags/tag179.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tags" Target="../tags/tag18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tags" Target="../tags/tag18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tags" Target="../tags/tag182.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8.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8.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image" Target="../media/image2.tiff"/><Relationship Id="rId3" Type="http://schemas.openxmlformats.org/officeDocument/2006/relationships/tags" Target="../tags/tag151.xml"/><Relationship Id="rId2" Type="http://schemas.openxmlformats.org/officeDocument/2006/relationships/image" Target="../media/image1.tiff"/><Relationship Id="rId1" Type="http://schemas.openxmlformats.org/officeDocument/2006/relationships/tags" Target="../tags/tag15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32448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1169670"/>
            <a:ext cx="11234420" cy="4888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fontAlgn="auto">
              <a:lnSpc>
                <a:spcPct val="150000"/>
              </a:lnSpc>
            </a:pPr>
            <a:r>
              <a:rPr lang="zh-CN" altLang="en-US" sz="3200">
                <a:solidFill>
                  <a:schemeClr val="tx1"/>
                </a:solidFill>
                <a:latin typeface="Calibri" panose="020F0502020204030204" charset="0"/>
                <a:cs typeface="Calibri" panose="020F0502020204030204" charset="0"/>
              </a:rPr>
              <a:t>2. What did Alfred Bloggs do for over two years?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He lied to his wife about working for the Corporation.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He led a double life as a dustman a white-collar worker</a:t>
            </a:r>
            <a:r>
              <a:rPr lang="en-US" altLang="zh-CN" sz="3200">
                <a:solidFill>
                  <a:schemeClr val="tx1"/>
                </a:solidFill>
                <a:latin typeface="Calibri" panose="020F0502020204030204" charset="0"/>
                <a:cs typeface="Calibri" panose="020F0502020204030204" charset="0"/>
              </a:rPr>
              <a:t>.</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He took a new job and earned twice his previous salary.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He disguised himself in overalls and worked as a dustman.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41045" y="349313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311275"/>
            <a:ext cx="11234420" cy="51663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5340"/>
              </a:lnSpc>
            </a:pPr>
            <a:r>
              <a:rPr lang="zh-CN" altLang="en-US" sz="2800">
                <a:solidFill>
                  <a:schemeClr val="tx1"/>
                </a:solidFill>
                <a:latin typeface="Calibri" panose="020F0502020204030204" charset="0"/>
                <a:cs typeface="Calibri" panose="020F0502020204030204" charset="0"/>
              </a:rPr>
              <a:t>3. Why was it important for Alfred Bloggs to wear a suit and be called </a:t>
            </a:r>
            <a:r>
              <a:rPr lang="en-US" altLang="zh-CN" sz="2800">
                <a:solidFill>
                  <a:schemeClr val="tx1"/>
                </a:solidFill>
                <a:latin typeface="Calibri" panose="020F0502020204030204" charset="0"/>
                <a:cs typeface="Calibri" panose="020F0502020204030204" charset="0"/>
              </a:rPr>
              <a:t>‘</a:t>
            </a:r>
            <a:r>
              <a:rPr lang="zh-CN" altLang="en-US" sz="2800">
                <a:solidFill>
                  <a:schemeClr val="tx1"/>
                </a:solidFill>
                <a:latin typeface="Calibri" panose="020F0502020204030204" charset="0"/>
                <a:cs typeface="Calibri" panose="020F0502020204030204" charset="0"/>
              </a:rPr>
              <a:t>Mr. Bloggs</a:t>
            </a:r>
            <a:r>
              <a:rPr lang="en-US" altLang="zh-CN" sz="2800">
                <a:solidFill>
                  <a:schemeClr val="tx1"/>
                </a:solidFill>
                <a:latin typeface="Calibri" panose="020F0502020204030204" charset="0"/>
                <a:cs typeface="Calibri" panose="020F0502020204030204" charset="0"/>
              </a:rPr>
              <a:t>’</a:t>
            </a:r>
            <a:r>
              <a:rPr lang="zh-CN" altLang="en-US" sz="2800">
                <a:solidFill>
                  <a:schemeClr val="tx1"/>
                </a:solidFill>
                <a:latin typeface="Calibri" panose="020F0502020204030204" charset="0"/>
                <a:cs typeface="Calibri" panose="020F0502020204030204" charset="0"/>
              </a:rPr>
              <a:t>? </a:t>
            </a:r>
            <a:endParaRPr lang="zh-CN" altLang="en-US" sz="2800">
              <a:solidFill>
                <a:schemeClr val="tx1"/>
              </a:solidFill>
              <a:latin typeface="Calibri" panose="020F0502020204030204" charset="0"/>
              <a:cs typeface="Calibri" panose="020F0502020204030204" charset="0"/>
            </a:endParaRPr>
          </a:p>
          <a:p>
            <a:pPr indent="0" algn="just" fontAlgn="auto">
              <a:lnSpc>
                <a:spcPts val="53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A. His new job was a significant upgrade from his previous one. </a:t>
            </a:r>
            <a:endParaRPr lang="zh-CN" altLang="en-US" sz="2800">
              <a:solidFill>
                <a:schemeClr val="tx1"/>
              </a:solidFill>
              <a:latin typeface="Calibri" panose="020F0502020204030204" charset="0"/>
              <a:cs typeface="Calibri" panose="020F0502020204030204" charset="0"/>
            </a:endParaRPr>
          </a:p>
          <a:p>
            <a:pPr indent="0" algn="just" fontAlgn="auto">
              <a:lnSpc>
                <a:spcPts val="53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B. He could now discuss his old job with his wife without shame. </a:t>
            </a:r>
            <a:endParaRPr lang="zh-CN" altLang="en-US" sz="2800">
              <a:solidFill>
                <a:schemeClr val="tx1"/>
              </a:solidFill>
              <a:latin typeface="Calibri" panose="020F0502020204030204" charset="0"/>
              <a:cs typeface="Calibri" panose="020F0502020204030204" charset="0"/>
            </a:endParaRPr>
          </a:p>
          <a:p>
            <a:pPr indent="0" algn="just" fontAlgn="auto">
              <a:lnSpc>
                <a:spcPts val="53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C. He didn</a:t>
            </a:r>
            <a:r>
              <a:rPr lang="en-US" altLang="zh-CN" sz="2800">
                <a:solidFill>
                  <a:schemeClr val="tx1"/>
                </a:solidFill>
                <a:latin typeface="Calibri" panose="020F0502020204030204" charset="0"/>
                <a:cs typeface="Calibri" panose="020F0502020204030204" charset="0"/>
              </a:rPr>
              <a:t>’</a:t>
            </a:r>
            <a:r>
              <a:rPr lang="zh-CN" altLang="en-US" sz="2800">
                <a:solidFill>
                  <a:schemeClr val="tx1"/>
                </a:solidFill>
                <a:latin typeface="Calibri" panose="020F0502020204030204" charset="0"/>
                <a:cs typeface="Calibri" panose="020F0502020204030204" charset="0"/>
              </a:rPr>
              <a:t>t have to shower before going home from work anymore. </a:t>
            </a:r>
            <a:endParaRPr lang="zh-CN" altLang="en-US" sz="2800">
              <a:solidFill>
                <a:schemeClr val="tx1"/>
              </a:solidFill>
              <a:latin typeface="Calibri" panose="020F0502020204030204" charset="0"/>
              <a:cs typeface="Calibri" panose="020F0502020204030204" charset="0"/>
            </a:endParaRPr>
          </a:p>
          <a:p>
            <a:pPr indent="0" algn="just" fontAlgn="auto">
              <a:lnSpc>
                <a:spcPts val="53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D. He believed his new job would earn him more respect from others.</a:t>
            </a:r>
            <a:endParaRPr lang="zh-CN" altLang="en-US" sz="2800">
              <a:solidFill>
                <a:schemeClr val="tx1"/>
              </a:solidFill>
              <a:latin typeface="Calibri" panose="020F0502020204030204" charset="0"/>
              <a:cs typeface="Calibri" panose="020F0502020204030204" charset="0"/>
            </a:endParaRPr>
          </a:p>
        </p:txBody>
      </p:sp>
      <p:sp>
        <p:nvSpPr>
          <p:cNvPr id="7" name="椭圆 6"/>
          <p:cNvSpPr/>
          <p:nvPr/>
        </p:nvSpPr>
        <p:spPr>
          <a:xfrm>
            <a:off x="558800" y="5419725"/>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4</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sym typeface="+mn-lt"/>
              </a:rPr>
              <a:t>Structure imitation</a:t>
            </a:r>
            <a:endParaRPr lang="en-US" sz="3600" spc="260" dirty="0">
              <a:sym typeface="+mn-lt"/>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a:latin typeface="Calibri" panose="020F0502020204030204" charset="0"/>
                <a:cs typeface="Calibri" panose="020F0502020204030204" charset="0"/>
                <a:sym typeface="+mn-lt"/>
              </a:rPr>
              <a:t>The old book I found buried in my grandmother’s attic at one time must have been a treasured possession, for it was adorned with a delicate cover of gold and precious jewels that shone brilliantly in the dim light.</a:t>
            </a: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487045" y="902970"/>
            <a:ext cx="10952480" cy="1130300"/>
          </a:xfrm>
          <a:prstGeom prst="rect">
            <a:avLst/>
          </a:prstGeom>
          <a:noFill/>
        </p:spPr>
        <p:txBody>
          <a:bodyPr wrap="square" rtlCol="0">
            <a:noAutofit/>
          </a:bodyPr>
          <a:lstStyle/>
          <a:p>
            <a:pPr indent="0" algn="just" fontAlgn="auto">
              <a:lnSpc>
                <a:spcPts val="3860"/>
              </a:lnSpc>
            </a:pPr>
            <a:r>
              <a:rPr lang="en-US" altLang="zh-CN" sz="3200" b="1">
                <a:solidFill>
                  <a:srgbClr val="FF0000"/>
                </a:solidFill>
                <a:latin typeface="Calibri" panose="020F0502020204030204" charset="0"/>
                <a:cs typeface="Calibri" panose="020F0502020204030204" charset="0"/>
                <a:sym typeface="+mn-ea"/>
              </a:rPr>
              <a:t>1. </a:t>
            </a:r>
            <a:r>
              <a:rPr lang="en-US" altLang="zh-CN" sz="3200" b="1">
                <a:solidFill>
                  <a:srgbClr val="FF3300"/>
                </a:solidFill>
                <a:latin typeface="Calibri" panose="020F0502020204030204" charset="0"/>
                <a:cs typeface="Calibri" panose="020F0502020204030204" charset="0"/>
                <a:sym typeface="+mn-ea"/>
              </a:rPr>
              <a:t>(sb. ) is frequently referred to as … for the simple reason that…</a:t>
            </a:r>
            <a:endParaRPr lang="en-US" altLang="zh-CN" sz="3200">
              <a:solidFill>
                <a:srgbClr val="FF3300"/>
              </a:solidFill>
              <a:latin typeface="Calibri" panose="020F0502020204030204" charset="0"/>
              <a:cs typeface="Calibri" panose="020F0502020204030204" charset="0"/>
            </a:endParaRPr>
          </a:p>
          <a:p>
            <a:pPr algn="just">
              <a:lnSpc>
                <a:spcPct val="150000"/>
              </a:lnSpc>
            </a:pPr>
            <a:endParaRPr lang="zh-CN" altLang="en-US" sz="3200" b="1" dirty="0">
              <a:solidFill>
                <a:srgbClr val="FF0000"/>
              </a:solidFill>
              <a:latin typeface="Calibri" panose="020F0502020204030204" charset="0"/>
              <a:cs typeface="Calibri" panose="020F0502020204030204" charset="0"/>
              <a:sym typeface="+mn-lt"/>
            </a:endParaRPr>
          </a:p>
        </p:txBody>
      </p:sp>
      <p:sp>
        <p:nvSpPr>
          <p:cNvPr id="7" name="文本框 6"/>
          <p:cNvSpPr txBox="1"/>
          <p:nvPr/>
        </p:nvSpPr>
        <p:spPr>
          <a:xfrm>
            <a:off x="466127" y="3300898"/>
            <a:ext cx="10952704" cy="1499235"/>
          </a:xfrm>
          <a:prstGeom prst="rect">
            <a:avLst/>
          </a:prstGeom>
          <a:noFill/>
        </p:spPr>
        <p:txBody>
          <a:bodyPr wrap="square" rtlCol="0">
            <a:spAutoFit/>
          </a:bodyPr>
          <a:lstStyle/>
          <a:p>
            <a:pPr indent="0" algn="just" fontAlgn="auto">
              <a:lnSpc>
                <a:spcPts val="3660"/>
              </a:lnSpc>
            </a:pPr>
            <a:r>
              <a:rPr lang="zh-CN" altLang="en-US" sz="2800" dirty="0">
                <a:latin typeface="Calibri" panose="020F0502020204030204" charset="0"/>
                <a:cs typeface="Calibri" panose="020F0502020204030204" charset="0"/>
                <a:sym typeface="+mn-lt"/>
              </a:rPr>
              <a:t>The city of Paris </a:t>
            </a:r>
            <a:r>
              <a:rPr lang="zh-CN" altLang="en-US" sz="2800" b="1" dirty="0">
                <a:solidFill>
                  <a:srgbClr val="FF0000"/>
                </a:solidFill>
                <a:latin typeface="Calibri" panose="020F0502020204030204" charset="0"/>
                <a:cs typeface="Calibri" panose="020F0502020204030204" charset="0"/>
                <a:sym typeface="+mn-lt"/>
              </a:rPr>
              <a:t>is frequently referred to as</a:t>
            </a:r>
            <a:r>
              <a:rPr lang="zh-CN" altLang="en-US" sz="2800" dirty="0">
                <a:latin typeface="Calibri" panose="020F0502020204030204" charset="0"/>
                <a:cs typeface="Calibri" panose="020F0502020204030204" charset="0"/>
                <a:sym typeface="+mn-lt"/>
              </a:rPr>
              <a:t> the 'city of love' </a:t>
            </a:r>
            <a:r>
              <a:rPr lang="zh-CN" altLang="en-US" sz="2800" b="1" dirty="0">
                <a:solidFill>
                  <a:srgbClr val="FF0000"/>
                </a:solidFill>
                <a:latin typeface="Calibri" panose="020F0502020204030204" charset="0"/>
                <a:cs typeface="Calibri" panose="020F0502020204030204" charset="0"/>
                <a:sym typeface="+mn-lt"/>
              </a:rPr>
              <a:t>for the simple reason that</a:t>
            </a:r>
            <a:r>
              <a:rPr lang="zh-CN" altLang="en-US" sz="2800" dirty="0">
                <a:latin typeface="Calibri" panose="020F0502020204030204" charset="0"/>
                <a:cs typeface="Calibri" panose="020F0502020204030204" charset="0"/>
                <a:sym typeface="+mn-lt"/>
              </a:rPr>
              <a:t> it is a popular destination for couples on romantic getaways.</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87045" y="2033270"/>
            <a:ext cx="10952480" cy="1177925"/>
          </a:xfrm>
          <a:prstGeom prst="rect">
            <a:avLst/>
          </a:prstGeom>
          <a:noFill/>
        </p:spPr>
        <p:txBody>
          <a:bodyPr wrap="square" rtlCol="0">
            <a:noAutofit/>
          </a:bodyPr>
          <a:lstStyle/>
          <a:p>
            <a:pPr indent="0" algn="just" fontAlgn="auto">
              <a:lnSpc>
                <a:spcPts val="3960"/>
              </a:lnSpc>
            </a:pPr>
            <a:r>
              <a:rPr lang="zh-CN" altLang="en-US" sz="2800" dirty="0">
                <a:latin typeface="Calibri" panose="020F0502020204030204" charset="0"/>
                <a:cs typeface="Calibri" panose="020F0502020204030204" charset="0"/>
                <a:sym typeface="+mn-lt"/>
              </a:rPr>
              <a:t>Jane </a:t>
            </a:r>
            <a:r>
              <a:rPr lang="zh-CN" altLang="en-US" sz="2800" b="1" dirty="0">
                <a:solidFill>
                  <a:srgbClr val="FF0000"/>
                </a:solidFill>
                <a:latin typeface="Calibri" panose="020F0502020204030204" charset="0"/>
                <a:cs typeface="Calibri" panose="020F0502020204030204" charset="0"/>
                <a:sym typeface="+mn-lt"/>
              </a:rPr>
              <a:t>is frequently referred to as</a:t>
            </a:r>
            <a:r>
              <a:rPr lang="zh-CN" altLang="en-US" sz="2800" dirty="0">
                <a:latin typeface="Calibri" panose="020F0502020204030204" charset="0"/>
                <a:cs typeface="Calibri" panose="020F0502020204030204" charset="0"/>
                <a:sym typeface="+mn-lt"/>
              </a:rPr>
              <a:t> </a:t>
            </a:r>
            <a:r>
              <a:rPr lang="en-US" altLang="zh-CN" sz="2800" dirty="0">
                <a:latin typeface="Calibri" panose="020F0502020204030204" charset="0"/>
                <a:cs typeface="Calibri" panose="020F0502020204030204" charset="0"/>
                <a:sym typeface="+mn-lt"/>
              </a:rPr>
              <a:t>“</a:t>
            </a:r>
            <a:r>
              <a:rPr lang="zh-CN" altLang="en-US" sz="2800" dirty="0">
                <a:latin typeface="Calibri" panose="020F0502020204030204" charset="0"/>
                <a:cs typeface="Calibri" panose="020F0502020204030204" charset="0"/>
                <a:sym typeface="+mn-lt"/>
              </a:rPr>
              <a:t>the problem solver” </a:t>
            </a:r>
            <a:r>
              <a:rPr lang="zh-CN" altLang="en-US" sz="2800" b="1" dirty="0">
                <a:solidFill>
                  <a:srgbClr val="FF0000"/>
                </a:solidFill>
                <a:latin typeface="Calibri" panose="020F0502020204030204" charset="0"/>
                <a:cs typeface="Calibri" panose="020F0502020204030204" charset="0"/>
                <a:sym typeface="+mn-lt"/>
              </a:rPr>
              <a:t>for the simple reason that</a:t>
            </a:r>
            <a:r>
              <a:rPr lang="zh-CN" altLang="en-US" sz="2800" dirty="0">
                <a:latin typeface="Calibri" panose="020F0502020204030204" charset="0"/>
                <a:cs typeface="Calibri" panose="020F0502020204030204" charset="0"/>
                <a:sym typeface="+mn-lt"/>
              </a:rPr>
              <a:t> she always finds solutions to complex issues.</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4889668"/>
            <a:ext cx="10952704" cy="16916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David </a:t>
            </a:r>
            <a:r>
              <a:rPr lang="zh-CN" altLang="en-US" sz="2800" b="1" dirty="0">
                <a:solidFill>
                  <a:srgbClr val="FF0000"/>
                </a:solidFill>
                <a:latin typeface="Calibri" panose="020F0502020204030204" charset="0"/>
                <a:cs typeface="Calibri" panose="020F0502020204030204" charset="0"/>
                <a:sym typeface="+mn-lt"/>
              </a:rPr>
              <a:t>is frequently referred to as</a:t>
            </a:r>
            <a:r>
              <a:rPr lang="zh-CN" altLang="en-US" sz="2800" dirty="0">
                <a:latin typeface="Calibri" panose="020F0502020204030204" charset="0"/>
                <a:cs typeface="Calibri" panose="020F0502020204030204" charset="0"/>
                <a:sym typeface="+mn-lt"/>
              </a:rPr>
              <a:t> the perfectionist </a:t>
            </a:r>
            <a:r>
              <a:rPr lang="zh-CN" altLang="en-US" sz="2800" b="1" dirty="0">
                <a:solidFill>
                  <a:srgbClr val="FF0000"/>
                </a:solidFill>
                <a:latin typeface="Calibri" panose="020F0502020204030204" charset="0"/>
                <a:cs typeface="Calibri" panose="020F0502020204030204" charset="0"/>
                <a:sym typeface="+mn-lt"/>
              </a:rPr>
              <a:t>for the simple reason that</a:t>
            </a:r>
            <a:r>
              <a:rPr lang="zh-CN" altLang="en-US" sz="2800" dirty="0">
                <a:latin typeface="Calibri" panose="020F0502020204030204" charset="0"/>
                <a:cs typeface="Calibri" panose="020F0502020204030204" charset="0"/>
                <a:sym typeface="+mn-lt"/>
              </a:rPr>
              <a:t> he always pays attention to every small detail in his work and strives for excellence.</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727710" y="1072515"/>
            <a:ext cx="11082020" cy="848360"/>
          </a:xfrm>
          <a:prstGeom prst="rect">
            <a:avLst/>
          </a:prstGeom>
          <a:noFill/>
        </p:spPr>
        <p:txBody>
          <a:bodyPr wrap="square" rtlCol="0">
            <a:noAutofit/>
          </a:bodyPr>
          <a:lstStyle/>
          <a:p>
            <a:pPr algn="just">
              <a:lnSpc>
                <a:spcPct val="150000"/>
              </a:lnSpc>
            </a:pPr>
            <a:r>
              <a:rPr lang="en-US" altLang="zh-CN" sz="3200" b="1">
                <a:solidFill>
                  <a:srgbClr val="FF0000"/>
                </a:solidFill>
                <a:latin typeface="Calibri" panose="020F0502020204030204" charset="0"/>
                <a:cs typeface="Calibri" panose="020F0502020204030204" charset="0"/>
                <a:sym typeface="+mn-ea"/>
              </a:rPr>
              <a:t>2. </a:t>
            </a:r>
            <a:r>
              <a:rPr lang="en-US" altLang="zh-CN" sz="3200" b="1">
                <a:solidFill>
                  <a:srgbClr val="FF3300"/>
                </a:solidFill>
                <a:latin typeface="Calibri" panose="020F0502020204030204" charset="0"/>
                <a:cs typeface="Calibri" panose="020F0502020204030204" charset="0"/>
                <a:sym typeface="+mn-ea"/>
              </a:rPr>
              <a:t>Such is human nature that…</a:t>
            </a:r>
            <a:r>
              <a:rPr lang="en-US" altLang="zh-CN" sz="3200" b="1">
                <a:sym typeface="+mn-ea"/>
              </a:rPr>
              <a:t> </a:t>
            </a:r>
            <a:endParaRPr lang="en-US" altLang="zh-CN" sz="3200" b="1"/>
          </a:p>
          <a:p>
            <a:pPr algn="just">
              <a:lnSpc>
                <a:spcPct val="150000"/>
              </a:lnSpc>
            </a:pPr>
            <a:endParaRPr lang="zh-CN" altLang="en-US" sz="3200" b="1"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656590" y="2159000"/>
            <a:ext cx="10968355" cy="1106805"/>
          </a:xfrm>
          <a:prstGeom prst="rect">
            <a:avLst/>
          </a:prstGeom>
          <a:noFill/>
        </p:spPr>
        <p:txBody>
          <a:bodyPr wrap="square" rtlCol="0">
            <a:spAutoFit/>
          </a:bodyPr>
          <a:lstStyle/>
          <a:p>
            <a:pPr indent="0" algn="just" fontAlgn="auto">
              <a:lnSpc>
                <a:spcPts val="3960"/>
              </a:lnSpc>
            </a:pPr>
            <a:r>
              <a:rPr lang="zh-CN" altLang="en-US" sz="2800" b="1" dirty="0">
                <a:solidFill>
                  <a:srgbClr val="FF0000"/>
                </a:solidFill>
                <a:latin typeface="Calibri" panose="020F0502020204030204" charset="0"/>
                <a:cs typeface="Calibri" panose="020F0502020204030204" charset="0"/>
                <a:sym typeface="+mn-lt"/>
              </a:rPr>
              <a:t>Such is human nature that</a:t>
            </a:r>
            <a:r>
              <a:rPr lang="zh-CN" altLang="en-US" sz="2800" dirty="0">
                <a:solidFill>
                  <a:schemeClr val="tx1"/>
                </a:solidFill>
                <a:latin typeface="Calibri" panose="020F0502020204030204" charset="0"/>
                <a:cs typeface="Calibri" panose="020F0502020204030204" charset="0"/>
                <a:sym typeface="+mn-lt"/>
              </a:rPr>
              <a:t> we often take things for granted until we lose them.</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652856" y="3429160"/>
            <a:ext cx="11039475" cy="1158240"/>
          </a:xfrm>
          <a:prstGeom prst="rect">
            <a:avLst/>
          </a:prstGeom>
          <a:noFill/>
        </p:spPr>
        <p:txBody>
          <a:bodyPr wrap="square" rtlCol="0">
            <a:spAutoFit/>
          </a:bodyPr>
          <a:p>
            <a:pPr indent="0" algn="just" fontAlgn="auto">
              <a:lnSpc>
                <a:spcPts val="4160"/>
              </a:lnSpc>
            </a:pPr>
            <a:r>
              <a:rPr lang="zh-CN" altLang="en-US" sz="2800" b="1" dirty="0">
                <a:solidFill>
                  <a:srgbClr val="FF0000"/>
                </a:solidFill>
                <a:latin typeface="Calibri" panose="020F0502020204030204" charset="0"/>
                <a:cs typeface="Calibri" panose="020F0502020204030204" charset="0"/>
                <a:sym typeface="+mn-lt"/>
              </a:rPr>
              <a:t>Such is human nature that</a:t>
            </a:r>
            <a:r>
              <a:rPr lang="zh-CN" altLang="en-US" sz="2800" dirty="0">
                <a:solidFill>
                  <a:schemeClr val="tx1"/>
                </a:solidFill>
                <a:latin typeface="Calibri" panose="020F0502020204030204" charset="0"/>
                <a:cs typeface="Calibri" panose="020F0502020204030204" charset="0"/>
                <a:sym typeface="+mn-lt"/>
              </a:rPr>
              <a:t> we are capable of both great kindness and terrible cruelty.</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custDataLst>
              <p:tags r:id="rId3"/>
            </p:custDataLst>
          </p:nvPr>
        </p:nvSpPr>
        <p:spPr>
          <a:xfrm>
            <a:off x="656666" y="4750595"/>
            <a:ext cx="11039475" cy="1158240"/>
          </a:xfrm>
          <a:prstGeom prst="rect">
            <a:avLst/>
          </a:prstGeom>
          <a:noFill/>
        </p:spPr>
        <p:txBody>
          <a:bodyPr wrap="square" rtlCol="0">
            <a:spAutoFit/>
          </a:bodyPr>
          <a:p>
            <a:pPr indent="0" algn="just" fontAlgn="auto">
              <a:lnSpc>
                <a:spcPts val="4160"/>
              </a:lnSpc>
            </a:pPr>
            <a:r>
              <a:rPr lang="zh-CN" altLang="en-US" sz="2800" b="1" dirty="0">
                <a:solidFill>
                  <a:srgbClr val="FF0000"/>
                </a:solidFill>
                <a:latin typeface="Calibri" panose="020F0502020204030204" charset="0"/>
                <a:cs typeface="Calibri" panose="020F0502020204030204" charset="0"/>
                <a:sym typeface="+mn-lt"/>
              </a:rPr>
              <a:t>Such is human nature that </a:t>
            </a:r>
            <a:r>
              <a:rPr lang="zh-CN" altLang="en-US" sz="2800" dirty="0">
                <a:solidFill>
                  <a:schemeClr val="tx1"/>
                </a:solidFill>
                <a:latin typeface="Calibri" panose="020F0502020204030204" charset="0"/>
                <a:cs typeface="Calibri" panose="020F0502020204030204" charset="0"/>
                <a:sym typeface="+mn-lt"/>
              </a:rPr>
              <a:t>we have a natural curiosity to explore and learn about the world around us.</a:t>
            </a:r>
            <a:endParaRPr lang="zh-CN" altLang="en-US" sz="2800"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799465"/>
            <a:ext cx="11133455" cy="871855"/>
          </a:xfrm>
          <a:prstGeom prst="rect">
            <a:avLst/>
          </a:prstGeom>
          <a:noFill/>
        </p:spPr>
        <p:txBody>
          <a:bodyPr wrap="square" rtlCol="0">
            <a:noAutofit/>
          </a:bodyPr>
          <a:lstStyle/>
          <a:p>
            <a:pPr algn="just">
              <a:lnSpc>
                <a:spcPct val="150000"/>
              </a:lnSpc>
            </a:pPr>
            <a:r>
              <a:rPr lang="zh-CN" altLang="en-US" sz="3200" b="1" dirty="0">
                <a:solidFill>
                  <a:srgbClr val="FF0000"/>
                </a:solidFill>
                <a:latin typeface="Calibri" panose="020F0502020204030204" charset="0"/>
                <a:cs typeface="Calibri" panose="020F0502020204030204" charset="0"/>
                <a:sym typeface="+mn-lt"/>
              </a:rPr>
              <a:t>3</a:t>
            </a:r>
            <a:r>
              <a:rPr lang="en-US" altLang="zh-CN" sz="3200" b="1" dirty="0">
                <a:solidFill>
                  <a:srgbClr val="FF0000"/>
                </a:solidFill>
                <a:latin typeface="Calibri" panose="020F0502020204030204" charset="0"/>
                <a:cs typeface="Calibri" panose="020F0502020204030204" charset="0"/>
                <a:sym typeface="+mn-lt"/>
              </a:rPr>
              <a:t>. </a:t>
            </a:r>
            <a:r>
              <a:rPr lang="en-US" altLang="zh-CN" sz="3200" b="1">
                <a:solidFill>
                  <a:srgbClr val="FF0000"/>
                </a:solidFill>
                <a:latin typeface="Calibri" panose="020F0502020204030204" charset="0"/>
                <a:cs typeface="Calibri" panose="020F0502020204030204" charset="0"/>
                <a:sym typeface="+mn-ea"/>
              </a:rPr>
              <a:t>…can give rise to …as it did in the case of …who / which...</a:t>
            </a:r>
            <a:endParaRPr lang="en-US" altLang="zh-CN" sz="3200">
              <a:latin typeface="Calibri" panose="020F0502020204030204" charset="0"/>
              <a:cs typeface="Calibri" panose="020F0502020204030204" charset="0"/>
            </a:endParaRPr>
          </a:p>
          <a:p>
            <a:pPr algn="just">
              <a:lnSpc>
                <a:spcPct val="150000"/>
              </a:lnSpc>
            </a:pPr>
            <a:endParaRPr lang="zh-CN" altLang="en-US" sz="3200" b="1"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442595" y="1671320"/>
            <a:ext cx="11259820" cy="1499235"/>
          </a:xfrm>
          <a:prstGeom prst="rect">
            <a:avLst/>
          </a:prstGeom>
          <a:noFill/>
        </p:spPr>
        <p:txBody>
          <a:bodyPr wrap="square" rtlCol="0">
            <a:spAutoFit/>
          </a:bodyPr>
          <a:lstStyle/>
          <a:p>
            <a:pPr indent="0" algn="just" fontAlgn="auto">
              <a:lnSpc>
                <a:spcPts val="3660"/>
              </a:lnSpc>
            </a:pPr>
            <a:r>
              <a:rPr lang="zh-CN" altLang="en-US" sz="2800" dirty="0">
                <a:solidFill>
                  <a:schemeClr val="tx1"/>
                </a:solidFill>
                <a:latin typeface="Calibri" panose="020F0502020204030204" charset="0"/>
                <a:cs typeface="Calibri" panose="020F0502020204030204" charset="0"/>
                <a:sym typeface="+mn-lt"/>
              </a:rPr>
              <a:t>The misuse of social media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numerous problems </a:t>
            </a:r>
            <a:r>
              <a:rPr lang="zh-CN" altLang="en-US" sz="2800" b="1" dirty="0">
                <a:solidFill>
                  <a:srgbClr val="FF0000"/>
                </a:solidFill>
                <a:latin typeface="Calibri" panose="020F0502020204030204" charset="0"/>
                <a:cs typeface="Calibri" panose="020F0502020204030204" charset="0"/>
                <a:sym typeface="+mn-lt"/>
              </a:rPr>
              <a:t>as it did in the case of</a:t>
            </a:r>
            <a:r>
              <a:rPr lang="zh-CN" altLang="en-US" sz="2800" dirty="0">
                <a:solidFill>
                  <a:schemeClr val="tx1"/>
                </a:solidFill>
                <a:latin typeface="Calibri" panose="020F0502020204030204" charset="0"/>
                <a:cs typeface="Calibri" panose="020F0502020204030204" charset="0"/>
                <a:sym typeface="+mn-lt"/>
              </a:rPr>
              <a:t> the company</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s PR department, </a:t>
            </a:r>
            <a:r>
              <a:rPr lang="zh-CN" altLang="en-US" sz="2800" b="1" dirty="0">
                <a:solidFill>
                  <a:srgbClr val="FF0000"/>
                </a:solidFill>
                <a:latin typeface="Calibri" panose="020F0502020204030204" charset="0"/>
                <a:cs typeface="Calibri" panose="020F0502020204030204" charset="0"/>
                <a:sym typeface="+mn-lt"/>
              </a:rPr>
              <a:t>who</a:t>
            </a:r>
            <a:r>
              <a:rPr lang="zh-CN" altLang="en-US" sz="2800" dirty="0">
                <a:solidFill>
                  <a:schemeClr val="tx1"/>
                </a:solidFill>
                <a:latin typeface="Calibri" panose="020F0502020204030204" charset="0"/>
                <a:cs typeface="Calibri" panose="020F0502020204030204" charset="0"/>
                <a:sym typeface="+mn-lt"/>
              </a:rPr>
              <a:t> accidentally posted a compromising photo on the company</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s official account.</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442595" y="3170555"/>
            <a:ext cx="11133455" cy="1733550"/>
          </a:xfrm>
          <a:prstGeom prst="rect">
            <a:avLst/>
          </a:prstGeom>
          <a:noFill/>
        </p:spPr>
        <p:txBody>
          <a:bodyPr wrap="square" rtlCol="0">
            <a:noAutofit/>
          </a:bodyPr>
          <a:p>
            <a:pPr indent="0" algn="just" fontAlgn="auto">
              <a:lnSpc>
                <a:spcPts val="4260"/>
              </a:lnSpc>
            </a:pPr>
            <a:r>
              <a:rPr lang="zh-CN" altLang="en-US" sz="2800" dirty="0">
                <a:solidFill>
                  <a:schemeClr val="tx1"/>
                </a:solidFill>
                <a:latin typeface="Calibri" panose="020F0502020204030204" charset="0"/>
                <a:cs typeface="Calibri" panose="020F0502020204030204" charset="0"/>
                <a:sym typeface="+mn-lt"/>
              </a:rPr>
              <a:t>Excessive screen time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various health problems </a:t>
            </a:r>
            <a:r>
              <a:rPr lang="zh-CN" altLang="en-US" sz="2800" b="1" dirty="0">
                <a:solidFill>
                  <a:srgbClr val="FF0000"/>
                </a:solidFill>
                <a:latin typeface="Calibri" panose="020F0502020204030204" charset="0"/>
                <a:cs typeface="Calibri" panose="020F0502020204030204" charset="0"/>
                <a:sym typeface="+mn-lt"/>
              </a:rPr>
              <a:t>as it did in the case of</a:t>
            </a:r>
            <a:r>
              <a:rPr lang="zh-CN" altLang="en-US" sz="2800" dirty="0">
                <a:solidFill>
                  <a:schemeClr val="tx1"/>
                </a:solidFill>
                <a:latin typeface="Calibri" panose="020F0502020204030204" charset="0"/>
                <a:cs typeface="Calibri" panose="020F0502020204030204" charset="0"/>
                <a:sym typeface="+mn-lt"/>
              </a:rPr>
              <a:t> John, </a:t>
            </a:r>
            <a:r>
              <a:rPr lang="zh-CN" altLang="en-US" sz="2800" b="1" dirty="0">
                <a:solidFill>
                  <a:srgbClr val="FF0000"/>
                </a:solidFill>
                <a:latin typeface="Calibri" panose="020F0502020204030204" charset="0"/>
                <a:cs typeface="Calibri" panose="020F0502020204030204" charset="0"/>
                <a:sym typeface="+mn-lt"/>
              </a:rPr>
              <a:t>who</a:t>
            </a:r>
            <a:r>
              <a:rPr lang="zh-CN" altLang="en-US" sz="2800" dirty="0">
                <a:solidFill>
                  <a:schemeClr val="tx1"/>
                </a:solidFill>
                <a:latin typeface="Calibri" panose="020F0502020204030204" charset="0"/>
                <a:cs typeface="Calibri" panose="020F0502020204030204" charset="0"/>
                <a:sym typeface="+mn-lt"/>
              </a:rPr>
              <a:t> experienced dry eyes, headaches, and difficulty sleeping after spending too much time on his computer.</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442595" y="5095240"/>
            <a:ext cx="11334750" cy="1576070"/>
          </a:xfrm>
          <a:prstGeom prst="rect">
            <a:avLst/>
          </a:prstGeom>
          <a:noFill/>
        </p:spPr>
        <p:txBody>
          <a:bodyPr wrap="square" rtlCol="0">
            <a:spAutoFit/>
          </a:bodyPr>
          <a:p>
            <a:pPr indent="0" algn="just" fontAlgn="auto">
              <a:lnSpc>
                <a:spcPts val="3860"/>
              </a:lnSpc>
            </a:pPr>
            <a:r>
              <a:rPr lang="zh-CN" altLang="en-US" sz="2800" dirty="0">
                <a:solidFill>
                  <a:schemeClr val="tx1"/>
                </a:solidFill>
                <a:latin typeface="Calibri" panose="020F0502020204030204" charset="0"/>
                <a:cs typeface="Calibri" panose="020F0502020204030204" charset="0"/>
                <a:sym typeface="+mn-lt"/>
              </a:rPr>
              <a:t>Unchecked deforestation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climate change and loss of biodiversity </a:t>
            </a:r>
            <a:r>
              <a:rPr lang="zh-CN" altLang="en-US" sz="2800" b="1" dirty="0">
                <a:solidFill>
                  <a:srgbClr val="FF0000"/>
                </a:solidFill>
                <a:latin typeface="Calibri" panose="020F0502020204030204" charset="0"/>
                <a:cs typeface="Calibri" panose="020F0502020204030204" charset="0"/>
                <a:sym typeface="+mn-lt"/>
              </a:rPr>
              <a:t>as it did in the case of </a:t>
            </a:r>
            <a:r>
              <a:rPr lang="zh-CN" altLang="en-US" sz="2800" dirty="0">
                <a:solidFill>
                  <a:schemeClr val="tx1"/>
                </a:solidFill>
                <a:latin typeface="Calibri" panose="020F0502020204030204" charset="0"/>
                <a:cs typeface="Calibri" panose="020F0502020204030204" charset="0"/>
                <a:sym typeface="+mn-lt"/>
              </a:rPr>
              <a:t>the Amazon rainforest, </a:t>
            </a:r>
            <a:r>
              <a:rPr lang="zh-CN" altLang="en-US" sz="2800" b="1" dirty="0">
                <a:solidFill>
                  <a:srgbClr val="FF0000"/>
                </a:solidFill>
                <a:latin typeface="Calibri" panose="020F0502020204030204" charset="0"/>
                <a:cs typeface="Calibri" panose="020F0502020204030204" charset="0"/>
                <a:sym typeface="+mn-lt"/>
              </a:rPr>
              <a:t>which</a:t>
            </a:r>
            <a:r>
              <a:rPr lang="zh-CN" altLang="en-US" sz="2800" dirty="0">
                <a:solidFill>
                  <a:schemeClr val="tx1"/>
                </a:solidFill>
                <a:latin typeface="Calibri" panose="020F0502020204030204" charset="0"/>
                <a:cs typeface="Calibri" panose="020F0502020204030204" charset="0"/>
                <a:sym typeface="+mn-lt"/>
              </a:rPr>
              <a:t> experienced significant deforestation and changes to its ecosystem.</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52145" y="1263650"/>
            <a:ext cx="9753600" cy="953770"/>
          </a:xfrm>
          <a:prstGeom prst="rect">
            <a:avLst/>
          </a:prstGeom>
          <a:noFill/>
        </p:spPr>
        <p:txBody>
          <a:bodyPr wrap="square" rtlCol="0">
            <a:noAutofit/>
          </a:bodyPr>
          <a:lstStyle/>
          <a:p>
            <a:pPr indent="0" algn="just" fontAlgn="auto">
              <a:lnSpc>
                <a:spcPts val="3860"/>
              </a:lnSpc>
            </a:pPr>
            <a:r>
              <a:rPr lang="en-US" altLang="zh-CN" sz="3200" b="1" dirty="0">
                <a:solidFill>
                  <a:srgbClr val="FF0000"/>
                </a:solidFill>
                <a:latin typeface="Calibri" panose="020F0502020204030204" charset="0"/>
                <a:cs typeface="Calibri" panose="020F0502020204030204" charset="0"/>
                <a:sym typeface="+mn-lt"/>
              </a:rPr>
              <a:t>4</a:t>
            </a:r>
            <a:r>
              <a:rPr lang="zh-CN" altLang="en-US" sz="3200" b="1" dirty="0">
                <a:solidFill>
                  <a:srgbClr val="FF0000"/>
                </a:solidFill>
                <a:latin typeface="Calibri" panose="020F0502020204030204" charset="0"/>
                <a:cs typeface="Calibri" panose="020F0502020204030204" charset="0"/>
                <a:sym typeface="+mn-lt"/>
              </a:rPr>
              <a:t>. </a:t>
            </a:r>
            <a:r>
              <a:rPr lang="en-US" altLang="zh-CN" sz="3200" b="1">
                <a:solidFill>
                  <a:srgbClr val="FF3300"/>
                </a:solidFill>
                <a:latin typeface="Calibri" panose="020F0502020204030204" charset="0"/>
                <a:cs typeface="Calibri" panose="020F0502020204030204" charset="0"/>
                <a:sym typeface="+mn-ea"/>
              </a:rPr>
              <a:t>…has never…. and ..never will, for…</a:t>
            </a:r>
            <a:endParaRPr lang="en-US" altLang="zh-CN" sz="3200">
              <a:solidFill>
                <a:srgbClr val="FF3300"/>
              </a:solidFill>
              <a:latin typeface="Calibri" panose="020F0502020204030204" charset="0"/>
              <a:cs typeface="Calibri" panose="020F0502020204030204" charset="0"/>
            </a:endParaRPr>
          </a:p>
          <a:p>
            <a:pPr algn="just">
              <a:lnSpc>
                <a:spcPct val="150000"/>
              </a:lnSpc>
            </a:pPr>
            <a:endParaRPr lang="en-US" altLang="zh-CN" sz="3200" b="1" dirty="0">
              <a:solidFill>
                <a:srgbClr val="FF0000"/>
              </a:solidFill>
              <a:latin typeface="Calibri" panose="020F0502020204030204" charset="0"/>
              <a:cs typeface="Calibri" panose="020F0502020204030204" charset="0"/>
              <a:sym typeface="+mn-lt"/>
            </a:endParaRPr>
          </a:p>
        </p:txBody>
      </p:sp>
      <p:sp>
        <p:nvSpPr>
          <p:cNvPr id="8" name="文本框 7"/>
          <p:cNvSpPr txBox="1"/>
          <p:nvPr/>
        </p:nvSpPr>
        <p:spPr>
          <a:xfrm>
            <a:off x="673735" y="2045335"/>
            <a:ext cx="11259820" cy="1081405"/>
          </a:xfrm>
          <a:prstGeom prst="rect">
            <a:avLst/>
          </a:prstGeom>
          <a:noFill/>
        </p:spPr>
        <p:txBody>
          <a:bodyPr wrap="square" rtlCol="0">
            <a:spAutoFit/>
          </a:bodyPr>
          <a:lstStyle/>
          <a:p>
            <a:pPr indent="0" algn="just" fontAlgn="auto">
              <a:lnSpc>
                <a:spcPts val="3860"/>
              </a:lnSpc>
            </a:pPr>
            <a:r>
              <a:rPr lang="zh-CN" altLang="en-US" sz="2800" dirty="0">
                <a:latin typeface="Calibri" panose="020F0502020204030204" charset="0"/>
                <a:cs typeface="Calibri" panose="020F0502020204030204" charset="0"/>
                <a:sym typeface="+mn-lt"/>
              </a:rPr>
              <a:t>John </a:t>
            </a:r>
            <a:r>
              <a:rPr lang="zh-CN" altLang="en-US" sz="2800" b="1" dirty="0">
                <a:solidFill>
                  <a:srgbClr val="FF0000"/>
                </a:solidFill>
                <a:latin typeface="Calibri" panose="020F0502020204030204" charset="0"/>
                <a:cs typeface="Calibri" panose="020F0502020204030204" charset="0"/>
                <a:sym typeface="+mn-lt"/>
              </a:rPr>
              <a:t>has never</a:t>
            </a:r>
            <a:r>
              <a:rPr lang="zh-CN" altLang="en-US" sz="2800" dirty="0">
                <a:latin typeface="Calibri" panose="020F0502020204030204" charset="0"/>
                <a:cs typeface="Calibri" panose="020F0502020204030204" charset="0"/>
                <a:sym typeface="+mn-lt"/>
              </a:rPr>
              <a:t> tasted sushi, </a:t>
            </a:r>
            <a:r>
              <a:rPr lang="zh-CN" altLang="en-US" sz="2800" b="1" dirty="0">
                <a:solidFill>
                  <a:srgbClr val="FF0000"/>
                </a:solidFill>
                <a:latin typeface="Calibri" panose="020F0502020204030204" charset="0"/>
                <a:cs typeface="Calibri" panose="020F0502020204030204" charset="0"/>
                <a:sym typeface="+mn-lt"/>
              </a:rPr>
              <a:t>and he never will</a:t>
            </a:r>
            <a:r>
              <a:rPr lang="zh-CN" altLang="en-US" sz="2800" dirty="0">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for</a:t>
            </a:r>
            <a:r>
              <a:rPr lang="zh-CN" altLang="en-US" sz="2800" dirty="0">
                <a:latin typeface="Calibri" panose="020F0502020204030204" charset="0"/>
                <a:cs typeface="Calibri" panose="020F0502020204030204" charset="0"/>
                <a:sym typeface="+mn-lt"/>
              </a:rPr>
              <a:t> he is allergic to seafood and cannot consume raw fish.</a:t>
            </a:r>
            <a:endParaRPr lang="zh-CN" altLang="en-US" sz="2800" b="1" dirty="0">
              <a:solidFill>
                <a:srgbClr val="FF0000"/>
              </a:solidFill>
              <a:latin typeface="Calibri" panose="020F0502020204030204" charset="0"/>
              <a:cs typeface="Calibri" panose="020F0502020204030204" charset="0"/>
              <a:sym typeface="+mn-lt"/>
            </a:endParaRPr>
          </a:p>
        </p:txBody>
      </p:sp>
      <p:sp>
        <p:nvSpPr>
          <p:cNvPr id="10" name="文本框 9"/>
          <p:cNvSpPr txBox="1"/>
          <p:nvPr/>
        </p:nvSpPr>
        <p:spPr>
          <a:xfrm>
            <a:off x="652145" y="3429000"/>
            <a:ext cx="11259820" cy="1081405"/>
          </a:xfrm>
          <a:prstGeom prst="rect">
            <a:avLst/>
          </a:prstGeom>
          <a:noFill/>
        </p:spPr>
        <p:txBody>
          <a:bodyPr wrap="square" rtlCol="0">
            <a:spAutoFit/>
          </a:bodyPr>
          <a:lstStyle/>
          <a:p>
            <a:pPr indent="0" algn="just" fontAlgn="auto">
              <a:lnSpc>
                <a:spcPts val="3860"/>
              </a:lnSpc>
            </a:pPr>
            <a:r>
              <a:rPr lang="zh-CN" altLang="en-US" sz="2800" dirty="0">
                <a:latin typeface="Calibri" panose="020F0502020204030204" charset="0"/>
                <a:cs typeface="Calibri" panose="020F0502020204030204" charset="0"/>
                <a:sym typeface="+mn-lt"/>
              </a:rPr>
              <a:t>My father </a:t>
            </a:r>
            <a:r>
              <a:rPr lang="zh-CN" altLang="en-US" sz="2800" b="1" dirty="0">
                <a:solidFill>
                  <a:srgbClr val="FF0000"/>
                </a:solidFill>
                <a:latin typeface="Calibri" panose="020F0502020204030204" charset="0"/>
                <a:cs typeface="Calibri" panose="020F0502020204030204" charset="0"/>
                <a:sym typeface="+mn-lt"/>
              </a:rPr>
              <a:t>has never</a:t>
            </a:r>
            <a:r>
              <a:rPr lang="zh-CN" altLang="en-US" sz="2800" dirty="0">
                <a:latin typeface="Calibri" panose="020F0502020204030204" charset="0"/>
                <a:cs typeface="Calibri" panose="020F0502020204030204" charset="0"/>
                <a:sym typeface="+mn-lt"/>
              </a:rPr>
              <a:t> flown on an airplane,</a:t>
            </a:r>
            <a:r>
              <a:rPr lang="zh-CN" altLang="en-US" sz="2800" b="1" dirty="0">
                <a:solidFill>
                  <a:srgbClr val="FF0000"/>
                </a:solidFill>
                <a:latin typeface="Calibri" panose="020F0502020204030204" charset="0"/>
                <a:cs typeface="Calibri" panose="020F0502020204030204" charset="0"/>
                <a:sym typeface="+mn-lt"/>
              </a:rPr>
              <a:t> and he never will</a:t>
            </a:r>
            <a:r>
              <a:rPr lang="zh-CN" altLang="en-US" sz="2800" dirty="0">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for</a:t>
            </a:r>
            <a:r>
              <a:rPr lang="zh-CN" altLang="en-US" sz="2800" dirty="0">
                <a:latin typeface="Calibri" panose="020F0502020204030204" charset="0"/>
                <a:cs typeface="Calibri" panose="020F0502020204030204" charset="0"/>
                <a:sym typeface="+mn-lt"/>
              </a:rPr>
              <a:t> he has a fear of flying and prefers to travel by car or train.</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652145" y="508000"/>
            <a:ext cx="6103620" cy="586105"/>
          </a:xfrm>
          <a:prstGeom prst="rect">
            <a:avLst/>
          </a:prstGeom>
          <a:noFill/>
        </p:spPr>
        <p:txBody>
          <a:bodyPr wrap="square" rtlCol="0">
            <a:spAutoFit/>
          </a:bodyPr>
          <a:p>
            <a:pPr indent="0" fontAlgn="auto">
              <a:lnSpc>
                <a:spcPts val="3860"/>
              </a:lnSpc>
            </a:pPr>
            <a:r>
              <a:rPr lang="en-US" altLang="zh-CN" sz="3600" b="1" dirty="0">
                <a:solidFill>
                  <a:schemeClr val="tx1"/>
                </a:solidFill>
                <a:highlight>
                  <a:srgbClr val="FFFF00"/>
                </a:highlight>
                <a:latin typeface="Calibri" panose="020F0502020204030204" charset="0"/>
                <a:cs typeface="Calibri" panose="020F0502020204030204" charset="0"/>
                <a:sym typeface="+mn-lt"/>
              </a:rPr>
              <a:t>Imitation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652145" y="4916170"/>
            <a:ext cx="11259820" cy="1576070"/>
          </a:xfrm>
          <a:prstGeom prst="rect">
            <a:avLst/>
          </a:prstGeom>
          <a:noFill/>
        </p:spPr>
        <p:txBody>
          <a:bodyPr wrap="square" rtlCol="0">
            <a:spAutoFit/>
          </a:bodyPr>
          <a:p>
            <a:pPr indent="0" algn="just" fontAlgn="auto">
              <a:lnSpc>
                <a:spcPts val="3860"/>
              </a:lnSpc>
            </a:pPr>
            <a:r>
              <a:rPr lang="zh-CN" altLang="en-US" sz="2800" dirty="0">
                <a:latin typeface="Calibri" panose="020F0502020204030204" charset="0"/>
                <a:cs typeface="Calibri" panose="020F0502020204030204" charset="0"/>
                <a:sym typeface="+mn-lt"/>
              </a:rPr>
              <a:t>The school </a:t>
            </a:r>
            <a:r>
              <a:rPr lang="zh-CN" altLang="en-US" sz="2800" b="1" dirty="0">
                <a:solidFill>
                  <a:srgbClr val="FF0000"/>
                </a:solidFill>
                <a:latin typeface="Calibri" panose="020F0502020204030204" charset="0"/>
                <a:cs typeface="Calibri" panose="020F0502020204030204" charset="0"/>
                <a:sym typeface="+mn-lt"/>
              </a:rPr>
              <a:t>has never</a:t>
            </a:r>
            <a:r>
              <a:rPr lang="zh-CN" altLang="en-US" sz="2800" dirty="0">
                <a:latin typeface="Calibri" panose="020F0502020204030204" charset="0"/>
                <a:cs typeface="Calibri" panose="020F0502020204030204" charset="0"/>
                <a:sym typeface="+mn-lt"/>
              </a:rPr>
              <a:t> allowed students to use their phones during class, </a:t>
            </a:r>
            <a:r>
              <a:rPr lang="zh-CN" altLang="en-US" sz="2800" b="1" dirty="0">
                <a:solidFill>
                  <a:srgbClr val="FF0000"/>
                </a:solidFill>
                <a:latin typeface="Calibri" panose="020F0502020204030204" charset="0"/>
                <a:cs typeface="Calibri" panose="020F0502020204030204" charset="0"/>
                <a:sym typeface="+mn-lt"/>
              </a:rPr>
              <a:t>and it never will</a:t>
            </a:r>
            <a:r>
              <a:rPr lang="zh-CN" altLang="en-US" sz="2800" dirty="0">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for</a:t>
            </a:r>
            <a:r>
              <a:rPr lang="zh-CN" altLang="en-US" sz="2800" dirty="0">
                <a:latin typeface="Calibri" panose="020F0502020204030204" charset="0"/>
                <a:cs typeface="Calibri" panose="020F0502020204030204" charset="0"/>
                <a:sym typeface="+mn-lt"/>
              </a:rPr>
              <a:t> it believes that phones are a distraction and can interfere with learning.</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5</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sym typeface="+mn-lt"/>
              </a:rPr>
              <a:t>Story telling</a:t>
            </a:r>
            <a:endParaRPr lang="en-US" sz="3600" spc="260" dirty="0">
              <a:sym typeface="+mn-lt"/>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63855" y="1040130"/>
            <a:ext cx="11637645" cy="5742940"/>
          </a:xfrm>
          <a:prstGeom prst="rect">
            <a:avLst/>
          </a:prstGeom>
          <a:noFill/>
        </p:spPr>
        <p:txBody>
          <a:bodyPr wrap="square" rtlCol="0">
            <a:noAutofit/>
          </a:bodyPr>
          <a:lstStyle/>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1. Alf got married ---- too embarrassed ---- wife ---- job </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smtClean="0">
                <a:latin typeface="Calibri" panose="020F0502020204030204" charset="0"/>
                <a:ea typeface="Times New Roman" panose="02020603050405020304" charset="0"/>
                <a:cs typeface="Calibri" panose="020F0502020204030204" charset="0"/>
                <a:sym typeface="+mn-ea"/>
              </a:rPr>
              <a:t>2. t</a:t>
            </a:r>
            <a:r>
              <a:rPr lang="en-US" altLang="zh-CN" sz="2800" dirty="0">
                <a:latin typeface="Calibri" panose="020F0502020204030204" charset="0"/>
                <a:ea typeface="Times New Roman" panose="02020603050405020304" charset="0"/>
                <a:cs typeface="Calibri" panose="020F0502020204030204" charset="0"/>
                <a:sym typeface="+mn-ea"/>
              </a:rPr>
              <a:t>old her ---- worked for ---- Corporation</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3. every morning ---- smart black suit</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4. changed ---- overalls---- eight hours ---- dustman </a:t>
            </a:r>
            <a:endParaRPr lang="en-US" altLang="zh-CN" sz="2800" dirty="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5. at night ---- shower---- changed back ---- suit </a:t>
            </a:r>
            <a:endParaRPr lang="en-US" altLang="zh-CN" sz="2800" dirty="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6. two years ---- fellow dustmen ---- secret </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smtClean="0">
                <a:latin typeface="Calibri" panose="020F0502020204030204" charset="0"/>
                <a:ea typeface="Times New Roman" panose="02020603050405020304" charset="0"/>
                <a:cs typeface="Calibri" panose="020F0502020204030204" charset="0"/>
                <a:sym typeface="+mn-ea"/>
              </a:rPr>
              <a:t>7. </a:t>
            </a:r>
            <a:r>
              <a:rPr lang="en-US" altLang="zh-CN" sz="2800" dirty="0">
                <a:latin typeface="Calibri" panose="020F0502020204030204" charset="0"/>
                <a:ea typeface="Times New Roman" panose="02020603050405020304" charset="0"/>
                <a:cs typeface="Calibri" panose="020F0502020204030204" charset="0"/>
                <a:sym typeface="+mn-ea"/>
              </a:rPr>
              <a:t>Alf's wife ---- never discovered ---- never will </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smtClean="0">
                <a:latin typeface="Calibri" panose="020F0502020204030204" charset="0"/>
                <a:ea typeface="Times New Roman" panose="02020603050405020304" charset="0"/>
                <a:cs typeface="Calibri" panose="020F0502020204030204" charset="0"/>
                <a:sym typeface="+mn-ea"/>
              </a:rPr>
              <a:t>8. </a:t>
            </a:r>
            <a:r>
              <a:rPr lang="en-US" altLang="zh-CN" sz="2800" dirty="0">
                <a:latin typeface="Calibri" panose="020F0502020204030204" charset="0"/>
                <a:ea typeface="Times New Roman" panose="02020603050405020304" charset="0"/>
                <a:cs typeface="Calibri" panose="020F0502020204030204" charset="0"/>
                <a:sym typeface="+mn-ea"/>
              </a:rPr>
              <a:t>Alf ---- another job ---- office </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260"/>
              </a:lnSpc>
            </a:pPr>
            <a:r>
              <a:rPr lang="en-US" altLang="zh-CN" sz="2800" dirty="0" smtClean="0">
                <a:latin typeface="Calibri" panose="020F0502020204030204" charset="0"/>
                <a:ea typeface="Times New Roman" panose="02020603050405020304" charset="0"/>
                <a:cs typeface="Calibri" panose="020F0502020204030204" charset="0"/>
                <a:sym typeface="+mn-ea"/>
              </a:rPr>
              <a:t>9. e</a:t>
            </a:r>
            <a:r>
              <a:rPr lang="en-US" altLang="zh-CN" sz="2800" dirty="0">
                <a:latin typeface="Calibri" panose="020F0502020204030204" charset="0"/>
                <a:ea typeface="Times New Roman" panose="02020603050405020304" charset="0"/>
                <a:cs typeface="Calibri" panose="020F0502020204030204" charset="0"/>
                <a:sym typeface="+mn-ea"/>
              </a:rPr>
              <a:t>arning half as much---- status ---- worth loss of money</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10. will wear a suit---- ‘Mr. </a:t>
            </a:r>
            <a:r>
              <a:rPr lang="en-US" altLang="zh-CN" sz="2800" dirty="0" err="1">
                <a:latin typeface="Calibri" panose="020F0502020204030204" charset="0"/>
                <a:ea typeface="Times New Roman" panose="02020603050405020304" charset="0"/>
                <a:cs typeface="Calibri" panose="020F0502020204030204" charset="0"/>
                <a:sym typeface="+mn-ea"/>
              </a:rPr>
              <a:t>Bloggs</a:t>
            </a:r>
            <a:r>
              <a:rPr lang="en-US" altLang="zh-CN" sz="2800" dirty="0">
                <a:latin typeface="Calibri" panose="020F0502020204030204" charset="0"/>
                <a:ea typeface="Times New Roman" panose="02020603050405020304" charset="0"/>
                <a:cs typeface="Calibri" panose="020F0502020204030204" charset="0"/>
                <a:sym typeface="+mn-ea"/>
              </a:rPr>
              <a:t>’---- ‘Alf’</a:t>
            </a:r>
            <a:br>
              <a:rPr lang="en-US" altLang="zh-CN" sz="2400" dirty="0">
                <a:latin typeface="Times New Roman" panose="02020603050405020304" charset="0"/>
                <a:ea typeface="Times New Roman" panose="02020603050405020304" charset="0"/>
                <a:cs typeface="Times New Roman" panose="02020603050405020304" charset="0"/>
                <a:sym typeface="+mn-ea"/>
              </a:rPr>
            </a:br>
            <a:endParaRPr lang="zh-CN" altLang="en-US" sz="2400">
              <a:latin typeface="Calibri" panose="020F0502020204030204" charset="0"/>
              <a:cs typeface="Calibri" panose="020F0502020204030204" charset="0"/>
            </a:endParaRPr>
          </a:p>
        </p:txBody>
      </p:sp>
      <p:sp>
        <p:nvSpPr>
          <p:cNvPr id="77" name="文本框 76"/>
          <p:cNvSpPr txBox="1"/>
          <p:nvPr/>
        </p:nvSpPr>
        <p:spPr>
          <a:xfrm>
            <a:off x="363855" y="18351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6</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sz="4200" spc="260" dirty="0">
                <a:sym typeface="+mn-lt"/>
              </a:rPr>
              <a:t>Summary writing</a:t>
            </a:r>
            <a:endParaRPr lang="en-US" sz="4200" spc="260" dirty="0">
              <a:sym typeface="+mn-l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7" name="任意多边形: 形状 16"/>
          <p:cNvSpPr/>
          <p:nvPr>
            <p:custDataLst>
              <p:tags r:id="rId1"/>
            </p:custDataLst>
          </p:nvPr>
        </p:nvSpPr>
        <p:spPr>
          <a:xfrm>
            <a:off x="8920985" y="89484"/>
            <a:ext cx="3271015" cy="6679032"/>
          </a:xfrm>
          <a:custGeom>
            <a:avLst/>
            <a:gdLst>
              <a:gd name="connsiteX0" fmla="*/ 3358677 w 3358677"/>
              <a:gd name="connsiteY0" fmla="*/ 4566629 h 6858027"/>
              <a:gd name="connsiteX1" fmla="*/ 3358677 w 3358677"/>
              <a:gd name="connsiteY1" fmla="*/ 6858027 h 6858027"/>
              <a:gd name="connsiteX2" fmla="*/ 285684 w 3358677"/>
              <a:gd name="connsiteY2" fmla="*/ 6858027 h 6858027"/>
              <a:gd name="connsiteX3" fmla="*/ 254148 w 3358677"/>
              <a:gd name="connsiteY3" fmla="*/ 6830410 h 6858027"/>
              <a:gd name="connsiteX4" fmla="*/ 61591 w 3358677"/>
              <a:gd name="connsiteY4" fmla="*/ 6515318 h 6858027"/>
              <a:gd name="connsiteX5" fmla="*/ 9075 w 3358677"/>
              <a:gd name="connsiteY5" fmla="*/ 6025174 h 6858027"/>
              <a:gd name="connsiteX6" fmla="*/ 108271 w 3358677"/>
              <a:gd name="connsiteY6" fmla="*/ 5686741 h 6858027"/>
              <a:gd name="connsiteX7" fmla="*/ 376684 w 3358677"/>
              <a:gd name="connsiteY7" fmla="*/ 5429998 h 6858027"/>
              <a:gd name="connsiteX8" fmla="*/ 796807 w 3358677"/>
              <a:gd name="connsiteY8" fmla="*/ 5359978 h 6858027"/>
              <a:gd name="connsiteX9" fmla="*/ 1281116 w 3358677"/>
              <a:gd name="connsiteY9" fmla="*/ 5447504 h 6858027"/>
              <a:gd name="connsiteX10" fmla="*/ 1864621 w 3358677"/>
              <a:gd name="connsiteY10" fmla="*/ 5581710 h 6858027"/>
              <a:gd name="connsiteX11" fmla="*/ 2512312 w 3358677"/>
              <a:gd name="connsiteY11" fmla="*/ 5494184 h 6858027"/>
              <a:gd name="connsiteX12" fmla="*/ 2804064 w 3358677"/>
              <a:gd name="connsiteY12" fmla="*/ 5249112 h 6858027"/>
              <a:gd name="connsiteX13" fmla="*/ 2984951 w 3358677"/>
              <a:gd name="connsiteY13" fmla="*/ 5027380 h 6858027"/>
              <a:gd name="connsiteX14" fmla="*/ 3119157 w 3358677"/>
              <a:gd name="connsiteY14" fmla="*/ 4846493 h 6858027"/>
              <a:gd name="connsiteX15" fmla="*/ 3259198 w 3358677"/>
              <a:gd name="connsiteY15" fmla="*/ 4712287 h 6858027"/>
              <a:gd name="connsiteX16" fmla="*/ 3330029 w 3358677"/>
              <a:gd name="connsiteY16" fmla="*/ 4620538 h 6858027"/>
              <a:gd name="connsiteX17" fmla="*/ 629483 w 3358677"/>
              <a:gd name="connsiteY17" fmla="*/ 0 h 6858027"/>
              <a:gd name="connsiteX18" fmla="*/ 3358677 w 3358677"/>
              <a:gd name="connsiteY18" fmla="*/ 0 h 6858027"/>
              <a:gd name="connsiteX19" fmla="*/ 3358677 w 3358677"/>
              <a:gd name="connsiteY19" fmla="*/ 2523477 h 6858027"/>
              <a:gd name="connsiteX20" fmla="*/ 3346482 w 3358677"/>
              <a:gd name="connsiteY20" fmla="*/ 2496382 h 6858027"/>
              <a:gd name="connsiteX21" fmla="*/ 3002456 w 3358677"/>
              <a:gd name="connsiteY21" fmla="*/ 1940638 h 6858027"/>
              <a:gd name="connsiteX22" fmla="*/ 2459797 w 3358677"/>
              <a:gd name="connsiteY22" fmla="*/ 1421318 h 6858027"/>
              <a:gd name="connsiteX23" fmla="*/ 1928807 w 3358677"/>
              <a:gd name="connsiteY23" fmla="*/ 1135401 h 6858027"/>
              <a:gd name="connsiteX24" fmla="*/ 1578704 w 3358677"/>
              <a:gd name="connsiteY24" fmla="*/ 977855 h 6858027"/>
              <a:gd name="connsiteX25" fmla="*/ 948519 w 3358677"/>
              <a:gd name="connsiteY25" fmla="*/ 563566 h 6858027"/>
              <a:gd name="connsiteX26" fmla="*/ 569240 w 3358677"/>
              <a:gd name="connsiteY26" fmla="*/ 230968 h 6858027"/>
              <a:gd name="connsiteX27" fmla="*/ 624771 w 3358677"/>
              <a:gd name="connsiteY27" fmla="*/ 7384 h 685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58677" h="6858027">
                <a:moveTo>
                  <a:pt x="3358677" y="4566629"/>
                </a:moveTo>
                <a:lnTo>
                  <a:pt x="3358677" y="6858027"/>
                </a:lnTo>
                <a:lnTo>
                  <a:pt x="285684" y="6858027"/>
                </a:lnTo>
                <a:lnTo>
                  <a:pt x="254148" y="6830410"/>
                </a:lnTo>
                <a:cubicBezTo>
                  <a:pt x="125776" y="6686868"/>
                  <a:pt x="61591" y="6515318"/>
                  <a:pt x="61591" y="6515318"/>
                </a:cubicBezTo>
                <a:cubicBezTo>
                  <a:pt x="-20100" y="6296503"/>
                  <a:pt x="-261" y="6104530"/>
                  <a:pt x="9075" y="6025174"/>
                </a:cubicBezTo>
                <a:cubicBezTo>
                  <a:pt x="20746" y="5923644"/>
                  <a:pt x="34166" y="5811610"/>
                  <a:pt x="108271" y="5686741"/>
                </a:cubicBezTo>
                <a:cubicBezTo>
                  <a:pt x="206884" y="5521608"/>
                  <a:pt x="345758" y="5446336"/>
                  <a:pt x="376684" y="5429998"/>
                </a:cubicBezTo>
                <a:cubicBezTo>
                  <a:pt x="521393" y="5354726"/>
                  <a:pt x="653265" y="5356476"/>
                  <a:pt x="796807" y="5359978"/>
                </a:cubicBezTo>
                <a:cubicBezTo>
                  <a:pt x="936265" y="5363479"/>
                  <a:pt x="1021457" y="5385068"/>
                  <a:pt x="1281116" y="5447504"/>
                </a:cubicBezTo>
                <a:cubicBezTo>
                  <a:pt x="1639388" y="5533862"/>
                  <a:pt x="1819691" y="5577625"/>
                  <a:pt x="1864621" y="5581710"/>
                </a:cubicBezTo>
                <a:cubicBezTo>
                  <a:pt x="2051343" y="5599798"/>
                  <a:pt x="2287663" y="5622555"/>
                  <a:pt x="2512312" y="5494184"/>
                </a:cubicBezTo>
                <a:cubicBezTo>
                  <a:pt x="2650603" y="5415411"/>
                  <a:pt x="2767304" y="5288790"/>
                  <a:pt x="2804064" y="5249112"/>
                </a:cubicBezTo>
                <a:cubicBezTo>
                  <a:pt x="2900926" y="5144664"/>
                  <a:pt x="2984951" y="5027380"/>
                  <a:pt x="2984951" y="5027380"/>
                </a:cubicBezTo>
                <a:cubicBezTo>
                  <a:pt x="3038050" y="4953274"/>
                  <a:pt x="3061390" y="4911846"/>
                  <a:pt x="3119157" y="4846493"/>
                </a:cubicBezTo>
                <a:cubicBezTo>
                  <a:pt x="3188011" y="4768887"/>
                  <a:pt x="3248112" y="4721623"/>
                  <a:pt x="3259198" y="4712287"/>
                </a:cubicBezTo>
                <a:cubicBezTo>
                  <a:pt x="3280131" y="4694928"/>
                  <a:pt x="3304420" y="4663765"/>
                  <a:pt x="3330029" y="4620538"/>
                </a:cubicBezTo>
                <a:close/>
                <a:moveTo>
                  <a:pt x="629483" y="0"/>
                </a:moveTo>
                <a:lnTo>
                  <a:pt x="3358677" y="0"/>
                </a:lnTo>
                <a:lnTo>
                  <a:pt x="3358677" y="2523477"/>
                </a:lnTo>
                <a:lnTo>
                  <a:pt x="3346482" y="2496382"/>
                </a:lnTo>
                <a:cubicBezTo>
                  <a:pt x="3296734" y="2388533"/>
                  <a:pt x="3187792" y="2173968"/>
                  <a:pt x="3002456" y="1940638"/>
                </a:cubicBezTo>
                <a:cubicBezTo>
                  <a:pt x="2905594" y="1818686"/>
                  <a:pt x="2737545" y="1610374"/>
                  <a:pt x="2459797" y="1421318"/>
                </a:cubicBezTo>
                <a:cubicBezTo>
                  <a:pt x="2303417" y="1314537"/>
                  <a:pt x="2155790" y="1243933"/>
                  <a:pt x="1928807" y="1135401"/>
                </a:cubicBezTo>
                <a:cubicBezTo>
                  <a:pt x="1711159" y="1030954"/>
                  <a:pt x="1722830" y="1050793"/>
                  <a:pt x="1578704" y="977855"/>
                </a:cubicBezTo>
                <a:cubicBezTo>
                  <a:pt x="1310875" y="841898"/>
                  <a:pt x="1125320" y="700106"/>
                  <a:pt x="948519" y="563566"/>
                </a:cubicBezTo>
                <a:cubicBezTo>
                  <a:pt x="703446" y="373927"/>
                  <a:pt x="580910" y="279399"/>
                  <a:pt x="569240" y="230968"/>
                </a:cubicBezTo>
                <a:cubicBezTo>
                  <a:pt x="554798" y="170065"/>
                  <a:pt x="575440" y="93480"/>
                  <a:pt x="624771" y="7384"/>
                </a:cubicBezTo>
                <a:close/>
              </a:path>
            </a:pathLst>
          </a:custGeom>
          <a:solidFill>
            <a:schemeClr val="accent1"/>
          </a:solidFill>
          <a:ln w="5828" cap="flat">
            <a:noFill/>
            <a:prstDash val="solid"/>
            <a:miter/>
          </a:ln>
        </p:spPr>
        <p:txBody>
          <a:bodyPr rtlCol="0" anchor="ctr"/>
          <a:p>
            <a:endParaRPr lang="zh-CN" altLang="en-US">
              <a:solidFill>
                <a:schemeClr val="dk1"/>
              </a:solidFill>
              <a:latin typeface="微软雅黑" panose="020B0503020204020204" charset="-122"/>
              <a:ea typeface="微软雅黑" panose="020B0503020204020204" charset="-122"/>
            </a:endParaRPr>
          </a:p>
        </p:txBody>
      </p:sp>
      <p:sp>
        <p:nvSpPr>
          <p:cNvPr id="20" name="椭圆 19"/>
          <p:cNvSpPr/>
          <p:nvPr>
            <p:custDataLst>
              <p:tags r:id="rId2"/>
            </p:custDataLst>
          </p:nvPr>
        </p:nvSpPr>
        <p:spPr>
          <a:xfrm>
            <a:off x="8431967" y="6137720"/>
            <a:ext cx="321582" cy="52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1" name="椭圆 20"/>
          <p:cNvSpPr/>
          <p:nvPr>
            <p:custDataLst>
              <p:tags r:id="rId3"/>
            </p:custDataLst>
          </p:nvPr>
        </p:nvSpPr>
        <p:spPr>
          <a:xfrm>
            <a:off x="8480470" y="5801113"/>
            <a:ext cx="237864" cy="2378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2" name="椭圆 21"/>
          <p:cNvSpPr/>
          <p:nvPr>
            <p:custDataLst>
              <p:tags r:id="rId4"/>
            </p:custDataLst>
          </p:nvPr>
        </p:nvSpPr>
        <p:spPr>
          <a:xfrm>
            <a:off x="7083798" y="1239783"/>
            <a:ext cx="296845" cy="29684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3" name="椭圆 22"/>
          <p:cNvSpPr/>
          <p:nvPr>
            <p:custDataLst>
              <p:tags r:id="rId5"/>
            </p:custDataLst>
          </p:nvPr>
        </p:nvSpPr>
        <p:spPr>
          <a:xfrm>
            <a:off x="7260256" y="619615"/>
            <a:ext cx="655532" cy="5144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Title 6"/>
          <p:cNvSpPr txBox="1"/>
          <p:nvPr>
            <p:custDataLst>
              <p:tags r:id="rId6"/>
            </p:custDataLst>
          </p:nvPr>
        </p:nvSpPr>
        <p:spPr>
          <a:xfrm>
            <a:off x="762006" y="1628164"/>
            <a:ext cx="5086375" cy="329692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4000" b="1" spc="24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rPr>
              <a:t>Lesson 4 </a:t>
            </a:r>
            <a:endParaRPr lang="en-US" altLang="zh-CN" sz="4000" b="1" spc="24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endParaRPr>
          </a:p>
          <a:p>
            <a:pPr marL="0" lvl="0" indent="-285750" algn="l" fontAlgn="ctr">
              <a:lnSpc>
                <a:spcPct val="120000"/>
              </a:lnSpc>
              <a:spcBef>
                <a:spcPts val="0"/>
              </a:spcBef>
              <a:spcAft>
                <a:spcPts val="800"/>
              </a:spcAft>
              <a:buSzPct val="100000"/>
              <a:buFont typeface="Wingdings" panose="05000000000000000000" charset="0"/>
              <a:buNone/>
            </a:pPr>
            <a:r>
              <a:rPr lang="en-US" altLang="zh-CN" sz="3600" b="1" spc="240" dirty="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rPr>
              <a:t>The double life of </a:t>
            </a:r>
            <a:br>
              <a:rPr lang="en-US" altLang="zh-CN" sz="3600" b="1" spc="240" dirty="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rPr>
            </a:br>
            <a:r>
              <a:rPr lang="en-US" altLang="zh-CN" sz="3600" b="1" spc="240" dirty="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rPr>
              <a:t>Alfred Bloggs</a:t>
            </a:r>
            <a:endParaRPr lang="en-US" altLang="zh-CN" sz="3600" b="1" spc="240" dirty="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ea"/>
            </a:endParaRPr>
          </a:p>
        </p:txBody>
      </p:sp>
      <p:sp>
        <p:nvSpPr>
          <p:cNvPr id="4" name="矩形 3"/>
          <p:cNvSpPr/>
          <p:nvPr>
            <p:custDataLst>
              <p:tags r:id="rId7"/>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custDataLst>
              <p:tags r:id="rId8"/>
            </p:custDataLst>
          </p:nvPr>
        </p:nvPicPr>
        <p:blipFill>
          <a:blip r:embed="rId9"/>
          <a:stretch>
            <a:fillRect/>
          </a:stretch>
        </p:blipFill>
        <p:spPr>
          <a:xfrm>
            <a:off x="7915910" y="2089150"/>
            <a:ext cx="3166745" cy="2626360"/>
          </a:xfrm>
          <a:prstGeom prst="rect">
            <a:avLst/>
          </a:prstGeom>
        </p:spPr>
      </p:pic>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40030" y="121920"/>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580" y="909320"/>
            <a:ext cx="11546205" cy="5734050"/>
          </a:xfrm>
          <a:prstGeom prst="rect">
            <a:avLst/>
          </a:prstGeom>
          <a:noFill/>
        </p:spPr>
        <p:txBody>
          <a:bodyPr wrap="square" rtlCol="0">
            <a:noAutofit/>
          </a:bodyPr>
          <a:lstStyle/>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1. What did Alfred </a:t>
            </a:r>
            <a:r>
              <a:rPr kumimoji="1" lang="en-US" altLang="zh-CN" sz="2800" kern="0" dirty="0" err="1">
                <a:latin typeface="Calibri" panose="020F0502020204030204" charset="0"/>
                <a:ea typeface="Times New Roman" panose="02020603050405020304" charset="0"/>
                <a:cs typeface="Calibri" panose="020F0502020204030204" charset="0"/>
                <a:sym typeface="+mn-lt"/>
              </a:rPr>
              <a:t>Bloggs</a:t>
            </a:r>
            <a:r>
              <a:rPr kumimoji="1" lang="en-US" altLang="zh-CN" sz="2800" kern="0" dirty="0">
                <a:latin typeface="Calibri" panose="020F0502020204030204" charset="0"/>
                <a:ea typeface="Times New Roman" panose="02020603050405020304" charset="0"/>
                <a:cs typeface="Calibri" panose="020F0502020204030204" charset="0"/>
                <a:sym typeface="+mn-lt"/>
              </a:rPr>
              <a:t> tell his wife when they got married?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2. How did he dress each morning before he left home?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3. Did he change into overalls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4. How did he spend the day?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5. What did he do before going home at night?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6. For how long did this last?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7. Did his fellow dustmen keep his secret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8. Will his wife ever learn the truth?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9. Where will her husband be working in future?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811530" y="1208405"/>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811529" y="247470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811619" y="358632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397000" y="155575"/>
            <a:ext cx="10611485" cy="837565"/>
          </a:xfrm>
          <a:prstGeom prst="rect">
            <a:avLst/>
          </a:prstGeom>
          <a:noFill/>
        </p:spPr>
        <p:txBody>
          <a:bodyPr wrap="square" rtlCol="0" anchor="t">
            <a:noAutofit/>
          </a:bodyPr>
          <a:p>
            <a:pPr marL="800100" lvl="1" indent="-342900" fontAlgn="auto">
              <a:lnSpc>
                <a:spcPts val="2480"/>
              </a:lnSpc>
            </a:pPr>
            <a:endParaRPr lang="en-US" altLang="zh-CN" sz="3200">
              <a:solidFill>
                <a:srgbClr val="000000"/>
              </a:solidFill>
              <a:latin typeface="Calibri" panose="020F0502020204030204" charset="0"/>
              <a:cs typeface="Calibri" panose="020F0502020204030204" charset="0"/>
              <a:sym typeface="+mn-ea"/>
            </a:endParaRPr>
          </a:p>
          <a:p>
            <a:pPr marL="800100" lvl="1" indent="-342900" fontAlgn="auto">
              <a:lnSpc>
                <a:spcPts val="2480"/>
              </a:lnSpc>
            </a:pPr>
            <a:r>
              <a:rPr lang="en-US" altLang="zh-CN" sz="2800">
                <a:solidFill>
                  <a:srgbClr val="000000"/>
                </a:solidFill>
                <a:latin typeface="Calibri" panose="020F0502020204030204" charset="0"/>
                <a:cs typeface="Calibri" panose="020F0502020204030204" charset="0"/>
                <a:sym typeface="+mn-ea"/>
              </a:rPr>
              <a:t>1. What did Alfred </a:t>
            </a:r>
            <a:r>
              <a:rPr lang="en-US" altLang="zh-CN" sz="2800" err="1">
                <a:solidFill>
                  <a:srgbClr val="000000"/>
                </a:solidFill>
                <a:latin typeface="Calibri" panose="020F0502020204030204" charset="0"/>
                <a:cs typeface="Calibri" panose="020F0502020204030204" charset="0"/>
                <a:sym typeface="+mn-ea"/>
              </a:rPr>
              <a:t>Bloggs</a:t>
            </a:r>
            <a:r>
              <a:rPr lang="en-US" altLang="zh-CN" sz="2800">
                <a:solidFill>
                  <a:srgbClr val="000000"/>
                </a:solidFill>
                <a:latin typeface="Calibri" panose="020F0502020204030204" charset="0"/>
                <a:cs typeface="Calibri" panose="020F0502020204030204" charset="0"/>
                <a:sym typeface="+mn-ea"/>
              </a:rPr>
              <a:t> tell his wife when they got married?</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3200" b="1"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endParaRPr>
          </a:p>
        </p:txBody>
      </p:sp>
      <p:sp>
        <p:nvSpPr>
          <p:cNvPr id="11" name="文本框 10"/>
          <p:cNvSpPr txBox="1"/>
          <p:nvPr/>
        </p:nvSpPr>
        <p:spPr>
          <a:xfrm>
            <a:off x="1799590" y="5003800"/>
            <a:ext cx="10209530" cy="1692910"/>
          </a:xfrm>
          <a:prstGeom prst="rect">
            <a:avLst/>
          </a:prstGeom>
          <a:noFill/>
        </p:spPr>
        <p:txBody>
          <a:bodyPr wrap="square" rtlCol="0" anchor="t">
            <a:noAutofit/>
          </a:bodyPr>
          <a:p>
            <a:pPr algn="just">
              <a:lnSpc>
                <a:spcPct val="130000"/>
              </a:lnSpc>
            </a:pPr>
            <a:r>
              <a:rPr kumimoji="1" lang="en-US" altLang="zh-CN" sz="3200" b="1" dirty="0">
                <a:latin typeface="Calibri" panose="020F0502020204030204" charset="0"/>
                <a:ea typeface="Chalkboard SE" charset="0"/>
                <a:cs typeface="Calibri" panose="020F0502020204030204" charset="0"/>
                <a:sym typeface="+mn-ea"/>
              </a:rPr>
              <a:t>2+4:</a:t>
            </a:r>
            <a:endParaRPr kumimoji="1" lang="en-US" altLang="zh-CN" sz="3200" b="1" dirty="0">
              <a:latin typeface="Calibri" panose="020F0502020204030204" charset="0"/>
              <a:ea typeface="Chalkboard SE" charset="0"/>
              <a:cs typeface="Calibri" panose="020F0502020204030204" charset="0"/>
              <a:sym typeface="+mn-ea"/>
            </a:endParaRPr>
          </a:p>
          <a:p>
            <a:pPr marL="0" lvl="1" indent="0" algn="just" fontAlgn="auto">
              <a:lnSpc>
                <a:spcPts val="3860"/>
              </a:lnSpc>
            </a:pPr>
            <a:r>
              <a:rPr lang="en-US" altLang="zh-CN" sz="2800">
                <a:solidFill>
                  <a:srgbClr val="FF0000"/>
                </a:solidFill>
                <a:latin typeface="Calibri" panose="020F0502020204030204" charset="0"/>
                <a:cs typeface="Calibri" panose="020F0502020204030204" charset="0"/>
                <a:sym typeface="+mn-ea"/>
              </a:rPr>
              <a:t>Though</a:t>
            </a:r>
            <a:r>
              <a:rPr lang="en-US" altLang="zh-CN" sz="2800">
                <a:solidFill>
                  <a:schemeClr val="tx1"/>
                </a:solidFill>
                <a:latin typeface="Calibri" panose="020F0502020204030204" charset="0"/>
                <a:cs typeface="Calibri" panose="020F0502020204030204" charset="0"/>
                <a:sym typeface="+mn-ea"/>
              </a:rPr>
              <a:t> he dressed in a smart black suit every morning, he changed into overalls at work and spent the day working as a dustman. </a:t>
            </a:r>
            <a:endParaRPr lang="en-US" altLang="zh-CN" sz="2800">
              <a:solidFill>
                <a:schemeClr val="tx1"/>
              </a:solidFill>
              <a:latin typeface="Calibri" panose="020F0502020204030204" charset="0"/>
              <a:cs typeface="Calibri" panose="020F0502020204030204" charset="0"/>
            </a:endParaRPr>
          </a:p>
          <a:p>
            <a:pPr algn="just">
              <a:lnSpc>
                <a:spcPct val="130000"/>
              </a:lnSpc>
            </a:pPr>
            <a:endParaRPr kumimoji="1" lang="en-US" altLang="zh-CN" sz="2800" dirty="0">
              <a:solidFill>
                <a:schemeClr val="tx1"/>
              </a:solidFill>
              <a:latin typeface="Calibri" panose="020F0502020204030204" charset="0"/>
              <a:ea typeface="Chalkboard SE" charset="0"/>
              <a:cs typeface="Calibri" panose="020F0502020204030204" charset="0"/>
              <a:sym typeface="+mn-ea"/>
            </a:endParaRPr>
          </a:p>
        </p:txBody>
      </p:sp>
      <p:sp>
        <p:nvSpPr>
          <p:cNvPr id="7" name="文本框 6"/>
          <p:cNvSpPr txBox="1"/>
          <p:nvPr/>
        </p:nvSpPr>
        <p:spPr>
          <a:xfrm>
            <a:off x="1884045" y="896620"/>
            <a:ext cx="10208895" cy="953135"/>
          </a:xfrm>
          <a:prstGeom prst="rect">
            <a:avLst/>
          </a:prstGeom>
          <a:noFill/>
        </p:spPr>
        <p:txBody>
          <a:bodyPr wrap="square" rtlCol="0">
            <a:spAutoFit/>
          </a:bodyPr>
          <a:p>
            <a:r>
              <a:rPr lang="en-US" altLang="zh-CN" sz="2800">
                <a:solidFill>
                  <a:srgbClr val="F73413"/>
                </a:solidFill>
                <a:latin typeface="Calibri" panose="020F0502020204030204" charset="0"/>
                <a:cs typeface="Calibri" panose="020F0502020204030204" charset="0"/>
                <a:sym typeface="+mn-ea"/>
              </a:rPr>
              <a:t>When they got married, Alfred </a:t>
            </a:r>
            <a:r>
              <a:rPr lang="en-US" altLang="zh-CN" sz="2800" err="1">
                <a:solidFill>
                  <a:srgbClr val="F73413"/>
                </a:solidFill>
                <a:latin typeface="Calibri" panose="020F0502020204030204" charset="0"/>
                <a:cs typeface="Calibri" panose="020F0502020204030204" charset="0"/>
                <a:sym typeface="+mn-ea"/>
              </a:rPr>
              <a:t>Bloggs</a:t>
            </a:r>
            <a:r>
              <a:rPr lang="en-US" altLang="zh-CN" sz="2800">
                <a:solidFill>
                  <a:srgbClr val="F73413"/>
                </a:solidFill>
                <a:latin typeface="Calibri" panose="020F0502020204030204" charset="0"/>
                <a:cs typeface="Calibri" panose="020F0502020204030204" charset="0"/>
                <a:sym typeface="+mn-ea"/>
              </a:rPr>
              <a:t> told his wife he worked for the Corporation.</a:t>
            </a:r>
            <a:endParaRPr lang="zh-CN" altLang="en-US" sz="2800">
              <a:latin typeface="Calibri" panose="020F0502020204030204" charset="0"/>
              <a:cs typeface="Calibri" panose="020F0502020204030204" charset="0"/>
            </a:endParaRPr>
          </a:p>
        </p:txBody>
      </p:sp>
      <p:sp>
        <p:nvSpPr>
          <p:cNvPr id="9" name="文本框 8"/>
          <p:cNvSpPr txBox="1"/>
          <p:nvPr/>
        </p:nvSpPr>
        <p:spPr>
          <a:xfrm>
            <a:off x="1825625" y="1849755"/>
            <a:ext cx="10017125" cy="521970"/>
          </a:xfrm>
          <a:prstGeom prst="rect">
            <a:avLst/>
          </a:prstGeom>
          <a:noFill/>
        </p:spPr>
        <p:txBody>
          <a:bodyPr wrap="square" rtlCol="0">
            <a:spAutoFit/>
          </a:bodyPr>
          <a:p>
            <a:r>
              <a:rPr lang="en-US" altLang="zh-CN" sz="2800">
                <a:solidFill>
                  <a:srgbClr val="000000"/>
                </a:solidFill>
                <a:latin typeface="Calibri" panose="020F0502020204030204" charset="0"/>
                <a:cs typeface="Calibri" panose="020F0502020204030204" charset="0"/>
                <a:sym typeface="+mn-ea"/>
              </a:rPr>
              <a:t> 2. How did he dress each  morning before he left home?</a:t>
            </a:r>
            <a:r>
              <a:rPr lang="en-US" altLang="zh-CN" sz="2800">
                <a:solidFill>
                  <a:srgbClr val="000000"/>
                </a:solidFill>
                <a:latin typeface="Arial" panose="020B0604020202020204" pitchFamily="34" charset="0"/>
                <a:sym typeface="+mn-ea"/>
              </a:rPr>
              <a:t> </a:t>
            </a:r>
            <a:endParaRPr lang="zh-CN" altLang="en-US" sz="2800"/>
          </a:p>
        </p:txBody>
      </p:sp>
      <p:sp>
        <p:nvSpPr>
          <p:cNvPr id="10" name="文本框 9"/>
          <p:cNvSpPr txBox="1"/>
          <p:nvPr/>
        </p:nvSpPr>
        <p:spPr>
          <a:xfrm>
            <a:off x="1884045" y="2410460"/>
            <a:ext cx="9958705" cy="631825"/>
          </a:xfrm>
          <a:prstGeom prst="rect">
            <a:avLst/>
          </a:prstGeom>
          <a:noFill/>
        </p:spPr>
        <p:txBody>
          <a:bodyPr wrap="square" rtlCol="0">
            <a:noAutofit/>
          </a:bodyPr>
          <a:p>
            <a:pPr marL="0" lvl="1"/>
            <a:r>
              <a:rPr lang="en-US" altLang="zh-CN" sz="2800">
                <a:solidFill>
                  <a:srgbClr val="FF0000"/>
                </a:solidFill>
                <a:latin typeface="Calibri" panose="020F0502020204030204" charset="0"/>
                <a:cs typeface="Calibri" panose="020F0502020204030204" charset="0"/>
                <a:sym typeface="Wingdings" panose="05000000000000000000" pitchFamily="2" charset="2"/>
              </a:rPr>
              <a:t>He</a:t>
            </a:r>
            <a:r>
              <a:rPr lang="en-US" altLang="zh-CN" sz="2800">
                <a:solidFill>
                  <a:srgbClr val="FF0000"/>
                </a:solidFill>
                <a:latin typeface="Calibri" panose="020F0502020204030204" charset="0"/>
                <a:cs typeface="Calibri" panose="020F0502020204030204" charset="0"/>
                <a:sym typeface="+mn-ea"/>
              </a:rPr>
              <a:t> dressed in a smart black suit each morning before he left home.</a:t>
            </a:r>
            <a:endParaRPr lang="en-US" altLang="zh-CN" sz="2800">
              <a:solidFill>
                <a:srgbClr val="FF0000"/>
              </a:solidFill>
              <a:latin typeface="Calibri" panose="020F0502020204030204" charset="0"/>
              <a:cs typeface="Calibri" panose="020F0502020204030204" charset="0"/>
            </a:endParaRPr>
          </a:p>
          <a:p>
            <a:endParaRPr lang="en-US" altLang="zh-CN" sz="2800">
              <a:solidFill>
                <a:srgbClr val="FF0000"/>
              </a:solidFill>
              <a:latin typeface="Calibri" panose="020F0502020204030204" charset="0"/>
              <a:cs typeface="Calibri" panose="020F0502020204030204" charset="0"/>
            </a:endParaRPr>
          </a:p>
        </p:txBody>
      </p:sp>
      <p:sp>
        <p:nvSpPr>
          <p:cNvPr id="12" name="文本框 11"/>
          <p:cNvSpPr txBox="1"/>
          <p:nvPr/>
        </p:nvSpPr>
        <p:spPr>
          <a:xfrm>
            <a:off x="1825625" y="2989580"/>
            <a:ext cx="7570470" cy="521970"/>
          </a:xfrm>
          <a:prstGeom prst="rect">
            <a:avLst/>
          </a:prstGeom>
          <a:noFill/>
        </p:spPr>
        <p:txBody>
          <a:bodyPr wrap="square" rtlCol="0">
            <a:spAutoFit/>
          </a:bodyPr>
          <a:p>
            <a:r>
              <a:rPr kumimoji="1" lang="en-US" altLang="zh-CN" sz="2800" kern="0" dirty="0" smtClean="0">
                <a:latin typeface="Calibri" panose="020F0502020204030204" charset="0"/>
                <a:ea typeface="Times New Roman" panose="02020603050405020304" charset="0"/>
                <a:cs typeface="Calibri" panose="020F0502020204030204" charset="0"/>
                <a:sym typeface="+mn-lt"/>
              </a:rPr>
              <a:t> 3</a:t>
            </a:r>
            <a:r>
              <a:rPr kumimoji="1" lang="en-US" altLang="zh-CN" sz="2800" kern="0" dirty="0">
                <a:latin typeface="Calibri" panose="020F0502020204030204" charset="0"/>
                <a:ea typeface="Times New Roman" panose="02020603050405020304" charset="0"/>
                <a:cs typeface="Calibri" panose="020F0502020204030204" charset="0"/>
                <a:sym typeface="+mn-lt"/>
              </a:rPr>
              <a:t>. </a:t>
            </a:r>
            <a:r>
              <a:rPr lang="en-US" altLang="zh-CN" sz="2800">
                <a:solidFill>
                  <a:srgbClr val="000000"/>
                </a:solidFill>
                <a:latin typeface="Calibri" panose="020F0502020204030204" charset="0"/>
                <a:cs typeface="Calibri" panose="020F0502020204030204" charset="0"/>
                <a:sym typeface="+mn-ea"/>
              </a:rPr>
              <a:t>Had they once been painted or not?</a:t>
            </a:r>
            <a:endParaRPr lang="zh-CN" altLang="en-US" sz="2800"/>
          </a:p>
        </p:txBody>
      </p:sp>
      <p:sp>
        <p:nvSpPr>
          <p:cNvPr id="13" name="文本框 12"/>
          <p:cNvSpPr txBox="1"/>
          <p:nvPr/>
        </p:nvSpPr>
        <p:spPr>
          <a:xfrm>
            <a:off x="1884045" y="3514090"/>
            <a:ext cx="7570470" cy="629920"/>
          </a:xfrm>
          <a:prstGeom prst="rect">
            <a:avLst/>
          </a:prstGeom>
          <a:noFill/>
        </p:spPr>
        <p:txBody>
          <a:bodyPr wrap="square" rtlCol="0">
            <a:noAutofit/>
          </a:bodyPr>
          <a:p>
            <a:pPr marL="0" lvl="1"/>
            <a:r>
              <a:rPr lang="en-US" altLang="zh-CN" sz="2800">
                <a:solidFill>
                  <a:srgbClr val="FF0000"/>
                </a:solidFill>
                <a:latin typeface="Calibri" panose="020F0502020204030204" charset="0"/>
                <a:cs typeface="Calibri" panose="020F0502020204030204" charset="0"/>
                <a:sym typeface="+mn-ea"/>
              </a:rPr>
              <a:t>He changed into overalls.</a:t>
            </a:r>
            <a:endParaRPr lang="en-US" altLang="zh-CN" sz="2800">
              <a:solidFill>
                <a:srgbClr val="FF0000"/>
              </a:solidFill>
              <a:latin typeface="Calibri" panose="020F0502020204030204" charset="0"/>
              <a:cs typeface="Calibri" panose="020F0502020204030204" charset="0"/>
            </a:endParaRPr>
          </a:p>
          <a:p>
            <a:endParaRPr lang="en-US" altLang="zh-CN" sz="2800">
              <a:solidFill>
                <a:srgbClr val="FF0000"/>
              </a:solidFill>
              <a:latin typeface="Calibri" panose="020F0502020204030204" charset="0"/>
              <a:cs typeface="Calibri" panose="020F0502020204030204" charset="0"/>
            </a:endParaRPr>
          </a:p>
        </p:txBody>
      </p:sp>
      <p:sp>
        <p:nvSpPr>
          <p:cNvPr id="2" name="文本框 1"/>
          <p:cNvSpPr txBox="1"/>
          <p:nvPr/>
        </p:nvSpPr>
        <p:spPr>
          <a:xfrm>
            <a:off x="1825625" y="3996690"/>
            <a:ext cx="7570470" cy="521970"/>
          </a:xfrm>
          <a:prstGeom prst="rect">
            <a:avLst/>
          </a:prstGeom>
          <a:noFill/>
        </p:spPr>
        <p:txBody>
          <a:bodyPr wrap="square" rtlCol="0">
            <a:spAutoFit/>
          </a:bodyPr>
          <a:p>
            <a:pPr marL="0" lvl="1"/>
            <a:r>
              <a:rPr kumimoji="1" lang="en-US" altLang="zh-CN" sz="2800" kern="0" dirty="0" smtClean="0">
                <a:latin typeface="Calibri" panose="020F0502020204030204" charset="0"/>
                <a:ea typeface="Times New Roman" panose="02020603050405020304" charset="0"/>
                <a:cs typeface="Calibri" panose="020F0502020204030204" charset="0"/>
                <a:sym typeface="+mn-lt"/>
              </a:rPr>
              <a:t> 4</a:t>
            </a:r>
            <a:r>
              <a:rPr kumimoji="1" lang="en-US" altLang="zh-CN" sz="2800" kern="0" dirty="0">
                <a:latin typeface="Calibri" panose="020F0502020204030204" charset="0"/>
                <a:ea typeface="Times New Roman" panose="02020603050405020304" charset="0"/>
                <a:cs typeface="Calibri" panose="020F0502020204030204" charset="0"/>
                <a:sym typeface="+mn-lt"/>
              </a:rPr>
              <a:t>. </a:t>
            </a:r>
            <a:r>
              <a:rPr lang="en-US" altLang="zh-CN" sz="2800">
                <a:solidFill>
                  <a:srgbClr val="000000"/>
                </a:solidFill>
                <a:latin typeface="Calibri" panose="020F0502020204030204" charset="0"/>
                <a:cs typeface="Calibri" panose="020F0502020204030204" charset="0"/>
                <a:sym typeface="+mn-ea"/>
              </a:rPr>
              <a:t>How did he spend the day? </a:t>
            </a:r>
            <a:endParaRPr lang="zh-CN" altLang="en-US" sz="2800">
              <a:latin typeface="Calibri" panose="020F0502020204030204" charset="0"/>
              <a:cs typeface="Calibri" panose="020F0502020204030204" charset="0"/>
            </a:endParaRPr>
          </a:p>
        </p:txBody>
      </p:sp>
      <p:sp>
        <p:nvSpPr>
          <p:cNvPr id="5" name="文本框 4"/>
          <p:cNvSpPr txBox="1"/>
          <p:nvPr/>
        </p:nvSpPr>
        <p:spPr>
          <a:xfrm>
            <a:off x="1884045" y="4535805"/>
            <a:ext cx="7570470" cy="521970"/>
          </a:xfrm>
          <a:prstGeom prst="rect">
            <a:avLst/>
          </a:prstGeom>
          <a:noFill/>
        </p:spPr>
        <p:txBody>
          <a:bodyPr wrap="square" rtlCol="0">
            <a:spAutoFit/>
          </a:bodyPr>
          <a:p>
            <a:r>
              <a:rPr lang="en-US" altLang="zh-CN" sz="2800">
                <a:solidFill>
                  <a:srgbClr val="FF0000"/>
                </a:solidFill>
                <a:latin typeface="Calibri" panose="020F0502020204030204" charset="0"/>
                <a:cs typeface="Calibri" panose="020F0502020204030204" charset="0"/>
                <a:sym typeface="Wingdings" panose="05000000000000000000" pitchFamily="2" charset="2"/>
              </a:rPr>
              <a:t>He spend the day </a:t>
            </a:r>
            <a:r>
              <a:rPr lang="en-US" altLang="zh-CN" sz="2800">
                <a:solidFill>
                  <a:srgbClr val="FF0000"/>
                </a:solidFill>
                <a:latin typeface="Calibri" panose="020F0502020204030204" charset="0"/>
                <a:cs typeface="Calibri" panose="020F0502020204030204" charset="0"/>
                <a:sym typeface="+mn-ea"/>
              </a:rPr>
              <a:t>working as a dustman.</a:t>
            </a:r>
            <a:endParaRPr lang="en-US" altLang="zh-CN" sz="2800">
              <a:solidFill>
                <a:srgbClr val="FF0000"/>
              </a:solidFill>
              <a:latin typeface="Calibri" panose="020F0502020204030204" charset="0"/>
              <a:cs typeface="Calibri" panose="020F0502020204030204" charset="0"/>
              <a:sym typeface="+mn-ea"/>
            </a:endParaRPr>
          </a:p>
        </p:txBody>
      </p:sp>
      <p:sp>
        <p:nvSpPr>
          <p:cNvPr id="14" name="右箭头 13"/>
          <p:cNvSpPr/>
          <p:nvPr/>
        </p:nvSpPr>
        <p:spPr>
          <a:xfrm>
            <a:off x="811619" y="468360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animBg="1"/>
      <p:bldP spid="3" grpId="1" animBg="1"/>
      <p:bldP spid="7" grpId="0"/>
      <p:bldP spid="7" grpId="1"/>
      <p:bldP spid="9" grpId="0"/>
      <p:bldP spid="9" grpId="1"/>
      <p:bldP spid="6" grpId="0" animBg="1"/>
      <p:bldP spid="6" grpId="1" animBg="1"/>
      <p:bldP spid="10" grpId="0"/>
      <p:bldP spid="10" grpId="1"/>
      <p:bldP spid="12" grpId="0"/>
      <p:bldP spid="12" grpId="1"/>
      <p:bldP spid="4" grpId="0" animBg="1"/>
      <p:bldP spid="4" grpId="1" animBg="1"/>
      <p:bldP spid="13" grpId="0"/>
      <p:bldP spid="13" grpId="1"/>
      <p:bldP spid="2" grpId="0"/>
      <p:bldP spid="2" grpId="1"/>
      <p:bldP spid="14" grpId="0" animBg="1"/>
      <p:bldP spid="14" grpId="1" animBg="1"/>
      <p:bldP spid="5" grpId="0"/>
      <p:bldP spid="5"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27075" y="131191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27074" y="2898245"/>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27164" y="420481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799590" y="282575"/>
            <a:ext cx="9340215" cy="837565"/>
          </a:xfrm>
          <a:prstGeom prst="rect">
            <a:avLst/>
          </a:prstGeom>
          <a:noFill/>
        </p:spPr>
        <p:txBody>
          <a:bodyPr wrap="square" rtlCol="0" anchor="t">
            <a:noAutofit/>
          </a:bodyPr>
          <a:p>
            <a:pPr marL="800100" lvl="1" indent="-342900" fontAlgn="auto">
              <a:lnSpc>
                <a:spcPts val="2480"/>
              </a:lnSpc>
            </a:pPr>
            <a:endParaRPr lang="en-US" altLang="zh-CN" sz="3200">
              <a:solidFill>
                <a:srgbClr val="000000"/>
              </a:solidFill>
              <a:latin typeface="Calibri" panose="020F0502020204030204" charset="0"/>
              <a:cs typeface="Calibri" panose="020F0502020204030204" charset="0"/>
              <a:sym typeface="+mn-ea"/>
            </a:endParaRPr>
          </a:p>
          <a:p>
            <a:pPr marL="0" lvl="1" indent="-342900" fontAlgn="auto">
              <a:lnSpc>
                <a:spcPts val="2480"/>
              </a:lnSpc>
            </a:pPr>
            <a:r>
              <a:rPr lang="en-US" altLang="zh-CN" sz="2800">
                <a:solidFill>
                  <a:srgbClr val="000000"/>
                </a:solidFill>
                <a:latin typeface="Calibri" panose="020F0502020204030204" charset="0"/>
                <a:cs typeface="Calibri" panose="020F0502020204030204" charset="0"/>
                <a:sym typeface="+mn-ea"/>
              </a:rPr>
              <a:t>5. What did he do before going home at night? </a:t>
            </a:r>
            <a:endParaRPr lang="en-US" altLang="zh-CN" sz="2800">
              <a:solidFill>
                <a:srgbClr val="000000"/>
              </a:solidFill>
              <a:latin typeface="Calibri" panose="020F0502020204030204" charset="0"/>
              <a:cs typeface="Calibri" panose="020F0502020204030204" charset="0"/>
            </a:endParaRPr>
          </a:p>
          <a:p>
            <a:pPr marL="800100" lvl="1" indent="-342900" fontAlgn="auto">
              <a:lnSpc>
                <a:spcPts val="2480"/>
              </a:lnSpc>
            </a:pPr>
            <a:endParaRPr lang="en-US" altLang="zh-CN" sz="2800">
              <a:solidFill>
                <a:srgbClr val="000000"/>
              </a:solidFill>
              <a:latin typeface="Calibri" panose="020F0502020204030204" charset="0"/>
              <a:cs typeface="Calibri" panose="020F0502020204030204" charset="0"/>
              <a:sym typeface="+mn-ea"/>
            </a:endParaRPr>
          </a:p>
          <a:p>
            <a:pPr marL="800100" lvl="1" indent="-342900" fontAlgn="auto">
              <a:lnSpc>
                <a:spcPts val="2480"/>
              </a:lnSpc>
            </a:pPr>
            <a:endParaRPr kumimoji="1" lang="en-US" altLang="zh-CN" sz="2800" kern="0" dirty="0">
              <a:solidFill>
                <a:schemeClr val="tx1"/>
              </a:solidFill>
              <a:latin typeface="Calibri" panose="020F0502020204030204" charset="0"/>
              <a:ea typeface="宋体" panose="02010600030101010101" pitchFamily="2" charset="-122"/>
              <a:cs typeface="Calibri" panose="020F0502020204030204" charset="0"/>
              <a:sym typeface="+mn-lt"/>
            </a:endParaRPr>
          </a:p>
          <a:p>
            <a:pPr marL="800100" lvl="1" indent="-342900" fontAlgn="auto">
              <a:lnSpc>
                <a:spcPts val="2480"/>
              </a:lnSpc>
            </a:pPr>
            <a:endParaRPr lang="en-US" altLang="zh-CN" sz="2800" b="1">
              <a:solidFill>
                <a:srgbClr val="FF0000"/>
              </a:solidFill>
              <a:latin typeface="Arial" panose="020B0604020202020204" pitchFamily="34" charset="0"/>
            </a:endParaRPr>
          </a:p>
          <a:p>
            <a:pPr marL="800100" lvl="1" indent="-342900" fontAlgn="auto">
              <a:lnSpc>
                <a:spcPts val="2480"/>
              </a:lnSpc>
            </a:pP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marL="0" lvl="1" indent="-342900" fontAlgn="auto">
              <a:lnSpc>
                <a:spcPts val="2480"/>
              </a:lnSpc>
            </a:pP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 </a:t>
            </a:r>
            <a:endParaRPr lang="en-US" altLang="zh-CN" sz="3200">
              <a:solidFill>
                <a:srgbClr val="000000"/>
              </a:solidFill>
              <a:latin typeface="Calibri" panose="020F0502020204030204" charset="0"/>
              <a:cs typeface="Calibri" panose="020F0502020204030204" charset="0"/>
            </a:endParaRPr>
          </a:p>
          <a:p>
            <a:pPr marL="0" lvl="1" indent="-342900" fontAlgn="auto">
              <a:lnSpc>
                <a:spcPts val="2480"/>
              </a:lnSpc>
            </a:pPr>
            <a:r>
              <a:rPr kumimoji="1" lang="en-US" altLang="zh-CN" sz="2400" kern="0" dirty="0" smtClean="0">
                <a:solidFill>
                  <a:schemeClr val="tx1"/>
                </a:solidFill>
                <a:latin typeface="Calibri" panose="020F0502020204030204" charset="0"/>
                <a:ea typeface="Times New Roman" panose="02020603050405020304" charset="0"/>
                <a:cs typeface="Calibri" panose="020F0502020204030204" charset="0"/>
                <a:sym typeface="+mn-lt"/>
              </a:rPr>
              <a:t> </a:t>
            </a:r>
            <a:endParaRPr kumimoji="1" lang="en-US" altLang="zh-CN" sz="24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marL="0" lvl="1" indent="-342900" fontAlgn="auto">
              <a:lnSpc>
                <a:spcPts val="2480"/>
              </a:lnSpc>
            </a:pPr>
            <a:r>
              <a:rPr kumimoji="1" lang="en-US" altLang="zh-CN" sz="2400" kern="0" dirty="0" smtClean="0">
                <a:solidFill>
                  <a:schemeClr val="tx1"/>
                </a:solidFill>
                <a:latin typeface="Calibri" panose="020F0502020204030204" charset="0"/>
                <a:ea typeface="Times New Roman" panose="02020603050405020304" charset="0"/>
                <a:cs typeface="Calibri" panose="020F0502020204030204" charset="0"/>
                <a:sym typeface="+mn-lt"/>
              </a:rPr>
              <a:t>       </a:t>
            </a:r>
            <a:endParaRPr lang="en-US" altLang="zh-CN" sz="2400">
              <a:solidFill>
                <a:srgbClr val="000000"/>
              </a:solidFill>
              <a:latin typeface="Calibri" panose="020F0502020204030204" charset="0"/>
              <a:cs typeface="Calibri" panose="020F0502020204030204" charset="0"/>
            </a:endParaRPr>
          </a:p>
          <a:p>
            <a:pPr marL="0" lvl="1">
              <a:lnSpc>
                <a:spcPct val="130000"/>
              </a:lnSpc>
              <a:spcBef>
                <a:spcPts val="600"/>
              </a:spcBef>
            </a:pPr>
            <a:r>
              <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rPr>
              <a:t>    </a:t>
            </a:r>
            <a:r>
              <a:rPr lang="en-US" altLang="zh-CN" sz="2800">
                <a:solidFill>
                  <a:srgbClr val="000000"/>
                </a:solidFill>
                <a:latin typeface="Calibri" panose="020F0502020204030204" charset="0"/>
                <a:cs typeface="Calibri" panose="020F0502020204030204" charset="0"/>
                <a:sym typeface="+mn-ea"/>
              </a:rPr>
              <a:t> </a:t>
            </a:r>
            <a:endParaRPr lang="en-US" altLang="zh-CN" sz="2800">
              <a:solidFill>
                <a:srgbClr val="000000"/>
              </a:solidFill>
              <a:latin typeface="Calibri" panose="020F0502020204030204" charset="0"/>
              <a:cs typeface="Calibri" panose="020F0502020204030204" charset="0"/>
            </a:endParaRPr>
          </a:p>
          <a:p>
            <a:pPr marL="0" lvl="1">
              <a:lnSpc>
                <a:spcPct val="130000"/>
              </a:lnSpc>
              <a:spcBef>
                <a:spcPts val="600"/>
              </a:spcBef>
            </a:pPr>
            <a:r>
              <a:rPr lang="en-US" altLang="zh-CN" sz="2800">
                <a:solidFill>
                  <a:srgbClr val="000000"/>
                </a:solidFill>
                <a:latin typeface="Calibri" panose="020F0502020204030204" charset="0"/>
                <a:cs typeface="Calibri" panose="020F0502020204030204" charset="0"/>
                <a:sym typeface="+mn-ea"/>
              </a:rPr>
              <a:t>   </a:t>
            </a:r>
            <a:endParaRPr lang="en-US" altLang="zh-CN" sz="2800">
              <a:solidFill>
                <a:srgbClr val="FF0000"/>
              </a:solidFill>
              <a:latin typeface="Calibri" panose="020F0502020204030204" charset="0"/>
              <a:cs typeface="Calibri" panose="020F0502020204030204" charset="0"/>
            </a:endParaRPr>
          </a:p>
          <a:p>
            <a:pPr>
              <a:lnSpc>
                <a:spcPct val="130000"/>
              </a:lnSpc>
              <a:spcBef>
                <a:spcPts val="600"/>
              </a:spcBef>
            </a:pP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3200" b="1"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endParaRPr>
          </a:p>
        </p:txBody>
      </p:sp>
      <p:sp>
        <p:nvSpPr>
          <p:cNvPr id="11" name="文本框 10"/>
          <p:cNvSpPr txBox="1"/>
          <p:nvPr/>
        </p:nvSpPr>
        <p:spPr>
          <a:xfrm>
            <a:off x="1799590" y="4636770"/>
            <a:ext cx="9194800" cy="1930400"/>
          </a:xfrm>
          <a:prstGeom prst="rect">
            <a:avLst/>
          </a:prstGeom>
          <a:noFill/>
        </p:spPr>
        <p:txBody>
          <a:bodyPr wrap="square" rtlCol="0" anchor="t">
            <a:noAutofit/>
          </a:bodyPr>
          <a:p>
            <a:pPr algn="just">
              <a:lnSpc>
                <a:spcPct val="130000"/>
              </a:lnSpc>
            </a:pPr>
            <a:r>
              <a:rPr kumimoji="1" lang="en-US" altLang="zh-CN" sz="3200" b="1" dirty="0">
                <a:latin typeface="Calibri" panose="020F0502020204030204" charset="0"/>
                <a:ea typeface="Chalkboard SE" charset="0"/>
                <a:cs typeface="Calibri" panose="020F0502020204030204" charset="0"/>
                <a:sym typeface="+mn-ea"/>
              </a:rPr>
              <a:t>6+7:</a:t>
            </a:r>
            <a:endParaRPr kumimoji="1" lang="en-US" altLang="zh-CN" sz="3200" b="1" dirty="0">
              <a:latin typeface="Calibri" panose="020F0502020204030204" charset="0"/>
              <a:ea typeface="Chalkboard SE" charset="0"/>
              <a:cs typeface="Calibri" panose="020F0502020204030204" charset="0"/>
              <a:sym typeface="+mn-ea"/>
            </a:endParaRPr>
          </a:p>
          <a:p>
            <a:pPr algn="just">
              <a:lnSpc>
                <a:spcPct val="130000"/>
              </a:lnSpc>
            </a:pPr>
            <a:r>
              <a:rPr lang="en-US" altLang="zh-CN" sz="2800">
                <a:solidFill>
                  <a:schemeClr val="tx1"/>
                </a:solidFill>
                <a:latin typeface="Calibri" panose="020F0502020204030204" charset="0"/>
                <a:cs typeface="Calibri" panose="020F0502020204030204" charset="0"/>
                <a:sym typeface="+mn-ea"/>
              </a:rPr>
              <a:t>This lasted for two years </a:t>
            </a:r>
            <a:r>
              <a:rPr lang="en-US" altLang="zh-CN" sz="2800">
                <a:solidFill>
                  <a:srgbClr val="FF0000"/>
                </a:solidFill>
                <a:latin typeface="Calibri" panose="020F0502020204030204" charset="0"/>
                <a:cs typeface="Calibri" panose="020F0502020204030204" charset="0"/>
                <a:sym typeface="+mn-ea"/>
              </a:rPr>
              <a:t>and</a:t>
            </a:r>
            <a:r>
              <a:rPr lang="en-US" altLang="zh-CN" sz="2800">
                <a:solidFill>
                  <a:schemeClr val="tx1"/>
                </a:solidFill>
                <a:latin typeface="Calibri" panose="020F0502020204030204" charset="0"/>
                <a:cs typeface="Calibri" panose="020F0502020204030204" charset="0"/>
                <a:sym typeface="+mn-ea"/>
              </a:rPr>
              <a:t> his fellow dustmen kept his secret.</a:t>
            </a:r>
            <a:endParaRPr lang="en-US" altLang="zh-CN" sz="2800">
              <a:solidFill>
                <a:schemeClr val="tx1"/>
              </a:solidFill>
              <a:latin typeface="Calibri" panose="020F0502020204030204" charset="0"/>
              <a:cs typeface="Calibri" panose="020F0502020204030204" charset="0"/>
            </a:endParaRPr>
          </a:p>
          <a:p>
            <a:pPr algn="just">
              <a:lnSpc>
                <a:spcPct val="130000"/>
              </a:lnSpc>
            </a:pPr>
            <a:endParaRPr kumimoji="1" lang="en-US" altLang="zh-CN" sz="2800" dirty="0">
              <a:solidFill>
                <a:schemeClr val="tx1"/>
              </a:solidFill>
              <a:latin typeface="Calibri" panose="020F0502020204030204" charset="0"/>
              <a:ea typeface="Chalkboard SE" charset="0"/>
              <a:cs typeface="Calibri" panose="020F0502020204030204" charset="0"/>
              <a:sym typeface="+mn-ea"/>
            </a:endParaRPr>
          </a:p>
        </p:txBody>
      </p:sp>
      <p:sp>
        <p:nvSpPr>
          <p:cNvPr id="7" name="文本框 6"/>
          <p:cNvSpPr txBox="1"/>
          <p:nvPr/>
        </p:nvSpPr>
        <p:spPr>
          <a:xfrm>
            <a:off x="1804035" y="1003300"/>
            <a:ext cx="9335770" cy="1055370"/>
          </a:xfrm>
          <a:prstGeom prst="rect">
            <a:avLst/>
          </a:prstGeom>
          <a:noFill/>
        </p:spPr>
        <p:txBody>
          <a:bodyPr wrap="square" rtlCol="0">
            <a:spAutoFit/>
          </a:bodyPr>
          <a:p>
            <a:pPr marL="0" lvl="1" indent="0" fontAlgn="auto">
              <a:lnSpc>
                <a:spcPts val="3760"/>
              </a:lnSpc>
            </a:pPr>
            <a:r>
              <a:rPr lang="en-US" altLang="zh-CN" sz="2800">
                <a:solidFill>
                  <a:srgbClr val="FF0000"/>
                </a:solidFill>
                <a:latin typeface="Calibri" panose="020F0502020204030204" charset="0"/>
                <a:cs typeface="Calibri" panose="020F0502020204030204" charset="0"/>
                <a:sym typeface="Wingdings" panose="05000000000000000000" pitchFamily="2" charset="2"/>
              </a:rPr>
              <a:t>He </a:t>
            </a:r>
            <a:r>
              <a:rPr lang="en-US" altLang="zh-CN" sz="2800">
                <a:solidFill>
                  <a:srgbClr val="FF0000"/>
                </a:solidFill>
                <a:latin typeface="Calibri" panose="020F0502020204030204" charset="0"/>
                <a:cs typeface="Calibri" panose="020F0502020204030204" charset="0"/>
                <a:sym typeface="+mn-ea"/>
              </a:rPr>
              <a:t>took a shower and changed back into his suit before going home at night.</a:t>
            </a:r>
            <a:endParaRPr lang="en-US" altLang="zh-CN" sz="2800">
              <a:solidFill>
                <a:srgbClr val="FF0000"/>
              </a:solidFill>
              <a:latin typeface="Calibri" panose="020F0502020204030204" charset="0"/>
              <a:cs typeface="Calibri" panose="020F0502020204030204" charset="0"/>
              <a:sym typeface="+mn-ea"/>
            </a:endParaRPr>
          </a:p>
        </p:txBody>
      </p:sp>
      <p:sp>
        <p:nvSpPr>
          <p:cNvPr id="9" name="文本框 8"/>
          <p:cNvSpPr txBox="1"/>
          <p:nvPr/>
        </p:nvSpPr>
        <p:spPr>
          <a:xfrm>
            <a:off x="1799590" y="2141220"/>
            <a:ext cx="7570470" cy="612140"/>
          </a:xfrm>
          <a:prstGeom prst="rect">
            <a:avLst/>
          </a:prstGeom>
          <a:noFill/>
        </p:spPr>
        <p:txBody>
          <a:bodyPr wrap="square" rtlCol="0">
            <a:noAutofit/>
          </a:bodyPr>
          <a:p>
            <a:pPr marL="0" lvl="1"/>
            <a:r>
              <a:rPr lang="en-US" altLang="zh-CN" sz="2800">
                <a:solidFill>
                  <a:srgbClr val="000000"/>
                </a:solidFill>
                <a:latin typeface="Calibri" panose="020F0502020204030204" charset="0"/>
                <a:cs typeface="Calibri" panose="020F0502020204030204" charset="0"/>
                <a:sym typeface="+mn-ea"/>
              </a:rPr>
              <a:t>6. For how long did this last? </a:t>
            </a:r>
            <a:endParaRPr lang="en-US" altLang="zh-CN" sz="2800">
              <a:solidFill>
                <a:srgbClr val="000000"/>
              </a:solidFill>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p:txBody>
      </p:sp>
      <p:sp>
        <p:nvSpPr>
          <p:cNvPr id="10" name="文本框 9"/>
          <p:cNvSpPr txBox="1"/>
          <p:nvPr/>
        </p:nvSpPr>
        <p:spPr>
          <a:xfrm>
            <a:off x="1799590" y="2753360"/>
            <a:ext cx="7570470" cy="521970"/>
          </a:xfrm>
          <a:prstGeom prst="rect">
            <a:avLst/>
          </a:prstGeom>
          <a:noFill/>
        </p:spPr>
        <p:txBody>
          <a:bodyPr wrap="square" rtlCol="0">
            <a:spAutoFit/>
          </a:bodyPr>
          <a:p>
            <a:r>
              <a:rPr lang="en-US" altLang="zh-CN" sz="2800">
                <a:solidFill>
                  <a:srgbClr val="FF0000"/>
                </a:solidFill>
                <a:latin typeface="Calibri" panose="020F0502020204030204" charset="0"/>
                <a:cs typeface="Calibri" panose="020F0502020204030204" charset="0"/>
                <a:sym typeface="+mn-ea"/>
              </a:rPr>
              <a:t>This lasted for two years.</a:t>
            </a:r>
            <a:endParaRPr lang="en-US" altLang="zh-CN" sz="2800">
              <a:solidFill>
                <a:srgbClr val="FF0000"/>
              </a:solidFill>
              <a:latin typeface="Calibri" panose="020F0502020204030204" charset="0"/>
              <a:cs typeface="Calibri" panose="020F0502020204030204" charset="0"/>
              <a:sym typeface="+mn-ea"/>
            </a:endParaRPr>
          </a:p>
        </p:txBody>
      </p:sp>
      <p:sp>
        <p:nvSpPr>
          <p:cNvPr id="12" name="文本框 11"/>
          <p:cNvSpPr txBox="1"/>
          <p:nvPr/>
        </p:nvSpPr>
        <p:spPr>
          <a:xfrm>
            <a:off x="1741170" y="3434080"/>
            <a:ext cx="7570470" cy="521970"/>
          </a:xfrm>
          <a:prstGeom prst="rect">
            <a:avLst/>
          </a:prstGeom>
          <a:noFill/>
        </p:spPr>
        <p:txBody>
          <a:bodyPr wrap="square" rtlCol="0">
            <a:spAutoFit/>
          </a:bodyPr>
          <a:p>
            <a:r>
              <a:rPr kumimoji="1" lang="en-US" altLang="zh-CN" sz="2800" kern="0" dirty="0" smtClean="0">
                <a:latin typeface="Calibri" panose="020F0502020204030204" charset="0"/>
                <a:ea typeface="Times New Roman" panose="02020603050405020304" charset="0"/>
                <a:cs typeface="Calibri" panose="020F0502020204030204" charset="0"/>
                <a:sym typeface="+mn-lt"/>
              </a:rPr>
              <a:t> 7. </a:t>
            </a:r>
            <a:r>
              <a:rPr lang="en-US" altLang="zh-CN" sz="2800">
                <a:solidFill>
                  <a:srgbClr val="000000"/>
                </a:solidFill>
                <a:latin typeface="Calibri" panose="020F0502020204030204" charset="0"/>
                <a:cs typeface="Calibri" panose="020F0502020204030204" charset="0"/>
                <a:sym typeface="+mn-ea"/>
              </a:rPr>
              <a:t>Did his fellow dustmen keep his secret or not?</a:t>
            </a:r>
            <a:r>
              <a:rPr lang="en-US" altLang="zh-CN" sz="2800">
                <a:solidFill>
                  <a:srgbClr val="000000"/>
                </a:solidFill>
                <a:latin typeface="Arial" panose="020B0604020202020204" pitchFamily="34" charset="0"/>
                <a:sym typeface="+mn-ea"/>
              </a:rPr>
              <a:t> </a:t>
            </a:r>
            <a:endParaRPr lang="zh-CN" altLang="en-US" sz="2800"/>
          </a:p>
        </p:txBody>
      </p:sp>
      <p:sp>
        <p:nvSpPr>
          <p:cNvPr id="13" name="文本框 12"/>
          <p:cNvSpPr txBox="1"/>
          <p:nvPr/>
        </p:nvSpPr>
        <p:spPr>
          <a:xfrm>
            <a:off x="1741170" y="4114800"/>
            <a:ext cx="7570470" cy="521970"/>
          </a:xfrm>
          <a:prstGeom prst="rect">
            <a:avLst/>
          </a:prstGeom>
          <a:noFill/>
        </p:spPr>
        <p:txBody>
          <a:bodyPr wrap="square" rtlCol="0">
            <a:spAutoFit/>
          </a:bodyPr>
          <a:p>
            <a:pPr marL="0" lvl="1"/>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 </a:t>
            </a:r>
            <a:r>
              <a:rPr lang="en-US" altLang="zh-CN" sz="2800">
                <a:solidFill>
                  <a:srgbClr val="FF0000"/>
                </a:solidFill>
                <a:latin typeface="Calibri" panose="020F0502020204030204" charset="0"/>
                <a:cs typeface="Calibri" panose="020F0502020204030204" charset="0"/>
                <a:sym typeface="+mn-ea"/>
              </a:rPr>
              <a:t>His fellow dustmen kept his secret.</a:t>
            </a:r>
            <a:endParaRPr lang="en-US" altLang="zh-CN" sz="2800">
              <a:solidFill>
                <a:srgbClr val="FF0000"/>
              </a:solidFill>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70528" y="3219171"/>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0884" y="1473049"/>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043940" y="513715"/>
            <a:ext cx="10104755" cy="3427095"/>
          </a:xfrm>
          <a:prstGeom prst="rect">
            <a:avLst/>
          </a:prstGeom>
          <a:noFill/>
        </p:spPr>
        <p:txBody>
          <a:bodyPr wrap="square" rtlCol="0">
            <a:noAutofit/>
          </a:bodyPr>
          <a:lstStyle/>
          <a:p>
            <a:pPr marL="0" lvl="1" indent="0" fontAlgn="auto">
              <a:lnSpc>
                <a:spcPct val="150000"/>
              </a:lnSpc>
              <a:spcBef>
                <a:spcPts val="600"/>
              </a:spcBef>
            </a:pPr>
            <a:r>
              <a:rPr lang="en-US" altLang="zh-CN" sz="3200">
                <a:solidFill>
                  <a:schemeClr val="tx1"/>
                </a:solidFill>
                <a:latin typeface="Calibri" panose="020F0502020204030204" charset="0"/>
                <a:cs typeface="Calibri" panose="020F0502020204030204" charset="0"/>
                <a:sym typeface="+mn-ea"/>
              </a:rPr>
              <a:t>8. Will his wife ever learn the truth?  </a:t>
            </a: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marL="0" lvl="1" indent="0" fontAlgn="auto">
              <a:lnSpc>
                <a:spcPct val="150000"/>
              </a:lnSpc>
              <a:spcBef>
                <a:spcPts val="600"/>
              </a:spcBef>
            </a:pPr>
            <a:r>
              <a:rPr lang="en-US" altLang="zh-CN" sz="3200">
                <a:solidFill>
                  <a:srgbClr val="FF0000"/>
                </a:solidFill>
                <a:latin typeface="Calibri" panose="020F0502020204030204" charset="0"/>
                <a:cs typeface="Calibri" panose="020F0502020204030204" charset="0"/>
                <a:sym typeface="+mn-ea"/>
              </a:rPr>
              <a:t>His wife will never learn the truth.</a:t>
            </a:r>
            <a:endParaRPr lang="en-US" altLang="zh-CN" sz="3200">
              <a:solidFill>
                <a:srgbClr val="FF0000"/>
              </a:solidFill>
              <a:latin typeface="Calibri" panose="020F0502020204030204" charset="0"/>
              <a:cs typeface="Calibri" panose="020F0502020204030204" charset="0"/>
              <a:sym typeface="+mn-ea"/>
            </a:endParaRPr>
          </a:p>
          <a:p>
            <a:pPr marL="0" lvl="1" indent="0" fontAlgn="auto">
              <a:lnSpc>
                <a:spcPct val="150000"/>
              </a:lnSpc>
              <a:spcBef>
                <a:spcPts val="600"/>
              </a:spcBef>
            </a:pPr>
            <a:r>
              <a:rPr lang="en-US" altLang="zh-CN" sz="3200">
                <a:solidFill>
                  <a:schemeClr val="tx1"/>
                </a:solidFill>
                <a:latin typeface="Calibri" panose="020F0502020204030204" charset="0"/>
                <a:cs typeface="Calibri" panose="020F0502020204030204" charset="0"/>
                <a:sym typeface="+mn-ea"/>
              </a:rPr>
              <a:t>9. Where will her husband be working in future?</a:t>
            </a:r>
            <a:endParaRPr lang="en-US" altLang="zh-CN" sz="3200">
              <a:solidFill>
                <a:schemeClr val="tx1"/>
              </a:solidFill>
              <a:latin typeface="Calibri" panose="020F0502020204030204" charset="0"/>
              <a:cs typeface="Calibri" panose="020F0502020204030204" charset="0"/>
              <a:sym typeface="+mn-ea"/>
            </a:endParaRPr>
          </a:p>
          <a:p>
            <a:pPr marL="0" lvl="1" indent="0" fontAlgn="auto">
              <a:lnSpc>
                <a:spcPct val="150000"/>
              </a:lnSpc>
              <a:spcBef>
                <a:spcPts val="600"/>
              </a:spcBef>
            </a:pPr>
            <a:r>
              <a:rPr lang="en-US" altLang="zh-CN" sz="3200">
                <a:solidFill>
                  <a:srgbClr val="FF0000"/>
                </a:solidFill>
                <a:latin typeface="Calibri" panose="020F0502020204030204" charset="0"/>
                <a:cs typeface="Calibri" panose="020F0502020204030204" charset="0"/>
                <a:sym typeface="+mn-ea"/>
              </a:rPr>
              <a:t>Her husband will be an office worker in future.</a:t>
            </a:r>
            <a:endParaRPr lang="en-US" altLang="zh-CN" sz="3200">
              <a:solidFill>
                <a:srgbClr val="FF0000"/>
              </a:solidFill>
              <a:latin typeface="Calibri" panose="020F0502020204030204" charset="0"/>
              <a:cs typeface="Calibri" panose="020F0502020204030204" charset="0"/>
            </a:endParaRPr>
          </a:p>
          <a:p>
            <a:pPr marL="0" lvl="1" indent="0" fontAlgn="auto">
              <a:lnSpc>
                <a:spcPct val="150000"/>
              </a:lnSpc>
              <a:spcBef>
                <a:spcPts val="600"/>
              </a:spcBef>
            </a:pPr>
            <a:endParaRPr lang="en-US" altLang="zh-CN" sz="2800">
              <a:solidFill>
                <a:srgbClr val="FF0000"/>
              </a:solidFill>
              <a:latin typeface="Arial" panose="020B0604020202020204" pitchFamily="34" charset="0"/>
            </a:endParaRPr>
          </a:p>
          <a:p>
            <a:pPr>
              <a:lnSpc>
                <a:spcPct val="130000"/>
              </a:lnSpc>
              <a:spcBef>
                <a:spcPts val="600"/>
              </a:spcBef>
            </a:pPr>
            <a:endPar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lang="zh-CN" altLang="zh-CN" sz="2800" b="1"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2" name="文本框 1"/>
          <p:cNvSpPr txBox="1"/>
          <p:nvPr/>
        </p:nvSpPr>
        <p:spPr>
          <a:xfrm>
            <a:off x="1135380" y="3870960"/>
            <a:ext cx="9921240" cy="2642870"/>
          </a:xfrm>
          <a:prstGeom prst="rect">
            <a:avLst/>
          </a:prstGeom>
          <a:noFill/>
        </p:spPr>
        <p:txBody>
          <a:bodyPr wrap="square" rtlCol="0" anchor="t">
            <a:noAutofit/>
          </a:bodyPr>
          <a:p>
            <a:pPr>
              <a:lnSpc>
                <a:spcPct val="150000"/>
              </a:lnSpc>
              <a:spcBef>
                <a:spcPts val="600"/>
              </a:spcBef>
            </a:pPr>
            <a:r>
              <a:rPr kumimoji="1" lang="en-US" altLang="zh-CN" sz="4000" dirty="0" smtClean="0">
                <a:latin typeface="Calibri" panose="020F0502020204030204" charset="0"/>
                <a:ea typeface="Chalkboard SE" charset="0"/>
                <a:cs typeface="Calibri" panose="020F0502020204030204" charset="0"/>
                <a:sym typeface="+mn-ea"/>
              </a:rPr>
              <a:t>8+9:</a:t>
            </a:r>
            <a:endParaRPr kumimoji="1" lang="en-US" altLang="zh-CN" sz="4000" dirty="0" smtClean="0">
              <a:solidFill>
                <a:schemeClr val="tx1"/>
              </a:solidFill>
              <a:latin typeface="Calibri" panose="020F0502020204030204" charset="0"/>
              <a:ea typeface="Chalkboard SE" charset="0"/>
              <a:cs typeface="Calibri" panose="020F0502020204030204" charset="0"/>
            </a:endParaRPr>
          </a:p>
          <a:p>
            <a:pPr marL="0" lvl="1" indent="0" algn="just" fontAlgn="auto">
              <a:lnSpc>
                <a:spcPct val="150000"/>
              </a:lnSpc>
            </a:pPr>
            <a:r>
              <a:rPr lang="en-US" altLang="zh-CN" sz="3200">
                <a:solidFill>
                  <a:schemeClr val="tx1"/>
                </a:solidFill>
                <a:latin typeface="Calibri" panose="020F0502020204030204" charset="0"/>
                <a:cs typeface="Calibri" panose="020F0502020204030204" charset="0"/>
                <a:sym typeface="+mn-ea"/>
              </a:rPr>
              <a:t>His wife will never learn the truth </a:t>
            </a:r>
            <a:r>
              <a:rPr lang="en-US" altLang="zh-CN" sz="3200">
                <a:solidFill>
                  <a:srgbClr val="FF0000"/>
                </a:solidFill>
                <a:latin typeface="Calibri" panose="020F0502020204030204" charset="0"/>
                <a:cs typeface="Calibri" panose="020F0502020204030204" charset="0"/>
                <a:sym typeface="+mn-ea"/>
              </a:rPr>
              <a:t>because</a:t>
            </a:r>
            <a:r>
              <a:rPr lang="en-US" altLang="zh-CN" sz="3200">
                <a:solidFill>
                  <a:schemeClr val="tx1"/>
                </a:solidFill>
                <a:latin typeface="Calibri" panose="020F0502020204030204" charset="0"/>
                <a:cs typeface="Calibri" panose="020F0502020204030204" charset="0"/>
                <a:sym typeface="+mn-ea"/>
              </a:rPr>
              <a:t> her husband will be an office worker in future.</a:t>
            </a:r>
            <a:endParaRPr lang="en-US" altLang="zh-CN" sz="3200">
              <a:solidFill>
                <a:schemeClr val="tx1"/>
              </a:solidFill>
              <a:latin typeface="Calibri" panose="020F0502020204030204" charset="0"/>
              <a:cs typeface="Calibri" panose="020F0502020204030204" charset="0"/>
            </a:endParaRPr>
          </a:p>
          <a:p>
            <a:pPr marL="0" lvl="1" indent="0" algn="just" fontAlgn="auto">
              <a:lnSpc>
                <a:spcPts val="3860"/>
              </a:lnSpc>
            </a:pPr>
            <a:r>
              <a:rPr lang="en-US" altLang="zh-CN" sz="2800">
                <a:latin typeface="Calibri" panose="020F0502020204030204" charset="0"/>
                <a:cs typeface="Calibri" panose="020F0502020204030204" charset="0"/>
                <a:sym typeface="+mn-ea"/>
              </a:rPr>
              <a:t> </a:t>
            </a:r>
            <a:endParaRPr lang="en-US" altLang="zh-CN" sz="2800" b="1" dirty="0">
              <a:latin typeface="Calibri" panose="020F0502020204030204" charset="0"/>
              <a:ea typeface="Chalkboard SE"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blinds(horizontal)">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blinds(horizontal)">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blinds(horizontal)">
                                      <p:cBhvr>
                                        <p:cTn id="5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bldLvl="0" animBg="1"/>
      <p:bldP spid="10" grpId="1" animBg="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337820" y="1168400"/>
            <a:ext cx="11238230" cy="5262245"/>
          </a:xfrm>
          <a:prstGeom prst="rect">
            <a:avLst/>
          </a:prstGeom>
          <a:noFill/>
        </p:spPr>
        <p:txBody>
          <a:bodyPr wrap="square" rtlCol="0">
            <a:spAutoFit/>
          </a:bodyPr>
          <a:lstStyle/>
          <a:p>
            <a:pPr indent="0" algn="just" fontAlgn="auto">
              <a:lnSpc>
                <a:spcPct val="150000"/>
              </a:lnSpc>
              <a:spcBef>
                <a:spcPts val="600"/>
              </a:spcBef>
            </a:pPr>
            <a:r>
              <a:rPr kumimoji="1" lang="en-US" altLang="zh-CN" sz="3200" kern="0" dirty="0" smtClean="0">
                <a:latin typeface="Calibri" panose="020F0502020204030204" charset="0"/>
                <a:ea typeface="Chalkboard SE" charset="0"/>
                <a:cs typeface="Calibri" panose="020F0502020204030204" charset="0"/>
                <a:sym typeface="+mn-lt"/>
              </a:rPr>
              <a:t>        When </a:t>
            </a:r>
            <a:r>
              <a:rPr kumimoji="1" lang="en-US" altLang="zh-CN" sz="3200" kern="0" dirty="0">
                <a:latin typeface="Calibri" panose="020F0502020204030204" charset="0"/>
                <a:ea typeface="Chalkboard SE" charset="0"/>
                <a:cs typeface="Calibri" panose="020F0502020204030204" charset="0"/>
                <a:sym typeface="+mn-lt"/>
              </a:rPr>
              <a:t>he got married, Alfred </a:t>
            </a:r>
            <a:r>
              <a:rPr kumimoji="1" lang="en-US" altLang="zh-CN" sz="3200" kern="0" dirty="0" err="1">
                <a:latin typeface="Calibri" panose="020F0502020204030204" charset="0"/>
                <a:ea typeface="Chalkboard SE" charset="0"/>
                <a:cs typeface="Calibri" panose="020F0502020204030204" charset="0"/>
                <a:sym typeface="+mn-lt"/>
              </a:rPr>
              <a:t>Bloggs</a:t>
            </a:r>
            <a:r>
              <a:rPr kumimoji="1" lang="en-US" altLang="zh-CN" sz="3200" kern="0" dirty="0">
                <a:latin typeface="Calibri" panose="020F0502020204030204" charset="0"/>
                <a:ea typeface="Chalkboard SE" charset="0"/>
                <a:cs typeface="Calibri" panose="020F0502020204030204" charset="0"/>
                <a:sym typeface="+mn-lt"/>
              </a:rPr>
              <a:t> told his wife he worked for the Corporation.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Though</a:t>
            </a:r>
            <a:r>
              <a:rPr kumimoji="1" lang="en-US" altLang="zh-CN" sz="3200" kern="0" dirty="0">
                <a:latin typeface="Calibri" panose="020F0502020204030204" charset="0"/>
                <a:ea typeface="Chalkboard SE" charset="0"/>
                <a:cs typeface="Calibri" panose="020F0502020204030204" charset="0"/>
                <a:sym typeface="+mn-lt"/>
              </a:rPr>
              <a:t> he was dressed in a smart black suit every morning, he changed into overalls at work </a:t>
            </a:r>
            <a:r>
              <a:rPr kumimoji="1" lang="en-US" altLang="zh-CN" sz="3200" kern="0" dirty="0" smtClean="0">
                <a:latin typeface="Calibri" panose="020F0502020204030204" charset="0"/>
                <a:ea typeface="Chalkboard SE" charset="0"/>
                <a:cs typeface="Calibri" panose="020F0502020204030204" charset="0"/>
                <a:sym typeface="+mn-lt"/>
              </a:rPr>
              <a:t>and </a:t>
            </a:r>
            <a:r>
              <a:rPr kumimoji="1" lang="en-US" altLang="zh-CN" sz="3200" kern="0" dirty="0">
                <a:latin typeface="Calibri" panose="020F0502020204030204" charset="0"/>
                <a:ea typeface="Chalkboard SE" charset="0"/>
                <a:cs typeface="Calibri" panose="020F0502020204030204" charset="0"/>
                <a:sym typeface="+mn-lt"/>
              </a:rPr>
              <a:t>spent the day working as a dustman.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Then</a:t>
            </a:r>
            <a:r>
              <a:rPr kumimoji="1" lang="en-US" altLang="zh-CN" sz="3200" kern="0" dirty="0">
                <a:latin typeface="Calibri" panose="020F0502020204030204" charset="0"/>
                <a:ea typeface="Chalkboard SE" charset="0"/>
                <a:cs typeface="Calibri" panose="020F0502020204030204" charset="0"/>
                <a:sym typeface="+mn-lt"/>
              </a:rPr>
              <a:t> he took a shower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and</a:t>
            </a:r>
            <a:r>
              <a:rPr kumimoji="1" lang="en-US" altLang="zh-CN" sz="3200" kern="0" dirty="0">
                <a:latin typeface="Calibri" panose="020F0502020204030204" charset="0"/>
                <a:ea typeface="Chalkboard SE" charset="0"/>
                <a:cs typeface="Calibri" panose="020F0502020204030204" charset="0"/>
                <a:sym typeface="+mn-lt"/>
              </a:rPr>
              <a:t> changed back into his suit at night. This lasted for two years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and</a:t>
            </a:r>
            <a:r>
              <a:rPr kumimoji="1" lang="en-US" altLang="zh-CN" sz="3200" kern="0" dirty="0">
                <a:latin typeface="Calibri" panose="020F0502020204030204" charset="0"/>
                <a:ea typeface="Chalkboard SE" charset="0"/>
                <a:cs typeface="Calibri" panose="020F0502020204030204" charset="0"/>
                <a:sym typeface="+mn-lt"/>
              </a:rPr>
              <a:t> his fellow dustman kept his secret. His wife will never learn the truth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because</a:t>
            </a:r>
            <a:r>
              <a:rPr kumimoji="1" lang="en-US" altLang="zh-CN" sz="3200" kern="0" dirty="0">
                <a:latin typeface="Calibri" panose="020F0502020204030204" charset="0"/>
                <a:ea typeface="Chalkboard SE" charset="0"/>
                <a:cs typeface="Calibri" panose="020F0502020204030204" charset="0"/>
                <a:sym typeface="+mn-lt"/>
              </a:rPr>
              <a:t> her husband will be an officer worker in future.</a:t>
            </a:r>
            <a:endParaRPr kumimoji="1" lang="en-US" altLang="zh-CN" sz="3200" kern="0" dirty="0">
              <a:solidFill>
                <a:schemeClr val="tx1"/>
              </a:solidFill>
              <a:latin typeface="Calibri" panose="020F0502020204030204" charset="0"/>
              <a:ea typeface="Chalkboard SE" charset="0"/>
              <a:cs typeface="Calibri" panose="020F0502020204030204" charset="0"/>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7</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323965" cy="1405255"/>
          </a:xfrm>
        </p:spPr>
        <p:txBody>
          <a:bodyPr>
            <a:normAutofit/>
          </a:bodyPr>
          <a:p>
            <a:pPr marL="0" indent="0" algn="l">
              <a:lnSpc>
                <a:spcPct val="100000"/>
              </a:lnSpc>
              <a:spcBef>
                <a:spcPts val="0"/>
              </a:spcBef>
              <a:spcAft>
                <a:spcPts val="0"/>
              </a:spcAft>
              <a:buSzPct val="100000"/>
              <a:buNone/>
            </a:pPr>
            <a:r>
              <a:rPr lang="en-US" sz="4200" spc="260" dirty="0">
                <a:sym typeface="+mn-lt"/>
              </a:rPr>
              <a:t>Occasion describing</a:t>
            </a:r>
            <a:endParaRPr lang="en-US" sz="4200" spc="260" dirty="0">
              <a:sym typeface="+mn-lt"/>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78765" y="1189990"/>
            <a:ext cx="11323320" cy="5374640"/>
          </a:xfrm>
          <a:prstGeom prst="rect">
            <a:avLst/>
          </a:prstGeom>
          <a:noFill/>
        </p:spPr>
        <p:txBody>
          <a:bodyPr wrap="square" rtlCol="0" anchor="t">
            <a:spAutoFit/>
          </a:bodyPr>
          <a:p>
            <a:pPr indent="0" algn="ctr" fontAlgn="auto">
              <a:lnSpc>
                <a:spcPts val="3760"/>
              </a:lnSpc>
              <a:spcBef>
                <a:spcPts val="600"/>
              </a:spcBef>
            </a:pPr>
            <a:r>
              <a:rPr kumimoji="1" lang="en-US" altLang="zh-CN" sz="2800" b="1" kern="0" dirty="0">
                <a:latin typeface="Calibri" panose="020F0502020204030204" charset="0"/>
                <a:ea typeface="Times New Roman" panose="02020603050405020304" charset="0"/>
                <a:cs typeface="Calibri" panose="020F0502020204030204" charset="0"/>
                <a:sym typeface="+mn-lt"/>
              </a:rPr>
              <a:t>Nearly caught </a:t>
            </a:r>
            <a:endParaRPr kumimoji="1" lang="en-US" altLang="zh-CN" sz="2800" b="1"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Introduction: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       Alf and three other dustmen were collecting rubbish----arrived at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Mrs</a:t>
            </a:r>
            <a:r>
              <a:rPr kumimoji="1" lang="en-US" altLang="zh-CN" sz="2800" kern="0" dirty="0">
                <a:latin typeface="Calibri" panose="020F0502020204030204" charset="0"/>
                <a:ea typeface="Times New Roman" panose="02020603050405020304" charset="0"/>
                <a:cs typeface="Calibri" panose="020F0502020204030204" charset="0"/>
                <a:sym typeface="+mn-lt"/>
              </a:rPr>
              <a:t>. Frost's house.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Development: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       Alf's wife was visiting Mrs. Frost at the time----Alf was just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getting </a:t>
            </a:r>
            <a:r>
              <a:rPr kumimoji="1" lang="en-US" altLang="zh-CN" sz="2800" kern="0" dirty="0">
                <a:latin typeface="Calibri" panose="020F0502020204030204" charset="0"/>
                <a:ea typeface="Times New Roman" panose="02020603050405020304" charset="0"/>
                <a:cs typeface="Calibri" panose="020F0502020204030204" charset="0"/>
                <a:sym typeface="+mn-lt"/>
              </a:rPr>
              <a:t>out of the dustcart----saw his wife leaving Mrs. Frost's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house-</a:t>
            </a:r>
            <a:r>
              <a:rPr kumimoji="1" lang="en-US" altLang="zh-CN" sz="2800" kern="0" dirty="0">
                <a:latin typeface="Calibri" panose="020F0502020204030204" charset="0"/>
                <a:ea typeface="Times New Roman" panose="02020603050405020304" charset="0"/>
                <a:cs typeface="Calibri" panose="020F0502020204030204" charset="0"/>
                <a:sym typeface="+mn-lt"/>
              </a:rPr>
              <a:t>---hid in dustcart----dustmen helped him----his wife talked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to </a:t>
            </a:r>
            <a:r>
              <a:rPr kumimoji="1" lang="en-US" altLang="zh-CN" sz="2800" kern="0" dirty="0">
                <a:latin typeface="Calibri" panose="020F0502020204030204" charset="0"/>
                <a:ea typeface="Times New Roman" panose="02020603050405020304" charset="0"/>
                <a:cs typeface="Calibri" panose="020F0502020204030204" charset="0"/>
                <a:sym typeface="+mn-lt"/>
              </a:rPr>
              <a:t>Mrs. Frost on the doorstep.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Conclusion: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       </a:t>
            </a:r>
            <a:r>
              <a:rPr kumimoji="1" lang="en-US" altLang="zh-CN" sz="2800" kern="0" dirty="0">
                <a:latin typeface="Calibri" panose="020F0502020204030204" charset="0"/>
                <a:ea typeface="Times New Roman" panose="02020603050405020304" charset="0"/>
                <a:cs typeface="Calibri" panose="020F0502020204030204" charset="0"/>
                <a:sym typeface="+mn-lt"/>
              </a:rPr>
              <a:t>The dustcart drove away just as Mrs. </a:t>
            </a:r>
            <a:r>
              <a:rPr kumimoji="1" lang="en-US" altLang="zh-CN" sz="2800" kern="0" dirty="0" err="1">
                <a:latin typeface="Calibri" panose="020F0502020204030204" charset="0"/>
                <a:ea typeface="Times New Roman" panose="02020603050405020304" charset="0"/>
                <a:cs typeface="Calibri" panose="020F0502020204030204" charset="0"/>
                <a:sym typeface="+mn-lt"/>
              </a:rPr>
              <a:t>Bloggs</a:t>
            </a:r>
            <a:r>
              <a:rPr kumimoji="1" lang="en-US" altLang="zh-CN" sz="2800" kern="0" dirty="0">
                <a:latin typeface="Calibri" panose="020F0502020204030204" charset="0"/>
                <a:ea typeface="Times New Roman" panose="02020603050405020304" charset="0"/>
                <a:cs typeface="Calibri" panose="020F0502020204030204" charset="0"/>
                <a:sym typeface="+mn-lt"/>
              </a:rPr>
              <a:t> came towards it.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8790"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78790" y="1018540"/>
            <a:ext cx="11235055" cy="2173605"/>
          </a:xfrm>
          <a:prstGeom prst="rect">
            <a:avLst/>
          </a:prstGeom>
          <a:noFill/>
          <a:ln w="9525">
            <a:noFill/>
          </a:ln>
        </p:spPr>
        <p:txBody>
          <a:bodyPr wrap="square">
            <a:spAutoFit/>
          </a:bodyPr>
          <a:p>
            <a:pPr indent="0" algn="ctr" fontAlgn="auto">
              <a:lnSpc>
                <a:spcPts val="3760"/>
              </a:lnSpc>
              <a:spcBef>
                <a:spcPts val="600"/>
              </a:spcBef>
            </a:pPr>
            <a:r>
              <a:rPr kumimoji="1" lang="en-US" altLang="zh-CN" sz="2800" b="1" kern="0" dirty="0">
                <a:latin typeface="Calibri" panose="020F0502020204030204" charset="0"/>
                <a:ea typeface="Times New Roman" panose="02020603050405020304" charset="0"/>
                <a:cs typeface="Calibri" panose="020F0502020204030204" charset="0"/>
                <a:sym typeface="+mn-lt"/>
              </a:rPr>
              <a:t>Nearly caught </a:t>
            </a:r>
            <a:endParaRPr kumimoji="1" lang="en-US" altLang="zh-CN" sz="2800" b="1"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Introduction: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       Alf and three other dustmen were collecting rubbish----arrived at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Mrs</a:t>
            </a:r>
            <a:r>
              <a:rPr kumimoji="1" lang="en-US" altLang="zh-CN" sz="2800" kern="0" dirty="0">
                <a:latin typeface="Calibri" panose="020F0502020204030204" charset="0"/>
                <a:ea typeface="Times New Roman" panose="02020603050405020304" charset="0"/>
                <a:cs typeface="Calibri" panose="020F0502020204030204" charset="0"/>
                <a:sym typeface="+mn-lt"/>
              </a:rPr>
              <a:t>. Frost's house.  </a:t>
            </a:r>
            <a:endParaRPr lang="en-US" sz="28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custDataLst>
              <p:tags r:id="rId1"/>
            </p:custDataLst>
          </p:nvPr>
        </p:nvSpPr>
        <p:spPr>
          <a:xfrm>
            <a:off x="478790" y="3732530"/>
            <a:ext cx="11235055" cy="2501900"/>
          </a:xfrm>
          <a:prstGeom prst="rect">
            <a:avLst/>
          </a:prstGeom>
          <a:noFill/>
          <a:ln w="9525">
            <a:noFill/>
          </a:ln>
        </p:spPr>
        <p:txBody>
          <a:bodyPr wrap="square">
            <a:spAutoFit/>
          </a:bodyPr>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Introduction: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ct val="15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        </a:t>
            </a:r>
            <a:r>
              <a:rPr kumimoji="1" lang="en-US" altLang="zh-CN" sz="2800" kern="0" dirty="0" smtClean="0">
                <a:solidFill>
                  <a:schemeClr val="tx1"/>
                </a:solidFill>
                <a:latin typeface="Calibri" panose="020F0502020204030204" charset="0"/>
                <a:ea typeface="Comic Sans MS" panose="030F0702030302020204" charset="0"/>
                <a:cs typeface="Calibri" panose="020F0502020204030204" charset="0"/>
                <a:sym typeface="+mn-lt"/>
              </a:rPr>
              <a:t>One </a:t>
            </a: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morning Alf and three other dustmen were collecting rubbish in Merton Street and they stopped outside Mrs. Frost's house. </a:t>
            </a:r>
            <a:endPar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endParaRPr>
          </a:p>
          <a:p>
            <a:pPr indent="0" algn="just" fontAlgn="auto">
              <a:lnSpc>
                <a:spcPts val="3760"/>
              </a:lnSpc>
              <a:spcBef>
                <a:spcPts val="600"/>
              </a:spcBef>
            </a:pPr>
            <a:endParaRPr kumimoji="1" lang="en-US" altLang="zh-CN" sz="2800" b="0" kern="0" dirty="0">
              <a:solidFill>
                <a:schemeClr val="tx1"/>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8790"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78790" y="1018540"/>
            <a:ext cx="11235055" cy="2096770"/>
          </a:xfrm>
          <a:prstGeom prst="rect">
            <a:avLst/>
          </a:prstGeom>
          <a:noFill/>
          <a:ln w="9525">
            <a:noFill/>
          </a:ln>
        </p:spPr>
        <p:txBody>
          <a:bodyPr wrap="square">
            <a:spAutoFit/>
          </a:bodyPr>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Development: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       Alf's wife was visiting Mrs. Frost at the time----Alf was just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getting </a:t>
            </a:r>
            <a:r>
              <a:rPr kumimoji="1" lang="en-US" altLang="zh-CN" sz="2800" kern="0" dirty="0">
                <a:latin typeface="Calibri" panose="020F0502020204030204" charset="0"/>
                <a:ea typeface="Times New Roman" panose="02020603050405020304" charset="0"/>
                <a:cs typeface="Calibri" panose="020F0502020204030204" charset="0"/>
                <a:sym typeface="+mn-lt"/>
              </a:rPr>
              <a:t>out of the dustcart----saw his wife leaving Mrs. Frost's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house-</a:t>
            </a:r>
            <a:r>
              <a:rPr kumimoji="1" lang="en-US" altLang="zh-CN" sz="2800" kern="0" dirty="0">
                <a:latin typeface="Calibri" panose="020F0502020204030204" charset="0"/>
                <a:ea typeface="Times New Roman" panose="02020603050405020304" charset="0"/>
                <a:cs typeface="Calibri" panose="020F0502020204030204" charset="0"/>
                <a:sym typeface="+mn-lt"/>
              </a:rPr>
              <a:t>---hid in dustcart----dustmen helped him----his wife talked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to </a:t>
            </a:r>
            <a:r>
              <a:rPr kumimoji="1" lang="en-US" altLang="zh-CN" sz="2800" kern="0" dirty="0">
                <a:latin typeface="Calibri" panose="020F0502020204030204" charset="0"/>
                <a:ea typeface="Times New Roman" panose="02020603050405020304" charset="0"/>
                <a:cs typeface="Calibri" panose="020F0502020204030204" charset="0"/>
                <a:sym typeface="+mn-lt"/>
              </a:rPr>
              <a:t>Mrs. Frost on the doorstep.  </a:t>
            </a:r>
            <a:endParaRPr lang="en-US" sz="28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custDataLst>
              <p:tags r:id="rId1"/>
            </p:custDataLst>
          </p:nvPr>
        </p:nvSpPr>
        <p:spPr>
          <a:xfrm>
            <a:off x="478790" y="3191510"/>
            <a:ext cx="11235055" cy="3569335"/>
          </a:xfrm>
          <a:prstGeom prst="rect">
            <a:avLst/>
          </a:prstGeom>
          <a:noFill/>
          <a:ln w="9525">
            <a:noFill/>
          </a:ln>
        </p:spPr>
        <p:txBody>
          <a:bodyPr wrap="square">
            <a:noAutofit/>
          </a:bodyPr>
          <a:p>
            <a:pPr indent="720090" algn="just" fontAlgn="auto">
              <a:lnSpc>
                <a:spcPts val="3260"/>
              </a:lnSpc>
            </a:pP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Though Alf didn't know it, his wife was visiting Mrs. Frost at the time. She and Mrs. Frost were old friends, though Mrs. Frost had never met Alf. Alf was just getting out of the dustcart to go into Mrs. Frost's backyard when he saw his wife leaving Mrs. Frost's house. He quickly returned to the dustcart and hid in the driving cabin. While he was hiding, his fellow dustmen helped him by collecting Mrs. Frost's rubbish. Meanwhile, Alf's wife and Mrs. Frost talked on the doorstep. It looked as though their conversation would never end! </a:t>
            </a:r>
            <a:endParaRPr kumimoji="1" lang="en-US" altLang="zh-CN" sz="2800" b="0" kern="0" dirty="0">
              <a:solidFill>
                <a:schemeClr val="tx1"/>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8790"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78790" y="1018540"/>
            <a:ext cx="11235055" cy="1132205"/>
          </a:xfrm>
          <a:prstGeom prst="rect">
            <a:avLst/>
          </a:prstGeom>
          <a:noFill/>
          <a:ln w="9525">
            <a:noFill/>
          </a:ln>
        </p:spPr>
        <p:txBody>
          <a:bodyPr wrap="square">
            <a:spAutoFit/>
          </a:bodyPr>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Conclusion: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76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       </a:t>
            </a:r>
            <a:r>
              <a:rPr kumimoji="1" lang="en-US" altLang="zh-CN" sz="2800" kern="0" dirty="0">
                <a:latin typeface="Calibri" panose="020F0502020204030204" charset="0"/>
                <a:ea typeface="Times New Roman" panose="02020603050405020304" charset="0"/>
                <a:cs typeface="Calibri" panose="020F0502020204030204" charset="0"/>
                <a:sym typeface="+mn-lt"/>
              </a:rPr>
              <a:t>The dustcart drove away just as Mrs. </a:t>
            </a:r>
            <a:r>
              <a:rPr kumimoji="1" lang="en-US" altLang="zh-CN" sz="2800" kern="0" dirty="0" err="1">
                <a:latin typeface="Calibri" panose="020F0502020204030204" charset="0"/>
                <a:ea typeface="Times New Roman" panose="02020603050405020304" charset="0"/>
                <a:cs typeface="Calibri" panose="020F0502020204030204" charset="0"/>
                <a:sym typeface="+mn-lt"/>
              </a:rPr>
              <a:t>Bloggs</a:t>
            </a:r>
            <a:r>
              <a:rPr kumimoji="1" lang="en-US" altLang="zh-CN" sz="2800" kern="0" dirty="0">
                <a:latin typeface="Calibri" panose="020F0502020204030204" charset="0"/>
                <a:ea typeface="Times New Roman" panose="02020603050405020304" charset="0"/>
                <a:cs typeface="Calibri" panose="020F0502020204030204" charset="0"/>
                <a:sym typeface="+mn-lt"/>
              </a:rPr>
              <a:t> came towards it.  </a:t>
            </a:r>
            <a:endParaRPr lang="en-US" sz="28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custDataLst>
              <p:tags r:id="rId1"/>
            </p:custDataLst>
          </p:nvPr>
        </p:nvSpPr>
        <p:spPr>
          <a:xfrm>
            <a:off x="597535" y="2286000"/>
            <a:ext cx="11235055" cy="4061460"/>
          </a:xfrm>
          <a:prstGeom prst="rect">
            <a:avLst/>
          </a:prstGeom>
          <a:noFill/>
          <a:ln w="9525">
            <a:noFill/>
          </a:ln>
        </p:spPr>
        <p:txBody>
          <a:bodyPr wrap="square">
            <a:noAutofit/>
          </a:bodyPr>
          <a:p>
            <a:pPr indent="720090" algn="just">
              <a:lnSpc>
                <a:spcPct val="130000"/>
              </a:lnSpc>
              <a:spcBef>
                <a:spcPts val="600"/>
              </a:spcBef>
            </a:pP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At last Mrs. </a:t>
            </a:r>
            <a:r>
              <a:rPr kumimoji="1" lang="en-US" altLang="zh-CN" sz="2800" kern="0" dirty="0" err="1">
                <a:solidFill>
                  <a:schemeClr val="tx1"/>
                </a:solidFill>
                <a:latin typeface="Calibri" panose="020F0502020204030204" charset="0"/>
                <a:ea typeface="Comic Sans MS" panose="030F0702030302020204" charset="0"/>
                <a:cs typeface="Calibri" panose="020F0502020204030204" charset="0"/>
                <a:sym typeface="+mn-lt"/>
              </a:rPr>
              <a:t>Bloggs</a:t>
            </a: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 said goodbye to Mrs. Frost. She waved to one of the dustmen whom she recognized and she went towards the dustcart to greet him. The dustman waved back and gave her a big smile as the dustcart drove off. Mrs. </a:t>
            </a:r>
            <a:r>
              <a:rPr kumimoji="1" lang="en-US" altLang="zh-CN" sz="2800" kern="0" dirty="0" err="1">
                <a:solidFill>
                  <a:schemeClr val="tx1"/>
                </a:solidFill>
                <a:latin typeface="Calibri" panose="020F0502020204030204" charset="0"/>
                <a:ea typeface="Comic Sans MS" panose="030F0702030302020204" charset="0"/>
                <a:cs typeface="Calibri" panose="020F0502020204030204" charset="0"/>
                <a:sym typeface="+mn-lt"/>
              </a:rPr>
              <a:t>Bloggs</a:t>
            </a: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 stood on the pavement and watched the dustcart disappear down the street. Then she began to walk home. ‘It's all right, Alf,’ his friend said. ‘She can't see you now.’</a:t>
            </a:r>
            <a:endPar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endParaRPr>
          </a:p>
          <a:p>
            <a:pPr indent="720090" algn="just">
              <a:lnSpc>
                <a:spcPct val="130000"/>
              </a:lnSpc>
              <a:spcBef>
                <a:spcPts val="600"/>
              </a:spcBef>
            </a:pPr>
            <a:r>
              <a:rPr kumimoji="1" lang="en-US" altLang="zh-CN" sz="2800" kern="0" dirty="0">
                <a:latin typeface="Calibri" panose="020F0502020204030204" charset="0"/>
                <a:ea typeface="微软雅黑" panose="020B0503020204020204" charset="-122"/>
                <a:cs typeface="Calibri" panose="020F0502020204030204" charset="0"/>
                <a:sym typeface="+mn-lt"/>
              </a:rPr>
              <a:t>‘</a:t>
            </a:r>
            <a:r>
              <a:rPr kumimoji="1" lang="zh-CN" altLang="en-US" sz="2800" kern="0" dirty="0">
                <a:latin typeface="Calibri" panose="020F0502020204030204" charset="0"/>
                <a:ea typeface="微软雅黑" panose="020B0503020204020204" charset="-122"/>
                <a:cs typeface="Calibri" panose="020F0502020204030204" charset="0"/>
                <a:sym typeface="+mn-lt"/>
              </a:rPr>
              <a:t>Thanks, Jim,</a:t>
            </a:r>
            <a:r>
              <a:rPr kumimoji="1" lang="en-US" altLang="zh-CN" sz="2800" kern="0" dirty="0">
                <a:latin typeface="Calibri" panose="020F0502020204030204" charset="0"/>
                <a:ea typeface="微软雅黑" panose="020B0503020204020204" charset="-122"/>
                <a:cs typeface="Calibri" panose="020F0502020204030204" charset="0"/>
                <a:sym typeface="+mn-lt"/>
              </a:rPr>
              <a:t>’</a:t>
            </a:r>
            <a:r>
              <a:rPr kumimoji="1" lang="zh-CN" altLang="en-US" sz="2800" kern="0" dirty="0">
                <a:latin typeface="Calibri" panose="020F0502020204030204" charset="0"/>
                <a:ea typeface="微软雅黑" panose="020B0503020204020204" charset="-122"/>
                <a:cs typeface="Calibri" panose="020F0502020204030204" charset="0"/>
                <a:sym typeface="+mn-lt"/>
              </a:rPr>
              <a:t> Alf said. </a:t>
            </a:r>
            <a:r>
              <a:rPr kumimoji="1" lang="en-US" altLang="zh-CN" sz="2800" kern="0" dirty="0">
                <a:latin typeface="Calibri" panose="020F0502020204030204" charset="0"/>
                <a:ea typeface="微软雅黑" panose="020B0503020204020204" charset="-122"/>
                <a:cs typeface="Calibri" panose="020F0502020204030204" charset="0"/>
                <a:sym typeface="+mn-lt"/>
              </a:rPr>
              <a:t>‘</a:t>
            </a:r>
            <a:r>
              <a:rPr kumimoji="1" lang="zh-CN" altLang="en-US" sz="2800" kern="0" dirty="0">
                <a:latin typeface="Calibri" panose="020F0502020204030204" charset="0"/>
                <a:ea typeface="微软雅黑" panose="020B0503020204020204" charset="-122"/>
                <a:cs typeface="Calibri" panose="020F0502020204030204" charset="0"/>
                <a:sym typeface="+mn-lt"/>
              </a:rPr>
              <a:t>That was a lucky escape!</a:t>
            </a:r>
            <a:r>
              <a:rPr kumimoji="1" lang="en-US" altLang="zh-CN" sz="2800" kern="0" dirty="0">
                <a:latin typeface="Calibri" panose="020F0502020204030204" charset="0"/>
                <a:ea typeface="微软雅黑" panose="020B0503020204020204" charset="-122"/>
                <a:cs typeface="Calibri" panose="020F0502020204030204" charset="0"/>
                <a:sym typeface="+mn-lt"/>
              </a:rPr>
              <a:t>’</a:t>
            </a:r>
            <a:endParaRPr kumimoji="1" lang="zh-CN" altLang="en-US" sz="2800" kern="0" dirty="0">
              <a:latin typeface="Calibri" panose="020F0502020204030204" charset="0"/>
              <a:ea typeface="微软雅黑" panose="020B0503020204020204" charset="-122"/>
              <a:cs typeface="Calibri" panose="020F0502020204030204" charset="0"/>
              <a:sym typeface="+mn-lt"/>
            </a:endParaRPr>
          </a:p>
          <a:p>
            <a:pPr indent="720090" algn="just" fontAlgn="auto">
              <a:lnSpc>
                <a:spcPts val="3260"/>
              </a:lnSpc>
            </a:pPr>
            <a:endParaRPr kumimoji="1" lang="en-US" altLang="zh-CN" sz="2800" b="0" kern="0" dirty="0">
              <a:solidFill>
                <a:schemeClr val="tx1"/>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1</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altLang="zh-CN" sz="3600" spc="260" dirty="0">
                <a:latin typeface="Calibri" panose="020F0502020204030204" charset="0"/>
                <a:cs typeface="Calibri" panose="020F0502020204030204" charset="0"/>
                <a:sym typeface="+mn-lt"/>
              </a:rPr>
              <a:t>Target vocabulary</a:t>
            </a:r>
            <a:endParaRPr lang="zh-CN" alt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8790"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custDataLst>
              <p:tags r:id="rId1"/>
            </p:custDataLst>
          </p:nvPr>
        </p:nvSpPr>
        <p:spPr>
          <a:xfrm>
            <a:off x="478790" y="802640"/>
            <a:ext cx="11235055" cy="5682615"/>
          </a:xfrm>
          <a:prstGeom prst="rect">
            <a:avLst/>
          </a:prstGeom>
          <a:noFill/>
          <a:ln w="9525">
            <a:noFill/>
          </a:ln>
        </p:spPr>
        <p:txBody>
          <a:bodyPr wrap="square">
            <a:noAutofit/>
          </a:bodyPr>
          <a:p>
            <a:pPr indent="0" algn="ctr" fontAlgn="auto">
              <a:lnSpc>
                <a:spcPts val="3760"/>
              </a:lnSpc>
              <a:spcBef>
                <a:spcPts val="600"/>
              </a:spcBef>
            </a:pPr>
            <a:r>
              <a:rPr kumimoji="1" lang="en-US" altLang="zh-CN" sz="2400" kern="0" dirty="0">
                <a:latin typeface="Calibri" panose="020F0502020204030204" charset="0"/>
                <a:ea typeface="Times New Roman" panose="02020603050405020304" charset="0"/>
                <a:cs typeface="Calibri" panose="020F0502020204030204" charset="0"/>
                <a:sym typeface="+mn-lt"/>
              </a:rPr>
              <a:t>Nearly caught </a:t>
            </a:r>
            <a:endParaRPr kumimoji="1" lang="en-US" altLang="zh-CN" sz="24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2860"/>
              </a:lnSpc>
              <a:spcBef>
                <a:spcPts val="600"/>
              </a:spcBef>
            </a:pPr>
            <a:r>
              <a:rPr kumimoji="1" lang="en-US" altLang="zh-CN" sz="2800" kern="0" dirty="0" smtClean="0">
                <a:latin typeface="Calibri" panose="020F0502020204030204" charset="0"/>
                <a:ea typeface="Comic Sans MS" panose="030F0702030302020204" charset="0"/>
                <a:cs typeface="Calibri" panose="020F0502020204030204" charset="0"/>
                <a:sym typeface="+mn-lt"/>
              </a:rPr>
              <a:t>  </a:t>
            </a:r>
            <a:r>
              <a:rPr kumimoji="1" lang="en-US" altLang="zh-CN" sz="2000" kern="0" dirty="0" smtClean="0">
                <a:latin typeface="Calibri" panose="020F0502020204030204" charset="0"/>
                <a:ea typeface="Comic Sans MS" panose="030F0702030302020204" charset="0"/>
                <a:cs typeface="Calibri" panose="020F0502020204030204" charset="0"/>
                <a:sym typeface="+mn-lt"/>
              </a:rPr>
              <a:t>     One </a:t>
            </a:r>
            <a:r>
              <a:rPr kumimoji="1" lang="en-US" altLang="zh-CN" sz="2000" kern="0" dirty="0">
                <a:latin typeface="Calibri" panose="020F0502020204030204" charset="0"/>
                <a:ea typeface="Comic Sans MS" panose="030F0702030302020204" charset="0"/>
                <a:cs typeface="Calibri" panose="020F0502020204030204" charset="0"/>
                <a:sym typeface="+mn-lt"/>
              </a:rPr>
              <a:t>morning Alf and three other dustmen were collecting rubbish in Merton Street and they stopped outside Mrs. Frost's house. </a:t>
            </a:r>
            <a:endParaRPr kumimoji="1" lang="en-US" altLang="zh-CN" sz="2000" kern="0" dirty="0">
              <a:latin typeface="Calibri" panose="020F0502020204030204" charset="0"/>
              <a:ea typeface="Comic Sans MS" panose="030F0702030302020204" charset="0"/>
              <a:cs typeface="Calibri" panose="020F0502020204030204" charset="0"/>
              <a:sym typeface="+mn-lt"/>
            </a:endParaRPr>
          </a:p>
          <a:p>
            <a:pPr indent="0" algn="just" fontAlgn="auto">
              <a:lnSpc>
                <a:spcPts val="2860"/>
              </a:lnSpc>
              <a:spcBef>
                <a:spcPts val="600"/>
              </a:spcBef>
            </a:pPr>
            <a:r>
              <a:rPr kumimoji="1" lang="en-US" altLang="zh-CN" sz="2000" kern="0" dirty="0">
                <a:latin typeface="Calibri" panose="020F0502020204030204" charset="0"/>
                <a:ea typeface="Comic Sans MS" panose="030F0702030302020204" charset="0"/>
                <a:cs typeface="Calibri" panose="020F0502020204030204" charset="0"/>
                <a:sym typeface="+mn-lt"/>
              </a:rPr>
              <a:t>       Though Alf didn't know it, his wife was visiting Mrs. Frost at the time. She and Mrs. Frost were old friends, though Mrs. Frost had never met Alf. Alf was just getting out of the dustcart to go into Mrs. Frost's backyard when he saw his wife leaving Mrs. Frost's house. He quickly returned to the dustcart and hid in the driving cabin. While he was hiding, his fellow dustmen helped him by collecting Mrs. Frost's rubbish. Meanwhile, Alf's wife and Mrs. Frost talked on the doorstep. It looked as though their conversation would never end! </a:t>
            </a:r>
            <a:endParaRPr kumimoji="1" lang="en-US" altLang="zh-CN" sz="2000" kern="0" dirty="0">
              <a:latin typeface="Calibri" panose="020F0502020204030204" charset="0"/>
              <a:ea typeface="Comic Sans MS" panose="030F0702030302020204" charset="0"/>
              <a:cs typeface="Calibri" panose="020F0502020204030204" charset="0"/>
              <a:sym typeface="+mn-lt"/>
            </a:endParaRPr>
          </a:p>
          <a:p>
            <a:pPr indent="0" algn="just" fontAlgn="auto">
              <a:lnSpc>
                <a:spcPts val="2860"/>
              </a:lnSpc>
              <a:spcBef>
                <a:spcPts val="600"/>
              </a:spcBef>
            </a:pPr>
            <a:r>
              <a:rPr kumimoji="1" lang="en-US" altLang="zh-CN" sz="2000" kern="0" dirty="0">
                <a:latin typeface="Calibri" panose="020F0502020204030204" charset="0"/>
                <a:ea typeface="Comic Sans MS" panose="030F0702030302020204" charset="0"/>
                <a:cs typeface="Calibri" panose="020F0502020204030204" charset="0"/>
                <a:sym typeface="+mn-lt"/>
              </a:rPr>
              <a:t>       At last Mrs. </a:t>
            </a:r>
            <a:r>
              <a:rPr kumimoji="1" lang="en-US" altLang="zh-CN" sz="2000" kern="0" dirty="0" err="1">
                <a:latin typeface="Calibri" panose="020F0502020204030204" charset="0"/>
                <a:ea typeface="Comic Sans MS" panose="030F0702030302020204" charset="0"/>
                <a:cs typeface="Calibri" panose="020F0502020204030204" charset="0"/>
                <a:sym typeface="+mn-lt"/>
              </a:rPr>
              <a:t>Bloggs</a:t>
            </a:r>
            <a:r>
              <a:rPr kumimoji="1" lang="en-US" altLang="zh-CN" sz="2000" kern="0" dirty="0">
                <a:latin typeface="Calibri" panose="020F0502020204030204" charset="0"/>
                <a:ea typeface="Comic Sans MS" panose="030F0702030302020204" charset="0"/>
                <a:cs typeface="Calibri" panose="020F0502020204030204" charset="0"/>
                <a:sym typeface="+mn-lt"/>
              </a:rPr>
              <a:t> said goodbye to Mrs. Frost. She waved to one of the dustmen whom she recognized and she went towards the dustcart to greet him. The dustman waved back and gave her a big smile as the dustcart drove off. Mrs. </a:t>
            </a:r>
            <a:r>
              <a:rPr kumimoji="1" lang="en-US" altLang="zh-CN" sz="2000" kern="0" dirty="0" err="1">
                <a:latin typeface="Calibri" panose="020F0502020204030204" charset="0"/>
                <a:ea typeface="Comic Sans MS" panose="030F0702030302020204" charset="0"/>
                <a:cs typeface="Calibri" panose="020F0502020204030204" charset="0"/>
                <a:sym typeface="+mn-lt"/>
              </a:rPr>
              <a:t>Bloggs</a:t>
            </a:r>
            <a:r>
              <a:rPr kumimoji="1" lang="en-US" altLang="zh-CN" sz="2000" kern="0" dirty="0">
                <a:latin typeface="Calibri" panose="020F0502020204030204" charset="0"/>
                <a:ea typeface="Comic Sans MS" panose="030F0702030302020204" charset="0"/>
                <a:cs typeface="Calibri" panose="020F0502020204030204" charset="0"/>
                <a:sym typeface="+mn-lt"/>
              </a:rPr>
              <a:t> stood on the pavement and watched the dustcart disappear down the street. Then she began to walk home. ‘It's all right, Alf,’ his friend said. ‘She can't see you now.’</a:t>
            </a:r>
            <a:endParaRPr kumimoji="1" lang="en-US" altLang="zh-CN" sz="2000" kern="0" dirty="0">
              <a:latin typeface="Calibri" panose="020F0502020204030204" charset="0"/>
              <a:ea typeface="Comic Sans MS" panose="030F0702030302020204" charset="0"/>
              <a:cs typeface="Calibri" panose="020F0502020204030204" charset="0"/>
              <a:sym typeface="+mn-lt"/>
            </a:endParaRPr>
          </a:p>
          <a:p>
            <a:pPr indent="0" algn="just" fontAlgn="auto">
              <a:lnSpc>
                <a:spcPts val="2860"/>
              </a:lnSpc>
              <a:spcBef>
                <a:spcPts val="600"/>
              </a:spcBef>
            </a:pPr>
            <a:r>
              <a:rPr kumimoji="1" lang="en-US" altLang="zh-CN" sz="2000" kern="0" dirty="0">
                <a:latin typeface="Calibri" panose="020F0502020204030204" charset="0"/>
                <a:ea typeface="微软雅黑" panose="020B0503020204020204" charset="-122"/>
                <a:cs typeface="Calibri" panose="020F0502020204030204" charset="0"/>
                <a:sym typeface="+mn-lt"/>
              </a:rPr>
              <a:t>       ‘</a:t>
            </a:r>
            <a:r>
              <a:rPr kumimoji="1" lang="zh-CN" altLang="en-US" sz="2000" kern="0" dirty="0">
                <a:latin typeface="Calibri" panose="020F0502020204030204" charset="0"/>
                <a:ea typeface="微软雅黑" panose="020B0503020204020204" charset="-122"/>
                <a:cs typeface="Calibri" panose="020F0502020204030204" charset="0"/>
                <a:sym typeface="+mn-lt"/>
              </a:rPr>
              <a:t>Thanks, Jim,</a:t>
            </a:r>
            <a:r>
              <a:rPr kumimoji="1" lang="en-US" altLang="zh-CN" sz="2000" kern="0" dirty="0">
                <a:latin typeface="Calibri" panose="020F0502020204030204" charset="0"/>
                <a:ea typeface="微软雅黑" panose="020B0503020204020204" charset="-122"/>
                <a:cs typeface="Calibri" panose="020F0502020204030204" charset="0"/>
                <a:sym typeface="+mn-lt"/>
              </a:rPr>
              <a:t>’</a:t>
            </a:r>
            <a:r>
              <a:rPr kumimoji="1" lang="zh-CN" altLang="en-US" sz="2000" kern="0" dirty="0">
                <a:latin typeface="Calibri" panose="020F0502020204030204" charset="0"/>
                <a:ea typeface="微软雅黑" panose="020B0503020204020204" charset="-122"/>
                <a:cs typeface="Calibri" panose="020F0502020204030204" charset="0"/>
                <a:sym typeface="+mn-lt"/>
              </a:rPr>
              <a:t> Alf said. </a:t>
            </a:r>
            <a:r>
              <a:rPr kumimoji="1" lang="en-US" altLang="zh-CN" sz="2000" kern="0" dirty="0">
                <a:latin typeface="Calibri" panose="020F0502020204030204" charset="0"/>
                <a:ea typeface="微软雅黑" panose="020B0503020204020204" charset="-122"/>
                <a:cs typeface="Calibri" panose="020F0502020204030204" charset="0"/>
                <a:sym typeface="+mn-lt"/>
              </a:rPr>
              <a:t>‘</a:t>
            </a:r>
            <a:r>
              <a:rPr kumimoji="1" lang="zh-CN" altLang="en-US" sz="2000" kern="0" dirty="0">
                <a:latin typeface="Calibri" panose="020F0502020204030204" charset="0"/>
                <a:ea typeface="微软雅黑" panose="020B0503020204020204" charset="-122"/>
                <a:cs typeface="Calibri" panose="020F0502020204030204" charset="0"/>
                <a:sym typeface="+mn-lt"/>
              </a:rPr>
              <a:t>That was a lucky escape!</a:t>
            </a:r>
            <a:r>
              <a:rPr kumimoji="1" lang="en-US" altLang="zh-CN" sz="2000" kern="0" dirty="0">
                <a:latin typeface="Calibri" panose="020F0502020204030204" charset="0"/>
                <a:ea typeface="微软雅黑" panose="020B0503020204020204" charset="-122"/>
                <a:cs typeface="Calibri" panose="020F0502020204030204" charset="0"/>
                <a:sym typeface="+mn-lt"/>
              </a:rPr>
              <a:t>’</a:t>
            </a:r>
            <a:endParaRPr kumimoji="1" lang="zh-CN" altLang="en-US" sz="2000" kern="0" dirty="0">
              <a:latin typeface="Calibri" panose="020F0502020204030204" charset="0"/>
              <a:ea typeface="微软雅黑" panose="020B0503020204020204" charset="-122"/>
              <a:cs typeface="Calibri" panose="020F0502020204030204" charset="0"/>
              <a:sym typeface="+mn-lt"/>
            </a:endParaRPr>
          </a:p>
          <a:p>
            <a:pPr indent="0" algn="just" fontAlgn="auto">
              <a:lnSpc>
                <a:spcPts val="2860"/>
              </a:lnSpc>
              <a:spcBef>
                <a:spcPts val="600"/>
              </a:spcBef>
            </a:pPr>
            <a:endParaRPr kumimoji="1" lang="zh-CN" altLang="en-US" sz="2000" kern="0" dirty="0">
              <a:latin typeface="微软雅黑" panose="020B0503020204020204" charset="-122"/>
              <a:ea typeface="微软雅黑" panose="020B0503020204020204" charset="-122"/>
              <a:cs typeface="+mn-ea"/>
              <a:sym typeface="+mn-lt"/>
            </a:endParaRPr>
          </a:p>
          <a:p>
            <a:pPr indent="0" algn="just" fontAlgn="auto">
              <a:lnSpc>
                <a:spcPts val="3760"/>
              </a:lnSpc>
              <a:spcBef>
                <a:spcPts val="600"/>
              </a:spcBef>
            </a:pPr>
            <a:endParaRPr kumimoji="1" lang="en-US" altLang="zh-CN" sz="2800" b="0" kern="0" dirty="0">
              <a:solidFill>
                <a:schemeClr val="tx1"/>
              </a:solidFill>
              <a:latin typeface="Calibri" panose="020F0502020204030204" charset="0"/>
              <a:ea typeface="Comic Sans MS" panose="030F0702030302020204" charset="0"/>
              <a:cs typeface="Calibri" panose="020F0502020204030204" charset="0"/>
              <a:sym typeface="+mn-lt"/>
            </a:endParaRPr>
          </a:p>
          <a:p>
            <a:pPr indent="0" algn="just" fontAlgn="auto">
              <a:lnSpc>
                <a:spcPts val="3760"/>
              </a:lnSpc>
              <a:spcBef>
                <a:spcPts val="600"/>
              </a:spcBef>
            </a:pPr>
            <a:endPar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endParaRPr>
          </a:p>
          <a:p>
            <a:pPr indent="720090" algn="just" fontAlgn="auto">
              <a:lnSpc>
                <a:spcPts val="3260"/>
              </a:lnSpc>
            </a:pPr>
            <a:endParaRPr kumimoji="1" lang="en-US" altLang="zh-CN" sz="2800" b="0" kern="0" dirty="0">
              <a:solidFill>
                <a:schemeClr val="tx1"/>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8</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p>
            <a:pPr marL="0" indent="0" algn="l">
              <a:lnSpc>
                <a:spcPct val="100000"/>
              </a:lnSpc>
              <a:spcBef>
                <a:spcPts val="0"/>
              </a:spcBef>
              <a:spcAft>
                <a:spcPts val="0"/>
              </a:spcAft>
              <a:buSzPct val="100000"/>
              <a:buNone/>
            </a:pPr>
            <a:r>
              <a:rPr lang="en-US" sz="4200" spc="260" dirty="0">
                <a:sym typeface="+mn-lt"/>
              </a:rPr>
              <a:t>Story development</a:t>
            </a:r>
            <a:endParaRPr lang="en-US" sz="4200" spc="260" dirty="0">
              <a:sym typeface="+mn-lt"/>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1945" y="678180"/>
            <a:ext cx="11684635" cy="6054725"/>
          </a:xfrm>
          <a:prstGeom prst="rect">
            <a:avLst/>
          </a:prstGeom>
          <a:noFill/>
        </p:spPr>
        <p:txBody>
          <a:bodyPr wrap="square" rtlCol="0" anchor="t">
            <a:spAutoFit/>
          </a:bodyPr>
          <a:p>
            <a:pPr indent="457200" algn="just" fontAlgn="auto">
              <a:lnSpc>
                <a:spcPts val="3100"/>
              </a:lnSpc>
            </a:pPr>
            <a:r>
              <a:rPr lang="zh-CN" altLang="en-US" sz="2400" dirty="0">
                <a:latin typeface="Calibri" panose="020F0502020204030204" charset="0"/>
                <a:cs typeface="Calibri" panose="020F0502020204030204" charset="0"/>
                <a:sym typeface="+mn-ea"/>
              </a:rPr>
              <a:t>These days, people who do manual work often receive far more money than people who work in offices. People who work in offices are frequently referred to as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white-collar workers</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for the simple reason that they usually wear a collar and tie to go to work. Such is human nature, that a great many people are often willing to sacrifice higher pay for the privilege of becoming white-collar workers. This can give rise to curious situations, as it did in the case of Alfred Bloggs who worked as a dustman for the Ellesmere Corporation.  </a:t>
            </a:r>
            <a:endParaRPr lang="zh-CN" altLang="en-US" sz="2400" dirty="0">
              <a:latin typeface="Calibri" panose="020F0502020204030204" charset="0"/>
              <a:cs typeface="Calibri" panose="020F0502020204030204" charset="0"/>
              <a:sym typeface="+mn-ea"/>
            </a:endParaRPr>
          </a:p>
          <a:p>
            <a:pPr indent="457200" algn="just" fontAlgn="auto">
              <a:lnSpc>
                <a:spcPts val="3100"/>
              </a:lnSpc>
            </a:pPr>
            <a:r>
              <a:rPr lang="zh-CN" altLang="en-US" sz="2400" dirty="0">
                <a:latin typeface="Calibri" panose="020F0502020204030204" charset="0"/>
                <a:cs typeface="Calibri" panose="020F0502020204030204" charset="0"/>
                <a:sym typeface="+mn-ea"/>
              </a:rPr>
              <a:t>When he got married, Alf was too embarrassed to say anything to his wife about his job. He simply told her that he worked for the Corporation. Every morning, he left home dressed in a smart black suit. He then changed into overalls and spent the next eight hours as a dustman. Before returning home at night, he took a shower and changed back into his suit. Alf did this for over two years and his fellow dustmen kept his secret. Alf's wife has never discovered that she married a dustman and she never will, for Alf has just found another job. He will soon be working in an office.  He will be earning only half as much as he used to, but he feels that his rise in status is well worth the loss of money. From now on, he will wear a suit all day and others will call him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Mr. Bloggs</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not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Alf</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a:t>
            </a:r>
            <a:endParaRPr lang="en-US" altLang="zh-CN" sz="2400" dirty="0">
              <a:latin typeface="Calibri" panose="020F0502020204030204" charset="0"/>
              <a:cs typeface="Calibri" panose="020F0502020204030204" charset="0"/>
              <a:sym typeface="+mn-ea"/>
            </a:endParaRPr>
          </a:p>
        </p:txBody>
      </p:sp>
      <p:sp>
        <p:nvSpPr>
          <p:cNvPr id="7" name="文本框 6"/>
          <p:cNvSpPr txBox="1"/>
          <p:nvPr/>
        </p:nvSpPr>
        <p:spPr>
          <a:xfrm>
            <a:off x="321945" y="15621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770255" y="748030"/>
            <a:ext cx="11156950" cy="2084070"/>
          </a:xfrm>
          <a:prstGeom prst="rect">
            <a:avLst/>
          </a:prstGeom>
          <a:noFill/>
        </p:spPr>
        <p:txBody>
          <a:bodyPr wrap="square" rtlCol="0">
            <a:spAutoFit/>
          </a:bodyPr>
          <a:lstStyle/>
          <a:p>
            <a:pPr>
              <a:lnSpc>
                <a:spcPct val="120000"/>
              </a:lnSpc>
            </a:pPr>
            <a:r>
              <a:rPr lang="en-US" altLang="zh-CN" sz="3600" dirty="0">
                <a:solidFill>
                  <a:schemeClr val="tx1"/>
                </a:solidFill>
                <a:cs typeface="+mn-ea"/>
                <a:sym typeface="+mn-lt"/>
              </a:rPr>
              <a:t>Para 1</a:t>
            </a:r>
            <a:r>
              <a:rPr lang="zh-CN" altLang="en-US" sz="3600" dirty="0">
                <a:solidFill>
                  <a:schemeClr val="tx1"/>
                </a:solidFill>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Alf’s pursuit of a white-collar job was driven by a desire for social status rather than money. </a:t>
            </a:r>
            <a:endParaRPr lang="zh-CN" altLang="en-US" sz="3600" i="1" dirty="0">
              <a:solidFill>
                <a:schemeClr val="tx1"/>
              </a:solidFill>
              <a:latin typeface="Calibri" panose="020F0502020204030204" charset="0"/>
              <a:cs typeface="Calibri" panose="020F0502020204030204" charset="0"/>
              <a:sym typeface="+mn-lt"/>
            </a:endParaRPr>
          </a:p>
        </p:txBody>
      </p:sp>
      <p:sp>
        <p:nvSpPr>
          <p:cNvPr id="2" name="文本框 1"/>
          <p:cNvSpPr txBox="1"/>
          <p:nvPr/>
        </p:nvSpPr>
        <p:spPr>
          <a:xfrm>
            <a:off x="770255" y="3817620"/>
            <a:ext cx="11200130" cy="2084070"/>
          </a:xfrm>
          <a:prstGeom prst="rect">
            <a:avLst/>
          </a:prstGeom>
          <a:noFill/>
        </p:spPr>
        <p:txBody>
          <a:bodyPr wrap="square" rtlCol="0">
            <a:spAutoFit/>
          </a:bodyPr>
          <a:p>
            <a:pPr>
              <a:lnSpc>
                <a:spcPct val="120000"/>
              </a:lnSpc>
            </a:pPr>
            <a:r>
              <a:rPr lang="en-US" altLang="zh-CN" sz="3600" dirty="0">
                <a:cs typeface="+mn-ea"/>
                <a:sym typeface="+mn-lt"/>
              </a:rPr>
              <a:t>Para 2</a:t>
            </a:r>
            <a:r>
              <a:rPr lang="zh-CN" altLang="en-US" sz="3600" dirty="0">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Despite the difficult transition, Alf was determined to succeed in his new role. </a:t>
            </a:r>
            <a:endParaRPr lang="en-US" altLang="zh-CN" sz="3600" i="1"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835025"/>
            <a:ext cx="11877675" cy="56007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580"/>
              </a:lnSpc>
            </a:pPr>
            <a:r>
              <a:rPr lang="en-US" sz="2400" i="1">
                <a:latin typeface="Calibri" panose="020F0502020204030204" charset="0"/>
                <a:ea typeface="宋体" panose="02010600030101010101" pitchFamily="2" charset="-122"/>
                <a:cs typeface="Calibri" panose="020F0502020204030204" charset="0"/>
                <a:sym typeface="+mn-ea"/>
              </a:rPr>
              <a:t>         </a:t>
            </a:r>
            <a:r>
              <a:rPr lang="en-US" sz="2400">
                <a:latin typeface="Calibri" panose="020F0502020204030204" charset="0"/>
                <a:ea typeface="宋体" panose="02010600030101010101" pitchFamily="2" charset="-122"/>
                <a:cs typeface="Calibri" panose="020F0502020204030204" charset="0"/>
                <a:sym typeface="+mn-ea"/>
              </a:rPr>
              <a:t>Alf’s pursuit of a white-collar job was driven by a desire for social status rather than money. He believed that being an office worker would earn him more respect and dignity in society. His efforts to keep his manual labor job a secret from his wife and change his name to ‘Mr. Bloggs’ were signs of how deeply ingrained those social expectations were. However, transitioning to an office job came with its own set of challenges, and Alf had to learn new skills and adapt to a different way of working.</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        Despite the difficult transition, Alf was determined to succeed in his new role. He knew that he had to work hard to maintain his newfound status and create a better life for himself and his family. By dressing in a suit every day and learning new skills, he was able to make the transition from a manual laborer to an office worker. Even though he earned less money in his new job, he felt that the trade-off was worth it. The pursuit of social status was a powerful motivator for Alf, and he was willing to make significant sacrifices to achieve it. </a:t>
            </a:r>
            <a:endParaRPr lang="zh-CN" altLang="en-US" sz="24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1:</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835025"/>
            <a:ext cx="11877675" cy="572643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380"/>
              </a:lnSpc>
            </a:pPr>
            <a:r>
              <a:rPr lang="en-US" sz="2400" i="1">
                <a:latin typeface="Calibri" panose="020F0502020204030204" charset="0"/>
                <a:ea typeface="宋体" panose="02010600030101010101" pitchFamily="2" charset="-122"/>
                <a:cs typeface="Calibri" panose="020F0502020204030204" charset="0"/>
                <a:sym typeface="+mn-ea"/>
              </a:rPr>
              <a:t>         </a:t>
            </a:r>
            <a:r>
              <a:rPr lang="en-US" sz="2400">
                <a:latin typeface="Calibri" panose="020F0502020204030204" charset="0"/>
                <a:ea typeface="宋体" panose="02010600030101010101" pitchFamily="2" charset="-122"/>
                <a:cs typeface="Calibri" panose="020F0502020204030204" charset="0"/>
                <a:sym typeface="+mn-ea"/>
              </a:rPr>
              <a:t>Alf’s pursuit of a white-collar job was driven by a desire for social status rather than money. He had always felt that there was more to life than being a dustman, and he was willing to make sacrifices to achieve his goal. This was not a decision that he took lightly, as it required him to give up a job that paid him well and had given him job security. However, he finally decided that it was time to make a change, and he began looking for office jobs. It was a difficult transition, but Alf was determined to succeed in his new role.</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380"/>
              </a:lnSpc>
            </a:pPr>
            <a:r>
              <a:rPr lang="en-US" sz="2400">
                <a:latin typeface="Calibri" panose="020F0502020204030204" charset="0"/>
                <a:ea typeface="宋体" panose="02010600030101010101" pitchFamily="2" charset="-122"/>
                <a:cs typeface="Calibri" panose="020F0502020204030204" charset="0"/>
                <a:sym typeface="+mn-ea"/>
              </a:rPr>
              <a:t>        Despite the difficult transition, Alf was determined to succeed in his new role. He was excited about the prospect of wearing a suit to work every day and being addressed as ‘Mr. Bloggs’. It was a far cry from the days when he had worn overalls and worked as a dustman. At first, Alf struggled to adapt to the new work environment and struggled with the demands of the job. However, he persevered, and with the help of his colleagues, he soon became proficient in his new role. Although Alf was earning only half as much as he used to, he was satisfied that he had achieved his goal of becoming a white-collar worker.</a:t>
            </a:r>
            <a:endParaRPr lang="zh-CN" altLang="en-US" sz="24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2:</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9</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p>
            <a:pPr marL="0" indent="0" algn="l">
              <a:lnSpc>
                <a:spcPct val="100000"/>
              </a:lnSpc>
              <a:spcBef>
                <a:spcPts val="0"/>
              </a:spcBef>
              <a:spcAft>
                <a:spcPts val="0"/>
              </a:spcAft>
              <a:buSzPct val="100000"/>
              <a:buNone/>
            </a:pPr>
            <a:r>
              <a:rPr lang="en-US" sz="3600" spc="260" dirty="0">
                <a:sym typeface="+mn-lt"/>
              </a:rPr>
              <a:t>Vocabulary reiforcement</a:t>
            </a:r>
            <a:endParaRPr lang="en-US" sz="3600" spc="260" dirty="0">
              <a:sym typeface="+mn-lt"/>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820420" y="1502410"/>
            <a:ext cx="11042650" cy="4385945"/>
          </a:xfrm>
          <a:prstGeom prst="rect">
            <a:avLst/>
          </a:prstGeom>
          <a:noFill/>
        </p:spPr>
        <p:txBody>
          <a:bodyPr wrap="square" rtlCol="0">
            <a:noAutofit/>
          </a:bodyPr>
          <a:lstStyle/>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1. He turned up his coat </a:t>
            </a:r>
            <a:r>
              <a:rPr lang="zh-CN" altLang="en-US" sz="2800">
                <a:solidFill>
                  <a:srgbClr val="FF0000"/>
                </a:solidFill>
                <a:latin typeface="Calibri" panose="020F0502020204030204" charset="0"/>
                <a:cs typeface="Calibri" panose="020F0502020204030204" charset="0"/>
              </a:rPr>
              <a:t>c</a:t>
            </a:r>
            <a:r>
              <a:rPr lang="zh-CN" altLang="en-US" sz="2800">
                <a:solidFill>
                  <a:schemeClr val="tx2">
                    <a:lumMod val="50000"/>
                  </a:schemeClr>
                </a:solidFill>
                <a:latin typeface="Calibri" panose="020F0502020204030204" charset="0"/>
                <a:cs typeface="Calibri" panose="020F0502020204030204" charset="0"/>
              </a:rPr>
              <a:t>____ against the chill wind.</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2. Doctors have traditionally enjoyed high social</a:t>
            </a:r>
            <a:r>
              <a:rPr lang="zh-CN" altLang="en-US" sz="2800">
                <a:solidFill>
                  <a:srgbClr val="FF0000"/>
                </a:solidFill>
                <a:latin typeface="Calibri" panose="020F0502020204030204" charset="0"/>
                <a:cs typeface="Calibri" panose="020F0502020204030204" charset="0"/>
              </a:rPr>
              <a:t> s</a:t>
            </a:r>
            <a:r>
              <a:rPr lang="zh-CN" altLang="en-US" sz="2800">
                <a:solidFill>
                  <a:schemeClr val="tx2">
                    <a:lumMod val="50000"/>
                  </a:schemeClr>
                </a:solidFill>
                <a:latin typeface="Calibri" panose="020F0502020204030204" charset="0"/>
                <a:cs typeface="Calibri" panose="020F0502020204030204" charset="0"/>
              </a:rPr>
              <a:t>_____. </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3. He will change into his </a:t>
            </a:r>
            <a:r>
              <a:rPr lang="zh-CN" altLang="en-US" sz="2800">
                <a:solidFill>
                  <a:srgbClr val="FF0000"/>
                </a:solidFill>
                <a:latin typeface="Calibri" panose="020F0502020204030204" charset="0"/>
                <a:cs typeface="Calibri" panose="020F0502020204030204" charset="0"/>
              </a:rPr>
              <a:t>o</a:t>
            </a:r>
            <a:r>
              <a:rPr lang="zh-CN" altLang="en-US" sz="2800">
                <a:solidFill>
                  <a:schemeClr val="tx2">
                    <a:lumMod val="50000"/>
                  </a:schemeClr>
                </a:solidFill>
                <a:latin typeface="Calibri" panose="020F0502020204030204" charset="0"/>
                <a:cs typeface="Calibri" panose="020F0502020204030204" charset="0"/>
              </a:rPr>
              <a:t>______ during his working time.</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4. You will </a:t>
            </a:r>
            <a:r>
              <a:rPr lang="zh-CN" altLang="en-US" sz="2800">
                <a:solidFill>
                  <a:srgbClr val="FF0000"/>
                </a:solidFill>
                <a:latin typeface="Calibri" panose="020F0502020204030204" charset="0"/>
                <a:cs typeface="Calibri" panose="020F0502020204030204" charset="0"/>
              </a:rPr>
              <a:t>r</a:t>
            </a:r>
            <a:r>
              <a:rPr lang="zh-CN" altLang="en-US" sz="2800">
                <a:solidFill>
                  <a:schemeClr val="tx2">
                    <a:lumMod val="50000"/>
                  </a:schemeClr>
                </a:solidFill>
                <a:latin typeface="Calibri" panose="020F0502020204030204" charset="0"/>
                <a:cs typeface="Calibri" panose="020F0502020204030204" charset="0"/>
              </a:rPr>
              <a:t>_______ a certificate upon completing the training program.</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5. She planned a picnic, but it got canceled due to the sudden </a:t>
            </a:r>
            <a:r>
              <a:rPr lang="zh-CN" altLang="en-US" sz="2800">
                <a:solidFill>
                  <a:srgbClr val="FF0000"/>
                </a:solidFill>
                <a:latin typeface="Calibri" panose="020F0502020204030204" charset="0"/>
                <a:cs typeface="Calibri" panose="020F0502020204030204" charset="0"/>
              </a:rPr>
              <a:t>s</a:t>
            </a:r>
            <a:r>
              <a:rPr lang="zh-CN" altLang="en-US" sz="2800">
                <a:solidFill>
                  <a:schemeClr val="tx2">
                    <a:lumMod val="50000"/>
                  </a:schemeClr>
                </a:solidFill>
                <a:latin typeface="Calibri" panose="020F0502020204030204" charset="0"/>
                <a:cs typeface="Calibri" panose="020F0502020204030204" charset="0"/>
              </a:rPr>
              <a:t>______outside.</a:t>
            </a:r>
            <a:endParaRPr lang="zh-CN" altLang="en-US" sz="280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4429125" y="1642745"/>
            <a:ext cx="1146175" cy="391795"/>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 ollar</a:t>
            </a:r>
            <a:endParaRPr lang="en-US" altLang="zh-CN" sz="2800" dirty="0">
              <a:solidFill>
                <a:srgbClr val="FF0000"/>
              </a:solidFill>
              <a:latin typeface="Calibri" panose="020F0502020204030204" charset="0"/>
              <a:cs typeface="Calibri" panose="020F0502020204030204" charset="0"/>
            </a:endParaRPr>
          </a:p>
        </p:txBody>
      </p:sp>
      <p:sp>
        <p:nvSpPr>
          <p:cNvPr id="7" name="文本框 6"/>
          <p:cNvSpPr txBox="1"/>
          <p:nvPr/>
        </p:nvSpPr>
        <p:spPr>
          <a:xfrm>
            <a:off x="7945120" y="2228850"/>
            <a:ext cx="993775" cy="500380"/>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tatus</a:t>
            </a:r>
            <a:endParaRPr lang="en-US" sz="2800" dirty="0">
              <a:solidFill>
                <a:srgbClr val="FF0000"/>
              </a:solidFill>
              <a:latin typeface="Calibri" panose="020F0502020204030204" charset="0"/>
              <a:cs typeface="Calibri" panose="020F0502020204030204" charset="0"/>
            </a:endParaRPr>
          </a:p>
        </p:txBody>
      </p:sp>
      <p:sp>
        <p:nvSpPr>
          <p:cNvPr id="8" name="文本框 7"/>
          <p:cNvSpPr txBox="1"/>
          <p:nvPr/>
        </p:nvSpPr>
        <p:spPr>
          <a:xfrm>
            <a:off x="4657090" y="2826385"/>
            <a:ext cx="1268730" cy="434975"/>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veralls</a:t>
            </a:r>
            <a:endParaRPr lang="en-US" sz="2800" dirty="0">
              <a:solidFill>
                <a:srgbClr val="FF0000"/>
              </a:solidFill>
              <a:latin typeface="Calibri" panose="020F0502020204030204" charset="0"/>
              <a:cs typeface="Calibri" panose="020F0502020204030204" charset="0"/>
            </a:endParaRPr>
          </a:p>
        </p:txBody>
      </p:sp>
      <p:sp>
        <p:nvSpPr>
          <p:cNvPr id="9" name="文本框 8"/>
          <p:cNvSpPr txBox="1"/>
          <p:nvPr/>
        </p:nvSpPr>
        <p:spPr>
          <a:xfrm>
            <a:off x="2465070" y="3401060"/>
            <a:ext cx="1699260" cy="588010"/>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eceive</a:t>
            </a:r>
            <a:r>
              <a:rPr sz="2800" dirty="0">
                <a:solidFill>
                  <a:srgbClr val="FF0000"/>
                </a:solidFill>
              </a:rPr>
              <a:t>	</a:t>
            </a:r>
            <a:endParaRPr sz="2800" dirty="0">
              <a:solidFill>
                <a:srgbClr val="FF0000"/>
              </a:solidFill>
            </a:endParaRPr>
          </a:p>
        </p:txBody>
      </p:sp>
      <p:sp>
        <p:nvSpPr>
          <p:cNvPr id="10" name="文本框 9"/>
          <p:cNvSpPr txBox="1"/>
          <p:nvPr/>
        </p:nvSpPr>
        <p:spPr>
          <a:xfrm>
            <a:off x="978535" y="4578350"/>
            <a:ext cx="1846580" cy="521970"/>
          </a:xfrm>
          <a:prstGeom prst="rect">
            <a:avLst/>
          </a:prstGeom>
          <a:noFill/>
        </p:spPr>
        <p:txBody>
          <a:bodyPr wrap="square" rtlCol="0">
            <a:spAutoFit/>
          </a:bodyPr>
          <a:lstStyle/>
          <a:p>
            <a:r>
              <a:rPr lang="en-US" sz="2800" dirty="0">
                <a:solidFill>
                  <a:srgbClr val="FF0000"/>
                </a:solidFill>
                <a:latin typeface="Calibri" panose="020F0502020204030204" charset="0"/>
                <a:cs typeface="Calibri" panose="020F0502020204030204" charset="0"/>
              </a:rPr>
              <a:t>hower</a:t>
            </a:r>
            <a:endParaRPr lang="en-US" sz="2800" dirty="0">
              <a:solidFill>
                <a:srgbClr val="FF0000"/>
              </a:solidFill>
              <a:latin typeface="Calibri" panose="020F0502020204030204" charset="0"/>
              <a:cs typeface="Calibri" panose="020F0502020204030204" charset="0"/>
            </a:endParaRPr>
          </a:p>
        </p:txBody>
      </p:sp>
      <p:sp>
        <p:nvSpPr>
          <p:cNvPr id="4" name="文本框 3"/>
          <p:cNvSpPr txBox="1"/>
          <p:nvPr>
            <p:custDataLst>
              <p:tags r:id="rId1"/>
            </p:custDataLst>
          </p:nvPr>
        </p:nvSpPr>
        <p:spPr>
          <a:xfrm>
            <a:off x="820420" y="65341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6735" y="1123950"/>
            <a:ext cx="11433810" cy="5523230"/>
          </a:xfrm>
          <a:prstGeom prst="rect">
            <a:avLst/>
          </a:prstGeom>
          <a:noFill/>
        </p:spPr>
        <p:txBody>
          <a:bodyPr wrap="square" rtlCol="0">
            <a:noAutofit/>
          </a:bodyPr>
          <a:lstStyle/>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6. The new employee had to read the </a:t>
            </a:r>
            <a:r>
              <a:rPr lang="zh-CN" altLang="en-US" sz="2800" dirty="0">
                <a:solidFill>
                  <a:srgbClr val="FF0000"/>
                </a:solidFill>
                <a:latin typeface="Calibri" panose="020F0502020204030204" charset="0"/>
                <a:cs typeface="Calibri" panose="020F0502020204030204" charset="0"/>
              </a:rPr>
              <a:t>m</a:t>
            </a:r>
            <a:r>
              <a:rPr lang="zh-CN" altLang="en-US" sz="2800" dirty="0">
                <a:solidFill>
                  <a:schemeClr val="tx2">
                    <a:lumMod val="50000"/>
                  </a:schemeClr>
                </a:solidFill>
                <a:latin typeface="Calibri" panose="020F0502020204030204" charset="0"/>
                <a:cs typeface="Calibri" panose="020F0502020204030204" charset="0"/>
              </a:rPr>
              <a:t>______ before starting the machine.</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7. Sometimes, we have to </a:t>
            </a:r>
            <a:r>
              <a:rPr lang="zh-CN" altLang="en-US" sz="2800" dirty="0">
                <a:solidFill>
                  <a:srgbClr val="FF0000"/>
                </a:solidFill>
                <a:latin typeface="Calibri" panose="020F0502020204030204" charset="0"/>
                <a:cs typeface="Calibri" panose="020F0502020204030204" charset="0"/>
              </a:rPr>
              <a:t>s</a:t>
            </a:r>
            <a:r>
              <a:rPr lang="zh-CN" altLang="en-US" sz="2800" dirty="0">
                <a:solidFill>
                  <a:schemeClr val="tx2">
                    <a:lumMod val="50000"/>
                  </a:schemeClr>
                </a:solidFill>
                <a:latin typeface="Calibri" panose="020F0502020204030204" charset="0"/>
                <a:cs typeface="Calibri" panose="020F0502020204030204" charset="0"/>
              </a:rPr>
              <a:t>_______ one thing to get something more important.</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8. She considered it a </a:t>
            </a:r>
            <a:r>
              <a:rPr lang="zh-CN" altLang="en-US" sz="2800" dirty="0">
                <a:solidFill>
                  <a:srgbClr val="FF0000"/>
                </a:solidFill>
                <a:latin typeface="Calibri" panose="020F0502020204030204" charset="0"/>
                <a:cs typeface="Calibri" panose="020F0502020204030204" charset="0"/>
              </a:rPr>
              <a:t>p</a:t>
            </a:r>
            <a:r>
              <a:rPr lang="zh-CN" altLang="en-US" sz="2800" dirty="0">
                <a:solidFill>
                  <a:schemeClr val="tx2">
                    <a:lumMod val="50000"/>
                  </a:schemeClr>
                </a:solidFill>
                <a:latin typeface="Calibri" panose="020F0502020204030204" charset="0"/>
                <a:cs typeface="Calibri" panose="020F0502020204030204" charset="0"/>
              </a:rPr>
              <a:t>_______ to be chosen to represent her country in the Olympics.</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9. She enjoys hiking to connect with </a:t>
            </a:r>
            <a:r>
              <a:rPr lang="zh-CN" altLang="en-US" sz="2800" dirty="0">
                <a:solidFill>
                  <a:srgbClr val="FF0000"/>
                </a:solidFill>
                <a:latin typeface="Calibri" panose="020F0502020204030204" charset="0"/>
                <a:cs typeface="Calibri" panose="020F0502020204030204" charset="0"/>
              </a:rPr>
              <a:t>n</a:t>
            </a:r>
            <a:r>
              <a:rPr lang="zh-CN" altLang="en-US" sz="2800" dirty="0">
                <a:solidFill>
                  <a:schemeClr val="tx2">
                    <a:lumMod val="50000"/>
                  </a:schemeClr>
                </a:solidFill>
                <a:latin typeface="Calibri" panose="020F0502020204030204" charset="0"/>
                <a:cs typeface="Calibri" panose="020F0502020204030204" charset="0"/>
              </a:rPr>
              <a:t>_____ and escape the city</a:t>
            </a:r>
            <a:r>
              <a:rPr lang="en-US" altLang="zh-CN" sz="2800" dirty="0">
                <a:solidFill>
                  <a:schemeClr val="tx2">
                    <a:lumMod val="50000"/>
                  </a:schemeClr>
                </a:solidFill>
                <a:latin typeface="Calibri" panose="020F0502020204030204" charset="0"/>
                <a:cs typeface="Calibri" panose="020F0502020204030204" charset="0"/>
              </a:rPr>
              <a:t>’</a:t>
            </a:r>
            <a:r>
              <a:rPr lang="zh-CN" altLang="en-US" sz="2800" dirty="0">
                <a:solidFill>
                  <a:schemeClr val="tx2">
                    <a:lumMod val="50000"/>
                  </a:schemeClr>
                </a:solidFill>
                <a:latin typeface="Calibri" panose="020F0502020204030204" charset="0"/>
                <a:cs typeface="Calibri" panose="020F0502020204030204" charset="0"/>
              </a:rPr>
              <a:t>s hustle and bustle.</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10. The bus arrives </a:t>
            </a:r>
            <a:r>
              <a:rPr lang="zh-CN" altLang="en-US" sz="2800" dirty="0">
                <a:solidFill>
                  <a:srgbClr val="FF0000"/>
                </a:solidFill>
                <a:latin typeface="Calibri" panose="020F0502020204030204" charset="0"/>
                <a:cs typeface="Calibri" panose="020F0502020204030204" charset="0"/>
              </a:rPr>
              <a:t>f</a:t>
            </a:r>
            <a:r>
              <a:rPr lang="zh-CN" altLang="en-US" sz="2800" dirty="0">
                <a:solidFill>
                  <a:schemeClr val="tx2">
                    <a:lumMod val="50000"/>
                  </a:schemeClr>
                </a:solidFill>
                <a:latin typeface="Calibri" panose="020F0502020204030204" charset="0"/>
                <a:cs typeface="Calibri" panose="020F0502020204030204" charset="0"/>
              </a:rPr>
              <a:t>________ during peak hours to accommodate the high volume of commuters.</a:t>
            </a:r>
            <a:endParaRPr lang="zh-CN" altLang="en-US" sz="2800" dirty="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6299200" y="1188720"/>
            <a:ext cx="1341120" cy="457200"/>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anual</a:t>
            </a:r>
            <a:endParaRPr lang="en-US" altLang="zh-CN" sz="2800" dirty="0">
              <a:solidFill>
                <a:srgbClr val="FF0000"/>
              </a:solidFill>
              <a:latin typeface="Calibri" panose="020F0502020204030204" charset="0"/>
              <a:cs typeface="Calibri" panose="020F0502020204030204" charset="0"/>
            </a:endParaRPr>
          </a:p>
        </p:txBody>
      </p:sp>
      <p:sp>
        <p:nvSpPr>
          <p:cNvPr id="5" name="文本框 4"/>
          <p:cNvSpPr txBox="1"/>
          <p:nvPr/>
        </p:nvSpPr>
        <p:spPr>
          <a:xfrm>
            <a:off x="4500880" y="1734185"/>
            <a:ext cx="1468755" cy="386080"/>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acrifice</a:t>
            </a:r>
            <a:endParaRPr lang="en-US" altLang="zh-CN" sz="2800" dirty="0">
              <a:solidFill>
                <a:srgbClr val="FF0000"/>
              </a:solidFill>
              <a:latin typeface="Calibri" panose="020F0502020204030204" charset="0"/>
              <a:cs typeface="Calibri" panose="020F0502020204030204" charset="0"/>
            </a:endParaRPr>
          </a:p>
        </p:txBody>
      </p:sp>
      <p:sp>
        <p:nvSpPr>
          <p:cNvPr id="6" name="文本框 5"/>
          <p:cNvSpPr txBox="1"/>
          <p:nvPr/>
        </p:nvSpPr>
        <p:spPr>
          <a:xfrm>
            <a:off x="3912235" y="2791460"/>
            <a:ext cx="1628140" cy="478790"/>
          </a:xfrm>
          <a:prstGeom prst="rect">
            <a:avLst/>
          </a:prstGeom>
          <a:noFill/>
        </p:spPr>
        <p:txBody>
          <a:bodyPr wrap="square" rtlCol="0">
            <a:noAutofit/>
          </a:bodyPr>
          <a:lstStyle/>
          <a:p>
            <a:r>
              <a:rPr lang="en-US" sz="2800" dirty="0" err="1">
                <a:solidFill>
                  <a:srgbClr val="FF0000"/>
                </a:solidFill>
                <a:latin typeface="Calibri" panose="020F0502020204030204" charset="0"/>
                <a:cs typeface="Calibri" panose="020F0502020204030204" charset="0"/>
              </a:rPr>
              <a:t>rivilege</a:t>
            </a:r>
            <a:endParaRPr lang="en-US" sz="2800" dirty="0" err="1">
              <a:solidFill>
                <a:srgbClr val="FF0000"/>
              </a:solidFill>
              <a:latin typeface="Calibri" panose="020F0502020204030204" charset="0"/>
              <a:cs typeface="Calibri" panose="020F0502020204030204" charset="0"/>
            </a:endParaRPr>
          </a:p>
        </p:txBody>
      </p:sp>
      <p:sp>
        <p:nvSpPr>
          <p:cNvPr id="7" name="文本框 6"/>
          <p:cNvSpPr txBox="1"/>
          <p:nvPr/>
        </p:nvSpPr>
        <p:spPr>
          <a:xfrm>
            <a:off x="5969635" y="3835400"/>
            <a:ext cx="1416050" cy="521970"/>
          </a:xfrm>
          <a:prstGeom prst="rect">
            <a:avLst/>
          </a:prstGeom>
          <a:noFill/>
        </p:spPr>
        <p:txBody>
          <a:bodyPr wrap="square" rtlCol="0">
            <a:spAutoFit/>
          </a:bodyPr>
          <a:lstStyle/>
          <a:p>
            <a:r>
              <a:rPr lang="en-US" sz="2800" dirty="0" err="1">
                <a:solidFill>
                  <a:srgbClr val="FF0000"/>
                </a:solidFill>
                <a:latin typeface="Calibri" panose="020F0502020204030204" charset="0"/>
                <a:cs typeface="Calibri" panose="020F0502020204030204" charset="0"/>
              </a:rPr>
              <a:t>ature</a:t>
            </a:r>
            <a:endParaRPr lang="en-US" sz="2800" dirty="0" err="1">
              <a:solidFill>
                <a:srgbClr val="FF0000"/>
              </a:solidFill>
              <a:latin typeface="Calibri" panose="020F0502020204030204" charset="0"/>
              <a:cs typeface="Calibri" panose="020F0502020204030204" charset="0"/>
            </a:endParaRPr>
          </a:p>
        </p:txBody>
      </p:sp>
      <p:sp>
        <p:nvSpPr>
          <p:cNvPr id="8" name="文本框 7"/>
          <p:cNvSpPr txBox="1"/>
          <p:nvPr/>
        </p:nvSpPr>
        <p:spPr>
          <a:xfrm>
            <a:off x="3454400" y="4883150"/>
            <a:ext cx="1898015" cy="521970"/>
          </a:xfrm>
          <a:prstGeom prst="rect">
            <a:avLst/>
          </a:prstGeom>
          <a:noFill/>
        </p:spPr>
        <p:txBody>
          <a:bodyPr wrap="square" rtlCol="0">
            <a:spAutoFit/>
          </a:bodyPr>
          <a:lstStyle/>
          <a:p>
            <a:r>
              <a:rPr lang="en-US" sz="2800" dirty="0" err="1">
                <a:solidFill>
                  <a:srgbClr val="FF0000"/>
                </a:solidFill>
                <a:latin typeface="Calibri" panose="020F0502020204030204" charset="0"/>
                <a:cs typeface="Calibri" panose="020F0502020204030204" charset="0"/>
              </a:rPr>
              <a:t>requently</a:t>
            </a:r>
            <a:endParaRPr lang="en-US" sz="2800" dirty="0" err="1">
              <a:solidFill>
                <a:srgbClr val="FF0000"/>
              </a:solidFill>
              <a:latin typeface="Calibri" panose="020F0502020204030204" charset="0"/>
              <a:cs typeface="Calibri" panose="020F0502020204030204" charset="0"/>
            </a:endParaRPr>
          </a:p>
        </p:txBody>
      </p:sp>
      <p:sp>
        <p:nvSpPr>
          <p:cNvPr id="4" name="文本框 3"/>
          <p:cNvSpPr txBox="1"/>
          <p:nvPr/>
        </p:nvSpPr>
        <p:spPr>
          <a:xfrm>
            <a:off x="546735" y="36512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73735" y="60071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673735" y="1410970"/>
            <a:ext cx="11045190" cy="1049020"/>
          </a:xfrm>
          <a:prstGeom prst="rect">
            <a:avLst/>
          </a:prstGeom>
          <a:noFill/>
        </p:spPr>
        <p:txBody>
          <a:bodyPr wrap="square" rtlCol="0">
            <a:noAutofit/>
          </a:bodyPr>
          <a:lstStyle/>
          <a:p>
            <a:pPr indent="0" fontAlgn="auto">
              <a:lnSpc>
                <a:spcPct val="150000"/>
              </a:lnSpc>
            </a:pPr>
            <a:r>
              <a:rPr lang="zh-CN" altLang="en-US" sz="2400">
                <a:latin typeface="Calibri" panose="020F0502020204030204" charset="0"/>
                <a:cs typeface="Calibri" panose="020F0502020204030204" charset="0"/>
                <a:sym typeface="+mn-ea"/>
              </a:rPr>
              <a:t>give rise to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be referred to as   white-collar worker  receive far more money   work as</a:t>
            </a:r>
            <a:endParaRPr lang="zh-CN" altLang="en-US" sz="2400">
              <a:latin typeface="Calibri" panose="020F0502020204030204" charset="0"/>
              <a:cs typeface="Calibri" panose="020F0502020204030204" charset="0"/>
              <a:sym typeface="+mn-ea"/>
            </a:endParaRPr>
          </a:p>
          <a:p>
            <a:pPr indent="0" fontAlgn="auto">
              <a:lnSpc>
                <a:spcPct val="150000"/>
              </a:lnSpc>
            </a:pPr>
            <a:r>
              <a:rPr lang="zh-CN" altLang="en-US" sz="2400">
                <a:latin typeface="Calibri" panose="020F0502020204030204" charset="0"/>
                <a:cs typeface="Calibri" panose="020F0502020204030204" charset="0"/>
                <a:sym typeface="+mn-ea"/>
              </a:rPr>
              <a:t>keep secret   be dressed in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 be willing to do sth.  a great many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as much as</a:t>
            </a:r>
            <a:endParaRPr lang="zh-CN" altLang="en-US" sz="2400">
              <a:solidFill>
                <a:schemeClr val="tx1"/>
              </a:solidFill>
            </a:endParaRPr>
          </a:p>
        </p:txBody>
      </p:sp>
      <p:sp>
        <p:nvSpPr>
          <p:cNvPr id="7" name="文本框 6"/>
          <p:cNvSpPr txBox="1"/>
          <p:nvPr/>
        </p:nvSpPr>
        <p:spPr>
          <a:xfrm>
            <a:off x="601345" y="2717165"/>
            <a:ext cx="11167745" cy="3691255"/>
          </a:xfrm>
          <a:prstGeom prst="rect">
            <a:avLst/>
          </a:prstGeom>
          <a:noFill/>
        </p:spPr>
        <p:txBody>
          <a:bodyPr wrap="square" rtlCol="0">
            <a:noAutofit/>
          </a:bodyPr>
          <a:lstStyle/>
          <a:p>
            <a:pPr indent="0" algn="just" fontAlgn="auto">
              <a:lnSpc>
                <a:spcPts val="4160"/>
              </a:lnSpc>
            </a:pPr>
            <a:r>
              <a:rPr lang="zh-CN" altLang="en-US" sz="2400">
                <a:latin typeface="Calibri" panose="020F0502020204030204" charset="0"/>
                <a:cs typeface="Calibri" panose="020F0502020204030204" charset="0"/>
              </a:rPr>
              <a:t>1.</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I love you _____________ the stars love the sky</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2.</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He ______________ anything to help his friend in need.</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3.</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Professional athletes ______________</a:t>
            </a:r>
            <a:r>
              <a:rPr lang="en-US" altLang="zh-CN" sz="2400">
                <a:latin typeface="Calibri" panose="020F0502020204030204" charset="0"/>
                <a:cs typeface="Calibri" panose="020F0502020204030204" charset="0"/>
              </a:rPr>
              <a:t>___</a:t>
            </a:r>
            <a:r>
              <a:rPr lang="zh-CN" altLang="en-US" sz="2400">
                <a:latin typeface="Calibri" panose="020F0502020204030204" charset="0"/>
                <a:cs typeface="Calibri" panose="020F0502020204030204" charset="0"/>
              </a:rPr>
              <a:t>_</a:t>
            </a:r>
            <a:r>
              <a:rPr lang="en-US" altLang="zh-CN" sz="2400">
                <a:latin typeface="Calibri" panose="020F0502020204030204" charset="0"/>
                <a:cs typeface="Calibri" panose="020F0502020204030204" charset="0"/>
              </a:rPr>
              <a:t>___</a:t>
            </a:r>
            <a:r>
              <a:rPr lang="zh-CN" altLang="en-US" sz="2400">
                <a:latin typeface="Calibri" panose="020F0502020204030204" charset="0"/>
                <a:cs typeface="Calibri" panose="020F0502020204030204" charset="0"/>
              </a:rPr>
              <a:t> than most people for their work.</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4.</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My uncle is a __________</a:t>
            </a:r>
            <a:r>
              <a:rPr lang="en-US" altLang="zh-CN" sz="2400">
                <a:latin typeface="Calibri" panose="020F0502020204030204" charset="0"/>
                <a:cs typeface="Calibri" panose="020F0502020204030204" charset="0"/>
              </a:rPr>
              <a:t>____</a:t>
            </a:r>
            <a:r>
              <a:rPr lang="zh-CN" altLang="en-US" sz="2400">
                <a:latin typeface="Calibri" panose="020F0502020204030204" charset="0"/>
                <a:cs typeface="Calibri" panose="020F0502020204030204" charset="0"/>
              </a:rPr>
              <a:t>__</a:t>
            </a:r>
            <a:r>
              <a:rPr lang="en-US" altLang="zh-CN" sz="2400">
                <a:latin typeface="Calibri" panose="020F0502020204030204" charset="0"/>
                <a:cs typeface="Calibri" panose="020F0502020204030204" charset="0"/>
              </a:rPr>
              <a:t>__</a:t>
            </a:r>
            <a:r>
              <a:rPr lang="zh-CN" altLang="en-US" sz="2400">
                <a:latin typeface="Calibri" panose="020F0502020204030204" charset="0"/>
                <a:cs typeface="Calibri" panose="020F0502020204030204" charset="0"/>
              </a:rPr>
              <a:t>who works for a multinational corporation.</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5.</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People who avoid meat and animal products _______________ vegetarians.</a:t>
            </a:r>
            <a:endParaRPr lang="zh-CN" altLang="en-US" sz="2400">
              <a:latin typeface="Calibri" panose="020F0502020204030204" charset="0"/>
              <a:cs typeface="Calibri" panose="020F0502020204030204" charset="0"/>
            </a:endParaRPr>
          </a:p>
        </p:txBody>
      </p:sp>
      <p:sp>
        <p:nvSpPr>
          <p:cNvPr id="8" name="文本框 7"/>
          <p:cNvSpPr txBox="1"/>
          <p:nvPr/>
        </p:nvSpPr>
        <p:spPr>
          <a:xfrm>
            <a:off x="2225675" y="2840355"/>
            <a:ext cx="1903095" cy="460375"/>
          </a:xfrm>
          <a:prstGeom prst="rect">
            <a:avLst/>
          </a:prstGeom>
          <a:noFill/>
        </p:spPr>
        <p:txBody>
          <a:bodyPr wrap="square" rtlCol="0">
            <a:spAutoFit/>
          </a:bodyPr>
          <a:lstStyle/>
          <a:p>
            <a:r>
              <a:rPr lang="en-US" altLang="zh-CN" sz="2400"/>
              <a:t> </a:t>
            </a:r>
            <a:r>
              <a:rPr lang="en-US" altLang="zh-CN" sz="2400">
                <a:solidFill>
                  <a:srgbClr val="FF0000"/>
                </a:solidFill>
                <a:latin typeface="Calibri" panose="020F0502020204030204" charset="0"/>
                <a:cs typeface="Calibri" panose="020F0502020204030204" charset="0"/>
              </a:rPr>
              <a:t>as much as</a:t>
            </a:r>
            <a:r>
              <a:rPr lang="en-US" altLang="zh-CN"/>
              <a:t> </a:t>
            </a:r>
            <a:endParaRPr lang="en-US" altLang="zh-CN" sz="2400">
              <a:solidFill>
                <a:srgbClr val="FF0000"/>
              </a:solidFill>
            </a:endParaRPr>
          </a:p>
        </p:txBody>
      </p:sp>
      <p:sp>
        <p:nvSpPr>
          <p:cNvPr id="9" name="文本框 8"/>
          <p:cNvSpPr txBox="1"/>
          <p:nvPr/>
        </p:nvSpPr>
        <p:spPr>
          <a:xfrm>
            <a:off x="1341120" y="3301365"/>
            <a:ext cx="2321560" cy="459740"/>
          </a:xfrm>
          <a:prstGeom prst="rect">
            <a:avLst/>
          </a:prstGeom>
          <a:noFill/>
        </p:spPr>
        <p:txBody>
          <a:bodyPr wrap="square" rtlCol="0">
            <a:noAutofit/>
          </a:bodyPr>
          <a:lstStyle/>
          <a:p>
            <a:r>
              <a:rPr lang="zh-CN" altLang="en-US" sz="2400">
                <a:latin typeface="Calibri" panose="020F0502020204030204" charset="0"/>
                <a:cs typeface="Calibri" panose="020F0502020204030204" charset="0"/>
              </a:rPr>
              <a:t> </a:t>
            </a:r>
            <a:r>
              <a:rPr lang="en-US" altLang="zh-CN" sz="2400">
                <a:solidFill>
                  <a:srgbClr val="FF0000"/>
                </a:solidFill>
                <a:latin typeface="Calibri" panose="020F0502020204030204" charset="0"/>
                <a:cs typeface="Calibri" panose="020F0502020204030204" charset="0"/>
              </a:rPr>
              <a:t>is willing to do</a:t>
            </a:r>
            <a:endParaRPr lang="en-US" altLang="zh-CN" sz="2400">
              <a:solidFill>
                <a:srgbClr val="FF0000"/>
              </a:solidFill>
              <a:latin typeface="Calibri" panose="020F0502020204030204" charset="0"/>
              <a:cs typeface="Calibri" panose="020F0502020204030204" charset="0"/>
            </a:endParaRPr>
          </a:p>
        </p:txBody>
      </p:sp>
      <p:sp>
        <p:nvSpPr>
          <p:cNvPr id="10" name="文本框 9"/>
          <p:cNvSpPr txBox="1"/>
          <p:nvPr/>
        </p:nvSpPr>
        <p:spPr>
          <a:xfrm>
            <a:off x="3572510" y="3910965"/>
            <a:ext cx="3459480" cy="460375"/>
          </a:xfrm>
          <a:prstGeom prst="rect">
            <a:avLst/>
          </a:prstGeom>
          <a:noFill/>
        </p:spPr>
        <p:txBody>
          <a:bodyPr wrap="square" rtlCol="0">
            <a:spAutoFit/>
          </a:bodyPr>
          <a:lstStyle/>
          <a:p>
            <a:r>
              <a:rPr lang="zh-CN" altLang="en-US" sz="2400">
                <a:solidFill>
                  <a:srgbClr val="FF0000"/>
                </a:solidFill>
                <a:latin typeface="Calibri" panose="020F0502020204030204" charset="0"/>
                <a:cs typeface="Calibri" panose="020F0502020204030204" charset="0"/>
                <a:sym typeface="+mn-ea"/>
              </a:rPr>
              <a:t>receive far more money</a:t>
            </a:r>
            <a:endParaRPr lang="zh-CN" altLang="en-US" sz="2400">
              <a:solidFill>
                <a:srgbClr val="FF0000"/>
              </a:solidFill>
              <a:latin typeface="Calibri" panose="020F0502020204030204" charset="0"/>
              <a:cs typeface="Calibri" panose="020F0502020204030204" charset="0"/>
              <a:sym typeface="+mn-ea"/>
            </a:endParaRPr>
          </a:p>
        </p:txBody>
      </p:sp>
      <p:sp>
        <p:nvSpPr>
          <p:cNvPr id="12" name="文本框 11"/>
          <p:cNvSpPr txBox="1"/>
          <p:nvPr/>
        </p:nvSpPr>
        <p:spPr>
          <a:xfrm>
            <a:off x="2573020" y="4446905"/>
            <a:ext cx="2764155" cy="460375"/>
          </a:xfrm>
          <a:prstGeom prst="rect">
            <a:avLst/>
          </a:prstGeom>
          <a:noFill/>
        </p:spPr>
        <p:txBody>
          <a:bodyPr wrap="square" rtlCol="0">
            <a:spAutoFit/>
          </a:bodyPr>
          <a:lstStyle/>
          <a:p>
            <a:r>
              <a:rPr lang="zh-CN" altLang="en-US"/>
              <a:t> </a:t>
            </a:r>
            <a:r>
              <a:rPr lang="en-US" altLang="zh-CN" sz="2400">
                <a:solidFill>
                  <a:srgbClr val="FF0000"/>
                </a:solidFill>
              </a:rPr>
              <a:t> </a:t>
            </a:r>
            <a:r>
              <a:rPr lang="zh-CN" altLang="en-US" sz="2400">
                <a:solidFill>
                  <a:srgbClr val="FF0000"/>
                </a:solidFill>
                <a:latin typeface="Calibri" panose="020F0502020204030204" charset="0"/>
                <a:cs typeface="Calibri" panose="020F0502020204030204" charset="0"/>
                <a:sym typeface="+mn-ea"/>
              </a:rPr>
              <a:t>white-collar worker</a:t>
            </a:r>
            <a:endParaRPr lang="zh-CN" altLang="en-US" sz="2400">
              <a:solidFill>
                <a:srgbClr val="FF0000"/>
              </a:solidFill>
              <a:latin typeface="Calibri" panose="020F0502020204030204" charset="0"/>
              <a:cs typeface="Calibri" panose="020F0502020204030204" charset="0"/>
              <a:sym typeface="+mn-ea"/>
            </a:endParaRPr>
          </a:p>
        </p:txBody>
      </p:sp>
      <p:sp>
        <p:nvSpPr>
          <p:cNvPr id="13" name="文本框 12"/>
          <p:cNvSpPr txBox="1"/>
          <p:nvPr/>
        </p:nvSpPr>
        <p:spPr>
          <a:xfrm>
            <a:off x="6522085" y="4981575"/>
            <a:ext cx="2385060" cy="460375"/>
          </a:xfrm>
          <a:prstGeom prst="rect">
            <a:avLst/>
          </a:prstGeom>
          <a:noFill/>
        </p:spPr>
        <p:txBody>
          <a:bodyPr wrap="square" rtlCol="0">
            <a:spAutoFit/>
          </a:bodyPr>
          <a:lstStyle/>
          <a:p>
            <a:r>
              <a:rPr lang="en-US" altLang="zh-CN" sz="2400">
                <a:solidFill>
                  <a:srgbClr val="FF0000"/>
                </a:solidFill>
                <a:latin typeface="Calibri" panose="020F0502020204030204" charset="0"/>
                <a:cs typeface="Calibri" panose="020F0502020204030204" charset="0"/>
                <a:sym typeface="+mn-ea"/>
              </a:rPr>
              <a:t>are</a:t>
            </a:r>
            <a:r>
              <a:rPr lang="zh-CN" altLang="en-US" sz="2400">
                <a:solidFill>
                  <a:srgbClr val="FF0000"/>
                </a:solidFill>
                <a:latin typeface="Calibri" panose="020F0502020204030204" charset="0"/>
                <a:cs typeface="Calibri" panose="020F0502020204030204" charset="0"/>
                <a:sym typeface="+mn-ea"/>
              </a:rPr>
              <a:t> referred to as</a:t>
            </a:r>
            <a:endParaRPr lang="zh-CN" altLang="en-US" sz="2400">
              <a:solidFill>
                <a:srgbClr val="FF0000"/>
              </a:solidFill>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05130"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0" name="文本框 99"/>
          <p:cNvSpPr txBox="1"/>
          <p:nvPr/>
        </p:nvSpPr>
        <p:spPr>
          <a:xfrm>
            <a:off x="405130" y="918845"/>
            <a:ext cx="11656695" cy="5800725"/>
          </a:xfrm>
          <a:prstGeom prst="rect">
            <a:avLst/>
          </a:prstGeom>
          <a:noFill/>
          <a:ln w="9525">
            <a:noFill/>
          </a:ln>
        </p:spPr>
        <p:txBody>
          <a:bodyPr wrap="square">
            <a:spAutoFit/>
          </a:bodyPr>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1.____ nature		</a:t>
            </a:r>
            <a:r>
              <a:rPr lang="en-US" altLang="en-US" sz="2400" b="1">
                <a:latin typeface="Calibri" panose="020F0502020204030204" charset="0"/>
                <a:ea typeface="宋体" panose="02010600030101010101" pitchFamily="2" charset="-122"/>
                <a:cs typeface="Calibri" panose="020F0502020204030204" charset="0"/>
              </a:rPr>
              <a:t>A.</a:t>
            </a:r>
            <a:r>
              <a:rPr lang="en-US" altLang="en-US" sz="2400" b="0">
                <a:latin typeface="Calibri" panose="020F0502020204030204" charset="0"/>
                <a:ea typeface="宋体" panose="02010600030101010101" pitchFamily="2" charset="-122"/>
                <a:cs typeface="Calibri" panose="020F0502020204030204" charset="0"/>
              </a:rPr>
              <a:t> relating to physical work or done by hand</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2.____ corporation	</a:t>
            </a:r>
            <a:r>
              <a:rPr lang="en-US" altLang="en-US" sz="2400" b="1">
                <a:latin typeface="Calibri" panose="020F0502020204030204" charset="0"/>
                <a:ea typeface="宋体" panose="02010600030101010101" pitchFamily="2" charset="-122"/>
                <a:cs typeface="Calibri" panose="020F0502020204030204" charset="0"/>
              </a:rPr>
              <a:t>B.</a:t>
            </a:r>
            <a:r>
              <a:rPr lang="en-US" altLang="en-US" sz="2400" b="0">
                <a:latin typeface="Calibri" panose="020F0502020204030204" charset="0"/>
                <a:ea typeface="宋体" panose="02010600030101010101" pitchFamily="2" charset="-122"/>
                <a:cs typeface="Calibri" panose="020F0502020204030204" charset="0"/>
              </a:rPr>
              <a:t> a part of a shirt or jacket that goes around the neck</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3.____ status		</a:t>
            </a:r>
            <a:r>
              <a:rPr lang="en-US" altLang="en-US" sz="2400" b="1">
                <a:latin typeface="Calibri" panose="020F0502020204030204" charset="0"/>
                <a:ea typeface="宋体" panose="02010600030101010101" pitchFamily="2" charset="-122"/>
                <a:cs typeface="Calibri" panose="020F0502020204030204" charset="0"/>
              </a:rPr>
              <a:t>C.</a:t>
            </a:r>
            <a:r>
              <a:rPr lang="en-US" altLang="en-US" sz="2400" b="0">
                <a:latin typeface="Calibri" panose="020F0502020204030204" charset="0"/>
                <a:ea typeface="宋体" panose="02010600030101010101" pitchFamily="2" charset="-122"/>
                <a:cs typeface="Calibri" panose="020F0502020204030204" charset="0"/>
              </a:rPr>
              <a:t> to give up something valuable for a greater cause</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4.____ shower 	</a:t>
            </a:r>
            <a:r>
              <a:rPr lang="en-US" altLang="en-US" sz="2400" b="1">
                <a:latin typeface="Calibri" panose="020F0502020204030204" charset="0"/>
                <a:ea typeface="宋体" panose="02010600030101010101" pitchFamily="2" charset="-122"/>
                <a:cs typeface="Calibri" panose="020F0502020204030204" charset="0"/>
              </a:rPr>
              <a:t>D.</a:t>
            </a:r>
            <a:r>
              <a:rPr lang="en-US" altLang="en-US" sz="2400" b="0">
                <a:latin typeface="Calibri" panose="020F0502020204030204" charset="0"/>
                <a:ea typeface="宋体" panose="02010600030101010101" pitchFamily="2" charset="-122"/>
                <a:cs typeface="Calibri" panose="020F0502020204030204" charset="0"/>
              </a:rPr>
              <a:t> a worker who collects household waste for disposal</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5.____ overalls	</a:t>
            </a:r>
            <a:r>
              <a:rPr lang="en-US" altLang="en-US" sz="2400" b="1">
                <a:latin typeface="Calibri" panose="020F0502020204030204" charset="0"/>
                <a:ea typeface="宋体" panose="02010600030101010101" pitchFamily="2" charset="-122"/>
                <a:cs typeface="Calibri" panose="020F0502020204030204" charset="0"/>
              </a:rPr>
              <a:t>E.</a:t>
            </a:r>
            <a:r>
              <a:rPr lang="en-US" altLang="en-US" sz="2400" b="0">
                <a:latin typeface="Calibri" panose="020F0502020204030204" charset="0"/>
                <a:ea typeface="宋体" panose="02010600030101010101" pitchFamily="2" charset="-122"/>
                <a:cs typeface="Calibri" panose="020F0502020204030204" charset="0"/>
              </a:rPr>
              <a:t> a special benefit or advantage given to a person, group, or class</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6.____dustman 	</a:t>
            </a:r>
            <a:r>
              <a:rPr lang="en-US" altLang="en-US" sz="2400" b="1">
                <a:latin typeface="Calibri" panose="020F0502020204030204" charset="0"/>
                <a:ea typeface="宋体" panose="02010600030101010101" pitchFamily="2" charset="-122"/>
                <a:cs typeface="Calibri" panose="020F0502020204030204" charset="0"/>
              </a:rPr>
              <a:t>F.</a:t>
            </a:r>
            <a:r>
              <a:rPr lang="en-US" altLang="en-US" sz="2400" b="0">
                <a:latin typeface="Calibri" panose="020F0502020204030204" charset="0"/>
                <a:ea typeface="宋体" panose="02010600030101010101" pitchFamily="2" charset="-122"/>
                <a:cs typeface="Calibri" panose="020F0502020204030204" charset="0"/>
              </a:rPr>
              <a:t> the act of washing oneself with water that is sprayed from a device</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7.____ collar		</a:t>
            </a:r>
            <a:r>
              <a:rPr lang="en-US" altLang="en-US" sz="2400" b="1">
                <a:latin typeface="Calibri" panose="020F0502020204030204" charset="0"/>
                <a:ea typeface="宋体" panose="02010600030101010101" pitchFamily="2" charset="-122"/>
                <a:cs typeface="Calibri" panose="020F0502020204030204" charset="0"/>
              </a:rPr>
              <a:t>G.</a:t>
            </a:r>
            <a:r>
              <a:rPr lang="en-US" altLang="en-US" sz="2400" b="0">
                <a:latin typeface="Calibri" panose="020F0502020204030204" charset="0"/>
                <a:ea typeface="宋体" panose="02010600030101010101" pitchFamily="2" charset="-122"/>
                <a:cs typeface="Calibri" panose="020F0502020204030204" charset="0"/>
              </a:rPr>
              <a:t> the basic characteristics of something or someone; the natural   </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                                            world</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8.____ sacrifice	</a:t>
            </a:r>
            <a:r>
              <a:rPr lang="en-US" altLang="en-US" sz="2400" b="1">
                <a:latin typeface="Calibri" panose="020F0502020204030204" charset="0"/>
                <a:ea typeface="宋体" panose="02010600030101010101" pitchFamily="2" charset="-122"/>
                <a:cs typeface="Calibri" panose="020F0502020204030204" charset="0"/>
              </a:rPr>
              <a:t>H.</a:t>
            </a:r>
            <a:r>
              <a:rPr lang="en-US" altLang="en-US" sz="2400" b="0">
                <a:latin typeface="Calibri" panose="020F0502020204030204" charset="0"/>
                <a:ea typeface="宋体" panose="02010600030101010101" pitchFamily="2" charset="-122"/>
                <a:cs typeface="Calibri" panose="020F0502020204030204" charset="0"/>
              </a:rPr>
              <a:t> a legal entity created by individuals or shareholders to conduct </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                                           business</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9.____ privilege 	</a:t>
            </a:r>
            <a:r>
              <a:rPr lang="en-US" altLang="en-US" sz="2400" b="1">
                <a:latin typeface="Calibri" panose="020F0502020204030204" charset="0"/>
                <a:ea typeface="宋体" panose="02010600030101010101" pitchFamily="2" charset="-122"/>
                <a:cs typeface="Calibri" panose="020F0502020204030204" charset="0"/>
              </a:rPr>
              <a:t>I. </a:t>
            </a:r>
            <a:r>
              <a:rPr lang="en-US" altLang="en-US" sz="2400" b="0">
                <a:latin typeface="Calibri" panose="020F0502020204030204" charset="0"/>
                <a:ea typeface="宋体" panose="02010600030101010101" pitchFamily="2" charset="-122"/>
                <a:cs typeface="Calibri" panose="020F0502020204030204" charset="0"/>
              </a:rPr>
              <a:t>a type of work clothing that covers the body and usually has pants            </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                                           and a top attached</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10.___ manual 	</a:t>
            </a:r>
            <a:r>
              <a:rPr lang="en-US" altLang="en-US" sz="2400" b="1">
                <a:latin typeface="Calibri" panose="020F0502020204030204" charset="0"/>
                <a:ea typeface="宋体" panose="02010600030101010101" pitchFamily="2" charset="-122"/>
                <a:cs typeface="Calibri" panose="020F0502020204030204" charset="0"/>
              </a:rPr>
              <a:t>J.</a:t>
            </a:r>
            <a:r>
              <a:rPr lang="en-US" altLang="en-US" sz="2400" b="0">
                <a:latin typeface="Calibri" panose="020F0502020204030204" charset="0"/>
                <a:ea typeface="宋体" panose="02010600030101010101" pitchFamily="2" charset="-122"/>
                <a:cs typeface="Calibri" panose="020F0502020204030204" charset="0"/>
              </a:rPr>
              <a:t> the social or professional position or rank of a person within a </a:t>
            </a:r>
            <a:endParaRPr lang="en-US" alt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altLang="en-US" sz="2400" b="0">
                <a:latin typeface="Calibri" panose="020F0502020204030204" charset="0"/>
                <a:ea typeface="宋体" panose="02010600030101010101" pitchFamily="2" charset="-122"/>
                <a:cs typeface="Calibri" panose="020F0502020204030204" charset="0"/>
              </a:rPr>
              <a:t>                                          society  or organization</a:t>
            </a:r>
            <a:endParaRPr lang="en-US" altLang="en-US" sz="24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nvSpPr>
        <p:spPr>
          <a:xfrm>
            <a:off x="818515" y="918845"/>
            <a:ext cx="520700"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G</a:t>
            </a:r>
            <a:endParaRPr lang="en-US" altLang="zh-CN" sz="2400" b="1">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836930" y="1333500"/>
            <a:ext cx="57721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H</a:t>
            </a:r>
            <a:endParaRPr lang="en-US" altLang="zh-CN" sz="2400" b="1">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826135" y="1793875"/>
            <a:ext cx="53403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J</a:t>
            </a:r>
            <a:endParaRPr lang="en-US" altLang="zh-CN" sz="2400" b="1">
              <a:solidFill>
                <a:srgbClr val="FF0000"/>
              </a:solidFill>
              <a:latin typeface="Arial" panose="020B0604020202020204" pitchFamily="34" charset="0"/>
              <a:cs typeface="Arial" panose="020B0604020202020204" pitchFamily="34" charset="0"/>
            </a:endParaRPr>
          </a:p>
        </p:txBody>
      </p:sp>
      <p:sp>
        <p:nvSpPr>
          <p:cNvPr id="6" name="文本框 5"/>
          <p:cNvSpPr txBox="1"/>
          <p:nvPr/>
        </p:nvSpPr>
        <p:spPr>
          <a:xfrm>
            <a:off x="826135" y="2167890"/>
            <a:ext cx="544830"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F</a:t>
            </a:r>
            <a:endParaRPr lang="en-US" altLang="zh-CN" sz="2400" b="1">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836930" y="2564765"/>
            <a:ext cx="53403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I</a:t>
            </a:r>
            <a:endParaRPr lang="en-US" altLang="zh-CN" sz="2400" b="1">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826135" y="2950210"/>
            <a:ext cx="59880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D</a:t>
            </a:r>
            <a:endParaRPr lang="en-US" altLang="zh-CN" sz="2400" b="1">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826135" y="3387725"/>
            <a:ext cx="513080"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B</a:t>
            </a:r>
            <a:endParaRPr lang="en-US" altLang="zh-CN" sz="2400" b="1">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826135" y="4184650"/>
            <a:ext cx="52387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C</a:t>
            </a:r>
            <a:endParaRPr lang="en-US" altLang="zh-CN" sz="2400" b="1">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826135" y="4981575"/>
            <a:ext cx="53403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E </a:t>
            </a:r>
            <a:endParaRPr lang="en-US" altLang="zh-CN" sz="2400" b="1">
              <a:solidFill>
                <a:srgbClr val="FF0000"/>
              </a:solidFill>
              <a:latin typeface="Arial" panose="020B0604020202020204" pitchFamily="34" charset="0"/>
              <a:cs typeface="Arial" panose="020B0604020202020204" pitchFamily="34" charset="0"/>
            </a:endParaRPr>
          </a:p>
        </p:txBody>
      </p:sp>
      <p:sp>
        <p:nvSpPr>
          <p:cNvPr id="13" name="文本框 12"/>
          <p:cNvSpPr txBox="1"/>
          <p:nvPr/>
        </p:nvSpPr>
        <p:spPr>
          <a:xfrm>
            <a:off x="868680" y="5754370"/>
            <a:ext cx="502285" cy="460375"/>
          </a:xfrm>
          <a:prstGeom prst="rect">
            <a:avLst/>
          </a:prstGeom>
          <a:noFill/>
        </p:spPr>
        <p:txBody>
          <a:bodyPr wrap="square" rtlCol="0">
            <a:spAutoFit/>
          </a:bodyPr>
          <a:p>
            <a:r>
              <a:rPr lang="en-US" altLang="zh-CN" sz="2400" b="1">
                <a:solidFill>
                  <a:srgbClr val="FF0000"/>
                </a:solidFill>
                <a:latin typeface="Arial" panose="020B0604020202020204" pitchFamily="34" charset="0"/>
                <a:cs typeface="Arial" panose="020B0604020202020204" pitchFamily="34" charset="0"/>
              </a:rPr>
              <a:t>A</a:t>
            </a:r>
            <a:endParaRPr lang="en-US" altLang="zh-CN" sz="2400" b="1">
              <a:solidFill>
                <a:srgbClr val="FF0000"/>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p:bldP spid="6"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3735" y="60071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741680" y="1619885"/>
            <a:ext cx="10904855" cy="1296670"/>
          </a:xfrm>
          <a:prstGeom prst="rect">
            <a:avLst/>
          </a:prstGeom>
          <a:noFill/>
        </p:spPr>
        <p:txBody>
          <a:bodyPr wrap="square" rtlCol="0">
            <a:noAutofit/>
          </a:bodyPr>
          <a:lstStyle/>
          <a:p>
            <a:pPr indent="0" fontAlgn="auto">
              <a:lnSpc>
                <a:spcPct val="150000"/>
              </a:lnSpc>
            </a:pPr>
            <a:r>
              <a:rPr lang="zh-CN" altLang="en-US" sz="2400">
                <a:latin typeface="Calibri" panose="020F0502020204030204" charset="0"/>
                <a:cs typeface="Calibri" panose="020F0502020204030204" charset="0"/>
                <a:sym typeface="+mn-ea"/>
              </a:rPr>
              <a:t>give rise to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be referred to as   white-collar worker  receive far more money   work as</a:t>
            </a:r>
            <a:endParaRPr lang="zh-CN" altLang="en-US" sz="2400">
              <a:latin typeface="Calibri" panose="020F0502020204030204" charset="0"/>
              <a:cs typeface="Calibri" panose="020F0502020204030204" charset="0"/>
              <a:sym typeface="+mn-ea"/>
            </a:endParaRPr>
          </a:p>
          <a:p>
            <a:pPr indent="0" fontAlgn="auto">
              <a:lnSpc>
                <a:spcPct val="150000"/>
              </a:lnSpc>
            </a:pPr>
            <a:r>
              <a:rPr lang="zh-CN" altLang="en-US" sz="2400">
                <a:latin typeface="Calibri" panose="020F0502020204030204" charset="0"/>
                <a:cs typeface="Calibri" panose="020F0502020204030204" charset="0"/>
                <a:sym typeface="+mn-ea"/>
              </a:rPr>
              <a:t>keep secret   be dressed in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 be willing to do sth.  a great many           </a:t>
            </a:r>
            <a:r>
              <a:rPr lang="en-US" altLang="zh-CN" sz="2400">
                <a:latin typeface="Calibri" panose="020F0502020204030204" charset="0"/>
                <a:cs typeface="Calibri" panose="020F0502020204030204" charset="0"/>
                <a:sym typeface="+mn-ea"/>
              </a:rPr>
              <a:t>      </a:t>
            </a:r>
            <a:r>
              <a:rPr lang="zh-CN" altLang="en-US" sz="2400">
                <a:latin typeface="Calibri" panose="020F0502020204030204" charset="0"/>
                <a:cs typeface="Calibri" panose="020F0502020204030204" charset="0"/>
                <a:sym typeface="+mn-ea"/>
              </a:rPr>
              <a:t>as much as  </a:t>
            </a:r>
            <a:endParaRPr lang="zh-CN" altLang="en-US" sz="2400">
              <a:solidFill>
                <a:schemeClr val="tx1"/>
              </a:solidFill>
            </a:endParaRPr>
          </a:p>
        </p:txBody>
      </p:sp>
      <p:sp>
        <p:nvSpPr>
          <p:cNvPr id="7" name="文本框 6"/>
          <p:cNvSpPr txBox="1"/>
          <p:nvPr/>
        </p:nvSpPr>
        <p:spPr>
          <a:xfrm>
            <a:off x="673735" y="2917190"/>
            <a:ext cx="11167745" cy="3394710"/>
          </a:xfrm>
          <a:prstGeom prst="rect">
            <a:avLst/>
          </a:prstGeom>
          <a:noFill/>
        </p:spPr>
        <p:txBody>
          <a:bodyPr wrap="square" rtlCol="0">
            <a:noAutofit/>
          </a:bodyPr>
          <a:lstStyle/>
          <a:p>
            <a:pPr indent="0" algn="just" fontAlgn="auto">
              <a:lnSpc>
                <a:spcPts val="4260"/>
              </a:lnSpc>
            </a:pPr>
            <a:r>
              <a:rPr lang="zh-CN" altLang="en-US" sz="2400">
                <a:latin typeface="Calibri" panose="020F0502020204030204" charset="0"/>
                <a:cs typeface="Calibri" panose="020F0502020204030204" charset="0"/>
              </a:rPr>
              <a:t>6.</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The fashion model _____________ an elegant gown for the red carpet event.</a:t>
            </a:r>
            <a:endParaRPr lang="zh-CN" altLang="en-US" sz="2400">
              <a:latin typeface="Calibri" panose="020F0502020204030204" charset="0"/>
              <a:cs typeface="Calibri" panose="020F0502020204030204" charset="0"/>
            </a:endParaRPr>
          </a:p>
          <a:p>
            <a:pPr indent="0" algn="just" fontAlgn="auto">
              <a:lnSpc>
                <a:spcPts val="4260"/>
              </a:lnSpc>
            </a:pPr>
            <a:r>
              <a:rPr lang="zh-CN" altLang="en-US" sz="2400">
                <a:latin typeface="Calibri" panose="020F0502020204030204" charset="0"/>
                <a:cs typeface="Calibri" panose="020F0502020204030204" charset="0"/>
              </a:rPr>
              <a:t>7.</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Please __________ the details of the surprise party we are planning for her.</a:t>
            </a:r>
            <a:endParaRPr lang="zh-CN" altLang="en-US" sz="2400">
              <a:latin typeface="Calibri" panose="020F0502020204030204" charset="0"/>
              <a:cs typeface="Calibri" panose="020F0502020204030204" charset="0"/>
            </a:endParaRPr>
          </a:p>
          <a:p>
            <a:pPr indent="0" algn="just" fontAlgn="auto">
              <a:lnSpc>
                <a:spcPts val="4260"/>
              </a:lnSpc>
            </a:pPr>
            <a:r>
              <a:rPr lang="zh-CN" altLang="en-US" sz="2400">
                <a:latin typeface="Calibri" panose="020F0502020204030204" charset="0"/>
                <a:cs typeface="Calibri" panose="020F0502020204030204" charset="0"/>
              </a:rPr>
              <a:t>8.</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____________ tourists visit this city every year to enjoy its beautiful beaches.</a:t>
            </a:r>
            <a:endParaRPr lang="zh-CN" altLang="en-US" sz="2400">
              <a:latin typeface="Calibri" panose="020F0502020204030204" charset="0"/>
              <a:cs typeface="Calibri" panose="020F0502020204030204" charset="0"/>
            </a:endParaRPr>
          </a:p>
          <a:p>
            <a:pPr indent="0" algn="just" fontAlgn="auto">
              <a:lnSpc>
                <a:spcPts val="4260"/>
              </a:lnSpc>
            </a:pPr>
            <a:r>
              <a:rPr lang="zh-CN" altLang="en-US" sz="2400">
                <a:latin typeface="Calibri" panose="020F0502020204030204" charset="0"/>
                <a:cs typeface="Calibri" panose="020F0502020204030204" charset="0"/>
              </a:rPr>
              <a:t>9.</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Emily enjoys __________ a teacher because she loves interacting with children.</a:t>
            </a:r>
            <a:endParaRPr lang="zh-CN" altLang="en-US" sz="2400">
              <a:latin typeface="Calibri" panose="020F0502020204030204" charset="0"/>
              <a:cs typeface="Calibri" panose="020F0502020204030204" charset="0"/>
            </a:endParaRPr>
          </a:p>
          <a:p>
            <a:pPr indent="0" algn="just" fontAlgn="auto">
              <a:lnSpc>
                <a:spcPts val="4260"/>
              </a:lnSpc>
            </a:pPr>
            <a:r>
              <a:rPr lang="zh-CN" altLang="en-US" sz="2400">
                <a:latin typeface="Calibri" panose="020F0502020204030204" charset="0"/>
                <a:cs typeface="Calibri" panose="020F0502020204030204" charset="0"/>
              </a:rPr>
              <a:t>10.</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The new policies implemented by the government may ________</a:t>
            </a:r>
            <a:r>
              <a:rPr lang="en-US" altLang="zh-CN" sz="2400">
                <a:latin typeface="Calibri" panose="020F0502020204030204" charset="0"/>
                <a:cs typeface="Calibri" panose="020F0502020204030204" charset="0"/>
              </a:rPr>
              <a:t>_</a:t>
            </a:r>
            <a:r>
              <a:rPr lang="zh-CN" altLang="en-US" sz="2400">
                <a:latin typeface="Calibri" panose="020F0502020204030204" charset="0"/>
                <a:cs typeface="Calibri" panose="020F0502020204030204" charset="0"/>
              </a:rPr>
              <a:t>_ a better economy for the country.</a:t>
            </a:r>
            <a:endParaRPr lang="zh-CN" altLang="en-US" sz="2400">
              <a:latin typeface="Calibri" panose="020F0502020204030204" charset="0"/>
              <a:cs typeface="Calibri" panose="020F0502020204030204" charset="0"/>
            </a:endParaRPr>
          </a:p>
        </p:txBody>
      </p:sp>
      <p:sp>
        <p:nvSpPr>
          <p:cNvPr id="8" name="文本框 7"/>
          <p:cNvSpPr txBox="1"/>
          <p:nvPr/>
        </p:nvSpPr>
        <p:spPr>
          <a:xfrm>
            <a:off x="3293745" y="3053080"/>
            <a:ext cx="2420620" cy="478790"/>
          </a:xfrm>
          <a:prstGeom prst="rect">
            <a:avLst/>
          </a:prstGeom>
          <a:noFill/>
        </p:spPr>
        <p:txBody>
          <a:bodyPr wrap="square" rtlCol="0">
            <a:noAutofit/>
          </a:bodyPr>
          <a:lstStyle/>
          <a:p>
            <a:r>
              <a:rPr lang="zh-CN" altLang="en-US"/>
              <a:t> </a:t>
            </a:r>
            <a:r>
              <a:rPr lang="en-US" altLang="zh-CN" sz="2400">
                <a:solidFill>
                  <a:srgbClr val="FF0000"/>
                </a:solidFill>
                <a:latin typeface="Calibri" panose="020F0502020204030204" charset="0"/>
                <a:cs typeface="Calibri" panose="020F0502020204030204" charset="0"/>
              </a:rPr>
              <a:t>was dressed in</a:t>
            </a:r>
            <a:r>
              <a:rPr lang="en-US" altLang="zh-CN" sz="2400">
                <a:solidFill>
                  <a:srgbClr val="FF0000"/>
                </a:solidFill>
              </a:rPr>
              <a:t>   </a:t>
            </a:r>
            <a:endParaRPr lang="en-US" altLang="zh-CN" sz="2400">
              <a:solidFill>
                <a:srgbClr val="FF0000"/>
              </a:solidFill>
            </a:endParaRPr>
          </a:p>
        </p:txBody>
      </p:sp>
      <p:sp>
        <p:nvSpPr>
          <p:cNvPr id="9" name="文本框 8"/>
          <p:cNvSpPr txBox="1"/>
          <p:nvPr/>
        </p:nvSpPr>
        <p:spPr>
          <a:xfrm>
            <a:off x="1904365" y="3607435"/>
            <a:ext cx="1657985" cy="460375"/>
          </a:xfrm>
          <a:prstGeom prst="rect">
            <a:avLst/>
          </a:prstGeom>
          <a:noFill/>
        </p:spPr>
        <p:txBody>
          <a:bodyPr wrap="square" rtlCol="0">
            <a:spAutoFit/>
          </a:bodyPr>
          <a:lstStyle/>
          <a:p>
            <a:r>
              <a:rPr lang="en-US" altLang="zh-CN" sz="2400">
                <a:solidFill>
                  <a:srgbClr val="FF0000"/>
                </a:solidFill>
                <a:latin typeface="Calibri" panose="020F0502020204030204" charset="0"/>
                <a:cs typeface="Calibri" panose="020F0502020204030204" charset="0"/>
              </a:rPr>
              <a:t>keep secret </a:t>
            </a:r>
            <a:endParaRPr lang="en-US" altLang="zh-CN" sz="2400">
              <a:solidFill>
                <a:srgbClr val="FF0000"/>
              </a:solidFill>
              <a:latin typeface="Calibri" panose="020F0502020204030204" charset="0"/>
              <a:cs typeface="Calibri" panose="020F0502020204030204" charset="0"/>
            </a:endParaRPr>
          </a:p>
        </p:txBody>
      </p:sp>
      <p:sp>
        <p:nvSpPr>
          <p:cNvPr id="10" name="文本框 9"/>
          <p:cNvSpPr txBox="1"/>
          <p:nvPr/>
        </p:nvSpPr>
        <p:spPr>
          <a:xfrm>
            <a:off x="1068705" y="4143375"/>
            <a:ext cx="2047240" cy="460375"/>
          </a:xfrm>
          <a:prstGeom prst="rect">
            <a:avLst/>
          </a:prstGeom>
          <a:noFill/>
        </p:spPr>
        <p:txBody>
          <a:bodyPr wrap="square" rtlCol="0">
            <a:spAutoFit/>
          </a:bodyPr>
          <a:lstStyle/>
          <a:p>
            <a:r>
              <a:rPr lang="en-US" altLang="zh-CN" sz="2400">
                <a:solidFill>
                  <a:srgbClr val="FF0000"/>
                </a:solidFill>
                <a:latin typeface="Calibri" panose="020F0502020204030204" charset="0"/>
                <a:cs typeface="Calibri" panose="020F0502020204030204" charset="0"/>
              </a:rPr>
              <a:t>A great many</a:t>
            </a:r>
            <a:r>
              <a:rPr lang="zh-CN" altLang="en-US" sz="2400">
                <a:solidFill>
                  <a:srgbClr val="FF0000"/>
                </a:solidFill>
              </a:rPr>
              <a:t>	</a:t>
            </a:r>
            <a:endParaRPr lang="zh-CN" altLang="en-US" sz="2400">
              <a:solidFill>
                <a:srgbClr val="FF0000"/>
              </a:solidFill>
            </a:endParaRPr>
          </a:p>
        </p:txBody>
      </p:sp>
      <p:sp>
        <p:nvSpPr>
          <p:cNvPr id="12" name="文本框 11"/>
          <p:cNvSpPr txBox="1"/>
          <p:nvPr/>
        </p:nvSpPr>
        <p:spPr>
          <a:xfrm>
            <a:off x="2651125" y="4679315"/>
            <a:ext cx="1581785" cy="460375"/>
          </a:xfrm>
          <a:prstGeom prst="rect">
            <a:avLst/>
          </a:prstGeom>
          <a:noFill/>
        </p:spPr>
        <p:txBody>
          <a:bodyPr wrap="square" rtlCol="0">
            <a:spAutoFit/>
          </a:bodyPr>
          <a:lstStyle/>
          <a:p>
            <a:r>
              <a:rPr lang="en-US" altLang="zh-CN" sz="2400">
                <a:solidFill>
                  <a:srgbClr val="FF0000"/>
                </a:solidFill>
                <a:latin typeface="Calibri" panose="020F0502020204030204" charset="0"/>
                <a:cs typeface="Calibri" panose="020F0502020204030204" charset="0"/>
              </a:rPr>
              <a:t>working as</a:t>
            </a:r>
            <a:r>
              <a:rPr lang="en-US" altLang="zh-CN" sz="2400">
                <a:solidFill>
                  <a:srgbClr val="FF0000"/>
                </a:solidFill>
              </a:rPr>
              <a:t>  </a:t>
            </a:r>
            <a:endParaRPr lang="en-US" altLang="zh-CN" sz="2400">
              <a:solidFill>
                <a:srgbClr val="FF0000"/>
              </a:solidFill>
            </a:endParaRPr>
          </a:p>
        </p:txBody>
      </p:sp>
      <p:sp>
        <p:nvSpPr>
          <p:cNvPr id="13" name="文本框 12"/>
          <p:cNvSpPr txBox="1"/>
          <p:nvPr/>
        </p:nvSpPr>
        <p:spPr>
          <a:xfrm>
            <a:off x="8914130" y="5224145"/>
            <a:ext cx="1566545" cy="460375"/>
          </a:xfrm>
          <a:prstGeom prst="rect">
            <a:avLst/>
          </a:prstGeom>
          <a:noFill/>
        </p:spPr>
        <p:txBody>
          <a:bodyPr wrap="square" rtlCol="0">
            <a:spAutoFit/>
          </a:bodyPr>
          <a:lstStyle/>
          <a:p>
            <a:r>
              <a:rPr lang="en-US" altLang="zh-CN" sz="2400">
                <a:solidFill>
                  <a:srgbClr val="FF0000"/>
                </a:solidFill>
                <a:latin typeface="Calibri" panose="020F0502020204030204" charset="0"/>
                <a:cs typeface="Calibri" panose="020F0502020204030204" charset="0"/>
              </a:rPr>
              <a:t>give rise to</a:t>
            </a:r>
            <a:endParaRPr lang="en-US" altLang="zh-CN" sz="2400">
              <a:solidFill>
                <a:srgbClr val="FF0000"/>
              </a:solidFill>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2</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the passage</a:t>
            </a:r>
            <a:endParaRPr lang="en-US" altLang="zh-CN"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807720"/>
            <a:ext cx="11684635" cy="5941060"/>
          </a:xfrm>
          <a:prstGeom prst="rect">
            <a:avLst/>
          </a:prstGeom>
          <a:noFill/>
        </p:spPr>
        <p:txBody>
          <a:bodyPr wrap="square" rtlCol="0" anchor="t">
            <a:noAutofit/>
          </a:bodyPr>
          <a:p>
            <a:pPr indent="457200" algn="just" fontAlgn="auto">
              <a:lnSpc>
                <a:spcPts val="3100"/>
              </a:lnSpc>
            </a:pPr>
            <a:r>
              <a:rPr lang="zh-CN" altLang="en-US" sz="2400" dirty="0">
                <a:latin typeface="Calibri" panose="020F0502020204030204" charset="0"/>
                <a:cs typeface="Calibri" panose="020F0502020204030204" charset="0"/>
                <a:sym typeface="+mn-ea"/>
              </a:rPr>
              <a:t>These days, people who do manual work often receive far more money than people who work in offices. People who work in offices are frequently referred to as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white-collar workers</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for the simple reason that they usually wear a collar and tie to go to work. Such is human nature, that a great many people are often willing to sacrifice higher pay for the privilege of becoming white-collar workers. This can give rise to curious situations, as it did in the case of Alfred Bloggs who worked as a dustman for the Ellesmere Corporation.  </a:t>
            </a:r>
            <a:endParaRPr lang="zh-CN" altLang="en-US" sz="2400" dirty="0">
              <a:latin typeface="Calibri" panose="020F0502020204030204" charset="0"/>
              <a:cs typeface="Calibri" panose="020F0502020204030204" charset="0"/>
              <a:sym typeface="+mn-ea"/>
            </a:endParaRPr>
          </a:p>
          <a:p>
            <a:pPr indent="457200" algn="just" fontAlgn="auto">
              <a:lnSpc>
                <a:spcPts val="3100"/>
              </a:lnSpc>
            </a:pPr>
            <a:r>
              <a:rPr lang="zh-CN" altLang="en-US" sz="2400" dirty="0">
                <a:latin typeface="Calibri" panose="020F0502020204030204" charset="0"/>
                <a:cs typeface="Calibri" panose="020F0502020204030204" charset="0"/>
                <a:sym typeface="+mn-ea"/>
              </a:rPr>
              <a:t>When he got married, Alf was too embarrassed to say anything to his wife about his job. He simply told her that he worked for the Corporation. Every morning, he left home dressed in a smart black suit. He then changed into overalls and spent the next eight hours as a dustman. Before returning home at night, he took a shower and changed back into his suit. Alf did this for over two years and his fellow dustmen kept his secret. Alf's wife has never discovered that she married a dustman and she never will, for Alf has just found another job. He will soon be working in an office.  He will be earning only half as much as he used to, but he feels that his rise in status is well worth the loss of money. From now on, he will wear a suit all day and others will call him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Mr. Bloggs</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not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Alf</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 </a:t>
            </a:r>
            <a:endParaRPr lang="en-US" altLang="zh-CN" sz="2400" dirty="0">
              <a:latin typeface="Calibri" panose="020F0502020204030204" charset="0"/>
              <a:cs typeface="Calibri" panose="020F0502020204030204" charset="0"/>
              <a:sym typeface="+mn-ea"/>
            </a:endParaRPr>
          </a:p>
          <a:p>
            <a:pPr indent="457200" algn="just" fontAlgn="auto">
              <a:lnSpc>
                <a:spcPts val="2900"/>
              </a:lnSpc>
            </a:pP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PA-图片 2" descr="C:\Users\2GGTFQ2\Desktop\tuwen(1)\图片\43\scooter-10-a.jpgscooter-10-a"/>
          <p:cNvPicPr>
            <a:picLocks noChangeAspect="1" noChangeArrowheads="1"/>
          </p:cNvPicPr>
          <p:nvPr>
            <p:custDataLst>
              <p:tags r:id="rId1"/>
            </p:custDataLst>
          </p:nvPr>
        </p:nvPicPr>
        <p:blipFill rotWithShape="1">
          <a:blip r:embed="rId2"/>
          <a:srcRect/>
          <a:stretch>
            <a:fillRect/>
          </a:stretch>
        </p:blipFill>
        <p:spPr bwMode="auto">
          <a:xfrm>
            <a:off x="1468066" y="1404906"/>
            <a:ext cx="3056443" cy="4075432"/>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8" name="PA-图片 2" descr="C:\Users\2GGTFQ2\Desktop\tuwen(1)\图片\43\组 1111.png组 1111"/>
          <p:cNvPicPr>
            <a:picLocks noChangeAspect="1" noChangeArrowheads="1"/>
          </p:cNvPicPr>
          <p:nvPr>
            <p:custDataLst>
              <p:tags r:id="rId3"/>
            </p:custDataLst>
          </p:nvPr>
        </p:nvPicPr>
        <p:blipFill rotWithShape="1">
          <a:blip r:embed="rId4"/>
          <a:srcRect/>
          <a:stretch>
            <a:fillRect/>
          </a:stretch>
        </p:blipFill>
        <p:spPr bwMode="auto">
          <a:xfrm>
            <a:off x="1329694" y="1404919"/>
            <a:ext cx="3057514" cy="4076361"/>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12" name="PA-图片 2" descr="C:\Users\2GGTFQ2\Desktop\tuwen(1)\图片\43\TB24.eWAAOWBuNjSsppXXXPgpXa-1714128138.jpgTB24.eWAAOWBuNjSsppXXXPgpXa-1714128138"/>
          <p:cNvPicPr>
            <a:picLocks noChangeAspect="1" noChangeArrowheads="1"/>
          </p:cNvPicPr>
          <p:nvPr>
            <p:custDataLst>
              <p:tags r:id="rId5"/>
            </p:custDataLst>
          </p:nvPr>
        </p:nvPicPr>
        <p:blipFill rotWithShape="1">
          <a:blip r:embed="rId4"/>
          <a:srcRect/>
          <a:stretch>
            <a:fillRect/>
          </a:stretch>
        </p:blipFill>
        <p:spPr bwMode="auto">
          <a:xfrm>
            <a:off x="1191323" y="1404897"/>
            <a:ext cx="3056151" cy="4075472"/>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sp>
        <p:nvSpPr>
          <p:cNvPr id="4" name="Title 6"/>
          <p:cNvSpPr txBox="1"/>
          <p:nvPr>
            <p:custDataLst>
              <p:tags r:id="rId6"/>
            </p:custDataLst>
          </p:nvPr>
        </p:nvSpPr>
        <p:spPr>
          <a:xfrm>
            <a:off x="4960620" y="2954020"/>
            <a:ext cx="6769735" cy="1234440"/>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auto">
              <a:lnSpc>
                <a:spcPct val="150000"/>
              </a:lnSpc>
              <a:spcBef>
                <a:spcPts val="0"/>
              </a:spcBef>
              <a:spcAft>
                <a:spcPts val="800"/>
              </a:spcAft>
              <a:buSzPct val="100000"/>
              <a:buNone/>
            </a:pPr>
            <a:r>
              <a:rPr lang="en-US" altLang="zh-CN" sz="3200" spc="160" dirty="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lt"/>
              </a:rPr>
              <a:t>Because he thought it was higher in status than his present job</a:t>
            </a:r>
            <a:r>
              <a:rPr lang="en-US" altLang="zh-CN" sz="3200" spc="1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 </a:t>
            </a:r>
            <a:endParaRPr lang="en-US" altLang="zh-CN" sz="3200" spc="1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endParaRPr>
          </a:p>
        </p:txBody>
      </p:sp>
      <p:sp>
        <p:nvSpPr>
          <p:cNvPr id="5" name="Title 6"/>
          <p:cNvSpPr txBox="1"/>
          <p:nvPr>
            <p:custDataLst>
              <p:tags r:id="rId7"/>
            </p:custDataLst>
          </p:nvPr>
        </p:nvSpPr>
        <p:spPr>
          <a:xfrm>
            <a:off x="4885055" y="1879600"/>
            <a:ext cx="6845935" cy="10744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altLang="zh-CN" sz="3200" b="1" spc="13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lt"/>
              </a:rPr>
              <a:t>Why did Alf want a white-collar job?</a:t>
            </a:r>
            <a:endParaRPr altLang="zh-CN" sz="3200" b="1" spc="130">
              <a:ln w="3175">
                <a:noFill/>
                <a:prstDash val="dash"/>
              </a:ln>
              <a:solidFill>
                <a:schemeClr val="dk1">
                  <a:lumMod val="75000"/>
                  <a:lumOff val="25000"/>
                </a:schemeClr>
              </a:solidFill>
              <a:uFillTx/>
              <a:latin typeface="Calibri" panose="020F0502020204030204" charset="0"/>
              <a:ea typeface="微软雅黑" panose="020B0503020204020204" charset="-122"/>
              <a:cs typeface="Calibri" panose="020F0502020204030204" charset="0"/>
              <a:sym typeface="+mn-lt"/>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99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Motion origin="layout" path="M 0.03562508 0 L 0 0 E" pathEditMode="relative">
                                      <p:cBhvr>
                                        <p:cTn id="8" dur="500" fill="hold">
                                          <p:stCondLst>
                                            <p:cond delay="0"/>
                                          </p:stCondLst>
                                        </p:cTn>
                                        <p:tgtEl>
                                          <p:spTgt spid="6"/>
                                        </p:tgtEl>
                                        <p:attrNameLst>
                                          <p:attrName>ppt_x</p:attrName>
                                          <p:attrName>ppt_y</p:attrName>
                                        </p:attrNameLst>
                                      </p:cBhvr>
                                    </p:animMotion>
                                    <p:animScale>
                                      <p:cBhvr>
                                        <p:cTn id="9" dur="500" fill="hold">
                                          <p:stCondLst>
                                            <p:cond delay="0"/>
                                          </p:stCondLst>
                                        </p:cTn>
                                        <p:tgtEl>
                                          <p:spTgt spid="6"/>
                                        </p:tgtEl>
                                      </p:cBhvr>
                                      <p:from x="93303" y="93281"/>
                                      <p:to x="100000" y="100000"/>
                                    </p:animScale>
                                  </p:childTnLst>
                                </p:cTn>
                              </p:par>
                            </p:childTnLst>
                          </p:cTn>
                        </p:par>
                      </p:childTnLst>
                    </p:cTn>
                  </p:par>
                  <p:par>
                    <p:cTn id="10" fill="hold">
                      <p:stCondLst>
                        <p:cond delay="indefinite"/>
                      </p:stCondLst>
                      <p:childTnLst>
                        <p:par>
                          <p:cTn id="11" fill="hold">
                            <p:stCondLst>
                              <p:cond delay="0"/>
                            </p:stCondLst>
                            <p:childTnLst>
                              <p:par>
                                <p:cTn id="12" presetID="999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Motion origin="layout" path="M 0.03317706 4.628499E-05 L 0 0 E" pathEditMode="relative">
                                      <p:cBhvr>
                                        <p:cTn id="15" dur="500" fill="hold">
                                          <p:stCondLst>
                                            <p:cond delay="0"/>
                                          </p:stCondLst>
                                        </p:cTn>
                                        <p:tgtEl>
                                          <p:spTgt spid="8"/>
                                        </p:tgtEl>
                                        <p:attrNameLst>
                                          <p:attrName>ppt_x</p:attrName>
                                          <p:attrName>ppt_y</p:attrName>
                                        </p:attrNameLst>
                                      </p:cBhvr>
                                    </p:animMotion>
                                    <p:animScale>
                                      <p:cBhvr>
                                        <p:cTn id="16" dur="500" fill="hold">
                                          <p:stCondLst>
                                            <p:cond delay="0"/>
                                          </p:stCondLst>
                                        </p:cTn>
                                        <p:tgtEl>
                                          <p:spTgt spid="8"/>
                                        </p:tgtEl>
                                      </p:cBhvr>
                                      <p:from x="92774" y="92785"/>
                                      <p:to x="100000" y="100000"/>
                                    </p:animScale>
                                  </p:childTnLst>
                                </p:cTn>
                              </p:par>
                            </p:childTnLst>
                          </p:cTn>
                        </p:par>
                      </p:childTnLst>
                    </p:cTn>
                  </p:par>
                  <p:par>
                    <p:cTn id="17" fill="hold">
                      <p:stCondLst>
                        <p:cond delay="indefinite"/>
                      </p:stCondLst>
                      <p:childTnLst>
                        <p:par>
                          <p:cTn id="18" fill="hold">
                            <p:stCondLst>
                              <p:cond delay="0"/>
                            </p:stCondLst>
                            <p:childTnLst>
                              <p:par>
                                <p:cTn id="19" presetID="999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Motion origin="layout" path="M 0.03562508 0 L 0 0 E" pathEditMode="relative">
                                      <p:cBhvr>
                                        <p:cTn id="22" dur="500" fill="hold">
                                          <p:stCondLst>
                                            <p:cond delay="0"/>
                                          </p:stCondLst>
                                        </p:cTn>
                                        <p:tgtEl>
                                          <p:spTgt spid="12"/>
                                        </p:tgtEl>
                                        <p:attrNameLst>
                                          <p:attrName>ppt_x</p:attrName>
                                          <p:attrName>ppt_y</p:attrName>
                                        </p:attrNameLst>
                                      </p:cBhvr>
                                    </p:animMotion>
                                    <p:animScale>
                                      <p:cBhvr>
                                        <p:cTn id="23" dur="500" fill="hold">
                                          <p:stCondLst>
                                            <p:cond delay="0"/>
                                          </p:stCondLst>
                                        </p:cTn>
                                        <p:tgtEl>
                                          <p:spTgt spid="12"/>
                                        </p:tgtEl>
                                      </p:cBhvr>
                                      <p:from x="93303" y="93281"/>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3</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comprehesion</a:t>
            </a:r>
            <a:endParaRPr 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759460" y="3746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379220"/>
            <a:ext cx="10706735" cy="43053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dirty="0">
                <a:solidFill>
                  <a:schemeClr val="tx1"/>
                </a:solidFill>
                <a:latin typeface="Calibri" panose="020F0502020204030204" charset="0"/>
                <a:cs typeface="Calibri" panose="020F0502020204030204" charset="0"/>
              </a:rPr>
              <a:t>1.</a:t>
            </a: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What lesson can be learned from Alfred Bloggs' story?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Manual workers tend to keep their job a secret.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Some people value job status more than salary.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White-collar workers typically wear suits to work.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Office workers usually earn less than manual workers.</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938530" y="342900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8_1*ζ_h_i*1_1_1"/>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8_1*ζ_h_i*1_1_2"/>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718_1*ζ_h_i*1_1_3"/>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718_1*ζ_h_i*1_1_4"/>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216718_1*ζ_h_i*1_1_5"/>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6_1*f*1"/>
  <p:tag name="KSO_WM_TEMPLATE_CATEGORY" val="diagram"/>
  <p:tag name="KSO_WM_TEMPLATE_INDEX" val="20217046"/>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1eaf4cfc1d784f3cb4ad2a3a1bc107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eb5b89d6e4734d329a7f2fbe005a0135"/>
  <p:tag name="KSO_WM_UNIT_SUPPORT_BIG_FONT" val="1"/>
  <p:tag name="KSO_WM_UNIT_TEXT_FILL_FORE_SCHEMECOLOR_INDEX_BRIGHTNESS" val="0.25"/>
  <p:tag name="KSO_WM_UNIT_TEXT_FILL_FORE_SCHEMECOLOR_INDEX" val="13"/>
  <p:tag name="KSO_WM_UNIT_TEXT_FILL_TYPE" val="1"/>
  <p:tag name="KSO_WM_TEMPLATE_ASSEMBLE_XID" val="606570404054ed1e2fb814a1"/>
  <p:tag name="KSO_WM_TEMPLATE_ASSEMBLE_GROUPID" val="606570404054ed1e2fb814a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2490,&quot;width&quot;:3360}"/>
</p:tagLst>
</file>

<file path=ppt/tags/tag141.xml><?xml version="1.0" encoding="utf-8"?>
<p:tagLst xmlns:p="http://schemas.openxmlformats.org/presentationml/2006/main">
  <p:tag name="KSO_WM_BEAUTIFY_FLAG" val="#wm#"/>
  <p:tag name="KSO_WM_TEMPLATE_CATEGORY" val="diagram"/>
  <p:tag name="KSO_WM_TEMPLATE_INDEX" val="20217046"/>
  <p:tag name="KSO_WM_SLIDE_ID" val="diagram2021704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0"/>
  <p:tag name="KSO_WM_TAG_VERSION" val="1.0"/>
  <p:tag name="KSO_WM_SLIDE_LAYOUT" val="d_f"/>
  <p:tag name="KSO_WM_SLIDE_LAYOUT_CNT" val="1_1"/>
  <p:tag name="KSO_WM_SLIDE_CAN_ADD_NAVIGATION" val="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features&quot;:[&quot;creativepic&quot;],&quot;support_big_font&quot;:false,&quot;picture_toward&quot;:1,&quot;picture_dockside&quot;:[&quot;cb&quot;,&quot;rm&quot;,&quot;ct&quot;],&quot;fill_id&quot;:&quot;4c8080feb3514c4084c32dcdf0a35904&quot;,&quot;fill_align&quot;:&quot;cm&quot;,&quot;chip_types&quot;:[&quot;picture&quot;]},{&quot;text_align&quot;:&quot;lb&quot;,&quot;text_direction&quot;:&quot;horizontal&quot;,&quot;support_big_font&quot;:true,&quot;picture_toward&quot;:0,&quot;picture_dockside&quot;:[],&quot;fill_id&quot;:&quot;fbbb26a76a2149cbb36ad93fd7d50dc6&quot;,&quot;fill_align&quot;:&quot;lb&quot;,&quot;chip_types&quot;:[&quot;text&quot;]}]]"/>
  <p:tag name="KSO_WM_SLIDE_BACKGROUND" val="[&quot;general&quot;]"/>
  <p:tag name="KSO_WM_CHIP_XID" val="5fadf73b998712faa657abd7"/>
  <p:tag name="KSO_WM_CHIP_DECFILLPROP" val="[]"/>
  <p:tag name="KSO_WM_CHIP_GROUPID" val="5fadf73b998712faa657abd6"/>
  <p:tag name="KSO_WM_SLIDE_BK_DARK_LIGHT" val="2"/>
  <p:tag name="KSO_WM_SLIDE_BACKGROUND_TYPE" val="general"/>
  <p:tag name="KSO_WM_SLIDE_SUPPORT_FEATURE_TYPE" val="8"/>
  <p:tag name="KSO_WM_TEMPLATE_ASSEMBLE_XID" val="606570404054ed1e2fb814a1"/>
  <p:tag name="KSO_WM_TEMPLATE_ASSEMBLE_GROUPID" val="606570404054ed1e2fb814a1"/>
  <p:tag name="KSO_WM_SLIDE_LAYOUT_INFO" val="{&quot;direction&quot;:1,&quot;id&quot;:&quot;2021-04-01T16:15:42&quot;,&quot;maxSize&quot;:{&quot;size1&quot;:57.5},&quot;minSize&quot;:{&quot;size1&quot;:32.6},&quot;normalSize&quot;:{&quot;size1&quot;:48.06875},&quot;subLayout&quot;:[{&quot;id&quot;:&quot;2021-04-01T16:15:42&quot;,&quot;margin&quot;:{&quot;bottom&quot;:1.6929999589920044,&quot;left&quot;:2.117000102996826,&quot;right&quot;:0.02600000612437725,&quot;top&quot;:1.6929999589920044},&quot;type&quot;:0},{&quot;id&quot;:&quot;2021-04-01T16:15:42&quot;,&quot;margin&quot;:{&quot;bottom&quot;:0,&quot;left&quot;:1.6670000553131104,&quot;right&quot;:0,&quot;top&quot;:0},&quot;type&quot;:0}],&quot;type&quot;:0}"/>
</p:tagLst>
</file>

<file path=ppt/tags/tag142.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43.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45.xml><?xml version="1.0" encoding="utf-8"?>
<p:tagLst xmlns:p="http://schemas.openxmlformats.org/presentationml/2006/main">
  <p:tag name="KSO_WM_BEAUTIFY_FLAG" val="#wm#"/>
  <p:tag name="KSO_WM_TEMPLATE_CATEGORY" val="diagram"/>
  <p:tag name="KSO_WM_TEMPLATE_INDEX" val="20182480"/>
</p:tagLst>
</file>

<file path=ppt/tags/tag14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4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49.xml><?xml version="1.0" encoding="utf-8"?>
<p:tagLst xmlns:p="http://schemas.openxmlformats.org/presentationml/2006/main">
  <p:tag name="KSO_WM_BEAUTIFY_FLAG" val="#wm#"/>
  <p:tag name="KSO_WM_TEMPLATE_CATEGORY" val="diagram"/>
  <p:tag name="KSO_WM_TEMPLATE_INDEX" val="2018248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27_1*ζ_h_d*1_1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 name="KSO_WM_UNIT_USESOURCEFORMAT_APPLY" val="1"/>
</p:tagLst>
</file>

<file path=ppt/tags/tag151.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27_1*ζ_h_d*1_2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 name="KSO_WM_UNIT_USESOURCEFORMAT_APPLY" val="1"/>
</p:tagLst>
</file>

<file path=ppt/tags/tag152.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27_1*ζ_h_d*1_3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 name="KSO_WM_UNIT_USESOURCEFORMAT_APPLY" val="1"/>
</p:tagLst>
</file>

<file path=ppt/tags/tag153.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ID" val="diagram20229711_1*f*2"/>
  <p:tag name="KSO_WM_TEMPLATE_CATEGORY" val="diagram"/>
  <p:tag name="KSO_WM_TEMPLATE_INDEX" val="20229711"/>
  <p:tag name="KSO_WM_UNIT_LAYERLEVEL" val="1"/>
  <p:tag name="KSO_WM_TAG_VERSION" val="1.0"/>
  <p:tag name="KSO_WM_UNIT_DEFAULT_FONT" val="14;20;2"/>
  <p:tag name="KSO_WM_UNIT_BLOCK" val="0"/>
  <p:tag name="KSO_WM_UNIT_VALUE" val="50"/>
  <p:tag name="KSO_WM_UNIT_SHOW_EDIT_AREA_INDICATION" val="1"/>
  <p:tag name="KSO_WM_CHIP_GROUPID" val="5e6b05596848fb12bee65ac8"/>
  <p:tag name="KSO_WM_CHIP_XID" val="5e6b05596848fb12bee65aca"/>
  <p:tag name="KSO_WM_UNIT_DEC_AREA_ID" val="9d6c880964cb41bca9f2791326042b4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04911a1f54347d0adb70997c1ab8746"/>
  <p:tag name="KSO_WM_UNIT_SUPPORT_UNIT_TYPE" val="[&quot;d&quot;]"/>
  <p:tag name="KSO_WM_UNIT_TEXT_FILL_FORE_SCHEMECOLOR_INDEX_BRIGHTNESS" val="0.25"/>
  <p:tag name="KSO_WM_UNIT_TEXT_FILL_FORE_SCHEMECOLOR_INDEX" val="13"/>
  <p:tag name="KSO_WM_UNIT_TEXT_FILL_TYPE" val="1"/>
  <p:tag name="KSO_WM_TEMPLATE_ASSEMBLE_XID" val="639b08600c9383becde74185"/>
  <p:tag name="KSO_WM_TEMPLATE_ASSEMBLE_GROUPID" val="639b08600c9383becde74185"/>
</p:tagLst>
</file>

<file path=ppt/tags/tag15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ID" val="diagram20229711_1*f*1"/>
  <p:tag name="KSO_WM_TEMPLATE_CATEGORY" val="diagram"/>
  <p:tag name="KSO_WM_TEMPLATE_INDEX" val="20229711"/>
  <p:tag name="KSO_WM_UNIT_LAYERLEVEL" val="1"/>
  <p:tag name="KSO_WM_TAG_VERSION" val="1.0"/>
  <p:tag name="KSO_WM_UNIT_DEFAULT_FONT" val="14;20;2"/>
  <p:tag name="KSO_WM_UNIT_BLOCK" val="0"/>
  <p:tag name="KSO_WM_UNIT_VALUE" val="225"/>
  <p:tag name="KSO_WM_UNIT_SHOW_EDIT_AREA_INDICATION" val="1"/>
  <p:tag name="KSO_WM_CHIP_GROUPID" val="5e6b05596848fb12bee65ac8"/>
  <p:tag name="KSO_WM_CHIP_XID" val="5e6b05596848fb12bee65aca"/>
  <p:tag name="KSO_WM_UNIT_DEC_AREA_ID" val="1fa5e519e6244ad08b0c290a9eaea5d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19c5a225edd40a7833bb7b50578bc09"/>
  <p:tag name="KSO_WM_UNIT_TEXT_FILL_FORE_SCHEMECOLOR_INDEX_BRIGHTNESS" val="0.25"/>
  <p:tag name="KSO_WM_UNIT_TEXT_FILL_FORE_SCHEMECOLOR_INDEX" val="13"/>
  <p:tag name="KSO_WM_UNIT_TEXT_FILL_TYPE" val="1"/>
  <p:tag name="KSO_WM_TEMPLATE_ASSEMBLE_XID" val="639b08600c9383becde74185"/>
  <p:tag name="KSO_WM_TEMPLATE_ASSEMBLE_GROUPID" val="639b08600c9383becde74185"/>
</p:tagLst>
</file>

<file path=ppt/tags/tag155.xml><?xml version="1.0" encoding="utf-8"?>
<p:tagLst xmlns:p="http://schemas.openxmlformats.org/presentationml/2006/main">
  <p:tag name="KSO_WM_BEAUTIFY_FLAG" val="#wm#"/>
  <p:tag name="KSO_WM_TEMPLATE_CATEGORY" val="diagram"/>
  <p:tag name="KSO_WM_TEMPLATE_INDEX" val="20229711"/>
  <p:tag name="KSO_WM_SLIDE_ID" val="diagram2022971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d_f"/>
  <p:tag name="KSO_WM_SLIDE_LAYOUT_CNT" val="1_2"/>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header&quot;]},{&quot;text_align&quot;:&quot;lt&quot;,&quot;text_direction&quot;:&quot;horizontal&quot;,&quot;support_big_font&quot;:false,&quot;picture_toward&quot;:0,&quot;picture_dockside&quot;:[],&quot;fill_id&quot;:&quot;ac71787c34b9486c80fe97510903788a&quot;,&quot;fill_align&quot;:&quot;lt&quot;,&quot;chip_types&quot;:[&quot;text&quot;,&quot;picture&quot;,&quot;chart&quot;,&quot;table&quot;,&quot;video&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picture&quot;]},{&quot;text_align&quot;:&quot;lm&quot;,&quot;text_direction&quot;:&quot;horizontal&quot;,&quot;support_big_font&quot;:false,&quot;picture_toward&quot;:0,&quot;picture_dockside&quot;:[],&quot;fill_id&quot;:&quot;ac71787c34b9486c80fe97510903788a&quot;,&quot;fill_align&quot;:&quot;lm&quot;,&quot;chip_types&quot;:[&quot;picture&quot;]}],[{&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header&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text&quot;,&quot;picture&quot;]},{&quot;text_align&quot;:&quot;lt&quot;,&quot;text_direction&quot;:&quot;horizontal&quot;,&quot;support_big_font&quot;:false,&quot;picture_toward&quot;:0,&quot;picture_dockside&quot;:[],&quot;fill_id&quot;:&quot;ac71787c34b9486c80fe97510903788a&quot;,&quot;fill_align&quot;:&quot;lt&quot;,&quot;chip_types&quot;:[&quot;text&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diagram&quot;,&quot;picture&quot;]},{&quot;text_align&quot;:&quot;lm&quot;,&quot;text_direction&quot;:&quot;horizontal&quot;,&quot;support_big_font&quot;:false,&quot;picture_toward&quot;:0,&quot;picture_dockside&quot;:[],&quot;fill_id&quot;:&quot;ac71787c34b9486c80fe97510903788a&quot;,&quot;fill_align&quot;:&quot;lm&quot;,&quot;chip_types&quot;:[&quot;text&quot;]}]]"/>
  <p:tag name="KSO_WM_SLIDE_SIZE" val="888*372"/>
  <p:tag name="KSO_WM_SLIDE_POSITION" val="36*84"/>
  <p:tag name="KSO_WM_CHIP_XID" val="5eecac08a758c1ec0b7089df"/>
  <p:tag name="KSO_WM_CHIP_DECFILLPROP" val="[]"/>
  <p:tag name="KSO_WM_CHIP_GROUPID" val="5eecac08a758c1ec0b7089de"/>
  <p:tag name="KSO_WM_SLIDE_BK_DARK_LIGHT" val="2"/>
  <p:tag name="KSO_WM_SLIDE_BACKGROUND_TYPE" val="general"/>
  <p:tag name="KSO_WM_SLIDE_SUPPORT_FEATURE_TYPE" val="7"/>
  <p:tag name="KSO_WM_TEMPLATE_ASSEMBLE_XID" val="639b08600c9383becde74185"/>
  <p:tag name="KSO_WM_TEMPLATE_ASSEMBLE_GROUPID" val="639b08600c9383becde74185"/>
  <p:tag name="KSO_WM_UNIT_FLASH_PICTURE_TYPE" val="0"/>
  <p:tag name="FIXED_XID_TMP" val="5f5ee1ca4d6848d78f644aec"/>
  <p:tag name="KSO_WM_SLIDE_CAN_ADD_NAVIGATION" val="1"/>
  <p:tag name="KSO_WM_SLIDE_LAYOUT_INFO" val="{&quot;backgroundInfo&quot;:[{&quot;bottom&quot;:0,&quot;bottomAbs&quot;:false,&quot;left&quot;:0,&quot;leftAbs&quot;:false,&quot;right&quot;:0,&quot;rightAbs&quot;:false,&quot;top&quot;:0,&quot;topAbs&quot;:false,&quot;type&quot;:&quot;general&quot;}],&quot;direction&quot;:1,&quot;id&quot;:&quot;2022-12-15T19:43:31&quot;,&quot;maxSize&quot;:{&quot;size1&quot;:55.825364937384926},&quot;minSize&quot;:{&quot;size1&quot;:34.62536493738492},&quot;normalSize&quot;:{&quot;size1&quot;:45.662864937384924},&quot;subLayout&quot;:[{&quot;id&quot;:&quot;2022-12-15T19:43:31&quot;,&quot;margin&quot;:{&quot;bottom&quot;:1.6929999589920044,&quot;left&quot;:1.2840001583099365,&quot;right&quot;:0.0260000042617321,&quot;top&quot;:1.6929999589920044},&quot;type&quot;:0},{&quot;id&quot;:&quot;2022-12-15T19:43:31&quot;,&quot;maxSize&quot;:{&quot;size1&quot;:60},&quot;minSize&quot;:{&quot;size1&quot;:22.2},&quot;normalSize&quot;:{&quot;size1&quot;:59.97777777777777},&quot;subLayout&quot;:[{&quot;id&quot;:&quot;2022-12-15T19:43:31&quot;,&quot;margin&quot;:{&quot;bottom&quot;:0.03500000014901161,&quot;left&quot;:1.2279998064041138,&quot;right&quot;:1.2720000743865967,&quot;top&quot;:1.6929999589920044},&quot;type&quot;:0},{&quot;id&quot;:&quot;2022-12-15T19:43:31&quot;,&quot;margin&quot;:{&quot;bottom&quot;:1.6929999589920044,&quot;left&quot;:1.2279998064041138,&quot;right&quot;:1.2720000743865967,&quot;top&quot;:0.8179999589920044},&quot;type&quot;:0}],&quot;type&quot;:0}],&quot;type&quot;:0}"/>
</p:tagLst>
</file>

<file path=ppt/tags/tag15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5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59.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1.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4.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84.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86.xml><?xml version="1.0" encoding="utf-8"?>
<p:tagLst xmlns:p="http://schemas.openxmlformats.org/presentationml/2006/main">
  <p:tag name="KSO_WM_BEAUTIFY_FLAG" val="#wm#"/>
  <p:tag name="KSO_WM_TEMPLATE_CATEGORY" val="diagram"/>
  <p:tag name="KSO_WM_TEMPLATE_INDEX" val="20182480"/>
</p:tagLst>
</file>

<file path=ppt/tags/tag187.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88.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17857</Words>
  <Application>WPS 演示</Application>
  <PresentationFormat>宽屏</PresentationFormat>
  <Paragraphs>405</Paragraphs>
  <Slides>40</Slides>
  <Notes>32</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40</vt:i4>
      </vt:variant>
    </vt:vector>
  </HeadingPairs>
  <TitlesOfParts>
    <vt:vector size="60" baseType="lpstr">
      <vt:lpstr>Arial</vt:lpstr>
      <vt:lpstr>宋体</vt:lpstr>
      <vt:lpstr>Wingdings</vt:lpstr>
      <vt:lpstr>微软雅黑</vt:lpstr>
      <vt:lpstr>汉仪旗黑-85S</vt:lpstr>
      <vt:lpstr>黑体</vt:lpstr>
      <vt:lpstr>Segoe UI</vt:lpstr>
      <vt:lpstr>Wingdings</vt:lpstr>
      <vt:lpstr>Calibri</vt:lpstr>
      <vt:lpstr>Times New Roman</vt:lpstr>
      <vt:lpstr>Arial Unicode MS</vt:lpstr>
      <vt:lpstr>等线</vt:lpstr>
      <vt:lpstr>Chalkboard SE</vt:lpstr>
      <vt:lpstr>Segoe Print</vt:lpstr>
      <vt:lpstr>Comic Sans MS</vt:lpstr>
      <vt:lpstr>HelveticaNeue</vt:lpstr>
      <vt:lpstr>Helvetica 65 Medium</vt:lpstr>
      <vt:lpstr>华文新魏</vt:lpstr>
      <vt:lpstr>Office 主题</vt:lpstr>
      <vt:lpstr>1_Office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194</cp:revision>
  <dcterms:created xsi:type="dcterms:W3CDTF">2019-09-23T13:49:00Z</dcterms:created>
  <dcterms:modified xsi:type="dcterms:W3CDTF">2023-06-12T10:32:07Z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