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10" r:id="rId3"/>
    <p:sldId id="256" r:id="rId4"/>
    <p:sldId id="257" r:id="rId6"/>
    <p:sldId id="274" r:id="rId7"/>
    <p:sldId id="276" r:id="rId8"/>
    <p:sldId id="282" r:id="rId9"/>
    <p:sldId id="278" r:id="rId10"/>
    <p:sldId id="279" r:id="rId11"/>
    <p:sldId id="258" r:id="rId12"/>
    <p:sldId id="259" r:id="rId13"/>
    <p:sldId id="283" r:id="rId14"/>
    <p:sldId id="260" r:id="rId15"/>
    <p:sldId id="261" r:id="rId16"/>
    <p:sldId id="262" r:id="rId17"/>
    <p:sldId id="263" r:id="rId18"/>
    <p:sldId id="265" r:id="rId19"/>
    <p:sldId id="266" r:id="rId20"/>
    <p:sldId id="267" r:id="rId21"/>
    <p:sldId id="268" r:id="rId22"/>
    <p:sldId id="269" r:id="rId23"/>
    <p:sldId id="270" r:id="rId24"/>
    <p:sldId id="264" r:id="rId25"/>
    <p:sldId id="271" r:id="rId26"/>
    <p:sldId id="281" r:id="rId27"/>
    <p:sldId id="27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323"/>
    <a:srgbClr val="F3F3F2"/>
    <a:srgbClr val="FFFF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57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3BD6A-1253-438D-9114-F6879841681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18026-0D83-45BC-9E68-A17F9B2C75E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18026-0D83-45BC-9E68-A17F9B2C75E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7BAA8D-CDDA-4C1C-BA37-669EB3FC75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5A2DCA-EA98-431D-A019-56A4DB845EE5}" type="slidenum">
              <a:rPr lang="zh-CN" altLang="en-US" smtClean="0"/>
            </a:fld>
            <a:endParaRPr lang="zh-CN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7186295" y="63500"/>
            <a:ext cx="4902200" cy="1586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811431" y="275738"/>
          <a:ext cx="9026897" cy="5994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1175"/>
                <a:gridCol w="3682588"/>
                <a:gridCol w="4583134"/>
              </a:tblGrid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zh-CN" altLang="en-US" sz="2400" b="0" kern="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名词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形容词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羞</a:t>
                      </a:r>
                      <a:endParaRPr lang="zh-CN" alt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shame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shameful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悔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regret/guilt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regretful/guilty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盼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anticipation/expectation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anticipated/expected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尬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embarrassment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embarrassed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失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disappointment/frustration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disappointed/frustrated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怜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sympathy/pity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sympathetic/pitiful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累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tiredness/exhaustion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tired/exhausted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惑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puzzlement/doubt/confusion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puzzled/doubtful/confused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爱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love/affection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cute/beloved/adorable/affectionate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安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relief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relieved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忧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worry/concern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worried/concerned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611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愿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willingness/unwillingness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willing/unwilling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86116" y="673917"/>
            <a:ext cx="10802471" cy="51708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When I almost forgot the contest, the news came.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 It was a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letter in the </a:t>
            </a:r>
            <a:r>
              <a:rPr kumimoji="0" lang="en-US" altLang="zh-CN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mai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l, and the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words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it congratulated me on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winning the contest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A surge of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isbelief and joy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overwhelmed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me, creating an exhilarating mix of emotions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 With a strong sense of achievement,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 rushed to the award presentation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proudly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and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 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claimed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my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trophy of victor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y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F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illed with self-doubt and challenges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as the journey was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it had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inspired and motivated me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to be more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resilien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t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and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passionate about writing.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It was the treasure that nobody could take away.</a:t>
            </a:r>
            <a:endParaRPr lang="en-US" altLang="zh-CN" sz="2400" dirty="0">
              <a:solidFill>
                <a:srgbClr val="11111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1" i="0" u="none" strike="noStrike" cap="none" normalizeH="0" baseline="0" dirty="0">
                <a:ln>
                  <a:noFill/>
                </a:ln>
                <a:solidFill>
                  <a:srgbClr val="3E3E3E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I went to the teacher’s office after the award presentation.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3E3E3E"/>
                </a:solidFill>
                <a:effectLst/>
                <a:latin typeface="Times New Roman" panose="02020603050405020304" pitchFamily="18" charset="0"/>
                <a:ea typeface="system-ui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11111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y heart pounding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face glowing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I entered the familiar room. Memories soon washed over me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There was my teacher, my writing coach, looking at me proudly. It was he who always believed in my potential.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Gratefulness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seized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me as I thanked him for his unwavering support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without which I couldn't have reached this far. A</a:t>
            </a:r>
            <a:r>
              <a:rPr kumimoji="0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t that very moment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I realized that a newfound passion 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had already grown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inside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me.</a:t>
            </a:r>
            <a:endParaRPr kumimoji="0" lang="zh-CN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23412" y="1111624"/>
            <a:ext cx="3854823" cy="349623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986155" y="1461135"/>
            <a:ext cx="780351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标注 2"/>
          <p:cNvSpPr/>
          <p:nvPr/>
        </p:nvSpPr>
        <p:spPr>
          <a:xfrm>
            <a:off x="9171940" y="274955"/>
            <a:ext cx="1485265" cy="56578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无灵主语</a:t>
            </a:r>
            <a:endParaRPr lang="zh-CN" altLang="en-US" sz="2400" b="1"/>
          </a:p>
        </p:txBody>
      </p:sp>
      <p:sp>
        <p:nvSpPr>
          <p:cNvPr id="6" name="圆角矩形标注 5"/>
          <p:cNvSpPr/>
          <p:nvPr>
            <p:custDataLst>
              <p:tags r:id="rId2"/>
            </p:custDataLst>
          </p:nvPr>
        </p:nvSpPr>
        <p:spPr>
          <a:xfrm>
            <a:off x="5464810" y="673735"/>
            <a:ext cx="1294130" cy="56578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非谓语</a:t>
            </a:r>
            <a:endParaRPr lang="zh-CN" altLang="en-US" sz="2400" b="1"/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8789670" y="1461135"/>
            <a:ext cx="308864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986155" y="1811020"/>
            <a:ext cx="178435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标注 8"/>
          <p:cNvSpPr/>
          <p:nvPr>
            <p:custDataLst>
              <p:tags r:id="rId5"/>
            </p:custDataLst>
          </p:nvPr>
        </p:nvSpPr>
        <p:spPr>
          <a:xfrm>
            <a:off x="1231265" y="800735"/>
            <a:ext cx="1539875" cy="565785"/>
          </a:xfrm>
          <a:prstGeom prst="wedgeRoundRectCallout">
            <a:avLst>
              <a:gd name="adj1" fmla="val -33464"/>
              <a:gd name="adj2" fmla="val 13181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介词短语</a:t>
            </a:r>
            <a:endParaRPr lang="zh-CN" altLang="en-US" sz="2400" b="1"/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2004695" y="2160905"/>
            <a:ext cx="7315200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标注 10"/>
          <p:cNvSpPr/>
          <p:nvPr>
            <p:custDataLst>
              <p:tags r:id="rId7"/>
            </p:custDataLst>
          </p:nvPr>
        </p:nvSpPr>
        <p:spPr>
          <a:xfrm>
            <a:off x="5594350" y="2830830"/>
            <a:ext cx="2287270" cy="565785"/>
          </a:xfrm>
          <a:prstGeom prst="wedgeRoundRectCallout">
            <a:avLst>
              <a:gd name="adj1" fmla="val -35360"/>
              <a:gd name="adj2" fmla="val -952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让步状语从句</a:t>
            </a:r>
            <a:endParaRPr lang="zh-CN" altLang="en-US" sz="2400" b="1"/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8703945" y="3686175"/>
            <a:ext cx="317436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>
            <p:custDataLst>
              <p:tags r:id="rId9"/>
            </p:custDataLst>
          </p:nvPr>
        </p:nvSpPr>
        <p:spPr>
          <a:xfrm>
            <a:off x="986155" y="4032885"/>
            <a:ext cx="115252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标注 13"/>
          <p:cNvSpPr/>
          <p:nvPr>
            <p:custDataLst>
              <p:tags r:id="rId10"/>
            </p:custDataLst>
          </p:nvPr>
        </p:nvSpPr>
        <p:spPr>
          <a:xfrm>
            <a:off x="8961120" y="2976245"/>
            <a:ext cx="1607185" cy="565785"/>
          </a:xfrm>
          <a:prstGeom prst="wedgeRoundRectCallout">
            <a:avLst>
              <a:gd name="adj1" fmla="val -30316"/>
              <a:gd name="adj2" fmla="val 725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独立主格</a:t>
            </a:r>
            <a:endParaRPr lang="zh-CN" altLang="en-US" sz="2400" b="1"/>
          </a:p>
        </p:txBody>
      </p:sp>
      <p:sp>
        <p:nvSpPr>
          <p:cNvPr id="15" name="矩形 14"/>
          <p:cNvSpPr/>
          <p:nvPr>
            <p:custDataLst>
              <p:tags r:id="rId11"/>
            </p:custDataLst>
          </p:nvPr>
        </p:nvSpPr>
        <p:spPr>
          <a:xfrm>
            <a:off x="2138045" y="4771390"/>
            <a:ext cx="305879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标注 15"/>
          <p:cNvSpPr/>
          <p:nvPr>
            <p:custDataLst>
              <p:tags r:id="rId12"/>
            </p:custDataLst>
          </p:nvPr>
        </p:nvSpPr>
        <p:spPr>
          <a:xfrm>
            <a:off x="3270250" y="4036060"/>
            <a:ext cx="1607185" cy="565785"/>
          </a:xfrm>
          <a:prstGeom prst="wedgeRoundRectCallout">
            <a:avLst>
              <a:gd name="adj1" fmla="val -30316"/>
              <a:gd name="adj2" fmla="val 725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/>
              <a:t>无灵主语</a:t>
            </a:r>
            <a:endParaRPr lang="zh-CN" altLang="en-US" sz="2400" b="1"/>
          </a:p>
        </p:txBody>
      </p:sp>
      <p:sp>
        <p:nvSpPr>
          <p:cNvPr id="21" name="标题 1"/>
          <p:cNvSpPr txBox="1"/>
          <p:nvPr>
            <p:custDataLst>
              <p:tags r:id="rId13"/>
            </p:custDataLst>
          </p:nvPr>
        </p:nvSpPr>
        <p:spPr>
          <a:xfrm>
            <a:off x="1027430" y="46990"/>
            <a:ext cx="1657985" cy="516890"/>
          </a:xfrm>
          <a:prstGeom prst="rect">
            <a:avLst/>
          </a:prstGeom>
          <a:solidFill>
            <a:srgbClr val="F8B323"/>
          </a:solidFill>
        </p:spPr>
        <p:txBody>
          <a:bodyPr vert="horz" lIns="91440" tIns="45720" rIns="91440" bIns="45720" rtlCol="0" anchor="t">
            <a:normAutofit fontScale="6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下水文：</a:t>
            </a:r>
            <a:endParaRPr lang="zh-CN" altLang="en-US" sz="40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>
            <p:custDataLst>
              <p:tags r:id="rId14"/>
            </p:custDataLst>
          </p:nvPr>
        </p:nvSpPr>
        <p:spPr>
          <a:xfrm>
            <a:off x="5730875" y="4036060"/>
            <a:ext cx="4227195" cy="349885"/>
          </a:xfrm>
          <a:prstGeom prst="rect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圆角矩形标注 17"/>
          <p:cNvSpPr/>
          <p:nvPr>
            <p:custDataLst>
              <p:tags r:id="rId15"/>
            </p:custDataLst>
          </p:nvPr>
        </p:nvSpPr>
        <p:spPr>
          <a:xfrm>
            <a:off x="7096760" y="3396615"/>
            <a:ext cx="1607185" cy="565785"/>
          </a:xfrm>
          <a:prstGeom prst="wedgeRoundRectCallout">
            <a:avLst>
              <a:gd name="adj1" fmla="val -30316"/>
              <a:gd name="adj2" fmla="val 725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/>
              <a:t>无灵主语</a:t>
            </a: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" grpId="0" bldLvl="0" animBg="1"/>
      <p:bldP spid="2" grpId="1" animBg="1"/>
      <p:bldP spid="3" grpId="0" animBg="1"/>
      <p:bldP spid="3" grpId="1" animBg="1"/>
      <p:bldP spid="6" grpId="0" bldLvl="0" animBg="1"/>
      <p:bldP spid="6" grpId="1" animBg="1"/>
      <p:bldP spid="7" grpId="0" bldLvl="0" animBg="1"/>
      <p:bldP spid="7" grpId="1" animBg="1"/>
      <p:bldP spid="8" grpId="0" bldLvl="0" animBg="1"/>
      <p:bldP spid="8" grpId="1" animBg="1"/>
      <p:bldP spid="9" grpId="0" bldLvl="0" animBg="1"/>
      <p:bldP spid="9" grpId="1" animBg="1"/>
      <p:bldP spid="10" grpId="0" bldLvl="0" animBg="1"/>
      <p:bldP spid="10" grpId="1" animBg="1"/>
      <p:bldP spid="11" grpId="0" bldLvl="0" animBg="1"/>
      <p:bldP spid="11" grpId="1" animBg="1"/>
      <p:bldP spid="12" grpId="0" bldLvl="0" animBg="1"/>
      <p:bldP spid="12" grpId="1" animBg="1"/>
      <p:bldP spid="13" grpId="0" bldLvl="0" animBg="1"/>
      <p:bldP spid="13" grpId="1" animBg="1"/>
      <p:bldP spid="14" grpId="0" bldLvl="0" animBg="1"/>
      <p:bldP spid="14" grpId="1" animBg="1"/>
      <p:bldP spid="15" grpId="0" bldLvl="0" animBg="1"/>
      <p:bldP spid="15" grpId="1" animBg="1"/>
      <p:bldP spid="16" grpId="0" bldLvl="0" animBg="1"/>
      <p:bldP spid="16" grpId="1" animBg="1"/>
      <p:bldP spid="17" grpId="0" bldLvl="0" animBg="1"/>
      <p:bldP spid="17" grpId="1" animBg="1"/>
      <p:bldP spid="18" grpId="0" bldLvl="0" animBg="1"/>
      <p:bldP spid="1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29239"/>
          </a:xfrm>
        </p:spPr>
        <p:txBody>
          <a:bodyPr>
            <a:normAutofit fontScale="90000"/>
          </a:bodyPr>
          <a:lstStyle/>
          <a:p>
            <a:r>
              <a:rPr lang="zh-CN" altLang="en-US" sz="3600" b="1" kern="100" dirty="0">
                <a:latin typeface="隶书" panose="02010509060101010101" pitchFamily="49" charset="-122"/>
                <a:ea typeface="隶书" panose="02010509060101010101" pitchFamily="49" charset="-122"/>
              </a:rPr>
              <a:t>技巧</a:t>
            </a:r>
            <a:r>
              <a:rPr lang="en-US" altLang="zh-CN" sz="3600" b="1" kern="100" dirty="0"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1: </a:t>
            </a:r>
            <a:r>
              <a:rPr lang="zh-CN" altLang="en-US" sz="3600" b="1" kern="100" dirty="0"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使用无灵主语（用无生命的事物来做主语）</a:t>
            </a:r>
            <a:b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6156" y="1048872"/>
            <a:ext cx="6764166" cy="4858869"/>
          </a:xfrm>
        </p:spPr>
        <p:txBody>
          <a:bodyPr>
            <a:normAutofit lnSpcReduction="1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1" u="sng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可选择的谓语动词：</a:t>
            </a:r>
            <a:endParaRPr lang="en-US" altLang="zh-CN" sz="2800" b="1" u="sng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seize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抓住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catch (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过去式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caught)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strike (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过去式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struck)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surround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围绕着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take hold of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控制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wash over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让人感到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come over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包围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/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支配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envelope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笼罩</a:t>
            </a: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 </a:t>
            </a:r>
            <a:endParaRPr lang="en-US" altLang="zh-CN" sz="28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overwhelm </a:t>
            </a:r>
            <a:r>
              <a:rPr lang="zh-CN" altLang="en-US" sz="2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使难以承受</a:t>
            </a:r>
            <a:endParaRPr lang="en-US" altLang="zh-CN" sz="2800" b="1" kern="100" dirty="0">
              <a:effectLst/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overcome </a:t>
            </a:r>
            <a:r>
              <a:rPr lang="zh-CN" altLang="en-US" sz="2800" b="1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克服</a:t>
            </a:r>
            <a:endParaRPr lang="zh-CN" altLang="en-US" sz="2800" b="1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对话气泡: 椭圆形 6"/>
          <p:cNvSpPr/>
          <p:nvPr/>
        </p:nvSpPr>
        <p:spPr>
          <a:xfrm>
            <a:off x="5360747" y="4873493"/>
            <a:ext cx="1183488" cy="59649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观察与总结结构：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62031" y="1389893"/>
            <a:ext cx="10178322" cy="3593591"/>
          </a:xfrm>
        </p:spPr>
        <p:txBody>
          <a:bodyPr>
            <a:normAutofit fontScale="85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Uncontrollably, a wave of nervousness washed over me as I gave my first class in </a:t>
            </a:r>
            <a:r>
              <a:rPr lang="en-US" altLang="zh-CN" sz="32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Luoding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Middle School.</a:t>
            </a:r>
            <a:endParaRPr lang="en-US" altLang="zh-CN" sz="3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Instantly, a strong sense of excitement took hold of me when I knew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that I was admitted into Sun </a:t>
            </a:r>
            <a:r>
              <a:rPr lang="en-US" altLang="zh-CN" sz="3200" kern="10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Yat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-Sen University .</a:t>
            </a:r>
            <a:endParaRPr lang="en-US" altLang="zh-CN" sz="3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Suddenly, a strong surge of fear enveloped him as the bear drew nearer.</a:t>
            </a:r>
            <a:endParaRPr lang="en-US" altLang="zh-CN" sz="32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3600" dirty="0"/>
          </a:p>
        </p:txBody>
      </p:sp>
      <p:sp>
        <p:nvSpPr>
          <p:cNvPr id="4" name="矩形: 圆角 3"/>
          <p:cNvSpPr/>
          <p:nvPr/>
        </p:nvSpPr>
        <p:spPr>
          <a:xfrm>
            <a:off x="5204012" y="1452646"/>
            <a:ext cx="17839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67450" y="4329954"/>
            <a:ext cx="87674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中心结构：情绪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 + v.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sb + as/when sb do </a:t>
            </a:r>
            <a:r>
              <a:rPr lang="en-US" altLang="zh-C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5248836" y="2604692"/>
            <a:ext cx="1582270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5248836" y="3768458"/>
            <a:ext cx="632011" cy="5614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7091082" y="1874517"/>
            <a:ext cx="1631577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831106" y="3075788"/>
            <a:ext cx="179294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5930152" y="4286024"/>
            <a:ext cx="141194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双括号 20"/>
          <p:cNvSpPr/>
          <p:nvPr/>
        </p:nvSpPr>
        <p:spPr>
          <a:xfrm>
            <a:off x="9332259" y="1278016"/>
            <a:ext cx="2052918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双括号 22"/>
          <p:cNvSpPr/>
          <p:nvPr/>
        </p:nvSpPr>
        <p:spPr>
          <a:xfrm>
            <a:off x="1107692" y="1821093"/>
            <a:ext cx="5615837" cy="1020719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双括号 23"/>
          <p:cNvSpPr/>
          <p:nvPr/>
        </p:nvSpPr>
        <p:spPr>
          <a:xfrm>
            <a:off x="9179858" y="2375646"/>
            <a:ext cx="2250142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双括号 24"/>
          <p:cNvSpPr/>
          <p:nvPr/>
        </p:nvSpPr>
        <p:spPr>
          <a:xfrm>
            <a:off x="1144102" y="2976492"/>
            <a:ext cx="6977922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双括号 25"/>
          <p:cNvSpPr/>
          <p:nvPr/>
        </p:nvSpPr>
        <p:spPr>
          <a:xfrm>
            <a:off x="7996517" y="3534249"/>
            <a:ext cx="3388659" cy="985753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2221851" y="4914260"/>
            <a:ext cx="78917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当某人做某事时，一股</a:t>
            </a:r>
            <a:r>
              <a:rPr lang="en-US" altLang="zh-CN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32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情绪涌上心头</a:t>
            </a:r>
            <a:endParaRPr lang="zh-CN" altLang="en-US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69341" y="5629835"/>
            <a:ext cx="6992471" cy="523220"/>
          </a:xfrm>
          <a:prstGeom prst="rect">
            <a:avLst/>
          </a:prstGeom>
          <a:solidFill>
            <a:srgbClr val="F8B323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a/an strong/intense wave/sense/surge of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5" grpId="0"/>
      <p:bldP spid="8" grpId="0" animBg="1"/>
      <p:bldP spid="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8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0" y="50425"/>
            <a:ext cx="10408023" cy="738469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真题演练：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0" y="870205"/>
            <a:ext cx="10769993" cy="1263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David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穿过终点线的时候，我非常的骄傲和开心。（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2022.6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月新高考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endParaRPr lang="zh-CN" altLang="en-US" sz="36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6470" y="2064323"/>
            <a:ext cx="11038934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 sense of pride and excitement enveloped me when I watched David cross the finishing line.</a:t>
            </a:r>
            <a:endParaRPr lang="en-US" altLang="zh-CN" sz="2800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896470" y="3429000"/>
            <a:ext cx="10769993" cy="1263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当我看到她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蜂鸟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停在我的车上时，我非常的激动。（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2023.1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月浙江卷）</a:t>
            </a:r>
            <a:endParaRPr lang="zh-CN" altLang="en-US" sz="3600" b="1" kern="1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96470" y="4787466"/>
            <a:ext cx="11038934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A surge of </a:t>
            </a: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excitement </a:t>
            </a:r>
            <a:r>
              <a:rPr lang="en-US" altLang="zh-CN" sz="3600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took hold of me when I noticed her resting on my car.</a:t>
            </a:r>
            <a:endParaRPr lang="en-US" altLang="zh-CN" sz="2800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Nervous and scared, Peter managed to step onto the stage, starting to deliver his speech. 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Confident and determined , David kept on running, struggling to reach the finish line .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Depressed and helpless, Eric burst into tears, wondering what to do next.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251677" y="440983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2: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形容词并列开头</a:t>
            </a:r>
            <a:endParaRPr lang="zh-CN" altLang="en-US" sz="3600" b="1" kern="100" cap="all" spc="2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1677" y="108383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  <a:endParaRPr lang="zh-CN" altLang="en-US" sz="3600" dirty="0"/>
          </a:p>
        </p:txBody>
      </p:sp>
      <p:sp>
        <p:nvSpPr>
          <p:cNvPr id="8" name="矩形: 圆角 7"/>
          <p:cNvSpPr/>
          <p:nvPr/>
        </p:nvSpPr>
        <p:spPr>
          <a:xfrm>
            <a:off x="1251677" y="1927776"/>
            <a:ext cx="1348088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3256340" y="1927776"/>
            <a:ext cx="112363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: 圆角 9"/>
          <p:cNvSpPr/>
          <p:nvPr/>
        </p:nvSpPr>
        <p:spPr>
          <a:xfrm>
            <a:off x="1326956" y="3208294"/>
            <a:ext cx="1461964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矩形: 圆角 10"/>
          <p:cNvSpPr/>
          <p:nvPr/>
        </p:nvSpPr>
        <p:spPr>
          <a:xfrm>
            <a:off x="3407689" y="3208293"/>
            <a:ext cx="1630655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2" name="矩形: 圆角 11"/>
          <p:cNvSpPr/>
          <p:nvPr/>
        </p:nvSpPr>
        <p:spPr>
          <a:xfrm>
            <a:off x="1326956" y="4406158"/>
            <a:ext cx="1461964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圆角 12"/>
          <p:cNvSpPr/>
          <p:nvPr/>
        </p:nvSpPr>
        <p:spPr>
          <a:xfrm>
            <a:off x="3387453" y="4437899"/>
            <a:ext cx="1303419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2972877" y="5228979"/>
            <a:ext cx="5595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adj.1+adj.2,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6839" y="23541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0" y="868827"/>
            <a:ext cx="10769993" cy="1454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感到坚定和受到鼓舞，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David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抬起头，感激地看着我。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(2022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全国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6470" y="2064323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Determined and inspired , David raised his head , looking at me with gratitude 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896470" y="3264652"/>
            <a:ext cx="10769993" cy="1454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我想，也许今天她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蜂鸟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不会来农场了，我感到些许失望和难过。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96470" y="4610299"/>
            <a:ext cx="11038934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Sort of disappointed and sad, I thought to myself “maybe she won’t come today.”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.Extremely tired as he was, David made up his mind to finish the race. 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Exhausted and hungry though he was, he carried on climbing the mountain. 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251677" y="440983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3: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使用让步状语从句</a:t>
            </a:r>
            <a:endParaRPr lang="zh-CN" altLang="en-US" sz="3600" b="1" kern="100" cap="all" spc="2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1677" y="108383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  <a:endParaRPr lang="zh-CN" altLang="en-US" sz="3600" dirty="0"/>
          </a:p>
        </p:txBody>
      </p:sp>
      <p:sp>
        <p:nvSpPr>
          <p:cNvPr id="8" name="矩形: 圆角 7"/>
          <p:cNvSpPr/>
          <p:nvPr/>
        </p:nvSpPr>
        <p:spPr>
          <a:xfrm>
            <a:off x="1440831" y="1909094"/>
            <a:ext cx="3570439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1335741" y="2540812"/>
            <a:ext cx="5325035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897111" y="3871846"/>
            <a:ext cx="87888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adj. + as/though + sb. was,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50133" y="4725506"/>
            <a:ext cx="78917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尽管（人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）很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(adj…), 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他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她 仍然</a:t>
            </a:r>
            <a:r>
              <a:rPr lang="en-US" altLang="zh-CN" sz="32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…..</a:t>
            </a:r>
            <a:endParaRPr lang="zh-CN" altLang="en-US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1" y="50425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1" y="941921"/>
            <a:ext cx="10769993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尽管一天的工作后我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筋疲力尽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，但是想到那些无家可归的人吃到热饭后的笑容，一切都值得了。（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2022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96471" y="2996652"/>
            <a:ext cx="1103893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Exhausted as/though I was after a whole day’s work, I still felt that was worth it when I recalled the smiles on those homeless people when they had a bite on a hot meal.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1006" y="1846273"/>
            <a:ext cx="10783441" cy="3593591"/>
          </a:xfrm>
        </p:spPr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Hearing the news, she was totally overwhelmed by grief, wanting to die.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Defeated by the rejection, the salesman left.</a:t>
            </a:r>
            <a:endParaRPr lang="en-US" altLang="zh-CN" sz="2700" kern="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7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To achieve their goal, the twins got to work immediately, hoping to make their mother happy.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4: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使用非谓语</a:t>
            </a:r>
            <a:endParaRPr lang="zh-CN" altLang="en-US" sz="3600" b="1" kern="100" cap="all" spc="2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1677" y="106549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观察与总结结构</a:t>
            </a:r>
            <a:r>
              <a:rPr lang="zh-CN" altLang="en-US" sz="3600" dirty="0"/>
              <a:t>：</a:t>
            </a:r>
            <a:endParaRPr lang="zh-CN" altLang="en-US" sz="3600" dirty="0"/>
          </a:p>
        </p:txBody>
      </p:sp>
      <p:sp>
        <p:nvSpPr>
          <p:cNvPr id="8" name="矩形: 圆角 7"/>
          <p:cNvSpPr/>
          <p:nvPr/>
        </p:nvSpPr>
        <p:spPr>
          <a:xfrm>
            <a:off x="1335741" y="1909094"/>
            <a:ext cx="119230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: 圆角 8"/>
          <p:cNvSpPr/>
          <p:nvPr/>
        </p:nvSpPr>
        <p:spPr>
          <a:xfrm>
            <a:off x="9215719" y="1904317"/>
            <a:ext cx="2026022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797422" y="4770756"/>
            <a:ext cx="9767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中心结构：非谓语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做状语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主句 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非谓语（做状语）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: 圆角 3"/>
          <p:cNvSpPr/>
          <p:nvPr/>
        </p:nvSpPr>
        <p:spPr>
          <a:xfrm>
            <a:off x="1335741" y="2569834"/>
            <a:ext cx="1299883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: 圆角 5"/>
          <p:cNvSpPr/>
          <p:nvPr/>
        </p:nvSpPr>
        <p:spPr>
          <a:xfrm>
            <a:off x="1335740" y="3220840"/>
            <a:ext cx="300317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矩形: 圆角 9"/>
          <p:cNvSpPr/>
          <p:nvPr/>
        </p:nvSpPr>
        <p:spPr>
          <a:xfrm>
            <a:off x="9520519" y="3136461"/>
            <a:ext cx="2303928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矩形: 圆角 10"/>
          <p:cNvSpPr/>
          <p:nvPr/>
        </p:nvSpPr>
        <p:spPr>
          <a:xfrm>
            <a:off x="1041005" y="3857335"/>
            <a:ext cx="2804853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4" grpId="0" animBg="1"/>
      <p:bldP spid="6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51628" y="1742056"/>
            <a:ext cx="10318418" cy="4394988"/>
          </a:xfrm>
        </p:spPr>
        <p:txBody>
          <a:bodyPr/>
          <a:lstStyle/>
          <a:p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读后续写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高分攻略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solidFill>
                  <a:srgbClr val="F8B323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之</a:t>
            </a:r>
            <a:br>
              <a:rPr lang="en-US" altLang="zh-CN" sz="7200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7200" dirty="0">
                <a:latin typeface="隶书" panose="02010509060101010101" pitchFamily="49" charset="-122"/>
                <a:ea typeface="隶书" panose="02010509060101010101" pitchFamily="49" charset="-122"/>
              </a:rPr>
              <a:t>情绪描写</a:t>
            </a:r>
            <a:br>
              <a:rPr lang="en-US" altLang="zh-CN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endParaRPr lang="zh-CN" altLang="en-US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397088" y="5038915"/>
            <a:ext cx="5422884" cy="742279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苏骅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Olivia</a:t>
            </a:r>
            <a:endParaRPr lang="zh-CN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62135" y="5733207"/>
            <a:ext cx="102250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例析</a:t>
            </a:r>
            <a:r>
              <a:rPr lang="zh-CN" altLang="en-US" sz="36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2023</a:t>
            </a:r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全国新高考</a:t>
            </a:r>
            <a:r>
              <a:rPr lang="en-US" altLang="zh-CN" sz="3600" b="0" i="0" dirty="0" err="1">
                <a:solidFill>
                  <a:srgbClr val="333333"/>
                </a:solidFill>
                <a:effectLst/>
                <a:latin typeface="隶书" panose="02010509060101010101" pitchFamily="49" charset="-122"/>
                <a:ea typeface="隶书" panose="02010509060101010101" pitchFamily="49" charset="-122"/>
              </a:rPr>
              <a:t>Ⅰ&amp;Ⅱ</a:t>
            </a:r>
            <a:r>
              <a:rPr lang="zh-CN" altLang="en-US" sz="4000" cap="all" spc="8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卷读后续写</a:t>
            </a:r>
            <a:endParaRPr lang="zh-CN" altLang="en-US" sz="4000" cap="all" spc="8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471" y="0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6471" y="1491944"/>
            <a:ext cx="10769993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感到</a:t>
            </a:r>
            <a:r>
              <a:rPr lang="zh-CN" altLang="en-US" sz="36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这只神奇的小生物对我的亲近，我惊讶无比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4401" y="3428901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Feeling the closeness shown by this amazing creature towards me, I was astonished beyond words.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5: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使用独立主格</a:t>
            </a:r>
            <a:endParaRPr lang="zh-CN" altLang="en-US" sz="3600" b="1" kern="100" cap="all" spc="2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45790" y="927852"/>
            <a:ext cx="104887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独立主格：在主句的前面或者后面，跟着的结构（非谓语</a:t>
            </a:r>
            <a:r>
              <a:rPr lang="en-US" altLang="zh-CN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/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adj./adv./</a:t>
            </a:r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介词短语）中，拥有自己的主语，并且这个主语与主句中的主语不一致。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210235" y="3052438"/>
            <a:ext cx="88391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Face gleaming with satisfied delight, David 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crossed the finish line smoothly.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1145791" y="2954552"/>
            <a:ext cx="9967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矩形: 圆角 17"/>
          <p:cNvSpPr/>
          <p:nvPr/>
        </p:nvSpPr>
        <p:spPr>
          <a:xfrm>
            <a:off x="7557247" y="3052050"/>
            <a:ext cx="1192307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1145790" y="2565768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独立主语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557247" y="2610939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主句主语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10235" y="4477030"/>
            <a:ext cx="1066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Head turning from side to side, the hummingbird looked straight into my eyes</a:t>
            </a:r>
            <a:r>
              <a:rPr lang="en-US" altLang="zh-CN" sz="32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矩形: 圆角 2"/>
          <p:cNvSpPr/>
          <p:nvPr/>
        </p:nvSpPr>
        <p:spPr>
          <a:xfrm>
            <a:off x="1210236" y="4483468"/>
            <a:ext cx="99677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: 圆角 3"/>
          <p:cNvSpPr/>
          <p:nvPr/>
        </p:nvSpPr>
        <p:spPr>
          <a:xfrm>
            <a:off x="7415504" y="4538313"/>
            <a:ext cx="3100096" cy="63649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210235" y="4094684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独立主语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621692" y="4139855"/>
            <a:ext cx="1559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C00000"/>
                </a:solidFill>
              </a:rPr>
              <a:t>主句主语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  <p:bldP spid="21" grpId="0"/>
      <p:bldP spid="3" grpId="0" animBg="1"/>
      <p:bldP spid="4" grpId="0" animBg="1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独立主格背诵参考：</a:t>
            </a:r>
            <a:endParaRPr lang="zh-CN" altLang="en-US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24317" y="1477023"/>
            <a:ext cx="8543365" cy="390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tears welling up in sb’s eyes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tears streaming down sb’s cheeks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eyes glittering with relief /joy/excitement...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eyes blazing with anger/annoyance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face gleaming with delight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heart beating with happiness/tension/excitement...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en-US" altLang="zh-CN" sz="2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hands trembling with fright/fear</a:t>
            </a:r>
            <a:endParaRPr lang="en-US" altLang="zh-CN" sz="2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7138" y="0"/>
            <a:ext cx="10178322" cy="1492132"/>
          </a:xfrm>
        </p:spPr>
        <p:txBody>
          <a:bodyPr/>
          <a:lstStyle/>
          <a:p>
            <a:r>
              <a:rPr lang="zh-CN" altLang="en-US" b="1" dirty="0"/>
              <a:t>真题演练：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3936" y="1318837"/>
            <a:ext cx="10963835" cy="1262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拍打着翅膀，蜂鸟围绕着我转了一会。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(2023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月浙江卷</a:t>
            </a:r>
            <a:r>
              <a:rPr lang="en-US" altLang="zh-CN" sz="36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58921" y="2829150"/>
            <a:ext cx="110389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kern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Wings flapping, the hummingbird circled around me for a while.</a:t>
            </a:r>
            <a:endParaRPr lang="en-US" altLang="zh-CN" sz="2800" b="1" kern="1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45790" y="434234"/>
            <a:ext cx="9900417" cy="33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技巧</a:t>
            </a:r>
            <a:r>
              <a:rPr lang="en-US" altLang="zh-CN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6: </a:t>
            </a:r>
            <a:r>
              <a:rPr lang="zh-CN" altLang="en-US" sz="3600" b="1" kern="100" cap="all" spc="200" dirty="0">
                <a:solidFill>
                  <a:schemeClr val="tx2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使用介词短语</a:t>
            </a:r>
            <a:endParaRPr lang="zh-CN" altLang="en-US" sz="3600" b="1" kern="100" cap="all" spc="200" dirty="0">
              <a:solidFill>
                <a:schemeClr val="tx2"/>
              </a:solidFill>
              <a:latin typeface="隶书" panose="02010509060101010101" pitchFamily="49" charset="-122"/>
              <a:ea typeface="隶书" panose="02010509060101010101" pitchFamily="49" charset="-122"/>
              <a:cs typeface="+mj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45790" y="927852"/>
            <a:ext cx="10488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常用的有：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to one’s + 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do </a:t>
            </a:r>
            <a:r>
              <a:rPr lang="en-US" altLang="zh-CN" sz="3200" b="1" dirty="0" err="1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sth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in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</a:t>
            </a:r>
            <a:endParaRPr lang="en-US" altLang="zh-CN" sz="3200" b="1" dirty="0">
              <a:latin typeface="Times New Roman" panose="02020603050405020304" pitchFamily="18" charset="0"/>
              <a:ea typeface="隶书" panose="020105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out of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; with +</a:t>
            </a:r>
            <a:r>
              <a:rPr lang="zh-CN" altLang="en-US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情绪</a:t>
            </a:r>
            <a:r>
              <a:rPr lang="en-US" altLang="zh-CN" sz="3200" b="1" dirty="0"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n. </a:t>
            </a:r>
            <a:r>
              <a:rPr lang="zh-CN" altLang="en-US" sz="3200" b="1" dirty="0">
                <a:latin typeface="隶书" panose="02010509060101010101" pitchFamily="49" charset="-122"/>
                <a:ea typeface="隶书" panose="02010509060101010101" pitchFamily="49" charset="-122"/>
              </a:rPr>
              <a:t>。</a:t>
            </a:r>
            <a:endParaRPr lang="zh-CN" altLang="en-US" sz="3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33723" y="2258199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my amazement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little creature recognized me.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33723" y="2975375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fled the scene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terror</a:t>
            </a: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33723" y="3692551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helped the little girl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of kindness.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33723" y="4408819"/>
            <a:ext cx="9812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face turned red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embarrassment.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78522" y="999777"/>
            <a:ext cx="10318418" cy="4394988"/>
          </a:xfrm>
        </p:spPr>
        <p:txBody>
          <a:bodyPr/>
          <a:lstStyle/>
          <a:p>
            <a:r>
              <a:rPr lang="zh-CN" altLang="en-US" dirty="0">
                <a:latin typeface="隶书" panose="02010509060101010101" pitchFamily="49" charset="-122"/>
                <a:ea typeface="隶书" panose="02010509060101010101" pitchFamily="49" charset="-122"/>
              </a:rPr>
              <a:t>谢谢</a:t>
            </a:r>
            <a:endParaRPr lang="zh-CN" altLang="en-US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306999" y="5394765"/>
            <a:ext cx="5422884" cy="742279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苏骅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Olivia</a:t>
            </a:r>
            <a:endParaRPr lang="zh-CN" alt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51678" y="893373"/>
            <a:ext cx="10178322" cy="1492132"/>
          </a:xfrm>
        </p:spPr>
        <p:txBody>
          <a:bodyPr/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我们为什么要进行情绪描写？</a:t>
            </a:r>
            <a:endParaRPr lang="zh-CN" altLang="en-US" sz="44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b="1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掌握并能够运用读后续写之情感描写的技巧，让情感描写更加生动形象、更加富有画面感。</a:t>
            </a:r>
            <a:endParaRPr lang="zh-CN" altLang="en-US" sz="4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698376" y="4643718"/>
            <a:ext cx="6508377" cy="1492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dirty="0"/>
              <a:t>Show</a:t>
            </a:r>
            <a:r>
              <a:rPr lang="zh-CN" altLang="en-US" sz="4400" dirty="0"/>
              <a:t>！</a:t>
            </a:r>
            <a:r>
              <a:rPr lang="en-US" altLang="zh-CN" sz="4400" dirty="0"/>
              <a:t> Not tell</a:t>
            </a:r>
            <a:r>
              <a:rPr lang="zh-CN" altLang="en-US" sz="4400" dirty="0"/>
              <a:t>！</a:t>
            </a:r>
            <a:endParaRPr lang="zh-CN" altLang="en-US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00337" y="555812"/>
            <a:ext cx="4624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Important tip</a:t>
            </a:r>
            <a:r>
              <a:rPr lang="zh-CN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！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25388" y="2115671"/>
            <a:ext cx="99597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认真梳理出文章中人物的情感线，才能够在正确的地方用对正确的情绪表达！</a:t>
            </a:r>
            <a:endParaRPr lang="zh-CN" altLang="en-US" sz="44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99881" y="4276164"/>
            <a:ext cx="9825317" cy="769441"/>
          </a:xfrm>
          <a:prstGeom prst="rect">
            <a:avLst/>
          </a:prstGeom>
          <a:solidFill>
            <a:srgbClr val="F8B323"/>
          </a:solidFill>
        </p:spPr>
        <p:txBody>
          <a:bodyPr wrap="square" rtlCol="0">
            <a:spAutoFit/>
          </a:bodyPr>
          <a:lstStyle/>
          <a:p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以</a:t>
            </a:r>
            <a:r>
              <a:rPr lang="en-US" altLang="zh-CN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2023</a:t>
            </a:r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年全国新高考</a:t>
            </a:r>
            <a:r>
              <a:rPr lang="en-US" altLang="zh-CN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4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卷读后续写为例</a:t>
            </a:r>
            <a:endParaRPr lang="zh-CN" altLang="en-US" sz="44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43497" y="67235"/>
            <a:ext cx="5059475" cy="699247"/>
          </a:xfrm>
          <a:solidFill>
            <a:srgbClr val="F8B323"/>
          </a:solidFill>
        </p:spPr>
        <p:txBody>
          <a:bodyPr/>
          <a:lstStyle/>
          <a:p>
            <a:r>
              <a:rPr lang="zh-CN" altLang="en-US" sz="4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文章的情节主线为：</a:t>
            </a:r>
            <a:endParaRPr lang="zh-CN" altLang="en-US" sz="40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7559" y="2255974"/>
            <a:ext cx="3860997" cy="1515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/>
              <a:t>老师帮助我一次一次地修改</a:t>
            </a:r>
            <a:endParaRPr lang="zh-CN" altLang="en-US" sz="3200" dirty="0"/>
          </a:p>
        </p:txBody>
      </p:sp>
      <p:sp>
        <p:nvSpPr>
          <p:cNvPr id="4" name="箭头: 右 3"/>
          <p:cNvSpPr/>
          <p:nvPr/>
        </p:nvSpPr>
        <p:spPr>
          <a:xfrm>
            <a:off x="5031991" y="1237129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5" name="内容占位符 2"/>
          <p:cNvSpPr txBox="1"/>
          <p:nvPr/>
        </p:nvSpPr>
        <p:spPr>
          <a:xfrm>
            <a:off x="6400800" y="1018537"/>
            <a:ext cx="3421726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我用尽全力写</a:t>
            </a:r>
            <a:endParaRPr lang="zh-CN" altLang="en-US" sz="3200" dirty="0"/>
          </a:p>
        </p:txBody>
      </p:sp>
      <p:sp>
        <p:nvSpPr>
          <p:cNvPr id="6" name="箭头: 右 5"/>
          <p:cNvSpPr/>
          <p:nvPr/>
        </p:nvSpPr>
        <p:spPr>
          <a:xfrm>
            <a:off x="9208443" y="1237128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7" name="内容占位符 2"/>
          <p:cNvSpPr txBox="1"/>
          <p:nvPr/>
        </p:nvSpPr>
        <p:spPr>
          <a:xfrm>
            <a:off x="1033732" y="936812"/>
            <a:ext cx="3860997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我的老师鼓励我参加写作比赛</a:t>
            </a:r>
            <a:endParaRPr lang="zh-CN" altLang="en-US" sz="3200" dirty="0"/>
          </a:p>
        </p:txBody>
      </p:sp>
      <p:sp>
        <p:nvSpPr>
          <p:cNvPr id="8" name="箭头: 右 7"/>
          <p:cNvSpPr/>
          <p:nvPr/>
        </p:nvSpPr>
        <p:spPr>
          <a:xfrm>
            <a:off x="5029200" y="2507874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9" name="内容占位符 2"/>
          <p:cNvSpPr txBox="1"/>
          <p:nvPr/>
        </p:nvSpPr>
        <p:spPr>
          <a:xfrm>
            <a:off x="6394627" y="2335150"/>
            <a:ext cx="2561114" cy="918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作品上交</a:t>
            </a:r>
            <a:endParaRPr lang="zh-CN" altLang="en-US" sz="3200" dirty="0"/>
          </a:p>
        </p:txBody>
      </p:sp>
      <p:sp>
        <p:nvSpPr>
          <p:cNvPr id="10" name="箭头: 右 9"/>
          <p:cNvSpPr/>
          <p:nvPr/>
        </p:nvSpPr>
        <p:spPr>
          <a:xfrm>
            <a:off x="8594360" y="2553741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文本框 10"/>
          <p:cNvSpPr txBox="1"/>
          <p:nvPr/>
        </p:nvSpPr>
        <p:spPr>
          <a:xfrm>
            <a:off x="8594360" y="2260688"/>
            <a:ext cx="1618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开始续写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12" name="内容占位符 2"/>
          <p:cNvSpPr txBox="1"/>
          <p:nvPr/>
        </p:nvSpPr>
        <p:spPr>
          <a:xfrm>
            <a:off x="1027559" y="3724826"/>
            <a:ext cx="4171970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当我快忘记比赛这回事的时候，有结果了</a:t>
            </a:r>
            <a:endParaRPr lang="zh-CN" altLang="en-US" sz="3200" dirty="0"/>
          </a:p>
        </p:txBody>
      </p:sp>
      <p:sp>
        <p:nvSpPr>
          <p:cNvPr id="13" name="箭头: 右 12"/>
          <p:cNvSpPr/>
          <p:nvPr/>
        </p:nvSpPr>
        <p:spPr>
          <a:xfrm>
            <a:off x="5070643" y="4103582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矩形 13"/>
          <p:cNvSpPr/>
          <p:nvPr/>
        </p:nvSpPr>
        <p:spPr>
          <a:xfrm>
            <a:off x="6812568" y="3711223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箭头: 右 14"/>
          <p:cNvSpPr/>
          <p:nvPr/>
        </p:nvSpPr>
        <p:spPr>
          <a:xfrm>
            <a:off x="7727576" y="4103581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6" name="内容占位符 2"/>
          <p:cNvSpPr txBox="1"/>
          <p:nvPr/>
        </p:nvSpPr>
        <p:spPr>
          <a:xfrm>
            <a:off x="1027559" y="5043988"/>
            <a:ext cx="4001641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颁完奖后，我来到老师的办公室</a:t>
            </a:r>
            <a:endParaRPr lang="zh-CN" altLang="en-US" sz="3200" dirty="0"/>
          </a:p>
        </p:txBody>
      </p:sp>
      <p:sp>
        <p:nvSpPr>
          <p:cNvPr id="17" name="箭头: 右 16"/>
          <p:cNvSpPr/>
          <p:nvPr/>
        </p:nvSpPr>
        <p:spPr>
          <a:xfrm>
            <a:off x="5070642" y="5428113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矩形 17"/>
          <p:cNvSpPr/>
          <p:nvPr/>
        </p:nvSpPr>
        <p:spPr>
          <a:xfrm>
            <a:off x="6850412" y="5091743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5333" y="1950519"/>
            <a:ext cx="4143384" cy="1760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dirty="0"/>
              <a:t>一次又一次地修改后，我已经对比赛结果不在乎了</a:t>
            </a:r>
            <a:endParaRPr lang="zh-CN" altLang="en-US" sz="3200" dirty="0"/>
          </a:p>
        </p:txBody>
      </p:sp>
      <p:sp>
        <p:nvSpPr>
          <p:cNvPr id="4" name="箭头: 右 3"/>
          <p:cNvSpPr/>
          <p:nvPr/>
        </p:nvSpPr>
        <p:spPr>
          <a:xfrm>
            <a:off x="5031991" y="1237129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5" name="内容占位符 2"/>
          <p:cNvSpPr txBox="1"/>
          <p:nvPr/>
        </p:nvSpPr>
        <p:spPr>
          <a:xfrm>
            <a:off x="6400800" y="1018537"/>
            <a:ext cx="1570514" cy="857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决定写</a:t>
            </a:r>
            <a:endParaRPr lang="zh-CN" altLang="en-US" sz="3200" dirty="0"/>
          </a:p>
        </p:txBody>
      </p:sp>
      <p:sp>
        <p:nvSpPr>
          <p:cNvPr id="6" name="箭头: 右 5"/>
          <p:cNvSpPr/>
          <p:nvPr/>
        </p:nvSpPr>
        <p:spPr>
          <a:xfrm>
            <a:off x="7833205" y="1237128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7" name="内容占位符 2"/>
          <p:cNvSpPr txBox="1"/>
          <p:nvPr/>
        </p:nvSpPr>
        <p:spPr>
          <a:xfrm>
            <a:off x="1027559" y="1075343"/>
            <a:ext cx="3995468" cy="857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对比写作赛不抱希望</a:t>
            </a:r>
            <a:endParaRPr lang="zh-CN" altLang="en-US" sz="3200" dirty="0"/>
          </a:p>
        </p:txBody>
      </p:sp>
      <p:sp>
        <p:nvSpPr>
          <p:cNvPr id="8" name="箭头: 右 7"/>
          <p:cNvSpPr/>
          <p:nvPr/>
        </p:nvSpPr>
        <p:spPr>
          <a:xfrm>
            <a:off x="5029200" y="2507874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9" name="内容占位符 2"/>
          <p:cNvSpPr txBox="1"/>
          <p:nvPr/>
        </p:nvSpPr>
        <p:spPr>
          <a:xfrm>
            <a:off x="6356360" y="2088061"/>
            <a:ext cx="2666743" cy="10938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作品上交后，抛之脑后</a:t>
            </a:r>
            <a:endParaRPr lang="zh-CN" altLang="en-US" sz="3200" dirty="0"/>
          </a:p>
        </p:txBody>
      </p:sp>
      <p:sp>
        <p:nvSpPr>
          <p:cNvPr id="10" name="箭头: 右 9"/>
          <p:cNvSpPr/>
          <p:nvPr/>
        </p:nvSpPr>
        <p:spPr>
          <a:xfrm>
            <a:off x="8837250" y="2530027"/>
            <a:ext cx="1228165" cy="3227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文本框 10"/>
          <p:cNvSpPr txBox="1"/>
          <p:nvPr/>
        </p:nvSpPr>
        <p:spPr>
          <a:xfrm>
            <a:off x="8876365" y="2215187"/>
            <a:ext cx="1618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开始续写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12" name="内容占位符 2"/>
          <p:cNvSpPr txBox="1"/>
          <p:nvPr/>
        </p:nvSpPr>
        <p:spPr>
          <a:xfrm>
            <a:off x="905333" y="3756795"/>
            <a:ext cx="2764512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得知比赛结果后的心情</a:t>
            </a:r>
            <a:endParaRPr lang="zh-CN" altLang="en-US" sz="3200" dirty="0"/>
          </a:p>
        </p:txBody>
      </p:sp>
      <p:sp>
        <p:nvSpPr>
          <p:cNvPr id="13" name="箭头: 右 12"/>
          <p:cNvSpPr/>
          <p:nvPr/>
        </p:nvSpPr>
        <p:spPr>
          <a:xfrm>
            <a:off x="5048717" y="4157368"/>
            <a:ext cx="1228165" cy="3227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4" name="矩形 13"/>
          <p:cNvSpPr/>
          <p:nvPr/>
        </p:nvSpPr>
        <p:spPr>
          <a:xfrm>
            <a:off x="3757589" y="3756795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内容占位符 2"/>
          <p:cNvSpPr txBox="1"/>
          <p:nvPr/>
        </p:nvSpPr>
        <p:spPr>
          <a:xfrm>
            <a:off x="1027559" y="5043988"/>
            <a:ext cx="3015523" cy="1241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颁完奖，见到老师后的心情</a:t>
            </a:r>
            <a:endParaRPr lang="zh-CN" altLang="en-US" sz="3200" dirty="0"/>
          </a:p>
        </p:txBody>
      </p:sp>
      <p:sp>
        <p:nvSpPr>
          <p:cNvPr id="17" name="箭头: 右 16"/>
          <p:cNvSpPr/>
          <p:nvPr/>
        </p:nvSpPr>
        <p:spPr>
          <a:xfrm>
            <a:off x="5070642" y="5428113"/>
            <a:ext cx="1228165" cy="3227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8" name="矩形 17"/>
          <p:cNvSpPr/>
          <p:nvPr/>
        </p:nvSpPr>
        <p:spPr>
          <a:xfrm>
            <a:off x="3757589" y="5289177"/>
            <a:ext cx="877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？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标题 1"/>
          <p:cNvSpPr txBox="1"/>
          <p:nvPr/>
        </p:nvSpPr>
        <p:spPr>
          <a:xfrm>
            <a:off x="1027559" y="47052"/>
            <a:ext cx="5059475" cy="699247"/>
          </a:xfrm>
          <a:prstGeom prst="rect">
            <a:avLst/>
          </a:prstGeom>
          <a:solidFill>
            <a:srgbClr val="F8B323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 cap="all" spc="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文章的情感线为：</a:t>
            </a:r>
            <a:endParaRPr lang="zh-CN" altLang="en-US" sz="4000" b="1" kern="1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" name="内容占位符 2"/>
          <p:cNvSpPr txBox="1"/>
          <p:nvPr/>
        </p:nvSpPr>
        <p:spPr>
          <a:xfrm>
            <a:off x="8975360" y="820115"/>
            <a:ext cx="3245223" cy="1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/>
              <a:t>写作中，想过放弃，但坚持了</a:t>
            </a:r>
            <a:endParaRPr lang="zh-CN" altLang="en-US" sz="3200" dirty="0"/>
          </a:p>
        </p:txBody>
      </p:sp>
      <p:sp>
        <p:nvSpPr>
          <p:cNvPr id="23" name="内容占位符 2"/>
          <p:cNvSpPr txBox="1"/>
          <p:nvPr/>
        </p:nvSpPr>
        <p:spPr>
          <a:xfrm>
            <a:off x="6348701" y="3526835"/>
            <a:ext cx="3236259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难以置信和兴奋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4" name="内容占位符 2"/>
          <p:cNvSpPr txBox="1"/>
          <p:nvPr/>
        </p:nvSpPr>
        <p:spPr>
          <a:xfrm>
            <a:off x="6372700" y="4147646"/>
            <a:ext cx="3236259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满满的成就感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5" name="内容占位符 2"/>
          <p:cNvSpPr txBox="1"/>
          <p:nvPr/>
        </p:nvSpPr>
        <p:spPr>
          <a:xfrm>
            <a:off x="6356360" y="5279071"/>
            <a:ext cx="1131118" cy="620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sz="3200" dirty="0">
                <a:solidFill>
                  <a:srgbClr val="FF0000"/>
                </a:solidFill>
              </a:rPr>
              <a:t>感激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432119" y="1420378"/>
            <a:ext cx="8090647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zh-CN" altLang="en-US" sz="6000" dirty="0"/>
              <a:t>如何生动地表现出主角的情绪呢？</a:t>
            </a:r>
            <a:endParaRPr lang="zh-CN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08560" y="1769694"/>
            <a:ext cx="8802410" cy="15696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9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腹有诗书气自华</a:t>
            </a:r>
            <a:endParaRPr lang="zh-CN" alt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050" name="Picture 2" descr="6 Steps to Making Personal Changes When Chanting for a Goal | Margaret ..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538" y="3518646"/>
            <a:ext cx="3927662" cy="294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2333875" y="936438"/>
            <a:ext cx="3520078" cy="498512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善用：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无灵主语</a:t>
            </a:r>
            <a:endParaRPr lang="en-US" altLang="zh-CN" dirty="0"/>
          </a:p>
          <a:p>
            <a:r>
              <a:rPr lang="zh-CN" altLang="en-US" dirty="0"/>
              <a:t>形容词并列开头</a:t>
            </a:r>
            <a:endParaRPr lang="en-US" altLang="zh-CN" dirty="0"/>
          </a:p>
          <a:p>
            <a:r>
              <a:rPr lang="zh-CN" altLang="en-US" dirty="0"/>
              <a:t>让步状语从句</a:t>
            </a:r>
            <a:endParaRPr lang="en-US" altLang="zh-CN" dirty="0"/>
          </a:p>
          <a:p>
            <a:r>
              <a:rPr lang="zh-CN" altLang="en-US" dirty="0"/>
              <a:t>非谓语</a:t>
            </a:r>
            <a:endParaRPr lang="en-US" altLang="zh-CN" dirty="0"/>
          </a:p>
          <a:p>
            <a:r>
              <a:rPr lang="zh-CN" altLang="en-US" dirty="0"/>
              <a:t>独立主格</a:t>
            </a:r>
            <a:endParaRPr lang="en-US" altLang="zh-CN" dirty="0"/>
          </a:p>
          <a:p>
            <a:r>
              <a:rPr lang="zh-CN" altLang="en-US" dirty="0"/>
              <a:t>介词短语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7727577" y="1454466"/>
            <a:ext cx="4294093" cy="1687664"/>
          </a:xfrm>
        </p:spPr>
        <p:txBody>
          <a:bodyPr>
            <a:normAutofit fontScale="92500"/>
          </a:bodyPr>
          <a:lstStyle/>
          <a:p>
            <a:r>
              <a:rPr lang="en-US" altLang="zh-CN" sz="3600" dirty="0"/>
              <a:t>All roads lead to Rome.</a:t>
            </a:r>
            <a:endParaRPr lang="en-US" altLang="zh-CN" sz="3600" dirty="0"/>
          </a:p>
          <a:p>
            <a:r>
              <a:rPr lang="zh-CN" altLang="en-US" sz="3600" dirty="0"/>
              <a:t>条条大路通罗马！</a:t>
            </a:r>
            <a:endParaRPr lang="zh-CN" altLang="en-US" sz="3600" dirty="0"/>
          </a:p>
        </p:txBody>
      </p:sp>
      <p:sp>
        <p:nvSpPr>
          <p:cNvPr id="7" name="矩形 6"/>
          <p:cNvSpPr/>
          <p:nvPr/>
        </p:nvSpPr>
        <p:spPr>
          <a:xfrm>
            <a:off x="7474349" y="3649208"/>
            <a:ext cx="48005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适合的，才是最好的！</a:t>
            </a:r>
            <a:endParaRPr lang="zh-CN" alt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6572" y="-62753"/>
            <a:ext cx="4523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Important skills</a:t>
            </a:r>
            <a:endParaRPr lang="zh-CN" alt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表示情绪描写的词：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251679" y="1483359"/>
          <a:ext cx="9882486" cy="439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3322"/>
                <a:gridCol w="4031631"/>
                <a:gridCol w="5017533"/>
              </a:tblGrid>
              <a:tr h="45930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endParaRPr lang="zh-CN" altLang="en-US" sz="2400" b="0" kern="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名词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形容词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喜</a:t>
                      </a:r>
                      <a:endParaRPr lang="zh-CN" alt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joy/pleasure/delight/enjoyment/happiness/excitement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joyful/delighted/pleased/cheerful/ thrilled/excited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恩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gratitude/appreciation/ thankfulness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grateful/appreciative /thankful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5930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急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anxiety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anxious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459303">
                <a:tc>
                  <a:txBody>
                    <a:bodyPr/>
                    <a:lstStyle/>
                    <a:p>
                      <a:pPr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怒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fury/anger/rage/madness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3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furious/angry/mad/annoyed/outrageous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悲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sorrow/sadness/despair/ depression/grief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sorrowful/sad/desperate/depressed/ heart-broken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5489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zh-CN" alt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怕</a:t>
                      </a:r>
                      <a:endParaRPr lang="zh-CN" alt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2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fear/nervousness/terror/horror/ fright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altLang="zh-CN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earful/nervous/terrified/horrified/ alarmed/frightened/scared/afraid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5540</Words>
  <Application>WPS 演示</Application>
  <PresentationFormat>宽屏</PresentationFormat>
  <Paragraphs>378</Paragraphs>
  <Slides>25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3" baseType="lpstr">
      <vt:lpstr>Arial</vt:lpstr>
      <vt:lpstr>宋体</vt:lpstr>
      <vt:lpstr>Wingdings</vt:lpstr>
      <vt:lpstr>Gill Sans MT</vt:lpstr>
      <vt:lpstr>Times New Roman</vt:lpstr>
      <vt:lpstr>HelveticaNeue</vt:lpstr>
      <vt:lpstr>Helvetica 65 Medium</vt:lpstr>
      <vt:lpstr>华文新魏</vt:lpstr>
      <vt:lpstr>隶书</vt:lpstr>
      <vt:lpstr>楷体</vt:lpstr>
      <vt:lpstr>微软雅黑</vt:lpstr>
      <vt:lpstr>Arial Unicode MS</vt:lpstr>
      <vt:lpstr>Impact</vt:lpstr>
      <vt:lpstr>华文中宋</vt:lpstr>
      <vt:lpstr>等线</vt:lpstr>
      <vt:lpstr>system-ui</vt:lpstr>
      <vt:lpstr>Segoe Print</vt:lpstr>
      <vt:lpstr>徽章</vt:lpstr>
      <vt:lpstr>PowerPoint 演示文稿</vt:lpstr>
      <vt:lpstr>读后续写 高分攻略 之 情绪描写 </vt:lpstr>
      <vt:lpstr>我们为什么要进行情绪描写？</vt:lpstr>
      <vt:lpstr>PowerPoint 演示文稿</vt:lpstr>
      <vt:lpstr>文章的情节主线为：</vt:lpstr>
      <vt:lpstr>PowerPoint 演示文稿</vt:lpstr>
      <vt:lpstr>PowerPoint 演示文稿</vt:lpstr>
      <vt:lpstr>PowerPoint 演示文稿</vt:lpstr>
      <vt:lpstr>表示情绪描写的词：</vt:lpstr>
      <vt:lpstr>PowerPoint 演示文稿</vt:lpstr>
      <vt:lpstr>PowerPoint 演示文稿</vt:lpstr>
      <vt:lpstr>技巧1: 使用无灵主语（用无生命的事物来做主语） </vt:lpstr>
      <vt:lpstr>观察与总结结构：</vt:lpstr>
      <vt:lpstr>真题演练：</vt:lpstr>
      <vt:lpstr>PowerPoint 演示文稿</vt:lpstr>
      <vt:lpstr>真题演练：</vt:lpstr>
      <vt:lpstr>PowerPoint 演示文稿</vt:lpstr>
      <vt:lpstr>真题演练：</vt:lpstr>
      <vt:lpstr>PowerPoint 演示文稿</vt:lpstr>
      <vt:lpstr>真题演练：</vt:lpstr>
      <vt:lpstr>PowerPoint 演示文稿</vt:lpstr>
      <vt:lpstr>独立主格背诵参考：</vt:lpstr>
      <vt:lpstr>真题演练：</vt:lpstr>
      <vt:lpstr>PowerPoint 演示文稿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读后续写 情绪描写</dc:title>
  <dc:creator>Olivia</dc:creator>
  <cp:lastModifiedBy>24147</cp:lastModifiedBy>
  <cp:revision>21</cp:revision>
  <dcterms:created xsi:type="dcterms:W3CDTF">2023-05-14T23:43:00Z</dcterms:created>
  <dcterms:modified xsi:type="dcterms:W3CDTF">2023-06-13T16:22:33Z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7D8ABC1907C747B6849CE06D9F110841_12</vt:lpwstr>
  </property>
  <property fmtid="{D5CDD505-2E9C-101B-9397-08002B2CF9AE}" pid="3" name="KSOProductBuildVer">
    <vt:lpwstr>2052-11.8.2.8411</vt:lpwstr>
  </property>
</Properties>
</file>