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26"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317" r:id="rId20"/>
    <p:sldId id="275" r:id="rId21"/>
    <p:sldId id="318" r:id="rId22"/>
    <p:sldId id="276" r:id="rId23"/>
    <p:sldId id="319" r:id="rId24"/>
    <p:sldId id="320" r:id="rId25"/>
    <p:sldId id="409" r:id="rId26"/>
    <p:sldId id="294" r:id="rId27"/>
    <p:sldId id="321" r:id="rId28"/>
    <p:sldId id="295" r:id="rId29"/>
    <p:sldId id="363" r:id="rId30"/>
    <p:sldId id="296" r:id="rId31"/>
    <p:sldId id="375" r:id="rId32"/>
    <p:sldId id="376" r:id="rId33"/>
    <p:sldId id="281" r:id="rId34"/>
    <p:sldId id="299" r:id="rId35"/>
    <p:sldId id="303" r:id="rId36"/>
    <p:sldId id="301" r:id="rId37"/>
    <p:sldId id="386" r:id="rId38"/>
    <p:sldId id="309" r:id="rId39"/>
    <p:sldId id="311" r:id="rId40"/>
    <p:sldId id="392" r:id="rId41"/>
    <p:sldId id="287"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9.wdp"/><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5.xml"/><Relationship Id="rId7" Type="http://schemas.openxmlformats.org/officeDocument/2006/relationships/image" Target="../media/image20.png"/><Relationship Id="rId6" Type="http://schemas.openxmlformats.org/officeDocument/2006/relationships/tags" Target="../tags/tag1.xml"/><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21.png"/><Relationship Id="rId2" Type="http://schemas.microsoft.com/office/2007/relationships/hdphoto" Target="../media/image19.wdp"/><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2.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0.png"/><Relationship Id="rId7" Type="http://schemas.openxmlformats.org/officeDocument/2006/relationships/tags" Target="../tags/tag5.xml"/><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tags" Target="../tags/tag4.xml"/><Relationship Id="rId3" Type="http://schemas.openxmlformats.org/officeDocument/2006/relationships/image" Target="../media/image23.png"/><Relationship Id="rId2" Type="http://schemas.openxmlformats.org/officeDocument/2006/relationships/tags" Target="../tags/tag3.xml"/><Relationship Id="rId10" Type="http://schemas.openxmlformats.org/officeDocument/2006/relationships/notesSlide" Target="../notesSlides/notesSlide18.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5.xml"/><Relationship Id="rId7" Type="http://schemas.openxmlformats.org/officeDocument/2006/relationships/image" Target="../media/image20.png"/><Relationship Id="rId6" Type="http://schemas.openxmlformats.org/officeDocument/2006/relationships/tags" Target="../tags/tag7.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tags" Target="../tags/tag6.xml"/><Relationship Id="rId2" Type="http://schemas.openxmlformats.org/officeDocument/2006/relationships/image" Target="../media/image23.png"/><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6.xml"/><Relationship Id="rId7" Type="http://schemas.openxmlformats.org/officeDocument/2006/relationships/tags" Target="../tags/tag9.xml"/><Relationship Id="rId6" Type="http://schemas.openxmlformats.org/officeDocument/2006/relationships/image" Target="../media/image20.png"/><Relationship Id="rId5" Type="http://schemas.microsoft.com/office/2007/relationships/media" Target="../media/media4.mp3"/><Relationship Id="rId4" Type="http://schemas.openxmlformats.org/officeDocument/2006/relationships/audio" Target="../media/media4.mp3"/><Relationship Id="rId3" Type="http://schemas.openxmlformats.org/officeDocument/2006/relationships/image" Target="../media/image23.png"/><Relationship Id="rId2" Type="http://schemas.openxmlformats.org/officeDocument/2006/relationships/tags" Target="../tags/tag8.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tags" Target="../tags/tag10.xml"/><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image" Target="../media/image23.png"/><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23.png"/><Relationship Id="rId7"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tags" Target="../tags/tag12.xml"/><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image" Target="../media/image26.png"/><Relationship Id="rId11" Type="http://schemas.openxmlformats.org/officeDocument/2006/relationships/notesSlide" Target="../notesSlides/notesSlide26.xml"/><Relationship Id="rId10" Type="http://schemas.openxmlformats.org/officeDocument/2006/relationships/slideLayout" Target="../slideLayouts/slideLayout6.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7.xml"/><Relationship Id="rId7" Type="http://schemas.openxmlformats.org/officeDocument/2006/relationships/image" Target="../media/image23.png"/><Relationship Id="rId6"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tags" Target="../tags/tag15.xml"/><Relationship Id="rId3" Type="http://schemas.microsoft.com/office/2007/relationships/media" Target="../media/media7.mp3"/><Relationship Id="rId2" Type="http://schemas.openxmlformats.org/officeDocument/2006/relationships/audio" Target="../media/media7.mp3"/><Relationship Id="rId10" Type="http://schemas.openxmlformats.org/officeDocument/2006/relationships/notesSlide" Target="../notesSlides/notesSlide28.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jpeg"/><Relationship Id="rId2" Type="http://schemas.microsoft.com/office/2007/relationships/hdphoto" Target="../media/image6.wdp"/><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6.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6.xml"/><Relationship Id="rId7" Type="http://schemas.openxmlformats.org/officeDocument/2006/relationships/tags" Target="../tags/tag20.xml"/><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20.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27.png"/><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23.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6.xml"/><Relationship Id="rId4" Type="http://schemas.openxmlformats.org/officeDocument/2006/relationships/image" Target="../media/image20.png"/><Relationship Id="rId3" Type="http://schemas.openxmlformats.org/officeDocument/2006/relationships/tags" Target="../tags/tag23.xml"/><Relationship Id="rId2" Type="http://schemas.microsoft.com/office/2007/relationships/media" Target="../media/media10.mp3"/><Relationship Id="rId1" Type="http://schemas.openxmlformats.org/officeDocument/2006/relationships/audio" Target="../media/media10.mp3"/></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image" Target="../media/image25.jpe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30.emf"/><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tags" Target="../tags/tag25.xml"/><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2575"/>
          </a:xfrm>
          <a:prstGeom prst="rect">
            <a:avLst/>
          </a:prstGeom>
          <a:noFill/>
        </p:spPr>
        <p:txBody>
          <a:bodyPr wrap="square">
            <a:spAutoFit/>
          </a:bodyPr>
          <a:lstStyle/>
          <a:p>
            <a:r>
              <a:rPr lang="zh-CN" altLang="en-US" sz="2000" b="1" dirty="0"/>
              <a:t>音的变化也是一种连读现象，两个词之间非常平滑的</a:t>
            </a:r>
            <a:endParaRPr lang="en-US" altLang="zh-CN" sz="2000" b="1" dirty="0"/>
          </a:p>
          <a:p>
            <a:endParaRPr lang="en-US" altLang="zh-CN" sz="2000" b="1" dirty="0"/>
          </a:p>
          <a:p>
            <a:r>
              <a:rPr lang="zh-CN" altLang="en-US" sz="2000" b="1" dirty="0"/>
              <a:t>过渡，导致一个音受临音影响而变化。</a:t>
            </a:r>
            <a:endParaRPr lang="zh-CN" altLang="en-US" sz="2000" b="1" dirty="0"/>
          </a:p>
          <a:p>
            <a:endParaRPr lang="en-US" altLang="zh-CN" sz="2000" b="1" dirty="0"/>
          </a:p>
          <a:p>
            <a:r>
              <a:rPr lang="zh-CN" altLang="en-US" sz="2000" b="1" dirty="0"/>
              <a:t>主要是以下两种方式：</a:t>
            </a:r>
            <a:endParaRPr lang="zh-CN" altLang="en-US" sz="2000" b="1" dirty="0"/>
          </a:p>
          <a:p>
            <a:r>
              <a:rPr lang="zh-CN" altLang="en-US" sz="2000" b="1" dirty="0"/>
              <a:t> </a:t>
            </a:r>
            <a:endParaRPr lang="en-US" altLang="zh-CN" sz="2000" b="1" dirty="0"/>
          </a:p>
          <a:p>
            <a:r>
              <a:rPr lang="en-US" altLang="zh-CN" sz="2000" b="1" dirty="0"/>
              <a:t>1</a:t>
            </a:r>
            <a:r>
              <a:rPr lang="zh-CN" altLang="en-US" sz="2000" b="1" dirty="0"/>
              <a:t>、 辅音</a:t>
            </a:r>
            <a:r>
              <a:rPr lang="en-US" altLang="zh-CN" sz="2000" b="1" dirty="0"/>
              <a:t>[d]</a:t>
            </a:r>
            <a:r>
              <a:rPr lang="zh-CN" altLang="en-US" sz="2000" b="1" dirty="0"/>
              <a:t>与</a:t>
            </a:r>
            <a:r>
              <a:rPr lang="en-US" altLang="zh-CN" sz="2000" b="1" dirty="0"/>
              <a:t>[j]</a:t>
            </a:r>
            <a:r>
              <a:rPr lang="zh-CN" altLang="en-US" sz="2000" b="1" dirty="0"/>
              <a:t>相邻时，被同化为</a:t>
            </a:r>
            <a:r>
              <a:rPr lang="en-US" altLang="zh-CN" sz="2000" b="1" dirty="0"/>
              <a:t>[</a:t>
            </a:r>
            <a:r>
              <a:rPr lang="en-US" altLang="zh-CN" sz="2000" b="1" dirty="0" err="1"/>
              <a:t>dʒ</a:t>
            </a:r>
            <a:r>
              <a:rPr lang="en-US" altLang="zh-CN" sz="2000" b="1" dirty="0"/>
              <a:t>]</a:t>
            </a:r>
            <a:r>
              <a:rPr lang="zh-CN" altLang="en-US" sz="2000" b="1" dirty="0"/>
              <a:t>： </a:t>
            </a:r>
            <a:endParaRPr lang="zh-CN" altLang="en-US" sz="2000" b="1" dirty="0"/>
          </a:p>
          <a:p>
            <a:r>
              <a:rPr lang="zh-CN" altLang="en-US" sz="2000" b="1" dirty="0"/>
              <a:t>       </a:t>
            </a:r>
            <a:endParaRPr lang="en-US" altLang="zh-CN" sz="2000" b="1" dirty="0"/>
          </a:p>
          <a:p>
            <a:r>
              <a:rPr lang="en-US" altLang="zh-CN" sz="2000" b="1" dirty="0"/>
              <a:t>Woul</a:t>
            </a:r>
            <a:r>
              <a:rPr lang="en-US" altLang="zh-CN" sz="2000" b="1" u="sng" dirty="0">
                <a:solidFill>
                  <a:srgbClr val="FFC000"/>
                </a:solidFill>
              </a:rPr>
              <a:t>d y</a:t>
            </a:r>
            <a:r>
              <a:rPr lang="en-US" altLang="zh-CN" sz="2000" b="1" dirty="0"/>
              <a:t>ou....? </a:t>
            </a:r>
            <a:endParaRPr lang="en-US" altLang="zh-CN" sz="2000" b="1" dirty="0"/>
          </a:p>
          <a:p>
            <a:endParaRPr lang="en-US" altLang="zh-CN" sz="2000" b="1" dirty="0"/>
          </a:p>
          <a:p>
            <a:r>
              <a:rPr lang="en-US" altLang="zh-CN" sz="2000" b="1" dirty="0"/>
              <a:t>2</a:t>
            </a:r>
            <a:r>
              <a:rPr lang="zh-CN" altLang="en-US" sz="2000" b="1" dirty="0"/>
              <a:t>、 辅音</a:t>
            </a:r>
            <a:r>
              <a:rPr lang="en-US" altLang="zh-CN" sz="2000" b="1" dirty="0"/>
              <a:t>[t]</a:t>
            </a:r>
            <a:r>
              <a:rPr lang="zh-CN" altLang="en-US" sz="2000" b="1" dirty="0"/>
              <a:t>与</a:t>
            </a:r>
            <a:r>
              <a:rPr lang="en-US" altLang="zh-CN" sz="2000" b="1" dirty="0"/>
              <a:t>[j]</a:t>
            </a:r>
            <a:r>
              <a:rPr lang="zh-CN" altLang="en-US" sz="2000" b="1" dirty="0"/>
              <a:t>相邻时，被同化为</a:t>
            </a:r>
            <a:r>
              <a:rPr lang="en-US" altLang="zh-CN" sz="2000" b="1" dirty="0"/>
              <a:t>[t∫]</a:t>
            </a:r>
            <a:r>
              <a:rPr lang="zh-CN" altLang="en-US" sz="2000" b="1" dirty="0"/>
              <a:t>： </a:t>
            </a:r>
            <a:endParaRPr lang="zh-CN" altLang="en-US" sz="2000" b="1" dirty="0"/>
          </a:p>
          <a:p>
            <a:r>
              <a:rPr lang="zh-CN" altLang="en-US" sz="2000" b="1" dirty="0"/>
              <a:t>     </a:t>
            </a:r>
            <a:endParaRPr lang="en-US" altLang="zh-CN" sz="2000" b="1" dirty="0"/>
          </a:p>
          <a:p>
            <a:r>
              <a:rPr lang="zh-CN" altLang="en-US" sz="2000" b="1" dirty="0"/>
              <a:t>  </a:t>
            </a:r>
            <a:r>
              <a:rPr lang="en-US" altLang="zh-CN" sz="2000" b="1" dirty="0"/>
              <a:t>Can’</a:t>
            </a:r>
            <a:r>
              <a:rPr lang="en-US" altLang="zh-CN" sz="2000" b="1" u="sng" dirty="0">
                <a:solidFill>
                  <a:srgbClr val="FFC000"/>
                </a:solidFill>
              </a:rPr>
              <a:t>t y</a:t>
            </a:r>
            <a:r>
              <a:rPr lang="en-US" altLang="zh-CN" sz="2000" b="1" dirty="0"/>
              <a:t>ou</a:t>
            </a:r>
            <a:r>
              <a:rPr lang="zh-CN" altLang="en-US" sz="2000" b="1" dirty="0"/>
              <a:t>？ </a:t>
            </a:r>
            <a:endParaRPr lang="zh-CN" altLang="en-US" sz="20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5348460"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892675"/>
          </a:xfrm>
          <a:prstGeom prst="rect">
            <a:avLst/>
          </a:prstGeom>
          <a:noFill/>
        </p:spPr>
        <p:txBody>
          <a:bodyPr wrap="square">
            <a:spAutoFit/>
          </a:bodyPr>
          <a:lstStyle/>
          <a:p>
            <a:r>
              <a:rPr lang="en-US" altLang="zh-CN" sz="2400" b="1" dirty="0"/>
              <a:t>M:Hello ! International Friends Club , ca</a:t>
            </a:r>
            <a:r>
              <a:rPr lang="en-US" altLang="zh-CN" sz="2400" b="1" u="sng" dirty="0">
                <a:solidFill>
                  <a:srgbClr val="FF0000"/>
                </a:solidFill>
              </a:rPr>
              <a:t>n</a:t>
            </a:r>
            <a:r>
              <a:rPr lang="en-US" altLang="zh-CN" sz="2400" b="1" u="sng" dirty="0"/>
              <a:t> </a:t>
            </a:r>
            <a:r>
              <a:rPr lang="en-US" altLang="zh-CN" sz="2400" b="1" u="sng" dirty="0">
                <a:solidFill>
                  <a:srgbClr val="FF0000"/>
                </a:solidFill>
              </a:rPr>
              <a:t>I</a:t>
            </a:r>
            <a:r>
              <a:rPr lang="en-US" altLang="zh-CN" sz="2400" b="1" dirty="0"/>
              <a:t> hel</a:t>
            </a:r>
            <a:r>
              <a:rPr lang="en-US" altLang="zh-CN" sz="2400" b="1" u="sng" dirty="0">
                <a:solidFill>
                  <a:srgbClr val="FF0000"/>
                </a:solidFill>
              </a:rPr>
              <a:t>p</a:t>
            </a:r>
            <a:r>
              <a:rPr lang="en-US" altLang="zh-CN" sz="2400" b="1" u="sng" dirty="0"/>
              <a:t> </a:t>
            </a:r>
            <a:r>
              <a:rPr lang="en-US" altLang="zh-CN" sz="2400" b="1" u="sng" dirty="0">
                <a:solidFill>
                  <a:srgbClr val="FF0000"/>
                </a:solidFill>
              </a:rPr>
              <a:t>y</a:t>
            </a:r>
            <a:r>
              <a:rPr lang="en-US" altLang="zh-CN" sz="2400" b="1" dirty="0"/>
              <a:t>ou ?</a:t>
            </a:r>
            <a:endParaRPr lang="en-US" altLang="zh-CN" sz="2400" b="1" dirty="0"/>
          </a:p>
          <a:p>
            <a:r>
              <a:rPr lang="en-US" altLang="zh-CN" sz="2400" b="1" dirty="0"/>
              <a:t>W: Oh , hello ! I rea</a:t>
            </a:r>
            <a:r>
              <a:rPr lang="en-US" altLang="zh-CN" sz="2400" b="1" u="sng" dirty="0">
                <a:solidFill>
                  <a:srgbClr val="FF0000"/>
                </a:solidFill>
              </a:rPr>
              <a:t>d</a:t>
            </a:r>
            <a:r>
              <a:rPr lang="en-US" altLang="zh-CN" sz="2400" b="1" u="sng" dirty="0"/>
              <a:t> </a:t>
            </a:r>
            <a:r>
              <a:rPr lang="en-US" altLang="zh-CN" sz="2400" b="1" u="sng" dirty="0">
                <a:solidFill>
                  <a:srgbClr val="FF0000"/>
                </a:solidFill>
              </a:rPr>
              <a:t>a</a:t>
            </a:r>
            <a:r>
              <a:rPr lang="en-US" altLang="zh-CN" sz="2400" b="1" dirty="0"/>
              <a:t>bou</a:t>
            </a:r>
            <a:r>
              <a:rPr lang="en-US" altLang="zh-CN" sz="2400" b="1" dirty="0">
                <a:solidFill>
                  <a:srgbClr val="0070C0"/>
                </a:solidFill>
              </a:rPr>
              <a:t>t</a:t>
            </a:r>
            <a:r>
              <a:rPr lang="en-US" altLang="zh-CN" sz="2400" b="1" dirty="0"/>
              <a:t> your clu</a:t>
            </a:r>
            <a:r>
              <a:rPr lang="en-US" altLang="zh-CN" sz="2400" b="1" u="sng" dirty="0">
                <a:solidFill>
                  <a:srgbClr val="FF0000"/>
                </a:solidFill>
              </a:rPr>
              <a:t>b</a:t>
            </a:r>
            <a:r>
              <a:rPr lang="en-US" altLang="zh-CN" sz="2400" b="1" u="sng" dirty="0"/>
              <a:t> </a:t>
            </a:r>
            <a:r>
              <a:rPr lang="en-US" altLang="zh-CN" sz="2400" b="1" u="sng" dirty="0">
                <a:solidFill>
                  <a:srgbClr val="FF0000"/>
                </a:solidFill>
              </a:rPr>
              <a:t>i</a:t>
            </a:r>
            <a:r>
              <a:rPr lang="en-US" altLang="zh-CN" sz="2400" b="1" dirty="0"/>
              <a:t>n the paper today . An</a:t>
            </a:r>
            <a:r>
              <a:rPr lang="en-US" altLang="zh-CN" sz="2400" b="1" u="sng" dirty="0">
                <a:solidFill>
                  <a:srgbClr val="FF0000"/>
                </a:solidFill>
              </a:rPr>
              <a:t>d</a:t>
            </a:r>
            <a:r>
              <a:rPr lang="en-US" altLang="zh-CN" sz="2400" b="1" u="sng" dirty="0"/>
              <a:t> </a:t>
            </a:r>
            <a:r>
              <a:rPr lang="en-US" altLang="zh-CN" sz="2400" b="1" u="sng" dirty="0">
                <a:solidFill>
                  <a:srgbClr val="FF0000"/>
                </a:solidFill>
              </a:rPr>
              <a:t>I</a:t>
            </a:r>
            <a:r>
              <a:rPr lang="en-US" altLang="zh-CN" sz="2400" b="1" u="sng" dirty="0"/>
              <a:t> t</a:t>
            </a:r>
            <a:r>
              <a:rPr lang="en-US" altLang="zh-CN" sz="2400" b="1" dirty="0"/>
              <a:t>hough</a:t>
            </a:r>
            <a:r>
              <a:rPr lang="en-US" altLang="zh-CN" sz="2400" b="1" u="sng" dirty="0">
                <a:solidFill>
                  <a:srgbClr val="FF0000"/>
                </a:solidFill>
              </a:rPr>
              <a:t>t</a:t>
            </a:r>
            <a:r>
              <a:rPr lang="en-US" altLang="zh-CN" sz="2400" b="1" u="sng" dirty="0"/>
              <a:t> </a:t>
            </a:r>
            <a:r>
              <a:rPr lang="en-US" altLang="zh-CN" sz="2400" b="1" u="sng" dirty="0">
                <a:solidFill>
                  <a:srgbClr val="FF0000"/>
                </a:solidFill>
              </a:rPr>
              <a:t>I</a:t>
            </a:r>
            <a:r>
              <a:rPr lang="en-US" altLang="zh-CN" sz="2400" b="1" dirty="0"/>
              <a:t>’</a:t>
            </a:r>
            <a:r>
              <a:rPr lang="en-US" altLang="zh-CN" sz="2400" b="1" dirty="0">
                <a:solidFill>
                  <a:srgbClr val="0070C0"/>
                </a:solidFill>
              </a:rPr>
              <a:t>d</a:t>
            </a:r>
            <a:r>
              <a:rPr lang="en-US" altLang="zh-CN" sz="2400" b="1" dirty="0"/>
              <a:t> phone to fin</a:t>
            </a:r>
            <a:r>
              <a:rPr lang="en-US" altLang="zh-CN" sz="2400" b="1" u="sng" dirty="0">
                <a:solidFill>
                  <a:srgbClr val="FF0000"/>
                </a:solidFill>
              </a:rPr>
              <a:t>d</a:t>
            </a:r>
            <a:r>
              <a:rPr lang="en-US" altLang="zh-CN" sz="2400" b="1" u="sng" dirty="0"/>
              <a:t> </a:t>
            </a:r>
            <a:r>
              <a:rPr lang="en-US" altLang="zh-CN" sz="2400" b="1" u="sng" dirty="0">
                <a:solidFill>
                  <a:srgbClr val="FF0000"/>
                </a:solidFill>
              </a:rPr>
              <a:t>out a </a:t>
            </a:r>
            <a:r>
              <a:rPr lang="en-US" altLang="zh-CN" sz="2400" b="1" dirty="0"/>
              <a:t>bi</a:t>
            </a:r>
            <a:r>
              <a:rPr lang="en-US" altLang="zh-CN" sz="2400" b="1" dirty="0">
                <a:solidFill>
                  <a:srgbClr val="0070C0"/>
                </a:solidFill>
              </a:rPr>
              <a:t>t</a:t>
            </a:r>
            <a:r>
              <a:rPr lang="en-US" altLang="zh-CN" sz="2400" b="1" dirty="0"/>
              <a:t> more .</a:t>
            </a:r>
            <a:endParaRPr lang="en-US" altLang="zh-CN" sz="2400" b="1" dirty="0"/>
          </a:p>
          <a:p>
            <a:r>
              <a:rPr lang="en-US" altLang="zh-CN" sz="2400" b="1" dirty="0"/>
              <a:t>M:Yes , certainly . well , we’re a sor</a:t>
            </a:r>
            <a:r>
              <a:rPr lang="en-US" altLang="zh-CN" sz="2400" b="1" u="sng" dirty="0">
                <a:solidFill>
                  <a:srgbClr val="FF0000"/>
                </a:solidFill>
              </a:rPr>
              <a:t>t</a:t>
            </a:r>
            <a:r>
              <a:rPr lang="en-US" altLang="zh-CN" sz="2400" b="1" u="sng" dirty="0"/>
              <a:t> </a:t>
            </a:r>
            <a:r>
              <a:rPr lang="en-US" altLang="zh-CN" sz="2400" b="1" u="sng" dirty="0">
                <a:solidFill>
                  <a:srgbClr val="FF0000"/>
                </a:solidFill>
              </a:rPr>
              <a:t>o</a:t>
            </a:r>
            <a:r>
              <a:rPr lang="en-US" altLang="zh-CN" sz="2400" b="1" dirty="0"/>
              <a:t>f social club for  people from differen</a:t>
            </a:r>
            <a:r>
              <a:rPr lang="en-US" altLang="zh-CN" sz="2400" b="1" dirty="0">
                <a:solidFill>
                  <a:srgbClr val="0070C0"/>
                </a:solidFill>
              </a:rPr>
              <a:t>t</a:t>
            </a:r>
            <a:r>
              <a:rPr lang="en-US" altLang="zh-CN" sz="2400" b="1" dirty="0"/>
              <a:t> countries . It’s qui</a:t>
            </a:r>
            <a:r>
              <a:rPr lang="en-US" altLang="zh-CN" sz="2400" b="1" u="sng" dirty="0">
                <a:solidFill>
                  <a:srgbClr val="FF0000"/>
                </a:solidFill>
              </a:rPr>
              <a:t>te</a:t>
            </a:r>
            <a:r>
              <a:rPr lang="en-US" altLang="zh-CN" sz="2400" b="1" u="sng" dirty="0"/>
              <a:t> </a:t>
            </a:r>
            <a:r>
              <a:rPr lang="en-US" altLang="zh-CN" sz="2400" b="1" u="sng" dirty="0">
                <a:solidFill>
                  <a:srgbClr val="FF0000"/>
                </a:solidFill>
              </a:rPr>
              <a:t>a</a:t>
            </a:r>
            <a:r>
              <a:rPr lang="en-US" altLang="zh-CN" sz="2400" b="1" dirty="0">
                <a:solidFill>
                  <a:srgbClr val="FF0000"/>
                </a:solidFill>
              </a:rPr>
              <a:t> </a:t>
            </a:r>
            <a:r>
              <a:rPr lang="en-US" altLang="zh-CN" sz="2400" b="1" dirty="0"/>
              <a:t>new club .we ha</a:t>
            </a:r>
            <a:r>
              <a:rPr lang="en-US" altLang="zh-CN" sz="2400" b="1" u="sng" dirty="0">
                <a:solidFill>
                  <a:srgbClr val="FF0000"/>
                </a:solidFill>
              </a:rPr>
              <a:t>ve</a:t>
            </a:r>
            <a:r>
              <a:rPr lang="en-US" altLang="zh-CN" sz="2400" b="1" u="sng" dirty="0"/>
              <a:t> </a:t>
            </a:r>
            <a:r>
              <a:rPr lang="en-US" altLang="zh-CN" sz="2400" b="1" u="sng" dirty="0">
                <a:solidFill>
                  <a:srgbClr val="FF0000"/>
                </a:solidFill>
              </a:rPr>
              <a:t>a</a:t>
            </a:r>
            <a:r>
              <a:rPr lang="en-US" altLang="zh-CN" sz="2400" b="1" dirty="0"/>
              <a:t>bou</a:t>
            </a:r>
            <a:r>
              <a:rPr lang="en-US" altLang="zh-CN" sz="2400" b="1" dirty="0">
                <a:solidFill>
                  <a:srgbClr val="0070C0"/>
                </a:solidFill>
              </a:rPr>
              <a:t>t</a:t>
            </a:r>
            <a:r>
              <a:rPr lang="en-US" altLang="zh-CN" sz="2400" b="1" dirty="0"/>
              <a:t> 50 members a</a:t>
            </a:r>
            <a:r>
              <a:rPr lang="en-US" altLang="zh-CN" sz="2400" b="1" dirty="0">
                <a:solidFill>
                  <a:srgbClr val="0070C0"/>
                </a:solidFill>
              </a:rPr>
              <a:t>t</a:t>
            </a:r>
            <a:r>
              <a:rPr lang="en-US" altLang="zh-CN" sz="2400" b="1" dirty="0"/>
              <a:t> the moment bu</a:t>
            </a:r>
            <a:r>
              <a:rPr lang="en-US" altLang="zh-CN" sz="2400" b="1" dirty="0">
                <a:solidFill>
                  <a:srgbClr val="0070C0"/>
                </a:solidFill>
              </a:rPr>
              <a:t>t</a:t>
            </a:r>
            <a:r>
              <a:rPr lang="en-US" altLang="zh-CN" sz="2400" b="1" dirty="0"/>
              <a:t> we’re growing all the time . </a:t>
            </a:r>
            <a:endParaRPr lang="en-US" altLang="zh-CN"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5462125" y="1699010"/>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324634" y="1140568"/>
            <a:ext cx="5421855" cy="4154170"/>
          </a:xfrm>
          <a:prstGeom prst="rect">
            <a:avLst/>
          </a:prstGeom>
          <a:noFill/>
        </p:spPr>
        <p:txBody>
          <a:bodyPr wrap="square">
            <a:spAutoFit/>
          </a:bodyPr>
          <a:lstStyle/>
          <a:p>
            <a:r>
              <a:rPr lang="en-US" altLang="zh-CN" sz="2400" b="1" dirty="0"/>
              <a:t>W: Tha</a:t>
            </a:r>
            <a:r>
              <a:rPr lang="en-US" altLang="zh-CN" sz="2400" b="1" dirty="0">
                <a:solidFill>
                  <a:srgbClr val="0070C0"/>
                </a:solidFill>
              </a:rPr>
              <a:t>t </a:t>
            </a:r>
            <a:r>
              <a:rPr lang="en-US" altLang="zh-CN" sz="2400" b="1" dirty="0"/>
              <a:t>sounds interesting .I’m British actually ,an</a:t>
            </a:r>
            <a:r>
              <a:rPr lang="en-US" altLang="zh-CN" sz="2400" b="1" u="sng" dirty="0">
                <a:solidFill>
                  <a:srgbClr val="FF0000"/>
                </a:solidFill>
              </a:rPr>
              <a:t>d</a:t>
            </a:r>
            <a:r>
              <a:rPr lang="en-US" altLang="zh-CN" sz="2400" b="1" u="sng" dirty="0"/>
              <a:t> </a:t>
            </a:r>
            <a:r>
              <a:rPr lang="en-US" altLang="zh-CN" sz="2400" b="1" u="sng" dirty="0">
                <a:solidFill>
                  <a:srgbClr val="FF0000"/>
                </a:solidFill>
              </a:rPr>
              <a:t>I</a:t>
            </a:r>
            <a:r>
              <a:rPr lang="en-US" altLang="zh-CN" sz="2400" b="1" dirty="0"/>
              <a:t> came to Washington abou</a:t>
            </a:r>
            <a:r>
              <a:rPr lang="en-US" altLang="zh-CN" sz="2400" b="1" dirty="0">
                <a:solidFill>
                  <a:srgbClr val="0070C0"/>
                </a:solidFill>
              </a:rPr>
              <a:t>t</a:t>
            </a:r>
            <a:r>
              <a:rPr lang="en-US" altLang="zh-CN" sz="2400" b="1" dirty="0"/>
              <a:t> three month</a:t>
            </a:r>
            <a:r>
              <a:rPr lang="en-US" altLang="zh-CN" sz="2400" b="1" u="sng" dirty="0">
                <a:solidFill>
                  <a:srgbClr val="FF0000"/>
                </a:solidFill>
              </a:rPr>
              <a:t>s</a:t>
            </a:r>
            <a:r>
              <a:rPr lang="en-US" altLang="zh-CN" sz="2400" b="1" u="sng" dirty="0"/>
              <a:t> </a:t>
            </a:r>
            <a:r>
              <a:rPr lang="en-US" altLang="zh-CN" sz="2400" b="1" u="sng" dirty="0">
                <a:solidFill>
                  <a:srgbClr val="FF0000"/>
                </a:solidFill>
              </a:rPr>
              <a:t>a</a:t>
            </a:r>
            <a:r>
              <a:rPr lang="en-US" altLang="zh-CN" sz="2400" b="1" dirty="0"/>
              <a:t>go ,I’m looking for ways to mee</a:t>
            </a:r>
            <a:r>
              <a:rPr lang="en-US" altLang="zh-CN" sz="2400" b="1" dirty="0">
                <a:solidFill>
                  <a:srgbClr val="0070C0"/>
                </a:solidFill>
              </a:rPr>
              <a:t>t</a:t>
            </a:r>
            <a:r>
              <a:rPr lang="en-US" altLang="zh-CN" sz="2400" b="1" dirty="0"/>
              <a:t> people . . </a:t>
            </a:r>
            <a:r>
              <a:rPr lang="en-US" altLang="zh-CN" sz="2400" b="1" dirty="0" err="1"/>
              <a:t>Er</a:t>
            </a:r>
            <a:r>
              <a:rPr lang="en-US" altLang="zh-CN" sz="2400" b="1" dirty="0"/>
              <a:t> ,wha</a:t>
            </a:r>
            <a:r>
              <a:rPr lang="en-US" altLang="zh-CN" sz="2400" b="1" dirty="0">
                <a:solidFill>
                  <a:srgbClr val="0070C0"/>
                </a:solidFill>
              </a:rPr>
              <a:t>t</a:t>
            </a:r>
            <a:r>
              <a:rPr lang="en-US" altLang="zh-CN" sz="2400" b="1" dirty="0"/>
              <a:t> kin</a:t>
            </a:r>
            <a:r>
              <a:rPr lang="en-US" altLang="zh-CN" sz="2400" b="1" u="sng" dirty="0">
                <a:solidFill>
                  <a:srgbClr val="FF0000"/>
                </a:solidFill>
              </a:rPr>
              <a:t>ds o</a:t>
            </a:r>
            <a:r>
              <a:rPr lang="en-US" altLang="zh-CN" sz="2400" b="1" dirty="0"/>
              <a:t>f events do you organize ?</a:t>
            </a:r>
            <a:endParaRPr lang="en-US" altLang="zh-CN" sz="2400" b="1" dirty="0"/>
          </a:p>
          <a:p>
            <a:r>
              <a:rPr lang="en-US" altLang="zh-CN" sz="2400" b="1" dirty="0"/>
              <a:t>M: well , we have social ge</a:t>
            </a:r>
            <a:r>
              <a:rPr lang="en-US" altLang="zh-CN" sz="2400" b="1" dirty="0">
                <a:solidFill>
                  <a:srgbClr val="0070C0"/>
                </a:solidFill>
              </a:rPr>
              <a:t>t</a:t>
            </a:r>
            <a:r>
              <a:rPr lang="en-US" altLang="zh-CN" sz="2400" b="1" dirty="0"/>
              <a:t>-togethers ,an</a:t>
            </a:r>
            <a:r>
              <a:rPr lang="en-US" altLang="zh-CN" sz="2400" b="1" dirty="0">
                <a:solidFill>
                  <a:srgbClr val="0070C0"/>
                </a:solidFill>
              </a:rPr>
              <a:t>d</a:t>
            </a:r>
            <a:r>
              <a:rPr lang="en-US" altLang="zh-CN" sz="2400" b="1" dirty="0"/>
              <a:t> sports events ,an</a:t>
            </a:r>
            <a:r>
              <a:rPr lang="en-US" altLang="zh-CN" sz="2400" b="1" dirty="0">
                <a:solidFill>
                  <a:srgbClr val="0070C0"/>
                </a:solidFill>
              </a:rPr>
              <a:t>d</a:t>
            </a:r>
            <a:r>
              <a:rPr lang="en-US" altLang="zh-CN" sz="2400" b="1" dirty="0"/>
              <a:t> we also have language evenings</a:t>
            </a:r>
            <a:endParaRPr lang="en-US" altLang="zh-CN" sz="2400" b="1" dirty="0"/>
          </a:p>
          <a:p>
            <a:r>
              <a:rPr lang="en-US" altLang="zh-CN" sz="2400" b="1" dirty="0"/>
              <a:t>W: Coul</a:t>
            </a:r>
            <a:r>
              <a:rPr lang="en-US" altLang="zh-CN" sz="2400" b="1" u="sng" dirty="0">
                <a:solidFill>
                  <a:srgbClr val="FF0000"/>
                </a:solidFill>
              </a:rPr>
              <a:t>d</a:t>
            </a:r>
            <a:r>
              <a:rPr lang="en-US" altLang="zh-CN" sz="2400" b="1" u="sng" dirty="0"/>
              <a:t> </a:t>
            </a:r>
            <a:r>
              <a:rPr lang="en-US" altLang="zh-CN" sz="2400" b="1" u="sng" dirty="0">
                <a:solidFill>
                  <a:srgbClr val="FF0000"/>
                </a:solidFill>
              </a:rPr>
              <a:t>y</a:t>
            </a:r>
            <a:r>
              <a:rPr lang="en-US" altLang="zh-CN" sz="2400" b="1" dirty="0"/>
              <a:t>ou tell me something abou</a:t>
            </a:r>
            <a:r>
              <a:rPr lang="en-US" altLang="zh-CN" sz="2400" b="1" dirty="0">
                <a:solidFill>
                  <a:srgbClr val="0070C0"/>
                </a:solidFill>
              </a:rPr>
              <a:t>t</a:t>
            </a:r>
            <a:r>
              <a:rPr lang="en-US" altLang="zh-CN" sz="2400" b="1" dirty="0"/>
              <a:t> the  language evenings ?</a:t>
            </a:r>
            <a:endParaRPr lang="en-US" altLang="zh-CN"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975080" y="1770130"/>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2675"/>
          </a:xfrm>
          <a:prstGeom prst="rect">
            <a:avLst/>
          </a:prstGeom>
          <a:noFill/>
        </p:spPr>
        <p:txBody>
          <a:bodyPr wrap="square">
            <a:spAutoFit/>
          </a:bodyPr>
          <a:lstStyle/>
          <a:p>
            <a:r>
              <a:rPr lang="en-US" altLang="zh-CN" sz="2400" b="1" dirty="0"/>
              <a:t>M: Yes , every day excep</a:t>
            </a:r>
            <a:r>
              <a:rPr lang="en-US" altLang="zh-CN" sz="2400" b="1" dirty="0">
                <a:solidFill>
                  <a:srgbClr val="0070C0"/>
                </a:solidFill>
              </a:rPr>
              <a:t>t </a:t>
            </a:r>
            <a:r>
              <a:rPr lang="en-US" altLang="zh-CN" sz="2400" b="1" dirty="0"/>
              <a:t>Thursday , we ha</a:t>
            </a:r>
            <a:r>
              <a:rPr lang="en-US" altLang="zh-CN" sz="2400" b="1" u="sng" dirty="0">
                <a:solidFill>
                  <a:srgbClr val="FF0000"/>
                </a:solidFill>
              </a:rPr>
              <a:t>ve a</a:t>
            </a:r>
            <a:r>
              <a:rPr lang="en-US" altLang="zh-CN" sz="2400" b="1" dirty="0"/>
              <a:t> language evening. People can come an</a:t>
            </a:r>
            <a:r>
              <a:rPr lang="en-US" altLang="zh-CN" sz="2400" b="1" dirty="0">
                <a:solidFill>
                  <a:srgbClr val="0070C0"/>
                </a:solidFill>
              </a:rPr>
              <a:t>d</a:t>
            </a:r>
            <a:r>
              <a:rPr lang="en-US" altLang="zh-CN" sz="2400" b="1" dirty="0"/>
              <a:t> practice their languages .you know , over a drink or something .we have differen</a:t>
            </a:r>
            <a:r>
              <a:rPr lang="en-US" altLang="zh-CN" sz="2400" b="1" dirty="0">
                <a:solidFill>
                  <a:srgbClr val="0070C0"/>
                </a:solidFill>
              </a:rPr>
              <a:t>t</a:t>
            </a:r>
            <a:r>
              <a:rPr lang="en-US" altLang="zh-CN" sz="2400" b="1" dirty="0"/>
              <a:t> languages on different evenings . Monday -Spanish; Tuesday- Italian ;Wednesday- German an</a:t>
            </a:r>
            <a:r>
              <a:rPr lang="en-US" altLang="zh-CN" sz="2400" b="1" dirty="0">
                <a:solidFill>
                  <a:srgbClr val="0070C0"/>
                </a:solidFill>
              </a:rPr>
              <a:t>d</a:t>
            </a:r>
            <a:r>
              <a:rPr lang="en-US" altLang="zh-CN" sz="2400" b="1" dirty="0"/>
              <a:t> Friday- French .On Thursday we usually ha</a:t>
            </a:r>
            <a:r>
              <a:rPr lang="en-US" altLang="zh-CN" sz="2400" b="1" u="sng" dirty="0">
                <a:solidFill>
                  <a:srgbClr val="FF0000"/>
                </a:solidFill>
              </a:rPr>
              <a:t>ve</a:t>
            </a:r>
            <a:r>
              <a:rPr lang="en-US" altLang="zh-CN" sz="2400" b="1" u="sng" dirty="0"/>
              <a:t> </a:t>
            </a:r>
            <a:r>
              <a:rPr lang="en-US" altLang="zh-CN" sz="2400" b="1" u="sng" dirty="0">
                <a:solidFill>
                  <a:srgbClr val="FF0000"/>
                </a:solidFill>
              </a:rPr>
              <a:t>a</a:t>
            </a:r>
            <a:r>
              <a:rPr lang="en-US" altLang="zh-CN" sz="2400" b="1" dirty="0"/>
              <a:t> meal i</a:t>
            </a:r>
            <a:r>
              <a:rPr lang="en-US" altLang="zh-CN" sz="2400" b="1" u="sng" dirty="0">
                <a:solidFill>
                  <a:srgbClr val="FF0000"/>
                </a:solidFill>
              </a:rPr>
              <a:t>n</a:t>
            </a:r>
            <a:r>
              <a:rPr lang="en-US" altLang="zh-CN" sz="2400" b="1" u="sng" dirty="0"/>
              <a:t> </a:t>
            </a:r>
            <a:r>
              <a:rPr lang="en-US" altLang="zh-CN" sz="2400" b="1" u="sng" dirty="0">
                <a:solidFill>
                  <a:srgbClr val="FF0000"/>
                </a:solidFill>
              </a:rPr>
              <a:t>a</a:t>
            </a:r>
            <a:r>
              <a:rPr lang="en-US" altLang="zh-CN" sz="2400" b="1" dirty="0"/>
              <a:t> restauran</a:t>
            </a:r>
            <a:r>
              <a:rPr lang="en-US" altLang="zh-CN" sz="2400" b="1" dirty="0">
                <a:solidFill>
                  <a:srgbClr val="0070C0"/>
                </a:solidFill>
              </a:rPr>
              <a:t>t</a:t>
            </a:r>
            <a:r>
              <a:rPr lang="en-US" altLang="zh-CN" sz="2400" b="1" dirty="0"/>
              <a:t> for everyone who wants to come . </a:t>
            </a:r>
            <a:endParaRPr lang="en-US" altLang="zh-CN"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399915"/>
          </a:xfrm>
          <a:prstGeom prst="rect">
            <a:avLst/>
          </a:prstGeom>
          <a:noFill/>
        </p:spPr>
        <p:txBody>
          <a:bodyPr wrap="square">
            <a:spAutoFit/>
          </a:bodyPr>
          <a:lstStyle/>
          <a:p>
            <a:r>
              <a:rPr lang="en-US" altLang="zh-CN" sz="2800" b="1" dirty="0"/>
              <a:t>W:well,tha</a:t>
            </a:r>
            <a:r>
              <a:rPr lang="en-US" altLang="zh-CN" sz="2800" b="1" dirty="0">
                <a:solidFill>
                  <a:srgbClr val="0070C0"/>
                </a:solidFill>
              </a:rPr>
              <a:t>t </a:t>
            </a:r>
            <a:r>
              <a:rPr lang="en-US" altLang="zh-CN" sz="2800" b="1" dirty="0"/>
              <a:t>sounds Great , I really nee</a:t>
            </a:r>
            <a:r>
              <a:rPr lang="en-US" altLang="zh-CN" sz="2800" b="1" dirty="0">
                <a:solidFill>
                  <a:srgbClr val="0070C0"/>
                </a:solidFill>
              </a:rPr>
              <a:t>d</a:t>
            </a:r>
            <a:r>
              <a:rPr lang="en-US" altLang="zh-CN" sz="2800" b="1" dirty="0"/>
              <a:t> to practice my French . </a:t>
            </a:r>
            <a:endParaRPr lang="en-US" altLang="zh-CN" sz="2800" b="1" dirty="0"/>
          </a:p>
          <a:p>
            <a:r>
              <a:rPr lang="en-US" altLang="zh-CN" sz="2800" b="1" dirty="0"/>
              <a:t>M: Ok , well if you can jus</a:t>
            </a:r>
            <a:r>
              <a:rPr lang="en-US" altLang="zh-CN" sz="2800" b="1" dirty="0">
                <a:solidFill>
                  <a:srgbClr val="0070C0"/>
                </a:solidFill>
              </a:rPr>
              <a:t>t</a:t>
            </a:r>
            <a:r>
              <a:rPr lang="en-US" altLang="zh-CN" sz="2800" b="1" dirty="0"/>
              <a:t> give me your name an</a:t>
            </a:r>
            <a:r>
              <a:rPr lang="en-US" altLang="zh-CN" sz="2800" b="1" dirty="0">
                <a:solidFill>
                  <a:srgbClr val="0070C0"/>
                </a:solidFill>
              </a:rPr>
              <a:t>d</a:t>
            </a:r>
            <a:r>
              <a:rPr lang="en-US" altLang="zh-CN" sz="2800" b="1" dirty="0"/>
              <a:t> address I’ll sen</a:t>
            </a:r>
            <a:r>
              <a:rPr lang="en-US" altLang="zh-CN" sz="2800" b="1" u="sng" dirty="0">
                <a:solidFill>
                  <a:srgbClr val="FFC000"/>
                </a:solidFill>
              </a:rPr>
              <a:t>d y</a:t>
            </a:r>
            <a:r>
              <a:rPr lang="en-US" altLang="zh-CN" sz="2800" b="1" dirty="0"/>
              <a:t>ou the form an</a:t>
            </a:r>
            <a:r>
              <a:rPr lang="en-US" altLang="zh-CN" sz="2800" b="1" dirty="0">
                <a:solidFill>
                  <a:srgbClr val="0070C0"/>
                </a:solidFill>
              </a:rPr>
              <a:t>d</a:t>
            </a:r>
            <a:r>
              <a:rPr lang="en-US" altLang="zh-CN" sz="2800" b="1" dirty="0"/>
              <a:t> some more information .If you join now ,you can have firs</a:t>
            </a:r>
            <a:r>
              <a:rPr lang="en-US" altLang="zh-CN" sz="2800" b="1" dirty="0">
                <a:solidFill>
                  <a:srgbClr val="0070C0"/>
                </a:solidFill>
              </a:rPr>
              <a:t>t</a:t>
            </a:r>
            <a:r>
              <a:rPr lang="en-US" altLang="zh-CN" sz="2800" b="1" dirty="0"/>
              <a:t> month free .</a:t>
            </a:r>
            <a:endParaRPr lang="en-US" altLang="zh-CN" sz="28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2830195"/>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Jack, are you going camping with your friends this weekend?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It depends. If it’s sunny, we’ll go.</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The weatherman says it’s going to rain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In that case, we’ll________________ instead.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 What will Jack probably do this weekend?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Go camping.	 B. Visit a friend.		C. Watch a film.</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lang="en-US" altLang="zh-CN" sz="3200" b="1" kern="100" dirty="0">
                <a:effectLst/>
                <a:latin typeface="Times New Roman" panose="02020603050405020304" pitchFamily="18" charset="0"/>
                <a:ea typeface="等线" panose="02010600030101010101" charset="-122"/>
                <a:cs typeface="Times New Roman" panose="02020603050405020304" pitchFamily="18" charset="0"/>
              </a:rPr>
              <a:t>Text 1  </a:t>
            </a:r>
            <a:r>
              <a:rPr lang="zh-CN" altLang="zh-CN" sz="3200" b="1" kern="100" dirty="0">
                <a:effectLst/>
                <a:latin typeface="等线" panose="02010600030101010101" charset="-122"/>
                <a:ea typeface="Times New Roman" panose="02020603050405020304" pitchFamily="18" charset="0"/>
                <a:cs typeface="Times New Roman" panose="02020603050405020304" pitchFamily="18" charset="0"/>
              </a:rPr>
              <a:t> 周末活动</a:t>
            </a:r>
            <a:r>
              <a:rPr lang="en-US" altLang="zh-CN" sz="3200" b="1" kern="100" dirty="0">
                <a:effectLst/>
                <a:latin typeface="等线" panose="02010600030101010101" charset="-122"/>
                <a:ea typeface="Times New Roman" panose="02020603050405020304" pitchFamily="18" charset="0"/>
                <a:cs typeface="Times New Roman" panose="02020603050405020304" pitchFamily="18" charset="0"/>
              </a:rPr>
              <a:t>  </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词数：</a:t>
            </a:r>
            <a:r>
              <a:rPr lang="en-US" altLang="zh-CN" sz="3200" b="1" kern="100" dirty="0">
                <a:effectLst/>
                <a:latin typeface="等线" panose="02010600030101010101" charset="-122"/>
                <a:ea typeface="宋体" panose="02010600030101010101" pitchFamily="2" charset="-122"/>
                <a:cs typeface="Times New Roman" panose="02020603050405020304" pitchFamily="18" charset="0"/>
              </a:rPr>
              <a:t>33  </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时长：</a:t>
            </a:r>
            <a:r>
              <a:rPr lang="en-US" altLang="zh-CN" sz="3200" b="1" kern="100" dirty="0">
                <a:effectLst/>
                <a:latin typeface="等线" panose="02010600030101010101" charset="-122"/>
                <a:ea typeface="宋体" panose="02010600030101010101" pitchFamily="2" charset="-122"/>
                <a:cs typeface="Times New Roman" panose="02020603050405020304" pitchFamily="18" charset="0"/>
              </a:rPr>
              <a:t>17</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秒</a:t>
            </a:r>
            <a:endParaRPr lang="zh-CN" altLang="en-US" sz="3200" b="1" kern="100" dirty="0">
              <a:effectLst/>
              <a:latin typeface="等线" panose="02010600030101010101" charset="-122"/>
              <a:ea typeface="宋体" panose="02010600030101010101" pitchFamily="2" charset="-122"/>
              <a:cs typeface="Times New Roman" panose="02020603050405020304" pitchFamily="18" charset="0"/>
            </a:endParaRPr>
          </a:p>
        </p:txBody>
      </p:sp>
      <p:pic>
        <p:nvPicPr>
          <p:cNvPr id="2" name="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259955" y="52838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7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635" y="886460"/>
            <a:ext cx="12192635" cy="374777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1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Jack, are you going camping with your friends this wee</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ke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nd?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I</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depends. 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f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t’s sunny, we’ll go.</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The weatherman says it’s going to rain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In tha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case, we’ll go to the cinema instead.</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 What will Jack probably do this weekend?(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同义转述</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Go camping.	 B. Visit a friend.		C. Watch a film.= go to the cinema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p:cNvPicPr>
            <a:picLocks noChangeAspect="1"/>
          </p:cNvPicPr>
          <p:nvPr/>
        </p:nvPicPr>
        <p:blipFill>
          <a:blip r:embed="rId3"/>
          <a:stretch>
            <a:fillRect/>
          </a:stretch>
        </p:blipFill>
        <p:spPr>
          <a:xfrm>
            <a:off x="6472686" y="3995464"/>
            <a:ext cx="316286" cy="361470"/>
          </a:xfrm>
          <a:prstGeom prst="rect">
            <a:avLst/>
          </a:prstGeom>
        </p:spPr>
      </p:pic>
      <p:pic>
        <p:nvPicPr>
          <p:cNvPr id="2" name="1">
            <a:hlinkClick r:id="" action="ppaction://media"/>
          </p:cNvPr>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7259955" y="52838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17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10431780" cy="580771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2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Excuse me, ______________________for a moment? I want to buy         some food at the convenience store.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No problem. But be quick. It was announced that my train will arrive in 10 minutes.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 What does the woman ask the man to do?</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Take care of her bags.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Pack the food for her.</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Check the train schedule.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custDataLst>
              <p:tags r:id="rId2"/>
            </p:custDataLst>
          </p:nvPr>
        </p:nvSpPr>
        <p:spPr>
          <a:xfrm>
            <a:off x="1761066" y="308104"/>
            <a:ext cx="9985925" cy="922020"/>
          </a:xfrm>
          <a:prstGeom prst="rect">
            <a:avLst/>
          </a:prstGeom>
          <a:noFill/>
        </p:spPr>
        <p:txBody>
          <a:bodyPr wrap="square">
            <a:spAutoFit/>
          </a:bodyPr>
          <a:p>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kumimoji="0" lang="zh-CN" alt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火车站求助</a:t>
            </a:r>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词数：</a:t>
            </a:r>
            <a:r>
              <a:rPr lang="en-US" altLang="zh-CN" sz="3600" b="1" kern="100" dirty="0">
                <a:effectLst/>
                <a:latin typeface="等线" panose="02010600030101010101" charset="-122"/>
                <a:ea typeface="宋体" panose="02010600030101010101" pitchFamily="2" charset="-122"/>
                <a:cs typeface="Times New Roman" panose="02020603050405020304" pitchFamily="18" charset="0"/>
                <a:sym typeface="+mn-ea"/>
              </a:rPr>
              <a:t>36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时长：</a:t>
            </a:r>
            <a:r>
              <a:rPr lang="en-US" altLang="zh-CN" sz="3600" b="1" kern="100" dirty="0">
                <a:effectLst/>
                <a:latin typeface="等线" panose="02010600030101010101" charset="-122"/>
                <a:ea typeface="宋体" panose="02010600030101010101" pitchFamily="2" charset="-122"/>
                <a:cs typeface="Times New Roman" panose="02020603050405020304" pitchFamily="18" charset="0"/>
                <a:sym typeface="+mn-ea"/>
              </a:rPr>
              <a:t>16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秒</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pic>
        <p:nvPicPr>
          <p:cNvPr id="2" name="2">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4290695" y="58223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additive="base">
                                        <p:cTn id="23" dur="16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1029950" y="803275"/>
            <a:ext cx="859790" cy="581215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5" y="1046480"/>
            <a:ext cx="12023725" cy="439991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Excuse me, coul</a:t>
            </a:r>
            <a:r>
              <a:rPr lang="en-US" altLang="zh-CN" sz="2800" u="sng"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rPr>
              <a:t>d 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ou mind my bags for a moment? I wan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buy some food 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the convenience store.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No problem. Bu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be quick. I</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was announced tha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my train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wil</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rrive in 10 minutes.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 What does the woman ask the man to do?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同义转述</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Take care of her bags.	</a:t>
            </a:r>
            <a:r>
              <a:rPr lang="en-US"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mind her  bags </a:t>
            </a:r>
            <a:endPar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Pack the food for her.</a:t>
            </a:r>
            <a:endPar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Check the train schedule.</a:t>
            </a:r>
            <a:endParaRPr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5" name="图片 4"/>
          <p:cNvPicPr>
            <a:picLocks noChangeAspect="1"/>
          </p:cNvPicPr>
          <p:nvPr>
            <p:custDataLst>
              <p:tags r:id="rId2"/>
            </p:custDataLst>
          </p:nvPr>
        </p:nvPicPr>
        <p:blipFill>
          <a:blip r:embed="rId3"/>
          <a:stretch>
            <a:fillRect/>
          </a:stretch>
        </p:blipFill>
        <p:spPr>
          <a:xfrm>
            <a:off x="0" y="4166235"/>
            <a:ext cx="433705" cy="359410"/>
          </a:xfrm>
          <a:prstGeom prst="rect">
            <a:avLst/>
          </a:prstGeom>
        </p:spPr>
      </p:pic>
      <p:sp>
        <p:nvSpPr>
          <p:cNvPr id="2" name="圆角矩形 1"/>
          <p:cNvSpPr/>
          <p:nvPr>
            <p:custDataLst>
              <p:tags r:id="rId4"/>
            </p:custDataLst>
          </p:nvPr>
        </p:nvSpPr>
        <p:spPr>
          <a:xfrm>
            <a:off x="53340" y="5699125"/>
            <a:ext cx="3779520" cy="709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convenience store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便利店</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endPar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p:txBody>
      </p:sp>
      <p:pic>
        <p:nvPicPr>
          <p:cNvPr id="4" name="2">
            <a:hlinkClick r:id="" action="ppaction://media"/>
          </p:cNvPr>
          <p:cNvPicPr/>
          <p:nvPr>
            <a:audi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4290695" y="58223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additive="base">
                                        <p:cTn id="29" dur="16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1">
                  <p:stCondLst>
                    <p:cond delay="indefinite"/>
                  </p:stCondLst>
                  <p:endCondLst>
                    <p:cond evt="onStopAudio">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3" name="文本框 22"/>
          <p:cNvSpPr txBox="1"/>
          <p:nvPr/>
        </p:nvSpPr>
        <p:spPr>
          <a:xfrm>
            <a:off x="174625" y="1515745"/>
            <a:ext cx="8841740" cy="922020"/>
          </a:xfrm>
          <a:prstGeom prst="rect">
            <a:avLst/>
          </a:prstGeom>
          <a:noFill/>
        </p:spPr>
        <p:txBody>
          <a:bodyPr wrap="square">
            <a:spAutoFit/>
          </a:bodyPr>
          <a:lstStyle/>
          <a:p>
            <a:pPr indent="1066800" algn="just">
              <a:lnSpc>
                <a:spcPct val="150000"/>
              </a:lnSpc>
              <a:tabLst>
                <a:tab pos="1238250" algn="l"/>
              </a:tabLst>
            </a:pP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
        <p:nvSpPr>
          <p:cNvPr id="3" name="文本框 2"/>
          <p:cNvSpPr txBox="1"/>
          <p:nvPr/>
        </p:nvSpPr>
        <p:spPr>
          <a:xfrm>
            <a:off x="-171450" y="2172970"/>
            <a:ext cx="9187815" cy="2168525"/>
          </a:xfrm>
          <a:prstGeom prst="rect">
            <a:avLst/>
          </a:prstGeom>
          <a:noFill/>
        </p:spPr>
        <p:txBody>
          <a:bodyPr wrap="square" rtlCol="0">
            <a:spAutoFit/>
          </a:bodyPr>
          <a:p>
            <a:pPr indent="1066800" algn="ctr">
              <a:lnSpc>
                <a:spcPct val="150000"/>
              </a:lnSpc>
              <a:tabLst>
                <a:tab pos="123825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2023</a:t>
            </a:r>
            <a:r>
              <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年全国高考新课标</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 Ⅰ &amp; Ⅱ </a:t>
            </a:r>
            <a:r>
              <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卷</a:t>
            </a: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indent="1066800" algn="ctr">
              <a:lnSpc>
                <a:spcPct val="150000"/>
              </a:lnSpc>
              <a:tabLst>
                <a:tab pos="1238250" algn="l"/>
              </a:tabLst>
            </a:pPr>
            <a:r>
              <a:rPr lang="zh-CN" altLang="en-US" sz="54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听力精听课件</a:t>
            </a:r>
            <a:endParaRPr lang="zh-CN" altLang="en-US" sz="5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看望朋友</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词数：</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37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时长：</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17</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秒</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028700" y="1766570"/>
            <a:ext cx="11163300" cy="326136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Bob came out of hospital last Friday. Have you got a chance to visit him?</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_________________________.</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Aren’t you going to the conference then?</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No. It has been rescheduled, the next Monday.</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3. When will the man see Bob? </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 This Friday.	 B. This Saturday.		C. Next Monday.</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3" name="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167120" y="56318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5057"/>
            <a:ext cx="2530060" cy="3252943"/>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9" name="文本框 8"/>
          <p:cNvSpPr txBox="1"/>
          <p:nvPr/>
        </p:nvSpPr>
        <p:spPr>
          <a:xfrm>
            <a:off x="964565" y="321945"/>
            <a:ext cx="11227435" cy="5567680"/>
          </a:xfrm>
          <a:prstGeom prst="rect">
            <a:avLst/>
          </a:prstGeom>
          <a:noFill/>
        </p:spPr>
        <p:txBody>
          <a:bodyPr wrap="square">
            <a:no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Bo</a:t>
            </a:r>
            <a:r>
              <a:rPr lang="en-US" altLang="zh-CN" sz="2800" dirty="0">
                <a:solidFill>
                  <a:srgbClr val="00B0F0"/>
                </a:solidFill>
                <a:latin typeface="Times New Roman" panose="02020603050405020304" pitchFamily="18" charset="0"/>
                <a:cs typeface="Times New Roman" panose="02020603050405020304" pitchFamily="18" charset="0"/>
                <a:sym typeface="+mn-ea"/>
              </a:rPr>
              <a:t>b</a:t>
            </a:r>
            <a:r>
              <a:rPr lang="en-US" altLang="zh-CN" sz="2800" dirty="0">
                <a:latin typeface="Times New Roman" panose="02020603050405020304" pitchFamily="18" charset="0"/>
                <a:cs typeface="Times New Roman" panose="02020603050405020304" pitchFamily="18" charset="0"/>
                <a:sym typeface="+mn-ea"/>
              </a:rPr>
              <a:t> ca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me out of</a:t>
            </a:r>
            <a:r>
              <a:rPr lang="en-US" altLang="zh-CN" sz="2800" dirty="0">
                <a:latin typeface="Times New Roman" panose="02020603050405020304" pitchFamily="18" charset="0"/>
                <a:cs typeface="Times New Roman" panose="02020603050405020304" pitchFamily="18" charset="0"/>
                <a:sym typeface="+mn-ea"/>
              </a:rPr>
              <a:t> hospital las</a:t>
            </a:r>
            <a:r>
              <a:rPr lang="en-US" altLang="zh-CN" sz="2800" dirty="0">
                <a:solidFill>
                  <a:schemeClr val="tx1"/>
                </a:solidFill>
                <a:latin typeface="Times New Roman" panose="02020603050405020304" pitchFamily="18" charset="0"/>
                <a:cs typeface="Times New Roman" panose="02020603050405020304" pitchFamily="18" charset="0"/>
                <a:sym typeface="+mn-ea"/>
              </a:rPr>
              <a:t>t</a:t>
            </a:r>
            <a:r>
              <a:rPr lang="en-US" altLang="zh-CN" sz="2800" dirty="0">
                <a:solidFill>
                  <a:srgbClr val="00B0F0"/>
                </a:solidFill>
                <a:latin typeface="Times New Roman" panose="02020603050405020304" pitchFamily="18" charset="0"/>
                <a:cs typeface="Times New Roman" panose="02020603050405020304" pitchFamily="18" charset="0"/>
                <a:sym typeface="+mn-ea"/>
              </a:rPr>
              <a:t> </a:t>
            </a:r>
            <a:r>
              <a:rPr lang="en-US" altLang="zh-CN" sz="2800" dirty="0">
                <a:latin typeface="Times New Roman" panose="02020603050405020304" pitchFamily="18" charset="0"/>
                <a:cs typeface="Times New Roman" panose="02020603050405020304" pitchFamily="18" charset="0"/>
                <a:sym typeface="+mn-ea"/>
              </a:rPr>
              <a:t>Friday. Ha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ve you</a:t>
            </a:r>
            <a:r>
              <a:rPr lang="en-US" altLang="zh-CN" sz="2800" dirty="0">
                <a:latin typeface="Times New Roman" panose="02020603050405020304" pitchFamily="18" charset="0"/>
                <a:cs typeface="Times New Roman" panose="02020603050405020304" pitchFamily="18" charset="0"/>
                <a:sym typeface="+mn-ea"/>
              </a:rPr>
              <a:t> go</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a:t>
            </a:r>
            <a:r>
              <a:rPr lang="en-US" altLang="zh-CN" sz="2800" dirty="0">
                <a:latin typeface="Times New Roman" panose="02020603050405020304" pitchFamily="18" charset="0"/>
                <a:cs typeface="Times New Roman" panose="02020603050405020304" pitchFamily="18" charset="0"/>
                <a:sym typeface="+mn-ea"/>
              </a:rPr>
              <a:t> chance to visi</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him?</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I plan to see him this Saturday.</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Aren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you</a:t>
            </a:r>
            <a:r>
              <a:rPr lang="en-US" altLang="zh-CN" sz="2800" dirty="0">
                <a:latin typeface="Times New Roman" panose="02020603050405020304" pitchFamily="18" charset="0"/>
                <a:cs typeface="Times New Roman" panose="02020603050405020304" pitchFamily="18" charset="0"/>
                <a:sym typeface="+mn-ea"/>
              </a:rPr>
              <a:t> going to the conference then?</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No. I</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has been rescheduled, the nex</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Monday.</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 When will the man see Bob?</a:t>
            </a:r>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细节题</a:t>
            </a:r>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 This Friday.	 B. This Saturday.	</a:t>
            </a:r>
            <a:r>
              <a:rPr lang="en-US"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 Next Monday.</a:t>
            </a:r>
            <a:endParaRPr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4" name="图片 3"/>
          <p:cNvPicPr>
            <a:picLocks noChangeAspect="1"/>
          </p:cNvPicPr>
          <p:nvPr/>
        </p:nvPicPr>
        <p:blipFill>
          <a:blip r:embed="rId2"/>
          <a:stretch>
            <a:fillRect/>
          </a:stretch>
        </p:blipFill>
        <p:spPr>
          <a:xfrm>
            <a:off x="3776000" y="3153995"/>
            <a:ext cx="317019" cy="371871"/>
          </a:xfrm>
          <a:prstGeom prst="rect">
            <a:avLst/>
          </a:prstGeom>
        </p:spPr>
      </p:pic>
      <p:sp>
        <p:nvSpPr>
          <p:cNvPr id="2" name="圆角矩形 1"/>
          <p:cNvSpPr/>
          <p:nvPr>
            <p:custDataLst>
              <p:tags r:id="rId3"/>
            </p:custDataLst>
          </p:nvPr>
        </p:nvSpPr>
        <p:spPr>
          <a:xfrm>
            <a:off x="5333365" y="5238750"/>
            <a:ext cx="6652895" cy="1315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conference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会议</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reschedule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重新安排</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p:txBody>
      </p:sp>
      <p:pic>
        <p:nvPicPr>
          <p:cNvPr id="3" name="3">
            <a:hlinkClick r:id="" action="ppaction://media"/>
          </p:cNvPr>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6522085" y="408368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additive="base">
                                        <p:cTn id="16"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饭店吃饭</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词数：</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37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时长：</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17</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秒</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538220"/>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 Sorry, Miss. We _____________________________. Here is the ten dollars we have to________ you.</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Oh, I didn’t notice that. It’s OK. Don’t blame the waiter. He’s been really nice.</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 Why does the man apologize?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For the terrible food.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For the overcharge.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For the waiter’s rudeness.</a:t>
            </a:r>
            <a:endParaRPr lang="en-US" altLang="zh-CN" sz="2800" dirty="0">
              <a:latin typeface="Times New Roman" panose="02020603050405020304" pitchFamily="18" charset="0"/>
              <a:cs typeface="Times New Roman" panose="02020603050405020304" pitchFamily="18" charset="0"/>
            </a:endParaRPr>
          </a:p>
        </p:txBody>
      </p:sp>
      <p:pic>
        <p:nvPicPr>
          <p:cNvPr id="4" name="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314565" y="49028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7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1" name="文本框 10"/>
          <p:cNvSpPr txBox="1"/>
          <p:nvPr/>
        </p:nvSpPr>
        <p:spPr>
          <a:xfrm>
            <a:off x="0" y="2004247"/>
            <a:ext cx="12192000" cy="396938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(Text 4)</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Sorry, Miss. We ma</a:t>
            </a:r>
            <a:r>
              <a:rPr lang="en-US" altLang="zh-CN" sz="2800" u="sng" dirty="0">
                <a:solidFill>
                  <a:srgbClr val="FF0000"/>
                </a:solidFill>
                <a:latin typeface="Times New Roman" panose="02020603050405020304" pitchFamily="18" charset="0"/>
                <a:cs typeface="Times New Roman" panose="02020603050405020304" pitchFamily="18" charset="0"/>
              </a:rPr>
              <a:t>de a</a:t>
            </a:r>
            <a:r>
              <a:rPr lang="en-US" altLang="zh-CN" sz="2800" dirty="0">
                <a:latin typeface="Times New Roman" panose="02020603050405020304" pitchFamily="18" charset="0"/>
                <a:cs typeface="Times New Roman" panose="02020603050405020304" pitchFamily="18" charset="0"/>
              </a:rPr>
              <a:t> terrible mistake adding up the bill. Here is the ten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dollars we have to return to you.</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Oh, I didn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notice that. It’s OK. Don</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blame the waiter. He’s been really nice.</a:t>
            </a:r>
            <a:endParaRPr lang="en-US" altLang="zh-CN" sz="2800" dirty="0">
              <a:latin typeface="Times New Roman" panose="02020603050405020304" pitchFamily="18" charset="0"/>
              <a:cs typeface="Times New Roman" panose="02020603050405020304" pitchFamily="18" charset="0"/>
            </a:endParaRPr>
          </a:p>
          <a:p>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4. Why does the man apologize?</a:t>
            </a:r>
            <a:r>
              <a:rPr lang="en-US"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推理题</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A. For the terrible food.	</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B. For the overcharge.</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C. For the waiter’s rudeness.</a:t>
            </a:r>
            <a:endParaRPr sz="28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custDataLst>
              <p:tags r:id="rId2"/>
            </p:custDataLst>
          </p:nvPr>
        </p:nvPicPr>
        <p:blipFill>
          <a:blip r:embed="rId3"/>
          <a:stretch>
            <a:fillRect/>
          </a:stretch>
        </p:blipFill>
        <p:spPr>
          <a:xfrm>
            <a:off x="54190" y="5037084"/>
            <a:ext cx="317019" cy="359695"/>
          </a:xfrm>
          <a:prstGeom prst="rect">
            <a:avLst/>
          </a:prstGeom>
        </p:spPr>
      </p:pic>
      <p:pic>
        <p:nvPicPr>
          <p:cNvPr id="4" name="2023年新高考Ⅰ和Ⅱ英语听力(1)-剪辑-20230613202746">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7205345" y="4829810"/>
            <a:ext cx="495300" cy="495300"/>
          </a:xfrm>
          <a:prstGeom prst="rect">
            <a:avLst/>
          </a:prstGeom>
        </p:spPr>
      </p:pic>
      <p:sp>
        <p:nvSpPr>
          <p:cNvPr id="5" name="圆角矩形 4"/>
          <p:cNvSpPr/>
          <p:nvPr>
            <p:custDataLst>
              <p:tags r:id="rId7"/>
            </p:custDataLst>
          </p:nvPr>
        </p:nvSpPr>
        <p:spPr>
          <a:xfrm>
            <a:off x="5333365" y="5238750"/>
            <a:ext cx="6652895" cy="1315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overcharge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要价过高</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rudeness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粗鲁</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50035" y="88900"/>
            <a:ext cx="3312795" cy="1915160"/>
          </a:xfrm>
          <a:prstGeom prst="rect">
            <a:avLst/>
          </a:prstGeom>
        </p:spPr>
      </p:pic>
      <p:sp>
        <p:nvSpPr>
          <p:cNvPr id="10" name="文本框 9"/>
          <p:cNvSpPr txBox="1"/>
          <p:nvPr/>
        </p:nvSpPr>
        <p:spPr>
          <a:xfrm>
            <a:off x="4978400" y="88265"/>
            <a:ext cx="66490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  </a:t>
            </a:r>
            <a:r>
              <a:rPr lang="zh-CN" altLang="en-US"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新年礼物</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31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15</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W: Do you think we should ___________________________?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Books are good. But Steve wouldn’t take just any book. He has to have this particular one on geography.</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What are the speakers talking about?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Writing a book.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Holding a celebration.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Buying a present.</a:t>
            </a:r>
            <a:endParaRPr lang="en-US" altLang="zh-CN" sz="2800" dirty="0">
              <a:latin typeface="Times New Roman" panose="02020603050405020304" pitchFamily="18" charset="0"/>
              <a:cs typeface="Times New Roman" panose="02020603050405020304" pitchFamily="18" charset="0"/>
            </a:endParaRPr>
          </a:p>
        </p:txBody>
      </p:sp>
      <p:pic>
        <p:nvPicPr>
          <p:cNvPr id="2" name="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323455" y="51581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5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324485"/>
            <a:ext cx="3540125" cy="1374775"/>
          </a:xfrm>
          <a:prstGeom prst="rect">
            <a:avLst/>
          </a:prstGeom>
        </p:spPr>
      </p:pic>
      <p:sp>
        <p:nvSpPr>
          <p:cNvPr id="6" name="文本框 5"/>
          <p:cNvSpPr txBox="1"/>
          <p:nvPr/>
        </p:nvSpPr>
        <p:spPr>
          <a:xfrm>
            <a:off x="1270" y="1699895"/>
            <a:ext cx="12094845" cy="341185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sym typeface="+mn-ea"/>
              </a:rPr>
              <a:t>W: Do you thin</a:t>
            </a:r>
            <a:r>
              <a:rPr lang="en-US" altLang="zh-CN" sz="2800" dirty="0">
                <a:solidFill>
                  <a:srgbClr val="00B0F0"/>
                </a:solidFill>
                <a:latin typeface="Times New Roman" panose="02020603050405020304" pitchFamily="18" charset="0"/>
                <a:cs typeface="Times New Roman" panose="02020603050405020304" pitchFamily="18" charset="0"/>
                <a:sym typeface="+mn-ea"/>
              </a:rPr>
              <a:t>k</a:t>
            </a:r>
            <a:r>
              <a:rPr lang="en-US" altLang="zh-CN" sz="2800" dirty="0">
                <a:latin typeface="Times New Roman" panose="02020603050405020304" pitchFamily="18" charset="0"/>
                <a:cs typeface="Times New Roman" panose="02020603050405020304" pitchFamily="18" charset="0"/>
                <a:sym typeface="+mn-ea"/>
              </a:rPr>
              <a:t> we shoul</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ge</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Steve a book for the new year?</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Books are goo</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But Steve wouldn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take jus</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any book. He has to have this particular one on geography.</a:t>
            </a:r>
            <a:endParaRPr lang="en-US" altLang="zh-CN"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5. What are the speakers talking about?</a:t>
            </a:r>
            <a:r>
              <a:rPr lang="en-US"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主旨大意题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A. Writing a book.	</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B. Holding a celebration.	</a:t>
            </a:r>
            <a:endParaRPr sz="2800" dirty="0">
              <a:latin typeface="Times New Roman" panose="02020603050405020304" pitchFamily="18" charset="0"/>
              <a:cs typeface="Times New Roman" panose="02020603050405020304" pitchFamily="18" charset="0"/>
              <a:sym typeface="+mn-ea"/>
            </a:endParaRPr>
          </a:p>
          <a:p>
            <a:r>
              <a:rPr sz="2800" dirty="0">
                <a:latin typeface="Times New Roman" panose="02020603050405020304" pitchFamily="18" charset="0"/>
                <a:cs typeface="Times New Roman" panose="02020603050405020304" pitchFamily="18" charset="0"/>
                <a:sym typeface="+mn-ea"/>
              </a:rPr>
              <a:t>C. Buying a present.</a:t>
            </a:r>
            <a:endParaRPr sz="2800" dirty="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2"/>
          <a:stretch>
            <a:fillRect/>
          </a:stretch>
        </p:blipFill>
        <p:spPr>
          <a:xfrm>
            <a:off x="64350" y="4351919"/>
            <a:ext cx="317019" cy="359695"/>
          </a:xfrm>
          <a:prstGeom prst="rect">
            <a:avLst/>
          </a:prstGeom>
        </p:spPr>
      </p:pic>
      <p:sp>
        <p:nvSpPr>
          <p:cNvPr id="4" name="圆角矩形 3"/>
          <p:cNvSpPr/>
          <p:nvPr/>
        </p:nvSpPr>
        <p:spPr>
          <a:xfrm>
            <a:off x="6043295" y="4634230"/>
            <a:ext cx="5771515" cy="13392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800" b="1" kern="100" dirty="0">
              <a:solidFill>
                <a:srgbClr val="FF0066"/>
              </a:solidFill>
              <a:effectLst/>
              <a:latin typeface="+mn-ea"/>
              <a:cs typeface="微软雅黑" panose="020B0503020204020204" pitchFamily="34" charset="-122"/>
              <a:sym typeface="+mn-ea"/>
            </a:endParaRPr>
          </a:p>
          <a:p>
            <a:pPr algn="ctr"/>
            <a:r>
              <a:rPr lang="en-US" altLang="zh-CN" sz="2800" b="1" kern="100" dirty="0">
                <a:solidFill>
                  <a:srgbClr val="FF0066"/>
                </a:solidFill>
                <a:effectLst/>
                <a:latin typeface="+mn-ea"/>
                <a:cs typeface="微软雅黑" panose="020B0503020204020204" pitchFamily="34" charset="-122"/>
                <a:sym typeface="+mn-ea"/>
              </a:rPr>
              <a:t>particular   </a:t>
            </a:r>
            <a:r>
              <a:rPr lang="zh-CN" altLang="en-US" sz="2800" b="1" kern="100" dirty="0">
                <a:solidFill>
                  <a:srgbClr val="FF0066"/>
                </a:solidFill>
                <a:effectLst/>
                <a:latin typeface="+mn-ea"/>
                <a:cs typeface="微软雅黑" panose="020B0503020204020204" pitchFamily="34" charset="-122"/>
                <a:sym typeface="+mn-ea"/>
              </a:rPr>
              <a:t>特别的</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sz="2800" b="1" kern="100" dirty="0">
                <a:solidFill>
                  <a:srgbClr val="FF0066"/>
                </a:solidFill>
                <a:effectLst/>
                <a:latin typeface="+mn-ea"/>
                <a:cs typeface="微软雅黑" panose="020B0503020204020204" pitchFamily="34" charset="-122"/>
                <a:sym typeface="+mn-ea"/>
              </a:rPr>
              <a:t>geography </a:t>
            </a:r>
            <a:r>
              <a:rPr lang="zh-CN" altLang="en-US" sz="2800" b="1" kern="100" dirty="0">
                <a:solidFill>
                  <a:srgbClr val="FF0066"/>
                </a:solidFill>
                <a:effectLst/>
                <a:latin typeface="+mn-ea"/>
                <a:cs typeface="微软雅黑" panose="020B0503020204020204" pitchFamily="34" charset="-122"/>
                <a:sym typeface="+mn-ea"/>
              </a:rPr>
              <a:t>地理</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sz="2800" b="1" kern="100" dirty="0">
                <a:solidFill>
                  <a:srgbClr val="FF0066"/>
                </a:solidFill>
                <a:effectLst/>
                <a:latin typeface="+mn-ea"/>
                <a:cs typeface="微软雅黑" panose="020B0503020204020204" pitchFamily="34" charset="-122"/>
                <a:sym typeface="+mn-ea"/>
              </a:rPr>
              <a:t>hold a celebration  </a:t>
            </a:r>
            <a:r>
              <a:rPr lang="zh-CN" altLang="en-US" sz="2800" b="1" kern="100" dirty="0">
                <a:solidFill>
                  <a:srgbClr val="FF0066"/>
                </a:solidFill>
                <a:effectLst/>
                <a:latin typeface="+mn-ea"/>
                <a:cs typeface="微软雅黑" panose="020B0503020204020204" pitchFamily="34" charset="-122"/>
                <a:sym typeface="+mn-ea"/>
              </a:rPr>
              <a:t>开庆祝会</a:t>
            </a:r>
            <a:r>
              <a:rPr lang="en-US" altLang="zh-CN" sz="2800" b="1" kern="100" dirty="0">
                <a:solidFill>
                  <a:srgbClr val="FF0066"/>
                </a:solidFill>
                <a:effectLst/>
                <a:latin typeface="+mn-ea"/>
                <a:cs typeface="微软雅黑" panose="020B0503020204020204" pitchFamily="34" charset="-122"/>
                <a:sym typeface="+mn-ea"/>
              </a:rPr>
              <a:t> </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b="1" kern="100" dirty="0">
                <a:solidFill>
                  <a:schemeClr val="tx1"/>
                </a:solidFill>
                <a:effectLst/>
                <a:latin typeface="+mn-ea"/>
                <a:cs typeface="微软雅黑" panose="020B0503020204020204" pitchFamily="34" charset="-122"/>
                <a:sym typeface="+mn-ea"/>
              </a:rPr>
              <a:t> </a:t>
            </a:r>
            <a:r>
              <a:rPr lang="en-US" altLang="zh-CN" b="1" kern="100" dirty="0">
                <a:solidFill>
                  <a:srgbClr val="FF0066"/>
                </a:solidFill>
                <a:effectLst/>
                <a:latin typeface="+mn-ea"/>
                <a:cs typeface="微软雅黑" panose="020B0503020204020204" pitchFamily="34" charset="-122"/>
                <a:sym typeface="+mn-ea"/>
              </a:rPr>
              <a:t> </a:t>
            </a:r>
            <a:endParaRPr lang="en-US" altLang="zh-CN" b="1" kern="100" dirty="0">
              <a:solidFill>
                <a:srgbClr val="FF0066"/>
              </a:solidFill>
              <a:effectLst/>
              <a:latin typeface="+mn-ea"/>
              <a:cs typeface="微软雅黑" panose="020B0503020204020204" pitchFamily="34" charset="-122"/>
              <a:sym typeface="+mn-ea"/>
            </a:endParaRPr>
          </a:p>
          <a:p>
            <a:pPr algn="ctr"/>
            <a:endParaRPr lang="zh-CN" altLang="en-US"/>
          </a:p>
        </p:txBody>
      </p:sp>
      <p:pic>
        <p:nvPicPr>
          <p:cNvPr id="2" name="5">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822450" y="56534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15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Text 6 </a:t>
            </a:r>
            <a:r>
              <a:rPr lang="zh-CN" altLang="en-US" sz="3200" b="1" kern="100" dirty="0">
                <a:effectLst/>
                <a:latin typeface="Times New Roman" panose="02020603050405020304" pitchFamily="18" charset="0"/>
                <a:ea typeface="等线" panose="02010600030101010101" charset="-122"/>
                <a:sym typeface="+mn-ea"/>
              </a:rPr>
              <a:t>紧急情况不能赴约</a:t>
            </a:r>
            <a:r>
              <a:rPr lang="en-US" altLang="zh-CN" sz="3200" b="1" kern="100" dirty="0">
                <a:effectLst/>
                <a:latin typeface="Times New Roman" panose="02020603050405020304" pitchFamily="18" charset="0"/>
                <a:ea typeface="等线" panose="02010600030101010101" charset="-122"/>
                <a:sym typeface="+mn-ea"/>
              </a:rPr>
              <a:t> </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词数：</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88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时长：</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86</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秒</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endParaRPr lang="zh-CN" altLang="en-US" sz="2800" dirty="0"/>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M: Hello, Sara.</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Hello, David. ________________________. Sorry.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Oh, what happened?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We’ve got a new case and things get pretty crazy here in the office.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Well, then I’ll come to you.</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No, no, not tonight. Let me see if I can arrange another night.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Sara, please. We need to talk. It’s about my job.</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Then tell me on the phone.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No, _______________________. How about tomorrow night?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I’m not sure. You can give me a call tomorrow afternoon.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OK.</a:t>
            </a:r>
            <a:endParaRPr lang="en-US" altLang="zh-CN" sz="2800" dirty="0">
              <a:latin typeface="Times New Roman" panose="02020603050405020304" pitchFamily="18" charset="0"/>
              <a:cs typeface="Times New Roman" panose="02020603050405020304" pitchFamily="18" charset="0"/>
            </a:endParaRPr>
          </a:p>
        </p:txBody>
      </p:sp>
      <p:pic>
        <p:nvPicPr>
          <p:cNvPr id="2" name="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504305" y="56946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2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0" y="-635"/>
            <a:ext cx="12192000" cy="6583680"/>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sym typeface="+mn-ea"/>
              </a:rPr>
              <a:t>M: Hello, Sara.</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Hello, David. I can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come for dinner tonight. Sorry.</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Oh, wha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happened?</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We’ve got a new case and things ge</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pretty crazy here in the office.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Well, then I’ll come to you.</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No, no, no</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tonight. Le</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me see 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f I</a:t>
            </a:r>
            <a:r>
              <a:rPr lang="en-US" altLang="zh-CN" sz="2800" dirty="0">
                <a:latin typeface="Times New Roman" panose="02020603050405020304" pitchFamily="18" charset="0"/>
                <a:cs typeface="Times New Roman" panose="02020603050405020304" pitchFamily="18" charset="0"/>
                <a:sym typeface="+mn-ea"/>
              </a:rPr>
              <a:t> can arrange another night.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Sara, please. We nee</a:t>
            </a:r>
            <a:r>
              <a:rPr lang="en-US" altLang="zh-CN" sz="2800" dirty="0">
                <a:solidFill>
                  <a:schemeClr val="tx1"/>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to talk. It’s abou</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my job.</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Then tell me on the phone.</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No, it’s better if we do it in person. How about tomorrow night?</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I’m no</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sure. You can give me a call tomorrow afternoon.</a:t>
            </a:r>
            <a:endParaRPr lang="en-US" altLang="zh-CN" sz="2800" dirty="0">
              <a:latin typeface="Times New Roman" panose="02020603050405020304" pitchFamily="18" charset="0"/>
              <a:cs typeface="Times New Roman" panose="02020603050405020304" pitchFamily="18" charset="0"/>
              <a:sym typeface="+mn-ea"/>
            </a:endParaRPr>
          </a:p>
          <a:p>
            <a:pPr indent="0"/>
            <a:r>
              <a:rPr lang="en-US" altLang="zh-CN" sz="2800" dirty="0">
                <a:latin typeface="Times New Roman" panose="02020603050405020304" pitchFamily="18" charset="0"/>
                <a:cs typeface="Times New Roman" panose="02020603050405020304" pitchFamily="18" charset="0"/>
                <a:sym typeface="+mn-ea"/>
              </a:rPr>
              <a:t>M: OK.</a:t>
            </a:r>
            <a:endParaRPr lang="en-US" altLang="zh-CN" sz="2800" dirty="0">
              <a:latin typeface="Times New Roman" panose="02020603050405020304" pitchFamily="18" charset="0"/>
              <a:cs typeface="Times New Roman" panose="02020603050405020304" pitchFamily="18" charset="0"/>
              <a:sym typeface="+mn-ea"/>
            </a:endParaRPr>
          </a:p>
          <a:p>
            <a:pPr indent="0"/>
            <a:r>
              <a:rPr sz="2800">
                <a:latin typeface="Times New Roman" panose="02020603050405020304" pitchFamily="18" charset="0"/>
                <a:ea typeface="宋体" panose="02010600030101010101" pitchFamily="2" charset="-122"/>
                <a:sym typeface="+mn-ea"/>
              </a:rPr>
              <a:t>6. Why does Sara make the phone call?</a:t>
            </a:r>
            <a:r>
              <a:rPr lang="zh-CN" sz="2800">
                <a:latin typeface="Times New Roman" panose="02020603050405020304" pitchFamily="18" charset="0"/>
                <a:ea typeface="宋体" panose="02010600030101010101" pitchFamily="2" charset="-122"/>
                <a:sym typeface="+mn-ea"/>
              </a:rPr>
              <a:t>（</a:t>
            </a:r>
            <a:r>
              <a:rPr lang="en-US" altLang="zh-CN" sz="2800">
                <a:latin typeface="Times New Roman" panose="02020603050405020304" pitchFamily="18" charset="0"/>
                <a:ea typeface="宋体" panose="02010600030101010101" pitchFamily="2" charset="-122"/>
                <a:sym typeface="+mn-ea"/>
              </a:rPr>
              <a:t> </a:t>
            </a:r>
            <a:r>
              <a:rPr lang="zh-CN" altLang="en-US" sz="2800">
                <a:latin typeface="Times New Roman" panose="02020603050405020304" pitchFamily="18" charset="0"/>
                <a:ea typeface="宋体" panose="02010600030101010101" pitchFamily="2" charset="-122"/>
                <a:sym typeface="+mn-ea"/>
              </a:rPr>
              <a:t>推理判断题</a:t>
            </a:r>
            <a:r>
              <a:rPr lang="en-US" altLang="zh-CN" sz="2800">
                <a:latin typeface="Times New Roman" panose="02020603050405020304" pitchFamily="18" charset="0"/>
                <a:ea typeface="宋体" panose="02010600030101010101" pitchFamily="2" charset="-122"/>
                <a:sym typeface="+mn-ea"/>
              </a:rPr>
              <a:t> </a:t>
            </a:r>
            <a:r>
              <a:rPr lang="zh-CN" altLang="en-US" sz="2800">
                <a:latin typeface="Times New Roman" panose="02020603050405020304" pitchFamily="18" charset="0"/>
                <a:ea typeface="宋体" panose="02010600030101010101" pitchFamily="2" charset="-122"/>
                <a:sym typeface="+mn-ea"/>
              </a:rPr>
              <a:t>）</a:t>
            </a:r>
            <a:endParaRPr sz="2800" b="0">
              <a:latin typeface="Times New Roman" panose="02020603050405020304" pitchFamily="18" charset="0"/>
              <a:ea typeface="宋体" panose="02010600030101010101" pitchFamily="2" charset="-122"/>
            </a:endParaRPr>
          </a:p>
          <a:p>
            <a:pPr indent="0"/>
            <a:r>
              <a:rPr sz="2800">
                <a:latin typeface="Times New Roman" panose="02020603050405020304" pitchFamily="18" charset="0"/>
                <a:ea typeface="宋体" panose="02010600030101010101" pitchFamily="2" charset="-122"/>
                <a:sym typeface="+mn-ea"/>
              </a:rPr>
              <a:t>A. To ask for advice.</a:t>
            </a:r>
            <a:r>
              <a:rPr lang="en-US" sz="2800">
                <a:latin typeface="Times New Roman" panose="02020603050405020304" pitchFamily="18" charset="0"/>
                <a:ea typeface="宋体" panose="02010600030101010101" pitchFamily="2" charset="-122"/>
                <a:sym typeface="+mn-ea"/>
              </a:rPr>
              <a:t> </a:t>
            </a:r>
            <a:r>
              <a:rPr sz="2800">
                <a:latin typeface="Times New Roman" panose="02020603050405020304" pitchFamily="18" charset="0"/>
                <a:ea typeface="宋体" panose="02010600030101010101" pitchFamily="2" charset="-122"/>
                <a:sym typeface="+mn-ea"/>
              </a:rPr>
              <a:t>B. To arrange an outing.</a:t>
            </a:r>
            <a:r>
              <a:rPr lang="en-US" sz="2800">
                <a:latin typeface="Times New Roman" panose="02020603050405020304" pitchFamily="18" charset="0"/>
                <a:ea typeface="宋体" panose="02010600030101010101" pitchFamily="2" charset="-122"/>
                <a:sym typeface="+mn-ea"/>
              </a:rPr>
              <a:t> </a:t>
            </a:r>
            <a:r>
              <a:rPr sz="2800">
                <a:latin typeface="Times New Roman" panose="02020603050405020304" pitchFamily="18" charset="0"/>
                <a:ea typeface="宋体" panose="02010600030101010101" pitchFamily="2" charset="-122"/>
                <a:sym typeface="+mn-ea"/>
              </a:rPr>
              <a:t>C. To cancel an appointment.</a:t>
            </a:r>
            <a:endParaRPr sz="2800" b="0">
              <a:latin typeface="Times New Roman" panose="02020603050405020304" pitchFamily="18" charset="0"/>
              <a:ea typeface="宋体" panose="02010600030101010101" pitchFamily="2" charset="-122"/>
            </a:endParaRPr>
          </a:p>
          <a:p>
            <a:pPr indent="0"/>
            <a:r>
              <a:rPr sz="2800">
                <a:latin typeface="Times New Roman" panose="02020603050405020304" pitchFamily="18" charset="0"/>
                <a:ea typeface="宋体" panose="02010600030101010101" pitchFamily="2" charset="-122"/>
                <a:sym typeface="+mn-ea"/>
              </a:rPr>
              <a:t>7. What does David want to do?</a:t>
            </a:r>
            <a:r>
              <a:rPr lang="en-US" sz="2800">
                <a:latin typeface="Times New Roman" panose="02020603050405020304" pitchFamily="18" charset="0"/>
                <a:ea typeface="宋体" panose="02010600030101010101" pitchFamily="2" charset="-122"/>
                <a:sym typeface="+mn-ea"/>
              </a:rPr>
              <a:t> ( </a:t>
            </a:r>
            <a:r>
              <a:rPr lang="zh-CN" altLang="en-US" sz="2800">
                <a:latin typeface="Times New Roman" panose="02020603050405020304" pitchFamily="18" charset="0"/>
                <a:ea typeface="宋体" panose="02010600030101010101" pitchFamily="2" charset="-122"/>
                <a:sym typeface="+mn-ea"/>
              </a:rPr>
              <a:t>细节题</a:t>
            </a:r>
            <a:r>
              <a:rPr lang="en-US" altLang="zh-CN" sz="2800">
                <a:latin typeface="Times New Roman" panose="02020603050405020304" pitchFamily="18" charset="0"/>
                <a:ea typeface="宋体" panose="02010600030101010101" pitchFamily="2" charset="-122"/>
                <a:sym typeface="+mn-ea"/>
              </a:rPr>
              <a:t>  </a:t>
            </a:r>
            <a:r>
              <a:rPr lang="zh-CN" altLang="en-US" sz="2800">
                <a:latin typeface="Times New Roman" panose="02020603050405020304" pitchFamily="18" charset="0"/>
                <a:ea typeface="宋体" panose="02010600030101010101" pitchFamily="2" charset="-122"/>
                <a:sym typeface="+mn-ea"/>
              </a:rPr>
              <a:t>）</a:t>
            </a:r>
            <a:endParaRPr sz="2800" b="0">
              <a:latin typeface="Times New Roman" panose="02020603050405020304" pitchFamily="18" charset="0"/>
              <a:ea typeface="宋体" panose="02010600030101010101" pitchFamily="2" charset="-122"/>
            </a:endParaRPr>
          </a:p>
          <a:p>
            <a:pPr indent="0"/>
            <a:r>
              <a:rPr sz="2800">
                <a:latin typeface="Times New Roman" panose="02020603050405020304" pitchFamily="18" charset="0"/>
                <a:ea typeface="宋体" panose="02010600030101010101" pitchFamily="2" charset="-122"/>
                <a:sym typeface="+mn-ea"/>
              </a:rPr>
              <a:t>A. Go to a dinner party.	B. Talk to Sara in person.	</a:t>
            </a:r>
            <a:r>
              <a:rPr lang="en-US" sz="2800">
                <a:latin typeface="Times New Roman" panose="02020603050405020304" pitchFamily="18" charset="0"/>
                <a:ea typeface="宋体" panose="02010600030101010101" pitchFamily="2" charset="-122"/>
                <a:sym typeface="+mn-ea"/>
              </a:rPr>
              <a:t>   </a:t>
            </a:r>
            <a:r>
              <a:rPr sz="2800">
                <a:latin typeface="Times New Roman" panose="02020603050405020304" pitchFamily="18" charset="0"/>
                <a:ea typeface="宋体" panose="02010600030101010101" pitchFamily="2" charset="-122"/>
                <a:sym typeface="+mn-ea"/>
              </a:rPr>
              <a:t>C. Work on the new case.</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13" name="图片 12"/>
          <p:cNvPicPr>
            <a:picLocks noChangeAspect="1"/>
          </p:cNvPicPr>
          <p:nvPr>
            <p:custDataLst>
              <p:tags r:id="rId1"/>
            </p:custDataLst>
          </p:nvPr>
        </p:nvPicPr>
        <p:blipFill>
          <a:blip r:embed="rId2" cstate="print"/>
          <a:stretch>
            <a:fillRect/>
          </a:stretch>
        </p:blipFill>
        <p:spPr>
          <a:xfrm>
            <a:off x="9437370" y="97155"/>
            <a:ext cx="2282825" cy="894715"/>
          </a:xfrm>
          <a:prstGeom prst="rect">
            <a:avLst/>
          </a:prstGeom>
        </p:spPr>
      </p:pic>
      <p:pic>
        <p:nvPicPr>
          <p:cNvPr id="2" name="6">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0019665" y="3954780"/>
            <a:ext cx="495300" cy="495300"/>
          </a:xfrm>
          <a:prstGeom prst="rect">
            <a:avLst/>
          </a:prstGeom>
        </p:spPr>
      </p:pic>
      <p:pic>
        <p:nvPicPr>
          <p:cNvPr id="3" name="图片 2"/>
          <p:cNvPicPr>
            <a:picLocks noChangeAspect="1"/>
          </p:cNvPicPr>
          <p:nvPr>
            <p:custDataLst>
              <p:tags r:id="rId7"/>
            </p:custDataLst>
          </p:nvPr>
        </p:nvPicPr>
        <p:blipFill>
          <a:blip r:embed="rId8"/>
          <a:stretch>
            <a:fillRect/>
          </a:stretch>
        </p:blipFill>
        <p:spPr>
          <a:xfrm>
            <a:off x="6677660" y="5184775"/>
            <a:ext cx="405130" cy="359410"/>
          </a:xfrm>
          <a:prstGeom prst="rect">
            <a:avLst/>
          </a:prstGeom>
        </p:spPr>
      </p:pic>
      <p:pic>
        <p:nvPicPr>
          <p:cNvPr id="5" name="图片 4"/>
          <p:cNvPicPr>
            <a:picLocks noChangeAspect="1"/>
          </p:cNvPicPr>
          <p:nvPr>
            <p:custDataLst>
              <p:tags r:id="rId9"/>
            </p:custDataLst>
          </p:nvPr>
        </p:nvPicPr>
        <p:blipFill>
          <a:blip r:embed="rId8"/>
          <a:stretch>
            <a:fillRect/>
          </a:stretch>
        </p:blipFill>
        <p:spPr>
          <a:xfrm>
            <a:off x="3645535" y="6118860"/>
            <a:ext cx="40513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42657"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1">
                  <p:stCondLst>
                    <p:cond delay="indefinite"/>
                  </p:stCondLst>
                  <p:endCondLst>
                    <p:cond evt="onStopAudio">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805053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朋友来访</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词数</a:t>
            </a:r>
            <a:r>
              <a:rPr lang="en-US" altLang="zh-CN" sz="2800" b="1" kern="100" dirty="0">
                <a:effectLst/>
                <a:latin typeface="Times New Roman" panose="02020603050405020304" pitchFamily="18" charset="0"/>
                <a:ea typeface="等线" panose="02010600030101010101" charset="-122"/>
                <a:sym typeface="+mn-ea"/>
              </a:rPr>
              <a:t>101  </a:t>
            </a:r>
            <a:r>
              <a:rPr lang="zh-CN" altLang="en-US" sz="2800" b="1" kern="100" dirty="0">
                <a:effectLst/>
                <a:latin typeface="Times New Roman" panose="02020603050405020304" pitchFamily="18" charset="0"/>
                <a:ea typeface="等线" panose="02010600030101010101" charset="-122"/>
                <a:sym typeface="+mn-ea"/>
              </a:rPr>
              <a:t>时长：</a:t>
            </a:r>
            <a:r>
              <a:rPr lang="en-US" altLang="zh-CN" sz="2800" b="1" kern="100" dirty="0">
                <a:effectLst/>
                <a:latin typeface="Times New Roman" panose="02020603050405020304" pitchFamily="18" charset="0"/>
                <a:ea typeface="等线" panose="02010600030101010101" charset="-122"/>
                <a:sym typeface="+mn-ea"/>
              </a:rPr>
              <a:t>84</a:t>
            </a:r>
            <a:r>
              <a:rPr lang="zh-CN" altLang="en-US" sz="2800" b="1" kern="100" dirty="0">
                <a:effectLst/>
                <a:latin typeface="Times New Roman" panose="02020603050405020304" pitchFamily="18" charset="0"/>
                <a:ea typeface="等线" panose="02010600030101010101" charset="-122"/>
                <a:sym typeface="+mn-ea"/>
              </a:rPr>
              <a:t>秒</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4123055"/>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Jim will call on us this afternoon. Do you know where he is now?</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Er … wait. Let me see. He has sent two messages saying that he’s done with his work at the office and _______ and ... and he’ll arrive in twenty minutes.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We can’t keep him waiting outside our home. We have to hurry.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But it takes at least half an hour to get at the city center by bus. Look at the traffic.</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Let’s get off. We can ________________________ by ____________________.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Are you sure?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Yes. A hundred percent.</a:t>
            </a:r>
            <a:endParaRPr lang="en-US" altLang="zh-CN" sz="2800" dirty="0">
              <a:latin typeface="Times New Roman" panose="02020603050405020304" pitchFamily="18" charset="0"/>
              <a:cs typeface="Times New Roman" panose="02020603050405020304" pitchFamily="18" charset="0"/>
            </a:endParaRPr>
          </a:p>
        </p:txBody>
      </p:sp>
      <p:pic>
        <p:nvPicPr>
          <p:cNvPr id="2" name="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403340" y="545528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1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91640" y="-109855"/>
            <a:ext cx="3540125" cy="866140"/>
          </a:xfrm>
          <a:prstGeom prst="rect">
            <a:avLst/>
          </a:prstGeom>
        </p:spPr>
      </p:pic>
      <p:sp>
        <p:nvSpPr>
          <p:cNvPr id="8" name="文本框 7"/>
          <p:cNvSpPr txBox="1"/>
          <p:nvPr/>
        </p:nvSpPr>
        <p:spPr>
          <a:xfrm>
            <a:off x="0" y="756285"/>
            <a:ext cx="12192000" cy="573468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Jim will cal</a:t>
            </a:r>
            <a:r>
              <a:rPr lang="en-US" altLang="zh-CN" sz="2800" u="sng" dirty="0">
                <a:solidFill>
                  <a:srgbClr val="FF0000"/>
                </a:solidFill>
                <a:latin typeface="Times New Roman" panose="02020603050405020304" pitchFamily="18" charset="0"/>
                <a:cs typeface="Times New Roman" panose="02020603050405020304" pitchFamily="18" charset="0"/>
                <a:sym typeface="+mn-ea"/>
              </a:rPr>
              <a:t>l on u</a:t>
            </a:r>
            <a:r>
              <a:rPr lang="en-US" altLang="zh-CN" sz="2800" dirty="0">
                <a:latin typeface="Times New Roman" panose="02020603050405020304" pitchFamily="18" charset="0"/>
                <a:cs typeface="Times New Roman" panose="02020603050405020304" pitchFamily="18" charset="0"/>
                <a:sym typeface="+mn-ea"/>
              </a:rPr>
              <a:t>s this afternoon. Do you know where he is now?</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Er … wait. Let me see. He has sen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two messages saying tha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he’s done with his work at the office an</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go</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a:t>
            </a:r>
            <a:r>
              <a:rPr lang="en-US" altLang="zh-CN" sz="2800" dirty="0">
                <a:latin typeface="Times New Roman" panose="02020603050405020304" pitchFamily="18" charset="0"/>
                <a:cs typeface="Times New Roman" panose="02020603050405020304" pitchFamily="18" charset="0"/>
                <a:sym typeface="+mn-ea"/>
              </a:rPr>
              <a:t> taxi and ... and he’l</a:t>
            </a:r>
            <a:r>
              <a:rPr lang="en-US" altLang="zh-CN" sz="2800" u="sng" dirty="0">
                <a:solidFill>
                  <a:srgbClr val="FF0000"/>
                </a:solidFill>
                <a:latin typeface="Times New Roman" panose="02020603050405020304" pitchFamily="18" charset="0"/>
                <a:cs typeface="Times New Roman" panose="02020603050405020304" pitchFamily="18" charset="0"/>
                <a:sym typeface="+mn-ea"/>
              </a:rPr>
              <a:t>l a</a:t>
            </a:r>
            <a:r>
              <a:rPr lang="en-US" altLang="zh-CN" sz="2800" dirty="0">
                <a:latin typeface="Times New Roman" panose="02020603050405020304" pitchFamily="18" charset="0"/>
                <a:cs typeface="Times New Roman" panose="02020603050405020304" pitchFamily="18" charset="0"/>
                <a:sym typeface="+mn-ea"/>
              </a:rPr>
              <a:t>rrive in twenty minutes.</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We can</a:t>
            </a:r>
            <a:r>
              <a:rPr lang="en-US" altLang="zh-CN" sz="2800" dirty="0">
                <a:solidFill>
                  <a:srgbClr val="00B0F0"/>
                </a:solidFill>
                <a:latin typeface="Times New Roman" panose="02020603050405020304" pitchFamily="18" charset="0"/>
                <a:cs typeface="Times New Roman" panose="02020603050405020304" pitchFamily="18" charset="0"/>
                <a:sym typeface="+mn-ea"/>
              </a:rPr>
              <a:t>’t </a:t>
            </a:r>
            <a:r>
              <a:rPr lang="en-US" altLang="zh-CN" sz="2800" dirty="0">
                <a:latin typeface="Times New Roman" panose="02020603050405020304" pitchFamily="18" charset="0"/>
                <a:cs typeface="Times New Roman" panose="02020603050405020304" pitchFamily="18" charset="0"/>
                <a:sym typeface="+mn-ea"/>
              </a:rPr>
              <a:t>kee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p </a:t>
            </a:r>
            <a:r>
              <a:rPr lang="en-US" altLang="zh-CN" sz="2800" u="sng" dirty="0">
                <a:solidFill>
                  <a:srgbClr val="FFC000"/>
                </a:solidFill>
                <a:latin typeface="Times New Roman" panose="02020603050405020304" pitchFamily="18" charset="0"/>
                <a:cs typeface="Times New Roman" panose="02020603050405020304" pitchFamily="18" charset="0"/>
                <a:sym typeface="+mn-ea"/>
              </a:rPr>
              <a:t>h</a:t>
            </a:r>
            <a:r>
              <a:rPr lang="en-US" altLang="zh-CN" sz="2800" u="sng" dirty="0">
                <a:solidFill>
                  <a:srgbClr val="FF0000"/>
                </a:solidFill>
                <a:latin typeface="Times New Roman" panose="02020603050405020304" pitchFamily="18" charset="0"/>
                <a:cs typeface="Times New Roman" panose="02020603050405020304" pitchFamily="18" charset="0"/>
                <a:sym typeface="+mn-ea"/>
              </a:rPr>
              <a:t>i</a:t>
            </a:r>
            <a:r>
              <a:rPr lang="en-US" altLang="zh-CN" sz="2800" dirty="0">
                <a:latin typeface="Times New Roman" panose="02020603050405020304" pitchFamily="18" charset="0"/>
                <a:cs typeface="Times New Roman" panose="02020603050405020304" pitchFamily="18" charset="0"/>
                <a:sym typeface="+mn-ea"/>
              </a:rPr>
              <a:t>m waiting outside our home. We have to hurry.</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Bu</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i</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takes 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least hal</a:t>
            </a:r>
            <a:r>
              <a:rPr lang="en-US" altLang="zh-CN" sz="2800" u="sng" dirty="0">
                <a:solidFill>
                  <a:srgbClr val="FF0000"/>
                </a:solidFill>
                <a:latin typeface="Times New Roman" panose="02020603050405020304" pitchFamily="18" charset="0"/>
                <a:cs typeface="Times New Roman" panose="02020603050405020304" pitchFamily="18" charset="0"/>
                <a:sym typeface="+mn-ea"/>
              </a:rPr>
              <a:t>f an hour</a:t>
            </a:r>
            <a:r>
              <a:rPr lang="en-US" altLang="zh-CN" sz="2800" dirty="0">
                <a:latin typeface="Times New Roman" panose="02020603050405020304" pitchFamily="18" charset="0"/>
                <a:cs typeface="Times New Roman" panose="02020603050405020304" pitchFamily="18" charset="0"/>
                <a:sym typeface="+mn-ea"/>
              </a:rPr>
              <a:t> to ge</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the city center by bus. Loo</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 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the traffic.</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Let’s ge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o</a:t>
            </a:r>
            <a:r>
              <a:rPr lang="en-US" altLang="zh-CN" sz="2800" dirty="0">
                <a:latin typeface="Times New Roman" panose="02020603050405020304" pitchFamily="18" charset="0"/>
                <a:cs typeface="Times New Roman" panose="02020603050405020304" pitchFamily="18" charset="0"/>
                <a:sym typeface="+mn-ea"/>
              </a:rPr>
              <a:t>ff. We can save 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leas</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twenty minutes by walking through the park.</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Are you sure?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Yes. A hundred percent.</a:t>
            </a:r>
            <a:endParaRPr lang="en-US" altLang="zh-CN" sz="2800" dirty="0">
              <a:latin typeface="Times New Roman" panose="02020603050405020304" pitchFamily="18" charset="0"/>
              <a:cs typeface="Times New Roman" panose="02020603050405020304" pitchFamily="18" charset="0"/>
              <a:sym typeface="+mn-ea"/>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8. Where is Jim now?</a:t>
            </a:r>
            <a:r>
              <a:rPr 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In a taxi.		B. On a bus.		C. In his office.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9. What is the woman’s suggestion?</a:t>
            </a:r>
            <a:r>
              <a:rPr 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推理判断题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Going to the city center.</a:t>
            </a:r>
            <a:r>
              <a:rPr 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 Taking a short cut home.C. Meeting Jim in the park.</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sym typeface="+mn-ea"/>
            </a:endParaRPr>
          </a:p>
        </p:txBody>
      </p:sp>
      <p:pic>
        <p:nvPicPr>
          <p:cNvPr id="2" name="7">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9945370" y="4435475"/>
            <a:ext cx="495300" cy="495300"/>
          </a:xfrm>
          <a:prstGeom prst="rect">
            <a:avLst/>
          </a:prstGeom>
        </p:spPr>
      </p:pic>
      <p:pic>
        <p:nvPicPr>
          <p:cNvPr id="3" name="图片 2"/>
          <p:cNvPicPr>
            <a:picLocks noChangeAspect="1"/>
          </p:cNvPicPr>
          <p:nvPr>
            <p:custDataLst>
              <p:tags r:id="rId6"/>
            </p:custDataLst>
          </p:nvPr>
        </p:nvPicPr>
        <p:blipFill>
          <a:blip r:embed="rId7"/>
          <a:stretch>
            <a:fillRect/>
          </a:stretch>
        </p:blipFill>
        <p:spPr>
          <a:xfrm>
            <a:off x="67762" y="5281182"/>
            <a:ext cx="317019" cy="359695"/>
          </a:xfrm>
          <a:prstGeom prst="rect">
            <a:avLst/>
          </a:prstGeom>
        </p:spPr>
      </p:pic>
      <p:pic>
        <p:nvPicPr>
          <p:cNvPr id="5" name="图片 4"/>
          <p:cNvPicPr>
            <a:picLocks noChangeAspect="1"/>
          </p:cNvPicPr>
          <p:nvPr>
            <p:custDataLst>
              <p:tags r:id="rId8"/>
            </p:custDataLst>
          </p:nvPr>
        </p:nvPicPr>
        <p:blipFill>
          <a:blip r:embed="rId7"/>
          <a:stretch>
            <a:fillRect/>
          </a:stretch>
        </p:blipFill>
        <p:spPr>
          <a:xfrm>
            <a:off x="4048810" y="6131713"/>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1769"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255418"/>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790940"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分享周末时光</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词数：</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176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时长：</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90</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秒</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0" y="767715"/>
            <a:ext cx="12125325" cy="66440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Morning, Mark.</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Morning, Clara. How was your weekend?</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Great. I ______________. He invited us to pick vegetables on his farm. My daughter had a great time there. What about you?</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Oh, I had a truly incredible experience. I dropped by a yard sale on Saturday and got several books.       W: Novels?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A novel and two poetry collections. As I leafed through the novel, a piece of paper fell out. It was ______________ from 2012. The flight was from Los Angeles to Chicago and the name on the ticket was Ashley Louis.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Was it?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Yes! Ashley, ____________! In 2012, she lived in Los Angeles and her husband worked in Chicago. Both of them often flew between the two cities. I asked the seller where he got the book. He said it was bought at a second-hand bookstore in Los Angeles three years ago. Last year, he and his family moved from Los Angeles to _____________.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So, all the way across the country, your sister’s old book landed in your hands. That’s really crazy.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55480" y="61404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89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647825" y="-635"/>
            <a:ext cx="10544810" cy="540512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10. What did Clara do at the weekend?</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She planted vegetables.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She went to a yard sale.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She visited her grandpa.</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11. What did Mark find inside one of the books he bought?</a:t>
            </a: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语音题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plane ticket.	B. A family photo. C. A post card.</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 Where does Mark live?</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Los Angeles.	B. Chicago.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Philadelphia.</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 What is the relationship between Mark and Ashley?</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Brother and sister.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Husband and wife.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Father and daughter.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647655" y="1313619"/>
            <a:ext cx="316286" cy="361470"/>
          </a:xfrm>
          <a:prstGeom prst="rect">
            <a:avLst/>
          </a:prstGeom>
        </p:spPr>
      </p:pic>
      <p:pic>
        <p:nvPicPr>
          <p:cNvPr id="4" name="图片 3"/>
          <p:cNvPicPr>
            <a:picLocks noChangeAspect="1"/>
          </p:cNvPicPr>
          <p:nvPr/>
        </p:nvPicPr>
        <p:blipFill>
          <a:blip r:embed="rId3"/>
          <a:stretch>
            <a:fillRect/>
          </a:stretch>
        </p:blipFill>
        <p:spPr>
          <a:xfrm>
            <a:off x="1687195" y="2192622"/>
            <a:ext cx="317019" cy="359695"/>
          </a:xfrm>
          <a:prstGeom prst="rect">
            <a:avLst/>
          </a:prstGeom>
        </p:spPr>
      </p:pic>
      <p:pic>
        <p:nvPicPr>
          <p:cNvPr id="5" name="图片 4"/>
          <p:cNvPicPr>
            <a:picLocks noChangeAspect="1"/>
          </p:cNvPicPr>
          <p:nvPr/>
        </p:nvPicPr>
        <p:blipFill>
          <a:blip r:embed="rId3"/>
          <a:stretch>
            <a:fillRect/>
          </a:stretch>
        </p:blipFill>
        <p:spPr>
          <a:xfrm>
            <a:off x="6441599" y="3069616"/>
            <a:ext cx="317019" cy="359695"/>
          </a:xfrm>
          <a:prstGeom prst="rect">
            <a:avLst/>
          </a:prstGeom>
        </p:spPr>
      </p:pic>
      <p:sp>
        <p:nvSpPr>
          <p:cNvPr id="3" name="圆角矩形 2"/>
          <p:cNvSpPr/>
          <p:nvPr>
            <p:custDataLst>
              <p:tags r:id="rId4"/>
            </p:custDataLst>
          </p:nvPr>
        </p:nvSpPr>
        <p:spPr>
          <a:xfrm>
            <a:off x="5238115" y="4314825"/>
            <a:ext cx="6640195" cy="2470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incredible experience</a:t>
            </a:r>
            <a:r>
              <a:rPr lang="en-US" altLang="zh-CN" sz="2400" b="1">
                <a:solidFill>
                  <a:srgbClr val="FF0000"/>
                </a:solidFill>
              </a:rPr>
              <a:t>  </a:t>
            </a:r>
            <a:r>
              <a:rPr lang="zh-CN" altLang="en-US" sz="2400" b="1">
                <a:solidFill>
                  <a:srgbClr val="FF0000"/>
                </a:solidFill>
              </a:rPr>
              <a:t>难以置信的体验</a:t>
            </a:r>
            <a:endParaRPr lang="zh-CN" altLang="en-US" sz="2400" b="1">
              <a:solidFill>
                <a:srgbClr val="FF0000"/>
              </a:solidFill>
            </a:endParaRPr>
          </a:p>
          <a:p>
            <a:pPr algn="ct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drop by          </a:t>
            </a:r>
            <a:r>
              <a:rPr lang="zh-CN" alt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顺便拜访</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a yar</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sale</a:t>
            </a:r>
            <a:r>
              <a:rPr lang="en-US" altLang="zh-CN" sz="2400" b="1">
                <a:solidFill>
                  <a:srgbClr val="FF0000"/>
                </a:solidFill>
              </a:rPr>
              <a:t>     </a:t>
            </a:r>
            <a:r>
              <a:rPr lang="zh-CN" altLang="en-US" sz="2400" b="1">
                <a:solidFill>
                  <a:srgbClr val="FF0000"/>
                </a:solidFill>
              </a:rPr>
              <a:t>院子销售</a:t>
            </a:r>
            <a:endParaRPr lang="zh-CN" altLang="en-US" sz="2400" b="1">
              <a:solidFill>
                <a:srgbClr val="FF0000"/>
              </a:solidFill>
            </a:endParaRPr>
          </a:p>
          <a:p>
            <a:pPr algn="ctr"/>
            <a:r>
              <a:rPr lang="zh-CN" altLang="en-US" sz="2400" b="1">
                <a:solidFill>
                  <a:srgbClr val="FF0000"/>
                </a:solidFill>
              </a:rPr>
              <a:t> </a:t>
            </a:r>
            <a:r>
              <a:rPr lang="en-US" altLang="zh-CN" sz="2400" b="1">
                <a:solidFill>
                  <a:srgbClr val="FF0000"/>
                </a:solidFill>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poetry collections         </a:t>
            </a:r>
            <a:r>
              <a:rPr lang="zh-CN" altLang="en-US" sz="2400" b="1">
                <a:solidFill>
                  <a:srgbClr val="FF0000"/>
                </a:solidFill>
              </a:rPr>
              <a:t>诗集</a:t>
            </a:r>
            <a:endParaRPr lang="zh-CN" altLang="en-US" sz="2400" b="1">
              <a:solidFill>
                <a:srgbClr val="FF0000"/>
              </a:solidFill>
            </a:endParaRPr>
          </a:p>
          <a:p>
            <a:pPr algn="ct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leaf</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through the novel</a:t>
            </a:r>
            <a:r>
              <a:rPr lang="en-US" altLang="zh-CN" sz="2400" b="1">
                <a:solidFill>
                  <a:srgbClr val="FF0000"/>
                </a:solidFill>
              </a:rPr>
              <a:t> 翻阅小说</a:t>
            </a:r>
            <a:endParaRPr lang="en-US" altLang="zh-CN" sz="2400" b="1">
              <a:solidFill>
                <a:srgbClr val="FF0000"/>
              </a:solidFill>
            </a:endParaRPr>
          </a:p>
          <a:p>
            <a:pPr algn="ctr"/>
            <a:endParaRPr lang="zh-CN" altLang="en-US" sz="2400" b="1">
              <a:solidFill>
                <a:srgbClr val="FF0000"/>
              </a:solidFill>
            </a:endParaRPr>
          </a:p>
        </p:txBody>
      </p:sp>
      <p:pic>
        <p:nvPicPr>
          <p:cNvPr id="6" name="图片 5"/>
          <p:cNvPicPr>
            <a:picLocks noChangeAspect="1"/>
          </p:cNvPicPr>
          <p:nvPr>
            <p:custDataLst>
              <p:tags r:id="rId5"/>
            </p:custDataLst>
          </p:nvPr>
        </p:nvPicPr>
        <p:blipFill>
          <a:blip r:embed="rId3"/>
          <a:stretch>
            <a:fillRect/>
          </a:stretch>
        </p:blipFill>
        <p:spPr>
          <a:xfrm flipV="1">
            <a:off x="1687195" y="3918585"/>
            <a:ext cx="316865" cy="3968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905115" y="53975"/>
            <a:ext cx="3298190" cy="923290"/>
          </a:xfrm>
          <a:prstGeom prst="rect">
            <a:avLst/>
          </a:prstGeom>
        </p:spPr>
      </p:pic>
      <p:sp>
        <p:nvSpPr>
          <p:cNvPr id="8" name="文本框 7"/>
          <p:cNvSpPr txBox="1"/>
          <p:nvPr/>
        </p:nvSpPr>
        <p:spPr>
          <a:xfrm>
            <a:off x="187960" y="663575"/>
            <a:ext cx="12004040" cy="56407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W: Morning, Mark.</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M: Morning, Clara. How was your wee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ke</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nd?</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W: Great. I wen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to my grandpa’s. He invite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s to pick vegetables on his farm. My daughter 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grea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time there. Wha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bou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you?</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M: Oh, I 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truly incredible experience. I dropp</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by a yar</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sale on Saturday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go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several books.       W: Novels?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M: A novel an</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two poetry collections. 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leaf</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through the novel, a pie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ce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f paper fell out. It wa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 an air</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ticke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from 2012. The fligh</a:t>
            </a:r>
            <a:r>
              <a:rPr lang="en-US" altLang="zh-CN" sz="2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was from Los Angeles to Chicago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the name on the ticke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was Ashley Louis.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W: Wa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M: Yes! Ashley, my sister! In 2012, she live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n Los Angeles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her husband worke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n Chicago. Bo</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f them often flew between the two cities. I ask</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the seller where he go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the book. He sai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t was bough</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secon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-han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bookstore in Los Angeles three years ago. Las</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year, he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his family move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from Los Angeles to Philadelphia.</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W: So, all the way across the country, your sister’s ol</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 book lande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n your hands. That’s really crazy.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91675" y="7183120"/>
            <a:ext cx="495300" cy="495300"/>
          </a:xfrm>
          <a:prstGeom prst="rect">
            <a:avLst/>
          </a:prstGeom>
        </p:spPr>
      </p:pic>
      <p:pic>
        <p:nvPicPr>
          <p:cNvPr id="4" name="8">
            <a:hlinkClick r:id="" action="ppaction://media"/>
          </p:cNvPr>
          <p:cNvPicPr/>
          <p:nvPr>
            <a:audioFile r:link="rId5"/>
            <p:extLst>
              <p:ext uri="{DAA4B4D4-6D71-4841-9C94-3DE7FCFB9230}">
                <p14:media xmlns:p14="http://schemas.microsoft.com/office/powerpoint/2010/main" r:embed="rId6"/>
              </p:ext>
            </p:extLst>
            <p:custDataLst>
              <p:tags r:id="rId7"/>
            </p:custDataLst>
          </p:nvPr>
        </p:nvPicPr>
        <p:blipFill>
          <a:blip r:embed="rId4"/>
          <a:stretch>
            <a:fillRect/>
          </a:stretch>
        </p:blipFill>
        <p:spPr>
          <a:xfrm>
            <a:off x="7205980" y="16827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89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audio>
              <p:cMediaNode>
                <p:cTn id="12" fill="hold" display="1">
                  <p:stCondLst>
                    <p:cond delay="indefinite"/>
                  </p:stCondLst>
                  <p:endCondLst>
                    <p:cond evt="onStopAudio">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大学生活</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167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154</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4154170"/>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Victor, you’ve been here in Indiana for six weeks now. How are you feeling?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think I’ve got used to college life, going to classes, working out and hanging out with my friends. Though there’s pressure to meet deadlines, life here is never boring.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What’s been hard about being an Indiana basketball player?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Well, __________________ — weightlifting and running every day. It’s not like high school. In high school, I really didn’t have to do that. I’m just trying to get used to it. And I think I am.</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At this point, how do you see yourself fitting into this group?</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think we are all different. George is from______. Chris and Leo are from _________. I’m from ________. And the rest are __________. But I get along with everybody. You know, we are really starting to bond. It’s great to see___________________ as a team.</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Thanks, Victor. I wish you a very happy and fruitful stay in Indiana.</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096000" y="57042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7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123315" y="260985"/>
            <a:ext cx="11069320" cy="462026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14. What is probably the woman?</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推理判断题）</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teacher.	B. A journalist.	C. An athlete.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15. What does Victor find difficult as a member of the basketball team?</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Adapting himself to the intense training.</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同义转述</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Dealing with the pressure from the coach.</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Regaining the skills learned in high school.</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16. What does Victor say about the players on the team?</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They are of the same age.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They are similar in character.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They are from different countries.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17. How does Victor feel about his team now?</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同义转述</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It’s about to break up.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It’s the best in Indiana.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It’s getting stronger.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3921337" y="761927"/>
            <a:ext cx="317019" cy="359695"/>
          </a:xfrm>
          <a:prstGeom prst="rect">
            <a:avLst/>
          </a:prstGeom>
        </p:spPr>
      </p:pic>
      <p:pic>
        <p:nvPicPr>
          <p:cNvPr id="7" name="图片 6"/>
          <p:cNvPicPr>
            <a:picLocks noChangeAspect="1"/>
          </p:cNvPicPr>
          <p:nvPr/>
        </p:nvPicPr>
        <p:blipFill>
          <a:blip r:embed="rId1"/>
          <a:stretch>
            <a:fillRect/>
          </a:stretch>
        </p:blipFill>
        <p:spPr>
          <a:xfrm>
            <a:off x="1192263" y="1688870"/>
            <a:ext cx="317019" cy="359695"/>
          </a:xfrm>
          <a:prstGeom prst="rect">
            <a:avLst/>
          </a:prstGeom>
        </p:spPr>
      </p:pic>
      <p:pic>
        <p:nvPicPr>
          <p:cNvPr id="13" name="图片 12"/>
          <p:cNvPicPr>
            <a:picLocks noChangeAspect="1"/>
          </p:cNvPicPr>
          <p:nvPr/>
        </p:nvPicPr>
        <p:blipFill>
          <a:blip r:embed="rId1"/>
          <a:stretch>
            <a:fillRect/>
          </a:stretch>
        </p:blipFill>
        <p:spPr>
          <a:xfrm>
            <a:off x="1192468" y="4121957"/>
            <a:ext cx="317019" cy="359695"/>
          </a:xfrm>
          <a:prstGeom prst="rect">
            <a:avLst/>
          </a:prstGeom>
        </p:spPr>
      </p:pic>
      <p:pic>
        <p:nvPicPr>
          <p:cNvPr id="3" name="图片 2"/>
          <p:cNvPicPr>
            <a:picLocks noChangeAspect="1"/>
          </p:cNvPicPr>
          <p:nvPr/>
        </p:nvPicPr>
        <p:blipFill>
          <a:blip r:embed="rId1"/>
          <a:stretch>
            <a:fillRect/>
          </a:stretch>
        </p:blipFill>
        <p:spPr>
          <a:xfrm>
            <a:off x="1123253" y="5874557"/>
            <a:ext cx="317019" cy="359695"/>
          </a:xfrm>
          <a:prstGeom prst="rect">
            <a:avLst/>
          </a:prstGeom>
        </p:spPr>
      </p:pic>
      <p:sp>
        <p:nvSpPr>
          <p:cNvPr id="4" name="圆角矩形 3"/>
          <p:cNvSpPr/>
          <p:nvPr>
            <p:custDataLst>
              <p:tags r:id="rId2"/>
            </p:custDataLst>
          </p:nvPr>
        </p:nvSpPr>
        <p:spPr>
          <a:xfrm>
            <a:off x="4523740" y="5659120"/>
            <a:ext cx="7668260" cy="1198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adapt oneself to</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适应</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intense training</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紧张的训练</a:t>
            </a:r>
            <a:endPar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b="1"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regain the skill</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重获技能</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similar in character</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性格类似</a:t>
            </a:r>
            <a:endPar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p:cNvPicPr>
            <a:picLocks noChangeAspect="1"/>
          </p:cNvPicPr>
          <p:nvPr>
            <p:custDataLst>
              <p:tags r:id="rId3"/>
            </p:custDataLst>
          </p:nvPr>
        </p:nvPicPr>
        <p:blipFill rotWithShape="1">
          <a:blip r:embed="rId4" cstate="print"/>
          <a:srcRect/>
          <a:stretch>
            <a:fillRect/>
          </a:stretch>
        </p:blipFill>
        <p:spPr>
          <a:xfrm rot="16200000">
            <a:off x="9746615" y="3442970"/>
            <a:ext cx="2661285" cy="15894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35" y="0"/>
            <a:ext cx="12124690" cy="6610985"/>
          </a:xfrm>
          <a:prstGeom prst="rect">
            <a:avLst/>
          </a:prstGeom>
          <a:noFill/>
        </p:spPr>
        <p:txBody>
          <a:bodyPr wrap="square">
            <a:noAutofit/>
          </a:bodyPr>
          <a:lstStyle/>
          <a:p>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Victor, you’ve been here in Indiana for six weeks now. How are you feeling?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I thin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k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’ve go</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use</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to college life, going to classes, working out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hanging ou</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with my friends. Though there’s pressure to mee</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deadlines, life here is never boring.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What’s been har</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bou</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being an Indiana basketball player?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Well, the training is very competitive — weightlifting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running every day. It’s not like high school. In high school, I really didn’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have to do that. I’m jus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trying to ge</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ed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to it. An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think I am.</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this point, how do you see yourself fitting into this group?</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I think we are all different. Geor</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ge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s from Britain. Chri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Leo are from Australia. I’m from France.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the rest are Americans. Bu</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ge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long with everybody. You know, we are really starting to bond. It’s grea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to see how we grow each day 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team.</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Thanks, Victor. I wish you a very happy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fruitful stay in Indiana.</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 name="圆角矩形 1"/>
          <p:cNvSpPr/>
          <p:nvPr/>
        </p:nvSpPr>
        <p:spPr>
          <a:xfrm>
            <a:off x="4121785" y="5518785"/>
            <a:ext cx="7749540" cy="109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solidFill>
                  <a:srgbClr val="FF0000"/>
                </a:solidFill>
              </a:rPr>
              <a:t>meet deadlines </a:t>
            </a:r>
            <a:r>
              <a:rPr lang="zh-CN" altLang="en-US" b="1">
                <a:solidFill>
                  <a:schemeClr val="tx1"/>
                </a:solidFill>
              </a:rPr>
              <a:t>在截至日期前完成任务</a:t>
            </a:r>
            <a:r>
              <a:rPr lang="en-US" altLang="zh-CN" b="1">
                <a:solidFill>
                  <a:srgbClr val="FF0000"/>
                </a:solidFill>
              </a:rPr>
              <a:t>  bond </a:t>
            </a:r>
            <a:r>
              <a:rPr lang="zh-CN" altLang="en-US" b="1">
                <a:solidFill>
                  <a:schemeClr val="tx1"/>
                </a:solidFill>
              </a:rPr>
              <a:t>增强（</a:t>
            </a:r>
            <a:r>
              <a:rPr lang="en-US" altLang="zh-CN" b="1">
                <a:solidFill>
                  <a:schemeClr val="tx1"/>
                </a:solidFill>
              </a:rPr>
              <a:t> 与某人的信任关系）</a:t>
            </a:r>
            <a:endParaRPr lang="zh-CN" altLang="en-US" b="1">
              <a:solidFill>
                <a:srgbClr val="FF0000"/>
              </a:solidFill>
            </a:endParaRPr>
          </a:p>
          <a:p>
            <a:pPr algn="ctr"/>
            <a:r>
              <a:rPr lang="en-US" altLang="zh-CN" b="1">
                <a:solidFill>
                  <a:srgbClr val="FF0000"/>
                </a:solidFill>
              </a:rPr>
              <a:t>weightlifting </a:t>
            </a:r>
            <a:r>
              <a:rPr lang="zh-CN" altLang="en-US" b="1">
                <a:solidFill>
                  <a:schemeClr val="tx1"/>
                </a:solidFill>
              </a:rPr>
              <a:t>举重</a:t>
            </a:r>
            <a:r>
              <a:rPr lang="en-US" altLang="zh-CN" b="1">
                <a:solidFill>
                  <a:srgbClr val="FF0000"/>
                </a:solidFill>
              </a:rPr>
              <a:t>  fit into </a:t>
            </a:r>
            <a:r>
              <a:rPr lang="zh-CN" altLang="en-US" b="1">
                <a:solidFill>
                  <a:schemeClr val="tx1"/>
                </a:solidFill>
              </a:rPr>
              <a:t>适应</a:t>
            </a:r>
            <a:r>
              <a:rPr lang="en-US" altLang="zh-CN" b="1">
                <a:solidFill>
                  <a:srgbClr val="FF0000"/>
                </a:solidFill>
              </a:rPr>
              <a:t>  get along with </a:t>
            </a:r>
            <a:r>
              <a:rPr lang="zh-CN" altLang="en-US" b="1">
                <a:solidFill>
                  <a:schemeClr val="tx1"/>
                </a:solidFill>
              </a:rPr>
              <a:t>与。。。和睦相处</a:t>
            </a:r>
            <a:endParaRPr lang="zh-CN" altLang="en-US" b="1">
              <a:solidFill>
                <a:schemeClr val="tx1"/>
              </a:solidFill>
            </a:endParaRPr>
          </a:p>
        </p:txBody>
      </p:sp>
      <p:pic>
        <p:nvPicPr>
          <p:cNvPr id="3" name="9">
            <a:hlinkClick r:id="" action="ppaction://media"/>
          </p:cNvPr>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32865" y="59048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7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526224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Good evening, dear listeners. When was the last time you enjoyed leisure activities? Do you want to live a full and happy life? Today, I’m going to introduce to you a _______ that features the art of living. The Idler was _______ by Tom Hokinson, back in 1993. With the intention of providing a bit of fun, freedom and achievement in a busy world, it is now published bimonthly. In every issue, you’ll find an interesting mix of interviews and essays on the good ___, ______, ______, ______ and ______ _______. You’ll find much to laugh at and much useful stuff as well, from recipes for making bacon to guides to housekeeping. If you’ve ever felt that there is more to life than boring jobs, then -_____________________? The Idler is a cheering read that makes you feel better about life. You can download the application and subscribe today to get your first issue free.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介绍杂志</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160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160</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1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343650" y="57677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219684" y="3069145"/>
            <a:ext cx="362886" cy="362886"/>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670300" y="-635"/>
            <a:ext cx="8848090" cy="582168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 Who is Tom Hokinson?</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Founder of a magazine.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Publisher of a novel.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Editor of a newspaper.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 What do we know about the content of The Idler?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It’s old-fashioned.过时的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It’s wide-ranging.广泛的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It’s student-targeted.</a:t>
            </a: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针对学生的</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 Why does the speaker give the talk?</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To do a promotion.做促销活动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To discuss an issue.讨论一个问题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To introduce a lecturer.介绍讲师</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671767" y="554351"/>
            <a:ext cx="316286" cy="361470"/>
          </a:xfrm>
          <a:prstGeom prst="rect">
            <a:avLst/>
          </a:prstGeom>
        </p:spPr>
      </p:pic>
      <p:pic>
        <p:nvPicPr>
          <p:cNvPr id="4" name="图片 3"/>
          <p:cNvPicPr>
            <a:picLocks noChangeAspect="1"/>
          </p:cNvPicPr>
          <p:nvPr/>
        </p:nvPicPr>
        <p:blipFill>
          <a:blip r:embed="rId6"/>
          <a:stretch>
            <a:fillRect/>
          </a:stretch>
        </p:blipFill>
        <p:spPr>
          <a:xfrm>
            <a:off x="3671266" y="2621117"/>
            <a:ext cx="317019" cy="359695"/>
          </a:xfrm>
          <a:prstGeom prst="rect">
            <a:avLst/>
          </a:prstGeom>
        </p:spPr>
      </p:pic>
      <p:pic>
        <p:nvPicPr>
          <p:cNvPr id="3" name="图片 2"/>
          <p:cNvPicPr>
            <a:picLocks noChangeAspect="1"/>
          </p:cNvPicPr>
          <p:nvPr/>
        </p:nvPicPr>
        <p:blipFill>
          <a:blip r:embed="rId6"/>
          <a:stretch>
            <a:fillRect/>
          </a:stretch>
        </p:blipFill>
        <p:spPr>
          <a:xfrm flipH="1">
            <a:off x="3670300" y="390017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35" y="140335"/>
            <a:ext cx="12192635" cy="6370320"/>
          </a:xfrm>
          <a:prstGeom prst="rect">
            <a:avLst/>
          </a:prstGeom>
          <a:noFill/>
        </p:spPr>
        <p:txBody>
          <a:bodyPr wrap="square">
            <a:no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W: Goo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vening, dear listeners. When was the las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time you enjoy</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ed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leisure activities? Do you wan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live a full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happy life? Today, I’m going to introduce to you a magazine tha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features the art of living. The Idler was launched by Tom Hokinson, back in 1993. With the intention of providing a bi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f fun, freedom and achievemen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in a busy world, 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s now published bimonthly. In every issue, you’ll fin</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n interesting mix of interviews and essays on the good life, history, philosophy, arts and fashion photography. You’ll find much to lau</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gh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much useful stu</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ff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s well, from recipes for making bacon to guides to housekeeping. If you’ve ever felt tha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there is more to life than boring jobs, then why not subscribe to it? The Idler 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cheering read tha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makes you feel better abou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life. You can download the application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subscribe today to ge</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your first issue free.</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圆角矩形 2"/>
          <p:cNvSpPr/>
          <p:nvPr>
            <p:custDataLst>
              <p:tags r:id="rId1"/>
            </p:custDataLst>
          </p:nvPr>
        </p:nvSpPr>
        <p:spPr>
          <a:xfrm>
            <a:off x="142240" y="4862830"/>
            <a:ext cx="8742045" cy="19951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launch </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发动，发起；上市，发行</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With the intention of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目的是</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bimonthly</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两月一次的</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issue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议题，争论点</a:t>
            </a:r>
            <a:r>
              <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。发表，颁布</a:t>
            </a:r>
            <a:endPar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fashion photography</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时装摄影</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useful stu</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ff</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有用的东西</a:t>
            </a:r>
            <a:endPar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subscribe to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订阅</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a ch</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eering read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令人振奋的阅读</a:t>
            </a:r>
            <a:endPar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download the application </a:t>
            </a: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下载应用程序</a:t>
            </a:r>
            <a:endPar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 name="10">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0031730" y="58540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9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419225" y="78740"/>
            <a:ext cx="9995535" cy="6490970"/>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29945"/>
          </a:xfrm>
          <a:prstGeom prst="rect">
            <a:avLst/>
          </a:prstGeom>
          <a:noFill/>
        </p:spPr>
        <p:txBody>
          <a:bodyPr wrap="square">
            <a:spAutoFit/>
          </a:bodyPr>
          <a:lstStyle/>
          <a:p>
            <a:r>
              <a:rPr lang="zh-CN" altLang="en-US" sz="2400" b="1" dirty="0">
                <a:solidFill>
                  <a:srgbClr val="00B0F0"/>
                </a:solidFill>
                <a:ea typeface="inpin heiti" panose="00000500000000000000"/>
              </a:rPr>
              <a:t>             省音 </a:t>
            </a:r>
            <a:endParaRPr lang="en-US" altLang="zh-CN" sz="2400" b="1" dirty="0">
              <a:solidFill>
                <a:srgbClr val="00B0F0"/>
              </a:solidFill>
              <a:ea typeface="inpin heiti" panose="00000500000000000000"/>
            </a:endParaRPr>
          </a:p>
          <a:p>
            <a:r>
              <a:rPr lang="zh-CN" altLang="en-US" sz="2400" b="1" dirty="0">
                <a:solidFill>
                  <a:srgbClr val="00B0F0"/>
                </a:solidFill>
                <a:ea typeface="inpin heiti" panose="00000500000000000000"/>
              </a:rPr>
              <a:t>（ 以下用蓝色标记 ）</a:t>
            </a:r>
            <a:endParaRPr lang="zh-CN" altLang="en-US" sz="2400" b="1" dirty="0">
              <a:solidFill>
                <a:srgbClr val="00B0F0"/>
              </a:solidFill>
              <a:ea typeface="inpin heiti" panose="00000500000000000000"/>
            </a:endParaRPr>
          </a:p>
        </p:txBody>
      </p:sp>
      <p:sp>
        <p:nvSpPr>
          <p:cNvPr id="21" name="文本框 20"/>
          <p:cNvSpPr txBox="1"/>
          <p:nvPr/>
        </p:nvSpPr>
        <p:spPr>
          <a:xfrm>
            <a:off x="7930134" y="4539868"/>
            <a:ext cx="6094476" cy="829945"/>
          </a:xfrm>
          <a:prstGeom prst="rect">
            <a:avLst/>
          </a:prstGeom>
          <a:noFill/>
        </p:spPr>
        <p:txBody>
          <a:bodyPr wrap="square">
            <a:spAutoFit/>
          </a:bodyPr>
          <a:lstStyle/>
          <a:p>
            <a:r>
              <a:rPr lang="zh-CN" altLang="en-US" sz="2400" b="1" dirty="0">
                <a:solidFill>
                  <a:schemeClr val="accent4">
                    <a:lumMod val="60000"/>
                    <a:lumOff val="40000"/>
                  </a:schemeClr>
                </a:solidFill>
              </a:rPr>
              <a:t>           </a:t>
            </a:r>
            <a:r>
              <a:rPr lang="zh-CN" altLang="en-US" sz="2400" b="1" dirty="0">
                <a:solidFill>
                  <a:schemeClr val="accent4">
                    <a:lumMod val="60000"/>
                    <a:lumOff val="40000"/>
                  </a:schemeClr>
                </a:solidFill>
                <a:ea typeface="inpin heiti" panose="00000500000000000000"/>
              </a:rPr>
              <a:t>音变  </a:t>
            </a:r>
            <a:endParaRPr lang="en-US" altLang="zh-CN" sz="2400" b="1" dirty="0">
              <a:solidFill>
                <a:schemeClr val="accent4">
                  <a:lumMod val="60000"/>
                  <a:lumOff val="40000"/>
                </a:schemeClr>
              </a:solidFill>
              <a:ea typeface="inpin heiti" panose="00000500000000000000"/>
            </a:endParaRPr>
          </a:p>
          <a:p>
            <a:r>
              <a:rPr lang="zh-CN" altLang="en-US" sz="2400" b="1" dirty="0">
                <a:solidFill>
                  <a:schemeClr val="accent4">
                    <a:lumMod val="60000"/>
                    <a:lumOff val="40000"/>
                  </a:schemeClr>
                </a:solidFill>
                <a:ea typeface="inpin heiti" panose="00000500000000000000"/>
              </a:rPr>
              <a:t>（以下用黄色标记 ） </a:t>
            </a:r>
            <a:endParaRPr lang="zh-CN" altLang="en-US" sz="2400" b="1"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6955"/>
          </a:xfrm>
          <a:prstGeom prst="rect">
            <a:avLst/>
          </a:prstGeom>
          <a:noFill/>
        </p:spPr>
        <p:txBody>
          <a:bodyPr wrap="square">
            <a:spAutoFit/>
          </a:bodyPr>
          <a:lstStyle/>
          <a:p>
            <a:r>
              <a:rPr lang="zh-CN" altLang="en-US" sz="2400" b="1" dirty="0"/>
              <a:t> </a:t>
            </a:r>
            <a:r>
              <a:rPr lang="en-US" altLang="zh-CN" sz="2400" b="1" dirty="0"/>
              <a:t>1</a:t>
            </a:r>
            <a:r>
              <a:rPr lang="zh-CN" altLang="en-US" sz="2400" b="1" dirty="0"/>
              <a:t>，“辅音</a:t>
            </a:r>
            <a:r>
              <a:rPr lang="en-US" altLang="zh-CN" sz="2400" b="1" dirty="0"/>
              <a:t>+</a:t>
            </a:r>
            <a:r>
              <a:rPr lang="zh-CN" altLang="en-US" sz="2400" b="1" dirty="0"/>
              <a:t>元音”型连读（异性相吸）</a:t>
            </a:r>
            <a:endParaRPr lang="zh-CN" altLang="en-US" sz="2400" b="1" dirty="0"/>
          </a:p>
          <a:p>
            <a:r>
              <a:rPr lang="zh-CN" altLang="en-US" sz="2400" b="1" dirty="0"/>
              <a:t>    如：</a:t>
            </a:r>
            <a:r>
              <a:rPr lang="en-US" altLang="zh-CN" sz="2400" b="1" dirty="0"/>
              <a:t>I’d li</a:t>
            </a:r>
            <a:r>
              <a:rPr lang="en-US" altLang="zh-CN" sz="2400" b="1" u="sng" dirty="0">
                <a:solidFill>
                  <a:srgbClr val="FF0000"/>
                </a:solidFill>
              </a:rPr>
              <a:t>ke a</a:t>
            </a:r>
            <a:r>
              <a:rPr lang="en-US" altLang="zh-CN" sz="2400" b="1" dirty="0"/>
              <a:t>nother bow</a:t>
            </a:r>
            <a:r>
              <a:rPr lang="en-US" altLang="zh-CN" sz="2400" b="1" u="sng" dirty="0">
                <a:solidFill>
                  <a:srgbClr val="FF0000"/>
                </a:solidFill>
              </a:rPr>
              <a:t>l o</a:t>
            </a:r>
            <a:r>
              <a:rPr lang="en-US" altLang="zh-CN" sz="2400" b="1" dirty="0"/>
              <a:t>f rice. </a:t>
            </a:r>
            <a:endParaRPr lang="en-US" altLang="zh-CN" sz="2400" b="1" dirty="0"/>
          </a:p>
          <a:p>
            <a:r>
              <a:rPr lang="en-US" altLang="zh-CN" sz="2400" b="1" dirty="0"/>
              <a:t>2</a:t>
            </a:r>
            <a:r>
              <a:rPr lang="zh-CN" altLang="en-US" sz="2400" b="1" dirty="0"/>
              <a:t>、“辅音</a:t>
            </a:r>
            <a:r>
              <a:rPr lang="en-US" altLang="zh-CN" sz="2400" b="1" dirty="0"/>
              <a:t>+</a:t>
            </a:r>
            <a:r>
              <a:rPr lang="zh-CN" altLang="en-US" sz="2400" b="1" dirty="0"/>
              <a:t>半元音”型连读英语语音中的</a:t>
            </a:r>
            <a:r>
              <a:rPr lang="en-US" altLang="zh-CN" sz="2400" b="1" dirty="0"/>
              <a:t>/j/</a:t>
            </a:r>
            <a:r>
              <a:rPr lang="zh-CN" altLang="en-US" sz="2400" b="1" dirty="0"/>
              <a:t>和</a:t>
            </a:r>
            <a:r>
              <a:rPr lang="en-US" altLang="zh-CN" sz="2400" b="1" dirty="0"/>
              <a:t>/w/</a:t>
            </a:r>
            <a:r>
              <a:rPr lang="zh-CN" altLang="en-US" sz="2400" b="1" dirty="0"/>
              <a:t>是半元音，如果前一个词是以辅音结尾，后一个词是以半元音，特别是</a:t>
            </a:r>
            <a:r>
              <a:rPr lang="en-US" altLang="zh-CN" sz="2400" b="1" dirty="0"/>
              <a:t>/j/</a:t>
            </a:r>
            <a:r>
              <a:rPr lang="zh-CN" altLang="en-US" sz="2400" b="1" dirty="0"/>
              <a:t>开头，此时也要连读。</a:t>
            </a:r>
            <a:r>
              <a:rPr lang="en-US" altLang="zh-CN" sz="2400" b="1" dirty="0"/>
              <a:t>Than</a:t>
            </a:r>
            <a:r>
              <a:rPr lang="en-US" altLang="zh-CN" sz="2400" b="1" u="sng" dirty="0">
                <a:solidFill>
                  <a:srgbClr val="FF0000"/>
                </a:solidFill>
              </a:rPr>
              <a:t>k y</a:t>
            </a:r>
            <a:r>
              <a:rPr lang="en-US" altLang="zh-CN" sz="2400" b="1" dirty="0"/>
              <a:t>ou .</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8220"/>
          </a:xfrm>
          <a:prstGeom prst="rect">
            <a:avLst/>
          </a:prstGeom>
          <a:noFill/>
        </p:spPr>
        <p:txBody>
          <a:bodyPr wrap="square">
            <a:spAutoFit/>
          </a:bodyPr>
          <a:lstStyle/>
          <a:p>
            <a:r>
              <a:rPr lang="zh-CN" altLang="en-US" sz="2800" b="1" dirty="0"/>
              <a:t>一、爆破音</a:t>
            </a:r>
            <a:r>
              <a:rPr lang="en-US" altLang="zh-CN" sz="2800" b="1" dirty="0"/>
              <a:t>/b/  /p/  /d/  /t/  /g/  /k/</a:t>
            </a:r>
            <a:endParaRPr lang="en-US" altLang="zh-CN" sz="2800" b="1" dirty="0"/>
          </a:p>
          <a:p>
            <a:r>
              <a:rPr lang="en-US" altLang="zh-CN" sz="2800" b="1" dirty="0"/>
              <a:t>1.</a:t>
            </a:r>
            <a:r>
              <a:rPr lang="zh-CN" altLang="en-US" sz="2800" b="1" dirty="0"/>
              <a:t>以上任何一个爆破音后面如果紧接着是一个辅音或者半元音，那么这个爆破音将不再发音，仅空半拍就行。如：</a:t>
            </a:r>
            <a:r>
              <a:rPr lang="en-US" altLang="zh-CN" sz="2800" b="1" dirty="0"/>
              <a:t>Goo</a:t>
            </a:r>
            <a:r>
              <a:rPr lang="en-US" altLang="zh-CN" sz="2800" b="1" dirty="0">
                <a:solidFill>
                  <a:srgbClr val="00B0F0"/>
                </a:solidFill>
              </a:rPr>
              <a:t>d</a:t>
            </a:r>
            <a:r>
              <a:rPr lang="en-US" altLang="zh-CN" sz="2800" b="1" dirty="0"/>
              <a:t> morning!</a:t>
            </a:r>
            <a:r>
              <a:rPr lang="zh-CN" altLang="en-US" sz="2800" b="1" dirty="0"/>
              <a:t>可以发为</a:t>
            </a:r>
            <a:r>
              <a:rPr lang="en-US" altLang="zh-CN" sz="2800" b="1" dirty="0"/>
              <a:t>/</a:t>
            </a:r>
            <a:r>
              <a:rPr lang="en-US" altLang="zh-CN" sz="2800" b="1" dirty="0" err="1"/>
              <a:t>gu</a:t>
            </a:r>
            <a:r>
              <a:rPr lang="en-US" altLang="zh-CN" sz="2800" b="1" dirty="0"/>
              <a:t>_'</a:t>
            </a:r>
            <a:r>
              <a:rPr lang="en-US" altLang="zh-CN" sz="2800" b="1" dirty="0" err="1"/>
              <a:t>mɔ:niŋ</a:t>
            </a:r>
            <a:r>
              <a:rPr lang="en-US" altLang="zh-CN" sz="2800" b="1" dirty="0"/>
              <a:t>/</a:t>
            </a:r>
            <a:r>
              <a:rPr lang="zh-CN" altLang="en-US" sz="2800" b="1" dirty="0"/>
              <a:t>。</a:t>
            </a:r>
            <a:endParaRPr lang="zh-CN" altLang="en-US" sz="2800" b="1" dirty="0"/>
          </a:p>
          <a:p>
            <a:r>
              <a:rPr lang="en-US" altLang="zh-CN" sz="2800" b="1" dirty="0"/>
              <a:t>2.</a:t>
            </a:r>
            <a:r>
              <a:rPr lang="zh-CN" altLang="en-US" sz="2800" b="1" dirty="0"/>
              <a:t>以上任何一个爆破音在句尾时，这个爆破音不再发音。如：</a:t>
            </a:r>
            <a:r>
              <a:rPr lang="en-US" altLang="zh-CN" sz="2800" b="1" dirty="0"/>
              <a:t>Goo</a:t>
            </a:r>
            <a:r>
              <a:rPr lang="en-US" altLang="zh-CN" sz="2800" b="1" dirty="0">
                <a:solidFill>
                  <a:srgbClr val="00B0F0"/>
                </a:solidFill>
              </a:rPr>
              <a:t>d</a:t>
            </a:r>
            <a:r>
              <a:rPr lang="en-US" altLang="zh-CN" sz="2800" b="1" dirty="0"/>
              <a:t> nigh</a:t>
            </a:r>
            <a:r>
              <a:rPr lang="en-US" altLang="zh-CN" sz="2800" b="1" dirty="0">
                <a:solidFill>
                  <a:srgbClr val="00B0F0"/>
                </a:solidFill>
              </a:rPr>
              <a:t>t</a:t>
            </a:r>
            <a:r>
              <a:rPr lang="en-US" altLang="zh-CN" sz="2800" b="1" dirty="0"/>
              <a:t>!</a:t>
            </a:r>
            <a:r>
              <a:rPr lang="zh-CN" altLang="en-US" sz="2800" b="1" dirty="0"/>
              <a:t>最后的</a:t>
            </a:r>
            <a:r>
              <a:rPr lang="en-US" altLang="zh-CN" sz="2800" b="1" dirty="0"/>
              <a:t>/t/</a:t>
            </a:r>
            <a:r>
              <a:rPr lang="zh-CN" altLang="en-US" sz="2800" b="1" dirty="0"/>
              <a:t>音便不再发，整句话可读作</a:t>
            </a:r>
            <a:r>
              <a:rPr lang="en-US" altLang="zh-CN" sz="2800" b="1" dirty="0"/>
              <a:t>/</a:t>
            </a:r>
            <a:r>
              <a:rPr lang="en-US" altLang="zh-CN" sz="2800" b="1" dirty="0" err="1"/>
              <a:t>gu_nai</a:t>
            </a:r>
            <a:r>
              <a:rPr lang="en-US" altLang="zh-CN" sz="2800" b="1" dirty="0"/>
              <a:t>_/</a:t>
            </a:r>
            <a:r>
              <a:rPr lang="zh-CN" altLang="en-US" sz="2800" b="1" dirty="0"/>
              <a:t>。</a:t>
            </a:r>
            <a:endParaRPr lang="zh-CN" altLang="en-US" sz="28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52622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1"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1"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1"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1"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40309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1"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PLACING_PICTURE_USER_VIEWPORT" val="{&quot;height&quot;:5224.185826771653,&quot;width&quot;:9060.35748031496}"/>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16635</Words>
  <Application>WPS 演示</Application>
  <PresentationFormat>宽屏</PresentationFormat>
  <Paragraphs>428</Paragraphs>
  <Slides>39</Slides>
  <Notes>34</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39</vt:i4>
      </vt:variant>
    </vt:vector>
  </HeadingPairs>
  <TitlesOfParts>
    <vt:vector size="59"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方正清刻本悦宋简体</vt:lpstr>
      <vt:lpstr>Segoe Print</vt:lpstr>
      <vt:lpstr>HelveticaNeue</vt:lpstr>
      <vt:lpstr>Helvetica 65 Medium</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24147</cp:lastModifiedBy>
  <cp:revision>155</cp:revision>
  <dcterms:created xsi:type="dcterms:W3CDTF">2017-05-25T00:04:00Z</dcterms:created>
  <dcterms:modified xsi:type="dcterms:W3CDTF">2023-06-16T14:19:57Z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2052-11.8.2.8411</vt:lpwstr>
  </property>
</Properties>
</file>