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73" r:id="rId3"/>
    <p:sldId id="260" r:id="rId4"/>
    <p:sldId id="256" r:id="rId5"/>
    <p:sldId id="265" r:id="rId6"/>
    <p:sldId id="257" r:id="rId7"/>
    <p:sldId id="258" r:id="rId8"/>
    <p:sldId id="261" r:id="rId9"/>
    <p:sldId id="262" r:id="rId10"/>
    <p:sldId id="263" r:id="rId11"/>
    <p:sldId id="259" r:id="rId12"/>
    <p:sldId id="264" r:id="rId13"/>
  </p:sldIdLst>
  <p:sldSz cx="9144000" cy="5143500" type="screen16x9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658" y="-67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6" Type="http://schemas.openxmlformats.org/officeDocument/2006/relationships/tableStyles" Target="tableStyles.xml"/><Relationship Id="rId15" Type="http://schemas.openxmlformats.org/officeDocument/2006/relationships/viewProps" Target="viewProps.xml"/><Relationship Id="rId14" Type="http://schemas.openxmlformats.org/officeDocument/2006/relationships/presProps" Target="presProps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image" Target="../media/image1.png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  <p:pic>
        <p:nvPicPr>
          <p:cNvPr id="12" name="图片 11" descr="水印"/>
          <p:cNvPicPr>
            <a:picLocks noChangeAspect="1"/>
          </p:cNvPicPr>
          <p:nvPr userDrawn="1"/>
        </p:nvPicPr>
        <p:blipFill>
          <a:blip r:embed="rId12"/>
          <a:stretch>
            <a:fillRect/>
          </a:stretch>
        </p:blipFill>
        <p:spPr>
          <a:xfrm>
            <a:off x="5389721" y="52705"/>
            <a:ext cx="3676650" cy="1190149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4.jpeg"/><Relationship Id="rId1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矩形 1"/>
          <p:cNvSpPr>
            <a:spLocks noChangeArrowheads="1"/>
          </p:cNvSpPr>
          <p:nvPr/>
        </p:nvSpPr>
        <p:spPr bwMode="auto">
          <a:xfrm>
            <a:off x="571500" y="934879"/>
            <a:ext cx="4903946" cy="3784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zh-CN" altLang="en-US" sz="3000" b="1">
                <a:solidFill>
                  <a:srgbClr val="FF0000"/>
                </a:solidFill>
                <a:latin typeface="HelveticaNeue" panose="02000503000000020004" pitchFamily="2" charset="0"/>
              </a:rPr>
              <a:t>感恩遇见，相互成就，本课件资料仅供您个人参考、教学使用，严禁自行在网络传播，违者依知识产权法追究法律责任。</a:t>
            </a:r>
            <a:endParaRPr lang="en-US" altLang="zh-CN" sz="3000" b="1">
              <a:solidFill>
                <a:srgbClr val="FF0000"/>
              </a:solidFill>
              <a:latin typeface="HelveticaNeue" panose="02000503000000020004" pitchFamily="2" charset="0"/>
            </a:endParaRP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endParaRPr lang="en-US" altLang="zh-CN" sz="3000" b="1">
              <a:solidFill>
                <a:srgbClr val="FF0000"/>
              </a:solidFill>
              <a:latin typeface="HelveticaNeue" panose="02000503000000020004" pitchFamily="2" charset="0"/>
            </a:endParaRP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zh-CN" altLang="en-US" sz="3000" b="1">
                <a:solidFill>
                  <a:srgbClr val="FF0000"/>
                </a:solidFill>
                <a:latin typeface="HelveticaNeue" panose="02000503000000020004" pitchFamily="2" charset="0"/>
              </a:rPr>
              <a:t>更多教学资源请关注</a:t>
            </a:r>
            <a:endParaRPr lang="en-US" altLang="zh-CN" sz="3000" b="1">
              <a:solidFill>
                <a:srgbClr val="FF0000"/>
              </a:solidFill>
              <a:latin typeface="HelveticaNeue" panose="02000503000000020004" pitchFamily="2" charset="0"/>
            </a:endParaRP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zh-CN" altLang="en-US" sz="3000" b="1">
                <a:solidFill>
                  <a:srgbClr val="FF0000"/>
                </a:solidFill>
                <a:latin typeface="HelveticaNeue" panose="02000503000000020004" pitchFamily="2" charset="0"/>
              </a:rPr>
              <a:t>公众号：溯恩高中英语</a:t>
            </a:r>
            <a:endParaRPr lang="zh-CN" altLang="en-US" sz="3000" b="1">
              <a:solidFill>
                <a:srgbClr val="FF0000"/>
              </a:solidFill>
              <a:latin typeface="HelveticaNeue" panose="02000503000000020004" pitchFamily="2" charset="0"/>
            </a:endParaRPr>
          </a:p>
        </p:txBody>
      </p:sp>
      <p:pic>
        <p:nvPicPr>
          <p:cNvPr id="14338" name="图片 2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53539" y="1705451"/>
            <a:ext cx="2519363" cy="2519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459" name="矩形 3"/>
          <p:cNvSpPr>
            <a:spLocks noChangeArrowheads="1"/>
          </p:cNvSpPr>
          <p:nvPr/>
        </p:nvSpPr>
        <p:spPr bwMode="auto">
          <a:xfrm>
            <a:off x="5483543" y="1212533"/>
            <a:ext cx="2702719" cy="5530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zh-CN" altLang="en-US" sz="3000" b="1">
                <a:latin typeface="华文新魏" panose="02010800040101010101" pitchFamily="2" charset="-122"/>
              </a:rPr>
              <a:t>知识产权声明</a:t>
            </a:r>
            <a:endParaRPr lang="zh-CN" altLang="en-US" sz="3000" b="1">
              <a:latin typeface="华文新魏" panose="02010800040101010101" pitchFamily="2" charset="-122"/>
            </a:endParaRPr>
          </a:p>
        </p:txBody>
      </p:sp>
    </p:spTree>
  </p:cSld>
  <p:clrMapOvr>
    <a:masterClrMapping/>
  </p:clrMapOvr>
  <p:transition spd="med"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251521" y="419864"/>
            <a:ext cx="5832647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000" dirty="0"/>
              <a:t>Dear Ryan, </a:t>
            </a:r>
            <a:endParaRPr lang="en-US" altLang="zh-CN" sz="2000" dirty="0"/>
          </a:p>
          <a:p>
            <a:pPr algn="just"/>
            <a:r>
              <a:rPr lang="en-US" altLang="zh-CN" sz="2000" dirty="0"/>
              <a:t>            I’m Li </a:t>
            </a:r>
            <a:r>
              <a:rPr lang="en-US" altLang="zh-CN" sz="2000" dirty="0" err="1"/>
              <a:t>Hua</a:t>
            </a:r>
            <a:r>
              <a:rPr lang="en-US" altLang="zh-CN" sz="2000" dirty="0"/>
              <a:t> from Class 3. </a:t>
            </a:r>
            <a:r>
              <a:rPr lang="en-US" altLang="zh-CN" sz="2000" dirty="0" smtClean="0"/>
              <a:t>I'm </a:t>
            </a:r>
            <a:r>
              <a:rPr lang="en-US" altLang="zh-CN" sz="2000" dirty="0"/>
              <a:t>writing to share with you my ideas </a:t>
            </a:r>
            <a:r>
              <a:rPr lang="en-US" altLang="zh-CN" sz="2000" dirty="0">
                <a:solidFill>
                  <a:srgbClr val="0000FF"/>
                </a:solidFill>
              </a:rPr>
              <a:t>about how to </a:t>
            </a:r>
            <a:r>
              <a:rPr lang="en-US" altLang="zh-CN" sz="2000" dirty="0" smtClean="0">
                <a:solidFill>
                  <a:srgbClr val="0000FF"/>
                </a:solidFill>
              </a:rPr>
              <a:t>divide our </a:t>
            </a:r>
            <a:r>
              <a:rPr lang="en-US" altLang="zh-CN" sz="2000" dirty="0">
                <a:solidFill>
                  <a:srgbClr val="0000FF"/>
                </a:solidFill>
              </a:rPr>
              <a:t>class into small learning group</a:t>
            </a:r>
            <a:r>
              <a:rPr lang="en-US" altLang="zh-CN" sz="2000" dirty="0" smtClean="0"/>
              <a:t>. </a:t>
            </a:r>
            <a:endParaRPr lang="en-US" altLang="zh-CN" sz="2000" dirty="0" smtClean="0"/>
          </a:p>
          <a:p>
            <a:pPr algn="just"/>
            <a:r>
              <a:rPr lang="en-US" altLang="zh-CN" sz="2000" dirty="0"/>
              <a:t> </a:t>
            </a:r>
            <a:r>
              <a:rPr lang="en-US" altLang="zh-CN" sz="2000" dirty="0" smtClean="0"/>
              <a:t>           </a:t>
            </a:r>
            <a:r>
              <a:rPr lang="en-US" altLang="zh-CN" sz="2000" dirty="0" smtClean="0">
                <a:solidFill>
                  <a:srgbClr val="0000FF"/>
                </a:solidFill>
              </a:rPr>
              <a:t>It's </a:t>
            </a:r>
            <a:r>
              <a:rPr lang="en-US" altLang="zh-CN" sz="2000" dirty="0">
                <a:solidFill>
                  <a:srgbClr val="0000FF"/>
                </a:solidFill>
              </a:rPr>
              <a:t>not appropriate for you to </a:t>
            </a:r>
            <a:r>
              <a:rPr lang="en-US" altLang="zh-CN" sz="2000" dirty="0"/>
              <a:t>randomly divide us into </a:t>
            </a:r>
            <a:r>
              <a:rPr lang="en-US" altLang="zh-CN" sz="2000" dirty="0">
                <a:solidFill>
                  <a:srgbClr val="0000FF"/>
                </a:solidFill>
              </a:rPr>
              <a:t>two-students group</a:t>
            </a:r>
            <a:r>
              <a:rPr lang="en-US" altLang="zh-CN" sz="2000" dirty="0" smtClean="0"/>
              <a:t>. The </a:t>
            </a:r>
            <a:r>
              <a:rPr lang="en-US" altLang="zh-CN" sz="2000" dirty="0"/>
              <a:t>reason is that if the two students have the same difficulty in pronunciation, they can't tackle the problem by themselves. Thus</a:t>
            </a:r>
            <a:r>
              <a:rPr lang="en-US" altLang="zh-CN" sz="2000" dirty="0" smtClean="0"/>
              <a:t>, </a:t>
            </a:r>
            <a:r>
              <a:rPr lang="en-US" altLang="zh-CN" sz="2000" dirty="0" smtClean="0">
                <a:solidFill>
                  <a:srgbClr val="0000FF"/>
                </a:solidFill>
              </a:rPr>
              <a:t>it's </a:t>
            </a:r>
            <a:r>
              <a:rPr lang="en-US" altLang="zh-CN" sz="2000" dirty="0">
                <a:solidFill>
                  <a:srgbClr val="0000FF"/>
                </a:solidFill>
              </a:rPr>
              <a:t>a better way</a:t>
            </a:r>
            <a:r>
              <a:rPr lang="en-US" altLang="zh-CN" sz="2000" dirty="0"/>
              <a:t> </a:t>
            </a:r>
            <a:r>
              <a:rPr lang="en-US" altLang="zh-CN" sz="2000" dirty="0">
                <a:solidFill>
                  <a:srgbClr val="0000FF"/>
                </a:solidFill>
              </a:rPr>
              <a:t>to choose students with different advantages </a:t>
            </a:r>
            <a:r>
              <a:rPr lang="en-US" altLang="zh-CN" sz="2000" dirty="0" smtClean="0">
                <a:solidFill>
                  <a:srgbClr val="0000FF"/>
                </a:solidFill>
              </a:rPr>
              <a:t>to a </a:t>
            </a:r>
            <a:r>
              <a:rPr lang="en-US" altLang="zh-CN" sz="2000" dirty="0">
                <a:solidFill>
                  <a:srgbClr val="0000FF"/>
                </a:solidFill>
              </a:rPr>
              <a:t>group</a:t>
            </a:r>
            <a:r>
              <a:rPr lang="en-US" altLang="zh-CN" sz="2000" dirty="0" smtClean="0"/>
              <a:t>, so </a:t>
            </a:r>
            <a:r>
              <a:rPr lang="en-US" altLang="zh-CN" sz="2000" dirty="0"/>
              <a:t>that they can help each other to address the problems</a:t>
            </a:r>
            <a:r>
              <a:rPr lang="en-US" altLang="zh-CN" sz="2000" dirty="0" smtClean="0"/>
              <a:t>. </a:t>
            </a:r>
            <a:endParaRPr lang="en-US" altLang="zh-CN" sz="2000" dirty="0" smtClean="0"/>
          </a:p>
          <a:p>
            <a:pPr algn="just"/>
            <a:r>
              <a:rPr lang="en-US" altLang="zh-CN" sz="2000" dirty="0"/>
              <a:t> </a:t>
            </a:r>
            <a:r>
              <a:rPr lang="en-US" altLang="zh-CN" sz="2000" dirty="0" smtClean="0"/>
              <a:t>          Hope </a:t>
            </a:r>
            <a:r>
              <a:rPr lang="en-US" altLang="zh-CN" sz="2000" dirty="0"/>
              <a:t>my advice can be taken into serious consideration. Looking forward to your reply</a:t>
            </a:r>
            <a:r>
              <a:rPr lang="en-US" altLang="zh-CN" sz="2000" dirty="0" smtClean="0"/>
              <a:t>.</a:t>
            </a:r>
            <a:r>
              <a:rPr lang="en-US" altLang="zh-CN" sz="2000" dirty="0"/>
              <a:t> </a:t>
            </a:r>
            <a:endParaRPr lang="en-US" altLang="zh-CN" sz="2000" dirty="0" smtClean="0"/>
          </a:p>
          <a:p>
            <a:pPr algn="r"/>
            <a:r>
              <a:rPr lang="en-US" altLang="zh-CN" sz="2000" dirty="0" smtClean="0"/>
              <a:t>Yours </a:t>
            </a:r>
            <a:r>
              <a:rPr lang="en-US" altLang="zh-CN" sz="2000" dirty="0"/>
              <a:t>sincerely,</a:t>
            </a:r>
            <a:endParaRPr lang="en-US" altLang="zh-CN" sz="2000" dirty="0"/>
          </a:p>
          <a:p>
            <a:pPr algn="r"/>
            <a:r>
              <a:rPr lang="en-US" altLang="zh-CN" sz="2000" dirty="0"/>
              <a:t>Li </a:t>
            </a:r>
            <a:r>
              <a:rPr lang="en-US" altLang="zh-CN" sz="2000" dirty="0" err="1"/>
              <a:t>Hua</a:t>
            </a:r>
            <a:r>
              <a:rPr lang="en-US" altLang="zh-CN" sz="2000" dirty="0"/>
              <a:t> </a:t>
            </a:r>
            <a:endParaRPr lang="zh-CN" altLang="en-US" sz="2000" dirty="0"/>
          </a:p>
          <a:p>
            <a:endParaRPr lang="zh-CN" altLang="en-US" sz="2000" dirty="0"/>
          </a:p>
        </p:txBody>
      </p:sp>
      <p:sp>
        <p:nvSpPr>
          <p:cNvPr id="3" name="TextBox 2"/>
          <p:cNvSpPr txBox="1"/>
          <p:nvPr/>
        </p:nvSpPr>
        <p:spPr>
          <a:xfrm>
            <a:off x="179512" y="63933"/>
            <a:ext cx="13681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学生习作：</a:t>
            </a:r>
            <a:endParaRPr lang="zh-CN" altLang="en-US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矩形 3"/>
          <p:cNvSpPr/>
          <p:nvPr/>
        </p:nvSpPr>
        <p:spPr>
          <a:xfrm>
            <a:off x="6084168" y="555526"/>
            <a:ext cx="3069505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sz="1600" b="1" dirty="0" smtClean="0">
                <a:solidFill>
                  <a:srgbClr val="0000FF"/>
                </a:solidFill>
              </a:rPr>
              <a:t>首段写作目的不明确，应为</a:t>
            </a:r>
            <a:r>
              <a:rPr lang="en-US" altLang="zh-CN" sz="1600" b="1" dirty="0" smtClean="0">
                <a:solidFill>
                  <a:srgbClr val="0000FF"/>
                </a:solidFill>
              </a:rPr>
              <a:t>… about </a:t>
            </a:r>
            <a:r>
              <a:rPr lang="en-US" altLang="zh-CN" sz="1600" b="1" u="sng" dirty="0" smtClean="0">
                <a:solidFill>
                  <a:srgbClr val="FF0000"/>
                </a:solidFill>
              </a:rPr>
              <a:t>your arrangement </a:t>
            </a:r>
            <a:r>
              <a:rPr lang="en-US" altLang="zh-CN" sz="1600" b="1" dirty="0" smtClean="0">
                <a:solidFill>
                  <a:srgbClr val="FF0000"/>
                </a:solidFill>
              </a:rPr>
              <a:t>of </a:t>
            </a:r>
            <a:r>
              <a:rPr lang="en-US" altLang="zh-CN" sz="1600" b="1" u="sng" dirty="0" smtClean="0">
                <a:solidFill>
                  <a:srgbClr val="FF0000"/>
                </a:solidFill>
              </a:rPr>
              <a:t>randomly dividing our class into </a:t>
            </a:r>
            <a:r>
              <a:rPr lang="en-US" altLang="zh-CN" sz="1600" b="1" u="sng" dirty="0">
                <a:solidFill>
                  <a:srgbClr val="FF0000"/>
                </a:solidFill>
              </a:rPr>
              <a:t>oral English learning pairs</a:t>
            </a:r>
            <a:r>
              <a:rPr lang="en-US" altLang="zh-CN" sz="1600" b="1" dirty="0" smtClean="0">
                <a:solidFill>
                  <a:srgbClr val="0000FF"/>
                </a:solidFill>
              </a:rPr>
              <a:t>. </a:t>
            </a:r>
            <a:endParaRPr lang="zh-CN" altLang="en-US" sz="1600" b="1" dirty="0">
              <a:solidFill>
                <a:srgbClr val="0000FF"/>
              </a:solidFill>
            </a:endParaRPr>
          </a:p>
        </p:txBody>
      </p:sp>
      <p:sp>
        <p:nvSpPr>
          <p:cNvPr id="5" name="矩形 4"/>
          <p:cNvSpPr/>
          <p:nvPr/>
        </p:nvSpPr>
        <p:spPr>
          <a:xfrm>
            <a:off x="6084168" y="1707654"/>
            <a:ext cx="3141513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sz="1600" b="1" dirty="0" smtClean="0">
                <a:solidFill>
                  <a:srgbClr val="0000FF"/>
                </a:solidFill>
              </a:rPr>
              <a:t>语气不适合用于</a:t>
            </a:r>
            <a:r>
              <a:rPr lang="zh-CN" altLang="en-US" sz="1600" b="1" dirty="0">
                <a:solidFill>
                  <a:srgbClr val="0000FF"/>
                </a:solidFill>
              </a:rPr>
              <a:t>写给</a:t>
            </a:r>
            <a:r>
              <a:rPr lang="zh-CN" altLang="en-US" sz="1600" b="1" dirty="0" smtClean="0">
                <a:solidFill>
                  <a:srgbClr val="0000FF"/>
                </a:solidFill>
              </a:rPr>
              <a:t>外教的邮件</a:t>
            </a:r>
            <a:endParaRPr lang="en-US" altLang="zh-CN" sz="1600" b="1" dirty="0" smtClean="0">
              <a:solidFill>
                <a:srgbClr val="0000FF"/>
              </a:solidFill>
            </a:endParaRPr>
          </a:p>
          <a:p>
            <a:r>
              <a:rPr lang="zh-CN" altLang="en-US" sz="1600" b="1" dirty="0" smtClean="0">
                <a:solidFill>
                  <a:srgbClr val="0000FF"/>
                </a:solidFill>
              </a:rPr>
              <a:t>表述不恰当，应为</a:t>
            </a:r>
            <a:r>
              <a:rPr lang="zh-CN" altLang="en-US" sz="1600" b="1" dirty="0" smtClean="0">
                <a:solidFill>
                  <a:srgbClr val="FF0000"/>
                </a:solidFill>
              </a:rPr>
              <a:t> </a:t>
            </a:r>
            <a:r>
              <a:rPr lang="en-US" altLang="zh-CN" sz="1600" b="1" dirty="0" smtClean="0">
                <a:solidFill>
                  <a:srgbClr val="FF0000"/>
                </a:solidFill>
              </a:rPr>
              <a:t>pairs</a:t>
            </a:r>
            <a:endParaRPr lang="en-US" altLang="zh-CN" sz="1600" b="1" dirty="0" smtClean="0">
              <a:solidFill>
                <a:srgbClr val="FF0000"/>
              </a:solidFill>
            </a:endParaRPr>
          </a:p>
          <a:p>
            <a:endParaRPr lang="en-US" altLang="zh-CN" sz="1600" b="1" dirty="0" smtClean="0">
              <a:solidFill>
                <a:srgbClr val="0000FF"/>
              </a:solidFill>
            </a:endParaRPr>
          </a:p>
          <a:p>
            <a:r>
              <a:rPr lang="zh-CN" altLang="en-US" sz="1600" b="1" dirty="0" smtClean="0">
                <a:solidFill>
                  <a:srgbClr val="0000FF"/>
                </a:solidFill>
              </a:rPr>
              <a:t>语气上不合适，可以改为</a:t>
            </a:r>
            <a:r>
              <a:rPr lang="en-US" altLang="zh-CN" sz="1600" b="1" dirty="0" smtClean="0">
                <a:solidFill>
                  <a:srgbClr val="FF0000"/>
                </a:solidFill>
              </a:rPr>
              <a:t>It would be better if 3 to 4 students of different strengths are divided into a group </a:t>
            </a:r>
            <a:endParaRPr lang="en-US" altLang="zh-CN" sz="1600" b="1" dirty="0" smtClean="0">
              <a:solidFill>
                <a:srgbClr val="FF0000"/>
              </a:solidFill>
            </a:endParaRPr>
          </a:p>
          <a:p>
            <a:r>
              <a:rPr lang="zh-CN" altLang="en-US" sz="1600" b="1" dirty="0" smtClean="0">
                <a:solidFill>
                  <a:srgbClr val="0000FF"/>
                </a:solidFill>
              </a:rPr>
              <a:t>语义上应为</a:t>
            </a:r>
            <a:r>
              <a:rPr lang="en-US" altLang="zh-CN" sz="1600" b="1" dirty="0" smtClean="0">
                <a:solidFill>
                  <a:srgbClr val="0000FF"/>
                </a:solidFill>
              </a:rPr>
              <a:t>strengths</a:t>
            </a:r>
            <a:r>
              <a:rPr lang="zh-CN" altLang="en-US" sz="1600" b="1" dirty="0" smtClean="0">
                <a:solidFill>
                  <a:srgbClr val="0000FF"/>
                </a:solidFill>
              </a:rPr>
              <a:t>，更恰当的应改为 </a:t>
            </a:r>
            <a:r>
              <a:rPr lang="en-US" altLang="zh-CN" sz="1600" b="1" dirty="0" smtClean="0">
                <a:solidFill>
                  <a:srgbClr val="0000FF"/>
                </a:solidFill>
              </a:rPr>
              <a:t>students of </a:t>
            </a:r>
            <a:r>
              <a:rPr lang="en-US" altLang="zh-CN" sz="1600" b="1" dirty="0" smtClean="0">
                <a:solidFill>
                  <a:srgbClr val="FF0000"/>
                </a:solidFill>
              </a:rPr>
              <a:t>different oral English competences </a:t>
            </a:r>
            <a:endParaRPr lang="zh-CN" altLang="en-US" sz="16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176392" y="339502"/>
            <a:ext cx="6411832" cy="52168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1850" dirty="0"/>
              <a:t>Dear Ryan, </a:t>
            </a:r>
            <a:endParaRPr lang="en-US" altLang="zh-CN" sz="1850" dirty="0"/>
          </a:p>
          <a:p>
            <a:pPr algn="just"/>
            <a:r>
              <a:rPr lang="en-US" altLang="zh-CN" sz="1850" dirty="0" smtClean="0"/>
              <a:t>          I’m </a:t>
            </a:r>
            <a:r>
              <a:rPr lang="en-US" altLang="zh-CN" sz="1850" dirty="0"/>
              <a:t>Li </a:t>
            </a:r>
            <a:r>
              <a:rPr lang="en-US" altLang="zh-CN" sz="1850" dirty="0" err="1"/>
              <a:t>Hua</a:t>
            </a:r>
            <a:r>
              <a:rPr lang="en-US" altLang="zh-CN" sz="1850" dirty="0"/>
              <a:t> from Class 3. </a:t>
            </a:r>
            <a:r>
              <a:rPr lang="en-US" altLang="zh-CN" b="1" i="1" dirty="0">
                <a:solidFill>
                  <a:srgbClr val="FF0000"/>
                </a:solidFill>
              </a:rPr>
              <a:t>I don’t </a:t>
            </a:r>
            <a:r>
              <a:rPr lang="en-US" altLang="zh-CN" b="1" i="1" dirty="0" smtClean="0">
                <a:solidFill>
                  <a:srgbClr val="FF0000"/>
                </a:solidFill>
              </a:rPr>
              <a:t>intend </a:t>
            </a:r>
            <a:r>
              <a:rPr lang="en-US" altLang="zh-CN" b="1" i="1" dirty="0">
                <a:solidFill>
                  <a:srgbClr val="FF0000"/>
                </a:solidFill>
              </a:rPr>
              <a:t>to offend you, but </a:t>
            </a:r>
            <a:r>
              <a:rPr lang="en-US" altLang="zh-CN" sz="1850" dirty="0"/>
              <a:t>the grouping method of oral English practice </a:t>
            </a:r>
            <a:r>
              <a:rPr lang="en-US" altLang="zh-CN" sz="1850" dirty="0" smtClean="0"/>
              <a:t>does </a:t>
            </a:r>
            <a:r>
              <a:rPr lang="en-US" altLang="zh-CN" sz="1850" dirty="0"/>
              <a:t>need improving. </a:t>
            </a:r>
            <a:endParaRPr lang="en-US" altLang="zh-CN" sz="1850" dirty="0" smtClean="0"/>
          </a:p>
          <a:p>
            <a:pPr algn="just"/>
            <a:r>
              <a:rPr lang="en-US" altLang="zh-CN" sz="1850" dirty="0"/>
              <a:t> </a:t>
            </a:r>
            <a:r>
              <a:rPr lang="en-US" altLang="zh-CN" sz="1850" dirty="0" smtClean="0"/>
              <a:t>         As you suggested, we are supposed to be divided into pairs at random after class. </a:t>
            </a:r>
            <a:r>
              <a:rPr lang="en-US" altLang="zh-CN" b="1" i="1" dirty="0" smtClean="0">
                <a:solidFill>
                  <a:srgbClr val="FF0000"/>
                </a:solidFill>
              </a:rPr>
              <a:t>It is indeed a fabulous idea to improve our English speaking skills, yet </a:t>
            </a:r>
            <a:r>
              <a:rPr lang="en-US" altLang="zh-CN" sz="1850" dirty="0" smtClean="0"/>
              <a:t>you must have overlooked the fact that not every two students are proficient in oral English, </a:t>
            </a:r>
            <a:r>
              <a:rPr lang="en-US" altLang="zh-CN" b="1" i="1" dirty="0" smtClean="0">
                <a:solidFill>
                  <a:srgbClr val="0000FF"/>
                </a:solidFill>
              </a:rPr>
              <a:t>nor</a:t>
            </a:r>
            <a:r>
              <a:rPr lang="en-US" altLang="zh-CN" sz="1850" dirty="0" smtClean="0"/>
              <a:t> do we share the same interests in certain topics. It will greatly decrease our desire to freely voice ourselves in English, </a:t>
            </a:r>
            <a:r>
              <a:rPr lang="en-US" altLang="zh-CN" b="1" i="1" dirty="0">
                <a:solidFill>
                  <a:srgbClr val="0000FF"/>
                </a:solidFill>
              </a:rPr>
              <a:t>let</a:t>
            </a:r>
            <a:r>
              <a:rPr lang="en-US" altLang="zh-CN" sz="1850" dirty="0" smtClean="0"/>
              <a:t> </a:t>
            </a:r>
            <a:r>
              <a:rPr lang="en-US" altLang="zh-CN" b="1" i="1" dirty="0">
                <a:solidFill>
                  <a:srgbClr val="0000FF"/>
                </a:solidFill>
              </a:rPr>
              <a:t>alone</a:t>
            </a:r>
            <a:r>
              <a:rPr lang="en-US" altLang="zh-CN" sz="1850" dirty="0" smtClean="0"/>
              <a:t> satisfy the initial purpose of enhancing English fluency. </a:t>
            </a:r>
            <a:r>
              <a:rPr lang="en-US" altLang="zh-CN" b="1" i="1" dirty="0">
                <a:solidFill>
                  <a:srgbClr val="0000FF"/>
                </a:solidFill>
              </a:rPr>
              <a:t>Therefore</a:t>
            </a:r>
            <a:r>
              <a:rPr lang="en-US" altLang="zh-CN" sz="1850" dirty="0"/>
              <a:t>, </a:t>
            </a:r>
            <a:r>
              <a:rPr lang="en-US" altLang="zh-CN" b="1" i="1" dirty="0">
                <a:solidFill>
                  <a:srgbClr val="FF0000"/>
                </a:solidFill>
              </a:rPr>
              <a:t>I’m wondering if you could </a:t>
            </a:r>
            <a:r>
              <a:rPr lang="en-US" altLang="zh-CN" sz="1850" dirty="0"/>
              <a:t>make some adjustments </a:t>
            </a:r>
            <a:r>
              <a:rPr lang="en-US" altLang="zh-CN" b="1" i="1" dirty="0">
                <a:solidFill>
                  <a:srgbClr val="0000FF"/>
                </a:solidFill>
              </a:rPr>
              <a:t>accordingly</a:t>
            </a:r>
            <a:r>
              <a:rPr lang="en-US" altLang="zh-CN" sz="1850" dirty="0" smtClean="0"/>
              <a:t>, </a:t>
            </a:r>
            <a:r>
              <a:rPr lang="en-US" altLang="zh-CN" b="1" i="1" dirty="0">
                <a:solidFill>
                  <a:srgbClr val="0000FF"/>
                </a:solidFill>
              </a:rPr>
              <a:t>such</a:t>
            </a:r>
            <a:r>
              <a:rPr lang="en-US" altLang="zh-CN" sz="1850" dirty="0" smtClean="0"/>
              <a:t> </a:t>
            </a:r>
            <a:r>
              <a:rPr lang="en-US" altLang="zh-CN" b="1" i="1" dirty="0">
                <a:solidFill>
                  <a:srgbClr val="0000FF"/>
                </a:solidFill>
              </a:rPr>
              <a:t>as</a:t>
            </a:r>
            <a:r>
              <a:rPr lang="en-US" altLang="zh-CN" sz="1850" dirty="0" smtClean="0"/>
              <a:t> pairing students based on different English competences </a:t>
            </a:r>
            <a:r>
              <a:rPr lang="en-US" altLang="zh-CN" b="1" i="1" dirty="0" smtClean="0">
                <a:solidFill>
                  <a:srgbClr val="0000FF"/>
                </a:solidFill>
              </a:rPr>
              <a:t>and</a:t>
            </a:r>
            <a:r>
              <a:rPr lang="en-US" altLang="zh-CN" sz="1850" dirty="0" smtClean="0"/>
              <a:t> adding one more student to each group. </a:t>
            </a:r>
            <a:endParaRPr lang="en-US" altLang="zh-CN" sz="1850" dirty="0" smtClean="0"/>
          </a:p>
          <a:p>
            <a:pPr algn="just"/>
            <a:r>
              <a:rPr lang="en-US" altLang="zh-CN" sz="1850" dirty="0"/>
              <a:t>         Thank you for reading my letter. I’d appreciate it if you can take my advice into serious </a:t>
            </a:r>
            <a:r>
              <a:rPr lang="en-US" altLang="zh-CN" sz="1850" dirty="0" smtClean="0"/>
              <a:t>account. </a:t>
            </a:r>
            <a:endParaRPr lang="en-US" altLang="zh-CN" sz="1850" dirty="0"/>
          </a:p>
          <a:p>
            <a:pPr algn="r"/>
            <a:r>
              <a:rPr lang="en-US" altLang="zh-CN" sz="1850" dirty="0" smtClean="0"/>
              <a:t>Yours </a:t>
            </a:r>
            <a:r>
              <a:rPr lang="en-US" altLang="zh-CN" sz="1850" dirty="0"/>
              <a:t>sincerely,</a:t>
            </a:r>
            <a:endParaRPr lang="en-US" altLang="zh-CN" sz="1850" dirty="0"/>
          </a:p>
          <a:p>
            <a:pPr algn="r"/>
            <a:r>
              <a:rPr lang="en-US" altLang="zh-CN" sz="1850" dirty="0"/>
              <a:t>Li </a:t>
            </a:r>
            <a:r>
              <a:rPr lang="en-US" altLang="zh-CN" sz="1850" dirty="0" err="1"/>
              <a:t>Hua</a:t>
            </a:r>
            <a:r>
              <a:rPr lang="en-US" altLang="zh-CN" sz="1850" dirty="0"/>
              <a:t> </a:t>
            </a:r>
            <a:endParaRPr lang="zh-CN" altLang="en-US" sz="1850" dirty="0"/>
          </a:p>
          <a:p>
            <a:endParaRPr lang="zh-CN" altLang="en-US" sz="1850" dirty="0"/>
          </a:p>
        </p:txBody>
      </p:sp>
      <p:sp>
        <p:nvSpPr>
          <p:cNvPr id="3" name="TextBox 2"/>
          <p:cNvSpPr txBox="1"/>
          <p:nvPr/>
        </p:nvSpPr>
        <p:spPr>
          <a:xfrm>
            <a:off x="179512" y="63933"/>
            <a:ext cx="13681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下水作文：</a:t>
            </a:r>
            <a:endParaRPr lang="zh-CN" altLang="en-US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矩形 3"/>
          <p:cNvSpPr/>
          <p:nvPr/>
        </p:nvSpPr>
        <p:spPr>
          <a:xfrm>
            <a:off x="6495553" y="68156"/>
            <a:ext cx="2736304" cy="45243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1600" b="1" dirty="0" smtClean="0">
                <a:solidFill>
                  <a:srgbClr val="FF0000"/>
                </a:solidFill>
              </a:rPr>
              <a:t>【</a:t>
            </a:r>
            <a:r>
              <a:rPr lang="zh-CN" altLang="en-US" sz="1600" b="1" dirty="0">
                <a:solidFill>
                  <a:srgbClr val="FF0000"/>
                </a:solidFill>
              </a:rPr>
              <a:t>点评</a:t>
            </a:r>
            <a:r>
              <a:rPr lang="en-US" altLang="zh-CN" sz="1600" b="1" dirty="0" smtClean="0">
                <a:solidFill>
                  <a:srgbClr val="FF0000"/>
                </a:solidFill>
              </a:rPr>
              <a:t>】</a:t>
            </a:r>
            <a:r>
              <a:rPr lang="zh-CN" altLang="en-US" sz="1600" b="1" dirty="0" smtClean="0">
                <a:solidFill>
                  <a:srgbClr val="0000FF"/>
                </a:solidFill>
              </a:rPr>
              <a:t>文体适宜、要点完整、</a:t>
            </a:r>
            <a:r>
              <a:rPr lang="zh-CN" altLang="en-US" sz="1600" b="1" dirty="0">
                <a:solidFill>
                  <a:srgbClr val="0000FF"/>
                </a:solidFill>
              </a:rPr>
              <a:t>语言</a:t>
            </a:r>
            <a:r>
              <a:rPr lang="zh-CN" altLang="en-US" sz="1600" b="1" smtClean="0">
                <a:solidFill>
                  <a:srgbClr val="0000FF"/>
                </a:solidFill>
              </a:rPr>
              <a:t>准确、逻辑连贯、语气</a:t>
            </a:r>
            <a:r>
              <a:rPr lang="zh-CN" altLang="en-US" sz="1600" b="1" dirty="0" smtClean="0">
                <a:solidFill>
                  <a:srgbClr val="0000FF"/>
                </a:solidFill>
              </a:rPr>
              <a:t>得体。</a:t>
            </a:r>
            <a:endParaRPr lang="en-US" altLang="zh-CN" sz="1600" b="1" dirty="0" smtClean="0">
              <a:solidFill>
                <a:srgbClr val="0000FF"/>
              </a:solidFill>
            </a:endParaRPr>
          </a:p>
          <a:p>
            <a:r>
              <a:rPr lang="zh-CN" altLang="en-US" sz="1600" b="1" dirty="0" smtClean="0">
                <a:solidFill>
                  <a:srgbClr val="FF0000"/>
                </a:solidFill>
              </a:rPr>
              <a:t>首段</a:t>
            </a:r>
            <a:r>
              <a:rPr lang="zh-CN" altLang="en-US" sz="1600" b="1" dirty="0" smtClean="0">
                <a:solidFill>
                  <a:srgbClr val="0000FF"/>
                </a:solidFill>
              </a:rPr>
              <a:t>开门见山，点明写作目的和问题所在，利用</a:t>
            </a:r>
            <a:r>
              <a:rPr lang="en-US" altLang="zh-CN" sz="1600" b="1" dirty="0" smtClean="0">
                <a:solidFill>
                  <a:srgbClr val="0000FF"/>
                </a:solidFill>
              </a:rPr>
              <a:t>but</a:t>
            </a:r>
            <a:r>
              <a:rPr lang="zh-CN" altLang="en-US" sz="1600" b="1" dirty="0" smtClean="0">
                <a:solidFill>
                  <a:srgbClr val="0000FF"/>
                </a:solidFill>
              </a:rPr>
              <a:t>欲抑先扬，语气委婉。</a:t>
            </a:r>
            <a:endParaRPr lang="en-US" altLang="zh-CN" sz="1600" b="1" dirty="0" smtClean="0">
              <a:solidFill>
                <a:srgbClr val="0000FF"/>
              </a:solidFill>
            </a:endParaRPr>
          </a:p>
          <a:p>
            <a:r>
              <a:rPr lang="zh-CN" altLang="en-US" sz="1600" b="1" dirty="0" smtClean="0">
                <a:solidFill>
                  <a:srgbClr val="FF0000"/>
                </a:solidFill>
              </a:rPr>
              <a:t>中段</a:t>
            </a:r>
            <a:r>
              <a:rPr lang="zh-CN" altLang="en-US" sz="1600" b="1" dirty="0" smtClean="0">
                <a:solidFill>
                  <a:srgbClr val="0000FF"/>
                </a:solidFill>
              </a:rPr>
              <a:t>有理有据，有礼有节，层层递进。问题部分通过</a:t>
            </a:r>
            <a:r>
              <a:rPr lang="en-US" altLang="zh-CN" sz="1600" b="1" dirty="0" smtClean="0">
                <a:solidFill>
                  <a:srgbClr val="0000FF"/>
                </a:solidFill>
              </a:rPr>
              <a:t>nor</a:t>
            </a:r>
            <a:r>
              <a:rPr lang="zh-CN" altLang="en-US" sz="1600" b="1" dirty="0" smtClean="0">
                <a:solidFill>
                  <a:srgbClr val="0000FF"/>
                </a:solidFill>
              </a:rPr>
              <a:t>和</a:t>
            </a:r>
            <a:r>
              <a:rPr lang="en-US" altLang="zh-CN" sz="1600" b="1" dirty="0" smtClean="0">
                <a:solidFill>
                  <a:srgbClr val="0000FF"/>
                </a:solidFill>
              </a:rPr>
              <a:t>let alone</a:t>
            </a:r>
            <a:r>
              <a:rPr lang="zh-CN" altLang="en-US" sz="1600" b="1" dirty="0" smtClean="0">
                <a:solidFill>
                  <a:srgbClr val="0000FF"/>
                </a:solidFill>
              </a:rPr>
              <a:t>来划分层次，形成递进。</a:t>
            </a:r>
            <a:r>
              <a:rPr lang="en-US" altLang="zh-CN" sz="1600" b="1" dirty="0" smtClean="0">
                <a:solidFill>
                  <a:srgbClr val="0000FF"/>
                </a:solidFill>
              </a:rPr>
              <a:t>Therefore</a:t>
            </a:r>
            <a:r>
              <a:rPr lang="zh-CN" altLang="en-US" sz="1600" b="1" dirty="0" smtClean="0">
                <a:solidFill>
                  <a:srgbClr val="0000FF"/>
                </a:solidFill>
              </a:rPr>
              <a:t>自然过渡到建议。建议部分通过</a:t>
            </a:r>
            <a:r>
              <a:rPr lang="en-US" altLang="zh-CN" sz="1600" b="1" dirty="0" smtClean="0">
                <a:solidFill>
                  <a:srgbClr val="0000FF"/>
                </a:solidFill>
              </a:rPr>
              <a:t>such as… and…</a:t>
            </a:r>
            <a:r>
              <a:rPr lang="zh-CN" altLang="en-US" sz="1600" b="1" dirty="0" smtClean="0">
                <a:solidFill>
                  <a:srgbClr val="0000FF"/>
                </a:solidFill>
              </a:rPr>
              <a:t>进行例举，内容完整有料，不写空话。整段语气委婉，符合向外教提出问题和建议的语气要求。</a:t>
            </a:r>
            <a:endParaRPr lang="en-US" altLang="zh-CN" sz="1600" b="1" dirty="0" smtClean="0">
              <a:solidFill>
                <a:srgbClr val="0000FF"/>
              </a:solidFill>
            </a:endParaRPr>
          </a:p>
          <a:p>
            <a:endParaRPr lang="en-US" altLang="zh-CN" sz="1600" b="1" dirty="0">
              <a:solidFill>
                <a:srgbClr val="0000FF"/>
              </a:solidFill>
            </a:endParaRPr>
          </a:p>
          <a:p>
            <a:endParaRPr lang="en-US" altLang="zh-CN" sz="1600" b="1" dirty="0" smtClean="0">
              <a:solidFill>
                <a:srgbClr val="0000FF"/>
              </a:solidFill>
            </a:endParaRPr>
          </a:p>
          <a:p>
            <a:r>
              <a:rPr lang="zh-CN" altLang="en-US" sz="1600" b="1" dirty="0" smtClean="0">
                <a:solidFill>
                  <a:srgbClr val="FF0000"/>
                </a:solidFill>
              </a:rPr>
              <a:t>尾段</a:t>
            </a:r>
            <a:r>
              <a:rPr lang="zh-CN" altLang="en-US" sz="1600" b="1" dirty="0" smtClean="0">
                <a:solidFill>
                  <a:srgbClr val="0000FF"/>
                </a:solidFill>
              </a:rPr>
              <a:t>简洁得体，自然收尾。</a:t>
            </a:r>
            <a:endParaRPr lang="zh-CN" altLang="en-US" sz="1600" b="1" dirty="0">
              <a:solidFill>
                <a:srgbClr val="0000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SOME TIPS - joanpelegris english corner"/>
          <p:cNvPicPr>
            <a:picLocks noChangeAspect="1" noChangeArrowheads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123478"/>
            <a:ext cx="4211960" cy="2806219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  <a:headEnd/>
            <a:tailEnd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1028" name="Picture 4" descr="English Corner in Qingdao – QINGDAO(nese)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4008" y="2355726"/>
            <a:ext cx="4223792" cy="2639870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  <a:headEnd/>
            <a:tailEnd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4331296" y="862429"/>
            <a:ext cx="453650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2800" b="1" dirty="0" smtClean="0"/>
              <a:t>2023</a:t>
            </a:r>
            <a:r>
              <a:rPr lang="zh-CN" altLang="en-US" sz="2800" b="1" dirty="0" smtClean="0"/>
              <a:t>年</a:t>
            </a:r>
            <a:r>
              <a:rPr lang="en-US" altLang="zh-CN" sz="2800" b="1" dirty="0" smtClean="0"/>
              <a:t>6</a:t>
            </a:r>
            <a:r>
              <a:rPr lang="zh-CN" altLang="en-US" sz="2800" b="1" dirty="0" smtClean="0"/>
              <a:t>月新课标</a:t>
            </a:r>
            <a:r>
              <a:rPr lang="en-US" altLang="zh-CN" sz="2800" b="1" dirty="0" err="1" smtClean="0"/>
              <a:t>I&amp;II</a:t>
            </a:r>
            <a:r>
              <a:rPr lang="zh-CN" altLang="en-US" sz="2800" b="1" dirty="0" smtClean="0"/>
              <a:t>卷 </a:t>
            </a:r>
            <a:endParaRPr lang="en-US" altLang="zh-CN" sz="2800" b="1" dirty="0" smtClean="0"/>
          </a:p>
          <a:p>
            <a:pPr algn="ctr"/>
            <a:r>
              <a:rPr lang="zh-CN" altLang="en-US" sz="2800" b="1" dirty="0" smtClean="0"/>
              <a:t>应用文讲评</a:t>
            </a:r>
            <a:endParaRPr lang="zh-CN" altLang="en-US" sz="28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107504" y="3507854"/>
            <a:ext cx="45365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2800" b="1" dirty="0" smtClean="0"/>
              <a:t>课后小组英语口语训练</a:t>
            </a:r>
            <a:endParaRPr lang="zh-CN" altLang="en-US" sz="28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79512" y="66318"/>
            <a:ext cx="13681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审题训练：</a:t>
            </a:r>
            <a:endParaRPr lang="zh-CN" altLang="en-US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08348" y="3020525"/>
            <a:ext cx="2628292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b="1" dirty="0" smtClean="0">
                <a:solidFill>
                  <a:srgbClr val="0000FF"/>
                </a:solidFill>
              </a:rPr>
              <a:t>审题五步法：</a:t>
            </a:r>
            <a:endParaRPr lang="en-US" altLang="zh-CN" b="1" dirty="0" smtClean="0">
              <a:solidFill>
                <a:srgbClr val="0000FF"/>
              </a:solidFill>
            </a:endParaRPr>
          </a:p>
          <a:p>
            <a:r>
              <a:rPr lang="zh-CN" altLang="en-US" dirty="0" smtClean="0"/>
              <a:t>文体</a:t>
            </a:r>
            <a:endParaRPr lang="en-US" altLang="zh-CN" dirty="0" smtClean="0"/>
          </a:p>
          <a:p>
            <a:r>
              <a:rPr lang="zh-CN" altLang="en-US" dirty="0"/>
              <a:t>人称</a:t>
            </a:r>
            <a:endParaRPr lang="en-US" altLang="zh-CN" dirty="0"/>
          </a:p>
          <a:p>
            <a:r>
              <a:rPr lang="zh-CN" altLang="en-US" dirty="0" smtClean="0"/>
              <a:t>语气</a:t>
            </a:r>
            <a:endParaRPr lang="en-US" altLang="zh-CN" dirty="0" smtClean="0"/>
          </a:p>
          <a:p>
            <a:r>
              <a:rPr lang="zh-CN" altLang="en-US" dirty="0" smtClean="0"/>
              <a:t>时态</a:t>
            </a:r>
            <a:endParaRPr lang="en-US" altLang="zh-CN" dirty="0" smtClean="0"/>
          </a:p>
          <a:p>
            <a:r>
              <a:rPr lang="zh-CN" altLang="en-US" dirty="0"/>
              <a:t>要点</a:t>
            </a:r>
            <a:endParaRPr lang="en-US" altLang="zh-CN" dirty="0" smtClean="0"/>
          </a:p>
          <a:p>
            <a:endParaRPr lang="en-US" altLang="zh-CN" dirty="0" smtClean="0"/>
          </a:p>
          <a:p>
            <a:endParaRPr lang="zh-CN" altLang="en-US" dirty="0"/>
          </a:p>
        </p:txBody>
      </p:sp>
      <p:sp>
        <p:nvSpPr>
          <p:cNvPr id="9" name="右大括号 8"/>
          <p:cNvSpPr/>
          <p:nvPr/>
        </p:nvSpPr>
        <p:spPr>
          <a:xfrm>
            <a:off x="1422737" y="3668597"/>
            <a:ext cx="144016" cy="432048"/>
          </a:xfrm>
          <a:prstGeom prst="righ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0" name="TextBox 9"/>
          <p:cNvSpPr txBox="1"/>
          <p:nvPr/>
        </p:nvSpPr>
        <p:spPr>
          <a:xfrm>
            <a:off x="1638761" y="3699955"/>
            <a:ext cx="7200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 smtClean="0"/>
              <a:t>对象</a:t>
            </a:r>
            <a:endParaRPr lang="zh-CN" alt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4303057" y="3005423"/>
            <a:ext cx="459186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altLang="zh-CN" dirty="0" smtClean="0"/>
          </a:p>
          <a:p>
            <a:r>
              <a:rPr lang="en-US" altLang="zh-CN" dirty="0" smtClean="0"/>
              <a:t>describe a problem + give advice</a:t>
            </a:r>
            <a:endParaRPr lang="en-US" altLang="zh-CN" dirty="0" smtClean="0"/>
          </a:p>
          <a:p>
            <a:r>
              <a:rPr lang="en-US" altLang="zh-CN" dirty="0"/>
              <a:t>1</a:t>
            </a:r>
            <a:r>
              <a:rPr lang="en-US" altLang="zh-CN" baseline="30000" dirty="0"/>
              <a:t>st</a:t>
            </a:r>
            <a:r>
              <a:rPr lang="en-US" altLang="zh-CN" dirty="0"/>
              <a:t>&amp; 2</a:t>
            </a:r>
            <a:r>
              <a:rPr lang="en-US" altLang="zh-CN" baseline="30000" dirty="0"/>
              <a:t>nd</a:t>
            </a:r>
            <a:r>
              <a:rPr lang="en-US" altLang="zh-CN" dirty="0"/>
              <a:t> person</a:t>
            </a:r>
            <a:endParaRPr lang="en-US" altLang="zh-CN" dirty="0"/>
          </a:p>
          <a:p>
            <a:r>
              <a:rPr lang="en-US" altLang="zh-CN" dirty="0" smtClean="0"/>
              <a:t>respectful, polite; straightforward; persuasive </a:t>
            </a:r>
            <a:endParaRPr lang="en-US" altLang="zh-CN" dirty="0" smtClean="0"/>
          </a:p>
          <a:p>
            <a:r>
              <a:rPr lang="en-US" altLang="zh-CN" dirty="0" smtClean="0"/>
              <a:t>future tense </a:t>
            </a:r>
            <a:endParaRPr lang="en-US" altLang="zh-CN" dirty="0" smtClean="0"/>
          </a:p>
          <a:p>
            <a:r>
              <a:rPr lang="en-US" altLang="zh-CN" dirty="0" smtClean="0"/>
              <a:t>reasons &amp; advice</a:t>
            </a:r>
            <a:endParaRPr lang="en-US" altLang="zh-CN" dirty="0" smtClean="0"/>
          </a:p>
          <a:p>
            <a:endParaRPr lang="zh-CN" alt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2646873" y="3699955"/>
            <a:ext cx="15121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 smtClean="0"/>
              <a:t>外教（长辈）</a:t>
            </a:r>
            <a:endParaRPr lang="zh-CN" altLang="en-US" dirty="0"/>
          </a:p>
        </p:txBody>
      </p:sp>
      <p:sp>
        <p:nvSpPr>
          <p:cNvPr id="13" name="右大括号 12"/>
          <p:cNvSpPr/>
          <p:nvPr/>
        </p:nvSpPr>
        <p:spPr>
          <a:xfrm flipH="1">
            <a:off x="4091225" y="3668597"/>
            <a:ext cx="135632" cy="432048"/>
          </a:xfrm>
          <a:prstGeom prst="righ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4" name="TextBox 13"/>
          <p:cNvSpPr txBox="1"/>
          <p:nvPr/>
        </p:nvSpPr>
        <p:spPr>
          <a:xfrm>
            <a:off x="395535" y="410507"/>
            <a:ext cx="8499381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 smtClean="0"/>
              <a:t>         假如你是李华，外教</a:t>
            </a:r>
            <a:r>
              <a:rPr lang="en-US" altLang="zh-CN" dirty="0" smtClean="0"/>
              <a:t>Ryan</a:t>
            </a:r>
            <a:r>
              <a:rPr lang="zh-CN" altLang="en-US" dirty="0" smtClean="0"/>
              <a:t>准备将</a:t>
            </a:r>
            <a:r>
              <a:rPr lang="zh-CN" altLang="en-US" dirty="0"/>
              <a:t>学生随机分为</a:t>
            </a:r>
            <a:r>
              <a:rPr lang="zh-CN" altLang="en-US" dirty="0" smtClean="0"/>
              <a:t>两人一组，让大家课后练习口语，你认为这样分组存在问题。请你给外教写一封邮件，内容包括：</a:t>
            </a:r>
            <a:endParaRPr lang="en-US" altLang="zh-CN" dirty="0" smtClean="0"/>
          </a:p>
          <a:p>
            <a:pPr marL="342900" indent="-342900">
              <a:buAutoNum type="arabicPeriod"/>
            </a:pPr>
            <a:r>
              <a:rPr lang="zh-CN" altLang="en-US" dirty="0" smtClean="0"/>
              <a:t>说明问题；</a:t>
            </a:r>
            <a:endParaRPr lang="en-US" altLang="zh-CN" dirty="0" smtClean="0"/>
          </a:p>
          <a:p>
            <a:pPr marL="342900" indent="-342900">
              <a:buAutoNum type="arabicPeriod"/>
            </a:pPr>
            <a:r>
              <a:rPr lang="zh-CN" altLang="en-US" dirty="0"/>
              <a:t>提出</a:t>
            </a:r>
            <a:r>
              <a:rPr lang="zh-CN" altLang="en-US" dirty="0" smtClean="0"/>
              <a:t>建议。</a:t>
            </a:r>
            <a:endParaRPr lang="en-US" altLang="zh-CN" dirty="0" smtClean="0"/>
          </a:p>
          <a:p>
            <a:r>
              <a:rPr lang="en-US" altLang="zh-CN" dirty="0" smtClean="0"/>
              <a:t>Dear Ryan, </a:t>
            </a:r>
            <a:endParaRPr lang="en-US" altLang="zh-CN" dirty="0" smtClean="0"/>
          </a:p>
          <a:p>
            <a:r>
              <a:rPr lang="en-US" altLang="zh-CN" dirty="0"/>
              <a:t> </a:t>
            </a:r>
            <a:r>
              <a:rPr lang="en-US" altLang="zh-CN" dirty="0" smtClean="0"/>
              <a:t>           I’m Li </a:t>
            </a:r>
            <a:r>
              <a:rPr lang="en-US" altLang="zh-CN" dirty="0" err="1" smtClean="0"/>
              <a:t>Hua</a:t>
            </a:r>
            <a:r>
              <a:rPr lang="en-US" altLang="zh-CN" dirty="0"/>
              <a:t> </a:t>
            </a:r>
            <a:r>
              <a:rPr lang="en-US" altLang="zh-CN" dirty="0" smtClean="0"/>
              <a:t>from Class 3. </a:t>
            </a:r>
            <a:endParaRPr lang="en-US" altLang="zh-CN" dirty="0" smtClean="0"/>
          </a:p>
          <a:p>
            <a:endParaRPr lang="en-US" altLang="zh-CN" dirty="0"/>
          </a:p>
          <a:p>
            <a:pPr algn="r"/>
            <a:r>
              <a:rPr lang="en-US" altLang="zh-CN" dirty="0" smtClean="0"/>
              <a:t>Yours sincerely,</a:t>
            </a:r>
            <a:endParaRPr lang="en-US" altLang="zh-CN" dirty="0" smtClean="0"/>
          </a:p>
          <a:p>
            <a:pPr algn="r"/>
            <a:r>
              <a:rPr lang="en-US" altLang="zh-CN" dirty="0" smtClean="0"/>
              <a:t>Li </a:t>
            </a:r>
            <a:r>
              <a:rPr lang="en-US" altLang="zh-CN" dirty="0" err="1" smtClean="0"/>
              <a:t>Hua</a:t>
            </a:r>
            <a:r>
              <a:rPr lang="en-US" altLang="zh-CN" dirty="0" smtClean="0"/>
              <a:t> </a:t>
            </a:r>
            <a:endParaRPr lang="zh-CN" altLang="en-US" dirty="0"/>
          </a:p>
        </p:txBody>
      </p:sp>
      <p:sp>
        <p:nvSpPr>
          <p:cNvPr id="2" name="矩形 1"/>
          <p:cNvSpPr/>
          <p:nvPr/>
        </p:nvSpPr>
        <p:spPr>
          <a:xfrm>
            <a:off x="7539256" y="3300133"/>
            <a:ext cx="1011815" cy="338554"/>
          </a:xfrm>
          <a:prstGeom prst="rect">
            <a:avLst/>
          </a:prstGeom>
          <a:solidFill>
            <a:srgbClr val="0000FF"/>
          </a:solidFill>
        </p:spPr>
        <p:txBody>
          <a:bodyPr wrap="none">
            <a:spAutoFit/>
          </a:bodyPr>
          <a:lstStyle/>
          <a:p>
            <a:r>
              <a:rPr lang="zh-CN" altLang="en-US" sz="1600" b="1" dirty="0">
                <a:solidFill>
                  <a:schemeClr val="bg1"/>
                </a:solidFill>
              </a:rPr>
              <a:t>文体限制</a:t>
            </a:r>
            <a:endParaRPr lang="zh-CN" altLang="en-US" sz="1600" b="1" dirty="0">
              <a:solidFill>
                <a:schemeClr val="bg1"/>
              </a:solidFill>
            </a:endParaRPr>
          </a:p>
        </p:txBody>
      </p:sp>
      <p:sp>
        <p:nvSpPr>
          <p:cNvPr id="15" name="矩形 14"/>
          <p:cNvSpPr/>
          <p:nvPr/>
        </p:nvSpPr>
        <p:spPr>
          <a:xfrm>
            <a:off x="7539254" y="3630288"/>
            <a:ext cx="1011815" cy="338554"/>
          </a:xfrm>
          <a:prstGeom prst="rect">
            <a:avLst/>
          </a:prstGeom>
          <a:solidFill>
            <a:srgbClr val="0000FF"/>
          </a:solidFill>
        </p:spPr>
        <p:txBody>
          <a:bodyPr wrap="none">
            <a:spAutoFit/>
          </a:bodyPr>
          <a:lstStyle/>
          <a:p>
            <a:r>
              <a:rPr lang="zh-CN" altLang="en-US" sz="1600" b="1" dirty="0" smtClean="0">
                <a:solidFill>
                  <a:schemeClr val="bg1"/>
                </a:solidFill>
              </a:rPr>
              <a:t>语气限制</a:t>
            </a:r>
            <a:endParaRPr lang="zh-CN" altLang="en-US" sz="1600" b="1" dirty="0">
              <a:solidFill>
                <a:schemeClr val="bg1"/>
              </a:solidFill>
            </a:endParaRPr>
          </a:p>
        </p:txBody>
      </p:sp>
      <p:sp>
        <p:nvSpPr>
          <p:cNvPr id="3" name="圆角矩形 2"/>
          <p:cNvSpPr/>
          <p:nvPr/>
        </p:nvSpPr>
        <p:spPr>
          <a:xfrm>
            <a:off x="808348" y="987574"/>
            <a:ext cx="955340" cy="576064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rgbClr val="FF0000"/>
              </a:solidFill>
            </a:endParaRPr>
          </a:p>
        </p:txBody>
      </p:sp>
      <p:sp>
        <p:nvSpPr>
          <p:cNvPr id="16" name="圆角矩形 15"/>
          <p:cNvSpPr/>
          <p:nvPr/>
        </p:nvSpPr>
        <p:spPr>
          <a:xfrm>
            <a:off x="2555776" y="483518"/>
            <a:ext cx="936104" cy="288032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rgbClr val="FF0000"/>
              </a:solidFill>
            </a:endParaRPr>
          </a:p>
        </p:txBody>
      </p:sp>
      <p:sp>
        <p:nvSpPr>
          <p:cNvPr id="17" name="圆角矩形 16"/>
          <p:cNvSpPr/>
          <p:nvPr/>
        </p:nvSpPr>
        <p:spPr>
          <a:xfrm>
            <a:off x="730203" y="699139"/>
            <a:ext cx="2537195" cy="288032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rgbClr val="FF0000"/>
              </a:solidFill>
            </a:endParaRPr>
          </a:p>
        </p:txBody>
      </p:sp>
      <p:sp>
        <p:nvSpPr>
          <p:cNvPr id="18" name="圆角矩形 17"/>
          <p:cNvSpPr/>
          <p:nvPr/>
        </p:nvSpPr>
        <p:spPr>
          <a:xfrm>
            <a:off x="3457955" y="483518"/>
            <a:ext cx="468052" cy="288032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rgbClr val="FF0000"/>
              </a:solidFill>
            </a:endParaRPr>
          </a:p>
        </p:txBody>
      </p:sp>
      <p:sp>
        <p:nvSpPr>
          <p:cNvPr id="19" name="矩形 18"/>
          <p:cNvSpPr/>
          <p:nvPr/>
        </p:nvSpPr>
        <p:spPr>
          <a:xfrm>
            <a:off x="7539256" y="4371950"/>
            <a:ext cx="1011815" cy="338554"/>
          </a:xfrm>
          <a:prstGeom prst="rect">
            <a:avLst/>
          </a:prstGeom>
          <a:solidFill>
            <a:srgbClr val="0000FF"/>
          </a:solidFill>
        </p:spPr>
        <p:txBody>
          <a:bodyPr wrap="none">
            <a:spAutoFit/>
          </a:bodyPr>
          <a:lstStyle/>
          <a:p>
            <a:r>
              <a:rPr lang="zh-CN" altLang="en-US" sz="1600" b="1" dirty="0">
                <a:solidFill>
                  <a:schemeClr val="bg1"/>
                </a:solidFill>
              </a:rPr>
              <a:t>话题</a:t>
            </a:r>
            <a:r>
              <a:rPr lang="zh-CN" altLang="en-US" sz="1600" b="1" dirty="0" smtClean="0">
                <a:solidFill>
                  <a:schemeClr val="bg1"/>
                </a:solidFill>
              </a:rPr>
              <a:t>限制</a:t>
            </a:r>
            <a:endParaRPr lang="zh-CN" altLang="en-US" sz="1600" b="1" dirty="0">
              <a:solidFill>
                <a:schemeClr val="bg1"/>
              </a:solidFill>
            </a:endParaRPr>
          </a:p>
        </p:txBody>
      </p:sp>
      <p:sp>
        <p:nvSpPr>
          <p:cNvPr id="4" name="矩形 3"/>
          <p:cNvSpPr/>
          <p:nvPr/>
        </p:nvSpPr>
        <p:spPr>
          <a:xfrm>
            <a:off x="2046847" y="2427734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zh-CN" altLang="en-US" b="1" dirty="0" smtClean="0">
                <a:solidFill>
                  <a:srgbClr val="FF0000"/>
                </a:solidFill>
              </a:rPr>
              <a:t>思考</a:t>
            </a:r>
            <a:r>
              <a:rPr lang="en-US" altLang="zh-CN" b="1" dirty="0"/>
              <a:t>——</a:t>
            </a:r>
            <a:r>
              <a:rPr lang="zh-CN" altLang="en-US" b="1" dirty="0" smtClean="0"/>
              <a:t>带</a:t>
            </a:r>
            <a:r>
              <a:rPr lang="zh-CN" altLang="en-US" b="1" dirty="0"/>
              <a:t>着镣铐</a:t>
            </a:r>
            <a:r>
              <a:rPr lang="zh-CN" altLang="en-US" b="1" dirty="0" smtClean="0"/>
              <a:t>跳舞：</a:t>
            </a:r>
            <a:r>
              <a:rPr lang="zh-CN" altLang="en-US" b="1" dirty="0" smtClean="0">
                <a:solidFill>
                  <a:srgbClr val="FF0000"/>
                </a:solidFill>
              </a:rPr>
              <a:t>舞</a:t>
            </a:r>
            <a:r>
              <a:rPr lang="zh-CN" altLang="en-US" b="1" dirty="0">
                <a:solidFill>
                  <a:srgbClr val="FF0000"/>
                </a:solidFill>
              </a:rPr>
              <a:t>什么</a:t>
            </a:r>
            <a:r>
              <a:rPr lang="zh-CN" altLang="en-US" b="1" dirty="0" smtClean="0">
                <a:solidFill>
                  <a:srgbClr val="FF0000"/>
                </a:solidFill>
              </a:rPr>
              <a:t>？</a:t>
            </a:r>
            <a:r>
              <a:rPr lang="zh-CN" altLang="en-US" b="1" dirty="0">
                <a:solidFill>
                  <a:srgbClr val="FF0000"/>
                </a:solidFill>
              </a:rPr>
              <a:t>怎么舞？</a:t>
            </a:r>
            <a:endParaRPr lang="zh-CN" altLang="en-US" b="1" dirty="0">
              <a:solidFill>
                <a:srgbClr val="FF0000"/>
              </a:solidFill>
            </a:endParaRPr>
          </a:p>
        </p:txBody>
      </p:sp>
      <p:cxnSp>
        <p:nvCxnSpPr>
          <p:cNvPr id="8" name="直接箭头连接符 7"/>
          <p:cNvCxnSpPr/>
          <p:nvPr/>
        </p:nvCxnSpPr>
        <p:spPr>
          <a:xfrm flipH="1" flipV="1">
            <a:off x="4841348" y="2067694"/>
            <a:ext cx="162700" cy="360040"/>
          </a:xfrm>
          <a:prstGeom prst="straightConnector1">
            <a:avLst/>
          </a:prstGeom>
          <a:ln w="317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圆角矩形 19"/>
          <p:cNvSpPr/>
          <p:nvPr/>
        </p:nvSpPr>
        <p:spPr>
          <a:xfrm>
            <a:off x="4247282" y="1633217"/>
            <a:ext cx="1188132" cy="364526"/>
          </a:xfrm>
          <a:prstGeom prst="round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b="1" dirty="0" smtClean="0"/>
              <a:t>合作原则</a:t>
            </a:r>
            <a:endParaRPr lang="zh-CN" altLang="en-US" b="1" dirty="0"/>
          </a:p>
        </p:txBody>
      </p:sp>
      <p:cxnSp>
        <p:nvCxnSpPr>
          <p:cNvPr id="21" name="直接箭头连接符 20"/>
          <p:cNvCxnSpPr/>
          <p:nvPr/>
        </p:nvCxnSpPr>
        <p:spPr>
          <a:xfrm flipV="1">
            <a:off x="5950590" y="2067694"/>
            <a:ext cx="133578" cy="360040"/>
          </a:xfrm>
          <a:prstGeom prst="straightConnector1">
            <a:avLst/>
          </a:prstGeom>
          <a:ln w="317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圆角矩形 23"/>
          <p:cNvSpPr/>
          <p:nvPr/>
        </p:nvSpPr>
        <p:spPr>
          <a:xfrm>
            <a:off x="5652120" y="1633217"/>
            <a:ext cx="1188132" cy="364526"/>
          </a:xfrm>
          <a:prstGeom prst="round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b="1" dirty="0" smtClean="0"/>
              <a:t>礼貌原则</a:t>
            </a:r>
            <a:endParaRPr lang="zh-CN" alt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/>
      <p:bldP spid="12" grpId="0"/>
      <p:bldP spid="13" grpId="0" animBg="1"/>
      <p:bldP spid="2" grpId="0" animBg="1"/>
      <p:bldP spid="15" grpId="0" animBg="1"/>
      <p:bldP spid="3" grpId="0" animBg="1"/>
      <p:bldP spid="16" grpId="0" animBg="1"/>
      <p:bldP spid="17" grpId="0" animBg="1"/>
      <p:bldP spid="18" grpId="0" animBg="1"/>
      <p:bldP spid="19" grpId="0" animBg="1"/>
      <p:bldP spid="4" grpId="0"/>
      <p:bldP spid="20" grpId="0" animBg="1"/>
      <p:bldP spid="2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圆角矩形 3"/>
          <p:cNvSpPr/>
          <p:nvPr/>
        </p:nvSpPr>
        <p:spPr>
          <a:xfrm>
            <a:off x="323528" y="190403"/>
            <a:ext cx="1188132" cy="364526"/>
          </a:xfrm>
          <a:prstGeom prst="round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b="1" dirty="0" smtClean="0"/>
              <a:t>合作原则</a:t>
            </a:r>
            <a:endParaRPr lang="zh-CN" altLang="en-US" b="1" dirty="0"/>
          </a:p>
        </p:txBody>
      </p:sp>
      <p:sp>
        <p:nvSpPr>
          <p:cNvPr id="5" name="圆角矩形 4"/>
          <p:cNvSpPr/>
          <p:nvPr/>
        </p:nvSpPr>
        <p:spPr>
          <a:xfrm>
            <a:off x="323528" y="2134619"/>
            <a:ext cx="1188132" cy="364526"/>
          </a:xfrm>
          <a:prstGeom prst="round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b="1" dirty="0" smtClean="0"/>
              <a:t>礼貌原则</a:t>
            </a:r>
            <a:endParaRPr lang="zh-CN" altLang="en-US" b="1" dirty="0"/>
          </a:p>
        </p:txBody>
      </p:sp>
      <p:sp>
        <p:nvSpPr>
          <p:cNvPr id="6" name="TextBox 5"/>
          <p:cNvSpPr txBox="1"/>
          <p:nvPr/>
        </p:nvSpPr>
        <p:spPr>
          <a:xfrm>
            <a:off x="251520" y="568138"/>
            <a:ext cx="3312368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b="1" dirty="0" smtClean="0"/>
              <a:t>数量准则：不多不少</a:t>
            </a:r>
            <a:endParaRPr lang="en-US" altLang="zh-CN" b="1" dirty="0" smtClean="0"/>
          </a:p>
          <a:p>
            <a:r>
              <a:rPr lang="zh-CN" altLang="en-US" b="1" dirty="0"/>
              <a:t>质量</a:t>
            </a:r>
            <a:r>
              <a:rPr lang="zh-CN" altLang="en-US" b="1" dirty="0" smtClean="0"/>
              <a:t>准则：真实有据</a:t>
            </a:r>
            <a:endParaRPr lang="en-US" altLang="zh-CN" b="1" dirty="0" smtClean="0"/>
          </a:p>
          <a:p>
            <a:r>
              <a:rPr lang="zh-CN" altLang="en-US" b="1" dirty="0"/>
              <a:t>关联</a:t>
            </a:r>
            <a:r>
              <a:rPr lang="zh-CN" altLang="en-US" b="1" dirty="0" smtClean="0"/>
              <a:t>原则：关乎主题</a:t>
            </a:r>
            <a:endParaRPr lang="en-US" altLang="zh-CN" b="1" dirty="0" smtClean="0"/>
          </a:p>
          <a:p>
            <a:r>
              <a:rPr lang="zh-CN" altLang="en-US" b="1" dirty="0"/>
              <a:t>方式</a:t>
            </a:r>
            <a:r>
              <a:rPr lang="zh-CN" altLang="en-US" b="1" dirty="0" smtClean="0"/>
              <a:t>原则：简洁明晰</a:t>
            </a:r>
            <a:endParaRPr lang="en-US" altLang="zh-CN" b="1" dirty="0" smtClean="0"/>
          </a:p>
          <a:p>
            <a:endParaRPr lang="en-US" altLang="zh-CN" b="1" dirty="0"/>
          </a:p>
          <a:p>
            <a:endParaRPr lang="en-US" altLang="zh-CN" b="1" dirty="0" smtClean="0"/>
          </a:p>
          <a:p>
            <a:endParaRPr lang="en-US" altLang="zh-CN" b="1" dirty="0"/>
          </a:p>
          <a:p>
            <a:r>
              <a:rPr lang="zh-CN" altLang="en-US" b="1" dirty="0" smtClean="0"/>
              <a:t>得体准则：尽量利人</a:t>
            </a:r>
            <a:endParaRPr lang="en-US" altLang="zh-CN" b="1" dirty="0" smtClean="0"/>
          </a:p>
          <a:p>
            <a:r>
              <a:rPr lang="zh-CN" altLang="en-US" b="1" dirty="0"/>
              <a:t>宽宏</a:t>
            </a:r>
            <a:r>
              <a:rPr lang="zh-CN" altLang="en-US" b="1" dirty="0" smtClean="0"/>
              <a:t>准则：尽量不利己</a:t>
            </a:r>
            <a:endParaRPr lang="en-US" altLang="zh-CN" b="1" dirty="0" smtClean="0"/>
          </a:p>
          <a:p>
            <a:r>
              <a:rPr lang="zh-CN" altLang="en-US" b="1" dirty="0"/>
              <a:t>赞誉</a:t>
            </a:r>
            <a:r>
              <a:rPr lang="zh-CN" altLang="en-US" b="1" dirty="0" smtClean="0"/>
              <a:t>准则：尽量赞人</a:t>
            </a:r>
            <a:endParaRPr lang="en-US" altLang="zh-CN" b="1" dirty="0" smtClean="0"/>
          </a:p>
          <a:p>
            <a:r>
              <a:rPr lang="zh-CN" altLang="en-US" b="1" dirty="0" smtClean="0"/>
              <a:t>谦虚准则：尽量不赞己</a:t>
            </a:r>
            <a:endParaRPr lang="en-US" altLang="zh-CN" b="1" dirty="0" smtClean="0"/>
          </a:p>
          <a:p>
            <a:r>
              <a:rPr lang="zh-CN" altLang="en-US" b="1" dirty="0"/>
              <a:t>一致</a:t>
            </a:r>
            <a:r>
              <a:rPr lang="zh-CN" altLang="en-US" b="1" dirty="0" smtClean="0"/>
              <a:t>准则：尽量一致</a:t>
            </a:r>
            <a:endParaRPr lang="en-US" altLang="zh-CN" b="1" dirty="0" smtClean="0"/>
          </a:p>
          <a:p>
            <a:r>
              <a:rPr lang="zh-CN" altLang="en-US" b="1" dirty="0" smtClean="0"/>
              <a:t>同情准则：尽量同情</a:t>
            </a:r>
            <a:endParaRPr lang="en-US" altLang="zh-CN" b="1" dirty="0" smtClean="0"/>
          </a:p>
          <a:p>
            <a:endParaRPr lang="zh-CN" altLang="en-US" b="1" dirty="0"/>
          </a:p>
        </p:txBody>
      </p:sp>
      <p:sp>
        <p:nvSpPr>
          <p:cNvPr id="7" name="TextBox 6"/>
          <p:cNvSpPr txBox="1"/>
          <p:nvPr/>
        </p:nvSpPr>
        <p:spPr>
          <a:xfrm>
            <a:off x="2627784" y="567009"/>
            <a:ext cx="648072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zh-CN" altLang="en-US" dirty="0" smtClean="0"/>
              <a:t>词数不少于</a:t>
            </a:r>
            <a:r>
              <a:rPr lang="en-US" altLang="zh-CN" dirty="0" smtClean="0"/>
              <a:t>60</a:t>
            </a:r>
            <a:r>
              <a:rPr lang="zh-CN" altLang="en-US" dirty="0" smtClean="0"/>
              <a:t>词，也不洋洋洒洒长篇大论；问题和建议数量</a:t>
            </a:r>
            <a:endParaRPr lang="en-US" altLang="zh-CN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zh-CN" altLang="en-US" dirty="0" smtClean="0"/>
              <a:t>理由恰当，符合实际（可以使用反证法）</a:t>
            </a:r>
            <a:endParaRPr lang="en-US" altLang="zh-CN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zh-CN" altLang="en-US" dirty="0" smtClean="0"/>
              <a:t>与题干的“</a:t>
            </a:r>
            <a:r>
              <a:rPr lang="zh-CN" altLang="en-US" dirty="0"/>
              <a:t>随机两人</a:t>
            </a:r>
            <a:r>
              <a:rPr lang="zh-CN" altLang="en-US" dirty="0" smtClean="0"/>
              <a:t>分组”主题相关，体现真实情境</a:t>
            </a:r>
            <a:endParaRPr lang="en-US" altLang="zh-CN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zh-CN" altLang="en-US" dirty="0" smtClean="0"/>
              <a:t>开门见山，语言简洁明了</a:t>
            </a:r>
            <a:endParaRPr lang="en-US" altLang="zh-CN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altLang="zh-CN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altLang="zh-CN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altLang="zh-CN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zh-CN" altLang="en-US" dirty="0" smtClean="0"/>
              <a:t>建议不为谋私利，而是为了帮助其他学生，为了练习的有效性</a:t>
            </a:r>
            <a:endParaRPr lang="en-US" altLang="zh-CN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zh-CN" altLang="en-US" dirty="0" smtClean="0"/>
              <a:t>欲抑先</a:t>
            </a:r>
            <a:r>
              <a:rPr lang="zh-CN" altLang="en-US" dirty="0"/>
              <a:t>扬</a:t>
            </a:r>
            <a:r>
              <a:rPr lang="zh-CN" altLang="en-US" dirty="0" smtClean="0"/>
              <a:t>，先肯定方法的有效性，再提出改进方法</a:t>
            </a:r>
            <a:endParaRPr lang="en-US" altLang="zh-CN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altLang="zh-CN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zh-CN" altLang="en-US" dirty="0"/>
              <a:t>外</a:t>
            </a:r>
            <a:r>
              <a:rPr lang="zh-CN" altLang="en-US" dirty="0" smtClean="0"/>
              <a:t>教和李华的出发点都是帮助学生练习口语，目标一致，可以共情</a:t>
            </a:r>
            <a:endParaRPr lang="en-US" altLang="zh-CN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altLang="zh-CN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79512" y="63933"/>
            <a:ext cx="13681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列提纲：</a:t>
            </a:r>
            <a:endParaRPr lang="zh-CN" altLang="en-US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83894" y="555526"/>
            <a:ext cx="8714068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b="1" dirty="0" smtClean="0"/>
              <a:t>Para. 1 </a:t>
            </a:r>
            <a:r>
              <a:rPr lang="zh-CN" altLang="en-US" b="1" dirty="0" smtClean="0"/>
              <a:t>自我介绍</a:t>
            </a:r>
            <a:endParaRPr lang="en-US" altLang="zh-CN" b="1" dirty="0" smtClean="0"/>
          </a:p>
          <a:p>
            <a:r>
              <a:rPr lang="en-US" altLang="zh-CN" dirty="0"/>
              <a:t> </a:t>
            </a:r>
            <a:r>
              <a:rPr lang="en-US" altLang="zh-CN" dirty="0" smtClean="0"/>
              <a:t>            </a:t>
            </a:r>
            <a:r>
              <a:rPr lang="zh-CN" altLang="en-US" dirty="0" smtClean="0"/>
              <a:t>写信背景（外教想将学生随机分为两人一组）</a:t>
            </a:r>
            <a:endParaRPr lang="en-US" altLang="zh-CN" dirty="0" smtClean="0"/>
          </a:p>
          <a:p>
            <a:r>
              <a:rPr lang="en-US" altLang="zh-CN" dirty="0"/>
              <a:t> </a:t>
            </a:r>
            <a:r>
              <a:rPr lang="en-US" altLang="zh-CN" dirty="0" smtClean="0"/>
              <a:t>            </a:t>
            </a:r>
            <a:r>
              <a:rPr lang="zh-CN" altLang="en-US" dirty="0" smtClean="0"/>
              <a:t>写信目的（认为这样分组有问题）</a:t>
            </a:r>
            <a:endParaRPr lang="en-US" altLang="zh-CN" dirty="0" smtClean="0"/>
          </a:p>
          <a:p>
            <a:endParaRPr lang="en-US" altLang="zh-CN" b="1" dirty="0" smtClean="0"/>
          </a:p>
          <a:p>
            <a:r>
              <a:rPr lang="en-US" altLang="zh-CN" b="1" dirty="0" smtClean="0"/>
              <a:t>Para. 2 </a:t>
            </a:r>
            <a:endParaRPr lang="en-US" altLang="zh-CN" b="1" dirty="0" smtClean="0"/>
          </a:p>
          <a:p>
            <a:r>
              <a:rPr lang="zh-CN" altLang="en-US" b="1" dirty="0" smtClean="0"/>
              <a:t>             </a:t>
            </a:r>
            <a:r>
              <a:rPr lang="zh-CN" altLang="en-US" b="1" dirty="0" smtClean="0">
                <a:solidFill>
                  <a:srgbClr val="0000FF"/>
                </a:solidFill>
              </a:rPr>
              <a:t>说明问题</a:t>
            </a:r>
            <a:endParaRPr lang="en-US" altLang="zh-CN" b="1" dirty="0" smtClean="0">
              <a:solidFill>
                <a:srgbClr val="0000FF"/>
              </a:solidFill>
            </a:endParaRPr>
          </a:p>
          <a:p>
            <a:r>
              <a:rPr lang="zh-CN" altLang="en-US" dirty="0" smtClean="0"/>
              <a:t>             </a:t>
            </a:r>
            <a:r>
              <a:rPr lang="en-US" altLang="zh-CN" dirty="0" smtClean="0"/>
              <a:t>a) </a:t>
            </a:r>
            <a:r>
              <a:rPr lang="zh-CN" altLang="en-US" dirty="0" smtClean="0"/>
              <a:t>随机</a:t>
            </a:r>
            <a:r>
              <a:rPr lang="en-US" altLang="zh-CN" dirty="0" smtClean="0"/>
              <a:t>——</a:t>
            </a:r>
            <a:r>
              <a:rPr lang="zh-CN" altLang="en-US" dirty="0" smtClean="0"/>
              <a:t>学生水平不均衡；若都是口语不好或无共同话题的无法开展练习；</a:t>
            </a:r>
            <a:endParaRPr lang="en-US" altLang="zh-CN" dirty="0" smtClean="0"/>
          </a:p>
          <a:p>
            <a:r>
              <a:rPr lang="zh-CN" altLang="en-US" dirty="0" smtClean="0"/>
              <a:t>             </a:t>
            </a:r>
            <a:r>
              <a:rPr lang="en-US" altLang="zh-CN" dirty="0" smtClean="0"/>
              <a:t>b) </a:t>
            </a:r>
            <a:r>
              <a:rPr lang="zh-CN" altLang="en-US" dirty="0" smtClean="0"/>
              <a:t>两人一组</a:t>
            </a:r>
            <a:r>
              <a:rPr lang="en-US" altLang="zh-CN" dirty="0" smtClean="0"/>
              <a:t>——</a:t>
            </a:r>
            <a:r>
              <a:rPr lang="zh-CN" altLang="en-US" dirty="0" smtClean="0"/>
              <a:t>人数过少，话题度有限</a:t>
            </a:r>
            <a:endParaRPr lang="en-US" altLang="zh-CN" dirty="0" smtClean="0"/>
          </a:p>
          <a:p>
            <a:r>
              <a:rPr lang="en-US" altLang="zh-CN" dirty="0"/>
              <a:t> </a:t>
            </a:r>
            <a:r>
              <a:rPr lang="en-US" altLang="zh-CN" dirty="0" smtClean="0"/>
              <a:t>            c) </a:t>
            </a:r>
            <a:r>
              <a:rPr lang="zh-CN" altLang="en-US" dirty="0" smtClean="0"/>
              <a:t>课后</a:t>
            </a:r>
            <a:r>
              <a:rPr lang="en-US" altLang="zh-CN" dirty="0" smtClean="0"/>
              <a:t>——</a:t>
            </a:r>
            <a:r>
              <a:rPr lang="zh-CN" altLang="en-US" dirty="0" smtClean="0"/>
              <a:t>话题泛没有抓手；不知道如何表达或者表达错误也无从查证</a:t>
            </a:r>
            <a:endParaRPr lang="en-US" altLang="zh-CN" dirty="0" smtClean="0"/>
          </a:p>
          <a:p>
            <a:r>
              <a:rPr lang="en-US" altLang="zh-CN" b="1" i="1" dirty="0">
                <a:solidFill>
                  <a:srgbClr val="FF0000"/>
                </a:solidFill>
              </a:rPr>
              <a:t> </a:t>
            </a:r>
            <a:r>
              <a:rPr lang="en-US" altLang="zh-CN" b="1" i="1" dirty="0" smtClean="0">
                <a:solidFill>
                  <a:srgbClr val="FF0000"/>
                </a:solidFill>
              </a:rPr>
              <a:t>            accordingly/ correspondingly </a:t>
            </a:r>
            <a:endParaRPr lang="en-US" altLang="zh-CN" b="1" i="1" dirty="0" smtClean="0">
              <a:solidFill>
                <a:srgbClr val="FF0000"/>
              </a:solidFill>
            </a:endParaRPr>
          </a:p>
          <a:p>
            <a:r>
              <a:rPr lang="en-US" altLang="zh-CN" dirty="0"/>
              <a:t> </a:t>
            </a:r>
            <a:r>
              <a:rPr lang="en-US" altLang="zh-CN" dirty="0" smtClean="0"/>
              <a:t>            </a:t>
            </a:r>
            <a:r>
              <a:rPr lang="zh-CN" altLang="en-US" b="1" dirty="0" smtClean="0">
                <a:solidFill>
                  <a:srgbClr val="0000FF"/>
                </a:solidFill>
              </a:rPr>
              <a:t>提出（针对性）建议</a:t>
            </a:r>
            <a:endParaRPr lang="en-US" altLang="zh-CN" b="1" dirty="0" smtClean="0">
              <a:solidFill>
                <a:srgbClr val="0000FF"/>
              </a:solidFill>
            </a:endParaRPr>
          </a:p>
          <a:p>
            <a:r>
              <a:rPr lang="zh-CN" altLang="en-US" dirty="0" smtClean="0"/>
              <a:t>             </a:t>
            </a:r>
            <a:r>
              <a:rPr lang="en-US" altLang="zh-CN" dirty="0" smtClean="0"/>
              <a:t>a) </a:t>
            </a:r>
            <a:r>
              <a:rPr lang="zh-CN" altLang="en-US" dirty="0" smtClean="0"/>
              <a:t>按照水平分组，优带差，资源合理配置，帮助差生练习；</a:t>
            </a:r>
            <a:endParaRPr lang="en-US" altLang="zh-CN" dirty="0" smtClean="0"/>
          </a:p>
          <a:p>
            <a:r>
              <a:rPr lang="en-US" altLang="zh-CN" dirty="0" smtClean="0"/>
              <a:t>             b) 3-4</a:t>
            </a:r>
            <a:r>
              <a:rPr lang="zh-CN" altLang="en-US" dirty="0" smtClean="0"/>
              <a:t>人一组，相互辅助，话题广泛；</a:t>
            </a:r>
            <a:endParaRPr lang="en-US" altLang="zh-CN" dirty="0" smtClean="0"/>
          </a:p>
          <a:p>
            <a:r>
              <a:rPr lang="zh-CN" altLang="en-US" dirty="0" smtClean="0"/>
              <a:t>             </a:t>
            </a:r>
            <a:r>
              <a:rPr lang="en-US" altLang="zh-CN" dirty="0" smtClean="0"/>
              <a:t>c) </a:t>
            </a:r>
            <a:r>
              <a:rPr lang="zh-CN" altLang="en-US" dirty="0" smtClean="0"/>
              <a:t>提供地道话题素材，针对性训练</a:t>
            </a:r>
            <a:r>
              <a:rPr lang="zh-CN" altLang="en-US" dirty="0"/>
              <a:t>；</a:t>
            </a:r>
            <a:r>
              <a:rPr lang="zh-CN" altLang="en-US" dirty="0" smtClean="0"/>
              <a:t>课内外结合，帮助巩固</a:t>
            </a:r>
            <a:endParaRPr lang="en-US" altLang="zh-CN" dirty="0" smtClean="0"/>
          </a:p>
          <a:p>
            <a:endParaRPr lang="en-US" altLang="zh-CN" dirty="0"/>
          </a:p>
          <a:p>
            <a:r>
              <a:rPr lang="en-US" altLang="zh-CN" b="1" dirty="0" smtClean="0"/>
              <a:t>Para. 3 </a:t>
            </a:r>
            <a:r>
              <a:rPr lang="zh-CN" altLang="en-US" b="1" dirty="0" smtClean="0"/>
              <a:t>希望采纳</a:t>
            </a:r>
            <a:r>
              <a:rPr lang="en-US" altLang="zh-CN" b="1" dirty="0" smtClean="0"/>
              <a:t>/ </a:t>
            </a:r>
            <a:r>
              <a:rPr lang="zh-CN" altLang="en-US" b="1" dirty="0" smtClean="0"/>
              <a:t>如有冒犯请多见谅</a:t>
            </a:r>
            <a:r>
              <a:rPr lang="en-US" altLang="zh-CN" b="1" dirty="0" smtClean="0"/>
              <a:t>             </a:t>
            </a:r>
            <a:endParaRPr lang="zh-CN" altLang="en-US" b="1" dirty="0"/>
          </a:p>
        </p:txBody>
      </p:sp>
      <p:sp>
        <p:nvSpPr>
          <p:cNvPr id="6" name="矩形 5"/>
          <p:cNvSpPr/>
          <p:nvPr/>
        </p:nvSpPr>
        <p:spPr>
          <a:xfrm>
            <a:off x="5796136" y="915566"/>
            <a:ext cx="313184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b="1" dirty="0" smtClean="0">
                <a:solidFill>
                  <a:srgbClr val="FF0000"/>
                </a:solidFill>
              </a:rPr>
              <a:t>思考</a:t>
            </a:r>
            <a:r>
              <a:rPr lang="en-US" altLang="zh-CN" b="1" dirty="0" smtClean="0"/>
              <a:t>——</a:t>
            </a:r>
            <a:endParaRPr lang="en-US" altLang="zh-CN" b="1" dirty="0" smtClean="0"/>
          </a:p>
          <a:p>
            <a:pPr marL="342900" indent="-342900">
              <a:buAutoNum type="arabicPeriod"/>
            </a:pPr>
            <a:r>
              <a:rPr lang="zh-CN" altLang="en-US" b="1" dirty="0" smtClean="0"/>
              <a:t>有什么问题？</a:t>
            </a:r>
            <a:endParaRPr lang="en-US" altLang="zh-CN" b="1" dirty="0" smtClean="0"/>
          </a:p>
          <a:p>
            <a:pPr marL="342900" indent="-342900">
              <a:buAutoNum type="arabicPeriod"/>
            </a:pPr>
            <a:r>
              <a:rPr lang="zh-CN" altLang="en-US" b="1" dirty="0"/>
              <a:t>有</a:t>
            </a:r>
            <a:r>
              <a:rPr lang="zh-CN" altLang="en-US" b="1" dirty="0" smtClean="0"/>
              <a:t>什么建议？</a:t>
            </a:r>
            <a:endParaRPr lang="en-US" altLang="zh-CN" b="1" dirty="0" smtClean="0"/>
          </a:p>
          <a:p>
            <a:pPr marL="342900" indent="-342900">
              <a:buAutoNum type="arabicPeriod"/>
            </a:pPr>
            <a:r>
              <a:rPr lang="zh-CN" altLang="en-US" b="1" dirty="0" smtClean="0"/>
              <a:t>两者如何衔接？</a:t>
            </a:r>
            <a:endParaRPr lang="zh-CN" altLang="en-US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79512" y="403370"/>
            <a:ext cx="8856984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smtClean="0"/>
              <a:t>Para. 1 </a:t>
            </a:r>
            <a:endParaRPr lang="en-US" altLang="zh-CN" dirty="0" smtClean="0"/>
          </a:p>
          <a:p>
            <a:r>
              <a:rPr lang="en-US" altLang="zh-CN" dirty="0" smtClean="0"/>
              <a:t>I’m </a:t>
            </a:r>
            <a:r>
              <a:rPr lang="en-US" altLang="zh-CN" dirty="0" err="1" smtClean="0"/>
              <a:t>LiHua</a:t>
            </a:r>
            <a:r>
              <a:rPr lang="en-US" altLang="zh-CN" dirty="0" smtClean="0"/>
              <a:t> from Class 3. </a:t>
            </a:r>
            <a:endParaRPr lang="en-US" altLang="zh-CN" dirty="0" smtClean="0"/>
          </a:p>
          <a:p>
            <a:endParaRPr lang="en-US" altLang="zh-CN" b="1" dirty="0" smtClean="0"/>
          </a:p>
          <a:p>
            <a:r>
              <a:rPr lang="zh-CN" altLang="en-US" b="1" dirty="0" smtClean="0"/>
              <a:t>常规版</a:t>
            </a:r>
            <a:r>
              <a:rPr lang="zh-CN" altLang="en-US" dirty="0" smtClean="0"/>
              <a:t>：</a:t>
            </a:r>
            <a:r>
              <a:rPr lang="en-US" altLang="zh-CN" dirty="0" smtClean="0"/>
              <a:t>Hearing/ Knowing from your email/ last class that you intend/ plan/ decide to randomly group us in pairs to </a:t>
            </a:r>
            <a:r>
              <a:rPr lang="en-US" altLang="zh-CN" dirty="0" err="1" smtClean="0"/>
              <a:t>practise</a:t>
            </a:r>
            <a:r>
              <a:rPr lang="en-US" altLang="zh-CN" dirty="0" smtClean="0"/>
              <a:t> our English speaking after class, I’m </a:t>
            </a:r>
            <a:r>
              <a:rPr lang="en-US" altLang="zh-CN" b="1" dirty="0" smtClean="0">
                <a:solidFill>
                  <a:srgbClr val="FF0000"/>
                </a:solidFill>
              </a:rPr>
              <a:t>taking the liberty of</a:t>
            </a:r>
            <a:r>
              <a:rPr lang="en-US" altLang="zh-CN" dirty="0" smtClean="0"/>
              <a:t> </a:t>
            </a:r>
            <a:r>
              <a:rPr lang="en-US" altLang="zh-CN" b="1" i="1" dirty="0" smtClean="0">
                <a:solidFill>
                  <a:srgbClr val="0000FF"/>
                </a:solidFill>
              </a:rPr>
              <a:t>mentioning some relevant problems</a:t>
            </a:r>
            <a:r>
              <a:rPr lang="en-US" altLang="zh-CN" dirty="0" smtClean="0"/>
              <a:t>. </a:t>
            </a:r>
            <a:endParaRPr lang="en-US" altLang="zh-CN" dirty="0"/>
          </a:p>
          <a:p>
            <a:endParaRPr lang="en-US" altLang="zh-CN" dirty="0" smtClean="0"/>
          </a:p>
          <a:p>
            <a:r>
              <a:rPr lang="zh-CN" altLang="en-US" b="1" dirty="0" smtClean="0"/>
              <a:t>简洁版</a:t>
            </a:r>
            <a:r>
              <a:rPr lang="zh-CN" altLang="en-US" dirty="0"/>
              <a:t>： </a:t>
            </a:r>
            <a:r>
              <a:rPr lang="en-US" altLang="zh-CN" dirty="0" smtClean="0"/>
              <a:t>I </a:t>
            </a:r>
            <a:r>
              <a:rPr lang="en-US" altLang="zh-CN" b="1" dirty="0" smtClean="0">
                <a:solidFill>
                  <a:srgbClr val="FF0000"/>
                </a:solidFill>
              </a:rPr>
              <a:t>venture to/ make bold to </a:t>
            </a:r>
            <a:r>
              <a:rPr lang="en-US" altLang="zh-CN" dirty="0" smtClean="0"/>
              <a:t>say </a:t>
            </a:r>
            <a:r>
              <a:rPr lang="en-US" altLang="zh-CN" b="1" i="1" dirty="0" smtClean="0">
                <a:solidFill>
                  <a:srgbClr val="0000FF"/>
                </a:solidFill>
              </a:rPr>
              <a:t>there might be some problems concerning</a:t>
            </a:r>
            <a:r>
              <a:rPr lang="en-US" altLang="zh-CN" dirty="0" smtClean="0">
                <a:solidFill>
                  <a:srgbClr val="0000FF"/>
                </a:solidFill>
              </a:rPr>
              <a:t> </a:t>
            </a:r>
            <a:r>
              <a:rPr lang="en-US" altLang="zh-CN" dirty="0" smtClean="0"/>
              <a:t>the random grouping of oral English practice you proposed in last class. </a:t>
            </a:r>
            <a:endParaRPr lang="en-US" altLang="zh-CN" dirty="0" smtClean="0"/>
          </a:p>
          <a:p>
            <a:endParaRPr lang="en-US" altLang="zh-CN" dirty="0"/>
          </a:p>
          <a:p>
            <a:r>
              <a:rPr lang="zh-CN" altLang="en-US" b="1" dirty="0" smtClean="0"/>
              <a:t>委婉版</a:t>
            </a:r>
            <a:r>
              <a:rPr lang="zh-CN" altLang="en-US" dirty="0" smtClean="0"/>
              <a:t>：</a:t>
            </a:r>
            <a:r>
              <a:rPr lang="en-US" altLang="zh-CN" b="1" dirty="0" smtClean="0">
                <a:solidFill>
                  <a:srgbClr val="FF0000"/>
                </a:solidFill>
              </a:rPr>
              <a:t>I don’t mean to offend you</a:t>
            </a:r>
            <a:r>
              <a:rPr lang="en-US" altLang="zh-CN" dirty="0" smtClean="0"/>
              <a:t>, </a:t>
            </a:r>
            <a:r>
              <a:rPr lang="en-US" altLang="zh-CN" b="1" i="1" dirty="0" smtClean="0">
                <a:solidFill>
                  <a:srgbClr val="0000FF"/>
                </a:solidFill>
              </a:rPr>
              <a:t>but</a:t>
            </a:r>
            <a:r>
              <a:rPr lang="en-US" altLang="zh-CN" dirty="0" smtClean="0"/>
              <a:t> the grouping method of oral </a:t>
            </a:r>
            <a:r>
              <a:rPr lang="en-US" altLang="zh-CN" dirty="0"/>
              <a:t>English practice </a:t>
            </a:r>
            <a:r>
              <a:rPr lang="en-US" altLang="zh-CN" dirty="0" smtClean="0"/>
              <a:t>you suggested </a:t>
            </a:r>
            <a:r>
              <a:rPr lang="en-US" altLang="zh-CN" b="1" i="1" dirty="0">
                <a:solidFill>
                  <a:srgbClr val="0000FF"/>
                </a:solidFill>
              </a:rPr>
              <a:t>does need improving</a:t>
            </a:r>
            <a:r>
              <a:rPr lang="en-US" altLang="zh-CN" dirty="0" smtClean="0"/>
              <a:t>. </a:t>
            </a:r>
            <a:endParaRPr lang="en-US" altLang="zh-CN" dirty="0" smtClean="0"/>
          </a:p>
          <a:p>
            <a:endParaRPr lang="en-US" altLang="zh-CN" b="1" dirty="0"/>
          </a:p>
          <a:p>
            <a:r>
              <a:rPr lang="zh-CN" altLang="en-US" b="1" dirty="0"/>
              <a:t>欲抑先</a:t>
            </a:r>
            <a:r>
              <a:rPr lang="zh-CN" altLang="en-US" b="1" dirty="0" smtClean="0"/>
              <a:t>扬版</a:t>
            </a:r>
            <a:r>
              <a:rPr lang="zh-CN" altLang="en-US" dirty="0" smtClean="0"/>
              <a:t>：</a:t>
            </a:r>
            <a:r>
              <a:rPr lang="en-US" altLang="zh-CN" b="1" dirty="0" smtClean="0">
                <a:solidFill>
                  <a:srgbClr val="FF0000"/>
                </a:solidFill>
              </a:rPr>
              <a:t>I really appreciate </a:t>
            </a:r>
            <a:r>
              <a:rPr lang="en-US" altLang="zh-CN" dirty="0" smtClean="0"/>
              <a:t>your arrangement of pairing us at random, and </a:t>
            </a:r>
            <a:r>
              <a:rPr lang="en-US" altLang="zh-CN" b="1" dirty="0" smtClean="0">
                <a:solidFill>
                  <a:srgbClr val="FF0000"/>
                </a:solidFill>
              </a:rPr>
              <a:t>it is indeed an effective way </a:t>
            </a:r>
            <a:r>
              <a:rPr lang="en-US" altLang="zh-CN" dirty="0" smtClean="0"/>
              <a:t>to improve our oral English, </a:t>
            </a:r>
            <a:r>
              <a:rPr lang="en-US" altLang="zh-CN" b="1" i="1" dirty="0" smtClean="0">
                <a:solidFill>
                  <a:srgbClr val="0000FF"/>
                </a:solidFill>
              </a:rPr>
              <a:t>but it could be better if </a:t>
            </a:r>
            <a:r>
              <a:rPr lang="en-US" altLang="zh-CN" dirty="0" smtClean="0"/>
              <a:t>some adjustments can be made. </a:t>
            </a:r>
            <a:endParaRPr lang="zh-CN" altLang="en-US" dirty="0"/>
          </a:p>
        </p:txBody>
      </p:sp>
      <p:sp>
        <p:nvSpPr>
          <p:cNvPr id="5" name="矩形 4"/>
          <p:cNvSpPr/>
          <p:nvPr/>
        </p:nvSpPr>
        <p:spPr>
          <a:xfrm>
            <a:off x="2627784" y="411510"/>
            <a:ext cx="1011815" cy="338554"/>
          </a:xfrm>
          <a:prstGeom prst="rect">
            <a:avLst/>
          </a:prstGeom>
          <a:solidFill>
            <a:srgbClr val="0000FF"/>
          </a:solidFill>
        </p:spPr>
        <p:txBody>
          <a:bodyPr wrap="none">
            <a:spAutoFit/>
          </a:bodyPr>
          <a:lstStyle/>
          <a:p>
            <a:r>
              <a:rPr lang="zh-CN" altLang="en-US" sz="1600" b="1" dirty="0" smtClean="0">
                <a:solidFill>
                  <a:schemeClr val="bg1"/>
                </a:solidFill>
              </a:rPr>
              <a:t>开门见山</a:t>
            </a:r>
            <a:endParaRPr lang="zh-CN" altLang="en-US" sz="1600" b="1" dirty="0">
              <a:solidFill>
                <a:schemeClr val="bg1"/>
              </a:solidFill>
            </a:endParaRPr>
          </a:p>
        </p:txBody>
      </p:sp>
      <p:sp>
        <p:nvSpPr>
          <p:cNvPr id="6" name="矩形 5"/>
          <p:cNvSpPr/>
          <p:nvPr/>
        </p:nvSpPr>
        <p:spPr>
          <a:xfrm>
            <a:off x="4211960" y="411510"/>
            <a:ext cx="1011815" cy="338554"/>
          </a:xfrm>
          <a:prstGeom prst="rect">
            <a:avLst/>
          </a:prstGeom>
          <a:solidFill>
            <a:srgbClr val="0000FF"/>
          </a:solidFill>
        </p:spPr>
        <p:txBody>
          <a:bodyPr wrap="none">
            <a:spAutoFit/>
          </a:bodyPr>
          <a:lstStyle/>
          <a:p>
            <a:r>
              <a:rPr lang="zh-CN" altLang="en-US" sz="1600" b="1" dirty="0" smtClean="0">
                <a:solidFill>
                  <a:schemeClr val="bg1"/>
                </a:solidFill>
              </a:rPr>
              <a:t>礼貌原则</a:t>
            </a:r>
            <a:endParaRPr lang="zh-CN" altLang="en-US" sz="1600" b="1" dirty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79512" y="63933"/>
            <a:ext cx="13681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遣词造句：</a:t>
            </a:r>
            <a:endParaRPr lang="zh-CN" altLang="en-US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79512" y="123478"/>
            <a:ext cx="8784976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smtClean="0"/>
              <a:t>Para. 2 </a:t>
            </a:r>
            <a:r>
              <a:rPr lang="zh-CN" altLang="en-US" b="1" dirty="0" smtClean="0"/>
              <a:t>说明问题</a:t>
            </a:r>
            <a:endParaRPr lang="en-US" altLang="zh-CN" b="1" dirty="0" smtClean="0"/>
          </a:p>
          <a:p>
            <a:pPr marL="285750" indent="-285750">
              <a:buFont typeface="Wingdings" panose="05000000000000000000" pitchFamily="2" charset="2"/>
              <a:buChar char="l"/>
            </a:pPr>
            <a:endParaRPr lang="en-US" altLang="zh-CN" b="1" i="1" dirty="0" smtClean="0">
              <a:solidFill>
                <a:srgbClr val="0000FF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l"/>
            </a:pPr>
            <a:r>
              <a:rPr lang="en-US" altLang="zh-CN" b="1" i="1" dirty="0" smtClean="0">
                <a:solidFill>
                  <a:srgbClr val="0000FF"/>
                </a:solidFill>
              </a:rPr>
              <a:t>With limited </a:t>
            </a:r>
            <a:r>
              <a:rPr lang="en-US" altLang="zh-CN" dirty="0" smtClean="0"/>
              <a:t>topics to talk about/ </a:t>
            </a:r>
            <a:r>
              <a:rPr lang="en-US" altLang="zh-CN" b="1" i="1" dirty="0" smtClean="0">
                <a:solidFill>
                  <a:srgbClr val="0000FF"/>
                </a:solidFill>
              </a:rPr>
              <a:t>For lack of </a:t>
            </a:r>
            <a:r>
              <a:rPr lang="en-US" altLang="zh-CN" dirty="0" smtClean="0"/>
              <a:t>same hobbies, the two randomly grouped students </a:t>
            </a:r>
            <a:r>
              <a:rPr lang="en-US" altLang="zh-CN" u="sng" dirty="0" smtClean="0"/>
              <a:t>have little to say in their mother tongue, </a:t>
            </a:r>
            <a:r>
              <a:rPr lang="en-US" altLang="zh-CN" b="1" i="1" u="sng" dirty="0" smtClean="0">
                <a:solidFill>
                  <a:srgbClr val="0000FF"/>
                </a:solidFill>
              </a:rPr>
              <a:t>let alone </a:t>
            </a:r>
            <a:r>
              <a:rPr lang="en-US" altLang="zh-CN" u="sng" dirty="0" smtClean="0"/>
              <a:t>communicate in English</a:t>
            </a:r>
            <a:r>
              <a:rPr lang="en-US" altLang="zh-CN" dirty="0" smtClean="0"/>
              <a:t>, </a:t>
            </a:r>
            <a:r>
              <a:rPr lang="en-US" altLang="zh-CN" b="1" i="1" dirty="0" smtClean="0">
                <a:solidFill>
                  <a:srgbClr val="0000FF"/>
                </a:solidFill>
              </a:rPr>
              <a:t>so</a:t>
            </a:r>
            <a:r>
              <a:rPr lang="en-US" altLang="zh-CN" dirty="0" smtClean="0"/>
              <a:t> the efficiency </a:t>
            </a:r>
            <a:r>
              <a:rPr lang="en-US" altLang="zh-CN" b="1" dirty="0">
                <a:solidFill>
                  <a:srgbClr val="FF0000"/>
                </a:solidFill>
              </a:rPr>
              <a:t>will be </a:t>
            </a:r>
            <a:r>
              <a:rPr lang="en-US" altLang="zh-CN" dirty="0" smtClean="0"/>
              <a:t>greatly reduced. </a:t>
            </a:r>
            <a:endParaRPr lang="en-US" altLang="zh-CN" dirty="0" smtClean="0"/>
          </a:p>
          <a:p>
            <a:pPr marL="285750" indent="-285750">
              <a:buFont typeface="Wingdings" panose="05000000000000000000" pitchFamily="2" charset="2"/>
              <a:buChar char="l"/>
            </a:pPr>
            <a:endParaRPr lang="en-US" altLang="zh-CN" dirty="0"/>
          </a:p>
          <a:p>
            <a:pPr marL="285750" indent="-285750">
              <a:buFont typeface="Wingdings" panose="05000000000000000000" pitchFamily="2" charset="2"/>
              <a:buChar char="l"/>
            </a:pPr>
            <a:r>
              <a:rPr lang="en-US" altLang="zh-CN" dirty="0" smtClean="0"/>
              <a:t>Students in our class vary in English speaking competence. </a:t>
            </a:r>
            <a:r>
              <a:rPr lang="en-US" altLang="zh-CN" b="1" dirty="0" smtClean="0">
                <a:solidFill>
                  <a:srgbClr val="FF0000"/>
                </a:solidFill>
              </a:rPr>
              <a:t>If </a:t>
            </a:r>
            <a:r>
              <a:rPr lang="en-US" altLang="zh-CN" u="sng" dirty="0" smtClean="0"/>
              <a:t>the pair happens to be poor at English</a:t>
            </a:r>
            <a:r>
              <a:rPr lang="en-US" altLang="zh-CN" dirty="0" smtClean="0"/>
              <a:t>, the practice </a:t>
            </a:r>
            <a:r>
              <a:rPr lang="en-US" altLang="zh-CN" b="1" dirty="0">
                <a:solidFill>
                  <a:srgbClr val="FF0000"/>
                </a:solidFill>
              </a:rPr>
              <a:t>will not be implemented </a:t>
            </a:r>
            <a:r>
              <a:rPr lang="en-US" altLang="zh-CN" dirty="0" smtClean="0"/>
              <a:t>as expected. </a:t>
            </a:r>
            <a:endParaRPr lang="en-US" altLang="zh-CN" dirty="0" smtClean="0"/>
          </a:p>
          <a:p>
            <a:pPr marL="285750" indent="-285750">
              <a:buFont typeface="Wingdings" panose="05000000000000000000" pitchFamily="2" charset="2"/>
              <a:buChar char="l"/>
            </a:pPr>
            <a:endParaRPr lang="en-US" altLang="zh-CN" dirty="0" smtClean="0"/>
          </a:p>
          <a:p>
            <a:pPr marL="285750" indent="-285750">
              <a:buFont typeface="Wingdings" panose="05000000000000000000" pitchFamily="2" charset="2"/>
              <a:buChar char="l"/>
            </a:pPr>
            <a:r>
              <a:rPr lang="en-US" altLang="zh-CN" b="1" i="1" dirty="0" smtClean="0">
                <a:solidFill>
                  <a:srgbClr val="0000FF"/>
                </a:solidFill>
              </a:rPr>
              <a:t>As</a:t>
            </a:r>
            <a:r>
              <a:rPr lang="en-US" altLang="zh-CN" dirty="0" smtClean="0"/>
              <a:t> we are not native English speakers, </a:t>
            </a:r>
            <a:r>
              <a:rPr lang="en-US" altLang="zh-CN" u="sng" dirty="0" smtClean="0"/>
              <a:t>we can’t ensure </a:t>
            </a:r>
            <a:r>
              <a:rPr lang="en-US" altLang="zh-CN" dirty="0" smtClean="0"/>
              <a:t>what we are </a:t>
            </a:r>
            <a:r>
              <a:rPr lang="en-US" altLang="zh-CN" dirty="0" err="1" smtClean="0"/>
              <a:t>practising</a:t>
            </a:r>
            <a:r>
              <a:rPr lang="en-US" altLang="zh-CN" dirty="0" smtClean="0"/>
              <a:t> </a:t>
            </a:r>
            <a:r>
              <a:rPr lang="en-US" altLang="zh-CN" u="sng" dirty="0" smtClean="0"/>
              <a:t>is authentic enough</a:t>
            </a:r>
            <a:r>
              <a:rPr lang="en-US" altLang="zh-CN" dirty="0" smtClean="0"/>
              <a:t>, </a:t>
            </a:r>
            <a:r>
              <a:rPr lang="en-US" altLang="zh-CN" b="1" dirty="0" smtClean="0">
                <a:solidFill>
                  <a:srgbClr val="FF0000"/>
                </a:solidFill>
              </a:rPr>
              <a:t>which will bring about </a:t>
            </a:r>
            <a:r>
              <a:rPr lang="en-US" altLang="zh-CN" dirty="0" smtClean="0"/>
              <a:t>ineffective or even counterproductive (</a:t>
            </a:r>
            <a:r>
              <a:rPr lang="zh-CN" altLang="en-US" dirty="0" smtClean="0"/>
              <a:t>起反作用的</a:t>
            </a:r>
            <a:r>
              <a:rPr lang="en-US" altLang="zh-CN" dirty="0" smtClean="0"/>
              <a:t>) results. </a:t>
            </a:r>
            <a:endParaRPr lang="en-US" altLang="zh-CN" dirty="0" smtClean="0"/>
          </a:p>
          <a:p>
            <a:endParaRPr lang="en-US" altLang="zh-CN" dirty="0" smtClean="0"/>
          </a:p>
          <a:p>
            <a:r>
              <a:rPr lang="zh-CN" altLang="en-US" b="1" dirty="0" smtClean="0"/>
              <a:t>提出建议</a:t>
            </a:r>
            <a:endParaRPr lang="en-US" altLang="zh-CN" b="1" dirty="0"/>
          </a:p>
          <a:p>
            <a:pPr marL="285750" indent="-285750">
              <a:buFont typeface="Wingdings" panose="05000000000000000000" pitchFamily="2" charset="2"/>
              <a:buChar char="l"/>
            </a:pPr>
            <a:r>
              <a:rPr lang="en-US" altLang="zh-CN" b="1" i="1" dirty="0">
                <a:solidFill>
                  <a:srgbClr val="0000FF"/>
                </a:solidFill>
              </a:rPr>
              <a:t>Therefore</a:t>
            </a:r>
            <a:r>
              <a:rPr lang="en-US" altLang="zh-CN" dirty="0" smtClean="0"/>
              <a:t>/ </a:t>
            </a:r>
            <a:r>
              <a:rPr lang="en-US" altLang="zh-CN" b="1" i="1" dirty="0">
                <a:solidFill>
                  <a:srgbClr val="0000FF"/>
                </a:solidFill>
              </a:rPr>
              <a:t>Hence</a:t>
            </a:r>
            <a:r>
              <a:rPr lang="en-US" altLang="zh-CN" dirty="0" smtClean="0"/>
              <a:t>, </a:t>
            </a:r>
            <a:r>
              <a:rPr lang="en-US" altLang="zh-CN" b="1" i="1" dirty="0" smtClean="0">
                <a:solidFill>
                  <a:srgbClr val="FF0000"/>
                </a:solidFill>
              </a:rPr>
              <a:t>I’m wondering if </a:t>
            </a:r>
            <a:r>
              <a:rPr lang="en-US" altLang="zh-CN" dirty="0" smtClean="0"/>
              <a:t>you could make some adjustments </a:t>
            </a:r>
            <a:r>
              <a:rPr lang="en-US" altLang="zh-CN" b="1" i="1" dirty="0" smtClean="0">
                <a:solidFill>
                  <a:srgbClr val="0000FF"/>
                </a:solidFill>
              </a:rPr>
              <a:t>accordingly</a:t>
            </a:r>
            <a:r>
              <a:rPr lang="en-US" altLang="zh-CN" dirty="0" smtClean="0"/>
              <a:t>.   </a:t>
            </a:r>
            <a:endParaRPr lang="en-US" altLang="zh-CN" dirty="0" smtClean="0"/>
          </a:p>
          <a:p>
            <a:pPr marL="285750" indent="-285750">
              <a:buFont typeface="Wingdings" panose="05000000000000000000" pitchFamily="2" charset="2"/>
              <a:buChar char="l"/>
            </a:pPr>
            <a:r>
              <a:rPr lang="en-US" altLang="zh-CN" dirty="0" smtClean="0"/>
              <a:t>…</a:t>
            </a:r>
            <a:r>
              <a:rPr lang="en-US" altLang="zh-CN" b="1" i="1" dirty="0" smtClean="0">
                <a:solidFill>
                  <a:srgbClr val="FF0000"/>
                </a:solidFill>
              </a:rPr>
              <a:t>it might be a good idea to</a:t>
            </a:r>
            <a:r>
              <a:rPr lang="en-US" altLang="zh-CN" dirty="0" smtClean="0"/>
              <a:t>…</a:t>
            </a:r>
            <a:endParaRPr lang="en-US" altLang="zh-CN" dirty="0" smtClean="0"/>
          </a:p>
          <a:p>
            <a:endParaRPr lang="en-US" altLang="zh-CN" dirty="0" smtClean="0"/>
          </a:p>
        </p:txBody>
      </p:sp>
      <p:sp>
        <p:nvSpPr>
          <p:cNvPr id="7" name="矩形 6"/>
          <p:cNvSpPr/>
          <p:nvPr/>
        </p:nvSpPr>
        <p:spPr>
          <a:xfrm>
            <a:off x="2121876" y="123478"/>
            <a:ext cx="2045753" cy="338554"/>
          </a:xfrm>
          <a:prstGeom prst="rect">
            <a:avLst/>
          </a:prstGeom>
          <a:solidFill>
            <a:srgbClr val="0000FF"/>
          </a:solidFill>
        </p:spPr>
        <p:txBody>
          <a:bodyPr wrap="none">
            <a:spAutoFit/>
          </a:bodyPr>
          <a:lstStyle/>
          <a:p>
            <a:r>
              <a:rPr lang="zh-CN" altLang="en-US" sz="1600" b="1" dirty="0">
                <a:solidFill>
                  <a:schemeClr val="bg1"/>
                </a:solidFill>
              </a:rPr>
              <a:t>逻辑</a:t>
            </a:r>
            <a:r>
              <a:rPr lang="zh-CN" altLang="en-US" sz="1600" b="1" dirty="0" smtClean="0">
                <a:solidFill>
                  <a:schemeClr val="bg1"/>
                </a:solidFill>
              </a:rPr>
              <a:t>清晰，层层递进</a:t>
            </a:r>
            <a:endParaRPr lang="zh-CN" altLang="en-US" sz="1600" b="1" dirty="0">
              <a:solidFill>
                <a:schemeClr val="bg1"/>
              </a:solidFill>
            </a:endParaRPr>
          </a:p>
        </p:txBody>
      </p:sp>
      <p:sp>
        <p:nvSpPr>
          <p:cNvPr id="8" name="矩形 7"/>
          <p:cNvSpPr/>
          <p:nvPr/>
        </p:nvSpPr>
        <p:spPr>
          <a:xfrm>
            <a:off x="1331640" y="3651870"/>
            <a:ext cx="1011815" cy="338554"/>
          </a:xfrm>
          <a:prstGeom prst="rect">
            <a:avLst/>
          </a:prstGeom>
          <a:solidFill>
            <a:srgbClr val="0000FF"/>
          </a:solidFill>
        </p:spPr>
        <p:txBody>
          <a:bodyPr wrap="none">
            <a:spAutoFit/>
          </a:bodyPr>
          <a:lstStyle/>
          <a:p>
            <a:r>
              <a:rPr lang="zh-CN" altLang="en-US" sz="1600" b="1" dirty="0" smtClean="0">
                <a:solidFill>
                  <a:schemeClr val="bg1"/>
                </a:solidFill>
              </a:rPr>
              <a:t>礼貌原则</a:t>
            </a:r>
            <a:endParaRPr lang="zh-CN" altLang="en-US" sz="1600" b="1" dirty="0">
              <a:solidFill>
                <a:schemeClr val="bg1"/>
              </a:solidFill>
            </a:endParaRPr>
          </a:p>
        </p:txBody>
      </p:sp>
      <p:sp>
        <p:nvSpPr>
          <p:cNvPr id="9" name="矩形 8"/>
          <p:cNvSpPr/>
          <p:nvPr/>
        </p:nvSpPr>
        <p:spPr>
          <a:xfrm>
            <a:off x="319825" y="4586238"/>
            <a:ext cx="1227839" cy="338554"/>
          </a:xfrm>
          <a:prstGeom prst="rect">
            <a:avLst/>
          </a:prstGeom>
          <a:gradFill>
            <a:gsLst>
              <a:gs pos="0">
                <a:srgbClr val="03D4A8"/>
              </a:gs>
              <a:gs pos="25000">
                <a:srgbClr val="21D6E0"/>
              </a:gs>
              <a:gs pos="75000">
                <a:srgbClr val="0087E6"/>
              </a:gs>
              <a:gs pos="100000">
                <a:srgbClr val="005CBF"/>
              </a:gs>
            </a:gsLst>
            <a:lin ang="5400000" scaled="0"/>
          </a:gradFill>
        </p:spPr>
        <p:txBody>
          <a:bodyPr wrap="square">
            <a:spAutoFit/>
          </a:bodyPr>
          <a:lstStyle/>
          <a:p>
            <a:r>
              <a:rPr lang="zh-CN" altLang="en-US" sz="1600" b="1" dirty="0" smtClean="0">
                <a:solidFill>
                  <a:schemeClr val="bg1"/>
                </a:solidFill>
              </a:rPr>
              <a:t>简洁版建议</a:t>
            </a:r>
            <a:endParaRPr lang="zh-CN" altLang="en-US" sz="16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79512" y="123478"/>
            <a:ext cx="8856984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smtClean="0"/>
              <a:t>Para. 2 </a:t>
            </a:r>
            <a:r>
              <a:rPr lang="zh-CN" altLang="en-US" b="1" dirty="0" smtClean="0"/>
              <a:t>提出建议</a:t>
            </a:r>
            <a:endParaRPr lang="en-US" altLang="zh-CN" b="1" dirty="0"/>
          </a:p>
          <a:p>
            <a:pPr marL="285750" indent="-285750">
              <a:buFont typeface="Wingdings" panose="05000000000000000000" pitchFamily="2" charset="2"/>
              <a:buChar char="l"/>
            </a:pPr>
            <a:endParaRPr lang="en-US" altLang="zh-CN" dirty="0" smtClean="0"/>
          </a:p>
          <a:p>
            <a:pPr marL="285750" indent="-285750">
              <a:buFont typeface="Wingdings" panose="05000000000000000000" pitchFamily="2" charset="2"/>
              <a:buChar char="l"/>
            </a:pPr>
            <a:endParaRPr lang="en-US" altLang="zh-CN" b="1" i="1" dirty="0" smtClean="0">
              <a:solidFill>
                <a:srgbClr val="0000FF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l"/>
            </a:pPr>
            <a:r>
              <a:rPr lang="en-US" altLang="zh-CN" b="1" i="1" dirty="0" smtClean="0">
                <a:solidFill>
                  <a:srgbClr val="0000FF"/>
                </a:solidFill>
              </a:rPr>
              <a:t>Accordingly</a:t>
            </a:r>
            <a:r>
              <a:rPr lang="en-US" altLang="zh-CN" b="1" i="1" dirty="0" smtClean="0"/>
              <a:t>, </a:t>
            </a:r>
            <a:r>
              <a:rPr lang="en-US" altLang="zh-CN" b="1" i="1" dirty="0" smtClean="0">
                <a:solidFill>
                  <a:srgbClr val="FF0000"/>
                </a:solidFill>
              </a:rPr>
              <a:t>it never fails to be a brilliant idea to </a:t>
            </a:r>
            <a:r>
              <a:rPr lang="en-US" altLang="zh-CN" dirty="0" smtClean="0"/>
              <a:t>divide students in groups of 3 to 4 on the basis of their oral English fluency. </a:t>
            </a:r>
            <a:r>
              <a:rPr lang="en-US" altLang="zh-CN" b="1" i="1" dirty="0">
                <a:solidFill>
                  <a:srgbClr val="0000FF"/>
                </a:solidFill>
              </a:rPr>
              <a:t>This</a:t>
            </a:r>
            <a:r>
              <a:rPr lang="en-US" altLang="zh-CN" dirty="0" smtClean="0"/>
              <a:t> </a:t>
            </a:r>
            <a:r>
              <a:rPr lang="en-US" altLang="zh-CN" b="1" i="1" dirty="0">
                <a:solidFill>
                  <a:srgbClr val="0000FF"/>
                </a:solidFill>
              </a:rPr>
              <a:t>way</a:t>
            </a:r>
            <a:r>
              <a:rPr lang="en-US" altLang="zh-CN" dirty="0" smtClean="0"/>
              <a:t>, the practice guided by students proficient in oral English </a:t>
            </a:r>
            <a:r>
              <a:rPr lang="en-US" altLang="zh-CN" b="1" dirty="0" smtClean="0">
                <a:solidFill>
                  <a:srgbClr val="FF0000"/>
                </a:solidFill>
              </a:rPr>
              <a:t>will benefit all in a group</a:t>
            </a:r>
            <a:r>
              <a:rPr lang="en-US" altLang="zh-CN" dirty="0" smtClean="0"/>
              <a:t>. </a:t>
            </a:r>
            <a:endParaRPr lang="en-US" altLang="zh-CN" dirty="0" smtClean="0"/>
          </a:p>
          <a:p>
            <a:pPr marL="285750" indent="-285750">
              <a:buFont typeface="Wingdings" panose="05000000000000000000" pitchFamily="2" charset="2"/>
              <a:buChar char="l"/>
            </a:pPr>
            <a:endParaRPr lang="en-US" altLang="zh-CN" dirty="0" smtClean="0"/>
          </a:p>
          <a:p>
            <a:pPr marL="285750" indent="-285750">
              <a:buFont typeface="Wingdings" panose="05000000000000000000" pitchFamily="2" charset="2"/>
              <a:buChar char="l"/>
            </a:pPr>
            <a:endParaRPr lang="en-US" altLang="zh-CN" dirty="0" smtClean="0"/>
          </a:p>
          <a:p>
            <a:pPr marL="285750" indent="-285750">
              <a:buFont typeface="Wingdings" panose="05000000000000000000" pitchFamily="2" charset="2"/>
              <a:buChar char="l"/>
            </a:pPr>
            <a:r>
              <a:rPr lang="en-US" altLang="zh-CN" dirty="0" smtClean="0"/>
              <a:t>Instructional authentic materials in various topics </a:t>
            </a:r>
            <a:r>
              <a:rPr lang="en-US" altLang="zh-CN" b="1" i="1" dirty="0" smtClean="0">
                <a:solidFill>
                  <a:srgbClr val="FF0000"/>
                </a:solidFill>
              </a:rPr>
              <a:t>can be </a:t>
            </a:r>
            <a:r>
              <a:rPr lang="en-US" altLang="zh-CN" dirty="0" smtClean="0"/>
              <a:t>provided to students, </a:t>
            </a:r>
            <a:r>
              <a:rPr lang="en-US" altLang="zh-CN" b="1" i="1" dirty="0">
                <a:solidFill>
                  <a:srgbClr val="FF0000"/>
                </a:solidFill>
              </a:rPr>
              <a:t>enabling</a:t>
            </a:r>
            <a:r>
              <a:rPr lang="en-US" altLang="zh-CN" dirty="0" smtClean="0"/>
              <a:t> students to have targeted practices and consolidate what we have learnt in class. </a:t>
            </a:r>
            <a:endParaRPr lang="en-US" altLang="zh-CN" dirty="0" smtClean="0"/>
          </a:p>
          <a:p>
            <a:endParaRPr lang="en-US" altLang="zh-CN" dirty="0" smtClean="0"/>
          </a:p>
        </p:txBody>
      </p:sp>
      <p:sp>
        <p:nvSpPr>
          <p:cNvPr id="9" name="矩形 8"/>
          <p:cNvSpPr/>
          <p:nvPr/>
        </p:nvSpPr>
        <p:spPr>
          <a:xfrm>
            <a:off x="2051720" y="130789"/>
            <a:ext cx="1800200" cy="338554"/>
          </a:xfrm>
          <a:prstGeom prst="rect">
            <a:avLst/>
          </a:prstGeom>
          <a:gradFill>
            <a:gsLst>
              <a:gs pos="0">
                <a:srgbClr val="03D4A8"/>
              </a:gs>
              <a:gs pos="25000">
                <a:srgbClr val="21D6E0"/>
              </a:gs>
              <a:gs pos="75000">
                <a:srgbClr val="0087E6"/>
              </a:gs>
              <a:gs pos="100000">
                <a:srgbClr val="005CBF"/>
              </a:gs>
            </a:gsLst>
            <a:lin ang="5400000" scaled="0"/>
          </a:gradFill>
        </p:spPr>
        <p:txBody>
          <a:bodyPr wrap="square">
            <a:spAutoFit/>
          </a:bodyPr>
          <a:lstStyle/>
          <a:p>
            <a:r>
              <a:rPr lang="zh-CN" altLang="en-US" sz="1600" b="1" dirty="0" smtClean="0">
                <a:solidFill>
                  <a:schemeClr val="bg1"/>
                </a:solidFill>
              </a:rPr>
              <a:t>具体化建议</a:t>
            </a:r>
            <a:r>
              <a:rPr lang="en-US" altLang="zh-CN" sz="1600" b="1" dirty="0" smtClean="0">
                <a:solidFill>
                  <a:schemeClr val="bg1"/>
                </a:solidFill>
              </a:rPr>
              <a:t>+ </a:t>
            </a:r>
            <a:r>
              <a:rPr lang="zh-CN" altLang="en-US" sz="1600" b="1" dirty="0" smtClean="0">
                <a:solidFill>
                  <a:schemeClr val="bg1"/>
                </a:solidFill>
              </a:rPr>
              <a:t>好处</a:t>
            </a:r>
            <a:endParaRPr lang="zh-CN" altLang="en-US" sz="1600" b="1" dirty="0">
              <a:solidFill>
                <a:schemeClr val="bg1"/>
              </a:solidFill>
            </a:endParaRPr>
          </a:p>
        </p:txBody>
      </p:sp>
      <p:sp>
        <p:nvSpPr>
          <p:cNvPr id="2" name="矩形 1"/>
          <p:cNvSpPr/>
          <p:nvPr/>
        </p:nvSpPr>
        <p:spPr>
          <a:xfrm>
            <a:off x="1763688" y="3435846"/>
            <a:ext cx="501772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b="1" dirty="0">
                <a:solidFill>
                  <a:srgbClr val="FF0000"/>
                </a:solidFill>
              </a:rPr>
              <a:t>思考</a:t>
            </a:r>
            <a:r>
              <a:rPr lang="en-US" altLang="zh-CN" b="1" dirty="0" smtClean="0"/>
              <a:t>——</a:t>
            </a:r>
            <a:r>
              <a:rPr lang="zh-CN" altLang="en-US" b="1" dirty="0" smtClean="0"/>
              <a:t>本文两个要点平分秋色</a:t>
            </a:r>
            <a:r>
              <a:rPr lang="zh-CN" altLang="en-US" b="1" dirty="0"/>
              <a:t>还是有所侧重？</a:t>
            </a:r>
            <a:endParaRPr lang="en-US" altLang="zh-CN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79512" y="123478"/>
            <a:ext cx="8856984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/>
              <a:t>Para. 3 </a:t>
            </a:r>
            <a:r>
              <a:rPr lang="zh-CN" altLang="en-US" dirty="0"/>
              <a:t>希望采纳</a:t>
            </a:r>
            <a:r>
              <a:rPr lang="en-US" altLang="zh-CN" dirty="0"/>
              <a:t>/ </a:t>
            </a:r>
            <a:r>
              <a:rPr lang="zh-CN" altLang="en-US" dirty="0"/>
              <a:t>如有冒犯请多见谅 </a:t>
            </a:r>
            <a:endParaRPr lang="en-US" altLang="zh-CN" dirty="0" smtClean="0"/>
          </a:p>
          <a:p>
            <a:pPr marL="285750" indent="-285750">
              <a:buFont typeface="Wingdings" panose="05000000000000000000" pitchFamily="2" charset="2"/>
              <a:buChar char="l"/>
            </a:pPr>
            <a:endParaRPr lang="en-US" altLang="zh-CN" b="1" i="1" dirty="0" smtClean="0">
              <a:solidFill>
                <a:srgbClr val="0000FF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l"/>
            </a:pPr>
            <a:r>
              <a:rPr lang="en-US" altLang="zh-CN" b="1" i="1" dirty="0">
                <a:solidFill>
                  <a:srgbClr val="0000FF"/>
                </a:solidFill>
              </a:rPr>
              <a:t>Thank</a:t>
            </a:r>
            <a:r>
              <a:rPr lang="en-US" altLang="zh-CN" dirty="0"/>
              <a:t> </a:t>
            </a:r>
            <a:r>
              <a:rPr lang="en-US" altLang="zh-CN" b="1" i="1" dirty="0">
                <a:solidFill>
                  <a:srgbClr val="0000FF"/>
                </a:solidFill>
              </a:rPr>
              <a:t>you</a:t>
            </a:r>
            <a:r>
              <a:rPr lang="en-US" altLang="zh-CN" dirty="0"/>
              <a:t> for reading my letter. </a:t>
            </a:r>
            <a:r>
              <a:rPr lang="en-US" altLang="zh-CN" b="1" i="1" dirty="0" smtClean="0">
                <a:solidFill>
                  <a:srgbClr val="0000FF"/>
                </a:solidFill>
              </a:rPr>
              <a:t>I’d appreciate </a:t>
            </a:r>
            <a:r>
              <a:rPr lang="en-US" altLang="zh-CN" dirty="0" smtClean="0"/>
              <a:t>it if you can take my advice into serious account/ consideration. </a:t>
            </a:r>
            <a:endParaRPr lang="en-US" altLang="zh-CN" dirty="0" smtClean="0"/>
          </a:p>
          <a:p>
            <a:pPr marL="285750" indent="-285750">
              <a:buFont typeface="Wingdings" panose="05000000000000000000" pitchFamily="2" charset="2"/>
              <a:buChar char="l"/>
            </a:pPr>
            <a:endParaRPr lang="en-US" altLang="zh-CN" dirty="0"/>
          </a:p>
          <a:p>
            <a:pPr marL="285750" indent="-285750">
              <a:buFont typeface="Wingdings" panose="05000000000000000000" pitchFamily="2" charset="2"/>
              <a:buChar char="l"/>
            </a:pPr>
            <a:r>
              <a:rPr lang="en-US" altLang="zh-CN" b="1" i="1" dirty="0">
                <a:solidFill>
                  <a:srgbClr val="0000FF"/>
                </a:solidFill>
              </a:rPr>
              <a:t>I'm</a:t>
            </a:r>
            <a:r>
              <a:rPr lang="en-US" altLang="zh-CN" dirty="0"/>
              <a:t> </a:t>
            </a:r>
            <a:r>
              <a:rPr lang="en-US" altLang="zh-CN" b="1" i="1" dirty="0">
                <a:solidFill>
                  <a:srgbClr val="0000FF"/>
                </a:solidFill>
              </a:rPr>
              <a:t>sorry</a:t>
            </a:r>
            <a:r>
              <a:rPr lang="en-US" altLang="zh-CN" dirty="0"/>
              <a:t> </a:t>
            </a:r>
            <a:r>
              <a:rPr lang="en-US" altLang="zh-CN" b="1" i="1" dirty="0">
                <a:solidFill>
                  <a:srgbClr val="0000FF"/>
                </a:solidFill>
              </a:rPr>
              <a:t>if</a:t>
            </a:r>
            <a:r>
              <a:rPr lang="en-US" altLang="zh-CN" dirty="0"/>
              <a:t> I </a:t>
            </a:r>
            <a:r>
              <a:rPr lang="en-US" altLang="zh-CN" b="1" i="1" dirty="0">
                <a:solidFill>
                  <a:srgbClr val="0000FF"/>
                </a:solidFill>
              </a:rPr>
              <a:t>have offended you </a:t>
            </a:r>
            <a:r>
              <a:rPr lang="en-US" altLang="zh-CN" dirty="0"/>
              <a:t>in any way</a:t>
            </a:r>
            <a:r>
              <a:rPr lang="en-US" altLang="zh-CN" dirty="0" smtClean="0"/>
              <a:t>. All I want is to improve our oral English in a more effective way. </a:t>
            </a:r>
            <a:endParaRPr lang="en-US" altLang="zh-CN" dirty="0" smtClean="0"/>
          </a:p>
        </p:txBody>
      </p:sp>
      <p:sp>
        <p:nvSpPr>
          <p:cNvPr id="5" name="矩形 4"/>
          <p:cNvSpPr/>
          <p:nvPr/>
        </p:nvSpPr>
        <p:spPr>
          <a:xfrm>
            <a:off x="3995936" y="139251"/>
            <a:ext cx="1011815" cy="338554"/>
          </a:xfrm>
          <a:prstGeom prst="rect">
            <a:avLst/>
          </a:prstGeom>
          <a:solidFill>
            <a:srgbClr val="0000FF"/>
          </a:solidFill>
        </p:spPr>
        <p:txBody>
          <a:bodyPr wrap="none">
            <a:spAutoFit/>
          </a:bodyPr>
          <a:lstStyle/>
          <a:p>
            <a:r>
              <a:rPr lang="zh-CN" altLang="en-US" sz="1600" b="1" dirty="0" smtClean="0">
                <a:solidFill>
                  <a:schemeClr val="bg1"/>
                </a:solidFill>
              </a:rPr>
              <a:t>礼貌原则</a:t>
            </a:r>
            <a:endParaRPr lang="zh-CN" altLang="en-US" sz="16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5318</Words>
  <Application>WPS 演示</Application>
  <PresentationFormat>全屏显示(16:9)</PresentationFormat>
  <Paragraphs>203</Paragraphs>
  <Slides>11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10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11</vt:i4>
      </vt:variant>
    </vt:vector>
  </HeadingPairs>
  <TitlesOfParts>
    <vt:vector size="22" baseType="lpstr">
      <vt:lpstr>Arial</vt:lpstr>
      <vt:lpstr>宋体</vt:lpstr>
      <vt:lpstr>Wingdings</vt:lpstr>
      <vt:lpstr>Calibri</vt:lpstr>
      <vt:lpstr>微软雅黑</vt:lpstr>
      <vt:lpstr>Arial Unicode MS</vt:lpstr>
      <vt:lpstr>Times New Roman</vt:lpstr>
      <vt:lpstr>HelveticaNeue</vt:lpstr>
      <vt:lpstr>Helvetica 65 Medium</vt:lpstr>
      <vt:lpstr>华文新魏</vt:lpstr>
      <vt:lpstr>Office 主题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陈敏之</dc:creator>
  <cp:lastModifiedBy>24147</cp:lastModifiedBy>
  <cp:revision>44</cp:revision>
  <dcterms:created xsi:type="dcterms:W3CDTF">2023-06-09T09:59:00Z</dcterms:created>
  <dcterms:modified xsi:type="dcterms:W3CDTF">2023-06-16T02:45:16Z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2052-11.8.2.8411</vt:lpwstr>
  </property>
</Properties>
</file>