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718" r:id="rId3"/>
    <p:sldId id="655" r:id="rId4"/>
    <p:sldId id="289" r:id="rId6"/>
    <p:sldId id="398" r:id="rId7"/>
    <p:sldId id="307" r:id="rId8"/>
    <p:sldId id="470" r:id="rId9"/>
    <p:sldId id="446" r:id="rId10"/>
    <p:sldId id="285" r:id="rId11"/>
    <p:sldId id="424" r:id="rId12"/>
    <p:sldId id="306" r:id="rId13"/>
    <p:sldId id="328" r:id="rId14"/>
    <p:sldId id="284" r:id="rId15"/>
    <p:sldId id="525" r:id="rId16"/>
    <p:sldId id="527" r:id="rId17"/>
    <p:sldId id="528" r:id="rId18"/>
    <p:sldId id="529" r:id="rId19"/>
    <p:sldId id="530" r:id="rId20"/>
    <p:sldId id="579" r:id="rId21"/>
    <p:sldId id="607" r:id="rId22"/>
    <p:sldId id="501" r:id="rId23"/>
    <p:sldId id="497" r:id="rId24"/>
    <p:sldId id="526" r:id="rId25"/>
    <p:sldId id="496" r:id="rId26"/>
    <p:sldId id="556" r:id="rId27"/>
    <p:sldId id="557" r:id="rId28"/>
    <p:sldId id="706" r:id="rId29"/>
    <p:sldId id="500" r:id="rId30"/>
    <p:sldId id="635" r:id="rId31"/>
    <p:sldId id="636" r:id="rId32"/>
    <p:sldId id="531" r:id="rId33"/>
    <p:sldId id="656" r:id="rId34"/>
    <p:sldId id="657" r:id="rId35"/>
    <p:sldId id="658" r:id="rId36"/>
    <p:sldId id="661" r:id="rId37"/>
    <p:sldId id="324" r:id="rId38"/>
    <p:sldId id="283" r:id="rId39"/>
    <p:sldId id="277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xxk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36"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 cstate="screen"/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29845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2.xml"/><Relationship Id="rId3" Type="http://schemas.openxmlformats.org/officeDocument/2006/relationships/image" Target="../media/image8.png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12.png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image" Target="../media/image12.png"/><Relationship Id="rId2" Type="http://schemas.openxmlformats.org/officeDocument/2006/relationships/tags" Target="../tags/tag85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image" Target="../media/image12.png"/><Relationship Id="rId2" Type="http://schemas.openxmlformats.org/officeDocument/2006/relationships/tags" Target="../tags/tag89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hemeOverride" Target="../theme/themeOverride1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image" Target="../media/image12.png"/><Relationship Id="rId2" Type="http://schemas.openxmlformats.org/officeDocument/2006/relationships/tags" Target="../tags/tag93.xml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image" Target="../media/image12.png"/><Relationship Id="rId2" Type="http://schemas.openxmlformats.org/officeDocument/2006/relationships/tags" Target="../tags/tag98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image" Target="../media/image12.png"/><Relationship Id="rId2" Type="http://schemas.openxmlformats.org/officeDocument/2006/relationships/tags" Target="../tags/tag103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image" Target="../media/image12.png"/><Relationship Id="rId2" Type="http://schemas.openxmlformats.org/officeDocument/2006/relationships/tags" Target="../tags/tag107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12.png"/><Relationship Id="rId2" Type="http://schemas.openxmlformats.org/officeDocument/2006/relationships/tags" Target="../tags/tag11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image" Target="../media/image12.png"/><Relationship Id="rId2" Type="http://schemas.openxmlformats.org/officeDocument/2006/relationships/tags" Target="../tags/tag117.xml"/><Relationship Id="rId16" Type="http://schemas.openxmlformats.org/officeDocument/2006/relationships/notesSlide" Target="../notesSlides/notesSlide19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6" Type="http://schemas.openxmlformats.org/officeDocument/2006/relationships/notesSlide" Target="../notesSlides/notesSlide20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41.xml"/><Relationship Id="rId13" Type="http://schemas.openxmlformats.org/officeDocument/2006/relationships/tags" Target="../tags/tag140.xml"/><Relationship Id="rId12" Type="http://schemas.openxmlformats.org/officeDocument/2006/relationships/tags" Target="../tags/tag139.xml"/><Relationship Id="rId11" Type="http://schemas.openxmlformats.org/officeDocument/2006/relationships/tags" Target="../tags/tag138.xml"/><Relationship Id="rId10" Type="http://schemas.openxmlformats.org/officeDocument/2006/relationships/tags" Target="../tags/tag137.xml"/><Relationship Id="rId1" Type="http://schemas.openxmlformats.org/officeDocument/2006/relationships/tags" Target="../tags/tag12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image" Target="../media/image12.png"/><Relationship Id="rId2" Type="http://schemas.openxmlformats.org/officeDocument/2006/relationships/tags" Target="../tags/tag142.xml"/><Relationship Id="rId10" Type="http://schemas.openxmlformats.org/officeDocument/2006/relationships/notesSlide" Target="../notesSlides/notesSlide21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image" Target="../media/image12.png"/><Relationship Id="rId2" Type="http://schemas.openxmlformats.org/officeDocument/2006/relationships/tags" Target="../tags/tag148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image" Target="../media/image12.png"/><Relationship Id="rId2" Type="http://schemas.openxmlformats.org/officeDocument/2006/relationships/tags" Target="../tags/tag153.xml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image" Target="../media/image12.png"/><Relationship Id="rId2" Type="http://schemas.openxmlformats.org/officeDocument/2006/relationships/tags" Target="../tags/tag158.xml"/><Relationship Id="rId10" Type="http://schemas.openxmlformats.org/officeDocument/2006/relationships/notesSlide" Target="../notesSlides/notesSlide24.xml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image" Target="../media/image12.png"/><Relationship Id="rId2" Type="http://schemas.openxmlformats.org/officeDocument/2006/relationships/tags" Target="../tags/tag164.xml"/><Relationship Id="rId10" Type="http://schemas.openxmlformats.org/officeDocument/2006/relationships/notesSlide" Target="../notesSlides/notesSlide25.xml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image" Target="../media/image12.png"/><Relationship Id="rId10" Type="http://schemas.openxmlformats.org/officeDocument/2006/relationships/notesSlide" Target="../notesSlides/notesSlide26.xml"/><Relationship Id="rId1" Type="http://schemas.openxmlformats.org/officeDocument/2006/relationships/tags" Target="../tags/tag17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image" Target="../media/image12.png"/><Relationship Id="rId2" Type="http://schemas.openxmlformats.org/officeDocument/2006/relationships/tags" Target="../tags/tag177.xml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83.xml"/><Relationship Id="rId3" Type="http://schemas.openxmlformats.org/officeDocument/2006/relationships/image" Target="../media/image8.png"/><Relationship Id="rId2" Type="http://schemas.openxmlformats.org/officeDocument/2006/relationships/tags" Target="../tags/tag182.xml"/><Relationship Id="rId1" Type="http://schemas.openxmlformats.org/officeDocument/2006/relationships/tags" Target="../tags/tag18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4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image" Target="../media/image12.png"/><Relationship Id="rId2" Type="http://schemas.openxmlformats.org/officeDocument/2006/relationships/tags" Target="../tags/tag185.xml"/><Relationship Id="rId17" Type="http://schemas.openxmlformats.org/officeDocument/2006/relationships/notesSlide" Target="../notesSlides/notesSlide30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97.xml"/><Relationship Id="rId14" Type="http://schemas.openxmlformats.org/officeDocument/2006/relationships/tags" Target="../tags/tag196.xml"/><Relationship Id="rId13" Type="http://schemas.openxmlformats.org/officeDocument/2006/relationships/tags" Target="../tags/tag195.xml"/><Relationship Id="rId12" Type="http://schemas.openxmlformats.org/officeDocument/2006/relationships/tags" Target="../tags/tag194.xml"/><Relationship Id="rId11" Type="http://schemas.openxmlformats.org/officeDocument/2006/relationships/tags" Target="../tags/tag193.xml"/><Relationship Id="rId10" Type="http://schemas.openxmlformats.org/officeDocument/2006/relationships/tags" Target="../tags/tag192.xml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2" Type="http://schemas.openxmlformats.org/officeDocument/2006/relationships/notesSlide" Target="../notesSlides/notesSlide31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05.xml"/><Relationship Id="rId1" Type="http://schemas.openxmlformats.org/officeDocument/2006/relationships/tags" Target="../tags/tag198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8" Type="http://schemas.openxmlformats.org/officeDocument/2006/relationships/notesSlide" Target="../notesSlides/notesSlide32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219.xml"/><Relationship Id="rId15" Type="http://schemas.openxmlformats.org/officeDocument/2006/relationships/tags" Target="../tags/tag218.xml"/><Relationship Id="rId14" Type="http://schemas.openxmlformats.org/officeDocument/2006/relationships/tags" Target="../tags/tag217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tags" Target="../tags/tag206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tags" Target="../tags/tag225.xml"/><Relationship Id="rId7" Type="http://schemas.openxmlformats.org/officeDocument/2006/relationships/tags" Target="../tags/tag224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7" Type="http://schemas.openxmlformats.org/officeDocument/2006/relationships/notesSlide" Target="../notesSlides/notesSlide33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232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tags" Target="../tags/tag220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35.xml"/><Relationship Id="rId3" Type="http://schemas.openxmlformats.org/officeDocument/2006/relationships/image" Target="../media/image8.png"/><Relationship Id="rId2" Type="http://schemas.openxmlformats.org/officeDocument/2006/relationships/tags" Target="../tags/tag234.xml"/><Relationship Id="rId1" Type="http://schemas.openxmlformats.org/officeDocument/2006/relationships/tags" Target="../tags/tag2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6.xml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38.xml"/><Relationship Id="rId4" Type="http://schemas.openxmlformats.org/officeDocument/2006/relationships/image" Target="../media/image4.png"/><Relationship Id="rId3" Type="http://schemas.openxmlformats.org/officeDocument/2006/relationships/tags" Target="../tags/tag237.xml"/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1" Type="http://schemas.openxmlformats.org/officeDocument/2006/relationships/notesSlide" Target="../notesSlides/notesSlide4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9" Type="http://schemas.openxmlformats.org/officeDocument/2006/relationships/tags" Target="../tags/tag26.xml"/><Relationship Id="rId18" Type="http://schemas.openxmlformats.org/officeDocument/2006/relationships/tags" Target="../tags/tag25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tags" Target="../tags/tag2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image" Target="../media/image9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36.xml"/><Relationship Id="rId1" Type="http://schemas.openxmlformats.org/officeDocument/2006/relationships/tags" Target="../tags/tag28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9.xml"/><Relationship Id="rId3" Type="http://schemas.openxmlformats.org/officeDocument/2006/relationships/image" Target="../media/image8.png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4" Type="http://schemas.openxmlformats.org/officeDocument/2006/relationships/notesSlide" Target="../notesSlides/notesSlide8.xml"/><Relationship Id="rId33" Type="http://schemas.openxmlformats.org/officeDocument/2006/relationships/slideLayout" Target="../slideLayouts/slideLayout1.xml"/><Relationship Id="rId32" Type="http://schemas.openxmlformats.org/officeDocument/2006/relationships/image" Target="../media/image10.png"/><Relationship Id="rId31" Type="http://schemas.openxmlformats.org/officeDocument/2006/relationships/tags" Target="../tags/tag69.xml"/><Relationship Id="rId30" Type="http://schemas.openxmlformats.org/officeDocument/2006/relationships/tags" Target="../tags/tag68.xml"/><Relationship Id="rId3" Type="http://schemas.openxmlformats.org/officeDocument/2006/relationships/tags" Target="../tags/tag41.xml"/><Relationship Id="rId29" Type="http://schemas.openxmlformats.org/officeDocument/2006/relationships/tags" Target="../tags/tag67.xml"/><Relationship Id="rId28" Type="http://schemas.openxmlformats.org/officeDocument/2006/relationships/tags" Target="../tags/tag66.xml"/><Relationship Id="rId27" Type="http://schemas.openxmlformats.org/officeDocument/2006/relationships/tags" Target="../tags/tag65.xml"/><Relationship Id="rId26" Type="http://schemas.openxmlformats.org/officeDocument/2006/relationships/tags" Target="../tags/tag64.xml"/><Relationship Id="rId25" Type="http://schemas.openxmlformats.org/officeDocument/2006/relationships/tags" Target="../tags/tag63.xml"/><Relationship Id="rId24" Type="http://schemas.openxmlformats.org/officeDocument/2006/relationships/tags" Target="../tags/tag62.xml"/><Relationship Id="rId23" Type="http://schemas.openxmlformats.org/officeDocument/2006/relationships/tags" Target="../tags/tag61.xml"/><Relationship Id="rId22" Type="http://schemas.openxmlformats.org/officeDocument/2006/relationships/tags" Target="../tags/tag60.xml"/><Relationship Id="rId21" Type="http://schemas.openxmlformats.org/officeDocument/2006/relationships/tags" Target="../tags/tag59.xml"/><Relationship Id="rId20" Type="http://schemas.openxmlformats.org/officeDocument/2006/relationships/tags" Target="../tags/tag58.xml"/><Relationship Id="rId2" Type="http://schemas.openxmlformats.org/officeDocument/2006/relationships/image" Target="../media/image1.png"/><Relationship Id="rId19" Type="http://schemas.openxmlformats.org/officeDocument/2006/relationships/tags" Target="../tags/tag57.xml"/><Relationship Id="rId18" Type="http://schemas.openxmlformats.org/officeDocument/2006/relationships/tags" Target="../tags/tag56.xml"/><Relationship Id="rId17" Type="http://schemas.openxmlformats.org/officeDocument/2006/relationships/tags" Target="../tags/tag55.xml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tags" Target="../tags/tag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>
            <p:custDataLst>
              <p:tags r:id="rId1"/>
            </p:custDataLst>
          </p:nvPr>
        </p:nvSpPr>
        <p:spPr>
          <a:xfrm>
            <a:off x="985520" y="3276600"/>
            <a:ext cx="10257790" cy="128651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Expand Language competence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依照评分标准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③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④使用地道语言，丰富句式句型</a:t>
            </a:r>
            <a:endParaRPr lang="zh-CN" altLang="en-US" sz="3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714875" y="590550"/>
            <a:ext cx="2887345" cy="2898775"/>
            <a:chOff x="7026" y="930"/>
            <a:chExt cx="4547" cy="4565"/>
          </a:xfrm>
        </p:grpSpPr>
        <p:pic>
          <p:nvPicPr>
            <p:cNvPr id="3" name="图片 2" descr="8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026" y="930"/>
              <a:ext cx="4547" cy="4565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8433" y="2326"/>
              <a:ext cx="1907" cy="174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altLang="zh-CN" sz="6600">
                  <a:latin typeface="Arial" panose="020B0604020202020204" pitchFamily="34" charset="0"/>
                  <a:ea typeface="微软雅黑" panose="020B0503020204020204" charset="-122"/>
                </a:rPr>
                <a:t>3</a:t>
              </a:r>
              <a:endParaRPr lang="en-US" altLang="zh-CN" sz="660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437515" y="266700"/>
            <a:ext cx="11317605" cy="629094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14" name="表格 13"/>
          <p:cNvGraphicFramePr/>
          <p:nvPr>
            <p:custDataLst>
              <p:tags r:id="rId1"/>
            </p:custDataLst>
          </p:nvPr>
        </p:nvGraphicFramePr>
        <p:xfrm>
          <a:off x="739775" y="514350"/>
          <a:ext cx="10562590" cy="4495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910"/>
                <a:gridCol w="9123680"/>
              </a:tblGrid>
              <a:tr h="449516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第五档写作要求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13-15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2225040" y="498475"/>
            <a:ext cx="7213600" cy="10096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l" fontAlgn="auto">
              <a:lnSpc>
                <a:spcPts val="3840"/>
              </a:lnSpc>
              <a:buNone/>
            </a:pPr>
            <a:r>
              <a:rPr lang="en-US" altLang="zh-CN" sz="3200" b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①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完全完成了试题规定的任务。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lnSpc>
                <a:spcPts val="3840"/>
              </a:lnSpc>
              <a:buNone/>
            </a:pPr>
            <a:r>
              <a:rPr lang="zh-CN" altLang="en-US" sz="3200" b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②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覆盖所有内容要点。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25040" y="1508125"/>
            <a:ext cx="8412480" cy="2018665"/>
          </a:xfrm>
          <a:prstGeom prst="rect">
            <a:avLst/>
          </a:prstGeom>
        </p:spPr>
        <p:txBody>
          <a:bodyPr wrap="square">
            <a:noAutofit/>
          </a:bodyPr>
          <a:p>
            <a:pPr indent="0" algn="l" fontAlgn="auto">
              <a:lnSpc>
                <a:spcPts val="3840"/>
              </a:lnSpc>
              <a:buNone/>
            </a:pPr>
            <a:r>
              <a:rPr lang="zh-CN" altLang="en-US" sz="3200" b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③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应用了较多的语法结构和词汇。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lnSpc>
                <a:spcPts val="3840"/>
              </a:lnSpc>
              <a:buNone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④语法结构或词汇方面有些许错误，但为尽力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endParaRPr lang="en-US" altLang="zh-CN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lnSpc>
                <a:spcPts val="3840"/>
              </a:lnSpc>
              <a:buNone/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使用较复杂结构或较高级词汇所致；具备较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lnSpc>
                <a:spcPts val="3840"/>
              </a:lnSpc>
              <a:buNone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强的语言应用能力。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en-US" sz="32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4235" y="3429000"/>
            <a:ext cx="8783320" cy="156845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 fontAlgn="auto">
              <a:lnSpc>
                <a:spcPts val="3840"/>
              </a:lnSpc>
              <a:buNone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⑤有效地使用了语句间的连接成分，使全文结构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3840"/>
              </a:lnSpc>
              <a:buNone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紧凑。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lnSpc>
                <a:spcPts val="3840"/>
              </a:lnSpc>
              <a:buNone/>
            </a:pPr>
            <a:r>
              <a:rPr lang="zh-CN" altLang="en-US" sz="3200" b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⑥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完全达到了预期的写作目的。</a:t>
            </a:r>
            <a:endParaRPr lang="zh-CN" altLang="en-US" sz="32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39775" y="2352675"/>
            <a:ext cx="10707370" cy="4204335"/>
          </a:xfrm>
          <a:prstGeom prst="round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54830" y="2555875"/>
            <a:ext cx="4837430" cy="549275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准确、地道，符合交际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156970" y="2515235"/>
            <a:ext cx="2972435" cy="5480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rgbClr val="FF0000"/>
                </a:solidFill>
              </a:rPr>
              <a:t>词汇运用方面：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0750" y="3241675"/>
            <a:ext cx="5183505" cy="5480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rgbClr val="FF0000"/>
                </a:solidFill>
              </a:rPr>
              <a:t>句式句型的丰富性表达口诀：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2635250" y="3968115"/>
            <a:ext cx="6771640" cy="2520315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否定好于肯定句，倒装妙于陈述句。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被动胜于主动句，非谓优于状从句。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定从名从要多用，</a:t>
            </a:r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with</a:t>
            </a:r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结构很吸睛。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强调虚拟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省略</a:t>
            </a:r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赞，独立主格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更是靓。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修辞</a:t>
            </a:r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格言是点睛，穿插应用更是牛。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图片 9" descr="金玫瑰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315" y="4417695"/>
            <a:ext cx="1379855" cy="2040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755208 -0.155463 " pathEditMode="relative" rAng="0" ptsTypes="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8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8125 -0.163148 " pathEditMode="relative" rAng="0" ptsTypes="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-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7" grpId="0"/>
      <p:bldP spid="2" grpId="0"/>
      <p:bldP spid="3" grpId="0"/>
      <p:bldP spid="17" grpId="1"/>
      <p:bldP spid="2" grpId="1"/>
      <p:bldP spid="3" grpId="1"/>
      <p:bldP spid="17" grpId="2"/>
      <p:bldP spid="2" grpId="2"/>
      <p:bldP spid="3" grpId="2"/>
      <p:bldP spid="2" grpId="3"/>
      <p:bldP spid="5" grpId="0" bldLvl="0" animBg="1"/>
      <p:bldP spid="6" grpId="0" bldLvl="0" animBg="1"/>
      <p:bldP spid="15" grpId="0" bldLvl="0" animBg="1"/>
      <p:bldP spid="5" grpId="1" animBg="1"/>
      <p:bldP spid="6" grpId="1" animBg="1"/>
      <p:bldP spid="15" grpId="1" animBg="1"/>
      <p:bldP spid="4" grpId="0"/>
      <p:bldP spid="4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521200" y="353060"/>
            <a:ext cx="299910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话题词汇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1060000">
            <a:off x="8087995" y="386715"/>
            <a:ext cx="465455" cy="490855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 rot="21060000">
            <a:off x="9229725" y="400050"/>
            <a:ext cx="465455" cy="490855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 rot="21060000">
            <a:off x="3595370" y="400685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 rot="21060000">
            <a:off x="2254250" y="401320"/>
            <a:ext cx="465455" cy="49085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510155" y="1106805"/>
            <a:ext cx="6684010" cy="591185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express in different stytles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727710" y="1884045"/>
            <a:ext cx="242443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准备做某事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27710" y="2513330"/>
            <a:ext cx="178244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随机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727710" y="3622040"/>
            <a:ext cx="229806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两人一组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727710" y="4940300"/>
            <a:ext cx="229806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说明问题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727710" y="4281170"/>
            <a:ext cx="140843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口语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727710" y="5599430"/>
            <a:ext cx="196278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6.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提出建议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42640" y="1884045"/>
            <a:ext cx="304038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be ready to do sth. </a:t>
            </a:r>
            <a:endParaRPr 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80555" y="1884045"/>
            <a:ext cx="410019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be prepared to do sth. </a:t>
            </a:r>
            <a:endParaRPr 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218690" y="2513330"/>
            <a:ext cx="184531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at random </a:t>
            </a:r>
            <a:endParaRPr 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136775" y="3067685"/>
            <a:ext cx="469519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stochastic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[stɒˈkæstɪk] 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随机的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40095" y="2512695"/>
            <a:ext cx="328485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in a random manner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062470" y="3034665"/>
            <a:ext cx="4473575" cy="52197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willy-nilly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不管愿意不愿意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096385" y="2513330"/>
            <a:ext cx="214312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randomly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194165" y="2512695"/>
            <a:ext cx="2341880" cy="469265"/>
          </a:xfrm>
          <a:prstGeom prst="rect">
            <a:avLst/>
          </a:prstGeom>
        </p:spPr>
        <p:txBody>
          <a:bodyPr wrap="square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arbitrarily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861945" y="3599180"/>
            <a:ext cx="214376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ork in pairs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540375" y="3589020"/>
            <a:ext cx="209296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pair (sb) off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826375" y="3609340"/>
            <a:ext cx="215582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group of two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805430" y="4251325"/>
            <a:ext cx="273494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spoken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English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984240" y="4251325"/>
            <a:ext cx="225234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verbal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E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nglish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010015" y="4251325"/>
            <a:ext cx="225234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oral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E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nglish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358515" y="4880610"/>
            <a:ext cx="310642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e</a:t>
            </a:r>
            <a:r>
              <a:rPr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xplain the problem</a:t>
            </a:r>
            <a:endParaRPr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589395" y="4893310"/>
            <a:ext cx="47504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what need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to be explained is....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861945" y="5599430"/>
            <a:ext cx="246951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offer a proposal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564505" y="5585460"/>
            <a:ext cx="362966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put forward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suggestions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3" grpId="0"/>
      <p:bldP spid="23" grpId="1"/>
      <p:bldP spid="21" grpId="0"/>
      <p:bldP spid="21" grpId="1"/>
      <p:bldP spid="24" grpId="0"/>
      <p:bldP spid="24" grpId="1"/>
      <p:bldP spid="20" grpId="0"/>
      <p:bldP spid="20" grpId="1"/>
      <p:bldP spid="22" grpId="0"/>
      <p:bldP spid="22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文本框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591435" y="-2667000"/>
            <a:ext cx="6858000" cy="12192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521200" y="353060"/>
            <a:ext cx="299910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话题词汇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8087995" y="386715"/>
            <a:ext cx="465455" cy="490855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229725" y="400050"/>
            <a:ext cx="465455" cy="490855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3595370" y="400685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2254250" y="401320"/>
            <a:ext cx="465455" cy="490855"/>
          </a:xfrm>
          <a:prstGeom prst="rect">
            <a:avLst/>
          </a:prstGeom>
        </p:spPr>
      </p:pic>
      <p:sp>
        <p:nvSpPr>
          <p:cNvPr id="25" name="椭圆 24"/>
          <p:cNvSpPr/>
          <p:nvPr/>
        </p:nvSpPr>
        <p:spPr>
          <a:xfrm>
            <a:off x="4793615" y="2781300"/>
            <a:ext cx="1929765" cy="13404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should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圆角矩形标注 25"/>
          <p:cNvSpPr/>
          <p:nvPr/>
        </p:nvSpPr>
        <p:spPr>
          <a:xfrm>
            <a:off x="7402195" y="1937385"/>
            <a:ext cx="3007995" cy="996950"/>
          </a:xfrm>
          <a:prstGeom prst="wedgeRoundRectCallout">
            <a:avLst>
              <a:gd name="adj1" fmla="val -76240"/>
              <a:gd name="adj2" fmla="val 73312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ought to do sth.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3275330" y="1023620"/>
            <a:ext cx="549084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express in different stytles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圆角矩形标注 27"/>
          <p:cNvSpPr/>
          <p:nvPr/>
        </p:nvSpPr>
        <p:spPr>
          <a:xfrm>
            <a:off x="7493000" y="3429000"/>
            <a:ext cx="3007995" cy="932815"/>
          </a:xfrm>
          <a:prstGeom prst="wedgeRoundRectCallout">
            <a:avLst>
              <a:gd name="adj1" fmla="val -76873"/>
              <a:gd name="adj2" fmla="val -25017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be supposed to do sth.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圆角矩形标注 28"/>
          <p:cNvSpPr/>
          <p:nvPr/>
        </p:nvSpPr>
        <p:spPr>
          <a:xfrm>
            <a:off x="7520305" y="4972050"/>
            <a:ext cx="3007995" cy="932815"/>
          </a:xfrm>
          <a:prstGeom prst="wedgeRoundRectCallout">
            <a:avLst>
              <a:gd name="adj1" fmla="val -85908"/>
              <a:gd name="adj2" fmla="val -163002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Why not do sth?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0" name="圆角矩形标注 29"/>
          <p:cNvSpPr/>
          <p:nvPr/>
        </p:nvSpPr>
        <p:spPr>
          <a:xfrm>
            <a:off x="1178560" y="2001520"/>
            <a:ext cx="3007995" cy="932815"/>
          </a:xfrm>
          <a:prstGeom prst="wedgeRoundRectCallout">
            <a:avLst>
              <a:gd name="adj1" fmla="val 85761"/>
              <a:gd name="adj2" fmla="val 67222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It is beneficial for you to do sth.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圆角矩形标注 30"/>
          <p:cNvSpPr/>
          <p:nvPr/>
        </p:nvSpPr>
        <p:spPr>
          <a:xfrm>
            <a:off x="1178560" y="3486785"/>
            <a:ext cx="3007995" cy="932815"/>
          </a:xfrm>
          <a:prstGeom prst="wedgeRoundRectCallout">
            <a:avLst>
              <a:gd name="adj1" fmla="val 69210"/>
              <a:gd name="adj2" fmla="val -10449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If I were you, I would do sth.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2" name="圆角矩形标注 31"/>
          <p:cNvSpPr/>
          <p:nvPr/>
        </p:nvSpPr>
        <p:spPr>
          <a:xfrm>
            <a:off x="1250315" y="4972050"/>
            <a:ext cx="3007995" cy="932815"/>
          </a:xfrm>
          <a:prstGeom prst="wedgeRoundRectCallout">
            <a:avLst>
              <a:gd name="adj1" fmla="val 77929"/>
              <a:gd name="adj2" fmla="val -110449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It is high time that sb. did sth.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2" grpId="1" animBg="1"/>
      <p:bldP spid="31" grpId="0" animBg="1"/>
      <p:bldP spid="31" grpId="1" animBg="1"/>
      <p:bldP spid="30" grpId="0" animBg="1"/>
      <p:bldP spid="3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文本框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591435" y="-2667000"/>
            <a:ext cx="6858000" cy="12192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521200" y="353060"/>
            <a:ext cx="299910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话题词汇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8087995" y="386715"/>
            <a:ext cx="465455" cy="490855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229725" y="400050"/>
            <a:ext cx="465455" cy="490855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3595370" y="400685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2254250" y="401320"/>
            <a:ext cx="465455" cy="490855"/>
          </a:xfrm>
          <a:prstGeom prst="rect">
            <a:avLst/>
          </a:prstGeom>
        </p:spPr>
      </p:pic>
      <p:sp>
        <p:nvSpPr>
          <p:cNvPr id="25" name="椭圆 24"/>
          <p:cNvSpPr/>
          <p:nvPr/>
        </p:nvSpPr>
        <p:spPr>
          <a:xfrm>
            <a:off x="4793615" y="2781300"/>
            <a:ext cx="1929765" cy="13404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 think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圆角矩形标注 25"/>
          <p:cNvSpPr/>
          <p:nvPr/>
        </p:nvSpPr>
        <p:spPr>
          <a:xfrm>
            <a:off x="7548245" y="1892935"/>
            <a:ext cx="3858895" cy="996950"/>
          </a:xfrm>
          <a:prstGeom prst="wedgeRoundRectCallout">
            <a:avLst>
              <a:gd name="adj1" fmla="val -76240"/>
              <a:gd name="adj2" fmla="val 73312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in my opinion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from the opinion of me.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3275330" y="1023620"/>
            <a:ext cx="549084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express in different stytles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圆角矩形标注 27"/>
          <p:cNvSpPr/>
          <p:nvPr/>
        </p:nvSpPr>
        <p:spPr>
          <a:xfrm>
            <a:off x="7505065" y="3188970"/>
            <a:ext cx="3868420" cy="932815"/>
          </a:xfrm>
          <a:prstGeom prst="wedgeRoundRectCallout">
            <a:avLst>
              <a:gd name="adj1" fmla="val -70876"/>
              <a:gd name="adj2" fmla="val -24063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in my view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From my point of view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圆角矩形标注 28"/>
          <p:cNvSpPr/>
          <p:nvPr/>
        </p:nvSpPr>
        <p:spPr>
          <a:xfrm>
            <a:off x="7250430" y="4491990"/>
            <a:ext cx="4203700" cy="932815"/>
          </a:xfrm>
          <a:prstGeom prst="wedgeRoundRectCallout">
            <a:avLst>
              <a:gd name="adj1" fmla="val -62613"/>
              <a:gd name="adj2" fmla="val -124200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as far as I’m  concerned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0" name="圆角矩形标注 29"/>
          <p:cNvSpPr/>
          <p:nvPr/>
        </p:nvSpPr>
        <p:spPr>
          <a:xfrm>
            <a:off x="1214120" y="5454015"/>
            <a:ext cx="3460750" cy="932815"/>
          </a:xfrm>
          <a:prstGeom prst="wedgeRoundRectCallout">
            <a:avLst>
              <a:gd name="adj1" fmla="val 77119"/>
              <a:gd name="adj2" fmla="val -190163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Personally speaking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圆角矩形标注 30"/>
          <p:cNvSpPr/>
          <p:nvPr/>
        </p:nvSpPr>
        <p:spPr>
          <a:xfrm>
            <a:off x="551815" y="4347210"/>
            <a:ext cx="3007995" cy="932815"/>
          </a:xfrm>
          <a:prstGeom prst="wedgeRoundRectCallout">
            <a:avLst>
              <a:gd name="adj1" fmla="val 102037"/>
              <a:gd name="adj2" fmla="val -88189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 reckon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2" name="圆角矩形标注 31"/>
          <p:cNvSpPr/>
          <p:nvPr/>
        </p:nvSpPr>
        <p:spPr>
          <a:xfrm>
            <a:off x="5757545" y="5506085"/>
            <a:ext cx="3714115" cy="932815"/>
          </a:xfrm>
          <a:prstGeom prst="wedgeRoundRectCallout">
            <a:avLst>
              <a:gd name="adj1" fmla="val -53282"/>
              <a:gd name="adj2" fmla="val -195881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from my perspective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508000" y="3124200"/>
            <a:ext cx="3460750" cy="932815"/>
          </a:xfrm>
          <a:prstGeom prst="wedgeRoundRectCallout">
            <a:avLst>
              <a:gd name="adj1" fmla="val 78183"/>
              <a:gd name="adj2" fmla="val 21545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to my mind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444500" y="1957070"/>
            <a:ext cx="3768725" cy="932815"/>
          </a:xfrm>
          <a:prstGeom prst="wedgeRoundRectCallout">
            <a:avLst>
              <a:gd name="adj1" fmla="val 71415"/>
              <a:gd name="adj2" fmla="val 57556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if you ask me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2" grpId="1" animBg="1"/>
      <p:bldP spid="30" grpId="0" animBg="1"/>
      <p:bldP spid="30" grpId="1" animBg="1"/>
      <p:bldP spid="31" grpId="0" animBg="1"/>
      <p:bldP spid="31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文本框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591435" y="-2667000"/>
            <a:ext cx="6858000" cy="12192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521200" y="353060"/>
            <a:ext cx="299910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话题词汇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8087995" y="386715"/>
            <a:ext cx="465455" cy="490855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229725" y="400050"/>
            <a:ext cx="465455" cy="490855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3595370" y="400685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2254250" y="401320"/>
            <a:ext cx="465455" cy="490855"/>
          </a:xfrm>
          <a:prstGeom prst="rect">
            <a:avLst/>
          </a:prstGeom>
        </p:spPr>
      </p:pic>
      <p:sp>
        <p:nvSpPr>
          <p:cNvPr id="25" name="椭圆 24"/>
          <p:cNvSpPr/>
          <p:nvPr/>
        </p:nvSpPr>
        <p:spPr>
          <a:xfrm>
            <a:off x="4793615" y="2781300"/>
            <a:ext cx="1929765" cy="13404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want to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圆角矩形标注 25"/>
          <p:cNvSpPr/>
          <p:nvPr/>
        </p:nvSpPr>
        <p:spPr>
          <a:xfrm>
            <a:off x="7747635" y="1893570"/>
            <a:ext cx="3858895" cy="996950"/>
          </a:xfrm>
          <a:prstGeom prst="wedgeRoundRectCallout">
            <a:avLst>
              <a:gd name="adj1" fmla="val -76240"/>
              <a:gd name="adj2" fmla="val 73312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be dying to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3275330" y="1023620"/>
            <a:ext cx="549084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express in different stytles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圆角矩形标注 27"/>
          <p:cNvSpPr/>
          <p:nvPr/>
        </p:nvSpPr>
        <p:spPr>
          <a:xfrm>
            <a:off x="7505065" y="3188970"/>
            <a:ext cx="3868420" cy="932815"/>
          </a:xfrm>
          <a:prstGeom prst="wedgeRoundRectCallout">
            <a:avLst>
              <a:gd name="adj1" fmla="val -70876"/>
              <a:gd name="adj2" fmla="val -24063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long to do sth.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圆角矩形标注 28"/>
          <p:cNvSpPr/>
          <p:nvPr/>
        </p:nvSpPr>
        <p:spPr>
          <a:xfrm>
            <a:off x="7367270" y="4420870"/>
            <a:ext cx="3742055" cy="932815"/>
          </a:xfrm>
          <a:prstGeom prst="wedgeRoundRectCallout">
            <a:avLst>
              <a:gd name="adj1" fmla="val -74147"/>
              <a:gd name="adj2" fmla="val -104867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be eager to do sth.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圆角矩形标注 30"/>
          <p:cNvSpPr/>
          <p:nvPr/>
        </p:nvSpPr>
        <p:spPr>
          <a:xfrm>
            <a:off x="551180" y="4330065"/>
            <a:ext cx="3342640" cy="932815"/>
          </a:xfrm>
          <a:prstGeom prst="wedgeRoundRectCallout">
            <a:avLst>
              <a:gd name="adj1" fmla="val 82522"/>
              <a:gd name="adj2" fmla="val -102756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would like to do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551180" y="3061970"/>
            <a:ext cx="3460750" cy="932815"/>
          </a:xfrm>
          <a:prstGeom prst="wedgeRoundRectCallout">
            <a:avLst>
              <a:gd name="adj1" fmla="val 78183"/>
              <a:gd name="adj2" fmla="val 21545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feel like doing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713740" y="1893570"/>
            <a:ext cx="3180080" cy="932815"/>
          </a:xfrm>
          <a:prstGeom prst="wedgeRoundRectCallout">
            <a:avLst>
              <a:gd name="adj1" fmla="val 79672"/>
              <a:gd name="adj2" fmla="val 81790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intend to do sth.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1214120" y="5454015"/>
            <a:ext cx="3460750" cy="932815"/>
          </a:xfrm>
          <a:prstGeom prst="wedgeRoundRectCallout">
            <a:avLst>
              <a:gd name="adj1" fmla="val 77119"/>
              <a:gd name="adj2" fmla="val -190163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plan to do sth.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5757545" y="5506085"/>
            <a:ext cx="3714115" cy="932815"/>
          </a:xfrm>
          <a:prstGeom prst="wedgeRoundRectCallout">
            <a:avLst>
              <a:gd name="adj1" fmla="val -53282"/>
              <a:gd name="adj2" fmla="val -195881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desire to do sth.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圆角矩形标注 10"/>
          <p:cNvSpPr/>
          <p:nvPr>
            <p:custDataLst>
              <p:tags r:id="rId7"/>
            </p:custDataLst>
          </p:nvPr>
        </p:nvSpPr>
        <p:spPr>
          <a:xfrm>
            <a:off x="4187190" y="1692910"/>
            <a:ext cx="3180080" cy="932815"/>
          </a:xfrm>
          <a:prstGeom prst="wedgeRoundRectCallout">
            <a:avLst>
              <a:gd name="adj1" fmla="val -658"/>
              <a:gd name="adj2" fmla="val 64295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cannot wait to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  <p:bldP spid="28" grpId="0" animBg="1"/>
      <p:bldP spid="28" grpId="1" animBg="1"/>
      <p:bldP spid="29" grpId="0" bldLvl="0" animBg="1"/>
      <p:bldP spid="29" grpId="1" animBg="1"/>
      <p:bldP spid="10" grpId="0" animBg="1"/>
      <p:bldP spid="10" grpId="1" animBg="1"/>
      <p:bldP spid="9" grpId="0" animBg="1"/>
      <p:bldP spid="9" grpId="1" animBg="1"/>
      <p:bldP spid="31" grpId="0" animBg="1"/>
      <p:bldP spid="31" grpId="1" animBg="1"/>
      <p:bldP spid="7" grpId="0" animBg="1"/>
      <p:bldP spid="7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文本框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591435" y="-2667000"/>
            <a:ext cx="6858000" cy="12192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521200" y="353060"/>
            <a:ext cx="299910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话题词汇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8087995" y="386715"/>
            <a:ext cx="465455" cy="490855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229725" y="400050"/>
            <a:ext cx="465455" cy="490855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3595370" y="400685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2254250" y="401320"/>
            <a:ext cx="465455" cy="490855"/>
          </a:xfrm>
          <a:prstGeom prst="rect">
            <a:avLst/>
          </a:prstGeom>
        </p:spPr>
      </p:pic>
      <p:sp>
        <p:nvSpPr>
          <p:cNvPr id="25" name="椭圆 24"/>
          <p:cNvSpPr/>
          <p:nvPr/>
        </p:nvSpPr>
        <p:spPr>
          <a:xfrm>
            <a:off x="4793615" y="2781300"/>
            <a:ext cx="1929765" cy="13404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good 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圆角矩形标注 25"/>
          <p:cNvSpPr/>
          <p:nvPr/>
        </p:nvSpPr>
        <p:spPr>
          <a:xfrm>
            <a:off x="7747635" y="1893570"/>
            <a:ext cx="3858895" cy="996950"/>
          </a:xfrm>
          <a:prstGeom prst="wedgeRoundRectCallout">
            <a:avLst>
              <a:gd name="adj1" fmla="val -76240"/>
              <a:gd name="adj2" fmla="val 73312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great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3275330" y="1023620"/>
            <a:ext cx="549084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express in different stytles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圆角矩形标注 27"/>
          <p:cNvSpPr/>
          <p:nvPr/>
        </p:nvSpPr>
        <p:spPr>
          <a:xfrm>
            <a:off x="7505065" y="3188970"/>
            <a:ext cx="3868420" cy="932815"/>
          </a:xfrm>
          <a:prstGeom prst="wedgeRoundRectCallout">
            <a:avLst>
              <a:gd name="adj1" fmla="val -70876"/>
              <a:gd name="adj2" fmla="val -24063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wonderful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圆角矩形标注 28"/>
          <p:cNvSpPr/>
          <p:nvPr/>
        </p:nvSpPr>
        <p:spPr>
          <a:xfrm>
            <a:off x="7367270" y="4420870"/>
            <a:ext cx="3742055" cy="932815"/>
          </a:xfrm>
          <a:prstGeom prst="wedgeRoundRectCallout">
            <a:avLst>
              <a:gd name="adj1" fmla="val -74147"/>
              <a:gd name="adj2" fmla="val -104867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excellent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圆角矩形标注 30"/>
          <p:cNvSpPr/>
          <p:nvPr/>
        </p:nvSpPr>
        <p:spPr>
          <a:xfrm>
            <a:off x="551180" y="4330065"/>
            <a:ext cx="3342640" cy="932815"/>
          </a:xfrm>
          <a:prstGeom prst="wedgeRoundRectCallout">
            <a:avLst>
              <a:gd name="adj1" fmla="val 82522"/>
              <a:gd name="adj2" fmla="val -102756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superb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551180" y="3061970"/>
            <a:ext cx="3460750" cy="932815"/>
          </a:xfrm>
          <a:prstGeom prst="wedgeRoundRectCallout">
            <a:avLst>
              <a:gd name="adj1" fmla="val 78183"/>
              <a:gd name="adj2" fmla="val 21545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fabulous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713740" y="1893570"/>
            <a:ext cx="3180080" cy="932815"/>
          </a:xfrm>
          <a:prstGeom prst="wedgeRoundRectCallout">
            <a:avLst>
              <a:gd name="adj1" fmla="val 79672"/>
              <a:gd name="adj2" fmla="val 81790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fantastic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1214120" y="5454015"/>
            <a:ext cx="3460750" cy="932815"/>
          </a:xfrm>
          <a:prstGeom prst="wedgeRoundRectCallout">
            <a:avLst>
              <a:gd name="adj1" fmla="val 77119"/>
              <a:gd name="adj2" fmla="val -190163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terrific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5757545" y="5506085"/>
            <a:ext cx="3714115" cy="932815"/>
          </a:xfrm>
          <a:prstGeom prst="wedgeRoundRectCallout">
            <a:avLst>
              <a:gd name="adj1" fmla="val -53282"/>
              <a:gd name="adj2" fmla="val -195881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brilliant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圆角矩形标注 10"/>
          <p:cNvSpPr/>
          <p:nvPr>
            <p:custDataLst>
              <p:tags r:id="rId7"/>
            </p:custDataLst>
          </p:nvPr>
        </p:nvSpPr>
        <p:spPr>
          <a:xfrm>
            <a:off x="4187190" y="1692910"/>
            <a:ext cx="3180080" cy="932815"/>
          </a:xfrm>
          <a:prstGeom prst="wedgeRoundRectCallout">
            <a:avLst>
              <a:gd name="adj1" fmla="val -658"/>
              <a:gd name="adj2" fmla="val 64295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incredible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  <p:bldP spid="28" grpId="0" bldLvl="0" animBg="1"/>
      <p:bldP spid="28" grpId="1" animBg="1"/>
      <p:bldP spid="29" grpId="0" bldLvl="0" animBg="1"/>
      <p:bldP spid="29" grpId="1" animBg="1"/>
      <p:bldP spid="10" grpId="0" bldLvl="0" animBg="1"/>
      <p:bldP spid="10" grpId="1" animBg="1"/>
      <p:bldP spid="9" grpId="0" bldLvl="0" animBg="1"/>
      <p:bldP spid="9" grpId="1" animBg="1"/>
      <p:bldP spid="31" grpId="0" bldLvl="0" animBg="1"/>
      <p:bldP spid="31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文本框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591435" y="-2667000"/>
            <a:ext cx="6858000" cy="12192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521200" y="353060"/>
            <a:ext cx="299910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话题词汇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8087995" y="386715"/>
            <a:ext cx="465455" cy="490855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229725" y="400050"/>
            <a:ext cx="465455" cy="490855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3595370" y="400685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2254250" y="401320"/>
            <a:ext cx="465455" cy="490855"/>
          </a:xfrm>
          <a:prstGeom prst="rect">
            <a:avLst/>
          </a:prstGeom>
        </p:spPr>
      </p:pic>
      <p:sp>
        <p:nvSpPr>
          <p:cNvPr id="25" name="椭圆 24"/>
          <p:cNvSpPr/>
          <p:nvPr/>
        </p:nvSpPr>
        <p:spPr>
          <a:xfrm>
            <a:off x="4631055" y="1694180"/>
            <a:ext cx="2364105" cy="16205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be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different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from 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圆角矩形标注 25"/>
          <p:cNvSpPr/>
          <p:nvPr/>
        </p:nvSpPr>
        <p:spPr>
          <a:xfrm>
            <a:off x="7759065" y="1692910"/>
            <a:ext cx="3858895" cy="996950"/>
          </a:xfrm>
          <a:prstGeom prst="wedgeRoundRectCallout">
            <a:avLst>
              <a:gd name="adj1" fmla="val -76240"/>
              <a:gd name="adj2" fmla="val 73312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differ from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3275330" y="1023620"/>
            <a:ext cx="549084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express in different stytles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圆角矩形标注 27"/>
          <p:cNvSpPr/>
          <p:nvPr/>
        </p:nvSpPr>
        <p:spPr>
          <a:xfrm>
            <a:off x="7614285" y="2788285"/>
            <a:ext cx="3868420" cy="932815"/>
          </a:xfrm>
          <a:prstGeom prst="wedgeRoundRectCallout">
            <a:avLst>
              <a:gd name="adj1" fmla="val -70876"/>
              <a:gd name="adj2" fmla="val -24063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vary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551180" y="2724150"/>
            <a:ext cx="3460750" cy="932815"/>
          </a:xfrm>
          <a:prstGeom prst="wedgeRoundRectCallout">
            <a:avLst>
              <a:gd name="adj1" fmla="val 78183"/>
              <a:gd name="adj2" fmla="val 21545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be far removed from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687070" y="1692910"/>
            <a:ext cx="3180080" cy="932815"/>
          </a:xfrm>
          <a:prstGeom prst="wedgeRoundRectCallout">
            <a:avLst>
              <a:gd name="adj1" fmla="val 79672"/>
              <a:gd name="adj2" fmla="val 81790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be a far cry from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12800" y="3783330"/>
            <a:ext cx="814959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翻译：随机分组与特意安排的效果大相径庭。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4815" y="4293870"/>
            <a:ext cx="834136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group</a:t>
            </a:r>
            <a:r>
              <a:rPr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 pairs assigned arbitrarily </a:t>
            </a:r>
            <a:r>
              <a:rPr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is 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so </a:t>
            </a:r>
            <a:r>
              <a:rPr 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far removed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 effect </a:t>
            </a:r>
            <a:r>
              <a:rPr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from</a:t>
            </a:r>
            <a:r>
              <a:rPr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that 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group by design.</a:t>
            </a:r>
            <a:endParaRPr 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67410" y="5247005"/>
            <a:ext cx="710946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翻译：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Tom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的口语与玛丽的口语相差甚远。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7070" y="5819775"/>
            <a:ext cx="728916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Tom's spoken language is </a:t>
            </a:r>
            <a:r>
              <a:rPr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 far cry </a:t>
            </a:r>
            <a:r>
              <a:rPr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from Mary's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8" name="图片 17" descr="玫瑰心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6690" y="4061460"/>
            <a:ext cx="267208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7" grpId="0" animBg="1"/>
      <p:bldP spid="7" grpId="1" animBg="1"/>
      <p:bldP spid="8" grpId="0" animBg="1"/>
      <p:bldP spid="8" grpId="1" animBg="1"/>
      <p:bldP spid="12" grpId="0"/>
      <p:bldP spid="15" grpId="0"/>
      <p:bldP spid="12" grpId="1"/>
      <p:bldP spid="15" grpId="1"/>
      <p:bldP spid="13" grpId="0"/>
      <p:bldP spid="13" grpId="1"/>
      <p:bldP spid="16" grpId="0"/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文本框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591435" y="-2667000"/>
            <a:ext cx="6858000" cy="12192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521200" y="353060"/>
            <a:ext cx="299910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话题词汇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8087995" y="386715"/>
            <a:ext cx="465455" cy="490855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229725" y="400050"/>
            <a:ext cx="465455" cy="490855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3595370" y="400685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2254250" y="401320"/>
            <a:ext cx="465455" cy="490855"/>
          </a:xfrm>
          <a:prstGeom prst="rect">
            <a:avLst/>
          </a:prstGeom>
        </p:spPr>
      </p:pic>
      <p:sp>
        <p:nvSpPr>
          <p:cNvPr id="25" name="椭圆 24"/>
          <p:cNvSpPr/>
          <p:nvPr/>
        </p:nvSpPr>
        <p:spPr>
          <a:xfrm>
            <a:off x="4611370" y="2781300"/>
            <a:ext cx="2332990" cy="15335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pay attention to 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圆角矩形标注 25"/>
          <p:cNvSpPr/>
          <p:nvPr/>
        </p:nvSpPr>
        <p:spPr>
          <a:xfrm>
            <a:off x="7747635" y="1893570"/>
            <a:ext cx="3858895" cy="996950"/>
          </a:xfrm>
          <a:prstGeom prst="wedgeRoundRectCallout">
            <a:avLst>
              <a:gd name="adj1" fmla="val -76240"/>
              <a:gd name="adj2" fmla="val 73312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play a high valuable on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3275330" y="1023620"/>
            <a:ext cx="549084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express in different stytles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圆角矩形标注 27"/>
          <p:cNvSpPr/>
          <p:nvPr/>
        </p:nvSpPr>
        <p:spPr>
          <a:xfrm>
            <a:off x="7505065" y="3188970"/>
            <a:ext cx="3868420" cy="932815"/>
          </a:xfrm>
          <a:prstGeom prst="wedgeRoundRectCallout">
            <a:avLst>
              <a:gd name="adj1" fmla="val -70876"/>
              <a:gd name="adj2" fmla="val -24063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attach great importance to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圆角矩形标注 28"/>
          <p:cNvSpPr/>
          <p:nvPr/>
        </p:nvSpPr>
        <p:spPr>
          <a:xfrm>
            <a:off x="7367270" y="4420870"/>
            <a:ext cx="3742055" cy="932815"/>
          </a:xfrm>
          <a:prstGeom prst="wedgeRoundRectCallout">
            <a:avLst>
              <a:gd name="adj1" fmla="val -74147"/>
              <a:gd name="adj2" fmla="val -104867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give top priority to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圆角矩形标注 30"/>
          <p:cNvSpPr/>
          <p:nvPr/>
        </p:nvSpPr>
        <p:spPr>
          <a:xfrm>
            <a:off x="551180" y="4330065"/>
            <a:ext cx="3545840" cy="932815"/>
          </a:xfrm>
          <a:prstGeom prst="wedgeRoundRectCallout">
            <a:avLst>
              <a:gd name="adj1" fmla="val 82522"/>
              <a:gd name="adj2" fmla="val -102756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pay high attention to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551180" y="3061970"/>
            <a:ext cx="3460750" cy="932815"/>
          </a:xfrm>
          <a:prstGeom prst="wedgeRoundRectCallout">
            <a:avLst>
              <a:gd name="adj1" fmla="val 78183"/>
              <a:gd name="adj2" fmla="val 21545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be much concerned about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713740" y="1893570"/>
            <a:ext cx="3180080" cy="932815"/>
          </a:xfrm>
          <a:prstGeom prst="wedgeRoundRectCallout">
            <a:avLst>
              <a:gd name="adj1" fmla="val 79672"/>
              <a:gd name="adj2" fmla="val 81790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call/draw sth to sb's attention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1214120" y="5454015"/>
            <a:ext cx="3460750" cy="932815"/>
          </a:xfrm>
          <a:prstGeom prst="wedgeRoundRectCallout">
            <a:avLst>
              <a:gd name="adj1" fmla="val 77119"/>
              <a:gd name="adj2" fmla="val -190163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take sth. seriously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5757545" y="5506085"/>
            <a:ext cx="4700905" cy="932815"/>
          </a:xfrm>
          <a:prstGeom prst="wedgeRoundRectCallout">
            <a:avLst>
              <a:gd name="adj1" fmla="val -53282"/>
              <a:gd name="adj2" fmla="val -195881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give/attach due weight to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圆角矩形标注 10"/>
          <p:cNvSpPr/>
          <p:nvPr>
            <p:custDataLst>
              <p:tags r:id="rId7"/>
            </p:custDataLst>
          </p:nvPr>
        </p:nvSpPr>
        <p:spPr>
          <a:xfrm>
            <a:off x="4187190" y="1692910"/>
            <a:ext cx="3180080" cy="932815"/>
          </a:xfrm>
          <a:prstGeom prst="wedgeRoundRectCallout">
            <a:avLst>
              <a:gd name="adj1" fmla="val -658"/>
              <a:gd name="adj2" fmla="val 64295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make much of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  <p:bldP spid="28" grpId="0" bldLvl="0" animBg="1"/>
      <p:bldP spid="28" grpId="1" animBg="1"/>
      <p:bldP spid="29" grpId="0" bldLvl="0" animBg="1"/>
      <p:bldP spid="29" grpId="1" animBg="1"/>
      <p:bldP spid="10" grpId="0" bldLvl="0" animBg="1"/>
      <p:bldP spid="10" grpId="1" animBg="1"/>
      <p:bldP spid="9" grpId="0" bldLvl="0" animBg="1"/>
      <p:bldP spid="9" grpId="1" animBg="1"/>
      <p:bldP spid="31" grpId="0" bldLvl="0" animBg="1"/>
      <p:bldP spid="31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文本框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591435" y="-2667000"/>
            <a:ext cx="6858000" cy="12192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521200" y="353060"/>
            <a:ext cx="299910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话题词汇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8087995" y="386715"/>
            <a:ext cx="465455" cy="490855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229725" y="400050"/>
            <a:ext cx="465455" cy="490855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3595370" y="400685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2254250" y="401320"/>
            <a:ext cx="465455" cy="490855"/>
          </a:xfrm>
          <a:prstGeom prst="rect">
            <a:avLst/>
          </a:prstGeom>
        </p:spPr>
      </p:pic>
      <p:sp>
        <p:nvSpPr>
          <p:cNvPr id="25" name="椭圆 24"/>
          <p:cNvSpPr/>
          <p:nvPr/>
        </p:nvSpPr>
        <p:spPr>
          <a:xfrm>
            <a:off x="4611370" y="2781300"/>
            <a:ext cx="2332990" cy="15335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play a role in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圆角矩形标注 25"/>
          <p:cNvSpPr/>
          <p:nvPr/>
        </p:nvSpPr>
        <p:spPr>
          <a:xfrm>
            <a:off x="7747635" y="1893570"/>
            <a:ext cx="3858895" cy="996950"/>
          </a:xfrm>
          <a:prstGeom prst="wedgeRoundRectCallout">
            <a:avLst>
              <a:gd name="adj1" fmla="val -76240"/>
              <a:gd name="adj2" fmla="val 73312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play a part in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3275330" y="1023620"/>
            <a:ext cx="549084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express in different stytles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圆角矩形标注 27"/>
          <p:cNvSpPr/>
          <p:nvPr/>
        </p:nvSpPr>
        <p:spPr>
          <a:xfrm>
            <a:off x="7505065" y="3188970"/>
            <a:ext cx="3868420" cy="932815"/>
          </a:xfrm>
          <a:prstGeom prst="wedgeRoundRectCallout">
            <a:avLst>
              <a:gd name="adj1" fmla="val -70876"/>
              <a:gd name="adj2" fmla="val -24063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make a difference 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圆角矩形标注 28"/>
          <p:cNvSpPr/>
          <p:nvPr/>
        </p:nvSpPr>
        <p:spPr>
          <a:xfrm>
            <a:off x="7249795" y="4420870"/>
            <a:ext cx="4356735" cy="932815"/>
          </a:xfrm>
          <a:prstGeom prst="wedgeRoundRectCallout">
            <a:avLst>
              <a:gd name="adj1" fmla="val -74147"/>
              <a:gd name="adj2" fmla="val -104867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be of great importance  to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圆角矩形标注 30"/>
          <p:cNvSpPr/>
          <p:nvPr/>
        </p:nvSpPr>
        <p:spPr>
          <a:xfrm>
            <a:off x="551180" y="4330065"/>
            <a:ext cx="3545840" cy="932815"/>
          </a:xfrm>
          <a:prstGeom prst="wedgeRoundRectCallout">
            <a:avLst>
              <a:gd name="adj1" fmla="val 82522"/>
              <a:gd name="adj2" fmla="val -102756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be crucial to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551180" y="3061970"/>
            <a:ext cx="3460750" cy="932815"/>
          </a:xfrm>
          <a:prstGeom prst="wedgeRoundRectCallout">
            <a:avLst>
              <a:gd name="adj1" fmla="val 78183"/>
              <a:gd name="adj2" fmla="val 21545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at a crossroads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in one's life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713740" y="1893570"/>
            <a:ext cx="3180080" cy="932815"/>
          </a:xfrm>
          <a:prstGeom prst="wedgeRoundRectCallout">
            <a:avLst>
              <a:gd name="adj1" fmla="val 79672"/>
              <a:gd name="adj2" fmla="val 81790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exert a enormous function on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1214120" y="5454015"/>
            <a:ext cx="3460750" cy="932815"/>
          </a:xfrm>
          <a:prstGeom prst="wedgeRoundRectCallout">
            <a:avLst>
              <a:gd name="adj1" fmla="val 77119"/>
              <a:gd name="adj2" fmla="val -190163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act on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5757545" y="5506085"/>
            <a:ext cx="4700905" cy="932815"/>
          </a:xfrm>
          <a:prstGeom prst="wedgeRoundRectCallout">
            <a:avLst>
              <a:gd name="adj1" fmla="val -53282"/>
              <a:gd name="adj2" fmla="val -195881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take effect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圆角矩形标注 10"/>
          <p:cNvSpPr/>
          <p:nvPr>
            <p:custDataLst>
              <p:tags r:id="rId7"/>
            </p:custDataLst>
          </p:nvPr>
        </p:nvSpPr>
        <p:spPr>
          <a:xfrm>
            <a:off x="3986530" y="1692910"/>
            <a:ext cx="3649980" cy="932815"/>
          </a:xfrm>
          <a:prstGeom prst="wedgeRoundRectCallout">
            <a:avLst>
              <a:gd name="adj1" fmla="val -658"/>
              <a:gd name="adj2" fmla="val 64295"/>
              <a:gd name="adj3" fmla="val 16667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push forward a immense influence on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  <p:bldP spid="28" grpId="0" bldLvl="0" animBg="1"/>
      <p:bldP spid="28" grpId="1" animBg="1"/>
      <p:bldP spid="29" grpId="0" bldLvl="0" animBg="1"/>
      <p:bldP spid="29" grpId="1" animBg="1"/>
      <p:bldP spid="10" grpId="0" bldLvl="0" animBg="1"/>
      <p:bldP spid="10" grpId="1" animBg="1"/>
      <p:bldP spid="9" grpId="0" bldLvl="0" animBg="1"/>
      <p:bldP spid="9" grpId="1" animBg="1"/>
      <p:bldP spid="31" grpId="0" bldLvl="0" animBg="1"/>
      <p:bldP spid="31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875790" y="1414780"/>
            <a:ext cx="9169400" cy="1042035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2023</a:t>
            </a:r>
            <a:r>
              <a:rPr lang="zh-CN" altLang="en-US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r>
              <a:rPr lang="en-US" altLang="zh-CN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月全国新课标I</a:t>
            </a:r>
            <a:r>
              <a:rPr lang="en-US" altLang="zh-CN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/II</a:t>
            </a:r>
            <a:r>
              <a:rPr lang="zh-CN" altLang="en-US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卷应用文</a:t>
            </a:r>
            <a:endParaRPr lang="zh-CN" altLang="en-US" sz="5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5" name="图片 4" descr="粉玫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9420000" flipH="1">
            <a:off x="-8890" y="1270"/>
            <a:ext cx="1715135" cy="2025015"/>
          </a:xfrm>
          <a:prstGeom prst="rect">
            <a:avLst/>
          </a:prstGeom>
        </p:spPr>
      </p:pic>
      <p:pic>
        <p:nvPicPr>
          <p:cNvPr id="7" name="图片 6" descr="粉玫瑰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/>
          <a:stretch>
            <a:fillRect/>
          </a:stretch>
        </p:blipFill>
        <p:spPr>
          <a:xfrm rot="19380000" flipH="1">
            <a:off x="10144760" y="4290695"/>
            <a:ext cx="1854200" cy="26250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876550" y="5699125"/>
            <a:ext cx="58045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杭州二中树兰高级中学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郭合英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76550" y="2113915"/>
            <a:ext cx="6404610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基于评分标准的应用文解析</a:t>
            </a:r>
            <a:endParaRPr lang="zh-CN" altLang="en-US" sz="4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 descr="16pic_9283270_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990" y="2898775"/>
            <a:ext cx="7898765" cy="2800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748280" y="-2667000"/>
            <a:ext cx="6858000" cy="12192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521200" y="353060"/>
            <a:ext cx="299910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beginning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8087995" y="386715"/>
            <a:ext cx="465455" cy="490855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229725" y="400050"/>
            <a:ext cx="465455" cy="490855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3595370" y="400685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2254250" y="401320"/>
            <a:ext cx="465455" cy="4908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3225" y="1097915"/>
            <a:ext cx="454406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Para1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：自我介绍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写作目的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01015" y="1678305"/>
            <a:ext cx="1101217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我真的欣赏您的教学风格，但是，我个人认为随机分配两人一组练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习口语并不是一个能提高我们学习的好方法。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501015" y="2655570"/>
            <a:ext cx="11012170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1.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I really </a:t>
            </a:r>
            <a:r>
              <a:rPr lang="en-US" altLang="zh-CN" sz="280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your teaching style, but </a:t>
            </a:r>
            <a:r>
              <a:rPr lang="en-US" altLang="zh-CN" sz="280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pairing the students off to practise spoken English __________________                                    </a:t>
            </a:r>
            <a:r>
              <a:rPr lang="en-US" altLang="zh-CN" sz="280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isn’t a </a:t>
            </a:r>
            <a:r>
              <a:rPr lang="en-US" altLang="zh-CN" sz="280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way to </a:t>
            </a:r>
            <a:r>
              <a:rPr lang="en-US" altLang="zh-CN" sz="280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 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012315" y="2660650"/>
            <a:ext cx="2084070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appreciate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191500" y="3088640"/>
            <a:ext cx="3522980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at random/randomly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243195" y="3514725"/>
            <a:ext cx="3188970" cy="416560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expand our study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907020" y="2626995"/>
            <a:ext cx="2672715" cy="434340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to my mind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012315" y="3537585"/>
            <a:ext cx="1885315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fabulous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501015" y="5074920"/>
            <a:ext cx="11012170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2.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en-US" sz="280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sorry to excuse you, but I </a:t>
            </a:r>
            <a:r>
              <a:rPr lang="en-US" sz="280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share my ideas </a:t>
            </a:r>
            <a:endParaRPr 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</a:t>
            </a:r>
            <a:r>
              <a:rPr lang="en-US" sz="280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                        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your proposal that you allow the students 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to practise verbal English in pairs </a:t>
            </a:r>
            <a:r>
              <a:rPr lang="en-US" sz="280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             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endParaRPr 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501015" y="4080510"/>
            <a:ext cx="1101217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2.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非常抱歉地打扰你，但是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关于你的随机两人一组练习口语的建议，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我迫不及待地想和你分享我的一些想法。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" name="圆角矩形 19"/>
          <p:cNvSpPr/>
          <p:nvPr>
            <p:custDataLst>
              <p:tags r:id="rId11"/>
            </p:custDataLst>
          </p:nvPr>
        </p:nvSpPr>
        <p:spPr>
          <a:xfrm>
            <a:off x="1043305" y="5074920"/>
            <a:ext cx="1468755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Terribly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12"/>
            </p:custDataLst>
          </p:nvPr>
        </p:nvSpPr>
        <p:spPr>
          <a:xfrm>
            <a:off x="6405880" y="5074920"/>
            <a:ext cx="2446655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can’t wait to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圆角矩形 21"/>
          <p:cNvSpPr/>
          <p:nvPr>
            <p:custDataLst>
              <p:tags r:id="rId13"/>
            </p:custDataLst>
          </p:nvPr>
        </p:nvSpPr>
        <p:spPr>
          <a:xfrm>
            <a:off x="878205" y="5501005"/>
            <a:ext cx="5273675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regarding/concerning/consdiering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圆角矩形 22"/>
          <p:cNvSpPr/>
          <p:nvPr>
            <p:custDataLst>
              <p:tags r:id="rId14"/>
            </p:custDataLst>
          </p:nvPr>
        </p:nvSpPr>
        <p:spPr>
          <a:xfrm>
            <a:off x="6747510" y="5927090"/>
            <a:ext cx="2446655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willy-nilly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5" grpId="0" bldLvl="0" animBg="1"/>
      <p:bldP spid="15" grpId="1" animBg="1"/>
      <p:bldP spid="12" grpId="0" bldLvl="0" animBg="1"/>
      <p:bldP spid="12" grpId="1" animBg="1"/>
      <p:bldP spid="17" grpId="0" bldLvl="0" animBg="1"/>
      <p:bldP spid="17" grpId="1" animBg="1"/>
      <p:bldP spid="13" grpId="0" bldLvl="0" animBg="1"/>
      <p:bldP spid="13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01015" y="545465"/>
            <a:ext cx="1101217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在上节课中，你做了一个决定：每两个学生随机被分成一组练习口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语，我想表达一下我个人的一点看法，所以我给你写这封信。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01015" y="1587500"/>
            <a:ext cx="11012170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The last class 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your decision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every two students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were randomly divided into groups,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to my mind differs from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my thoughts.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, I’m determined to drop you the line.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1" name="圆角矩形 10"/>
          <p:cNvSpPr/>
          <p:nvPr>
            <p:custDataLst>
              <p:tags r:id="rId3"/>
            </p:custDataLst>
          </p:nvPr>
        </p:nvSpPr>
        <p:spPr>
          <a:xfrm>
            <a:off x="3098800" y="1587500"/>
            <a:ext cx="1721485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found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圆角矩形 2"/>
          <p:cNvSpPr/>
          <p:nvPr>
            <p:custDataLst>
              <p:tags r:id="rId4"/>
            </p:custDataLst>
          </p:nvPr>
        </p:nvSpPr>
        <p:spPr>
          <a:xfrm>
            <a:off x="6976745" y="1587500"/>
            <a:ext cx="1224280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that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圆角矩形 3"/>
          <p:cNvSpPr/>
          <p:nvPr>
            <p:custDataLst>
              <p:tags r:id="rId5"/>
            </p:custDataLst>
          </p:nvPr>
        </p:nvSpPr>
        <p:spPr>
          <a:xfrm>
            <a:off x="6216015" y="2013585"/>
            <a:ext cx="1215390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which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圆角矩形 4"/>
          <p:cNvSpPr/>
          <p:nvPr>
            <p:custDataLst>
              <p:tags r:id="rId6"/>
            </p:custDataLst>
          </p:nvPr>
        </p:nvSpPr>
        <p:spPr>
          <a:xfrm>
            <a:off x="3098800" y="2439670"/>
            <a:ext cx="1795780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Therefore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501015" y="3118485"/>
            <a:ext cx="1101217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我向你道歉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因占用了你的宝贝时间去读我的信。我想让你知道我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的一些想法。如果我是你，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我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不会随机分配两人一组去练习口语。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447040" y="4155440"/>
            <a:ext cx="9380220" cy="224536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I’m supposed to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you for occupying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your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to read my proposal to you. I’ll keep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you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my thoughts.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, I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wouldn’t allow my students to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to practise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spoken language in a random way.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9" name="图片 8" descr="爱心玫瑰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7090" y="4488815"/>
            <a:ext cx="2129155" cy="222440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10"/>
            </p:custDataLst>
          </p:nvPr>
        </p:nvSpPr>
        <p:spPr>
          <a:xfrm>
            <a:off x="3343275" y="4155440"/>
            <a:ext cx="3043555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make an apology to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11"/>
            </p:custDataLst>
          </p:nvPr>
        </p:nvSpPr>
        <p:spPr>
          <a:xfrm>
            <a:off x="1749425" y="4581525"/>
            <a:ext cx="2275205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precious time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圆角矩形 12"/>
          <p:cNvSpPr/>
          <p:nvPr>
            <p:custDataLst>
              <p:tags r:id="rId12"/>
            </p:custDataLst>
          </p:nvPr>
        </p:nvSpPr>
        <p:spPr>
          <a:xfrm>
            <a:off x="1621790" y="5007610"/>
            <a:ext cx="2137410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informed of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圆角矩形 13"/>
          <p:cNvSpPr/>
          <p:nvPr>
            <p:custDataLst>
              <p:tags r:id="rId13"/>
            </p:custDataLst>
          </p:nvPr>
        </p:nvSpPr>
        <p:spPr>
          <a:xfrm>
            <a:off x="5789295" y="5003165"/>
            <a:ext cx="2164715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were I you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圆角矩形 14"/>
          <p:cNvSpPr/>
          <p:nvPr>
            <p:custDataLst>
              <p:tags r:id="rId14"/>
            </p:custDataLst>
          </p:nvPr>
        </p:nvSpPr>
        <p:spPr>
          <a:xfrm>
            <a:off x="5426710" y="5429250"/>
            <a:ext cx="2173605" cy="42608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work in pairs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文本框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472295" y="401320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2000885" y="414655"/>
            <a:ext cx="465455" cy="490855"/>
          </a:xfrm>
          <a:prstGeom prst="rect">
            <a:avLst/>
          </a:prstGeom>
        </p:spPr>
      </p:pic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3208020" y="381000"/>
            <a:ext cx="5648960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body + expanded details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8" name="图片 7" descr="cf305b7f-325e-48c5-97c8-df04a49055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10588625" y="401320"/>
            <a:ext cx="465455" cy="490855"/>
          </a:xfrm>
          <a:prstGeom prst="rect">
            <a:avLst/>
          </a:prstGeom>
        </p:spPr>
      </p:pic>
      <p:pic>
        <p:nvPicPr>
          <p:cNvPr id="9" name="图片 8" descr="cf305b7f-325e-48c5-97c8-df04a490556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11860" y="401320"/>
            <a:ext cx="465455" cy="49085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403225" y="1097915"/>
            <a:ext cx="653161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Para2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：问题说明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具体建议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+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细节拓展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6415" y="1619885"/>
            <a:ext cx="11012170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随机两人一组没有根据学生的兴趣和爱好分组。倘若两个不同爱好的人被分在一起，他们因没有共同的爱好而让口语练习陷入无话可说的境地。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3415" y="2948940"/>
            <a:ext cx="11012170" cy="181483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With the groups of two divided in a random way, </a:t>
            </a:r>
            <a:r>
              <a:rPr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Students' interests and hobbies are not taken into account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 If two people with different interests were put together, they would have no common interest, leaving the oral practice into a state of silence.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9915" y="4700270"/>
            <a:ext cx="1101217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…… 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If two people with different interests were put together, they would be at a loss how to practise their oral English.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3415" y="5653405"/>
            <a:ext cx="1101217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…… 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If two people with different interests were put together, they would be stuck in an awkward situation.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3" grpId="0"/>
      <p:bldP spid="3" grpId="1"/>
      <p:bldP spid="5" grpId="0"/>
      <p:bldP spid="5" grpId="1"/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342640" y="353060"/>
            <a:ext cx="5648960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body + expanded details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614535" y="386715"/>
            <a:ext cx="465455" cy="490855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10738485" y="401955"/>
            <a:ext cx="465455" cy="490855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1130300" y="402590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2254250" y="401320"/>
            <a:ext cx="465455" cy="49085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589915" y="1203960"/>
            <a:ext cx="11012170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我不赞成的地方就是随机。老师应该根据学生的水平分组，为他们搭建一个平台，以强带弱，快速提高学生的口语水平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也能起到加强友谊的作用。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9915" y="2710180"/>
            <a:ext cx="10889615" cy="1861185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What I don't approve of is randomization.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Students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are supposed to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work in pairs 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according to their level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which puts up a 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platform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where the students who speak well can help those speaking poorly. At the same time, it also serves to strengthen their friendship.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/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/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/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9915" y="4571365"/>
            <a:ext cx="10889615" cy="1992630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What I don't approve of is randomization.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Students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ought to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work in pairs 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according to their level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which not only can it improve the students’ spoken ability, but also it can play a role in strengthening their friendship.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/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/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/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342640" y="353060"/>
            <a:ext cx="5648960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body + expanded details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614535" y="386715"/>
            <a:ext cx="465455" cy="490855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10738485" y="401955"/>
            <a:ext cx="465455" cy="490855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1130300" y="402590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2254250" y="401320"/>
            <a:ext cx="465455" cy="49085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589915" y="1209675"/>
            <a:ext cx="11012170" cy="181483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由于每个学生的性格不同，毫无疑问随机分组并不是一个好的方法让学生去练习口语。为什么不根据学生的爱好和他们的成绩去分组呢？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个人认为非常有必要把这些因素考虑在内，这不仅有助于口语的提高；而且还有助于增强他们之间的友谊。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8955" y="2990215"/>
            <a:ext cx="11012170" cy="267652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Given that every student has different personalities, there is no denying the fact that pairing off in random isn’t a brilliant way to practice spoken English. Why not group students according to their hobbies and their grades?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From my perspective,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it is very necessary to take these factors into account, which will not only help to improve their spoken English, but also aid them in strengthening their friendship.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342640" y="353060"/>
            <a:ext cx="5648960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body + expanded details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614535" y="386715"/>
            <a:ext cx="465455" cy="490855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10738485" y="401955"/>
            <a:ext cx="465455" cy="490855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1130300" y="402590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2254250" y="401320"/>
            <a:ext cx="465455" cy="4908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89915" y="2247900"/>
            <a:ext cx="11194415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It would be wise if only you would give us some oral practice assignments, such as som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e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short videos concerning verbal English, which will bring us motivation to study.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589915" y="1209675"/>
            <a:ext cx="1101217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倘若你能给我们布置一些口语练习的作业那再好不过了，比如有关小视频的练习，这能给我们的学习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带来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动力。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589915" y="3631565"/>
            <a:ext cx="1101217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我想提出我个人的看法：让学生自己挑选他们的合作伙伴是个不错的主意。这可以让他们在快乐中学习，更能提高学习的效率。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4530" y="4666615"/>
            <a:ext cx="10849610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can’t wait to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offer my personal opinion: it is a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fablous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idea to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enable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students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to 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choose their own partners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freely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.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It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allows them to learn in a happy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moment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,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which can 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improv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e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the efficiency of learning.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9" grpId="0"/>
      <p:bldP spid="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342640" y="353060"/>
            <a:ext cx="5648960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body + expanded details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614535" y="386715"/>
            <a:ext cx="465455" cy="490855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10738485" y="401955"/>
            <a:ext cx="465455" cy="490855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1130300" y="402590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2254250" y="401320"/>
            <a:ext cx="465455" cy="4908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89915" y="2247900"/>
            <a:ext cx="11194415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ersonally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it would be better if you divided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four to five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students into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 group,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which makes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oral practice atmosphere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warm and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rousing and avoids the embarrassment of having nothing to say.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589915" y="1209675"/>
            <a:ext cx="1101217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6.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我个人认为四到五人一个小组会更好，口语练习的氛围会更热烈，避免两人无话可说的尴尬。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589915" y="3659505"/>
            <a:ext cx="1101217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7.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我的个人建议是五人一组比较好，如果他们中有人是口语大咖，他就可以帮助其他学生快速进步。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6755" y="4716145"/>
            <a:ext cx="10358120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What puts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my 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suggestion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at advantage is to 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work in groups of five.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If one of them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were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hot shot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（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高手；达人；大亨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）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in spoken language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, he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/she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would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assist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other students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in 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mak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ing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rapid progress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. </a:t>
            </a:r>
            <a:endParaRPr lang="en-US" altLang="zh-CN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521200" y="353060"/>
            <a:ext cx="299910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ending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1060000">
            <a:off x="8087995" y="386715"/>
            <a:ext cx="465455" cy="490855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 rot="21060000">
            <a:off x="9229725" y="400050"/>
            <a:ext cx="465455" cy="490855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 rot="21060000">
            <a:off x="3595370" y="400685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 rot="21060000">
            <a:off x="2254250" y="401320"/>
            <a:ext cx="465455" cy="49085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89915" y="1101090"/>
            <a:ext cx="1101217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虽然说熟能生巧，但是高的效率需要好的方法。希望我的建议能引起你的共鸣。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9915" y="1936115"/>
            <a:ext cx="1114806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Although practice makes perfect, high efficiency requires fantastic solutions. Hope my suggestion hits your mind.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89915" y="2952750"/>
            <a:ext cx="1101217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希望我的建议能让口语练习达到到事半功倍的效果。期待你的回复。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7860" y="3492500"/>
            <a:ext cx="11012170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hope my suggestion will exert a enormous function on spoken drill and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get twice the result with half the effort.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Your prompt reply will be highly appreciated.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4985" y="5415915"/>
            <a:ext cx="1101217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hope my suggestion will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make a difference and make us get a win-win result. Looking forward to your early reply at your ealiest convenience.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589915" y="4893945"/>
            <a:ext cx="1101217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希望我的提议有意义，能让彼此共赢。期待着你的早日回复。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521200" y="353060"/>
            <a:ext cx="2999105" cy="5708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ending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8087995" y="386715"/>
            <a:ext cx="465455" cy="490855"/>
          </a:xfrm>
          <a:prstGeom prst="rect">
            <a:avLst/>
          </a:prstGeom>
        </p:spPr>
      </p:pic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229725" y="400050"/>
            <a:ext cx="465455" cy="490855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3595370" y="400685"/>
            <a:ext cx="465455" cy="490855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2254250" y="401320"/>
            <a:ext cx="465455" cy="4908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9915" y="1209675"/>
            <a:ext cx="1101217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如果你能考虑我的建议我将不胜感激。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4985" y="2865120"/>
            <a:ext cx="1101217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如果我的建议被采用了，我将会非常感激的。我坚信如果采用自愿结合的方式，我们的口语一定能提高的。期待着你的早日回复。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3890" y="1821815"/>
            <a:ext cx="1101217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Words fail me when I try to express my heartfelt gratitude if you would consider my suggestion.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9915" y="3908425"/>
            <a:ext cx="10677525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I will be overwhelmed with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gratitude i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 my suggestion is adopted. I firmly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hold the belief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that our spoken English will be improved if we </a:t>
            </a:r>
            <a:r>
              <a:rPr lang="en-US" altLang="zh-CN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pair off voluntarily</a:t>
            </a:r>
            <a:r>
              <a:rPr lang="zh-CN" alt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. Looking forward to your early reply.</a:t>
            </a:r>
            <a:endParaRPr lang="zh-CN" alt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>
            <p:custDataLst>
              <p:tags r:id="rId1"/>
            </p:custDataLst>
          </p:nvPr>
        </p:nvSpPr>
        <p:spPr>
          <a:xfrm>
            <a:off x="1793240" y="2801620"/>
            <a:ext cx="8475980" cy="2767965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comments on the students' composition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依照评分标准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⑤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⑥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点评学生的习作</a:t>
            </a:r>
            <a:endParaRPr lang="zh-CN" altLang="en-US" sz="3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461510" y="91440"/>
            <a:ext cx="2887345" cy="2898775"/>
            <a:chOff x="7026" y="930"/>
            <a:chExt cx="4547" cy="4565"/>
          </a:xfrm>
        </p:grpSpPr>
        <p:pic>
          <p:nvPicPr>
            <p:cNvPr id="3" name="图片 2" descr="8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026" y="930"/>
              <a:ext cx="4547" cy="4565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8433" y="2326"/>
              <a:ext cx="1907" cy="174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altLang="zh-CN" sz="6600">
                  <a:latin typeface="Arial" panose="020B0604020202020204" pitchFamily="34" charset="0"/>
                  <a:ea typeface="微软雅黑" panose="020B0503020204020204" charset="-122"/>
                </a:rPr>
                <a:t>4</a:t>
              </a:r>
              <a:endParaRPr lang="en-US" altLang="zh-CN" sz="660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>
            <p:custDataLst>
              <p:tags r:id="rId1"/>
            </p:custDataLst>
          </p:nvPr>
        </p:nvSpPr>
        <p:spPr>
          <a:xfrm>
            <a:off x="3634105" y="458470"/>
            <a:ext cx="7569835" cy="96901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Examine the topic carefully  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认真审题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左大括号 6"/>
          <p:cNvSpPr/>
          <p:nvPr>
            <p:custDataLst>
              <p:tags r:id="rId2"/>
            </p:custDataLst>
          </p:nvPr>
        </p:nvSpPr>
        <p:spPr>
          <a:xfrm>
            <a:off x="2968625" y="882015"/>
            <a:ext cx="588645" cy="5262245"/>
          </a:xfrm>
          <a:prstGeom prst="leftBrace">
            <a:avLst/>
          </a:prstGeom>
          <a:ln w="57150"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3"/>
            </p:custDataLst>
          </p:nvPr>
        </p:nvSpPr>
        <p:spPr>
          <a:xfrm>
            <a:off x="535305" y="3073400"/>
            <a:ext cx="2506345" cy="67945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contents</a:t>
            </a:r>
            <a:endParaRPr lang="en-US" altLang="zh-CN" sz="4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4" name="圆角矩形 13"/>
          <p:cNvSpPr/>
          <p:nvPr>
            <p:custDataLst>
              <p:tags r:id="rId4"/>
            </p:custDataLst>
          </p:nvPr>
        </p:nvSpPr>
        <p:spPr>
          <a:xfrm>
            <a:off x="3698875" y="1731645"/>
            <a:ext cx="7569835" cy="90170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Plan the structure   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谋篇布局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圆角矩形 14"/>
          <p:cNvSpPr/>
          <p:nvPr>
            <p:custDataLst>
              <p:tags r:id="rId5"/>
            </p:custDataLst>
          </p:nvPr>
        </p:nvSpPr>
        <p:spPr>
          <a:xfrm>
            <a:off x="3634105" y="2938145"/>
            <a:ext cx="7569835" cy="977265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Expand Language competence   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语言能力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6"/>
            </p:custDataLst>
          </p:nvPr>
        </p:nvSpPr>
        <p:spPr>
          <a:xfrm>
            <a:off x="3634105" y="5381625"/>
            <a:ext cx="7569835" cy="899795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Appreciate fantastic works   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佳作欣赏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圆角矩形 1"/>
          <p:cNvSpPr/>
          <p:nvPr>
            <p:custDataLst>
              <p:tags r:id="rId7"/>
            </p:custDataLst>
          </p:nvPr>
        </p:nvSpPr>
        <p:spPr>
          <a:xfrm>
            <a:off x="3634105" y="4219575"/>
            <a:ext cx="7569835" cy="945515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Comments on some students’ compositions 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习作点评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437515" y="266700"/>
            <a:ext cx="11317605" cy="629094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14" name="表格 13"/>
          <p:cNvGraphicFramePr/>
          <p:nvPr>
            <p:custDataLst>
              <p:tags r:id="rId1"/>
            </p:custDataLst>
          </p:nvPr>
        </p:nvGraphicFramePr>
        <p:xfrm>
          <a:off x="739775" y="514350"/>
          <a:ext cx="10562590" cy="4495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910"/>
                <a:gridCol w="9123680"/>
              </a:tblGrid>
              <a:tr h="449516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第五档写作要求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13-15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2225040" y="498475"/>
            <a:ext cx="7213600" cy="10096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l" fontAlgn="auto">
              <a:lnSpc>
                <a:spcPts val="3840"/>
              </a:lnSpc>
              <a:buNone/>
            </a:pPr>
            <a:r>
              <a:rPr lang="en-US" altLang="zh-CN" sz="3200" b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①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完全完成了试题规定的任务。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lnSpc>
                <a:spcPts val="3840"/>
              </a:lnSpc>
              <a:buNone/>
            </a:pPr>
            <a:r>
              <a:rPr lang="zh-CN" altLang="en-US" sz="3200" b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②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覆盖所有内容要点。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25040" y="1508125"/>
            <a:ext cx="8412480" cy="2018665"/>
          </a:xfrm>
          <a:prstGeom prst="rect">
            <a:avLst/>
          </a:prstGeom>
        </p:spPr>
        <p:txBody>
          <a:bodyPr wrap="square">
            <a:noAutofit/>
          </a:bodyPr>
          <a:p>
            <a:pPr indent="0" algn="l" fontAlgn="auto">
              <a:lnSpc>
                <a:spcPts val="3840"/>
              </a:lnSpc>
              <a:buNone/>
            </a:pPr>
            <a:r>
              <a:rPr lang="zh-CN" altLang="en-US" sz="3200" b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③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应用了较多的语法结构和词汇。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lnSpc>
                <a:spcPts val="3840"/>
              </a:lnSpc>
              <a:buNone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④语法结构或词汇方面有些许错误，但为尽力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endParaRPr lang="en-US" altLang="zh-CN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lnSpc>
                <a:spcPts val="3840"/>
              </a:lnSpc>
              <a:buNone/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使用较复杂结构或较高级词汇所致；具备较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lnSpc>
                <a:spcPts val="3840"/>
              </a:lnSpc>
              <a:buNone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强的语言应用能力。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en-US" sz="32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4235" y="3429000"/>
            <a:ext cx="8783320" cy="156845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 fontAlgn="auto">
              <a:lnSpc>
                <a:spcPts val="3840"/>
              </a:lnSpc>
              <a:buNone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⑤有效地使用了语句间的连接成分，使全文结构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3840"/>
              </a:lnSpc>
              <a:buNone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紧凑。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lnSpc>
                <a:spcPts val="3840"/>
              </a:lnSpc>
              <a:buNone/>
            </a:pPr>
            <a:r>
              <a:rPr lang="zh-CN" altLang="en-US" sz="3200" b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⑥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完全达到了预期的写作目的。</a:t>
            </a:r>
            <a:endParaRPr lang="zh-CN" altLang="en-US" sz="32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37515" y="2098675"/>
            <a:ext cx="11317605" cy="443357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在陈述理由时，学生可借助有效衔接词使文章结构紧凑，层次清晰。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9775" y="2890520"/>
            <a:ext cx="10746740" cy="3498215"/>
          </a:xfrm>
          <a:prstGeom prst="rect">
            <a:avLst/>
          </a:prstGeom>
        </p:spPr>
        <p:txBody>
          <a:bodyPr wrap="square">
            <a:noAutofit/>
          </a:bodyPr>
          <a:p>
            <a:pPr marL="609600" indent="-609600" eaLnBrk="1" hangingPunct="1">
              <a:buNone/>
            </a:pPr>
            <a:r>
              <a:rPr lang="zh-CN" altLang="en-US" sz="2800" dirty="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首先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：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 begin with/to start with, first and foremost,  first of all,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609600" indent="-609600" eaLnBrk="1" hangingPunct="1">
              <a:buNone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comes first is that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…,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for one thing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…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for another (thing),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609600" indent="-609600" eaLnBrk="1" hangingPunct="1">
              <a:buNone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on one hang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…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on the other hand,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in the first place,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imprimis (adv,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首先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609600" indent="-609600" eaLnBrk="1" hangingPunct="1">
              <a:buNone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first relative explainations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609600" indent="-609600" eaLnBrk="1" hangingPunct="1">
              <a:buNone/>
            </a:pPr>
            <a:r>
              <a:rPr lang="zh-CN" altLang="en-US" sz="2800" dirty="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其次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：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in the next place, in the next place, what’s more, in addition, additionally, moreover, furthermore, plus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609600" indent="-609600" algn="l" eaLnBrk="1" hangingPunct="1">
              <a:buClrTx/>
              <a:buSzTx/>
              <a:buNone/>
            </a:pPr>
            <a:r>
              <a:rPr lang="zh-CN" altLang="en-US" sz="2800" dirty="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最后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: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finally, eventually, ultimately, in a word, in conclusion, in the end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609600" indent="-609600" algn="l" eaLnBrk="1" hangingPunct="1">
              <a:buClrTx/>
              <a:buSzTx/>
              <a:buNone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at last, last but not (the) least, in closing, at length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609600" indent="-609600" algn="l">
              <a:buClrTx/>
              <a:buSzTx/>
              <a:buNone/>
            </a:pP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37515" y="2098675"/>
            <a:ext cx="11317605" cy="443357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0410" y="2284730"/>
            <a:ext cx="10746105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因果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</a:t>
            </a:r>
            <a:r>
              <a:rPr lang="en-US" altLang="zh-CN" sz="28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for, because, since, as, so, therefore, thus,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hence, accordingly</a:t>
            </a:r>
            <a:r>
              <a:rPr lang="en-US" altLang="zh-CN" sz="28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as a result, consequently, in that, now that…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9775" y="3526790"/>
            <a:ext cx="10654030" cy="112966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ts val="2700"/>
              </a:lnSpc>
              <a:buNone/>
            </a:pPr>
            <a:r>
              <a:rPr lang="zh-CN" altLang="en-US" sz="280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递进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also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not only …but also…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for one thing, for another , furthermore ; moreover;  what's more;  besides;  </a:t>
            </a:r>
            <a:r>
              <a:rPr lang="en-US" altLang="zh-CN" sz="28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apart from;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additionally; in addition to; …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8335" y="4945380"/>
            <a:ext cx="10900410" cy="115316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ts val="2760"/>
              </a:lnSpc>
              <a:buNone/>
            </a:pPr>
            <a:r>
              <a:rPr lang="zh-CN" altLang="en-US" sz="280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转折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</a:t>
            </a:r>
            <a:r>
              <a:rPr lang="en-US" altLang="zh-CN" sz="28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though,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but, however, yet, in spite of, despite, </a:t>
            </a:r>
            <a:r>
              <a:rPr lang="en-US" altLang="zh-CN" sz="28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instead,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while, nonetheless,  on the other way round,  on the contrary,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by contrast, 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760"/>
              </a:lnSpc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by comparison, conversely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；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as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…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302083 -0.410185 " pathEditMode="relative" rAng="0" ptsTypes="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-2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7" grpId="0"/>
      <p:bldP spid="2" grpId="0"/>
      <p:bldP spid="3" grpId="0"/>
      <p:bldP spid="17" grpId="1"/>
      <p:bldP spid="2" grpId="1"/>
      <p:bldP spid="3" grpId="1"/>
      <p:bldP spid="17" grpId="2"/>
      <p:bldP spid="2" grpId="2"/>
      <p:bldP spid="3" grpId="2"/>
      <p:bldP spid="3" grpId="3"/>
      <p:bldP spid="8" grpId="0" bldLvl="0" animBg="1"/>
      <p:bldP spid="8" grpId="1" animBg="1"/>
      <p:bldP spid="4" grpId="0"/>
      <p:bldP spid="4" grpId="1"/>
      <p:bldP spid="11" grpId="0"/>
      <p:bldP spid="12" grpId="0"/>
      <p:bldP spid="10" grpId="0" animBg="1"/>
      <p:bldP spid="11" grpId="1"/>
      <p:bldP spid="12" grpId="1"/>
      <p:bldP spid="10" grpId="1" animBg="1"/>
      <p:bldP spid="13" grpId="0"/>
      <p:bldP spid="1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492625" y="344805"/>
            <a:ext cx="2962910" cy="82232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评分标准</a:t>
            </a:r>
            <a:endParaRPr lang="zh-CN" altLang="en-US" sz="4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 descr="cf305b7f-325e-48c5-97c8-df04a49055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3246755" y="320675"/>
            <a:ext cx="749300" cy="789940"/>
          </a:xfrm>
          <a:prstGeom prst="rect">
            <a:avLst/>
          </a:prstGeom>
        </p:spPr>
      </p:pic>
      <p:pic>
        <p:nvPicPr>
          <p:cNvPr id="5" name="图片 4" descr="cf305b7f-325e-48c5-97c8-df04a49055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7861935" y="320675"/>
            <a:ext cx="749300" cy="789940"/>
          </a:xfrm>
          <a:prstGeom prst="rect">
            <a:avLst/>
          </a:prstGeom>
        </p:spPr>
      </p:pic>
      <p:pic>
        <p:nvPicPr>
          <p:cNvPr id="6" name="图片 5" descr="cf305b7f-325e-48c5-97c8-df04a49055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255760" y="320675"/>
            <a:ext cx="749300" cy="789940"/>
          </a:xfrm>
          <a:prstGeom prst="rect">
            <a:avLst/>
          </a:prstGeom>
        </p:spPr>
      </p:pic>
      <p:pic>
        <p:nvPicPr>
          <p:cNvPr id="7" name="图片 6" descr="cf305b7f-325e-48c5-97c8-df04a49055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10649585" y="321310"/>
            <a:ext cx="749300" cy="789940"/>
          </a:xfrm>
          <a:prstGeom prst="rect">
            <a:avLst/>
          </a:prstGeom>
        </p:spPr>
      </p:pic>
      <p:pic>
        <p:nvPicPr>
          <p:cNvPr id="8" name="图片 7" descr="cf305b7f-325e-48c5-97c8-df04a490556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1943100" y="321945"/>
            <a:ext cx="749300" cy="789940"/>
          </a:xfrm>
          <a:prstGeom prst="rect">
            <a:avLst/>
          </a:prstGeom>
        </p:spPr>
      </p:pic>
      <p:pic>
        <p:nvPicPr>
          <p:cNvPr id="9" name="图片 8" descr="cf305b7f-325e-48c5-97c8-df04a490556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549275" y="322580"/>
            <a:ext cx="749300" cy="789940"/>
          </a:xfrm>
          <a:prstGeom prst="rect">
            <a:avLst/>
          </a:prstGeom>
        </p:spPr>
      </p:pic>
      <p:sp>
        <p:nvSpPr>
          <p:cNvPr id="10" name="流程图: 资料带 9"/>
          <p:cNvSpPr/>
          <p:nvPr/>
        </p:nvSpPr>
        <p:spPr>
          <a:xfrm>
            <a:off x="881380" y="1327785"/>
            <a:ext cx="10226040" cy="2195195"/>
          </a:xfrm>
          <a:prstGeom prst="flowChartPunchedTape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3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3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评分标准依据准确性，地道性，交际性和得体性</a:t>
            </a:r>
            <a:r>
              <a:rPr lang="en-US" altLang="zh-CN" sz="3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sz="3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en-US" altLang="zh-CN" sz="3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3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而制定</a:t>
            </a:r>
            <a:endParaRPr lang="zh-CN" altLang="en-US" sz="3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流程图: 资料带 10"/>
          <p:cNvSpPr/>
          <p:nvPr/>
        </p:nvSpPr>
        <p:spPr>
          <a:xfrm>
            <a:off x="881380" y="4239260"/>
            <a:ext cx="10225405" cy="2120900"/>
          </a:xfrm>
          <a:prstGeom prst="flowChartPunchedTape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阅卷老师根据学生习作的语言、内容和结构初步确定所属档次，让后依据该档次的具体要求确定该生的得分。</a:t>
            </a:r>
            <a:endParaRPr lang="zh-CN" altLang="en-US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 descr="cf305b7f-325e-48c5-97c8-df04a490556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527685" y="3615690"/>
            <a:ext cx="465455" cy="490855"/>
          </a:xfrm>
          <a:prstGeom prst="rect">
            <a:avLst/>
          </a:prstGeom>
        </p:spPr>
      </p:pic>
      <p:pic>
        <p:nvPicPr>
          <p:cNvPr id="13" name="图片 12" descr="cf305b7f-325e-48c5-97c8-df04a490556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2206625" y="3850005"/>
            <a:ext cx="465455" cy="490855"/>
          </a:xfrm>
          <a:prstGeom prst="rect">
            <a:avLst/>
          </a:prstGeom>
        </p:spPr>
      </p:pic>
      <p:pic>
        <p:nvPicPr>
          <p:cNvPr id="14" name="图片 13" descr="cf305b7f-325e-48c5-97c8-df04a490556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3884930" y="3890645"/>
            <a:ext cx="465455" cy="490855"/>
          </a:xfrm>
          <a:prstGeom prst="rect">
            <a:avLst/>
          </a:prstGeom>
        </p:spPr>
      </p:pic>
      <p:pic>
        <p:nvPicPr>
          <p:cNvPr id="15" name="图片 14" descr="cf305b7f-325e-48c5-97c8-df04a490556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7303770" y="3463925"/>
            <a:ext cx="465455" cy="490855"/>
          </a:xfrm>
          <a:prstGeom prst="rect">
            <a:avLst/>
          </a:prstGeom>
        </p:spPr>
      </p:pic>
      <p:pic>
        <p:nvPicPr>
          <p:cNvPr id="16" name="图片 15" descr="cf305b7f-325e-48c5-97c8-df04a490556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9234170" y="3464560"/>
            <a:ext cx="465455" cy="490855"/>
          </a:xfrm>
          <a:prstGeom prst="rect">
            <a:avLst/>
          </a:prstGeom>
        </p:spPr>
      </p:pic>
      <p:pic>
        <p:nvPicPr>
          <p:cNvPr id="17" name="图片 16" descr="cf305b7f-325e-48c5-97c8-df04a490556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11142345" y="3615055"/>
            <a:ext cx="465455" cy="490855"/>
          </a:xfrm>
          <a:prstGeom prst="rect">
            <a:avLst/>
          </a:prstGeom>
        </p:spPr>
      </p:pic>
      <p:pic>
        <p:nvPicPr>
          <p:cNvPr id="18" name="图片 17" descr="cf305b7f-325e-48c5-97c8-df04a490556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"/>
          <a:stretch>
            <a:fillRect/>
          </a:stretch>
        </p:blipFill>
        <p:spPr>
          <a:xfrm rot="21060000">
            <a:off x="5594350" y="3721735"/>
            <a:ext cx="465455" cy="490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4475" t="10711" r="6517" b="20630"/>
          <a:stretch>
            <a:fillRect/>
          </a:stretch>
        </p:blipFill>
        <p:spPr>
          <a:xfrm>
            <a:off x="225425" y="243840"/>
            <a:ext cx="9352280" cy="63995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554845" y="243840"/>
            <a:ext cx="2409825" cy="64001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noAutofit/>
          </a:bodyPr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习作点评：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该生写作思路清晰，结构合理。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开门见山提出写信目的，且语气委婉，符合交际原则。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要点无遗漏，语言和句型丰富多样，只是个别句子表达欠准确。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结尾是靓点，且用语地道。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该生作文在第四档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11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分左右。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71855" y="953135"/>
            <a:ext cx="323850" cy="252730"/>
            <a:chOff x="1373" y="1374"/>
            <a:chExt cx="510" cy="398"/>
          </a:xfrm>
        </p:grpSpPr>
        <p:cxnSp>
          <p:nvCxnSpPr>
            <p:cNvPr id="6" name="直接连接符 5"/>
            <p:cNvCxnSpPr/>
            <p:nvPr/>
          </p:nvCxnSpPr>
          <p:spPr>
            <a:xfrm flipH="1">
              <a:off x="1373" y="1374"/>
              <a:ext cx="264" cy="399"/>
            </a:xfrm>
            <a:prstGeom prst="line">
              <a:avLst/>
            </a:prstGeom>
            <a:gradFill>
              <a:gsLst>
                <a:gs pos="19000">
                  <a:srgbClr val="FFB9B9"/>
                </a:gs>
                <a:gs pos="64000">
                  <a:srgbClr val="FF8F8E"/>
                </a:gs>
                <a:gs pos="44000">
                  <a:srgbClr val="FE9E9F"/>
                </a:gs>
                <a:gs pos="84000">
                  <a:srgbClr val="FF7373"/>
                </a:gs>
              </a:gsLst>
              <a:lin scaled="1"/>
            </a:gra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1637" y="1430"/>
              <a:ext cx="247" cy="327"/>
            </a:xfrm>
            <a:prstGeom prst="line">
              <a:avLst/>
            </a:prstGeom>
            <a:gradFill>
              <a:gsLst>
                <a:gs pos="19000">
                  <a:srgbClr val="FFB9B9"/>
                </a:gs>
                <a:gs pos="64000">
                  <a:srgbClr val="FF8F8E"/>
                </a:gs>
                <a:gs pos="44000">
                  <a:srgbClr val="FE9E9F"/>
                </a:gs>
                <a:gs pos="84000">
                  <a:srgbClr val="FF7373"/>
                </a:gs>
              </a:gsLst>
              <a:lin scaled="1"/>
            </a:gra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" name="圆角矩形 8"/>
          <p:cNvSpPr/>
          <p:nvPr/>
        </p:nvSpPr>
        <p:spPr>
          <a:xfrm>
            <a:off x="225425" y="314325"/>
            <a:ext cx="2990215" cy="43624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少了李华的介绍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196340" y="1054735"/>
            <a:ext cx="377317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11"/>
          <p:cNvSpPr/>
          <p:nvPr/>
        </p:nvSpPr>
        <p:spPr>
          <a:xfrm>
            <a:off x="3276600" y="314325"/>
            <a:ext cx="4086225" cy="43624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语气委婉，交际得体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3589655" y="1704340"/>
            <a:ext cx="5345430" cy="120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4969510" y="1078865"/>
            <a:ext cx="2043430" cy="43624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写信目的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348615" y="2059305"/>
            <a:ext cx="2642870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3965575" y="2799715"/>
            <a:ext cx="5203190" cy="2032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6095365" y="2039620"/>
            <a:ext cx="1391920" cy="4362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问题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6"/>
            </p:custDataLst>
          </p:nvPr>
        </p:nvCxnSpPr>
        <p:spPr>
          <a:xfrm flipV="1">
            <a:off x="552450" y="4267200"/>
            <a:ext cx="5203190" cy="20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7"/>
            </p:custDataLst>
          </p:nvPr>
        </p:nvCxnSpPr>
        <p:spPr>
          <a:xfrm flipV="1">
            <a:off x="8367395" y="3903345"/>
            <a:ext cx="801370" cy="1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圆角矩形 17"/>
          <p:cNvSpPr/>
          <p:nvPr>
            <p:custDataLst>
              <p:tags r:id="rId8"/>
            </p:custDataLst>
          </p:nvPr>
        </p:nvSpPr>
        <p:spPr>
          <a:xfrm>
            <a:off x="7614285" y="3143250"/>
            <a:ext cx="1391920" cy="43624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建议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9"/>
            </p:custDataLst>
          </p:nvPr>
        </p:nvCxnSpPr>
        <p:spPr>
          <a:xfrm flipV="1">
            <a:off x="2411095" y="5734685"/>
            <a:ext cx="5203190" cy="2032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圆角矩形 19"/>
          <p:cNvSpPr/>
          <p:nvPr>
            <p:custDataLst>
              <p:tags r:id="rId10"/>
            </p:custDataLst>
          </p:nvPr>
        </p:nvSpPr>
        <p:spPr>
          <a:xfrm>
            <a:off x="2736850" y="5006340"/>
            <a:ext cx="5165725" cy="436245"/>
          </a:xfrm>
          <a:prstGeom prst="roundRect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希望对方考虑自己的建议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2" grpId="0" animBg="1"/>
      <p:bldP spid="12" grpId="1" animBg="1"/>
      <p:bldP spid="14" grpId="0" bldLvl="0" animBg="1"/>
      <p:bldP spid="14" grpId="1" animBg="1"/>
      <p:bldP spid="10" grpId="0" bldLvl="0" animBg="1"/>
      <p:bldP spid="10" grpId="1" animBg="1"/>
      <p:bldP spid="18" grpId="0" bldLvl="0" animBg="1"/>
      <p:bldP spid="18" grpId="1" animBg="1"/>
      <p:bldP spid="20" grpId="0" bldLvl="0" animBg="1"/>
      <p:bldP spid="20" grpId="1" animBg="1"/>
      <p:bldP spid="4" grpId="0" bldLvl="0" animBg="1"/>
      <p:bldP spid="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3424" t="4528" r="7652" b="8967"/>
          <a:stretch>
            <a:fillRect/>
          </a:stretch>
        </p:blipFill>
        <p:spPr>
          <a:xfrm>
            <a:off x="212090" y="264160"/>
            <a:ext cx="9259570" cy="63588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471025" y="243840"/>
            <a:ext cx="2457450" cy="64001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习作点评：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该生的靓点在于通过举例说明问题所在，彰显学生的思维品质。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该生提三个建议，个人认为如果能写出为什么要提出这样的建议会更好。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结尾用语委婉，符合交际原则。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语言的丰富性和多样性欠了点。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该生作文在第四档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10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分左右。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4"/>
            </p:custDataLst>
          </p:nvPr>
        </p:nvCxnSpPr>
        <p:spPr>
          <a:xfrm flipV="1">
            <a:off x="2747645" y="1268095"/>
            <a:ext cx="4636135" cy="222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>
            <p:custDataLst>
              <p:tags r:id="rId5"/>
            </p:custDataLst>
          </p:nvPr>
        </p:nvSpPr>
        <p:spPr>
          <a:xfrm>
            <a:off x="1692910" y="572135"/>
            <a:ext cx="6688455" cy="43624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开门见山写出目的，只是语气欠委婉</a:t>
            </a:r>
            <a:endParaRPr lang="en-US" altLang="zh-CN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6"/>
            </p:custDataLst>
          </p:nvPr>
        </p:nvCxnSpPr>
        <p:spPr>
          <a:xfrm flipV="1">
            <a:off x="3357245" y="1550035"/>
            <a:ext cx="5203190" cy="2032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7"/>
            </p:custDataLst>
          </p:nvPr>
        </p:nvCxnSpPr>
        <p:spPr>
          <a:xfrm>
            <a:off x="339725" y="1850390"/>
            <a:ext cx="2144395" cy="571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2738120" y="1551940"/>
            <a:ext cx="1774825" cy="395605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8"/>
            </p:custDataLst>
          </p:nvPr>
        </p:nvSpPr>
        <p:spPr>
          <a:xfrm>
            <a:off x="5568315" y="1008380"/>
            <a:ext cx="1391920" cy="4362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问题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圆角矩形 11"/>
          <p:cNvSpPr/>
          <p:nvPr>
            <p:custDataLst>
              <p:tags r:id="rId9"/>
            </p:custDataLst>
          </p:nvPr>
        </p:nvSpPr>
        <p:spPr>
          <a:xfrm>
            <a:off x="1791970" y="474980"/>
            <a:ext cx="5168265" cy="107505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举例说明问题，不仅使内容详实，而且彰显学生的思维品质</a:t>
            </a:r>
            <a:endParaRPr lang="en-US" altLang="zh-CN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10"/>
            </p:custDataLst>
          </p:nvPr>
        </p:nvCxnSpPr>
        <p:spPr>
          <a:xfrm flipV="1">
            <a:off x="1791970" y="3306445"/>
            <a:ext cx="4790440" cy="30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>
            <p:custDataLst>
              <p:tags r:id="rId11"/>
            </p:custDataLst>
          </p:nvPr>
        </p:nvSpPr>
        <p:spPr>
          <a:xfrm>
            <a:off x="6871335" y="2941320"/>
            <a:ext cx="1774825" cy="39560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3215005" y="3565525"/>
            <a:ext cx="1297305" cy="39560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7383780" y="3829050"/>
            <a:ext cx="2087245" cy="39560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>
            <p:custDataLst>
              <p:tags r:id="rId14"/>
            </p:custDataLst>
          </p:nvPr>
        </p:nvSpPr>
        <p:spPr>
          <a:xfrm>
            <a:off x="4512310" y="2707005"/>
            <a:ext cx="1391920" cy="43624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建议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15"/>
            </p:custDataLst>
          </p:nvPr>
        </p:nvCxnSpPr>
        <p:spPr>
          <a:xfrm flipV="1">
            <a:off x="1791970" y="5386070"/>
            <a:ext cx="4504055" cy="762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圆角矩形 20"/>
          <p:cNvSpPr/>
          <p:nvPr/>
        </p:nvSpPr>
        <p:spPr>
          <a:xfrm>
            <a:off x="491490" y="5699125"/>
            <a:ext cx="8979535" cy="436245"/>
          </a:xfrm>
          <a:prstGeom prst="roundRect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向对方表示歉意并希望对方考虑自己的建议，符合交际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2" name="直接连接符 21"/>
          <p:cNvCxnSpPr/>
          <p:nvPr>
            <p:custDataLst>
              <p:tags r:id="rId16"/>
            </p:custDataLst>
          </p:nvPr>
        </p:nvCxnSpPr>
        <p:spPr>
          <a:xfrm flipV="1">
            <a:off x="2813685" y="5073015"/>
            <a:ext cx="4504055" cy="762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9" grpId="0" animBg="1"/>
      <p:bldP spid="9" grpId="1" animBg="1"/>
      <p:bldP spid="11" grpId="0" bldLvl="0" animBg="1"/>
      <p:bldP spid="11" grpId="1" animBg="1"/>
      <p:bldP spid="12" grpId="0" bldLvl="0" animBg="1"/>
      <p:bldP spid="12" grpId="1" animBg="1"/>
      <p:bldP spid="15" grpId="0" bldLvl="0" animBg="1"/>
      <p:bldP spid="15" grpId="1" animBg="1"/>
      <p:bldP spid="16" grpId="0" bldLvl="0" animBg="1"/>
      <p:bldP spid="16" grpId="1" animBg="1"/>
      <p:bldP spid="18" grpId="0" bldLvl="0" animBg="1"/>
      <p:bldP spid="18" grpId="1" animBg="1"/>
      <p:bldP spid="19" grpId="0" bldLvl="0" animBg="1"/>
      <p:bldP spid="19" grpId="1" animBg="1"/>
      <p:bldP spid="4" grpId="0" animBg="1"/>
      <p:bldP spid="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7641" t="9450" r="4250" b="8555"/>
          <a:stretch>
            <a:fillRect/>
          </a:stretch>
        </p:blipFill>
        <p:spPr>
          <a:xfrm>
            <a:off x="182245" y="264160"/>
            <a:ext cx="9372600" cy="64096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554845" y="243840"/>
            <a:ext cx="2373630" cy="64001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习作点评：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该生的主要问题没有表达清楚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少了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随机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该生在表述理由时，能够合理地进行细节拓展。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虽能做到衔接的，但语言的丰富性和多样性欠缺。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语言不够委婉，尤其是结尾不太符合交际原则。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该生作文在第三档和第四档之间，等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9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分左右。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4"/>
            </p:custDataLst>
          </p:nvPr>
        </p:nvCxnSpPr>
        <p:spPr>
          <a:xfrm flipV="1">
            <a:off x="1997710" y="1125855"/>
            <a:ext cx="3996055" cy="304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>
            <p:custDataLst>
              <p:tags r:id="rId5"/>
            </p:custDataLst>
          </p:nvPr>
        </p:nvSpPr>
        <p:spPr>
          <a:xfrm>
            <a:off x="800735" y="264795"/>
            <a:ext cx="7378700" cy="9931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写出了分组问题，但不清楚具体是什么问题，从下文来看，这里应该是</a:t>
            </a: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随机问题</a:t>
            </a: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endParaRPr lang="en-US" altLang="zh-CN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椭圆 14"/>
          <p:cNvSpPr/>
          <p:nvPr>
            <p:custDataLst>
              <p:tags r:id="rId6"/>
            </p:custDataLst>
          </p:nvPr>
        </p:nvSpPr>
        <p:spPr>
          <a:xfrm>
            <a:off x="1069340" y="1399540"/>
            <a:ext cx="2454275" cy="39560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>
            <p:custDataLst>
              <p:tags r:id="rId7"/>
            </p:custDataLst>
          </p:nvPr>
        </p:nvSpPr>
        <p:spPr>
          <a:xfrm>
            <a:off x="5380355" y="1967865"/>
            <a:ext cx="1065530" cy="39560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8"/>
            </p:custDataLst>
          </p:nvPr>
        </p:nvSpPr>
        <p:spPr>
          <a:xfrm>
            <a:off x="3523615" y="3119120"/>
            <a:ext cx="1614170" cy="395605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>
            <p:custDataLst>
              <p:tags r:id="rId9"/>
            </p:custDataLst>
          </p:nvPr>
        </p:nvCxnSpPr>
        <p:spPr>
          <a:xfrm flipV="1">
            <a:off x="5045710" y="3429000"/>
            <a:ext cx="3996055" cy="304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10"/>
            </p:custDataLst>
          </p:nvPr>
        </p:nvCxnSpPr>
        <p:spPr>
          <a:xfrm>
            <a:off x="415290" y="3728085"/>
            <a:ext cx="3651250" cy="444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>
            <p:custDataLst>
              <p:tags r:id="rId11"/>
            </p:custDataLst>
          </p:nvPr>
        </p:nvSpPr>
        <p:spPr>
          <a:xfrm>
            <a:off x="6445885" y="2682875"/>
            <a:ext cx="2152650" cy="4362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说明问题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12"/>
            </p:custDataLst>
          </p:nvPr>
        </p:nvCxnSpPr>
        <p:spPr>
          <a:xfrm>
            <a:off x="1322070" y="4935855"/>
            <a:ext cx="5564505" cy="38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11"/>
          <p:cNvSpPr/>
          <p:nvPr>
            <p:custDataLst>
              <p:tags r:id="rId13"/>
            </p:custDataLst>
          </p:nvPr>
        </p:nvSpPr>
        <p:spPr>
          <a:xfrm>
            <a:off x="2893060" y="4281170"/>
            <a:ext cx="2152650" cy="43624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提出建议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2" name="直接连接符 21"/>
          <p:cNvCxnSpPr/>
          <p:nvPr>
            <p:custDataLst>
              <p:tags r:id="rId14"/>
            </p:custDataLst>
          </p:nvPr>
        </p:nvCxnSpPr>
        <p:spPr>
          <a:xfrm flipV="1">
            <a:off x="541655" y="5873115"/>
            <a:ext cx="2753995" cy="88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圆角矩形 19"/>
          <p:cNvSpPr/>
          <p:nvPr>
            <p:custDataLst>
              <p:tags r:id="rId15"/>
            </p:custDataLst>
          </p:nvPr>
        </p:nvSpPr>
        <p:spPr>
          <a:xfrm>
            <a:off x="1997710" y="5949315"/>
            <a:ext cx="3139440" cy="436245"/>
          </a:xfrm>
          <a:prstGeom prst="roundRect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语言不够委婉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5" grpId="0" bldLvl="0" animBg="1"/>
      <p:bldP spid="15" grpId="1" animBg="1"/>
      <p:bldP spid="3" grpId="0" bldLvl="0" animBg="1"/>
      <p:bldP spid="3" grpId="1" animBg="1"/>
      <p:bldP spid="7" grpId="0" bldLvl="0" animBg="1"/>
      <p:bldP spid="7" grpId="1" animBg="1"/>
      <p:bldP spid="10" grpId="0" bldLvl="0" animBg="1"/>
      <p:bldP spid="10" grpId="1" animBg="1"/>
      <p:bldP spid="12" grpId="0" bldLvl="0" animBg="1"/>
      <p:bldP spid="12" grpId="1" animBg="1"/>
      <p:bldP spid="20" grpId="0" bldLvl="0" animBg="1"/>
      <p:bldP spid="20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>
            <p:custDataLst>
              <p:tags r:id="rId1"/>
            </p:custDataLst>
          </p:nvPr>
        </p:nvSpPr>
        <p:spPr>
          <a:xfrm>
            <a:off x="2175510" y="2684145"/>
            <a:ext cx="7569835" cy="2767965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Appreciate fantastic works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佳作欣赏</a:t>
            </a:r>
            <a:endParaRPr lang="zh-CN" altLang="en-US" sz="3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461510" y="91440"/>
            <a:ext cx="2887345" cy="2898775"/>
            <a:chOff x="7026" y="930"/>
            <a:chExt cx="4547" cy="4565"/>
          </a:xfrm>
        </p:grpSpPr>
        <p:pic>
          <p:nvPicPr>
            <p:cNvPr id="3" name="图片 2" descr="8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026" y="930"/>
              <a:ext cx="4547" cy="4565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8433" y="2326"/>
              <a:ext cx="1907" cy="174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altLang="zh-CN" sz="6600">
                  <a:latin typeface="Arial" panose="020B0604020202020204" pitchFamily="34" charset="0"/>
                  <a:ea typeface="微软雅黑" panose="020B0503020204020204" charset="-122"/>
                </a:rPr>
                <a:t>5</a:t>
              </a:r>
              <a:endParaRPr lang="en-US" altLang="zh-CN" sz="660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67690" y="401320"/>
            <a:ext cx="10992485" cy="6210300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Dear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Ryan</a:t>
            </a:r>
            <a:endParaRPr lang="zh-CN" altLang="en-US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 am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LiHua from class3. Aimed at sharing my suggestions relate to the grouping method in a random way with the purpose of getting our oral English enhanced, I’ll drop you the line.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 What comes first is that pairing off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arbitrarily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may not necessarily serve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to promote 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its original effect due to lack for scientific method. Providing two students with poor spoken language were put together, they would be stuck in improving their spoken level.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Additionally, </a:t>
            </a:r>
            <a:r>
              <a:rPr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Students' interests and hobbies are not taken into account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. If two students with different interests are divided together, they have no common interest, leaving the oral practice into a state of silence.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Therefore, I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can’t wait to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offer my personal opinion: it is a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fablous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idea to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enable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students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to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choose their own partners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freely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.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It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allows them to learn in a happy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moment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which not only can it improve the students’ spoken ability, but also it can play a role in strengthening their friendship.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Hope my suggestion will exert a enormous function on spoken drill and get twice the result with half the effort. Your prompt reply will be highly appreciated.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                                                                                         Yours,</a:t>
            </a:r>
            <a:endParaRPr lang="zh-CN" altLang="en-US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                                                                                       </a:t>
            </a: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Li Hua</a:t>
            </a:r>
            <a:endParaRPr lang="zh-CN" altLang="en-US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 descr="t01c1db7a0b45afe8b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295" y="671830"/>
            <a:ext cx="7840345" cy="5858510"/>
          </a:xfrm>
          <a:prstGeom prst="rect">
            <a:avLst/>
          </a:prstGeom>
        </p:spPr>
      </p:pic>
      <p:pic>
        <p:nvPicPr>
          <p:cNvPr id="5" name="图片 4" descr="粉玫瑰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9420000" flipH="1">
            <a:off x="-97155" y="19050"/>
            <a:ext cx="1940560" cy="2680970"/>
          </a:xfrm>
          <a:prstGeom prst="rect">
            <a:avLst/>
          </a:prstGeom>
        </p:spPr>
      </p:pic>
      <p:pic>
        <p:nvPicPr>
          <p:cNvPr id="7" name="图片 6" descr="粉玫瑰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rot="19380000" flipH="1">
            <a:off x="10144760" y="4290695"/>
            <a:ext cx="1854200" cy="2625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3779520" y="540385"/>
            <a:ext cx="7569835" cy="95250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依据评分标准，</a:t>
            </a:r>
            <a:r>
              <a:rPr lang="zh-CN" altLang="en-US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探究</a:t>
            </a:r>
            <a:r>
              <a:rPr lang="zh-CN" altLang="en-US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写作要求</a:t>
            </a:r>
            <a:endParaRPr lang="zh-CN" altLang="en-US" sz="36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左大括号 6"/>
          <p:cNvSpPr/>
          <p:nvPr>
            <p:custDataLst>
              <p:tags r:id="rId1"/>
            </p:custDataLst>
          </p:nvPr>
        </p:nvSpPr>
        <p:spPr>
          <a:xfrm>
            <a:off x="2968625" y="882015"/>
            <a:ext cx="588645" cy="5018405"/>
          </a:xfrm>
          <a:prstGeom prst="leftBrace">
            <a:avLst/>
          </a:prstGeom>
          <a:ln w="57150"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2"/>
            </p:custDataLst>
          </p:nvPr>
        </p:nvSpPr>
        <p:spPr>
          <a:xfrm>
            <a:off x="535305" y="1798955"/>
            <a:ext cx="2343785" cy="3424555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根据评分标准，引导学生从以下几个方面进行思考，朝着第五档作文出发</a:t>
            </a:r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……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779520" y="1799590"/>
            <a:ext cx="7569835" cy="851535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研读试题信息，完善写作内容</a:t>
            </a:r>
            <a:endParaRPr lang="zh-CN" altLang="en-US" sz="3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779520" y="2957830"/>
            <a:ext cx="7569835" cy="87122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用词得体贴切，实现交际功能</a:t>
            </a:r>
            <a:endParaRPr lang="zh-CN" altLang="en-US" sz="36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779520" y="4135755"/>
            <a:ext cx="7569835" cy="81026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巧妙增加细节，彰显思维能力</a:t>
            </a:r>
            <a:endParaRPr lang="zh-CN" altLang="en-US" sz="36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779520" y="5412105"/>
            <a:ext cx="7569835" cy="799465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使用有效衔接，凸显文章脉络</a:t>
            </a:r>
            <a:endParaRPr lang="zh-CN" altLang="en-US" sz="36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" cstate="screen"/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783590" y="556260"/>
          <a:ext cx="10562590" cy="4675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910"/>
                <a:gridCol w="9123680"/>
              </a:tblGrid>
              <a:tr h="467550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第五档写作要求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13-15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①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完全完成了试题规定的任务。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②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覆盖所有内容要点。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③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应用了较多的语法结构和词汇。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④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语法结构或词汇方面有些许错误，但为尽力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使用较复杂结构或较高级词汇所致；具备较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强的语言应用能力。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⑤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有效地使用了语句间的连接成分，使全文结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构紧凑。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⑥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完全达到了预期的写作目的。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图片 4" descr="98affd3b-aa66-4256-ace3-14fe7b19c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5" y="4573905"/>
            <a:ext cx="2918460" cy="2177415"/>
          </a:xfrm>
          <a:prstGeom prst="rect">
            <a:avLst/>
          </a:prstGeom>
        </p:spPr>
      </p:pic>
      <p:pic>
        <p:nvPicPr>
          <p:cNvPr id="6" name="图片 5" descr="c78a66ac-aeee-4467-a72e-44cd79cc8f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28300" y="5149850"/>
            <a:ext cx="1433830" cy="151130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054985" y="556260"/>
            <a:ext cx="1732915" cy="5086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>
            <a:off x="6929755" y="616585"/>
            <a:ext cx="1104265" cy="508635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2931160" y="1064895"/>
            <a:ext cx="1732915" cy="5086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7"/>
            </p:custDataLst>
          </p:nvPr>
        </p:nvSpPr>
        <p:spPr>
          <a:xfrm>
            <a:off x="4487545" y="1064895"/>
            <a:ext cx="1773555" cy="508635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8"/>
            </p:custDataLst>
          </p:nvPr>
        </p:nvSpPr>
        <p:spPr>
          <a:xfrm>
            <a:off x="2825115" y="1573530"/>
            <a:ext cx="1662430" cy="5086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9"/>
            </p:custDataLst>
          </p:nvPr>
        </p:nvSpPr>
        <p:spPr>
          <a:xfrm>
            <a:off x="5391150" y="1573530"/>
            <a:ext cx="1773555" cy="508635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10"/>
            </p:custDataLst>
          </p:nvPr>
        </p:nvSpPr>
        <p:spPr>
          <a:xfrm>
            <a:off x="7325995" y="1573530"/>
            <a:ext cx="1164590" cy="508635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11"/>
            </p:custDataLst>
          </p:nvPr>
        </p:nvSpPr>
        <p:spPr>
          <a:xfrm>
            <a:off x="7105650" y="2021840"/>
            <a:ext cx="1773555" cy="508635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3144520" y="2530475"/>
            <a:ext cx="6266815" cy="5594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13"/>
            </p:custDataLst>
          </p:nvPr>
        </p:nvSpPr>
        <p:spPr>
          <a:xfrm>
            <a:off x="9554845" y="2530475"/>
            <a:ext cx="972820" cy="5594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14"/>
            </p:custDataLst>
          </p:nvPr>
        </p:nvSpPr>
        <p:spPr>
          <a:xfrm>
            <a:off x="3864610" y="2920365"/>
            <a:ext cx="2696845" cy="610235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>
            <p:custDataLst>
              <p:tags r:id="rId15"/>
            </p:custDataLst>
          </p:nvPr>
        </p:nvSpPr>
        <p:spPr>
          <a:xfrm>
            <a:off x="3044825" y="3530600"/>
            <a:ext cx="2543175" cy="5086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16"/>
            </p:custDataLst>
          </p:nvPr>
        </p:nvSpPr>
        <p:spPr>
          <a:xfrm>
            <a:off x="7105650" y="3538220"/>
            <a:ext cx="1773555" cy="508635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17"/>
            </p:custDataLst>
          </p:nvPr>
        </p:nvSpPr>
        <p:spPr>
          <a:xfrm>
            <a:off x="3144520" y="4479925"/>
            <a:ext cx="1662430" cy="5086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8"/>
            </p:custDataLst>
          </p:nvPr>
        </p:nvSpPr>
        <p:spPr>
          <a:xfrm>
            <a:off x="6321425" y="4448175"/>
            <a:ext cx="1773555" cy="508635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>
            <p:custDataLst>
              <p:tags r:id="rId19"/>
            </p:custDataLst>
          </p:nvPr>
        </p:nvSpPr>
        <p:spPr>
          <a:xfrm>
            <a:off x="3044825" y="5429250"/>
            <a:ext cx="6863715" cy="940435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第五档写作要求</a:t>
            </a:r>
            <a:endParaRPr lang="zh-CN" altLang="en-US" sz="4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>
            <p:custDataLst>
              <p:tags r:id="rId1"/>
            </p:custDataLst>
          </p:nvPr>
        </p:nvSpPr>
        <p:spPr>
          <a:xfrm>
            <a:off x="2446655" y="3489325"/>
            <a:ext cx="7569835" cy="128651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Examine the topic carefully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依照评分标准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①②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认真审题</a:t>
            </a:r>
            <a:endParaRPr lang="zh-CN" altLang="en-US" sz="36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461510" y="590550"/>
            <a:ext cx="2886710" cy="2898140"/>
            <a:chOff x="7026" y="930"/>
            <a:chExt cx="4546" cy="4564"/>
          </a:xfrm>
        </p:grpSpPr>
        <p:pic>
          <p:nvPicPr>
            <p:cNvPr id="3" name="图片 2" descr="8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6" y="930"/>
              <a:ext cx="4547" cy="4565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8433" y="2326"/>
              <a:ext cx="1907" cy="174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altLang="zh-CN" sz="6600">
                  <a:latin typeface="Arial" panose="020B0604020202020204" pitchFamily="34" charset="0"/>
                  <a:ea typeface="微软雅黑" panose="020B0503020204020204" charset="-122"/>
                </a:rPr>
                <a:t>1</a:t>
              </a:r>
              <a:endParaRPr lang="en-US" altLang="zh-CN" sz="660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61975" y="598805"/>
            <a:ext cx="11068050" cy="5798820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800">
                <a:ea typeface="宋体" panose="02010600030101010101" pitchFamily="2" charset="-122"/>
              </a:rPr>
              <a:t>假定你是李华，外教Ryan准备将学生随机分为两人一组，让大家课后练习口语，你认为这样分组存在问题。请你给外教写一封邮件，内容包括；</a:t>
            </a:r>
            <a:endParaRPr lang="zh-CN" altLang="en-US" sz="2800">
              <a:ea typeface="宋体" panose="02010600030101010101" pitchFamily="2" charset="-122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 说明问题；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 提出建议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注意：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 写作词数应为80左右；    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 请按如下格式在答题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卡的相应位置作答。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53365" y="266700"/>
            <a:ext cx="2290446" cy="67945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试题呈现</a:t>
            </a:r>
            <a:endParaRPr lang="zh-CN" altLang="zh-CN" sz="3600" b="1" dirty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451985" y="304165"/>
            <a:ext cx="2290446" cy="67945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认真审题</a:t>
            </a:r>
            <a:endParaRPr lang="zh-CN" altLang="en-US" sz="3600" b="1" dirty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551180" y="5126990"/>
          <a:ext cx="4946650" cy="1270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6650"/>
              </a:tblGrid>
              <a:tr h="1270635">
                <a:tc>
                  <a:txBody>
                    <a:bodyPr/>
                    <a:p>
                      <a:pPr algn="l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Dear Ryan,</a:t>
                      </a:r>
                      <a:endParaRPr lang="en-US" altLang="zh-CN" sz="18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algn="l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     I'm Li Hua from a Class 3. </a:t>
                      </a:r>
                      <a:endParaRPr lang="en-US" altLang="zh-CN" sz="18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algn="l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                                                            Your sincerely</a:t>
                      </a:r>
                      <a:endParaRPr lang="en-US" altLang="zh-CN" sz="18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algn="l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                                                                 Li Hua</a:t>
                      </a:r>
                      <a:endParaRPr lang="en-US" altLang="zh-CN" sz="1800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右箭头 9"/>
          <p:cNvSpPr/>
          <p:nvPr/>
        </p:nvSpPr>
        <p:spPr>
          <a:xfrm>
            <a:off x="1226820" y="2720975"/>
            <a:ext cx="1411605" cy="76200"/>
          </a:xfrm>
          <a:prstGeom prst="rightArrow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1226820" y="3177540"/>
            <a:ext cx="1372870" cy="762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2950845" y="2340610"/>
            <a:ext cx="1359535" cy="45656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告知信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950845" y="2858135"/>
            <a:ext cx="1359535" cy="45656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建议信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957695" y="1054735"/>
            <a:ext cx="871855" cy="476885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751195" y="2068830"/>
            <a:ext cx="5564505" cy="4328795"/>
          </a:xfrm>
          <a:prstGeom prst="rect">
            <a:avLst/>
          </a:prstGeom>
        </p:spPr>
        <p:txBody>
          <a:bodyPr wrap="square">
            <a:noAutofit/>
          </a:bodyPr>
          <a:p>
            <a:pPr fontAlgn="auto">
              <a:lnSpc>
                <a:spcPts val="484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文章体裁：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>
              <a:lnSpc>
                <a:spcPts val="484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交际对象：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ts val="484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文章要点：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ts val="4840"/>
              </a:lnSpc>
            </a:pP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ts val="484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时态：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>
              <a:lnSpc>
                <a:spcPts val="484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人称：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ts val="484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回复：</a:t>
            </a:r>
            <a:endParaRPr lang="zh-CN" altLang="en-US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776345" y="1040130"/>
            <a:ext cx="163004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ea typeface="宋体" panose="02010600030101010101" pitchFamily="2" charset="-122"/>
                <a:sym typeface="+mn-ea"/>
              </a:rPr>
              <a:t>外教Ryan</a:t>
            </a:r>
            <a:endParaRPr lang="zh-CN" altLang="en-US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23" name="图片 22" descr="f1f557303c254e288835ea9351ca72a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640" y="2158365"/>
            <a:ext cx="592455" cy="56261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089025" y="2296160"/>
            <a:ext cx="168719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说明问题</a:t>
            </a:r>
            <a:endParaRPr lang="zh-CN" altLang="en-US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1089025" y="2731770"/>
            <a:ext cx="168719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提出建议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957695" y="4680585"/>
            <a:ext cx="434467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一般现在时和一般将来时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7" name="图片 26" descr="f1f557303c254e288835ea9351ca72a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230995" y="3492500"/>
            <a:ext cx="592455" cy="562610"/>
          </a:xfrm>
          <a:prstGeom prst="rect">
            <a:avLst/>
          </a:prstGeom>
        </p:spPr>
      </p:pic>
      <p:sp>
        <p:nvSpPr>
          <p:cNvPr id="28" name="右箭头 27"/>
          <p:cNvSpPr/>
          <p:nvPr/>
        </p:nvSpPr>
        <p:spPr>
          <a:xfrm rot="20760000">
            <a:off x="2258695" y="1891665"/>
            <a:ext cx="4997450" cy="15113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512685" y="4055110"/>
            <a:ext cx="178816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拓展细节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912485" y="983615"/>
            <a:ext cx="476885" cy="548640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7352665" y="1445260"/>
            <a:ext cx="3661410" cy="548640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右箭头 32"/>
          <p:cNvSpPr/>
          <p:nvPr/>
        </p:nvSpPr>
        <p:spPr>
          <a:xfrm rot="2640000" flipV="1">
            <a:off x="5594985" y="2970530"/>
            <a:ext cx="4991735" cy="10033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右箭头 33"/>
          <p:cNvSpPr/>
          <p:nvPr/>
        </p:nvSpPr>
        <p:spPr>
          <a:xfrm rot="5400000" flipV="1">
            <a:off x="6875780" y="3239770"/>
            <a:ext cx="3002280" cy="9906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2078355" y="902970"/>
            <a:ext cx="1471295" cy="65913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3776345" y="946150"/>
            <a:ext cx="1471295" cy="65913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右箭头 37"/>
          <p:cNvSpPr/>
          <p:nvPr/>
        </p:nvSpPr>
        <p:spPr>
          <a:xfrm rot="2580000" flipV="1">
            <a:off x="2362200" y="3290570"/>
            <a:ext cx="5914390" cy="120015"/>
          </a:xfrm>
          <a:prstGeom prst="rightArrow">
            <a:avLst>
              <a:gd name="adj1" fmla="val 50000"/>
              <a:gd name="adj2" fmla="val 31129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右箭头 38"/>
          <p:cNvSpPr/>
          <p:nvPr/>
        </p:nvSpPr>
        <p:spPr>
          <a:xfrm rot="2280000">
            <a:off x="4020185" y="3306445"/>
            <a:ext cx="6094095" cy="140970"/>
          </a:xfrm>
          <a:prstGeom prst="rightArrow">
            <a:avLst>
              <a:gd name="adj1" fmla="val 50000"/>
              <a:gd name="adj2" fmla="val 31129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6957695" y="5202555"/>
            <a:ext cx="434467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第一人称和第二人称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6665595" y="5875655"/>
            <a:ext cx="521716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根据交际原则，建议信需回复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397875" y="1009650"/>
            <a:ext cx="1560195" cy="551815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 rot="20880000" flipV="1">
            <a:off x="2183130" y="1901825"/>
            <a:ext cx="6569710" cy="119380"/>
          </a:xfrm>
          <a:prstGeom prst="rightArrow">
            <a:avLst>
              <a:gd name="adj1" fmla="val 50000"/>
              <a:gd name="adj2" fmla="val 22328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6"/>
            </p:custDataLst>
          </p:nvPr>
        </p:nvSpPr>
        <p:spPr>
          <a:xfrm>
            <a:off x="1766570" y="2340610"/>
            <a:ext cx="871855" cy="476885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7202170" y="525145"/>
            <a:ext cx="1490980" cy="39878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主要问题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9055100" y="547370"/>
            <a:ext cx="1675130" cy="39878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次要问题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2" name="圆角矩形 41"/>
          <p:cNvSpPr/>
          <p:nvPr>
            <p:custDataLst>
              <p:tags r:id="rId7"/>
            </p:custDataLst>
          </p:nvPr>
        </p:nvSpPr>
        <p:spPr>
          <a:xfrm>
            <a:off x="437515" y="266700"/>
            <a:ext cx="11317605" cy="629094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43" name="表格 42"/>
          <p:cNvGraphicFramePr/>
          <p:nvPr>
            <p:custDataLst>
              <p:tags r:id="rId8"/>
            </p:custDataLst>
          </p:nvPr>
        </p:nvGraphicFramePr>
        <p:xfrm>
          <a:off x="739775" y="514350"/>
          <a:ext cx="10562590" cy="4495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910"/>
                <a:gridCol w="9123680"/>
              </a:tblGrid>
              <a:tr h="449516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第五档写作要求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13-15</a:t>
                      </a: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③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应用了较多的语法结构和词汇。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④语法结构或词汇方面有些许错误，但为尽力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使用较复杂结构或较高级词汇所致；具备较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强的语言应用能力。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⑤有效地使用了语句间的连接成分，使全文结构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紧凑。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l" fontAlgn="auto">
                        <a:lnSpc>
                          <a:spcPts val="3840"/>
                        </a:lnSpc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⑥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完全达到了预期的写作目的。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4" name="圆角矩形 43"/>
          <p:cNvSpPr/>
          <p:nvPr>
            <p:custDataLst>
              <p:tags r:id="rId9"/>
            </p:custDataLst>
          </p:nvPr>
        </p:nvSpPr>
        <p:spPr>
          <a:xfrm>
            <a:off x="815340" y="5039360"/>
            <a:ext cx="10500360" cy="1367790"/>
          </a:xfrm>
          <a:prstGeom prst="round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审题完成后，学生需要根据第五档作文的评分标准完成</a:t>
            </a:r>
            <a:r>
              <a:rPr lang="en-US" altLang="zh-CN" sz="32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①</a:t>
            </a:r>
            <a:r>
              <a:rPr lang="zh-CN" altLang="en-US" sz="32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和②，确保体裁正确，写作目的明确且涵盖所有要点。</a:t>
            </a:r>
            <a:endParaRPr lang="zh-CN" altLang="en-US" sz="32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5" name="文本框 44"/>
          <p:cNvSpPr txBox="1"/>
          <p:nvPr>
            <p:custDataLst>
              <p:tags r:id="rId10"/>
            </p:custDataLst>
          </p:nvPr>
        </p:nvSpPr>
        <p:spPr>
          <a:xfrm>
            <a:off x="2225040" y="498475"/>
            <a:ext cx="7213600" cy="10096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l" fontAlgn="auto">
              <a:lnSpc>
                <a:spcPts val="3840"/>
              </a:lnSpc>
              <a:buNone/>
            </a:pPr>
            <a:r>
              <a:rPr lang="en-US" altLang="zh-CN" sz="3200" b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①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完全完成了试题规定的任务。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lnSpc>
                <a:spcPts val="3840"/>
              </a:lnSpc>
              <a:buNone/>
            </a:pPr>
            <a:r>
              <a:rPr lang="zh-CN" altLang="en-US" sz="3200" b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②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覆盖所有内容要点。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en-US" sz="32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4375 -0.00916667 " pathEditMode="relative" rAng="0" ptsTypes="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6667 0 L 0.586615 -0.0875 " pathEditMode="relative" rAng="0" ptsTypes="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" y="-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8906 0.26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" y="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32865 0.174722 " pathEditMode="relative" rAng="0" ptsTypes="">
                                      <p:cBhvr>
                                        <p:cTn id="9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" y="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17552 0.109722 " pathEditMode="relative" rAng="0" ptsTypes="">
                                      <p:cBhvr>
                                        <p:cTn id="10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4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bldLvl="0" animBg="1"/>
      <p:bldP spid="10" grpId="0" bldLvl="0" animBg="1"/>
      <p:bldP spid="10" grpId="1" animBg="1"/>
      <p:bldP spid="12" grpId="0" bldLvl="0" animBg="1"/>
      <p:bldP spid="12" grpId="1" animBg="1"/>
      <p:bldP spid="11" grpId="0" bldLvl="0" animBg="1"/>
      <p:bldP spid="11" grpId="1" animBg="1"/>
      <p:bldP spid="13" grpId="0" bldLvl="0" animBg="1"/>
      <p:bldP spid="13" grpId="1" animBg="1"/>
      <p:bldP spid="21" grpId="0"/>
      <p:bldP spid="21" grpId="1"/>
      <p:bldP spid="12" grpId="2" bldLvl="0" animBg="1"/>
      <p:bldP spid="22" grpId="0"/>
      <p:bldP spid="30" grpId="0"/>
      <p:bldP spid="30" grpId="1"/>
      <p:bldP spid="32" grpId="0" animBg="1"/>
      <p:bldP spid="31" grpId="0" animBg="1"/>
      <p:bldP spid="32" grpId="1" animBg="1"/>
      <p:bldP spid="31" grpId="1" animBg="1"/>
      <p:bldP spid="33" grpId="0" animBg="1"/>
      <p:bldP spid="34" grpId="0" animBg="1"/>
      <p:bldP spid="33" grpId="1" animBg="1"/>
      <p:bldP spid="34" grpId="1" animBg="1"/>
      <p:bldP spid="26" grpId="0"/>
      <p:bldP spid="26" grpId="1"/>
      <p:bldP spid="31" grpId="2" animBg="1"/>
      <p:bldP spid="32" grpId="2" animBg="1"/>
      <p:bldP spid="33" grpId="2" animBg="1"/>
      <p:bldP spid="34" grpId="2" animBg="1"/>
      <p:bldP spid="35" grpId="0" animBg="1"/>
      <p:bldP spid="36" grpId="0" bldLvl="0" animBg="1"/>
      <p:bldP spid="35" grpId="1" animBg="1"/>
      <p:bldP spid="36" grpId="1" animBg="1"/>
      <p:bldP spid="39" grpId="0" animBg="1"/>
      <p:bldP spid="38" grpId="0" animBg="1"/>
      <p:bldP spid="39" grpId="1" animBg="1"/>
      <p:bldP spid="38" grpId="1" animBg="1"/>
      <p:bldP spid="40" grpId="0"/>
      <p:bldP spid="40" grpId="1"/>
      <p:bldP spid="35" grpId="2" animBg="1"/>
      <p:bldP spid="36" grpId="2" bldLvl="0" animBg="1"/>
      <p:bldP spid="38" grpId="2" animBg="1"/>
      <p:bldP spid="39" grpId="2" animBg="1"/>
      <p:bldP spid="4" grpId="0"/>
      <p:bldP spid="4" grpId="1"/>
      <p:bldP spid="18" grpId="0" bldLvl="0" animBg="1"/>
      <p:bldP spid="18" grpId="1" animBg="1"/>
      <p:bldP spid="18" grpId="2" bldLvl="0" animBg="1"/>
      <p:bldP spid="18" grpId="3" bldLvl="0" animBg="1"/>
      <p:bldP spid="18" grpId="4" bldLvl="0" animBg="1"/>
      <p:bldP spid="28" grpId="0" animBg="1"/>
      <p:bldP spid="16" grpId="0" animBg="1"/>
      <p:bldP spid="19" grpId="0" animBg="1"/>
      <p:bldP spid="28" grpId="1" animBg="1"/>
      <p:bldP spid="16" grpId="1" animBg="1"/>
      <p:bldP spid="19" grpId="1" animBg="1"/>
      <p:bldP spid="9" grpId="0" animBg="1"/>
      <p:bldP spid="20" grpId="0" animBg="1"/>
      <p:bldP spid="9" grpId="1" animBg="1"/>
      <p:bldP spid="20" grpId="1" animBg="1"/>
      <p:bldP spid="8" grpId="0" animBg="1"/>
      <p:bldP spid="8" grpId="1" animBg="1"/>
      <p:bldP spid="13" grpId="2" animBg="1"/>
      <p:bldP spid="45" grpId="0"/>
      <p:bldP spid="42" grpId="0" bldLvl="0" animBg="1"/>
      <p:bldP spid="45" grpId="1"/>
      <p:bldP spid="42" grpId="1" animBg="1"/>
      <p:bldP spid="44" grpId="0" bldLvl="0" animBg="1"/>
      <p:bldP spid="44" grpId="1" animBg="1"/>
      <p:bldP spid="4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>
            <p:custDataLst>
              <p:tags r:id="rId1"/>
            </p:custDataLst>
          </p:nvPr>
        </p:nvSpPr>
        <p:spPr>
          <a:xfrm>
            <a:off x="942975" y="3429000"/>
            <a:ext cx="9791065" cy="128651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Plan the structure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谋篇布局</a:t>
            </a:r>
            <a:endParaRPr lang="zh-CN" altLang="en-US" sz="3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461510" y="590550"/>
            <a:ext cx="2887345" cy="2898775"/>
            <a:chOff x="7026" y="930"/>
            <a:chExt cx="4547" cy="4565"/>
          </a:xfrm>
        </p:grpSpPr>
        <p:pic>
          <p:nvPicPr>
            <p:cNvPr id="3" name="图片 2" descr="8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026" y="930"/>
              <a:ext cx="4547" cy="4565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8433" y="2326"/>
              <a:ext cx="1907" cy="174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altLang="zh-CN" sz="6600">
                  <a:latin typeface="Arial" panose="020B0604020202020204" pitchFamily="34" charset="0"/>
                  <a:ea typeface="微软雅黑" panose="020B0503020204020204" charset="-122"/>
                </a:rPr>
                <a:t>2</a:t>
              </a:r>
              <a:endParaRPr lang="en-US" altLang="zh-CN" sz="660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738998" y="1454802"/>
            <a:ext cx="2922310" cy="4963980"/>
            <a:chOff x="4744155" y="1821124"/>
            <a:chExt cx="2440485" cy="4407506"/>
          </a:xfrm>
        </p:grpSpPr>
        <p:sp>
          <p:nvSpPr>
            <p:cNvPr id="4" name="Freeform 5"/>
            <p:cNvSpPr/>
            <p:nvPr>
              <p:custDataLst>
                <p:tags r:id="rId3"/>
              </p:custDataLst>
            </p:nvPr>
          </p:nvSpPr>
          <p:spPr bwMode="auto">
            <a:xfrm>
              <a:off x="4829933" y="3368503"/>
              <a:ext cx="1445622" cy="1501966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6"/>
            <p:cNvSpPr/>
            <p:nvPr>
              <p:custDataLst>
                <p:tags r:id="rId4"/>
              </p:custDataLst>
            </p:nvPr>
          </p:nvSpPr>
          <p:spPr bwMode="auto">
            <a:xfrm>
              <a:off x="5739018" y="2644430"/>
              <a:ext cx="1445622" cy="1503648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6" name="Freeform 7"/>
            <p:cNvSpPr/>
            <p:nvPr>
              <p:custDataLst>
                <p:tags r:id="rId5"/>
              </p:custDataLst>
            </p:nvPr>
          </p:nvSpPr>
          <p:spPr bwMode="auto">
            <a:xfrm>
              <a:off x="4744155" y="1821124"/>
              <a:ext cx="1446463" cy="1503648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7" name="Freeform 8"/>
            <p:cNvSpPr/>
            <p:nvPr>
              <p:custDataLst>
                <p:tags r:id="rId6"/>
              </p:custDataLst>
            </p:nvPr>
          </p:nvSpPr>
          <p:spPr bwMode="auto">
            <a:xfrm>
              <a:off x="5820592" y="1908585"/>
              <a:ext cx="89143" cy="3808737"/>
            </a:xfrm>
            <a:custGeom>
              <a:avLst/>
              <a:gdLst>
                <a:gd name="T0" fmla="*/ 94 w 106"/>
                <a:gd name="T1" fmla="*/ 4529 h 4529"/>
                <a:gd name="T2" fmla="*/ 0 w 106"/>
                <a:gd name="T3" fmla="*/ 4484 h 4529"/>
                <a:gd name="T4" fmla="*/ 12 w 106"/>
                <a:gd name="T5" fmla="*/ 0 h 4529"/>
                <a:gd name="T6" fmla="*/ 106 w 106"/>
                <a:gd name="T7" fmla="*/ 0 h 4529"/>
                <a:gd name="T8" fmla="*/ 94 w 106"/>
                <a:gd name="T9" fmla="*/ 4529 h 4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4529">
                  <a:moveTo>
                    <a:pt x="94" y="4529"/>
                  </a:moveTo>
                  <a:lnTo>
                    <a:pt x="0" y="4484"/>
                  </a:lnTo>
                  <a:lnTo>
                    <a:pt x="12" y="0"/>
                  </a:lnTo>
                  <a:lnTo>
                    <a:pt x="106" y="0"/>
                  </a:lnTo>
                  <a:lnTo>
                    <a:pt x="94" y="4529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8" name="Freeform 9"/>
            <p:cNvSpPr/>
            <p:nvPr>
              <p:custDataLst>
                <p:tags r:id="rId7"/>
              </p:custDataLst>
            </p:nvPr>
          </p:nvSpPr>
          <p:spPr bwMode="auto">
            <a:xfrm>
              <a:off x="6037562" y="1908585"/>
              <a:ext cx="87460" cy="3811260"/>
            </a:xfrm>
            <a:custGeom>
              <a:avLst/>
              <a:gdLst>
                <a:gd name="T0" fmla="*/ 87 w 104"/>
                <a:gd name="T1" fmla="*/ 4498 h 4532"/>
                <a:gd name="T2" fmla="*/ 0 w 104"/>
                <a:gd name="T3" fmla="*/ 4532 h 4532"/>
                <a:gd name="T4" fmla="*/ 11 w 104"/>
                <a:gd name="T5" fmla="*/ 0 h 4532"/>
                <a:gd name="T6" fmla="*/ 104 w 104"/>
                <a:gd name="T7" fmla="*/ 3 h 4532"/>
                <a:gd name="T8" fmla="*/ 87 w 104"/>
                <a:gd name="T9" fmla="*/ 4498 h 4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532">
                  <a:moveTo>
                    <a:pt x="87" y="4498"/>
                  </a:moveTo>
                  <a:lnTo>
                    <a:pt x="0" y="4532"/>
                  </a:lnTo>
                  <a:lnTo>
                    <a:pt x="11" y="0"/>
                  </a:lnTo>
                  <a:lnTo>
                    <a:pt x="104" y="3"/>
                  </a:lnTo>
                  <a:lnTo>
                    <a:pt x="87" y="4498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10"/>
            <p:cNvSpPr/>
            <p:nvPr>
              <p:custDataLst>
                <p:tags r:id="rId8"/>
              </p:custDataLst>
            </p:nvPr>
          </p:nvSpPr>
          <p:spPr bwMode="auto">
            <a:xfrm>
              <a:off x="5896279" y="1908585"/>
              <a:ext cx="154738" cy="3811260"/>
            </a:xfrm>
            <a:custGeom>
              <a:avLst/>
              <a:gdLst>
                <a:gd name="T0" fmla="*/ 172 w 184"/>
                <a:gd name="T1" fmla="*/ 4532 h 4532"/>
                <a:gd name="T2" fmla="*/ 0 w 184"/>
                <a:gd name="T3" fmla="*/ 4529 h 4532"/>
                <a:gd name="T4" fmla="*/ 11 w 184"/>
                <a:gd name="T5" fmla="*/ 0 h 4532"/>
                <a:gd name="T6" fmla="*/ 184 w 184"/>
                <a:gd name="T7" fmla="*/ 0 h 4532"/>
                <a:gd name="T8" fmla="*/ 172 w 184"/>
                <a:gd name="T9" fmla="*/ 4532 h 4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4532">
                  <a:moveTo>
                    <a:pt x="172" y="4532"/>
                  </a:moveTo>
                  <a:lnTo>
                    <a:pt x="0" y="4529"/>
                  </a:lnTo>
                  <a:lnTo>
                    <a:pt x="11" y="0"/>
                  </a:lnTo>
                  <a:lnTo>
                    <a:pt x="184" y="0"/>
                  </a:lnTo>
                  <a:lnTo>
                    <a:pt x="172" y="4532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11"/>
            <p:cNvSpPr/>
            <p:nvPr>
              <p:custDataLst>
                <p:tags r:id="rId9"/>
              </p:custDataLst>
            </p:nvPr>
          </p:nvSpPr>
          <p:spPr bwMode="auto">
            <a:xfrm>
              <a:off x="5820592" y="5613883"/>
              <a:ext cx="294338" cy="614747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rgbClr val="F3E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12"/>
            <p:cNvSpPr/>
            <p:nvPr>
              <p:custDataLst>
                <p:tags r:id="rId10"/>
              </p:custDataLst>
            </p:nvPr>
          </p:nvSpPr>
          <p:spPr bwMode="auto">
            <a:xfrm>
              <a:off x="5919826" y="5983909"/>
              <a:ext cx="107644" cy="244721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830683" y="1908585"/>
              <a:ext cx="297702" cy="26826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14"/>
            <p:cNvSpPr/>
            <p:nvPr>
              <p:custDataLst>
                <p:tags r:id="rId12"/>
              </p:custDataLst>
            </p:nvPr>
          </p:nvSpPr>
          <p:spPr bwMode="auto">
            <a:xfrm>
              <a:off x="5820592" y="2932882"/>
              <a:ext cx="373389" cy="2786963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15"/>
            <p:cNvSpPr/>
            <p:nvPr>
              <p:custDataLst>
                <p:tags r:id="rId13"/>
              </p:custDataLst>
            </p:nvPr>
          </p:nvSpPr>
          <p:spPr bwMode="auto">
            <a:xfrm>
              <a:off x="5734813" y="3756189"/>
              <a:ext cx="381798" cy="1957770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6"/>
            <p:cNvSpPr/>
            <p:nvPr>
              <p:custDataLst>
                <p:tags r:id="rId14"/>
              </p:custDataLst>
            </p:nvPr>
          </p:nvSpPr>
          <p:spPr bwMode="auto">
            <a:xfrm>
              <a:off x="5893756" y="4480260"/>
              <a:ext cx="386004" cy="1237061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56"/>
            <p:cNvSpPr/>
            <p:nvPr>
              <p:custDataLst>
                <p:tags r:id="rId15"/>
              </p:custDataLst>
            </p:nvPr>
          </p:nvSpPr>
          <p:spPr bwMode="auto">
            <a:xfrm>
              <a:off x="5943373" y="2865605"/>
              <a:ext cx="78210" cy="51299"/>
            </a:xfrm>
            <a:custGeom>
              <a:avLst/>
              <a:gdLst>
                <a:gd name="T0" fmla="*/ 10 w 39"/>
                <a:gd name="T1" fmla="*/ 6 h 26"/>
                <a:gd name="T2" fmla="*/ 3 w 39"/>
                <a:gd name="T3" fmla="*/ 14 h 26"/>
                <a:gd name="T4" fmla="*/ 9 w 39"/>
                <a:gd name="T5" fmla="*/ 21 h 26"/>
                <a:gd name="T6" fmla="*/ 27 w 39"/>
                <a:gd name="T7" fmla="*/ 0 h 26"/>
                <a:gd name="T8" fmla="*/ 39 w 39"/>
                <a:gd name="T9" fmla="*/ 13 h 26"/>
                <a:gd name="T10" fmla="*/ 29 w 39"/>
                <a:gd name="T11" fmla="*/ 26 h 26"/>
                <a:gd name="T12" fmla="*/ 27 w 39"/>
                <a:gd name="T13" fmla="*/ 23 h 26"/>
                <a:gd name="T14" fmla="*/ 35 w 39"/>
                <a:gd name="T15" fmla="*/ 13 h 26"/>
                <a:gd name="T16" fmla="*/ 28 w 39"/>
                <a:gd name="T17" fmla="*/ 4 h 26"/>
                <a:gd name="T18" fmla="*/ 10 w 39"/>
                <a:gd name="T19" fmla="*/ 26 h 26"/>
                <a:gd name="T20" fmla="*/ 0 w 39"/>
                <a:gd name="T21" fmla="*/ 14 h 26"/>
                <a:gd name="T22" fmla="*/ 9 w 39"/>
                <a:gd name="T23" fmla="*/ 2 h 26"/>
                <a:gd name="T24" fmla="*/ 10 w 39"/>
                <a:gd name="T2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6">
                  <a:moveTo>
                    <a:pt x="10" y="6"/>
                  </a:moveTo>
                  <a:cubicBezTo>
                    <a:pt x="6" y="7"/>
                    <a:pt x="3" y="10"/>
                    <a:pt x="3" y="14"/>
                  </a:cubicBezTo>
                  <a:cubicBezTo>
                    <a:pt x="3" y="19"/>
                    <a:pt x="5" y="21"/>
                    <a:pt x="9" y="21"/>
                  </a:cubicBezTo>
                  <a:cubicBezTo>
                    <a:pt x="17" y="22"/>
                    <a:pt x="15" y="0"/>
                    <a:pt x="27" y="0"/>
                  </a:cubicBezTo>
                  <a:cubicBezTo>
                    <a:pt x="33" y="0"/>
                    <a:pt x="39" y="3"/>
                    <a:pt x="39" y="13"/>
                  </a:cubicBezTo>
                  <a:cubicBezTo>
                    <a:pt x="39" y="21"/>
                    <a:pt x="33" y="24"/>
                    <a:pt x="29" y="26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31" y="21"/>
                    <a:pt x="35" y="18"/>
                    <a:pt x="35" y="13"/>
                  </a:cubicBezTo>
                  <a:cubicBezTo>
                    <a:pt x="35" y="7"/>
                    <a:pt x="32" y="4"/>
                    <a:pt x="28" y="4"/>
                  </a:cubicBezTo>
                  <a:cubicBezTo>
                    <a:pt x="19" y="4"/>
                    <a:pt x="21" y="26"/>
                    <a:pt x="10" y="26"/>
                  </a:cubicBezTo>
                  <a:cubicBezTo>
                    <a:pt x="4" y="26"/>
                    <a:pt x="0" y="21"/>
                    <a:pt x="0" y="14"/>
                  </a:cubicBezTo>
                  <a:cubicBezTo>
                    <a:pt x="0" y="8"/>
                    <a:pt x="3" y="4"/>
                    <a:pt x="9" y="2"/>
                  </a:cubicBezTo>
                  <a:lnTo>
                    <a:pt x="10" y="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57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5943373" y="2797487"/>
              <a:ext cx="75687" cy="59709"/>
            </a:xfrm>
            <a:custGeom>
              <a:avLst/>
              <a:gdLst>
                <a:gd name="T0" fmla="*/ 90 w 90"/>
                <a:gd name="T1" fmla="*/ 71 h 71"/>
                <a:gd name="T2" fmla="*/ 0 w 90"/>
                <a:gd name="T3" fmla="*/ 43 h 71"/>
                <a:gd name="T4" fmla="*/ 0 w 90"/>
                <a:gd name="T5" fmla="*/ 29 h 71"/>
                <a:gd name="T6" fmla="*/ 90 w 90"/>
                <a:gd name="T7" fmla="*/ 0 h 71"/>
                <a:gd name="T8" fmla="*/ 90 w 90"/>
                <a:gd name="T9" fmla="*/ 12 h 71"/>
                <a:gd name="T10" fmla="*/ 62 w 90"/>
                <a:gd name="T11" fmla="*/ 19 h 71"/>
                <a:gd name="T12" fmla="*/ 62 w 90"/>
                <a:gd name="T13" fmla="*/ 52 h 71"/>
                <a:gd name="T14" fmla="*/ 90 w 90"/>
                <a:gd name="T15" fmla="*/ 59 h 71"/>
                <a:gd name="T16" fmla="*/ 90 w 90"/>
                <a:gd name="T17" fmla="*/ 71 h 71"/>
                <a:gd name="T18" fmla="*/ 55 w 90"/>
                <a:gd name="T19" fmla="*/ 50 h 71"/>
                <a:gd name="T20" fmla="*/ 55 w 90"/>
                <a:gd name="T21" fmla="*/ 22 h 71"/>
                <a:gd name="T22" fmla="*/ 7 w 90"/>
                <a:gd name="T23" fmla="*/ 36 h 71"/>
                <a:gd name="T24" fmla="*/ 7 w 90"/>
                <a:gd name="T25" fmla="*/ 36 h 71"/>
                <a:gd name="T26" fmla="*/ 55 w 90"/>
                <a:gd name="T27" fmla="*/ 5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71">
                  <a:moveTo>
                    <a:pt x="90" y="71"/>
                  </a:moveTo>
                  <a:lnTo>
                    <a:pt x="0" y="43"/>
                  </a:lnTo>
                  <a:lnTo>
                    <a:pt x="0" y="29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62" y="19"/>
                  </a:lnTo>
                  <a:lnTo>
                    <a:pt x="62" y="52"/>
                  </a:lnTo>
                  <a:lnTo>
                    <a:pt x="90" y="59"/>
                  </a:lnTo>
                  <a:lnTo>
                    <a:pt x="90" y="71"/>
                  </a:lnTo>
                  <a:close/>
                  <a:moveTo>
                    <a:pt x="55" y="50"/>
                  </a:moveTo>
                  <a:lnTo>
                    <a:pt x="55" y="22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55" y="5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58"/>
            <p:cNvSpPr/>
            <p:nvPr>
              <p:custDataLst>
                <p:tags r:id="rId17"/>
              </p:custDataLst>
            </p:nvPr>
          </p:nvSpPr>
          <p:spPr bwMode="auto">
            <a:xfrm>
              <a:off x="5943373" y="2720117"/>
              <a:ext cx="75687" cy="63913"/>
            </a:xfrm>
            <a:custGeom>
              <a:avLst/>
              <a:gdLst>
                <a:gd name="T0" fmla="*/ 90 w 90"/>
                <a:gd name="T1" fmla="*/ 10 h 76"/>
                <a:gd name="T2" fmla="*/ 10 w 90"/>
                <a:gd name="T3" fmla="*/ 10 h 76"/>
                <a:gd name="T4" fmla="*/ 10 w 90"/>
                <a:gd name="T5" fmla="*/ 10 h 76"/>
                <a:gd name="T6" fmla="*/ 90 w 90"/>
                <a:gd name="T7" fmla="*/ 36 h 76"/>
                <a:gd name="T8" fmla="*/ 90 w 90"/>
                <a:gd name="T9" fmla="*/ 43 h 76"/>
                <a:gd name="T10" fmla="*/ 10 w 90"/>
                <a:gd name="T11" fmla="*/ 69 h 76"/>
                <a:gd name="T12" fmla="*/ 10 w 90"/>
                <a:gd name="T13" fmla="*/ 69 h 76"/>
                <a:gd name="T14" fmla="*/ 90 w 90"/>
                <a:gd name="T15" fmla="*/ 69 h 76"/>
                <a:gd name="T16" fmla="*/ 90 w 90"/>
                <a:gd name="T17" fmla="*/ 76 h 76"/>
                <a:gd name="T18" fmla="*/ 0 w 90"/>
                <a:gd name="T19" fmla="*/ 76 h 76"/>
                <a:gd name="T20" fmla="*/ 0 w 90"/>
                <a:gd name="T21" fmla="*/ 62 h 76"/>
                <a:gd name="T22" fmla="*/ 74 w 90"/>
                <a:gd name="T23" fmla="*/ 38 h 76"/>
                <a:gd name="T24" fmla="*/ 74 w 90"/>
                <a:gd name="T25" fmla="*/ 38 h 76"/>
                <a:gd name="T26" fmla="*/ 0 w 90"/>
                <a:gd name="T27" fmla="*/ 17 h 76"/>
                <a:gd name="T28" fmla="*/ 0 w 90"/>
                <a:gd name="T29" fmla="*/ 0 h 76"/>
                <a:gd name="T30" fmla="*/ 90 w 90"/>
                <a:gd name="T31" fmla="*/ 0 h 76"/>
                <a:gd name="T32" fmla="*/ 90 w 90"/>
                <a:gd name="T33" fmla="*/ 1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76">
                  <a:moveTo>
                    <a:pt x="90" y="10"/>
                  </a:moveTo>
                  <a:lnTo>
                    <a:pt x="10" y="10"/>
                  </a:lnTo>
                  <a:lnTo>
                    <a:pt x="10" y="10"/>
                  </a:lnTo>
                  <a:lnTo>
                    <a:pt x="90" y="36"/>
                  </a:lnTo>
                  <a:lnTo>
                    <a:pt x="90" y="43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90" y="69"/>
                  </a:lnTo>
                  <a:lnTo>
                    <a:pt x="90" y="76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0" y="0"/>
                  </a:lnTo>
                  <a:lnTo>
                    <a:pt x="90" y="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59"/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5943373" y="2650317"/>
              <a:ext cx="75687" cy="47935"/>
            </a:xfrm>
            <a:custGeom>
              <a:avLst/>
              <a:gdLst>
                <a:gd name="T0" fmla="*/ 38 w 38"/>
                <a:gd name="T1" fmla="*/ 24 h 24"/>
                <a:gd name="T2" fmla="*/ 0 w 38"/>
                <a:gd name="T3" fmla="*/ 24 h 24"/>
                <a:gd name="T4" fmla="*/ 0 w 38"/>
                <a:gd name="T5" fmla="*/ 11 h 24"/>
                <a:gd name="T6" fmla="*/ 11 w 38"/>
                <a:gd name="T7" fmla="*/ 0 h 24"/>
                <a:gd name="T8" fmla="*/ 21 w 38"/>
                <a:gd name="T9" fmla="*/ 13 h 24"/>
                <a:gd name="T10" fmla="*/ 21 w 38"/>
                <a:gd name="T11" fmla="*/ 20 h 24"/>
                <a:gd name="T12" fmla="*/ 38 w 38"/>
                <a:gd name="T13" fmla="*/ 20 h 24"/>
                <a:gd name="T14" fmla="*/ 38 w 38"/>
                <a:gd name="T15" fmla="*/ 24 h 24"/>
                <a:gd name="T16" fmla="*/ 18 w 38"/>
                <a:gd name="T17" fmla="*/ 20 h 24"/>
                <a:gd name="T18" fmla="*/ 18 w 38"/>
                <a:gd name="T19" fmla="*/ 13 h 24"/>
                <a:gd name="T20" fmla="*/ 11 w 38"/>
                <a:gd name="T21" fmla="*/ 4 h 24"/>
                <a:gd name="T22" fmla="*/ 4 w 38"/>
                <a:gd name="T23" fmla="*/ 12 h 24"/>
                <a:gd name="T24" fmla="*/ 4 w 38"/>
                <a:gd name="T25" fmla="*/ 20 h 24"/>
                <a:gd name="T26" fmla="*/ 18 w 38"/>
                <a:gd name="T27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4">
                  <a:moveTo>
                    <a:pt x="38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1" y="0"/>
                  </a:cubicBezTo>
                  <a:cubicBezTo>
                    <a:pt x="17" y="0"/>
                    <a:pt x="21" y="4"/>
                    <a:pt x="21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8" y="20"/>
                    <a:pt x="38" y="20"/>
                    <a:pt x="38" y="20"/>
                  </a:cubicBezTo>
                  <a:lnTo>
                    <a:pt x="38" y="24"/>
                  </a:lnTo>
                  <a:close/>
                  <a:moveTo>
                    <a:pt x="18" y="20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6"/>
                    <a:pt x="15" y="4"/>
                    <a:pt x="11" y="4"/>
                  </a:cubicBezTo>
                  <a:cubicBezTo>
                    <a:pt x="6" y="4"/>
                    <a:pt x="4" y="6"/>
                    <a:pt x="4" y="12"/>
                  </a:cubicBezTo>
                  <a:cubicBezTo>
                    <a:pt x="4" y="20"/>
                    <a:pt x="4" y="20"/>
                    <a:pt x="4" y="20"/>
                  </a:cubicBezTo>
                  <a:lnTo>
                    <a:pt x="18" y="2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60"/>
            <p:cNvSpPr/>
            <p:nvPr>
              <p:custDataLst>
                <p:tags r:id="rId19"/>
              </p:custDataLst>
            </p:nvPr>
          </p:nvSpPr>
          <p:spPr bwMode="auto">
            <a:xfrm>
              <a:off x="5943373" y="2590609"/>
              <a:ext cx="75687" cy="43730"/>
            </a:xfrm>
            <a:custGeom>
              <a:avLst/>
              <a:gdLst>
                <a:gd name="T0" fmla="*/ 90 w 90"/>
                <a:gd name="T1" fmla="*/ 52 h 52"/>
                <a:gd name="T2" fmla="*/ 0 w 90"/>
                <a:gd name="T3" fmla="*/ 52 h 52"/>
                <a:gd name="T4" fmla="*/ 0 w 90"/>
                <a:gd name="T5" fmla="*/ 43 h 52"/>
                <a:gd name="T6" fmla="*/ 81 w 90"/>
                <a:gd name="T7" fmla="*/ 43 h 52"/>
                <a:gd name="T8" fmla="*/ 81 w 90"/>
                <a:gd name="T9" fmla="*/ 0 h 52"/>
                <a:gd name="T10" fmla="*/ 90 w 90"/>
                <a:gd name="T11" fmla="*/ 0 h 52"/>
                <a:gd name="T12" fmla="*/ 90 w 90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52">
                  <a:moveTo>
                    <a:pt x="90" y="52"/>
                  </a:moveTo>
                  <a:lnTo>
                    <a:pt x="0" y="52"/>
                  </a:lnTo>
                  <a:lnTo>
                    <a:pt x="0" y="43"/>
                  </a:lnTo>
                  <a:lnTo>
                    <a:pt x="81" y="43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0" y="5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61"/>
            <p:cNvSpPr/>
            <p:nvPr>
              <p:custDataLst>
                <p:tags r:id="rId20"/>
              </p:custDataLst>
            </p:nvPr>
          </p:nvSpPr>
          <p:spPr bwMode="auto">
            <a:xfrm>
              <a:off x="5943373" y="2529219"/>
              <a:ext cx="75687" cy="47935"/>
            </a:xfrm>
            <a:custGeom>
              <a:avLst/>
              <a:gdLst>
                <a:gd name="T0" fmla="*/ 0 w 90"/>
                <a:gd name="T1" fmla="*/ 2 h 57"/>
                <a:gd name="T2" fmla="*/ 10 w 90"/>
                <a:gd name="T3" fmla="*/ 2 h 57"/>
                <a:gd name="T4" fmla="*/ 10 w 90"/>
                <a:gd name="T5" fmla="*/ 47 h 57"/>
                <a:gd name="T6" fmla="*/ 41 w 90"/>
                <a:gd name="T7" fmla="*/ 47 h 57"/>
                <a:gd name="T8" fmla="*/ 41 w 90"/>
                <a:gd name="T9" fmla="*/ 17 h 57"/>
                <a:gd name="T10" fmla="*/ 48 w 90"/>
                <a:gd name="T11" fmla="*/ 17 h 57"/>
                <a:gd name="T12" fmla="*/ 48 w 90"/>
                <a:gd name="T13" fmla="*/ 47 h 57"/>
                <a:gd name="T14" fmla="*/ 81 w 90"/>
                <a:gd name="T15" fmla="*/ 47 h 57"/>
                <a:gd name="T16" fmla="*/ 81 w 90"/>
                <a:gd name="T17" fmla="*/ 0 h 57"/>
                <a:gd name="T18" fmla="*/ 90 w 90"/>
                <a:gd name="T19" fmla="*/ 0 h 57"/>
                <a:gd name="T20" fmla="*/ 90 w 90"/>
                <a:gd name="T21" fmla="*/ 57 h 57"/>
                <a:gd name="T22" fmla="*/ 0 w 90"/>
                <a:gd name="T23" fmla="*/ 57 h 57"/>
                <a:gd name="T24" fmla="*/ 0 w 90"/>
                <a:gd name="T25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57">
                  <a:moveTo>
                    <a:pt x="0" y="2"/>
                  </a:moveTo>
                  <a:lnTo>
                    <a:pt x="10" y="2"/>
                  </a:lnTo>
                  <a:lnTo>
                    <a:pt x="10" y="47"/>
                  </a:lnTo>
                  <a:lnTo>
                    <a:pt x="41" y="47"/>
                  </a:lnTo>
                  <a:lnTo>
                    <a:pt x="41" y="17"/>
                  </a:lnTo>
                  <a:lnTo>
                    <a:pt x="48" y="17"/>
                  </a:lnTo>
                  <a:lnTo>
                    <a:pt x="48" y="47"/>
                  </a:lnTo>
                  <a:lnTo>
                    <a:pt x="81" y="47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0" y="57"/>
                  </a:lnTo>
                  <a:lnTo>
                    <a:pt x="0" y="5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62"/>
            <p:cNvSpPr/>
            <p:nvPr>
              <p:custDataLst>
                <p:tags r:id="rId21"/>
              </p:custDataLst>
            </p:nvPr>
          </p:nvSpPr>
          <p:spPr bwMode="auto">
            <a:xfrm>
              <a:off x="5943373" y="2437553"/>
              <a:ext cx="75687" cy="52140"/>
            </a:xfrm>
            <a:custGeom>
              <a:avLst/>
              <a:gdLst>
                <a:gd name="T0" fmla="*/ 10 w 90"/>
                <a:gd name="T1" fmla="*/ 26 h 62"/>
                <a:gd name="T2" fmla="*/ 90 w 90"/>
                <a:gd name="T3" fmla="*/ 26 h 62"/>
                <a:gd name="T4" fmla="*/ 90 w 90"/>
                <a:gd name="T5" fmla="*/ 36 h 62"/>
                <a:gd name="T6" fmla="*/ 10 w 90"/>
                <a:gd name="T7" fmla="*/ 36 h 62"/>
                <a:gd name="T8" fmla="*/ 10 w 90"/>
                <a:gd name="T9" fmla="*/ 62 h 62"/>
                <a:gd name="T10" fmla="*/ 0 w 90"/>
                <a:gd name="T11" fmla="*/ 62 h 62"/>
                <a:gd name="T12" fmla="*/ 0 w 90"/>
                <a:gd name="T13" fmla="*/ 0 h 62"/>
                <a:gd name="T14" fmla="*/ 10 w 90"/>
                <a:gd name="T15" fmla="*/ 0 h 62"/>
                <a:gd name="T16" fmla="*/ 10 w 90"/>
                <a:gd name="T17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62">
                  <a:moveTo>
                    <a:pt x="10" y="26"/>
                  </a:moveTo>
                  <a:lnTo>
                    <a:pt x="90" y="26"/>
                  </a:lnTo>
                  <a:lnTo>
                    <a:pt x="90" y="36"/>
                  </a:lnTo>
                  <a:lnTo>
                    <a:pt x="10" y="36"/>
                  </a:lnTo>
                  <a:lnTo>
                    <a:pt x="10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63"/>
            <p:cNvSpPr/>
            <p:nvPr>
              <p:custDataLst>
                <p:tags r:id="rId22"/>
              </p:custDataLst>
            </p:nvPr>
          </p:nvSpPr>
          <p:spPr bwMode="auto">
            <a:xfrm>
              <a:off x="5943373" y="2376162"/>
              <a:ext cx="75687" cy="47935"/>
            </a:xfrm>
            <a:custGeom>
              <a:avLst/>
              <a:gdLst>
                <a:gd name="T0" fmla="*/ 0 w 90"/>
                <a:gd name="T1" fmla="*/ 2 h 57"/>
                <a:gd name="T2" fmla="*/ 10 w 90"/>
                <a:gd name="T3" fmla="*/ 2 h 57"/>
                <a:gd name="T4" fmla="*/ 10 w 90"/>
                <a:gd name="T5" fmla="*/ 47 h 57"/>
                <a:gd name="T6" fmla="*/ 41 w 90"/>
                <a:gd name="T7" fmla="*/ 47 h 57"/>
                <a:gd name="T8" fmla="*/ 41 w 90"/>
                <a:gd name="T9" fmla="*/ 17 h 57"/>
                <a:gd name="T10" fmla="*/ 48 w 90"/>
                <a:gd name="T11" fmla="*/ 17 h 57"/>
                <a:gd name="T12" fmla="*/ 48 w 90"/>
                <a:gd name="T13" fmla="*/ 47 h 57"/>
                <a:gd name="T14" fmla="*/ 81 w 90"/>
                <a:gd name="T15" fmla="*/ 47 h 57"/>
                <a:gd name="T16" fmla="*/ 81 w 90"/>
                <a:gd name="T17" fmla="*/ 0 h 57"/>
                <a:gd name="T18" fmla="*/ 90 w 90"/>
                <a:gd name="T19" fmla="*/ 0 h 57"/>
                <a:gd name="T20" fmla="*/ 90 w 90"/>
                <a:gd name="T21" fmla="*/ 57 h 57"/>
                <a:gd name="T22" fmla="*/ 0 w 90"/>
                <a:gd name="T23" fmla="*/ 57 h 57"/>
                <a:gd name="T24" fmla="*/ 0 w 90"/>
                <a:gd name="T25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57">
                  <a:moveTo>
                    <a:pt x="0" y="2"/>
                  </a:moveTo>
                  <a:lnTo>
                    <a:pt x="10" y="2"/>
                  </a:lnTo>
                  <a:lnTo>
                    <a:pt x="10" y="47"/>
                  </a:lnTo>
                  <a:lnTo>
                    <a:pt x="41" y="47"/>
                  </a:lnTo>
                  <a:lnTo>
                    <a:pt x="41" y="17"/>
                  </a:lnTo>
                  <a:lnTo>
                    <a:pt x="48" y="17"/>
                  </a:lnTo>
                  <a:lnTo>
                    <a:pt x="48" y="47"/>
                  </a:lnTo>
                  <a:lnTo>
                    <a:pt x="81" y="47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0" y="57"/>
                  </a:lnTo>
                  <a:lnTo>
                    <a:pt x="0" y="5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64"/>
            <p:cNvSpPr/>
            <p:nvPr>
              <p:custDataLst>
                <p:tags r:id="rId23"/>
              </p:custDataLst>
            </p:nvPr>
          </p:nvSpPr>
          <p:spPr bwMode="auto">
            <a:xfrm>
              <a:off x="5943373" y="2314772"/>
              <a:ext cx="75687" cy="55504"/>
            </a:xfrm>
            <a:custGeom>
              <a:avLst/>
              <a:gdLst>
                <a:gd name="T0" fmla="*/ 90 w 90"/>
                <a:gd name="T1" fmla="*/ 54 h 66"/>
                <a:gd name="T2" fmla="*/ 90 w 90"/>
                <a:gd name="T3" fmla="*/ 66 h 66"/>
                <a:gd name="T4" fmla="*/ 43 w 90"/>
                <a:gd name="T5" fmla="*/ 40 h 66"/>
                <a:gd name="T6" fmla="*/ 0 w 90"/>
                <a:gd name="T7" fmla="*/ 64 h 66"/>
                <a:gd name="T8" fmla="*/ 0 w 90"/>
                <a:gd name="T9" fmla="*/ 52 h 66"/>
                <a:gd name="T10" fmla="*/ 33 w 90"/>
                <a:gd name="T11" fmla="*/ 33 h 66"/>
                <a:gd name="T12" fmla="*/ 0 w 90"/>
                <a:gd name="T13" fmla="*/ 14 h 66"/>
                <a:gd name="T14" fmla="*/ 0 w 90"/>
                <a:gd name="T15" fmla="*/ 4 h 66"/>
                <a:gd name="T16" fmla="*/ 43 w 90"/>
                <a:gd name="T17" fmla="*/ 28 h 66"/>
                <a:gd name="T18" fmla="*/ 90 w 90"/>
                <a:gd name="T19" fmla="*/ 0 h 66"/>
                <a:gd name="T20" fmla="*/ 90 w 90"/>
                <a:gd name="T21" fmla="*/ 11 h 66"/>
                <a:gd name="T22" fmla="*/ 52 w 90"/>
                <a:gd name="T23" fmla="*/ 33 h 66"/>
                <a:gd name="T24" fmla="*/ 90 w 90"/>
                <a:gd name="T25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66">
                  <a:moveTo>
                    <a:pt x="90" y="54"/>
                  </a:moveTo>
                  <a:lnTo>
                    <a:pt x="90" y="66"/>
                  </a:lnTo>
                  <a:lnTo>
                    <a:pt x="43" y="40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33" y="33"/>
                  </a:lnTo>
                  <a:lnTo>
                    <a:pt x="0" y="14"/>
                  </a:lnTo>
                  <a:lnTo>
                    <a:pt x="0" y="4"/>
                  </a:lnTo>
                  <a:lnTo>
                    <a:pt x="43" y="28"/>
                  </a:lnTo>
                  <a:lnTo>
                    <a:pt x="90" y="0"/>
                  </a:lnTo>
                  <a:lnTo>
                    <a:pt x="90" y="11"/>
                  </a:lnTo>
                  <a:lnTo>
                    <a:pt x="52" y="33"/>
                  </a:lnTo>
                  <a:lnTo>
                    <a:pt x="90" y="5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65"/>
            <p:cNvSpPr/>
            <p:nvPr>
              <p:custDataLst>
                <p:tags r:id="rId24"/>
              </p:custDataLst>
            </p:nvPr>
          </p:nvSpPr>
          <p:spPr bwMode="auto">
            <a:xfrm>
              <a:off x="5943373" y="2258427"/>
              <a:ext cx="75687" cy="52140"/>
            </a:xfrm>
            <a:custGeom>
              <a:avLst/>
              <a:gdLst>
                <a:gd name="T0" fmla="*/ 10 w 90"/>
                <a:gd name="T1" fmla="*/ 26 h 62"/>
                <a:gd name="T2" fmla="*/ 90 w 90"/>
                <a:gd name="T3" fmla="*/ 26 h 62"/>
                <a:gd name="T4" fmla="*/ 90 w 90"/>
                <a:gd name="T5" fmla="*/ 36 h 62"/>
                <a:gd name="T6" fmla="*/ 10 w 90"/>
                <a:gd name="T7" fmla="*/ 36 h 62"/>
                <a:gd name="T8" fmla="*/ 10 w 90"/>
                <a:gd name="T9" fmla="*/ 62 h 62"/>
                <a:gd name="T10" fmla="*/ 0 w 90"/>
                <a:gd name="T11" fmla="*/ 62 h 62"/>
                <a:gd name="T12" fmla="*/ 0 w 90"/>
                <a:gd name="T13" fmla="*/ 0 h 62"/>
                <a:gd name="T14" fmla="*/ 10 w 90"/>
                <a:gd name="T15" fmla="*/ 0 h 62"/>
                <a:gd name="T16" fmla="*/ 10 w 90"/>
                <a:gd name="T17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62">
                  <a:moveTo>
                    <a:pt x="10" y="26"/>
                  </a:moveTo>
                  <a:lnTo>
                    <a:pt x="90" y="26"/>
                  </a:lnTo>
                  <a:lnTo>
                    <a:pt x="90" y="36"/>
                  </a:lnTo>
                  <a:lnTo>
                    <a:pt x="10" y="36"/>
                  </a:lnTo>
                  <a:lnTo>
                    <a:pt x="10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78"/>
            <p:cNvSpPr/>
            <p:nvPr>
              <p:custDataLst>
                <p:tags r:id="rId25"/>
              </p:custDataLst>
            </p:nvPr>
          </p:nvSpPr>
          <p:spPr bwMode="auto">
            <a:xfrm>
              <a:off x="5189867" y="3716663"/>
              <a:ext cx="167353" cy="365820"/>
            </a:xfrm>
            <a:custGeom>
              <a:avLst/>
              <a:gdLst>
                <a:gd name="T0" fmla="*/ 4 w 84"/>
                <a:gd name="T1" fmla="*/ 184 h 184"/>
                <a:gd name="T2" fmla="*/ 4 w 84"/>
                <a:gd name="T3" fmla="*/ 168 h 184"/>
                <a:gd name="T4" fmla="*/ 35 w 84"/>
                <a:gd name="T5" fmla="*/ 168 h 184"/>
                <a:gd name="T6" fmla="*/ 35 w 84"/>
                <a:gd name="T7" fmla="*/ 21 h 184"/>
                <a:gd name="T8" fmla="*/ 0 w 84"/>
                <a:gd name="T9" fmla="*/ 25 h 184"/>
                <a:gd name="T10" fmla="*/ 0 w 84"/>
                <a:gd name="T11" fmla="*/ 13 h 184"/>
                <a:gd name="T12" fmla="*/ 35 w 84"/>
                <a:gd name="T13" fmla="*/ 0 h 184"/>
                <a:gd name="T14" fmla="*/ 53 w 84"/>
                <a:gd name="T15" fmla="*/ 0 h 184"/>
                <a:gd name="T16" fmla="*/ 53 w 84"/>
                <a:gd name="T17" fmla="*/ 168 h 184"/>
                <a:gd name="T18" fmla="*/ 84 w 84"/>
                <a:gd name="T19" fmla="*/ 168 h 184"/>
                <a:gd name="T20" fmla="*/ 84 w 84"/>
                <a:gd name="T21" fmla="*/ 184 h 184"/>
                <a:gd name="T22" fmla="*/ 4 w 84"/>
                <a:gd name="T23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184">
                  <a:moveTo>
                    <a:pt x="4" y="184"/>
                  </a:moveTo>
                  <a:cubicBezTo>
                    <a:pt x="4" y="168"/>
                    <a:pt x="4" y="168"/>
                    <a:pt x="4" y="168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3" y="9"/>
                    <a:pt x="27" y="5"/>
                    <a:pt x="35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168"/>
                    <a:pt x="53" y="168"/>
                    <a:pt x="53" y="168"/>
                  </a:cubicBezTo>
                  <a:cubicBezTo>
                    <a:pt x="84" y="168"/>
                    <a:pt x="84" y="168"/>
                    <a:pt x="84" y="168"/>
                  </a:cubicBezTo>
                  <a:cubicBezTo>
                    <a:pt x="84" y="184"/>
                    <a:pt x="84" y="184"/>
                    <a:pt x="84" y="184"/>
                  </a:cubicBezTo>
                  <a:lnTo>
                    <a:pt x="4" y="184"/>
                  </a:lnTo>
                  <a:close/>
                </a:path>
              </a:pathLst>
            </a:custGeom>
            <a:solidFill>
              <a:schemeClr val="tx1">
                <a:lumMod val="1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 dirty="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79"/>
            <p:cNvSpPr/>
            <p:nvPr>
              <p:custDataLst>
                <p:tags r:id="rId26"/>
              </p:custDataLst>
            </p:nvPr>
          </p:nvSpPr>
          <p:spPr bwMode="auto">
            <a:xfrm>
              <a:off x="6632124" y="2992590"/>
              <a:ext cx="232947" cy="364139"/>
            </a:xfrm>
            <a:custGeom>
              <a:avLst/>
              <a:gdLst>
                <a:gd name="T0" fmla="*/ 117 w 117"/>
                <a:gd name="T1" fmla="*/ 183 h 183"/>
                <a:gd name="T2" fmla="*/ 0 w 117"/>
                <a:gd name="T3" fmla="*/ 183 h 183"/>
                <a:gd name="T4" fmla="*/ 0 w 117"/>
                <a:gd name="T5" fmla="*/ 164 h 183"/>
                <a:gd name="T6" fmla="*/ 98 w 117"/>
                <a:gd name="T7" fmla="*/ 48 h 183"/>
                <a:gd name="T8" fmla="*/ 62 w 117"/>
                <a:gd name="T9" fmla="*/ 15 h 183"/>
                <a:gd name="T10" fmla="*/ 19 w 117"/>
                <a:gd name="T11" fmla="*/ 54 h 183"/>
                <a:gd name="T12" fmla="*/ 1 w 117"/>
                <a:gd name="T13" fmla="*/ 50 h 183"/>
                <a:gd name="T14" fmla="*/ 62 w 117"/>
                <a:gd name="T15" fmla="*/ 0 h 183"/>
                <a:gd name="T16" fmla="*/ 117 w 117"/>
                <a:gd name="T17" fmla="*/ 48 h 183"/>
                <a:gd name="T18" fmla="*/ 19 w 117"/>
                <a:gd name="T19" fmla="*/ 167 h 183"/>
                <a:gd name="T20" fmla="*/ 117 w 117"/>
                <a:gd name="T21" fmla="*/ 167 h 183"/>
                <a:gd name="T22" fmla="*/ 117 w 117"/>
                <a:gd name="T2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" h="183">
                  <a:moveTo>
                    <a:pt x="117" y="183"/>
                  </a:moveTo>
                  <a:cubicBezTo>
                    <a:pt x="0" y="183"/>
                    <a:pt x="0" y="183"/>
                    <a:pt x="0" y="183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31" y="100"/>
                    <a:pt x="98" y="97"/>
                    <a:pt x="98" y="48"/>
                  </a:cubicBezTo>
                  <a:cubicBezTo>
                    <a:pt x="98" y="27"/>
                    <a:pt x="85" y="15"/>
                    <a:pt x="62" y="15"/>
                  </a:cubicBezTo>
                  <a:cubicBezTo>
                    <a:pt x="36" y="15"/>
                    <a:pt x="22" y="36"/>
                    <a:pt x="19" y="54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7" y="25"/>
                    <a:pt x="22" y="0"/>
                    <a:pt x="62" y="0"/>
                  </a:cubicBezTo>
                  <a:cubicBezTo>
                    <a:pt x="92" y="0"/>
                    <a:pt x="117" y="17"/>
                    <a:pt x="117" y="48"/>
                  </a:cubicBezTo>
                  <a:cubicBezTo>
                    <a:pt x="117" y="103"/>
                    <a:pt x="38" y="118"/>
                    <a:pt x="19" y="167"/>
                  </a:cubicBezTo>
                  <a:cubicBezTo>
                    <a:pt x="117" y="167"/>
                    <a:pt x="117" y="167"/>
                    <a:pt x="117" y="167"/>
                  </a:cubicBezTo>
                  <a:lnTo>
                    <a:pt x="117" y="183"/>
                  </a:lnTo>
                  <a:close/>
                </a:path>
              </a:pathLst>
            </a:custGeom>
            <a:solidFill>
              <a:schemeClr val="tx1">
                <a:lumMod val="1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8" name="Freeform 80"/>
            <p:cNvSpPr/>
            <p:nvPr>
              <p:custDataLst>
                <p:tags r:id="rId27"/>
              </p:custDataLst>
            </p:nvPr>
          </p:nvSpPr>
          <p:spPr bwMode="auto">
            <a:xfrm>
              <a:off x="5054472" y="2169285"/>
              <a:ext cx="248926" cy="370026"/>
            </a:xfrm>
            <a:custGeom>
              <a:avLst/>
              <a:gdLst>
                <a:gd name="T0" fmla="*/ 14 w 125"/>
                <a:gd name="T1" fmla="*/ 140 h 186"/>
                <a:gd name="T2" fmla="*/ 64 w 125"/>
                <a:gd name="T3" fmla="*/ 170 h 186"/>
                <a:gd name="T4" fmla="*/ 106 w 125"/>
                <a:gd name="T5" fmla="*/ 135 h 186"/>
                <a:gd name="T6" fmla="*/ 55 w 125"/>
                <a:gd name="T7" fmla="*/ 94 h 186"/>
                <a:gd name="T8" fmla="*/ 38 w 125"/>
                <a:gd name="T9" fmla="*/ 94 h 186"/>
                <a:gd name="T10" fmla="*/ 38 w 125"/>
                <a:gd name="T11" fmla="*/ 79 h 186"/>
                <a:gd name="T12" fmla="*/ 48 w 125"/>
                <a:gd name="T13" fmla="*/ 79 h 186"/>
                <a:gd name="T14" fmla="*/ 100 w 125"/>
                <a:gd name="T15" fmla="*/ 45 h 186"/>
                <a:gd name="T16" fmla="*/ 67 w 125"/>
                <a:gd name="T17" fmla="*/ 15 h 186"/>
                <a:gd name="T18" fmla="*/ 23 w 125"/>
                <a:gd name="T19" fmla="*/ 40 h 186"/>
                <a:gd name="T20" fmla="*/ 9 w 125"/>
                <a:gd name="T21" fmla="*/ 30 h 186"/>
                <a:gd name="T22" fmla="*/ 67 w 125"/>
                <a:gd name="T23" fmla="*/ 0 h 186"/>
                <a:gd name="T24" fmla="*/ 119 w 125"/>
                <a:gd name="T25" fmla="*/ 45 h 186"/>
                <a:gd name="T26" fmla="*/ 91 w 125"/>
                <a:gd name="T27" fmla="*/ 85 h 186"/>
                <a:gd name="T28" fmla="*/ 125 w 125"/>
                <a:gd name="T29" fmla="*/ 133 h 186"/>
                <a:gd name="T30" fmla="*/ 64 w 125"/>
                <a:gd name="T31" fmla="*/ 186 h 186"/>
                <a:gd name="T32" fmla="*/ 0 w 125"/>
                <a:gd name="T33" fmla="*/ 150 h 186"/>
                <a:gd name="T34" fmla="*/ 14 w 125"/>
                <a:gd name="T35" fmla="*/ 14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5" h="186">
                  <a:moveTo>
                    <a:pt x="14" y="140"/>
                  </a:moveTo>
                  <a:cubicBezTo>
                    <a:pt x="28" y="159"/>
                    <a:pt x="45" y="170"/>
                    <a:pt x="64" y="170"/>
                  </a:cubicBezTo>
                  <a:cubicBezTo>
                    <a:pt x="90" y="170"/>
                    <a:pt x="106" y="157"/>
                    <a:pt x="106" y="135"/>
                  </a:cubicBezTo>
                  <a:cubicBezTo>
                    <a:pt x="106" y="110"/>
                    <a:pt x="91" y="94"/>
                    <a:pt x="55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84" y="79"/>
                    <a:pt x="100" y="67"/>
                    <a:pt x="100" y="45"/>
                  </a:cubicBezTo>
                  <a:cubicBezTo>
                    <a:pt x="100" y="27"/>
                    <a:pt x="84" y="15"/>
                    <a:pt x="67" y="15"/>
                  </a:cubicBezTo>
                  <a:cubicBezTo>
                    <a:pt x="45" y="15"/>
                    <a:pt x="35" y="25"/>
                    <a:pt x="23" y="4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21" y="13"/>
                    <a:pt x="38" y="0"/>
                    <a:pt x="67" y="0"/>
                  </a:cubicBezTo>
                  <a:cubicBezTo>
                    <a:pt x="99" y="0"/>
                    <a:pt x="119" y="16"/>
                    <a:pt x="119" y="45"/>
                  </a:cubicBezTo>
                  <a:cubicBezTo>
                    <a:pt x="119" y="67"/>
                    <a:pt x="105" y="79"/>
                    <a:pt x="91" y="85"/>
                  </a:cubicBezTo>
                  <a:cubicBezTo>
                    <a:pt x="119" y="96"/>
                    <a:pt x="125" y="116"/>
                    <a:pt x="125" y="133"/>
                  </a:cubicBezTo>
                  <a:cubicBezTo>
                    <a:pt x="125" y="164"/>
                    <a:pt x="102" y="186"/>
                    <a:pt x="64" y="186"/>
                  </a:cubicBezTo>
                  <a:cubicBezTo>
                    <a:pt x="29" y="186"/>
                    <a:pt x="8" y="164"/>
                    <a:pt x="0" y="150"/>
                  </a:cubicBezTo>
                  <a:lnTo>
                    <a:pt x="14" y="140"/>
                  </a:lnTo>
                  <a:close/>
                </a:path>
              </a:pathLst>
            </a:custGeom>
            <a:solidFill>
              <a:schemeClr val="tx1">
                <a:lumMod val="1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n-GB" sz="1200"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9" name="对话气泡: 圆角矩形 28"/>
          <p:cNvSpPr/>
          <p:nvPr>
            <p:custDataLst>
              <p:tags r:id="rId28"/>
            </p:custDataLst>
          </p:nvPr>
        </p:nvSpPr>
        <p:spPr>
          <a:xfrm>
            <a:off x="404969" y="4241390"/>
            <a:ext cx="4197972" cy="2328422"/>
          </a:xfrm>
          <a:prstGeom prst="wedgeRoundRectCallout">
            <a:avLst>
              <a:gd name="adj1" fmla="val 72734"/>
              <a:gd name="adj2" fmla="val -76937"/>
              <a:gd name="adj3" fmla="val 166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beginning</a:t>
            </a:r>
            <a:endParaRPr lang="en-US" altLang="zh-CN" sz="2800" b="1" dirty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Para 1: self-introduction 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+ 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writing purpose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对话气泡: 圆角矩形 29"/>
          <p:cNvSpPr/>
          <p:nvPr>
            <p:custDataLst>
              <p:tags r:id="rId29"/>
            </p:custDataLst>
          </p:nvPr>
        </p:nvSpPr>
        <p:spPr>
          <a:xfrm>
            <a:off x="7407433" y="1175210"/>
            <a:ext cx="4488580" cy="2618098"/>
          </a:xfrm>
          <a:prstGeom prst="wedgeRoundRectCallout">
            <a:avLst>
              <a:gd name="adj1" fmla="val -59182"/>
              <a:gd name="adj2" fmla="val 48201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body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 algn="ctr"/>
            <a:r>
              <a:rPr lang="en-US" altLang="zh-CN" sz="28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Para 2: explain the problem 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 algn="ctr"/>
            <a:r>
              <a:rPr lang="en-US" altLang="zh-CN" sz="28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  + 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 algn="ctr"/>
            <a:r>
              <a:rPr lang="en-US" altLang="zh-CN" sz="28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reasonable suggestions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对话气泡: 圆角矩形 30"/>
          <p:cNvSpPr/>
          <p:nvPr>
            <p:custDataLst>
              <p:tags r:id="rId30"/>
            </p:custDataLst>
          </p:nvPr>
        </p:nvSpPr>
        <p:spPr>
          <a:xfrm>
            <a:off x="405207" y="1175241"/>
            <a:ext cx="4197972" cy="2618098"/>
          </a:xfrm>
          <a:prstGeom prst="wedgeRoundRectCallout">
            <a:avLst>
              <a:gd name="adj1" fmla="val 66221"/>
              <a:gd name="adj2" fmla="val -5070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en-US" altLang="zh-CN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ending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eaLnBrk="1" hangingPunct="1"/>
            <a:r>
              <a:rPr lang="en-US" altLang="zh-CN" sz="28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Para 3: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ask the receiver to consider the suggestions and take them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 algn="ctr"/>
            <a:endParaRPr lang="en-US" altLang="zh-CN" sz="280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圆角矩形 31"/>
          <p:cNvSpPr/>
          <p:nvPr>
            <p:custDataLst>
              <p:tags r:id="rId31"/>
            </p:custDataLst>
          </p:nvPr>
        </p:nvSpPr>
        <p:spPr>
          <a:xfrm>
            <a:off x="3092450" y="175895"/>
            <a:ext cx="6303010" cy="777875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Plan the structure     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谋篇布局</a:t>
            </a:r>
            <a:endParaRPr lang="zh-CN" altLang="en-US" sz="3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3" name="图片 32" descr="花瓶玫瑰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674100" y="3937635"/>
            <a:ext cx="2235835" cy="2695575"/>
          </a:xfrm>
          <a:prstGeom prst="rect">
            <a:avLst/>
          </a:prstGeom>
        </p:spPr>
      </p:pic>
      <p:sp>
        <p:nvSpPr>
          <p:cNvPr id="34" name="圆角矩形 33"/>
          <p:cNvSpPr/>
          <p:nvPr/>
        </p:nvSpPr>
        <p:spPr>
          <a:xfrm>
            <a:off x="7407275" y="3987800"/>
            <a:ext cx="4488815" cy="2582545"/>
          </a:xfrm>
          <a:prstGeom prst="round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注意事项：</a:t>
            </a:r>
            <a:endParaRPr lang="zh-CN" altLang="en-US" sz="3200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>
              <a:buNone/>
            </a:pPr>
            <a:r>
              <a:rPr lang="zh-CN" altLang="en-US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语言要委婉、礼貌，</a:t>
            </a:r>
            <a:endParaRPr lang="zh-CN" altLang="en-US" sz="3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>
              <a:buNone/>
            </a:pPr>
            <a:r>
              <a:rPr lang="zh-CN" altLang="en-US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顾及对方感受。</a:t>
            </a:r>
            <a:endParaRPr lang="zh-CN" altLang="en-US" sz="3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4" grpId="0" bldLvl="0" animBg="1"/>
      <p:bldP spid="34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TABLE_ENDDRAG_ORIGIN_RECT" val="831*428"/>
  <p:tag name="TABLE_ENDDRAG_RECT" val="61*43*831*428"/>
  <p:tag name="KSO_WM_UNIT_PLACING_PICTURE_USER_VIEWPORT" val="{&quot;height&quot;:3825,&quot;width&quot;:13438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TABLE_ENDDRAG_ORIGIN_RECT" val="831*428"/>
  <p:tag name="TABLE_ENDDRAG_RECT" val="61*43*831*428"/>
  <p:tag name="KSO_WM_UNIT_PLACING_PICTURE_USER_VIEWPORT" val="{&quot;height&quot;:3825,&quot;width&quot;:13438}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UNIT_PLACING_PICTURE_USER_VIEWPORT" val="{&quot;height&quot;:19200,&quot;width&quot;:10800}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UNIT_PLACING_PICTURE_USER_VIEWPORT" val="{&quot;height&quot;:19200,&quot;width&quot;:10800}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UNIT_PLACING_PICTURE_USER_VIEWPORT" val="{&quot;height&quot;:19200,&quot;width&quot;:10800}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TABLE_ENDDRAG_ORIGIN_RECT" val="831*353"/>
  <p:tag name="TABLE_ENDDRAG_RECT" val="58*40*831*353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TABLE_ENDDRAG_ORIGIN_RECT" val="831*428"/>
  <p:tag name="TABLE_ENDDRAG_RECT" val="61*43*831*428"/>
  <p:tag name="KSO_WM_UNIT_PLACING_PICTURE_USER_VIEWPORT" val="{&quot;height&quot;:3825,&quot;width&quot;:13438}"/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PLACING_PICTURE_USER_VIEWPORT" val="{&quot;height&quot;:19200,&quot;width&quot;:10800}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TABLE_ENDDRAG_ORIGIN_RECT" val="831*428"/>
  <p:tag name="TABLE_ENDDRAG_RECT" val="61*43*831*428"/>
  <p:tag name="KSO_WM_UNIT_PLACING_PICTURE_USER_VIEWPORT" val="{&quot;height&quot;:3825,&quot;width&quot;:13438}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9000">
              <a:srgbClr val="FFB9B9"/>
            </a:gs>
            <a:gs pos="64000">
              <a:srgbClr val="FF8F8E"/>
            </a:gs>
            <a:gs pos="44000">
              <a:srgbClr val="FE9E9F"/>
            </a:gs>
            <a:gs pos="84000">
              <a:srgbClr val="FF7373"/>
            </a:gs>
          </a:gsLst>
          <a:lin scaled="1"/>
        </a:gradFill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12025</Words>
  <Application>WPS 演示</Application>
  <PresentationFormat>宽屏</PresentationFormat>
  <Paragraphs>721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8" baseType="lpstr">
      <vt:lpstr>Arial</vt:lpstr>
      <vt:lpstr>宋体</vt:lpstr>
      <vt:lpstr>Wingdings</vt:lpstr>
      <vt:lpstr>Times New Roman</vt:lpstr>
      <vt:lpstr>Calibri</vt:lpstr>
      <vt:lpstr>微软雅黑</vt:lpstr>
      <vt:lpstr>Arial Unicode MS</vt:lpstr>
      <vt:lpstr>HelveticaNeue</vt:lpstr>
      <vt:lpstr>Helvetica 65 Medium</vt:lpstr>
      <vt:lpstr>华文新魏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素材来源网站当图网-www.99ppt.com</dc:title>
  <dc:creator>素材来源网站当图网-www.99ppt.com</dc:creator>
  <dc:description>素材来源网站当图网-www.99ppt.com</dc:description>
  <dc:subject>素材来源网站当图网-www.99ppt.com</dc:subject>
  <cp:lastModifiedBy>24147</cp:lastModifiedBy>
  <cp:revision>242</cp:revision>
  <dcterms:created xsi:type="dcterms:W3CDTF">2023-01-12T02:45:00Z</dcterms:created>
  <dcterms:modified xsi:type="dcterms:W3CDTF">2023-06-19T10:21:04Z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6EDA3E0F4054450CB578523D7EE0461C</vt:lpwstr>
  </property>
  <property fmtid="{D5CDD505-2E9C-101B-9397-08002B2CF9AE}" pid="3" name="KSOProductBuildVer">
    <vt:lpwstr>2052-11.8.2.8411</vt:lpwstr>
  </property>
</Properties>
</file>