
<file path=[Content_Types].xml><?xml version="1.0" encoding="utf-8"?>
<Types xmlns="http://schemas.openxmlformats.org/package/2006/content-types">
  <Default Extension="jpeg" ContentType="image/jpe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4" r:id="rId3"/>
  </p:sldMasterIdLst>
  <p:notesMasterIdLst>
    <p:notesMasterId r:id="rId6"/>
  </p:notesMasterIdLst>
  <p:sldIdLst>
    <p:sldId id="392" r:id="rId4"/>
    <p:sldId id="257" r:id="rId5"/>
    <p:sldId id="334" r:id="rId7"/>
    <p:sldId id="260" r:id="rId8"/>
    <p:sldId id="316" r:id="rId9"/>
    <p:sldId id="335" r:id="rId10"/>
    <p:sldId id="336" r:id="rId11"/>
    <p:sldId id="337" r:id="rId12"/>
    <p:sldId id="286" r:id="rId13"/>
    <p:sldId id="340" r:id="rId14"/>
    <p:sldId id="339" r:id="rId15"/>
    <p:sldId id="338" r:id="rId16"/>
    <p:sldId id="361" r:id="rId17"/>
    <p:sldId id="369" r:id="rId18"/>
    <p:sldId id="370" r:id="rId19"/>
    <p:sldId id="371" r:id="rId20"/>
    <p:sldId id="363" r:id="rId21"/>
    <p:sldId id="364" r:id="rId22"/>
    <p:sldId id="365" r:id="rId23"/>
    <p:sldId id="383" r:id="rId24"/>
    <p:sldId id="384" r:id="rId25"/>
    <p:sldId id="388" r:id="rId26"/>
    <p:sldId id="386" r:id="rId27"/>
    <p:sldId id="290" r:id="rId28"/>
    <p:sldId id="304" r:id="rId2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E2E6"/>
    <a:srgbClr val="CCA57D"/>
    <a:srgbClr val="FFC000"/>
    <a:srgbClr val="F6F6ED"/>
    <a:srgbClr val="8BA76F"/>
    <a:srgbClr val="F6F6EE"/>
    <a:srgbClr val="DAE8AF"/>
    <a:srgbClr val="8AAE89"/>
    <a:srgbClr val="D9EBB1"/>
    <a:srgbClr val="8B9D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6314" autoAdjust="0"/>
  </p:normalViewPr>
  <p:slideViewPr>
    <p:cSldViewPr snapToGrid="0" showGuides="1">
      <p:cViewPr>
        <p:scale>
          <a:sx n="75" d="100"/>
          <a:sy n="75" d="100"/>
        </p:scale>
        <p:origin x="-1950" y="-846"/>
      </p:cViewPr>
      <p:guideLst>
        <p:guide orient="horz" pos="2247"/>
        <p:guide pos="3793"/>
      </p:guideLst>
    </p:cSldViewPr>
  </p:slideViewPr>
  <p:notesTextViewPr>
    <p:cViewPr>
      <p:scale>
        <a:sx n="1" d="1"/>
        <a:sy n="1" d="1"/>
      </p:scale>
      <p:origin x="0" y="0"/>
    </p:cViewPr>
  </p:notesTextViewPr>
  <p:sorterViewPr>
    <p:cViewPr>
      <p:scale>
        <a:sx n="50" d="100"/>
        <a:sy n="50" d="100"/>
      </p:scale>
      <p:origin x="0" y="-1044"/>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D79876-B6AD-4E4C-853E-1171340027E1}"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CE06F0-38CC-4A39-AB79-13DA16B8459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F1CBA73A-34F3-4372-9420-2FAE3D1FDC21}"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1CBA73A-34F3-4372-9420-2FAE3D1FDC2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B50AFEA-7C2B-48C8-BD90-B0F81CD4223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
        <p:nvSpPr>
          <p:cNvPr id="7" name="矩形 6"/>
          <p:cNvSpPr/>
          <p:nvPr userDrawn="1"/>
        </p:nvSpPr>
        <p:spPr>
          <a:xfrm>
            <a:off x="0" y="0"/>
            <a:ext cx="12192000" cy="6858000"/>
          </a:xfrm>
          <a:prstGeom prst="rect">
            <a:avLst/>
          </a:prstGeom>
          <a:solidFill>
            <a:srgbClr val="F6F6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pic>
        <p:nvPicPr>
          <p:cNvPr id="12" name="图片 11" descr="水印"/>
          <p:cNvPicPr>
            <a:picLocks noChangeAspect="1"/>
          </p:cNvPicPr>
          <p:nvPr userDrawn="1"/>
        </p:nvPicPr>
        <p:blipFill>
          <a:blip r:embed="rId2"/>
          <a:stretch>
            <a:fillRect/>
          </a:stretch>
        </p:blipFill>
        <p:spPr>
          <a:xfrm>
            <a:off x="7186295" y="29845"/>
            <a:ext cx="4902200" cy="158686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仅标题">
    <p:spTree>
      <p:nvGrpSpPr>
        <p:cNvPr id="1" name=""/>
        <p:cNvGrpSpPr/>
        <p:nvPr/>
      </p:nvGrpSpPr>
      <p:grpSpPr>
        <a:xfrm>
          <a:off x="0" y="0"/>
          <a:ext cx="0" cy="0"/>
          <a:chOff x="0" y="0"/>
          <a:chExt cx="0" cy="0"/>
        </a:xfrm>
      </p:grpSpPr>
      <p:sp>
        <p:nvSpPr>
          <p:cNvPr id="8" name="矩形 7"/>
          <p:cNvSpPr/>
          <p:nvPr userDrawn="1"/>
        </p:nvSpPr>
        <p:spPr>
          <a:xfrm>
            <a:off x="271398" y="298451"/>
            <a:ext cx="11649205" cy="6261099"/>
          </a:xfrm>
          <a:prstGeom prst="rect">
            <a:avLst/>
          </a:prstGeom>
          <a:solidFill>
            <a:schemeClr val="bg1">
              <a:alpha val="9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2"/>
          <a:stretch>
            <a:fillRect/>
          </a:stretch>
        </p:blipFill>
        <p:spPr>
          <a:xfrm>
            <a:off x="7186295" y="29845"/>
            <a:ext cx="4902200" cy="1586865"/>
          </a:xfrm>
          <a:prstGeom prst="rect">
            <a:avLst/>
          </a:prstGeom>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仅标题">
    <p:spTree>
      <p:nvGrpSpPr>
        <p:cNvPr id="1" name=""/>
        <p:cNvGrpSpPr/>
        <p:nvPr/>
      </p:nvGrpSpPr>
      <p:grpSpPr>
        <a:xfrm>
          <a:off x="0" y="0"/>
          <a:ext cx="0" cy="0"/>
          <a:chOff x="0" y="0"/>
          <a:chExt cx="0" cy="0"/>
        </a:xfrm>
      </p:grpSpPr>
      <p:sp>
        <p:nvSpPr>
          <p:cNvPr id="8" name="矩形 7"/>
          <p:cNvSpPr/>
          <p:nvPr userDrawn="1"/>
        </p:nvSpPr>
        <p:spPr>
          <a:xfrm>
            <a:off x="271398" y="298451"/>
            <a:ext cx="11649205" cy="6261099"/>
          </a:xfrm>
          <a:prstGeom prst="rect">
            <a:avLst/>
          </a:prstGeom>
          <a:solidFill>
            <a:schemeClr val="bg1">
              <a:alpha val="9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图片 11" descr="水印"/>
          <p:cNvPicPr>
            <a:picLocks noChangeAspect="1"/>
          </p:cNvPicPr>
          <p:nvPr userDrawn="1"/>
        </p:nvPicPr>
        <p:blipFill>
          <a:blip r:embed="rId2"/>
          <a:stretch>
            <a:fillRect/>
          </a:stretch>
        </p:blipFill>
        <p:spPr>
          <a:xfrm>
            <a:off x="7186295" y="29845"/>
            <a:ext cx="4902200" cy="1586865"/>
          </a:xfrm>
          <a:prstGeom prst="rect">
            <a:avLst/>
          </a:prstGeom>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600203"/>
            <a:ext cx="10972800" cy="4525963"/>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3"/>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3"/>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3"/>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41"/>
            <a:ext cx="27432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41"/>
            <a:ext cx="8026400" cy="5851525"/>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3"/>
            <a:ext cx="2844800" cy="365125"/>
          </a:xfrm>
          <a:prstGeom prst="rect">
            <a:avLst/>
          </a:prstGeom>
        </p:spPr>
        <p:txBody>
          <a:bodyPr/>
          <a:lstStyle/>
          <a:p>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3"/>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3"/>
            <a:ext cx="2844800" cy="365125"/>
          </a:xfrm>
          <a:prstGeom prst="rect">
            <a:avLst/>
          </a:prstGeom>
        </p:spPr>
        <p:txBody>
          <a:bodyPr/>
          <a:lstStyle/>
          <a:p>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172CE07-5762-493A-9226-1DA713428237}" type="slidenum">
              <a:rPr lang="zh-CN" altLang="en-US" smtClean="0"/>
            </a:fld>
            <a:endParaRPr lang="zh-CN" altLang="en-US"/>
          </a:p>
        </p:txBody>
      </p:sp>
      <p:sp>
        <p:nvSpPr>
          <p:cNvPr id="11" name="TextBox 10"/>
          <p:cNvSpPr txBox="1"/>
          <p:nvPr userDrawn="1"/>
        </p:nvSpPr>
        <p:spPr>
          <a:xfrm>
            <a:off x="1260005" y="6739570"/>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black"/>
                </a:solidFill>
                <a:effectLst/>
                <a:uLnTx/>
                <a:uFillTx/>
                <a:hlinkClick r:id="rId2"/>
              </a:rPr>
              <a:t>PPT</a:t>
            </a:r>
            <a:r>
              <a:rPr kumimoji="0" lang="zh-CN" altLang="en-US" sz="100" b="0" i="0" u="none" strike="noStrike" kern="0" cap="none" spc="0" normalizeH="0" baseline="0" noProof="0" dirty="0" smtClean="0">
                <a:ln>
                  <a:noFill/>
                </a:ln>
                <a:solidFill>
                  <a:prstClr val="black"/>
                </a:solidFill>
                <a:effectLst/>
                <a:uLnTx/>
                <a:uFillTx/>
                <a:hlinkClick r:id="rId2"/>
              </a:rPr>
              <a:t>模板</a:t>
            </a:r>
            <a:r>
              <a:rPr kumimoji="0" lang="zh-CN" altLang="en-US" sz="100" b="0" i="0" u="none" strike="noStrike" kern="0" cap="none" spc="0" normalizeH="0" baseline="0" noProof="0" dirty="0" smtClean="0">
                <a:ln>
                  <a:noFill/>
                </a:ln>
                <a:solidFill>
                  <a:prstClr val="black"/>
                </a:solidFill>
                <a:effectLst/>
                <a:uLnTx/>
                <a:uFillTx/>
              </a:rPr>
              <a:t> </a:t>
            </a:r>
            <a:r>
              <a:rPr kumimoji="0" lang="en-US" altLang="zh-CN" sz="100" b="0" i="0" u="none" strike="noStrike" kern="0" cap="none" spc="0" normalizeH="0" baseline="0" noProof="0" dirty="0" smtClean="0">
                <a:ln>
                  <a:noFill/>
                </a:ln>
                <a:solidFill>
                  <a:prstClr val="black"/>
                </a:solidFill>
                <a:effectLst/>
                <a:uLnTx/>
                <a:uFillTx/>
              </a:rPr>
              <a:t>http://www.1ppt.com/moban/</a:t>
            </a:r>
            <a:r>
              <a:rPr kumimoji="0" lang="zh-CN" altLang="en-US" sz="100" b="0" i="0" u="none" strike="noStrike" kern="0" cap="none" spc="0" normalizeH="0" baseline="0" noProof="0" dirty="0" smtClean="0">
                <a:ln>
                  <a:noFill/>
                </a:ln>
                <a:solidFill>
                  <a:prstClr val="black"/>
                </a:solidFill>
                <a:effectLst/>
                <a:uLnTx/>
                <a:uFillTx/>
              </a:rPr>
              <a:t> </a:t>
            </a:r>
            <a:endParaRPr kumimoji="0" lang="en-US" altLang="zh-CN" sz="100" b="0" i="0" u="none" strike="noStrike" kern="0" cap="none" spc="0" normalizeH="0" baseline="0" noProof="0" dirty="0" smtClean="0">
              <a:ln>
                <a:noFill/>
              </a:ln>
              <a:solidFill>
                <a:prstClr val="black"/>
              </a:solidFill>
              <a:effectLst/>
              <a:uLnTx/>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92F61F2C-545A-469B-ADDE-3C5AAFAF7E7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172CE07-5762-493A-9226-1DA71342823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image" Target="../media/image1.png"/><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5" Type="http://schemas.openxmlformats.org/officeDocument/2006/relationships/theme" Target="../theme/theme2.xml"/><Relationship Id="rId4" Type="http://schemas.openxmlformats.org/officeDocument/2006/relationships/image" Target="../media/image1.png"/><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F61F2C-545A-469B-ADDE-3C5AAFAF7E7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72CE07-5762-493A-9226-1DA713428237}" type="slidenum">
              <a:rPr lang="zh-CN" altLang="en-US" smtClean="0"/>
            </a:fld>
            <a:endParaRPr lang="zh-CN" altLang="en-US"/>
          </a:p>
        </p:txBody>
      </p:sp>
      <p:pic>
        <p:nvPicPr>
          <p:cNvPr id="12" name="图片 11" descr="水印"/>
          <p:cNvPicPr>
            <a:picLocks noChangeAspect="1"/>
          </p:cNvPicPr>
          <p:nvPr userDrawn="1"/>
        </p:nvPicPr>
        <p:blipFill>
          <a:blip r:embed="rId16"/>
          <a:stretch>
            <a:fillRect/>
          </a:stretch>
        </p:blipFill>
        <p:spPr>
          <a:xfrm>
            <a:off x="7186295" y="29845"/>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4"/>
          <a:stretch>
            <a:fillRect/>
          </a:stretch>
        </p:blipFill>
        <p:spPr>
          <a:xfrm>
            <a:off x="7186295" y="29845"/>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9" Type="http://schemas.openxmlformats.org/officeDocument/2006/relationships/tags" Target="../tags/tag22.xml"/><Relationship Id="rId8" Type="http://schemas.openxmlformats.org/officeDocument/2006/relationships/tags" Target="../tags/tag21.xml"/><Relationship Id="rId7" Type="http://schemas.openxmlformats.org/officeDocument/2006/relationships/tags" Target="../tags/tag20.xml"/><Relationship Id="rId6" Type="http://schemas.openxmlformats.org/officeDocument/2006/relationships/tags" Target="../tags/tag19.xml"/><Relationship Id="rId5" Type="http://schemas.openxmlformats.org/officeDocument/2006/relationships/tags" Target="../tags/tag18.xml"/><Relationship Id="rId4" Type="http://schemas.openxmlformats.org/officeDocument/2006/relationships/tags" Target="../tags/tag17.xml"/><Relationship Id="rId3" Type="http://schemas.openxmlformats.org/officeDocument/2006/relationships/tags" Target="../tags/tag16.xml"/><Relationship Id="rId2" Type="http://schemas.openxmlformats.org/officeDocument/2006/relationships/image" Target="../media/image5.png"/><Relationship Id="rId12" Type="http://schemas.openxmlformats.org/officeDocument/2006/relationships/notesSlide" Target="../notesSlides/notesSlide8.xml"/><Relationship Id="rId11" Type="http://schemas.openxmlformats.org/officeDocument/2006/relationships/slideLayout" Target="../slideLayouts/slideLayout14.xml"/><Relationship Id="rId10" Type="http://schemas.openxmlformats.org/officeDocument/2006/relationships/tags" Target="../tags/tag23.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9" Type="http://schemas.openxmlformats.org/officeDocument/2006/relationships/tags" Target="../tags/tag31.xml"/><Relationship Id="rId8" Type="http://schemas.openxmlformats.org/officeDocument/2006/relationships/tags" Target="../tags/tag30.xml"/><Relationship Id="rId7" Type="http://schemas.openxmlformats.org/officeDocument/2006/relationships/tags" Target="../tags/tag29.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 Id="rId3" Type="http://schemas.openxmlformats.org/officeDocument/2006/relationships/tags" Target="../tags/tag25.xml"/><Relationship Id="rId2" Type="http://schemas.openxmlformats.org/officeDocument/2006/relationships/image" Target="../media/image5.png"/><Relationship Id="rId12" Type="http://schemas.openxmlformats.org/officeDocument/2006/relationships/notesSlide" Target="../notesSlides/notesSlide9.xml"/><Relationship Id="rId11" Type="http://schemas.openxmlformats.org/officeDocument/2006/relationships/slideLayout" Target="../slideLayouts/slideLayout14.xml"/><Relationship Id="rId10" Type="http://schemas.openxmlformats.org/officeDocument/2006/relationships/tags" Target="../tags/tag32.xml"/><Relationship Id="rId1" Type="http://schemas.openxmlformats.org/officeDocument/2006/relationships/tags" Target="../tags/tag24.xml"/></Relationships>
</file>

<file path=ppt/slides/_rels/slide12.xml.rels><?xml version="1.0" encoding="UTF-8" standalone="yes"?>
<Relationships xmlns="http://schemas.openxmlformats.org/package/2006/relationships"><Relationship Id="rId9" Type="http://schemas.openxmlformats.org/officeDocument/2006/relationships/tags" Target="../tags/tag40.xml"/><Relationship Id="rId8" Type="http://schemas.openxmlformats.org/officeDocument/2006/relationships/tags" Target="../tags/tag39.xml"/><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image" Target="../media/image5.png"/><Relationship Id="rId11" Type="http://schemas.openxmlformats.org/officeDocument/2006/relationships/notesSlide" Target="../notesSlides/notesSlide10.xml"/><Relationship Id="rId10" Type="http://schemas.openxmlformats.org/officeDocument/2006/relationships/slideLayout" Target="../slideLayouts/slideLayout14.xml"/><Relationship Id="rId1" Type="http://schemas.openxmlformats.org/officeDocument/2006/relationships/tags" Target="../tags/tag33.xml"/></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11.xml"/><Relationship Id="rId4" Type="http://schemas.openxmlformats.org/officeDocument/2006/relationships/slideLayout" Target="../slideLayouts/slideLayout14.xml"/><Relationship Id="rId3" Type="http://schemas.openxmlformats.org/officeDocument/2006/relationships/tags" Target="../tags/tag42.xml"/><Relationship Id="rId2" Type="http://schemas.openxmlformats.org/officeDocument/2006/relationships/image" Target="../media/image5.png"/><Relationship Id="rId1" Type="http://schemas.openxmlformats.org/officeDocument/2006/relationships/tags" Target="../tags/tag41.xml"/></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slideLayout" Target="../slideLayouts/slideLayout14.xml"/><Relationship Id="rId3" Type="http://schemas.openxmlformats.org/officeDocument/2006/relationships/tags" Target="../tags/tag44.xml"/><Relationship Id="rId2" Type="http://schemas.openxmlformats.org/officeDocument/2006/relationships/image" Target="../media/image5.png"/><Relationship Id="rId1" Type="http://schemas.openxmlformats.org/officeDocument/2006/relationships/tags" Target="../tags/tag43.xml"/></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14.xml"/><Relationship Id="rId3" Type="http://schemas.openxmlformats.org/officeDocument/2006/relationships/tags" Target="../tags/tag46.xml"/><Relationship Id="rId2" Type="http://schemas.openxmlformats.org/officeDocument/2006/relationships/image" Target="../media/image5.png"/><Relationship Id="rId1" Type="http://schemas.openxmlformats.org/officeDocument/2006/relationships/tags" Target="../tags/tag45.xml"/></Relationships>
</file>

<file path=ppt/slides/_rels/slide16.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14.xml"/><Relationship Id="rId3" Type="http://schemas.openxmlformats.org/officeDocument/2006/relationships/tags" Target="../tags/tag48.xml"/><Relationship Id="rId2" Type="http://schemas.openxmlformats.org/officeDocument/2006/relationships/image" Target="../media/image5.png"/><Relationship Id="rId1" Type="http://schemas.openxmlformats.org/officeDocument/2006/relationships/tags" Target="../tags/tag47.xml"/></Relationships>
</file>

<file path=ppt/slides/_rels/slide17.xml.rels><?xml version="1.0" encoding="UTF-8" standalone="yes"?>
<Relationships xmlns="http://schemas.openxmlformats.org/package/2006/relationships"><Relationship Id="rId9" Type="http://schemas.openxmlformats.org/officeDocument/2006/relationships/tags" Target="../tags/tag56.xml"/><Relationship Id="rId8" Type="http://schemas.openxmlformats.org/officeDocument/2006/relationships/tags" Target="../tags/tag55.xml"/><Relationship Id="rId7" Type="http://schemas.openxmlformats.org/officeDocument/2006/relationships/tags" Target="../tags/tag54.xml"/><Relationship Id="rId6" Type="http://schemas.openxmlformats.org/officeDocument/2006/relationships/tags" Target="../tags/tag53.xml"/><Relationship Id="rId5" Type="http://schemas.openxmlformats.org/officeDocument/2006/relationships/tags" Target="../tags/tag52.xml"/><Relationship Id="rId4" Type="http://schemas.openxmlformats.org/officeDocument/2006/relationships/tags" Target="../tags/tag51.xml"/><Relationship Id="rId3" Type="http://schemas.openxmlformats.org/officeDocument/2006/relationships/tags" Target="../tags/tag50.xml"/><Relationship Id="rId2" Type="http://schemas.openxmlformats.org/officeDocument/2006/relationships/tags" Target="../tags/tag49.xml"/><Relationship Id="rId11" Type="http://schemas.openxmlformats.org/officeDocument/2006/relationships/notesSlide" Target="../notesSlides/notesSlide15.xml"/><Relationship Id="rId10" Type="http://schemas.openxmlformats.org/officeDocument/2006/relationships/slideLayout" Target="../slideLayouts/slideLayout14.xml"/><Relationship Id="rId1" Type="http://schemas.openxmlformats.org/officeDocument/2006/relationships/image" Target="../media/image5.png"/></Relationships>
</file>

<file path=ppt/slides/_rels/slide18.xml.rels><?xml version="1.0" encoding="UTF-8" standalone="yes"?>
<Relationships xmlns="http://schemas.openxmlformats.org/package/2006/relationships"><Relationship Id="rId9" Type="http://schemas.openxmlformats.org/officeDocument/2006/relationships/tags" Target="../tags/tag64.xml"/><Relationship Id="rId8" Type="http://schemas.openxmlformats.org/officeDocument/2006/relationships/tags" Target="../tags/tag63.xml"/><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image" Target="../media/image5.png"/><Relationship Id="rId11" Type="http://schemas.openxmlformats.org/officeDocument/2006/relationships/notesSlide" Target="../notesSlides/notesSlide16.xml"/><Relationship Id="rId10" Type="http://schemas.openxmlformats.org/officeDocument/2006/relationships/slideLayout" Target="../slideLayouts/slideLayout14.xml"/><Relationship Id="rId1" Type="http://schemas.openxmlformats.org/officeDocument/2006/relationships/tags" Target="../tags/tag57.xml"/></Relationships>
</file>

<file path=ppt/slides/_rels/slide19.xml.rels><?xml version="1.0" encoding="UTF-8" standalone="yes"?>
<Relationships xmlns="http://schemas.openxmlformats.org/package/2006/relationships"><Relationship Id="rId5" Type="http://schemas.openxmlformats.org/officeDocument/2006/relationships/notesSlide" Target="../notesSlides/notesSlide17.xml"/><Relationship Id="rId4" Type="http://schemas.openxmlformats.org/officeDocument/2006/relationships/slideLayout" Target="../slideLayouts/slideLayout14.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5" Type="http://schemas.openxmlformats.org/officeDocument/2006/relationships/notesSlide" Target="../notesSlides/notesSlide18.xml"/><Relationship Id="rId4" Type="http://schemas.openxmlformats.org/officeDocument/2006/relationships/slideLayout" Target="../slideLayouts/slideLayout14.xml"/><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image" Target="../media/image5.png"/></Relationships>
</file>

<file path=ppt/slides/_rels/slide21.xml.rels><?xml version="1.0" encoding="UTF-8" standalone="yes"?>
<Relationships xmlns="http://schemas.openxmlformats.org/package/2006/relationships"><Relationship Id="rId5" Type="http://schemas.openxmlformats.org/officeDocument/2006/relationships/notesSlide" Target="../notesSlides/notesSlide19.xml"/><Relationship Id="rId4" Type="http://schemas.openxmlformats.org/officeDocument/2006/relationships/slideLayout" Target="../slideLayouts/slideLayout14.xml"/><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image" Target="../media/image5.png"/></Relationships>
</file>

<file path=ppt/slides/_rels/slide22.xml.rels><?xml version="1.0" encoding="UTF-8" standalone="yes"?>
<Relationships xmlns="http://schemas.openxmlformats.org/package/2006/relationships"><Relationship Id="rId5" Type="http://schemas.openxmlformats.org/officeDocument/2006/relationships/notesSlide" Target="../notesSlides/notesSlide20.xml"/><Relationship Id="rId4" Type="http://schemas.openxmlformats.org/officeDocument/2006/relationships/slideLayout" Target="../slideLayouts/slideLayout14.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image" Target="../media/image5.png"/></Relationships>
</file>

<file path=ppt/slides/_rels/slide23.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14.xml"/><Relationship Id="rId2" Type="http://schemas.openxmlformats.org/officeDocument/2006/relationships/tags" Target="../tags/tag73.xml"/><Relationship Id="rId1" Type="http://schemas.openxmlformats.org/officeDocument/2006/relationships/image" Target="../media/image5.png"/></Relationships>
</file>

<file path=ppt/slides/_rels/slide24.xml.rels><?xml version="1.0" encoding="UTF-8" standalone="yes"?>
<Relationships xmlns="http://schemas.openxmlformats.org/package/2006/relationships"><Relationship Id="rId7" Type="http://schemas.openxmlformats.org/officeDocument/2006/relationships/notesSlide" Target="../notesSlides/notesSlide22.xml"/><Relationship Id="rId6" Type="http://schemas.openxmlformats.org/officeDocument/2006/relationships/slideLayout" Target="../slideLayouts/slideLayout14.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image" Target="../media/image5.png"/><Relationship Id="rId1" Type="http://schemas.openxmlformats.org/officeDocument/2006/relationships/tags" Target="../tags/tag74.xml"/></Relationships>
</file>

<file path=ppt/slides/_rels/slide25.xml.rels><?xml version="1.0" encoding="UTF-8" standalone="yes"?>
<Relationships xmlns="http://schemas.openxmlformats.org/package/2006/relationships"><Relationship Id="rId4" Type="http://schemas.openxmlformats.org/officeDocument/2006/relationships/notesSlide" Target="../notesSlides/notesSlide23.xml"/><Relationship Id="rId3" Type="http://schemas.openxmlformats.org/officeDocument/2006/relationships/slideLayout" Target="../slideLayouts/slideLayout13.xml"/><Relationship Id="rId2" Type="http://schemas.openxmlformats.org/officeDocument/2006/relationships/image" Target="../media/image6.emf"/><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1" Type="http://schemas.openxmlformats.org/officeDocument/2006/relationships/notesSlide" Target="../notesSlides/notesSlide2.xml"/><Relationship Id="rId10" Type="http://schemas.openxmlformats.org/officeDocument/2006/relationships/slideLayout" Target="../slideLayouts/slideLayout14.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14.xml"/><Relationship Id="rId2" Type="http://schemas.openxmlformats.org/officeDocument/2006/relationships/tags" Target="../tags/tag9.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14.xml"/><Relationship Id="rId2" Type="http://schemas.openxmlformats.org/officeDocument/2006/relationships/tags" Target="../tags/tag10.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14.xml"/><Relationship Id="rId2" Type="http://schemas.openxmlformats.org/officeDocument/2006/relationships/tags" Target="../tags/tag11.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14.xml"/><Relationship Id="rId2" Type="http://schemas.openxmlformats.org/officeDocument/2006/relationships/tags" Target="../tags/tag12.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14.xml"/><Relationship Id="rId2" Type="http://schemas.openxmlformats.org/officeDocument/2006/relationships/tags" Target="../tags/tag14.xml"/><Relationship Id="rId1" Type="http://schemas.openxmlformats.org/officeDocument/2006/relationships/tags" Target="../tags/tag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0"/>
            <a:ext cx="753745" cy="1068070"/>
          </a:xfrm>
          <a:prstGeom prst="rect">
            <a:avLst/>
          </a:prstGeom>
        </p:spPr>
      </p:pic>
      <p:sp>
        <p:nvSpPr>
          <p:cNvPr id="3" name="文本框 2"/>
          <p:cNvSpPr txBox="1"/>
          <p:nvPr/>
        </p:nvSpPr>
        <p:spPr>
          <a:xfrm>
            <a:off x="375920" y="857250"/>
            <a:ext cx="7188835" cy="5507990"/>
          </a:xfrm>
          <a:prstGeom prst="rect">
            <a:avLst/>
          </a:prstGeom>
          <a:noFill/>
          <a:ln w="28575">
            <a:solidFill>
              <a:schemeClr val="accent6">
                <a:lumMod val="75000"/>
              </a:schemeClr>
            </a:solidFill>
          </a:ln>
        </p:spPr>
        <p:txBody>
          <a:bodyPr wrap="square" rtlCol="0" anchor="t">
            <a:spAutoFit/>
          </a:bodyPr>
          <a:p>
            <a:pPr algn="ctr"/>
            <a:r>
              <a:rPr sz="1600">
                <a:latin typeface="Times New Roman" panose="02020603050405020304" charset="0"/>
                <a:cs typeface="Times New Roman" panose="02020603050405020304" charset="0"/>
                <a:sym typeface="+mn-ea"/>
              </a:rPr>
              <a:t>Tricks To Becoming A Patient Person</a:t>
            </a:r>
            <a:r>
              <a:rPr lang="en-US" sz="1600">
                <a:latin typeface="Times New Roman" panose="02020603050405020304" charset="0"/>
                <a:cs typeface="Times New Roman" panose="02020603050405020304" charset="0"/>
                <a:sym typeface="+mn-ea"/>
              </a:rPr>
              <a:t> </a:t>
            </a:r>
            <a:endParaRPr sz="1600">
              <a:latin typeface="Times New Roman" panose="02020603050405020304" charset="0"/>
              <a:cs typeface="Times New Roman" panose="02020603050405020304" charset="0"/>
            </a:endParaRPr>
          </a:p>
          <a:p>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Here's a riddle: What do traffic jams,long lines and waiting for a vacation to start all have incommon?There's one answer.</a:t>
            </a:r>
            <a:r>
              <a:rPr sz="1600" u="sng">
                <a:latin typeface="Times New Roman" panose="02020603050405020304" charset="0"/>
                <a:cs typeface="Times New Roman" panose="02020603050405020304" charset="0"/>
                <a:sym typeface="+mn-ea"/>
              </a:rPr>
              <a:t> 36</a:t>
            </a:r>
            <a:r>
              <a:rPr lang="en-US" sz="1600" u="sng">
                <a:latin typeface="Times New Roman" panose="02020603050405020304" charset="0"/>
                <a:cs typeface="Times New Roman" panose="02020603050405020304" charset="0"/>
                <a:sym typeface="+mn-ea"/>
              </a:rPr>
              <a:t>___</a:t>
            </a:r>
            <a:endParaRPr sz="1600" u="sng">
              <a:latin typeface="Times New Roman" panose="02020603050405020304" charset="0"/>
              <a:cs typeface="Times New Roman" panose="02020603050405020304" charset="0"/>
            </a:endParaRPr>
          </a:p>
          <a:p>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In the Digital Age, we’re used to having what we need immediately and right a</a:t>
            </a:r>
            <a:r>
              <a:rPr lang="en-US" sz="1600">
                <a:latin typeface="Times New Roman" panose="02020603050405020304" charset="0"/>
                <a:cs typeface="Times New Roman" panose="02020603050405020304" charset="0"/>
                <a:sym typeface="+mn-ea"/>
              </a:rPr>
              <a:t>t</a:t>
            </a:r>
            <a:r>
              <a:rPr sz="1600">
                <a:latin typeface="Times New Roman" panose="02020603050405020304" charset="0"/>
                <a:cs typeface="Times New Roman" panose="02020603050405020304" charset="0"/>
                <a:sym typeface="+mn-ea"/>
              </a:rPr>
              <a:t> our fingertips</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However, research suggests that if we practiced patience, we’d be a whole lot better off.Here are several</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tricks.</a:t>
            </a:r>
            <a:endParaRPr sz="1600">
              <a:latin typeface="Times New Roman" panose="02020603050405020304" charset="0"/>
              <a:cs typeface="Times New Roman" panose="02020603050405020304" charset="0"/>
            </a:endParaRPr>
          </a:p>
          <a:p>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●Practice gratitude(感激)</a:t>
            </a:r>
            <a:endParaRPr sz="1600">
              <a:latin typeface="Times New Roman" panose="02020603050405020304" charset="0"/>
              <a:cs typeface="Times New Roman" panose="02020603050405020304" charset="0"/>
            </a:endParaRPr>
          </a:p>
          <a:p>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Thankfulness has a lot of benefits:Research shows it makes us happier,less stressed and even</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more</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optimistic. </a:t>
            </a:r>
            <a:r>
              <a:rPr sz="1600" u="sng">
                <a:latin typeface="Times New Roman" panose="02020603050405020304" charset="0"/>
                <a:cs typeface="Times New Roman" panose="02020603050405020304" charset="0"/>
                <a:sym typeface="+mn-ea"/>
              </a:rPr>
              <a:t>37</a:t>
            </a:r>
            <a:r>
              <a:rPr lang="en-US" sz="1600" u="sng">
                <a:latin typeface="Times New Roman" panose="02020603050405020304" charset="0"/>
                <a:cs typeface="Times New Roman" panose="02020603050405020304" charset="0"/>
                <a:sym typeface="+mn-ea"/>
              </a:rPr>
              <a:t>__</a:t>
            </a:r>
            <a:r>
              <a:rPr sz="1600">
                <a:latin typeface="Times New Roman" panose="02020603050405020304" charset="0"/>
                <a:cs typeface="Times New Roman" panose="02020603050405020304" charset="0"/>
                <a:sym typeface="+mn-ea"/>
              </a:rPr>
              <a:t>."Showing thankfulness can foster self-control," said Ye Li, researcher at the</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University of Califormia.</a:t>
            </a:r>
            <a:endParaRPr sz="1600">
              <a:latin typeface="Times New Roman" panose="02020603050405020304" charset="0"/>
              <a:cs typeface="Times New Roman" panose="02020603050405020304" charset="0"/>
            </a:endParaRPr>
          </a:p>
          <a:p>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●Make yourself wait</a:t>
            </a:r>
            <a:endParaRPr sz="1600">
              <a:latin typeface="Times New Roman" panose="02020603050405020304" charset="0"/>
              <a:cs typeface="Times New Roman" panose="02020603050405020304" charset="0"/>
            </a:endParaRPr>
          </a:p>
          <a:p>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Instant gratification(满足) may seem like the most "feel good"option at the time,but psycholog</a:t>
            </a:r>
            <a:r>
              <a:rPr lang="en-US" sz="1600">
                <a:latin typeface="Times New Roman" panose="02020603050405020304" charset="0"/>
                <a:cs typeface="Times New Roman" panose="02020603050405020304" charset="0"/>
                <a:sym typeface="+mn-ea"/>
              </a:rPr>
              <a:t>y </a:t>
            </a:r>
            <a:r>
              <a:rPr sz="1600">
                <a:latin typeface="Times New Roman" panose="02020603050405020304" charset="0"/>
                <a:cs typeface="Times New Roman" panose="02020603050405020304" charset="0"/>
                <a:sym typeface="+mn-ea"/>
              </a:rPr>
              <a:t>research suggests</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waiting for things actually makes us happier in the long run.And the only way for us to</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get into the habit of waiting is to practice.</a:t>
            </a:r>
            <a:r>
              <a:rPr lang="en-US" sz="1600">
                <a:latin typeface="Times New Roman" panose="02020603050405020304" charset="0"/>
                <a:cs typeface="Times New Roman" panose="02020603050405020304" charset="0"/>
                <a:sym typeface="+mn-ea"/>
              </a:rPr>
              <a:t> </a:t>
            </a:r>
            <a:r>
              <a:rPr sz="1600" u="sng">
                <a:latin typeface="Times New Roman" panose="02020603050405020304" charset="0"/>
                <a:cs typeface="Times New Roman" panose="02020603050405020304" charset="0"/>
                <a:sym typeface="+mn-ea"/>
              </a:rPr>
              <a:t>38</a:t>
            </a:r>
            <a:r>
              <a:rPr lang="en-US" sz="1600" u="sng">
                <a:latin typeface="Times New Roman" panose="02020603050405020304" charset="0"/>
                <a:cs typeface="Times New Roman" panose="02020603050405020304" charset="0"/>
                <a:sym typeface="+mn-ea"/>
              </a:rPr>
              <a:t>__</a:t>
            </a:r>
            <a:r>
              <a:rPr sz="1600">
                <a:latin typeface="Times New Roman" panose="02020603050405020304" charset="0"/>
                <a:cs typeface="Times New Roman" panose="02020603050405020304" charset="0"/>
                <a:sym typeface="+mn-ea"/>
              </a:rPr>
              <a:t> Put off watching your favorite show until the weekend</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or wait 10 extra</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minuters before going for that cake.You’ll soon find that the more patience you practice</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the more you start to apply it to other, more annoying situations.</a:t>
            </a:r>
            <a:endParaRPr sz="1600">
              <a:latin typeface="Times New Roman" panose="02020603050405020304" charset="0"/>
              <a:cs typeface="Times New Roman" panose="02020603050405020304" charset="0"/>
            </a:endParaRPr>
          </a:p>
          <a:p>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a:t>
            </a:r>
            <a:r>
              <a:rPr sz="1600" u="sng">
                <a:latin typeface="Times New Roman" panose="02020603050405020304" charset="0"/>
                <a:cs typeface="Times New Roman" panose="02020603050405020304" charset="0"/>
                <a:sym typeface="+mn-ea"/>
              </a:rPr>
              <a:t>39</a:t>
            </a:r>
            <a:r>
              <a:rPr lang="en-US" sz="1600" u="sng">
                <a:latin typeface="Times New Roman" panose="02020603050405020304" charset="0"/>
                <a:cs typeface="Times New Roman" panose="02020603050405020304" charset="0"/>
                <a:sym typeface="+mn-ea"/>
              </a:rPr>
              <a:t>___</a:t>
            </a:r>
            <a:endParaRPr sz="1600">
              <a:latin typeface="Times New Roman" panose="02020603050405020304" charset="0"/>
              <a:cs typeface="Times New Roman" panose="02020603050405020304" charset="0"/>
            </a:endParaRPr>
          </a:p>
          <a:p>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So many of us have the belief that being comfortable is the only state we will tolerate, and when we</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experience something outside of our comfort zone,we get impatient about the circumstances. You should</a:t>
            </a:r>
            <a:r>
              <a:rPr lang="en-US" sz="1600">
                <a:latin typeface="Times New Roman" panose="02020603050405020304" charset="0"/>
                <a:cs typeface="Times New Roman" panose="02020603050405020304" charset="0"/>
                <a:sym typeface="+mn-ea"/>
              </a:rPr>
              <a:t> </a:t>
            </a:r>
            <a:r>
              <a:rPr sz="1600">
                <a:latin typeface="Times New Roman" panose="02020603050405020304" charset="0"/>
                <a:cs typeface="Times New Roman" panose="02020603050405020304" charset="0"/>
                <a:sym typeface="+mn-ea"/>
              </a:rPr>
              <a:t>learn to say to yourself," </a:t>
            </a:r>
            <a:r>
              <a:rPr sz="1600" u="sng">
                <a:latin typeface="Times New Roman" panose="02020603050405020304" charset="0"/>
                <a:cs typeface="Times New Roman" panose="02020603050405020304" charset="0"/>
                <a:sym typeface="+mn-ea"/>
              </a:rPr>
              <a:t>40</a:t>
            </a:r>
            <a:r>
              <a:rPr lang="en-US" sz="1600" u="sng">
                <a:latin typeface="Times New Roman" panose="02020603050405020304" charset="0"/>
                <a:cs typeface="Times New Roman" panose="02020603050405020304" charset="0"/>
                <a:sym typeface="+mn-ea"/>
              </a:rPr>
              <a:t>___</a:t>
            </a:r>
            <a:r>
              <a:rPr sz="1600">
                <a:latin typeface="Times New Roman" panose="02020603050405020304" charset="0"/>
                <a:cs typeface="Times New Roman" panose="02020603050405020304" charset="0"/>
                <a:sym typeface="+mn-ea"/>
              </a:rPr>
              <a:t>." You’ll then gradually become more patient.</a:t>
            </a:r>
            <a:endParaRPr lang="zh-CN" altLang="en-US" sz="1600">
              <a:latin typeface="Times New Roman" panose="02020603050405020304" charset="0"/>
              <a:cs typeface="Times New Roman" panose="02020603050405020304" charset="0"/>
              <a:sym typeface="+mn-ea"/>
            </a:endParaRPr>
          </a:p>
        </p:txBody>
      </p:sp>
      <p:sp>
        <p:nvSpPr>
          <p:cNvPr id="29" name="矩形 28"/>
          <p:cNvSpPr/>
          <p:nvPr/>
        </p:nvSpPr>
        <p:spPr>
          <a:xfrm>
            <a:off x="7868294" y="829688"/>
            <a:ext cx="2468880" cy="553085"/>
          </a:xfrm>
          <a:prstGeom prst="rect">
            <a:avLst/>
          </a:prstGeom>
        </p:spPr>
        <p:txBody>
          <a:bodyPr wrap="none">
            <a:spAutoFit/>
          </a:bodyPr>
          <a:p>
            <a:pPr algn="ctr"/>
            <a:r>
              <a:rPr lang="zh-CN" altLang="en-US" sz="3000" b="1" dirty="0">
                <a:solidFill>
                  <a:srgbClr val="5F7797"/>
                </a:solidFill>
              </a:rPr>
              <a:t>宏观语篇分析</a:t>
            </a:r>
            <a:endParaRPr lang="zh-CN" altLang="en-US" sz="3000" b="1" dirty="0">
              <a:solidFill>
                <a:srgbClr val="5F7797"/>
              </a:solidFill>
            </a:endParaRPr>
          </a:p>
        </p:txBody>
      </p:sp>
      <p:sp>
        <p:nvSpPr>
          <p:cNvPr id="5" name="文本框 4"/>
          <p:cNvSpPr txBox="1"/>
          <p:nvPr/>
        </p:nvSpPr>
        <p:spPr>
          <a:xfrm>
            <a:off x="7987030" y="1685290"/>
            <a:ext cx="1860550" cy="521970"/>
          </a:xfrm>
          <a:prstGeom prst="rect">
            <a:avLst/>
          </a:prstGeom>
          <a:noFill/>
        </p:spPr>
        <p:txBody>
          <a:bodyPr wrap="square" rtlCol="0">
            <a:spAutoFit/>
          </a:bodyPr>
          <a:p>
            <a:r>
              <a:rPr lang="zh-CN" altLang="en-US" sz="2800"/>
              <a:t>主题语境：</a:t>
            </a:r>
            <a:endParaRPr lang="zh-CN" altLang="en-US" sz="2800"/>
          </a:p>
        </p:txBody>
      </p:sp>
      <p:sp>
        <p:nvSpPr>
          <p:cNvPr id="7" name="文本框 6"/>
          <p:cNvSpPr txBox="1"/>
          <p:nvPr/>
        </p:nvSpPr>
        <p:spPr>
          <a:xfrm>
            <a:off x="9706610" y="1685290"/>
            <a:ext cx="1938655" cy="521970"/>
          </a:xfrm>
          <a:prstGeom prst="rect">
            <a:avLst/>
          </a:prstGeom>
          <a:noFill/>
        </p:spPr>
        <p:txBody>
          <a:bodyPr wrap="square" rtlCol="0" anchor="t">
            <a:spAutoFit/>
          </a:bodyPr>
          <a:p>
            <a:r>
              <a:rPr lang="zh-CN" altLang="en-US" sz="2800">
                <a:solidFill>
                  <a:srgbClr val="FF0000"/>
                </a:solidFill>
                <a:sym typeface="+mn-ea"/>
              </a:rPr>
              <a:t>人与自我</a:t>
            </a:r>
            <a:endParaRPr lang="zh-CN" altLang="en-US" sz="2800">
              <a:solidFill>
                <a:srgbClr val="FF0000"/>
              </a:solidFill>
              <a:sym typeface="+mn-ea"/>
            </a:endParaRPr>
          </a:p>
        </p:txBody>
      </p:sp>
      <p:sp>
        <p:nvSpPr>
          <p:cNvPr id="8" name="文本框 7"/>
          <p:cNvSpPr txBox="1"/>
          <p:nvPr/>
        </p:nvSpPr>
        <p:spPr>
          <a:xfrm>
            <a:off x="7987030" y="2239645"/>
            <a:ext cx="1860550" cy="521970"/>
          </a:xfrm>
          <a:prstGeom prst="rect">
            <a:avLst/>
          </a:prstGeom>
          <a:noFill/>
        </p:spPr>
        <p:txBody>
          <a:bodyPr wrap="square" rtlCol="0">
            <a:spAutoFit/>
          </a:bodyPr>
          <a:p>
            <a:r>
              <a:rPr lang="zh-CN" altLang="en-US" sz="2800"/>
              <a:t>主旨大意：</a:t>
            </a:r>
            <a:endParaRPr lang="zh-CN" altLang="en-US" sz="2800"/>
          </a:p>
        </p:txBody>
      </p:sp>
      <p:sp>
        <p:nvSpPr>
          <p:cNvPr id="9" name="文本框 8"/>
          <p:cNvSpPr txBox="1"/>
          <p:nvPr/>
        </p:nvSpPr>
        <p:spPr>
          <a:xfrm>
            <a:off x="2018030" y="886460"/>
            <a:ext cx="4695825" cy="290830"/>
          </a:xfrm>
          <a:prstGeom prst="rect">
            <a:avLst/>
          </a:prstGeom>
          <a:noFill/>
          <a:ln w="28575">
            <a:solidFill>
              <a:srgbClr val="FF0000"/>
            </a:solidFill>
          </a:ln>
        </p:spPr>
        <p:txBody>
          <a:bodyPr wrap="square" rtlCol="0">
            <a:noAutofit/>
          </a:bodyPr>
          <a:p>
            <a:endParaRPr lang="zh-CN" altLang="en-US"/>
          </a:p>
        </p:txBody>
      </p:sp>
      <p:sp>
        <p:nvSpPr>
          <p:cNvPr id="10" name="文本框 9"/>
          <p:cNvSpPr txBox="1"/>
          <p:nvPr/>
        </p:nvSpPr>
        <p:spPr>
          <a:xfrm>
            <a:off x="7597775" y="2757805"/>
            <a:ext cx="4627245" cy="829945"/>
          </a:xfrm>
          <a:prstGeom prst="rect">
            <a:avLst/>
          </a:prstGeom>
          <a:noFill/>
        </p:spPr>
        <p:txBody>
          <a:bodyPr wrap="square" rtlCol="0" anchor="t">
            <a:spAutoFit/>
          </a:bodyPr>
          <a:p>
            <a:r>
              <a:rPr lang="en-US" altLang="zh-CN" sz="2400">
                <a:solidFill>
                  <a:srgbClr val="FF0000"/>
                </a:solidFill>
                <a:latin typeface="Times New Roman" panose="02020603050405020304" charset="0"/>
                <a:cs typeface="Times New Roman" panose="02020603050405020304" charset="0"/>
                <a:sym typeface="+mn-ea"/>
              </a:rPr>
              <a:t>The essay is mainly about the tricks to become a patient person.</a:t>
            </a:r>
            <a:endParaRPr lang="en-US" altLang="zh-CN" sz="2400">
              <a:solidFill>
                <a:srgbClr val="FF0000"/>
              </a:solidFill>
              <a:latin typeface="Times New Roman" panose="02020603050405020304" charset="0"/>
              <a:cs typeface="Times New Roman" panose="02020603050405020304" charset="0"/>
              <a:sym typeface="+mn-ea"/>
            </a:endParaRPr>
          </a:p>
        </p:txBody>
      </p:sp>
      <p:sp>
        <p:nvSpPr>
          <p:cNvPr id="11" name="文本框 10"/>
          <p:cNvSpPr txBox="1"/>
          <p:nvPr/>
        </p:nvSpPr>
        <p:spPr>
          <a:xfrm>
            <a:off x="7987030" y="3556000"/>
            <a:ext cx="1860550" cy="521970"/>
          </a:xfrm>
          <a:prstGeom prst="rect">
            <a:avLst/>
          </a:prstGeom>
          <a:noFill/>
        </p:spPr>
        <p:txBody>
          <a:bodyPr wrap="square" rtlCol="0">
            <a:spAutoFit/>
          </a:bodyPr>
          <a:p>
            <a:r>
              <a:rPr lang="zh-CN" altLang="en-US" sz="2800"/>
              <a:t>段落结构：</a:t>
            </a:r>
            <a:endParaRPr lang="zh-CN" altLang="en-US" sz="2800"/>
          </a:p>
        </p:txBody>
      </p:sp>
      <p:sp>
        <p:nvSpPr>
          <p:cNvPr id="13" name="文本框 12"/>
          <p:cNvSpPr txBox="1"/>
          <p:nvPr>
            <p:custDataLst>
              <p:tags r:id="rId3"/>
            </p:custDataLst>
          </p:nvPr>
        </p:nvSpPr>
        <p:spPr>
          <a:xfrm>
            <a:off x="708659" y="56377"/>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年全国甲卷七选五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14" name="矩形 13"/>
          <p:cNvSpPr/>
          <p:nvPr/>
        </p:nvSpPr>
        <p:spPr>
          <a:xfrm>
            <a:off x="469265" y="1177290"/>
            <a:ext cx="7095490" cy="1141730"/>
          </a:xfrm>
          <a:prstGeom prst="rect">
            <a:avLst/>
          </a:prstGeom>
          <a:solidFill>
            <a:schemeClr val="accent6">
              <a:lumMod val="20000"/>
              <a:lumOff val="80000"/>
              <a:alpha val="53000"/>
            </a:schemeClr>
          </a:solidFill>
          <a:ln w="28575" cmpd="sng">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400">
                <a:solidFill>
                  <a:srgbClr val="FF0000"/>
                </a:solidFill>
              </a:rPr>
              <a:t>总</a:t>
            </a:r>
            <a:endParaRPr lang="zh-CN" altLang="en-US" sz="4400">
              <a:solidFill>
                <a:srgbClr val="FF0000"/>
              </a:solidFill>
            </a:endParaRPr>
          </a:p>
        </p:txBody>
      </p:sp>
      <p:sp>
        <p:nvSpPr>
          <p:cNvPr id="15" name="矩形 14"/>
          <p:cNvSpPr/>
          <p:nvPr/>
        </p:nvSpPr>
        <p:spPr>
          <a:xfrm>
            <a:off x="396875" y="2428240"/>
            <a:ext cx="7222490" cy="4095750"/>
          </a:xfrm>
          <a:prstGeom prst="rect">
            <a:avLst/>
          </a:prstGeom>
          <a:solidFill>
            <a:schemeClr val="accent6">
              <a:lumMod val="20000"/>
              <a:lumOff val="80000"/>
              <a:alpha val="53000"/>
            </a:schemeClr>
          </a:solidFill>
          <a:ln w="28575" cmpd="sng">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400">
                <a:solidFill>
                  <a:srgbClr val="FF0000"/>
                </a:solidFill>
              </a:rPr>
              <a:t>分</a:t>
            </a:r>
            <a:endParaRPr lang="zh-CN" altLang="en-US" sz="4400">
              <a:solidFill>
                <a:srgbClr val="FF0000"/>
              </a:solidFill>
            </a:endParaRPr>
          </a:p>
        </p:txBody>
      </p:sp>
      <p:sp>
        <p:nvSpPr>
          <p:cNvPr id="16" name="文本框 15"/>
          <p:cNvSpPr txBox="1"/>
          <p:nvPr/>
        </p:nvSpPr>
        <p:spPr>
          <a:xfrm>
            <a:off x="9706610" y="3556000"/>
            <a:ext cx="1877060" cy="460375"/>
          </a:xfrm>
          <a:prstGeom prst="rect">
            <a:avLst/>
          </a:prstGeom>
          <a:noFill/>
        </p:spPr>
        <p:txBody>
          <a:bodyPr wrap="square" rtlCol="0" anchor="t">
            <a:spAutoFit/>
          </a:bodyPr>
          <a:p>
            <a:r>
              <a:rPr lang="zh-CN" altLang="en-US" sz="2400">
                <a:solidFill>
                  <a:srgbClr val="FF0000"/>
                </a:solidFill>
                <a:latin typeface="Times New Roman" panose="02020603050405020304" charset="0"/>
                <a:cs typeface="Times New Roman" panose="02020603050405020304" charset="0"/>
                <a:sym typeface="+mn-ea"/>
              </a:rPr>
              <a:t>总分结构</a:t>
            </a:r>
            <a:endParaRPr lang="zh-CN" altLang="en-US" sz="2400">
              <a:solidFill>
                <a:srgbClr val="FF0000"/>
              </a:solidFill>
              <a:latin typeface="Times New Roman" panose="02020603050405020304" charset="0"/>
              <a:cs typeface="Times New Roman" panose="02020603050405020304" charset="0"/>
              <a:sym typeface="+mn-ea"/>
            </a:endParaRPr>
          </a:p>
        </p:txBody>
      </p:sp>
      <p:grpSp>
        <p:nvGrpSpPr>
          <p:cNvPr id="32" name="组合 31"/>
          <p:cNvGrpSpPr/>
          <p:nvPr/>
        </p:nvGrpSpPr>
        <p:grpSpPr>
          <a:xfrm>
            <a:off x="7626350" y="4183380"/>
            <a:ext cx="3813810" cy="2321560"/>
            <a:chOff x="12010" y="6588"/>
            <a:chExt cx="6006" cy="3656"/>
          </a:xfrm>
        </p:grpSpPr>
        <p:grpSp>
          <p:nvGrpSpPr>
            <p:cNvPr id="31" name="组合 30"/>
            <p:cNvGrpSpPr/>
            <p:nvPr/>
          </p:nvGrpSpPr>
          <p:grpSpPr>
            <a:xfrm>
              <a:off x="12010" y="7165"/>
              <a:ext cx="3116" cy="2167"/>
              <a:chOff x="12010" y="7165"/>
              <a:chExt cx="3116" cy="2167"/>
            </a:xfrm>
          </p:grpSpPr>
          <p:sp>
            <p:nvSpPr>
              <p:cNvPr id="17" name="对角圆角矩形 16"/>
              <p:cNvSpPr/>
              <p:nvPr>
                <p:custDataLst>
                  <p:tags r:id="rId4"/>
                </p:custDataLst>
              </p:nvPr>
            </p:nvSpPr>
            <p:spPr>
              <a:xfrm>
                <a:off x="12010" y="7165"/>
                <a:ext cx="2280" cy="2104"/>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lstStyle/>
              <a:p>
                <a:pPr algn="ctr"/>
                <a:r>
                  <a:rPr lang="en-US" altLang="da-DK" sz="1600">
                    <a:solidFill>
                      <a:sysClr val="window" lastClr="FFFFFF"/>
                    </a:solidFill>
                  </a:rPr>
                  <a:t>Tricks to becoming a patient person</a:t>
                </a:r>
                <a:endParaRPr lang="en-US" altLang="da-DK" sz="1600">
                  <a:solidFill>
                    <a:sysClr val="window" lastClr="FFFFFF"/>
                  </a:solidFill>
                </a:endParaRPr>
              </a:p>
            </p:txBody>
          </p:sp>
          <p:grpSp>
            <p:nvGrpSpPr>
              <p:cNvPr id="20" name="组合 19"/>
              <p:cNvGrpSpPr/>
              <p:nvPr>
                <p:custDataLst>
                  <p:tags r:id="rId5"/>
                </p:custDataLst>
              </p:nvPr>
            </p:nvGrpSpPr>
            <p:grpSpPr>
              <a:xfrm rot="16200000">
                <a:off x="13625" y="7831"/>
                <a:ext cx="2167" cy="836"/>
                <a:chOff x="5028186" y="3262886"/>
                <a:chExt cx="2109213" cy="1067814"/>
              </a:xfrm>
            </p:grpSpPr>
            <p:cxnSp>
              <p:nvCxnSpPr>
                <p:cNvPr id="21" name="肘形连接符 20"/>
                <p:cNvCxnSpPr/>
                <p:nvPr>
                  <p:custDataLst>
                    <p:tags r:id="rId6"/>
                  </p:custDataLst>
                </p:nvPr>
              </p:nvCxnSpPr>
              <p:spPr>
                <a:xfrm rot="5400000">
                  <a:off x="5028186" y="3262886"/>
                  <a:ext cx="1067814" cy="1067814"/>
                </a:xfrm>
                <a:prstGeom prst="bentConnector3">
                  <a:avLst>
                    <a:gd name="adj1" fmla="val 50000"/>
                  </a:avLst>
                </a:prstGeom>
                <a:ln w="31750">
                  <a:solidFill>
                    <a:schemeClr val="accent6">
                      <a:lumMod val="75000"/>
                    </a:schemeClr>
                  </a:solidFill>
                </a:ln>
              </p:spPr>
              <p:style>
                <a:lnRef idx="1">
                  <a:srgbClr val="0F6FC6"/>
                </a:lnRef>
                <a:fillRef idx="0">
                  <a:srgbClr val="0F6FC6"/>
                </a:fillRef>
                <a:effectRef idx="0">
                  <a:srgbClr val="0F6FC6"/>
                </a:effectRef>
                <a:fontRef idx="minor">
                  <a:sysClr val="windowText" lastClr="000000"/>
                </a:fontRef>
              </p:style>
            </p:cxnSp>
            <p:cxnSp>
              <p:nvCxnSpPr>
                <p:cNvPr id="23" name="肘形连接符 22"/>
                <p:cNvCxnSpPr/>
                <p:nvPr>
                  <p:custDataLst>
                    <p:tags r:id="rId7"/>
                  </p:custDataLst>
                </p:nvPr>
              </p:nvCxnSpPr>
              <p:spPr>
                <a:xfrm rot="16200000" flipH="1">
                  <a:off x="6095999" y="3276094"/>
                  <a:ext cx="1041400" cy="1041400"/>
                </a:xfrm>
                <a:prstGeom prst="bentConnector3">
                  <a:avLst>
                    <a:gd name="adj1" fmla="val 50000"/>
                  </a:avLst>
                </a:prstGeom>
                <a:ln w="31750">
                  <a:solidFill>
                    <a:schemeClr val="accent6">
                      <a:lumMod val="75000"/>
                    </a:schemeClr>
                  </a:solidFill>
                </a:ln>
              </p:spPr>
              <p:style>
                <a:lnRef idx="1">
                  <a:srgbClr val="0F6FC6"/>
                </a:lnRef>
                <a:fillRef idx="0">
                  <a:srgbClr val="0F6FC6"/>
                </a:fillRef>
                <a:effectRef idx="0">
                  <a:srgbClr val="0F6FC6"/>
                </a:effectRef>
                <a:fontRef idx="minor">
                  <a:sysClr val="windowText" lastClr="000000"/>
                </a:fontRef>
              </p:style>
            </p:cxnSp>
          </p:grpSp>
        </p:grpSp>
        <p:grpSp>
          <p:nvGrpSpPr>
            <p:cNvPr id="30" name="组合 29"/>
            <p:cNvGrpSpPr/>
            <p:nvPr/>
          </p:nvGrpSpPr>
          <p:grpSpPr>
            <a:xfrm>
              <a:off x="15282" y="6588"/>
              <a:ext cx="2735" cy="3657"/>
              <a:chOff x="15282" y="6588"/>
              <a:chExt cx="2735" cy="3657"/>
            </a:xfrm>
          </p:grpSpPr>
          <p:sp>
            <p:nvSpPr>
              <p:cNvPr id="19" name="对角圆角矩形 18"/>
              <p:cNvSpPr/>
              <p:nvPr>
                <p:custDataLst>
                  <p:tags r:id="rId8"/>
                </p:custDataLst>
              </p:nvPr>
            </p:nvSpPr>
            <p:spPr>
              <a:xfrm>
                <a:off x="15283" y="6588"/>
                <a:ext cx="2734" cy="1057"/>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normAutofit fontScale="90000"/>
              </a:bodyPr>
              <a:lstStyle/>
              <a:p>
                <a:pPr algn="ctr"/>
                <a:r>
                  <a:rPr lang="en-US" altLang="da-DK">
                    <a:solidFill>
                      <a:sysClr val="window" lastClr="FFFFFF"/>
                    </a:solidFill>
                  </a:rPr>
                  <a:t>practice gratitude</a:t>
                </a:r>
                <a:endParaRPr lang="en-US" altLang="da-DK">
                  <a:solidFill>
                    <a:sysClr val="window" lastClr="FFFFFF"/>
                  </a:solidFill>
                </a:endParaRPr>
              </a:p>
            </p:txBody>
          </p:sp>
          <p:grpSp>
            <p:nvGrpSpPr>
              <p:cNvPr id="28" name="组合 27"/>
              <p:cNvGrpSpPr/>
              <p:nvPr/>
            </p:nvGrpSpPr>
            <p:grpSpPr>
              <a:xfrm>
                <a:off x="15282" y="7815"/>
                <a:ext cx="2734" cy="2430"/>
                <a:chOff x="15282" y="7815"/>
                <a:chExt cx="2734" cy="2430"/>
              </a:xfrm>
            </p:grpSpPr>
            <p:sp>
              <p:nvSpPr>
                <p:cNvPr id="18" name="对角圆角矩形 17"/>
                <p:cNvSpPr/>
                <p:nvPr>
                  <p:custDataLst>
                    <p:tags r:id="rId9"/>
                  </p:custDataLst>
                </p:nvPr>
              </p:nvSpPr>
              <p:spPr>
                <a:xfrm>
                  <a:off x="15282" y="9115"/>
                  <a:ext cx="2735" cy="1130"/>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lstStyle/>
                <a:p>
                  <a:pPr algn="ctr"/>
                  <a:r>
                    <a:rPr lang="en-US" altLang="da-DK" sz="1600">
                      <a:solidFill>
                        <a:sysClr val="window" lastClr="FFFFFF"/>
                      </a:solidFill>
                    </a:rPr>
                    <a:t>accept the uncomfortable zone </a:t>
                  </a:r>
                  <a:endParaRPr lang="en-US" altLang="da-DK" sz="1600">
                    <a:solidFill>
                      <a:sysClr val="window" lastClr="FFFFFF"/>
                    </a:solidFill>
                  </a:endParaRPr>
                </a:p>
              </p:txBody>
            </p:sp>
            <p:sp>
              <p:nvSpPr>
                <p:cNvPr id="25" name="对角圆角矩形 24"/>
                <p:cNvSpPr/>
                <p:nvPr>
                  <p:custDataLst>
                    <p:tags r:id="rId10"/>
                  </p:custDataLst>
                </p:nvPr>
              </p:nvSpPr>
              <p:spPr>
                <a:xfrm>
                  <a:off x="15286" y="7815"/>
                  <a:ext cx="2730" cy="1130"/>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make yourself wait</a:t>
                  </a:r>
                  <a:endParaRPr lang="en-US" altLang="da-DK" sz="1600">
                    <a:solidFill>
                      <a:sysClr val="window" lastClr="FFFFFF"/>
                    </a:solidFill>
                  </a:endParaRPr>
                </a:p>
              </p:txBody>
            </p:sp>
          </p:grpSp>
        </p:gr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trips(downLeft)">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strips(downLeft)">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barn(inVertical)">
                                      <p:cBhvr>
                                        <p:cTn id="41" dur="500"/>
                                        <p:tgtEl>
                                          <p:spTgt spid="14"/>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barn(inVertical)">
                                      <p:cBhvr>
                                        <p:cTn id="46" dur="5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18" presetClass="entr" presetSubtype="12"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strips(downLeft)">
                                      <p:cBhvr>
                                        <p:cTn id="51" dur="5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18" presetClass="entr" presetSubtype="12" fill="hold" nodeType="click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strips(downLeft)">
                                      <p:cBhvr>
                                        <p:cTn id="56"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29" grpId="1"/>
      <p:bldP spid="5" grpId="0"/>
      <p:bldP spid="5" grpId="1"/>
      <p:bldP spid="8" grpId="0"/>
      <p:bldP spid="8" grpId="1"/>
      <p:bldP spid="11" grpId="0"/>
      <p:bldP spid="11" grpId="1"/>
      <p:bldP spid="7" grpId="0"/>
      <p:bldP spid="7" grpId="1"/>
      <p:bldP spid="10" grpId="0"/>
      <p:bldP spid="10" grpId="1"/>
      <p:bldP spid="9" grpId="0" animBg="1"/>
      <p:bldP spid="9" grpId="1" animBg="1"/>
      <p:bldP spid="14" grpId="0" animBg="1"/>
      <p:bldP spid="14" grpId="1" animBg="1"/>
      <p:bldP spid="15" grpId="0" animBg="1"/>
      <p:bldP spid="15" grpId="1" animBg="1"/>
      <p:bldP spid="16" grpId="0"/>
      <p:bldP spid="16"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0"/>
            <a:ext cx="753745" cy="1068070"/>
          </a:xfrm>
          <a:prstGeom prst="rect">
            <a:avLst/>
          </a:prstGeom>
        </p:spPr>
      </p:pic>
      <p:grpSp>
        <p:nvGrpSpPr>
          <p:cNvPr id="32" name="组合 31"/>
          <p:cNvGrpSpPr/>
          <p:nvPr/>
        </p:nvGrpSpPr>
        <p:grpSpPr>
          <a:xfrm>
            <a:off x="5246370" y="3528060"/>
            <a:ext cx="4829810" cy="2321560"/>
            <a:chOff x="12010" y="6588"/>
            <a:chExt cx="6006" cy="3656"/>
          </a:xfrm>
        </p:grpSpPr>
        <p:grpSp>
          <p:nvGrpSpPr>
            <p:cNvPr id="31" name="组合 30"/>
            <p:cNvGrpSpPr/>
            <p:nvPr/>
          </p:nvGrpSpPr>
          <p:grpSpPr>
            <a:xfrm>
              <a:off x="12010" y="7165"/>
              <a:ext cx="3116" cy="2167"/>
              <a:chOff x="12010" y="7165"/>
              <a:chExt cx="3116" cy="2167"/>
            </a:xfrm>
          </p:grpSpPr>
          <p:sp>
            <p:nvSpPr>
              <p:cNvPr id="17" name="对角圆角矩形 16"/>
              <p:cNvSpPr/>
              <p:nvPr>
                <p:custDataLst>
                  <p:tags r:id="rId3"/>
                </p:custDataLst>
              </p:nvPr>
            </p:nvSpPr>
            <p:spPr>
              <a:xfrm>
                <a:off x="12010" y="7165"/>
                <a:ext cx="2280" cy="2104"/>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Tricks to becoming a patient person</a:t>
                </a:r>
                <a:endParaRPr lang="en-US" altLang="da-DK" sz="1600">
                  <a:solidFill>
                    <a:sysClr val="window" lastClr="FFFFFF"/>
                  </a:solidFill>
                </a:endParaRPr>
              </a:p>
            </p:txBody>
          </p:sp>
          <p:grpSp>
            <p:nvGrpSpPr>
              <p:cNvPr id="20" name="组合 19"/>
              <p:cNvGrpSpPr/>
              <p:nvPr>
                <p:custDataLst>
                  <p:tags r:id="rId4"/>
                </p:custDataLst>
              </p:nvPr>
            </p:nvGrpSpPr>
            <p:grpSpPr>
              <a:xfrm rot="16200000">
                <a:off x="13625" y="7831"/>
                <a:ext cx="2167" cy="836"/>
                <a:chOff x="5028186" y="3262886"/>
                <a:chExt cx="2109213" cy="1067814"/>
              </a:xfrm>
            </p:grpSpPr>
            <p:cxnSp>
              <p:nvCxnSpPr>
                <p:cNvPr id="21" name="肘形连接符 20"/>
                <p:cNvCxnSpPr/>
                <p:nvPr>
                  <p:custDataLst>
                    <p:tags r:id="rId5"/>
                  </p:custDataLst>
                </p:nvPr>
              </p:nvCxnSpPr>
              <p:spPr>
                <a:xfrm rot="5400000">
                  <a:off x="5028186" y="3262886"/>
                  <a:ext cx="1067814" cy="1067814"/>
                </a:xfrm>
                <a:prstGeom prst="bentConnector3">
                  <a:avLst>
                    <a:gd name="adj1" fmla="val 50000"/>
                  </a:avLst>
                </a:prstGeom>
                <a:ln w="31750">
                  <a:solidFill>
                    <a:schemeClr val="accent6">
                      <a:lumMod val="75000"/>
                    </a:schemeClr>
                  </a:solidFill>
                </a:ln>
              </p:spPr>
              <p:style>
                <a:lnRef idx="1">
                  <a:srgbClr val="0F6FC6"/>
                </a:lnRef>
                <a:fillRef idx="0">
                  <a:srgbClr val="0F6FC6"/>
                </a:fillRef>
                <a:effectRef idx="0">
                  <a:srgbClr val="0F6FC6"/>
                </a:effectRef>
                <a:fontRef idx="minor">
                  <a:sysClr val="windowText" lastClr="000000"/>
                </a:fontRef>
              </p:style>
            </p:cxnSp>
            <p:cxnSp>
              <p:nvCxnSpPr>
                <p:cNvPr id="23" name="肘形连接符 22"/>
                <p:cNvCxnSpPr/>
                <p:nvPr>
                  <p:custDataLst>
                    <p:tags r:id="rId6"/>
                  </p:custDataLst>
                </p:nvPr>
              </p:nvCxnSpPr>
              <p:spPr>
                <a:xfrm rot="16200000" flipH="1">
                  <a:off x="6095999" y="3276094"/>
                  <a:ext cx="1041400" cy="1041400"/>
                </a:xfrm>
                <a:prstGeom prst="bentConnector3">
                  <a:avLst>
                    <a:gd name="adj1" fmla="val 50000"/>
                  </a:avLst>
                </a:prstGeom>
                <a:ln w="31750">
                  <a:solidFill>
                    <a:schemeClr val="accent6">
                      <a:lumMod val="75000"/>
                    </a:schemeClr>
                  </a:solidFill>
                </a:ln>
              </p:spPr>
              <p:style>
                <a:lnRef idx="1">
                  <a:srgbClr val="0F6FC6"/>
                </a:lnRef>
                <a:fillRef idx="0">
                  <a:srgbClr val="0F6FC6"/>
                </a:fillRef>
                <a:effectRef idx="0">
                  <a:srgbClr val="0F6FC6"/>
                </a:effectRef>
                <a:fontRef idx="minor">
                  <a:sysClr val="windowText" lastClr="000000"/>
                </a:fontRef>
              </p:style>
            </p:cxnSp>
          </p:grpSp>
        </p:grpSp>
        <p:grpSp>
          <p:nvGrpSpPr>
            <p:cNvPr id="30" name="组合 29"/>
            <p:cNvGrpSpPr/>
            <p:nvPr/>
          </p:nvGrpSpPr>
          <p:grpSpPr>
            <a:xfrm>
              <a:off x="15282" y="6588"/>
              <a:ext cx="2735" cy="3657"/>
              <a:chOff x="15282" y="6588"/>
              <a:chExt cx="2735" cy="3657"/>
            </a:xfrm>
          </p:grpSpPr>
          <p:sp>
            <p:nvSpPr>
              <p:cNvPr id="19" name="对角圆角矩形 18"/>
              <p:cNvSpPr/>
              <p:nvPr>
                <p:custDataLst>
                  <p:tags r:id="rId7"/>
                </p:custDataLst>
              </p:nvPr>
            </p:nvSpPr>
            <p:spPr>
              <a:xfrm>
                <a:off x="15283" y="6588"/>
                <a:ext cx="2734" cy="1057"/>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normAutofit/>
              </a:bodyPr>
              <a:p>
                <a:pPr algn="ctr"/>
                <a:r>
                  <a:rPr lang="en-US" altLang="da-DK">
                    <a:solidFill>
                      <a:sysClr val="window" lastClr="FFFFFF"/>
                    </a:solidFill>
                  </a:rPr>
                  <a:t>practice gratitude</a:t>
                </a:r>
                <a:endParaRPr lang="en-US" altLang="da-DK">
                  <a:solidFill>
                    <a:sysClr val="window" lastClr="FFFFFF"/>
                  </a:solidFill>
                </a:endParaRPr>
              </a:p>
            </p:txBody>
          </p:sp>
          <p:grpSp>
            <p:nvGrpSpPr>
              <p:cNvPr id="28" name="组合 27"/>
              <p:cNvGrpSpPr/>
              <p:nvPr/>
            </p:nvGrpSpPr>
            <p:grpSpPr>
              <a:xfrm>
                <a:off x="15282" y="7815"/>
                <a:ext cx="2734" cy="2430"/>
                <a:chOff x="15282" y="7815"/>
                <a:chExt cx="2734" cy="2430"/>
              </a:xfrm>
            </p:grpSpPr>
            <p:sp>
              <p:nvSpPr>
                <p:cNvPr id="18" name="对角圆角矩形 17"/>
                <p:cNvSpPr/>
                <p:nvPr>
                  <p:custDataLst>
                    <p:tags r:id="rId8"/>
                  </p:custDataLst>
                </p:nvPr>
              </p:nvSpPr>
              <p:spPr>
                <a:xfrm>
                  <a:off x="15282" y="9115"/>
                  <a:ext cx="2735" cy="1130"/>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accept the uncomfortable zone </a:t>
                  </a:r>
                  <a:endParaRPr lang="en-US" altLang="da-DK" sz="1600">
                    <a:solidFill>
                      <a:sysClr val="window" lastClr="FFFFFF"/>
                    </a:solidFill>
                  </a:endParaRPr>
                </a:p>
              </p:txBody>
            </p:sp>
            <p:sp>
              <p:nvSpPr>
                <p:cNvPr id="25" name="对角圆角矩形 24"/>
                <p:cNvSpPr/>
                <p:nvPr>
                  <p:custDataLst>
                    <p:tags r:id="rId9"/>
                  </p:custDataLst>
                </p:nvPr>
              </p:nvSpPr>
              <p:spPr>
                <a:xfrm>
                  <a:off x="15286" y="7815"/>
                  <a:ext cx="2730" cy="1130"/>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make yourself wait</a:t>
                  </a:r>
                  <a:endParaRPr lang="en-US" altLang="da-DK" sz="1600">
                    <a:solidFill>
                      <a:sysClr val="window" lastClr="FFFFFF"/>
                    </a:solidFill>
                  </a:endParaRPr>
                </a:p>
              </p:txBody>
            </p:sp>
          </p:grpSp>
        </p:grpSp>
      </p:grpSp>
      <p:sp>
        <p:nvSpPr>
          <p:cNvPr id="7" name="文本框 6"/>
          <p:cNvSpPr txBox="1"/>
          <p:nvPr/>
        </p:nvSpPr>
        <p:spPr>
          <a:xfrm>
            <a:off x="352425" y="1645920"/>
            <a:ext cx="6096000" cy="2553335"/>
          </a:xfrm>
          <a:prstGeom prst="rect">
            <a:avLst/>
          </a:prstGeom>
          <a:noFill/>
        </p:spPr>
        <p:txBody>
          <a:bodyPr wrap="square" rtlCol="0" anchor="t">
            <a:spAutoFit/>
          </a:bodyPr>
          <a:p>
            <a:r>
              <a:rPr sz="2000">
                <a:latin typeface="Times New Roman" panose="02020603050405020304" charset="0"/>
                <a:cs typeface="Times New Roman" panose="02020603050405020304" charset="0"/>
                <a:sym typeface="+mn-ea"/>
              </a:rPr>
              <a:t>A. Find your causes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B. Start with small tasks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C. Accept the uncomfortable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D. All this adds up to a state of hurry</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E. It can also help us practice more patience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F.This is merely uncomfortable, not intolerable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G. They're all situations where we could use a little extra patience</a:t>
            </a:r>
            <a:endParaRPr lang="zh-CN" altLang="en-US" sz="2000">
              <a:latin typeface="Times New Roman" panose="02020603050405020304" charset="0"/>
              <a:cs typeface="Times New Roman" panose="02020603050405020304" charset="0"/>
              <a:sym typeface="+mn-ea"/>
            </a:endParaRPr>
          </a:p>
        </p:txBody>
      </p:sp>
      <p:sp>
        <p:nvSpPr>
          <p:cNvPr id="29" name="矩形 28"/>
          <p:cNvSpPr/>
          <p:nvPr/>
        </p:nvSpPr>
        <p:spPr>
          <a:xfrm>
            <a:off x="474989" y="1092578"/>
            <a:ext cx="2468880" cy="553085"/>
          </a:xfrm>
          <a:prstGeom prst="rect">
            <a:avLst/>
          </a:prstGeom>
        </p:spPr>
        <p:txBody>
          <a:bodyPr wrap="none">
            <a:spAutoFit/>
          </a:bodyPr>
          <a:p>
            <a:pPr algn="ctr"/>
            <a:r>
              <a:rPr lang="zh-CN" altLang="en-US" sz="3000" b="1" dirty="0">
                <a:solidFill>
                  <a:srgbClr val="5F7797"/>
                </a:solidFill>
              </a:rPr>
              <a:t>宏观语篇分析</a:t>
            </a:r>
            <a:endParaRPr lang="zh-CN" altLang="en-US" sz="3000" b="1" dirty="0">
              <a:solidFill>
                <a:srgbClr val="5F7797"/>
              </a:solidFill>
            </a:endParaRPr>
          </a:p>
        </p:txBody>
      </p:sp>
      <p:sp>
        <p:nvSpPr>
          <p:cNvPr id="8" name="文本框 7"/>
          <p:cNvSpPr txBox="1"/>
          <p:nvPr/>
        </p:nvSpPr>
        <p:spPr>
          <a:xfrm>
            <a:off x="576580" y="4471670"/>
            <a:ext cx="1821180" cy="553085"/>
          </a:xfrm>
          <a:prstGeom prst="rect">
            <a:avLst/>
          </a:prstGeom>
          <a:noFill/>
        </p:spPr>
        <p:txBody>
          <a:bodyPr wrap="square" rtlCol="0">
            <a:spAutoFit/>
          </a:bodyPr>
          <a:p>
            <a:pPr algn="ctr"/>
            <a:r>
              <a:rPr lang="zh-CN" altLang="en-US" sz="3000" b="1" dirty="0">
                <a:solidFill>
                  <a:srgbClr val="FF0000"/>
                </a:solidFill>
                <a:latin typeface="微软雅黑" panose="020B0503020204020204" charset="-122"/>
              </a:rPr>
              <a:t>梳理结构</a:t>
            </a:r>
            <a:endParaRPr lang="zh-CN" altLang="en-US" sz="3000" b="1" dirty="0">
              <a:solidFill>
                <a:srgbClr val="FF0000"/>
              </a:solidFill>
              <a:latin typeface="微软雅黑" panose="020B0503020204020204" charset="-122"/>
            </a:endParaRPr>
          </a:p>
        </p:txBody>
      </p:sp>
      <p:sp>
        <p:nvSpPr>
          <p:cNvPr id="9" name="文本框 8"/>
          <p:cNvSpPr txBox="1"/>
          <p:nvPr/>
        </p:nvSpPr>
        <p:spPr>
          <a:xfrm>
            <a:off x="576580" y="5132705"/>
            <a:ext cx="1821180" cy="553085"/>
          </a:xfrm>
          <a:prstGeom prst="rect">
            <a:avLst/>
          </a:prstGeom>
          <a:noFill/>
        </p:spPr>
        <p:txBody>
          <a:bodyPr wrap="square" rtlCol="0">
            <a:spAutoFit/>
          </a:bodyPr>
          <a:p>
            <a:pPr algn="ctr"/>
            <a:r>
              <a:rPr lang="zh-CN" altLang="en-US" sz="3000" b="1" dirty="0">
                <a:solidFill>
                  <a:srgbClr val="FF0000"/>
                </a:solidFill>
                <a:latin typeface="微软雅黑" panose="020B0503020204020204" charset="-122"/>
              </a:rPr>
              <a:t>选项对照</a:t>
            </a:r>
            <a:endParaRPr lang="zh-CN" altLang="en-US" sz="3000" b="1" dirty="0">
              <a:solidFill>
                <a:srgbClr val="FF0000"/>
              </a:solidFill>
              <a:latin typeface="微软雅黑" panose="020B0503020204020204" charset="-122"/>
            </a:endParaRPr>
          </a:p>
        </p:txBody>
      </p:sp>
      <p:sp>
        <p:nvSpPr>
          <p:cNvPr id="10" name="矩形 9"/>
          <p:cNvSpPr/>
          <p:nvPr/>
        </p:nvSpPr>
        <p:spPr>
          <a:xfrm>
            <a:off x="2609850" y="2912110"/>
            <a:ext cx="847725" cy="31305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圆角矩形 12"/>
          <p:cNvSpPr/>
          <p:nvPr/>
        </p:nvSpPr>
        <p:spPr>
          <a:xfrm>
            <a:off x="10182860" y="3528060"/>
            <a:ext cx="476885" cy="380365"/>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r>
              <a:rPr lang="en-US" altLang="zh-CN"/>
              <a:t>E </a:t>
            </a:r>
            <a:endParaRPr lang="en-US" altLang="zh-CN"/>
          </a:p>
        </p:txBody>
      </p:sp>
      <p:sp>
        <p:nvSpPr>
          <p:cNvPr id="11" name="文本框 10"/>
          <p:cNvSpPr txBox="1"/>
          <p:nvPr/>
        </p:nvSpPr>
        <p:spPr>
          <a:xfrm>
            <a:off x="2103755" y="3271520"/>
            <a:ext cx="1632585" cy="368300"/>
          </a:xfrm>
          <a:prstGeom prst="rect">
            <a:avLst/>
          </a:prstGeom>
          <a:noFill/>
          <a:ln w="28575">
            <a:solidFill>
              <a:srgbClr val="00B050"/>
            </a:solidFill>
          </a:ln>
        </p:spPr>
        <p:txBody>
          <a:bodyPr wrap="square" rtlCol="0">
            <a:spAutoFit/>
          </a:bodyPr>
          <a:p>
            <a:endParaRPr lang="zh-CN" altLang="en-US"/>
          </a:p>
        </p:txBody>
      </p:sp>
      <p:sp>
        <p:nvSpPr>
          <p:cNvPr id="14" name="圆角矩形 13"/>
          <p:cNvSpPr/>
          <p:nvPr/>
        </p:nvSpPr>
        <p:spPr>
          <a:xfrm>
            <a:off x="10175240" y="5476240"/>
            <a:ext cx="781050" cy="374015"/>
          </a:xfrm>
          <a:prstGeom prst="roundRect">
            <a:avLst/>
          </a:prstGeom>
        </p:spPr>
        <p:style>
          <a:lnRef idx="3">
            <a:schemeClr val="lt1"/>
          </a:lnRef>
          <a:fillRef idx="1">
            <a:schemeClr val="accent6"/>
          </a:fillRef>
          <a:effectRef idx="1">
            <a:schemeClr val="accent6"/>
          </a:effectRef>
          <a:fontRef idx="minor">
            <a:schemeClr val="lt1"/>
          </a:fontRef>
        </p:style>
        <p:txBody>
          <a:bodyPr rtlCol="0" anchor="ctr"/>
          <a:p>
            <a:pPr algn="ctr"/>
            <a:r>
              <a:rPr lang="en-US" altLang="zh-CN"/>
              <a:t>C/F</a:t>
            </a:r>
            <a:endParaRPr lang="en-US" altLang="zh-CN"/>
          </a:p>
        </p:txBody>
      </p:sp>
      <p:sp>
        <p:nvSpPr>
          <p:cNvPr id="15" name="文本框 14"/>
          <p:cNvSpPr txBox="1"/>
          <p:nvPr/>
        </p:nvSpPr>
        <p:spPr>
          <a:xfrm>
            <a:off x="1564005" y="3526155"/>
            <a:ext cx="1380490" cy="368300"/>
          </a:xfrm>
          <a:prstGeom prst="rect">
            <a:avLst/>
          </a:prstGeom>
          <a:noFill/>
          <a:ln w="28575">
            <a:solidFill>
              <a:srgbClr val="FF0000"/>
            </a:solidFill>
          </a:ln>
        </p:spPr>
        <p:txBody>
          <a:bodyPr wrap="square" rtlCol="0">
            <a:spAutoFit/>
          </a:bodyPr>
          <a:p>
            <a:endParaRPr lang="zh-CN" altLang="en-US"/>
          </a:p>
        </p:txBody>
      </p:sp>
      <p:sp>
        <p:nvSpPr>
          <p:cNvPr id="16" name="文本框 15"/>
          <p:cNvSpPr txBox="1"/>
          <p:nvPr/>
        </p:nvSpPr>
        <p:spPr>
          <a:xfrm>
            <a:off x="1824355" y="2274570"/>
            <a:ext cx="1632585" cy="368300"/>
          </a:xfrm>
          <a:prstGeom prst="rect">
            <a:avLst/>
          </a:prstGeom>
          <a:noFill/>
          <a:ln w="28575">
            <a:solidFill>
              <a:srgbClr val="00B050"/>
            </a:solidFill>
          </a:ln>
        </p:spPr>
        <p:txBody>
          <a:bodyPr wrap="square" rtlCol="0">
            <a:spAutoFit/>
          </a:bodyPr>
          <a:p>
            <a:endParaRPr lang="zh-CN" altLang="en-US"/>
          </a:p>
        </p:txBody>
      </p:sp>
      <p:sp>
        <p:nvSpPr>
          <p:cNvPr id="24" name="文本框 23"/>
          <p:cNvSpPr txBox="1"/>
          <p:nvPr>
            <p:custDataLst>
              <p:tags r:id="rId10"/>
            </p:custDataLst>
          </p:nvPr>
        </p:nvSpPr>
        <p:spPr>
          <a:xfrm>
            <a:off x="708659" y="56377"/>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年全国甲卷七选五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6" name="文本框 25"/>
          <p:cNvSpPr txBox="1"/>
          <p:nvPr/>
        </p:nvSpPr>
        <p:spPr>
          <a:xfrm>
            <a:off x="1753235" y="1670685"/>
            <a:ext cx="1036320" cy="368300"/>
          </a:xfrm>
          <a:prstGeom prst="rect">
            <a:avLst/>
          </a:prstGeom>
          <a:noFill/>
          <a:ln w="28575">
            <a:solidFill>
              <a:srgbClr val="FF0000"/>
            </a:solidFill>
          </a:ln>
        </p:spPr>
        <p:txBody>
          <a:bodyPr wrap="square" rtlCol="0">
            <a:spAutoFit/>
          </a:bodyPr>
          <a:p>
            <a:endParaRPr lang="zh-CN" altLang="en-US"/>
          </a:p>
        </p:txBody>
      </p:sp>
      <p:sp>
        <p:nvSpPr>
          <p:cNvPr id="27" name="圆角矩形 26"/>
          <p:cNvSpPr/>
          <p:nvPr/>
        </p:nvSpPr>
        <p:spPr>
          <a:xfrm>
            <a:off x="5740400" y="5469255"/>
            <a:ext cx="845185" cy="3810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A/ G </a:t>
            </a:r>
            <a:r>
              <a:rPr lang="zh-CN" altLang="en-US"/>
              <a:t>？</a:t>
            </a:r>
            <a:endParaRPr lang="zh-CN" altLang="en-US"/>
          </a:p>
        </p:txBody>
      </p:sp>
      <p:sp>
        <p:nvSpPr>
          <p:cNvPr id="33" name="圆角矩形 32"/>
          <p:cNvSpPr/>
          <p:nvPr/>
        </p:nvSpPr>
        <p:spPr>
          <a:xfrm>
            <a:off x="10184130" y="4512310"/>
            <a:ext cx="1039495" cy="35306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p>
            <a:pPr algn="ctr"/>
            <a:r>
              <a:rPr lang="en-US" altLang="zh-CN"/>
              <a:t>B/D ?</a:t>
            </a:r>
            <a:endParaRPr lang="en-US" altLang="zh-CN"/>
          </a:p>
        </p:txBody>
      </p:sp>
      <p:sp>
        <p:nvSpPr>
          <p:cNvPr id="41" name="文本框 40"/>
          <p:cNvSpPr txBox="1"/>
          <p:nvPr/>
        </p:nvSpPr>
        <p:spPr>
          <a:xfrm>
            <a:off x="5082540" y="1443990"/>
            <a:ext cx="3835400" cy="1198880"/>
          </a:xfrm>
          <a:prstGeom prst="rect">
            <a:avLst/>
          </a:prstGeom>
          <a:noFill/>
          <a:ln w="28575" cmpd="sng">
            <a:solidFill>
              <a:srgbClr val="00B050"/>
            </a:solidFill>
            <a:prstDash val="solid"/>
          </a:ln>
        </p:spPr>
        <p:txBody>
          <a:bodyPr wrap="square" rtlCol="0">
            <a:spAutoFit/>
          </a:bodyPr>
          <a:p>
            <a:r>
              <a:rPr lang="zh-CN" altLang="en-US" sz="3600">
                <a:solidFill>
                  <a:srgbClr val="FF0000"/>
                </a:solidFill>
              </a:rPr>
              <a:t>宏观把控需慎重，</a:t>
            </a:r>
            <a:endParaRPr lang="zh-CN" altLang="en-US" sz="3600">
              <a:solidFill>
                <a:srgbClr val="FF0000"/>
              </a:solidFill>
            </a:endParaRPr>
          </a:p>
          <a:p>
            <a:r>
              <a:rPr lang="zh-CN" altLang="en-US" sz="3600">
                <a:solidFill>
                  <a:srgbClr val="FF0000"/>
                </a:solidFill>
              </a:rPr>
              <a:t>还需微观来验证！</a:t>
            </a:r>
            <a:endParaRPr lang="zh-CN" altLang="en-US" sz="3600">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to="" calcmode="lin" valueType="num">
                                      <p:cBhvr>
                                        <p:cTn id="7" dur="1" fill="hold"/>
                                        <p:tgtEl>
                                          <p:spTgt spid="29"/>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to="" calcmode="lin" valueType="num">
                                      <p:cBhvr>
                                        <p:cTn id="12" dur="1" fill="hold"/>
                                        <p:tgtEl>
                                          <p:spTgt spid="7"/>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anim to="" calcmode="lin" valueType="num">
                                      <p:cBhvr>
                                        <p:cTn id="17" dur="1" fill="hold"/>
                                        <p:tgtEl>
                                          <p:spTgt spid="32"/>
                                        </p:tgtEl>
                                      </p:cBhvr>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barn(inVertical)">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strips(downLeft)">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 to="" calcmode="lin" valueType="num">
                                      <p:cBhvr>
                                        <p:cTn id="32" dur="1" fill="hold"/>
                                        <p:tgtEl>
                                          <p:spTgt spid="27"/>
                                        </p:tgtEl>
                                      </p:cBhvr>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arn(inVertic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to="" calcmode="lin" valueType="num">
                                      <p:cBhvr>
                                        <p:cTn id="42" dur="1" fill="hold"/>
                                        <p:tgtEl>
                                          <p:spTgt spid="13"/>
                                        </p:tgtEl>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 to="" calcmode="lin" valueType="num">
                                      <p:cBhvr>
                                        <p:cTn id="47" dur="1" fill="hold"/>
                                        <p:tgtEl>
                                          <p:spTgt spid="16"/>
                                        </p:tgtEl>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 to="" calcmode="lin" valueType="num">
                                      <p:cBhvr>
                                        <p:cTn id="52" dur="1" fill="hold"/>
                                        <p:tgtEl>
                                          <p:spTgt spid="11"/>
                                        </p:tgtEl>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 to="" calcmode="lin" valueType="num">
                                      <p:cBhvr>
                                        <p:cTn id="57" dur="1" fill="hold"/>
                                        <p:tgtEl>
                                          <p:spTgt spid="14"/>
                                        </p:tgtEl>
                                      </p:cBhvr>
                                    </p:anim>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3"/>
                                        </p:tgtEl>
                                        <p:attrNameLst>
                                          <p:attrName>style.visibility</p:attrName>
                                        </p:attrNameLst>
                                      </p:cBhvr>
                                      <p:to>
                                        <p:strVal val="visible"/>
                                      </p:to>
                                    </p:set>
                                    <p:animEffect transition="in" filter="barn(inVertical)">
                                      <p:cBhvr>
                                        <p:cTn id="62" dur="500"/>
                                        <p:tgtEl>
                                          <p:spTgt spid="33"/>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barn(inVertical)">
                                      <p:cBhvr>
                                        <p:cTn id="67" dur="5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18" presetClass="entr" presetSubtype="12" fill="hold" grpId="0" nodeType="click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strips(downLeft)">
                                      <p:cBhvr>
                                        <p:cTn id="72" dur="500"/>
                                        <p:tgtEl>
                                          <p:spTgt spid="9"/>
                                        </p:tgtEl>
                                      </p:cBhvr>
                                    </p:animEffect>
                                  </p:childTnLst>
                                </p:cTn>
                              </p:par>
                            </p:childTnLst>
                          </p:cTn>
                        </p:par>
                      </p:childTnLst>
                    </p:cTn>
                  </p:par>
                  <p:par>
                    <p:cTn id="73" fill="hold">
                      <p:stCondLst>
                        <p:cond delay="indefinite"/>
                      </p:stCondLst>
                      <p:childTnLst>
                        <p:par>
                          <p:cTn id="74" fill="hold">
                            <p:stCondLst>
                              <p:cond delay="0"/>
                            </p:stCondLst>
                            <p:childTnLst>
                              <p:par>
                                <p:cTn id="75" presetID="24" presetClass="entr" presetSubtype="0" fill="hold" grpId="0" nodeType="clickEffect">
                                  <p:stCondLst>
                                    <p:cond delay="0"/>
                                  </p:stCondLst>
                                  <p:childTnLst>
                                    <p:set>
                                      <p:cBhvr>
                                        <p:cTn id="76" dur="1" fill="hold">
                                          <p:stCondLst>
                                            <p:cond delay="0"/>
                                          </p:stCondLst>
                                        </p:cTn>
                                        <p:tgtEl>
                                          <p:spTgt spid="41"/>
                                        </p:tgtEl>
                                        <p:attrNameLst>
                                          <p:attrName>style.visibility</p:attrName>
                                        </p:attrNameLst>
                                      </p:cBhvr>
                                      <p:to>
                                        <p:strVal val="visible"/>
                                      </p:to>
                                    </p:set>
                                    <p:anim to="" calcmode="lin" valueType="num">
                                      <p:cBhvr>
                                        <p:cTn id="77" dur="1" fill="hold"/>
                                        <p:tgtEl>
                                          <p:spTgt spid="41"/>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29" grpId="1"/>
      <p:bldP spid="26" grpId="0" animBg="1"/>
      <p:bldP spid="26" grpId="1" animBg="1"/>
      <p:bldP spid="15" grpId="0" animBg="1"/>
      <p:bldP spid="15" grpId="1" animBg="1"/>
      <p:bldP spid="27" grpId="0" animBg="1"/>
      <p:bldP spid="27" grpId="1" animBg="1"/>
      <p:bldP spid="10" grpId="0" animBg="1"/>
      <p:bldP spid="10" grpId="1" animBg="1"/>
      <p:bldP spid="13" grpId="0" animBg="1"/>
      <p:bldP spid="13" grpId="1" animBg="1"/>
      <p:bldP spid="16" grpId="0" animBg="1"/>
      <p:bldP spid="16" grpId="1" animBg="1"/>
      <p:bldP spid="11" grpId="0" animBg="1"/>
      <p:bldP spid="11" grpId="1" animBg="1"/>
      <p:bldP spid="14" grpId="0" animBg="1"/>
      <p:bldP spid="14" grpId="1" animBg="1"/>
      <p:bldP spid="33" grpId="0" animBg="1"/>
      <p:bldP spid="33" grpId="1" animBg="1"/>
      <p:bldP spid="8" grpId="0"/>
      <p:bldP spid="8" grpId="1"/>
      <p:bldP spid="9" grpId="0"/>
      <p:bldP spid="9" grpId="1"/>
      <p:bldP spid="41" grpId="0" animBg="1"/>
      <p:bldP spid="41" grpId="1" animBg="1"/>
      <p:bldP spid="7" grpId="0"/>
      <p:bldP spid="7"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0"/>
            <a:ext cx="753745" cy="1068070"/>
          </a:xfrm>
          <a:prstGeom prst="rect">
            <a:avLst/>
          </a:prstGeom>
        </p:spPr>
      </p:pic>
      <p:sp>
        <p:nvSpPr>
          <p:cNvPr id="24" name="文本框 23"/>
          <p:cNvSpPr txBox="1"/>
          <p:nvPr>
            <p:custDataLst>
              <p:tags r:id="rId3"/>
            </p:custDataLst>
          </p:nvPr>
        </p:nvSpPr>
        <p:spPr>
          <a:xfrm>
            <a:off x="708659" y="-213498"/>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年全国甲卷七选五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13" name="矩形 12"/>
          <p:cNvSpPr/>
          <p:nvPr>
            <p:custDataLst>
              <p:tags r:id="rId4"/>
            </p:custDataLst>
          </p:nvPr>
        </p:nvSpPr>
        <p:spPr>
          <a:xfrm>
            <a:off x="378469" y="3506213"/>
            <a:ext cx="2468880" cy="553085"/>
          </a:xfrm>
          <a:prstGeom prst="rect">
            <a:avLst/>
          </a:prstGeom>
        </p:spPr>
        <p:txBody>
          <a:bodyPr wrap="none">
            <a:spAutoFit/>
          </a:bodyPr>
          <a:p>
            <a:pPr algn="ctr"/>
            <a:r>
              <a:rPr lang="zh-CN" altLang="en-US" sz="3000" b="1" dirty="0">
                <a:solidFill>
                  <a:srgbClr val="5F7797"/>
                </a:solidFill>
              </a:rPr>
              <a:t>微观语篇分析</a:t>
            </a:r>
            <a:endParaRPr lang="zh-CN" altLang="en-US" sz="3000" b="1" dirty="0">
              <a:solidFill>
                <a:srgbClr val="5F7797"/>
              </a:solidFill>
            </a:endParaRPr>
          </a:p>
        </p:txBody>
      </p:sp>
      <p:grpSp>
        <p:nvGrpSpPr>
          <p:cNvPr id="14" name="组合 13"/>
          <p:cNvGrpSpPr/>
          <p:nvPr/>
        </p:nvGrpSpPr>
        <p:grpSpPr>
          <a:xfrm>
            <a:off x="5686425" y="420370"/>
            <a:ext cx="3477260" cy="3448050"/>
            <a:chOff x="11839" y="4417"/>
            <a:chExt cx="5476" cy="5430"/>
          </a:xfrm>
        </p:grpSpPr>
        <p:sp>
          <p:nvSpPr>
            <p:cNvPr id="25623" name="AutoShape 23"/>
            <p:cNvSpPr/>
            <p:nvPr>
              <p:custDataLst>
                <p:tags r:id="rId5"/>
              </p:custDataLst>
            </p:nvPr>
          </p:nvSpPr>
          <p:spPr>
            <a:xfrm>
              <a:off x="11839" y="5022"/>
              <a:ext cx="1065" cy="4825"/>
            </a:xfrm>
            <a:prstGeom prst="leftBrace">
              <a:avLst>
                <a:gd name="adj1" fmla="val 39247"/>
                <a:gd name="adj2" fmla="val 50000"/>
              </a:avLst>
            </a:prstGeom>
            <a:noFill/>
            <a:ln w="50800" cap="flat" cmpd="sng">
              <a:solidFill>
                <a:schemeClr val="accent4">
                  <a:lumMod val="75000"/>
                </a:schemeClr>
              </a:solidFill>
              <a:prstDash val="solid"/>
              <a:round/>
              <a:headEnd type="none" w="med" len="med"/>
              <a:tailEnd type="none" w="med" len="med"/>
            </a:ln>
          </p:spPr>
          <p:txBody>
            <a:bodyPr wrap="none" anchor="ctr"/>
            <a:p>
              <a:endParaRPr lang="zh-CN" altLang="en-US" dirty="0">
                <a:solidFill>
                  <a:schemeClr val="accent4">
                    <a:lumMod val="75000"/>
                  </a:schemeClr>
                </a:solidFill>
                <a:latin typeface="Arial" panose="020B0604020202020204" pitchFamily="34" charset="0"/>
                <a:ea typeface="宋体" panose="02010600030101010101" pitchFamily="2" charset="-122"/>
              </a:endParaRPr>
            </a:p>
          </p:txBody>
        </p:sp>
        <p:sp>
          <p:nvSpPr>
            <p:cNvPr id="25625" name="Rectangle 25"/>
            <p:cNvSpPr/>
            <p:nvPr>
              <p:custDataLst>
                <p:tags r:id="rId6"/>
              </p:custDataLst>
            </p:nvPr>
          </p:nvSpPr>
          <p:spPr>
            <a:xfrm>
              <a:off x="12779" y="4417"/>
              <a:ext cx="4536" cy="4190"/>
            </a:xfrm>
            <a:prstGeom prst="rect">
              <a:avLst/>
            </a:prstGeom>
            <a:noFill/>
            <a:ln w="9525">
              <a:noFill/>
            </a:ln>
          </p:spPr>
          <p:txBody>
            <a:bodyPr anchor="t"/>
            <a:p>
              <a:pPr marL="609600" indent="-609600">
                <a:spcBef>
                  <a:spcPct val="20000"/>
                </a:spcBef>
              </a:pPr>
              <a:r>
                <a:rPr lang="en-US" altLang="zh-CN"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1.</a:t>
              </a:r>
              <a:r>
                <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并列关系</a:t>
              </a: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a:p>
              <a:pPr marL="609600" indent="-609600">
                <a:spcBef>
                  <a:spcPct val="20000"/>
                </a:spcBef>
              </a:pPr>
              <a:r>
                <a:rPr lang="en-US" altLang="zh-CN"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2.</a:t>
              </a:r>
              <a:r>
                <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因果关系</a:t>
              </a: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a:p>
              <a:pPr marL="609600" indent="-609600">
                <a:spcBef>
                  <a:spcPct val="20000"/>
                </a:spcBef>
              </a:pPr>
              <a:r>
                <a:rPr lang="en-US" altLang="zh-CN"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3.</a:t>
              </a:r>
              <a:r>
                <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转折关系</a:t>
              </a: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a:p>
              <a:pPr marL="609600" indent="-609600">
                <a:spcBef>
                  <a:spcPct val="20000"/>
                </a:spcBef>
              </a:pPr>
              <a:r>
                <a:rPr lang="en-US" altLang="zh-CN"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4.</a:t>
              </a:r>
              <a:r>
                <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解释关系</a:t>
              </a: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a:p>
              <a:pPr marL="609600" indent="-609600">
                <a:spcBef>
                  <a:spcPct val="20000"/>
                </a:spcBef>
              </a:pPr>
              <a:r>
                <a:rPr lang="en-US" altLang="zh-CN"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5. </a:t>
              </a:r>
              <a:r>
                <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递进关系</a:t>
              </a: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a:p>
              <a:pPr marL="609600" indent="-609600">
                <a:spcBef>
                  <a:spcPct val="20000"/>
                </a:spcBef>
              </a:pPr>
              <a:r>
                <a:rPr lang="en-US" altLang="zh-CN"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6. </a:t>
              </a:r>
              <a:r>
                <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让步关系</a:t>
              </a: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a:p>
              <a:pPr marL="609600" indent="-609600">
                <a:spcBef>
                  <a:spcPct val="20000"/>
                </a:spcBef>
              </a:pPr>
              <a:r>
                <a:rPr lang="en-US" altLang="zh-CN"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7. </a:t>
              </a:r>
              <a:r>
                <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承启关系</a:t>
              </a: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a:p>
              <a:pPr marL="609600" indent="-609600">
                <a:spcBef>
                  <a:spcPct val="20000"/>
                </a:spcBef>
              </a:pPr>
              <a:r>
                <a:rPr lang="en-US" altLang="zh-CN"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8. </a:t>
              </a:r>
              <a:r>
                <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rPr>
                <a:t>例证关系</a:t>
              </a: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a:p>
              <a:pPr marL="609600" indent="-609600">
                <a:spcBef>
                  <a:spcPct val="20000"/>
                </a:spcBef>
              </a:pPr>
              <a:endParaRPr lang="zh-CN" altLang="en-US" sz="2400" b="1" dirty="0">
                <a:solidFill>
                  <a:schemeClr val="accent4">
                    <a:lumMod val="75000"/>
                  </a:schemeClr>
                </a:solidFill>
                <a:latin typeface="微软雅黑" panose="020B0503020204020204" charset="-122"/>
                <a:ea typeface="微软雅黑" panose="020B0503020204020204" charset="-122"/>
                <a:cs typeface="微软雅黑" panose="020B0503020204020204" charset="-122"/>
              </a:endParaRPr>
            </a:p>
          </p:txBody>
        </p:sp>
      </p:grpSp>
      <p:grpSp>
        <p:nvGrpSpPr>
          <p:cNvPr id="18" name="组合 17"/>
          <p:cNvGrpSpPr/>
          <p:nvPr/>
        </p:nvGrpSpPr>
        <p:grpSpPr>
          <a:xfrm>
            <a:off x="5765800" y="3868420"/>
            <a:ext cx="3622675" cy="2676525"/>
            <a:chOff x="5302" y="2379"/>
            <a:chExt cx="5705" cy="4215"/>
          </a:xfrm>
        </p:grpSpPr>
        <p:sp>
          <p:nvSpPr>
            <p:cNvPr id="25624" name="Text Box 24"/>
            <p:cNvSpPr txBox="1"/>
            <p:nvPr>
              <p:custDataLst>
                <p:tags r:id="rId7"/>
              </p:custDataLst>
            </p:nvPr>
          </p:nvSpPr>
          <p:spPr>
            <a:xfrm>
              <a:off x="6576" y="2379"/>
              <a:ext cx="4431" cy="4215"/>
            </a:xfrm>
            <a:prstGeom prst="rect">
              <a:avLst/>
            </a:prstGeom>
            <a:noFill/>
            <a:ln w="9525">
              <a:noFill/>
            </a:ln>
          </p:spPr>
          <p:txBody>
            <a:bodyPr wrap="square" anchor="t">
              <a:spAutoFit/>
            </a:bodyPr>
            <a:p>
              <a:pPr marL="342900" indent="-342900"/>
              <a:r>
                <a:rPr lang="en-US" altLang="zh-CN"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1.</a:t>
              </a:r>
              <a:r>
                <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相同词    </a:t>
              </a:r>
              <a:endPar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endParaRPr>
            </a:p>
            <a:p>
              <a:pPr marL="342900" indent="-342900"/>
              <a:r>
                <a:rPr lang="en-US" altLang="zh-CN"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2.</a:t>
              </a:r>
              <a:r>
                <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近义词  </a:t>
              </a:r>
              <a:endPar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endParaRPr>
            </a:p>
            <a:p>
              <a:pPr marL="342900" indent="-342900"/>
              <a:r>
                <a:rPr lang="en-US" altLang="zh-CN"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3.</a:t>
              </a:r>
              <a:r>
                <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反义词</a:t>
              </a:r>
              <a:endPar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endParaRPr>
            </a:p>
            <a:p>
              <a:pPr marL="342900" indent="-342900"/>
              <a:r>
                <a:rPr lang="en-US" altLang="zh-CN"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4.</a:t>
              </a:r>
              <a:r>
                <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同根词</a:t>
              </a:r>
              <a:endParaRPr lang="zh-CN" altLang="en-US" sz="2400" dirty="0">
                <a:solidFill>
                  <a:schemeClr val="accent3">
                    <a:lumMod val="75000"/>
                  </a:schemeClr>
                </a:solidFill>
                <a:latin typeface="微软雅黑" panose="020B0503020204020204" charset="-122"/>
                <a:ea typeface="微软雅黑" panose="020B0503020204020204" charset="-122"/>
                <a:cs typeface="微软雅黑" panose="020B0503020204020204" charset="-122"/>
              </a:endParaRPr>
            </a:p>
            <a:p>
              <a:pPr marL="342900" indent="-342900"/>
              <a:r>
                <a:rPr lang="en-US" altLang="zh-CN"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5.</a:t>
              </a:r>
              <a:r>
                <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同畴词</a:t>
              </a:r>
              <a:endParaRPr lang="zh-CN" altLang="en-US" sz="2000" b="1" dirty="0">
                <a:solidFill>
                  <a:schemeClr val="accent3">
                    <a:lumMod val="75000"/>
                  </a:schemeClr>
                </a:solidFill>
                <a:latin typeface="微软雅黑" panose="020B0503020204020204" charset="-122"/>
                <a:ea typeface="微软雅黑" panose="020B0503020204020204" charset="-122"/>
                <a:cs typeface="微软雅黑" panose="020B0503020204020204" charset="-122"/>
              </a:endParaRPr>
            </a:p>
            <a:p>
              <a:pPr marL="342900" indent="-342900"/>
              <a:r>
                <a:rPr lang="en-US" altLang="zh-CN"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6.</a:t>
              </a:r>
              <a:r>
                <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rPr>
                <a:t>代词</a:t>
              </a:r>
              <a:endPar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endParaRPr>
            </a:p>
          </p:txBody>
        </p:sp>
        <p:sp>
          <p:nvSpPr>
            <p:cNvPr id="16" name="AutoShape 23"/>
            <p:cNvSpPr/>
            <p:nvPr>
              <p:custDataLst>
                <p:tags r:id="rId8"/>
              </p:custDataLst>
            </p:nvPr>
          </p:nvSpPr>
          <p:spPr>
            <a:xfrm>
              <a:off x="5302" y="2819"/>
              <a:ext cx="940" cy="3335"/>
            </a:xfrm>
            <a:prstGeom prst="leftBrace">
              <a:avLst>
                <a:gd name="adj1" fmla="val 39247"/>
                <a:gd name="adj2" fmla="val 41439"/>
              </a:avLst>
            </a:prstGeom>
            <a:noFill/>
            <a:ln w="50800" cap="flat" cmpd="sng">
              <a:solidFill>
                <a:schemeClr val="accent3">
                  <a:lumMod val="75000"/>
                </a:schemeClr>
              </a:solidFill>
              <a:prstDash val="solid"/>
              <a:round/>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grpSp>
      <p:sp>
        <p:nvSpPr>
          <p:cNvPr id="2" name="左大括号 1"/>
          <p:cNvSpPr/>
          <p:nvPr/>
        </p:nvSpPr>
        <p:spPr>
          <a:xfrm>
            <a:off x="3000375" y="2201545"/>
            <a:ext cx="627380" cy="3282950"/>
          </a:xfrm>
          <a:prstGeom prst="leftBrace">
            <a:avLst/>
          </a:prstGeom>
          <a:ln w="444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3" name="矩形 2"/>
          <p:cNvSpPr/>
          <p:nvPr/>
        </p:nvSpPr>
        <p:spPr>
          <a:xfrm>
            <a:off x="3780790" y="1816735"/>
            <a:ext cx="1985010" cy="719455"/>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800"/>
              <a:t>句法逻辑</a:t>
            </a:r>
            <a:endParaRPr lang="zh-CN" altLang="en-US" sz="2800"/>
          </a:p>
        </p:txBody>
      </p:sp>
      <p:sp>
        <p:nvSpPr>
          <p:cNvPr id="4" name="矩形 3"/>
          <p:cNvSpPr/>
          <p:nvPr>
            <p:custDataLst>
              <p:tags r:id="rId9"/>
            </p:custDataLst>
          </p:nvPr>
        </p:nvSpPr>
        <p:spPr>
          <a:xfrm>
            <a:off x="3704590" y="4765040"/>
            <a:ext cx="1985010" cy="719455"/>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800"/>
              <a:t>关键词</a:t>
            </a:r>
            <a:endParaRPr lang="zh-CN" altLang="en-US" sz="280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0"/>
            <a:ext cx="753745" cy="1068070"/>
          </a:xfrm>
          <a:prstGeom prst="rect">
            <a:avLst/>
          </a:prstGeom>
        </p:spPr>
      </p:pic>
      <p:sp>
        <p:nvSpPr>
          <p:cNvPr id="3" name="文本框 2"/>
          <p:cNvSpPr txBox="1"/>
          <p:nvPr/>
        </p:nvSpPr>
        <p:spPr>
          <a:xfrm>
            <a:off x="377190" y="528320"/>
            <a:ext cx="8261350" cy="2984500"/>
          </a:xfrm>
          <a:prstGeom prst="rect">
            <a:avLst/>
          </a:prstGeom>
          <a:noFill/>
          <a:ln w="28575">
            <a:noFill/>
          </a:ln>
        </p:spPr>
        <p:txBody>
          <a:bodyPr wrap="square" rtlCol="0" anchor="t">
            <a:spAutoFit/>
          </a:bodyPr>
          <a:p>
            <a:pPr algn="ctr"/>
            <a:r>
              <a:rPr sz="2400">
                <a:latin typeface="Times New Roman" panose="02020603050405020304" charset="0"/>
                <a:cs typeface="Times New Roman" panose="02020603050405020304" charset="0"/>
                <a:sym typeface="+mn-ea"/>
              </a:rPr>
              <a:t>Tricks To Becoming A Patient Person</a:t>
            </a:r>
            <a:r>
              <a:rPr lang="en-US" sz="2400">
                <a:latin typeface="Times New Roman" panose="02020603050405020304" charset="0"/>
                <a:cs typeface="Times New Roman" panose="02020603050405020304" charset="0"/>
                <a:sym typeface="+mn-ea"/>
              </a:rPr>
              <a:t> </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Here's a riddle: What do traffic jams,long lines and waiting for a vacation to start all have in</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common?There's one answer.</a:t>
            </a:r>
            <a:r>
              <a:rPr sz="2400" u="sng">
                <a:latin typeface="Times New Roman" panose="02020603050405020304" charset="0"/>
                <a:cs typeface="Times New Roman" panose="02020603050405020304" charset="0"/>
                <a:sym typeface="+mn-ea"/>
              </a:rPr>
              <a:t> 36</a:t>
            </a:r>
            <a:r>
              <a:rPr lang="en-US" sz="2400" u="sng">
                <a:latin typeface="Times New Roman" panose="02020603050405020304" charset="0"/>
                <a:cs typeface="Times New Roman" panose="02020603050405020304" charset="0"/>
                <a:sym typeface="+mn-ea"/>
              </a:rPr>
              <a:t>___</a:t>
            </a:r>
            <a:endParaRPr sz="2400" u="sng">
              <a:latin typeface="Times New Roman" panose="02020603050405020304" charset="0"/>
              <a:cs typeface="Times New Roman" panose="02020603050405020304" charset="0"/>
            </a:endParaRPr>
          </a:p>
          <a:p>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In the Digital Age, we’re used to having what we need immediately and right a</a:t>
            </a:r>
            <a:r>
              <a:rPr lang="en-US" sz="2400">
                <a:latin typeface="Times New Roman" panose="02020603050405020304" charset="0"/>
                <a:cs typeface="Times New Roman" panose="02020603050405020304" charset="0"/>
                <a:sym typeface="+mn-ea"/>
              </a:rPr>
              <a:t>t</a:t>
            </a:r>
            <a:r>
              <a:rPr sz="2400">
                <a:latin typeface="Times New Roman" panose="02020603050405020304" charset="0"/>
                <a:cs typeface="Times New Roman" panose="02020603050405020304" charset="0"/>
                <a:sym typeface="+mn-ea"/>
              </a:rPr>
              <a:t> our fingertips</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However, research suggests that if we practiced patience, we’d be a whole lot better off.Here are several</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tricks.</a:t>
            </a:r>
            <a:endParaRPr sz="24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sym typeface="+mn-ea"/>
              </a:rPr>
              <a:t>   </a:t>
            </a:r>
            <a:endParaRPr lang="zh-CN" altLang="en-US" sz="2000">
              <a:latin typeface="Times New Roman" panose="02020603050405020304" charset="0"/>
              <a:cs typeface="Times New Roman" panose="02020603050405020304" charset="0"/>
              <a:sym typeface="+mn-ea"/>
            </a:endParaRPr>
          </a:p>
        </p:txBody>
      </p:sp>
      <p:sp>
        <p:nvSpPr>
          <p:cNvPr id="13" name="文本框 12"/>
          <p:cNvSpPr txBox="1"/>
          <p:nvPr>
            <p:custDataLst>
              <p:tags r:id="rId3"/>
            </p:custDataLst>
          </p:nvPr>
        </p:nvSpPr>
        <p:spPr>
          <a:xfrm>
            <a:off x="863600" y="-161290"/>
            <a:ext cx="7774940" cy="829945"/>
          </a:xfrm>
          <a:prstGeom prst="rect">
            <a:avLst/>
          </a:prstGeom>
          <a:noFill/>
        </p:spPr>
        <p:txBody>
          <a:bodyPr wrap="squar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000" dirty="0">
                <a:sym typeface="+mn-lt"/>
              </a:rPr>
              <a:t>03 </a:t>
            </a:r>
            <a:r>
              <a:rPr lang="zh-CN" altLang="en-US" sz="40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年全国甲卷七选五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 name="矩形 1"/>
          <p:cNvSpPr/>
          <p:nvPr/>
        </p:nvSpPr>
        <p:spPr>
          <a:xfrm>
            <a:off x="377190" y="2000250"/>
            <a:ext cx="7250430" cy="368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b="1">
                <a:latin typeface="Times New Roman" panose="02020603050405020304" charset="0"/>
                <a:cs typeface="Times New Roman" panose="02020603050405020304" charset="0"/>
                <a:sym typeface="+mn-ea"/>
              </a:rPr>
              <a:t>G. </a:t>
            </a:r>
            <a:r>
              <a:rPr b="1">
                <a:solidFill>
                  <a:srgbClr val="FF0000"/>
                </a:solidFill>
                <a:latin typeface="Times New Roman" panose="02020603050405020304" charset="0"/>
                <a:cs typeface="Times New Roman" panose="02020603050405020304" charset="0"/>
                <a:sym typeface="+mn-ea"/>
              </a:rPr>
              <a:t>They</a:t>
            </a:r>
            <a:r>
              <a:rPr b="1">
                <a:latin typeface="Times New Roman" panose="02020603050405020304" charset="0"/>
                <a:cs typeface="Times New Roman" panose="02020603050405020304" charset="0"/>
                <a:sym typeface="+mn-ea"/>
              </a:rPr>
              <a:t>'re all situations where we could use a little extra patience</a:t>
            </a:r>
            <a:endParaRPr lang="zh-CN" altLang="en-US" b="1"/>
          </a:p>
        </p:txBody>
      </p:sp>
      <p:sp>
        <p:nvSpPr>
          <p:cNvPr id="4" name="文本框 3"/>
          <p:cNvSpPr txBox="1"/>
          <p:nvPr/>
        </p:nvSpPr>
        <p:spPr>
          <a:xfrm>
            <a:off x="3982085" y="2656840"/>
            <a:ext cx="2861310" cy="487680"/>
          </a:xfrm>
          <a:prstGeom prst="rect">
            <a:avLst/>
          </a:prstGeom>
          <a:noFill/>
        </p:spPr>
        <p:txBody>
          <a:bodyPr wrap="square" rtlCol="0">
            <a:noAutofit/>
          </a:bodyPr>
          <a:p>
            <a:pPr algn="ctr"/>
            <a:r>
              <a:rPr lang="zh-CN" altLang="en-US" sz="3000" b="1" dirty="0">
                <a:solidFill>
                  <a:srgbClr val="CCA57D"/>
                </a:solidFill>
                <a:latin typeface="微软雅黑" panose="020B0503020204020204" charset="-122"/>
              </a:rPr>
              <a:t>解释关系</a:t>
            </a:r>
            <a:r>
              <a:rPr lang="en-US" altLang="zh-CN" sz="3000" b="1" dirty="0">
                <a:solidFill>
                  <a:srgbClr val="CCA57D"/>
                </a:solidFill>
                <a:latin typeface="微软雅黑" panose="020B0503020204020204" charset="-122"/>
              </a:rPr>
              <a:t>&amp;</a:t>
            </a:r>
            <a:r>
              <a:rPr lang="zh-CN" altLang="en-US" sz="3000" b="1" dirty="0">
                <a:solidFill>
                  <a:schemeClr val="accent3">
                    <a:lumMod val="75000"/>
                  </a:schemeClr>
                </a:solidFill>
                <a:latin typeface="微软雅黑" panose="020B0503020204020204" charset="-122"/>
                <a:ea typeface="微软雅黑" panose="020B0503020204020204" charset="-122"/>
                <a:cs typeface="微软雅黑" panose="020B0503020204020204" charset="-122"/>
                <a:sym typeface="+mn-ea"/>
              </a:rPr>
              <a:t>代词</a:t>
            </a:r>
            <a:endParaRPr lang="zh-CN" altLang="en-US" sz="3000" b="1" dirty="0">
              <a:solidFill>
                <a:schemeClr val="accent3">
                  <a:lumMod val="75000"/>
                </a:schemeClr>
              </a:solidFill>
              <a:latin typeface="微软雅黑" panose="020B0503020204020204" charset="-122"/>
              <a:ea typeface="微软雅黑" panose="020B0503020204020204" charset="-122"/>
              <a:cs typeface="微软雅黑" panose="020B0503020204020204" charset="-122"/>
            </a:endParaRPr>
          </a:p>
          <a:p>
            <a:pPr algn="ctr"/>
            <a:endParaRPr lang="zh-CN" altLang="en-US" sz="3000" b="1" dirty="0">
              <a:solidFill>
                <a:srgbClr val="CCA57D"/>
              </a:solidFill>
              <a:latin typeface="微软雅黑" panose="020B0503020204020204" charset="-122"/>
            </a:endParaRPr>
          </a:p>
        </p:txBody>
      </p:sp>
      <p:sp>
        <p:nvSpPr>
          <p:cNvPr id="38" name="文本框 37"/>
          <p:cNvSpPr txBox="1"/>
          <p:nvPr/>
        </p:nvSpPr>
        <p:spPr>
          <a:xfrm>
            <a:off x="6725285" y="1343025"/>
            <a:ext cx="864870" cy="368300"/>
          </a:xfrm>
          <a:prstGeom prst="rect">
            <a:avLst/>
          </a:prstGeom>
          <a:noFill/>
          <a:ln w="28575">
            <a:solidFill>
              <a:schemeClr val="accent2"/>
            </a:solidFill>
          </a:ln>
        </p:spPr>
        <p:txBody>
          <a:bodyPr wrap="square" rtlCol="0">
            <a:spAutoFit/>
          </a:bodyPr>
          <a:p>
            <a:endParaRPr lang="zh-CN" altLang="en-US"/>
          </a:p>
        </p:txBody>
      </p:sp>
      <p:sp>
        <p:nvSpPr>
          <p:cNvPr id="5" name="文本框 4"/>
          <p:cNvSpPr txBox="1"/>
          <p:nvPr/>
        </p:nvSpPr>
        <p:spPr>
          <a:xfrm>
            <a:off x="265430" y="3241040"/>
            <a:ext cx="11644630" cy="3522345"/>
          </a:xfrm>
          <a:prstGeom prst="rect">
            <a:avLst/>
          </a:prstGeom>
          <a:noFill/>
          <a:ln w="34925">
            <a:solidFill>
              <a:srgbClr val="C00000"/>
            </a:solidFill>
          </a:ln>
        </p:spPr>
        <p:txBody>
          <a:bodyPr wrap="square" rtlCol="0">
            <a:noAutofit/>
          </a:bodyPr>
          <a:p>
            <a:r>
              <a:rPr lang="zh-CN" altLang="en-US" sz="2800"/>
              <a:t>同频训练：</a:t>
            </a:r>
            <a:r>
              <a:rPr lang="en-US" altLang="zh-CN" sz="2800"/>
              <a:t>  </a:t>
            </a:r>
            <a:r>
              <a:rPr lang="zh-CN" altLang="en-US" sz="2400">
                <a:latin typeface="Times New Roman" panose="02020603050405020304" charset="0"/>
                <a:cs typeface="Times New Roman" panose="02020603050405020304" charset="0"/>
              </a:rPr>
              <a:t>Plan ahead. Most long-distance trains, especially the sleeping car accommodations, sell out very quickly. ______(36) But no matter when you travel, it's a good idea to make your reservations at least 90 days in advance.</a:t>
            </a:r>
            <a:r>
              <a:rPr lang="en-US" altLang="zh-CN" sz="2400">
                <a:latin typeface="Times New Roman" panose="02020603050405020304" charset="0"/>
                <a:cs typeface="Times New Roman" panose="02020603050405020304" charset="0"/>
              </a:rPr>
              <a:t>(2023</a:t>
            </a:r>
            <a:r>
              <a:rPr lang="zh-CN" altLang="en-US" sz="2400">
                <a:latin typeface="Times New Roman" panose="02020603050405020304" charset="0"/>
                <a:cs typeface="Times New Roman" panose="02020603050405020304" charset="0"/>
              </a:rPr>
              <a:t>年</a:t>
            </a:r>
            <a:r>
              <a:rPr lang="en-US" altLang="zh-CN" sz="2400">
                <a:latin typeface="Times New Roman" panose="02020603050405020304" charset="0"/>
                <a:cs typeface="Times New Roman" panose="02020603050405020304" charset="0"/>
              </a:rPr>
              <a:t>1</a:t>
            </a:r>
            <a:r>
              <a:rPr lang="zh-CN" altLang="en-US" sz="2400">
                <a:latin typeface="Times New Roman" panose="02020603050405020304" charset="0"/>
                <a:cs typeface="Times New Roman" panose="02020603050405020304" charset="0"/>
              </a:rPr>
              <a:t>月浙江卷</a:t>
            </a:r>
            <a:r>
              <a:rPr lang="en-US" altLang="zh-CN" sz="2400">
                <a:latin typeface="Times New Roman" panose="02020603050405020304" charset="0"/>
                <a:cs typeface="Times New Roman" panose="02020603050405020304" charset="0"/>
              </a:rPr>
              <a:t>)</a:t>
            </a:r>
            <a:endParaRPr lang="zh-CN" altLang="en-US" sz="2400">
              <a:latin typeface="Times New Roman" panose="02020603050405020304" charset="0"/>
              <a:cs typeface="Times New Roman" panose="02020603050405020304" charset="0"/>
            </a:endParaRPr>
          </a:p>
          <a:p>
            <a:r>
              <a:rPr lang="zh-CN" altLang="en-US" sz="2400">
                <a:latin typeface="Times New Roman" panose="02020603050405020304" charset="0"/>
                <a:cs typeface="Times New Roman" panose="02020603050405020304" charset="0"/>
              </a:rPr>
              <a:t>A. Train trips aren’t for impatient types.</a:t>
            </a:r>
            <a:r>
              <a:rPr lang="en-US" altLang="zh-CN" sz="2400">
                <a:latin typeface="Times New Roman" panose="02020603050405020304" charset="0"/>
                <a:cs typeface="Times New Roman" panose="02020603050405020304" charset="0"/>
              </a:rPr>
              <a:t>     </a:t>
            </a:r>
            <a:r>
              <a:rPr lang="zh-CN" altLang="en-US" sz="2400">
                <a:latin typeface="Times New Roman" panose="02020603050405020304" charset="0"/>
                <a:cs typeface="Times New Roman" panose="02020603050405020304" charset="0"/>
              </a:rPr>
              <a:t>B. You'll have views from both sides of the train.</a:t>
            </a:r>
            <a:endParaRPr lang="zh-CN" altLang="en-US" sz="2400">
              <a:latin typeface="Times New Roman" panose="02020603050405020304" charset="0"/>
              <a:cs typeface="Times New Roman" panose="02020603050405020304" charset="0"/>
            </a:endParaRPr>
          </a:p>
          <a:p>
            <a:r>
              <a:rPr lang="zh-CN" altLang="en-US" sz="2400">
                <a:latin typeface="Times New Roman" panose="02020603050405020304" charset="0"/>
                <a:cs typeface="Times New Roman" panose="02020603050405020304" charset="0"/>
              </a:rPr>
              <a:t>C. The temperature on rail cars is often hard to control.</a:t>
            </a:r>
            <a:r>
              <a:rPr lang="en-US" altLang="zh-CN" sz="2400">
                <a:latin typeface="Times New Roman" panose="02020603050405020304" charset="0"/>
                <a:cs typeface="Times New Roman" panose="02020603050405020304" charset="0"/>
              </a:rPr>
              <a:t> </a:t>
            </a:r>
            <a:endParaRPr lang="en-US" altLang="zh-CN" sz="2400">
              <a:latin typeface="Times New Roman" panose="02020603050405020304" charset="0"/>
              <a:cs typeface="Times New Roman" panose="02020603050405020304" charset="0"/>
            </a:endParaRPr>
          </a:p>
          <a:p>
            <a:r>
              <a:rPr lang="zh-CN" altLang="en-US" sz="2400">
                <a:latin typeface="Times New Roman" panose="02020603050405020304" charset="0"/>
                <a:cs typeface="Times New Roman" panose="02020603050405020304" charset="0"/>
              </a:rPr>
              <a:t>D. That's particularly true during busy summer months.</a:t>
            </a:r>
            <a:endParaRPr lang="zh-CN" altLang="en-US" sz="2400">
              <a:latin typeface="Times New Roman" panose="02020603050405020304" charset="0"/>
              <a:cs typeface="Times New Roman" panose="02020603050405020304" charset="0"/>
            </a:endParaRPr>
          </a:p>
          <a:p>
            <a:r>
              <a:rPr lang="zh-CN" altLang="en-US" sz="2400">
                <a:latin typeface="Times New Roman" panose="02020603050405020304" charset="0"/>
                <a:cs typeface="Times New Roman" panose="02020603050405020304" charset="0"/>
              </a:rPr>
              <a:t>E. You might have to wait longer than 24 hours to catch the next one.</a:t>
            </a:r>
            <a:endParaRPr lang="zh-CN" altLang="en-US" sz="2400">
              <a:latin typeface="Times New Roman" panose="02020603050405020304" charset="0"/>
              <a:cs typeface="Times New Roman" panose="02020603050405020304" charset="0"/>
            </a:endParaRPr>
          </a:p>
          <a:p>
            <a:r>
              <a:rPr lang="zh-CN" altLang="en-US" sz="2400">
                <a:latin typeface="Times New Roman" panose="02020603050405020304" charset="0"/>
                <a:cs typeface="Times New Roman" panose="02020603050405020304" charset="0"/>
              </a:rPr>
              <a:t>F. Chances are the cost will be a lot less than the cost of one bedroom.</a:t>
            </a:r>
            <a:endParaRPr lang="zh-CN" altLang="en-US" sz="2400">
              <a:latin typeface="Times New Roman" panose="02020603050405020304" charset="0"/>
              <a:cs typeface="Times New Roman" panose="02020603050405020304" charset="0"/>
            </a:endParaRPr>
          </a:p>
          <a:p>
            <a:r>
              <a:rPr lang="zh-CN" altLang="en-US" sz="2400">
                <a:latin typeface="Times New Roman" panose="02020603050405020304" charset="0"/>
                <a:cs typeface="Times New Roman" panose="02020603050405020304" charset="0"/>
              </a:rPr>
              <a:t>G. He may also book you in a sleeping car that’s right next to the diner.</a:t>
            </a:r>
            <a:endParaRPr lang="zh-CN" altLang="en-US" sz="2400">
              <a:latin typeface="Times New Roman" panose="02020603050405020304" charset="0"/>
              <a:cs typeface="Times New Roman" panose="02020603050405020304" charset="0"/>
            </a:endParaRPr>
          </a:p>
        </p:txBody>
      </p:sp>
      <p:sp>
        <p:nvSpPr>
          <p:cNvPr id="6" name="文本框 5"/>
          <p:cNvSpPr txBox="1"/>
          <p:nvPr/>
        </p:nvSpPr>
        <p:spPr>
          <a:xfrm>
            <a:off x="8639175" y="528320"/>
            <a:ext cx="3270885" cy="2712720"/>
          </a:xfrm>
          <a:prstGeom prst="rect">
            <a:avLst/>
          </a:prstGeom>
          <a:solidFill>
            <a:schemeClr val="accent4">
              <a:lumMod val="60000"/>
              <a:lumOff val="40000"/>
            </a:schemeClr>
          </a:solidFill>
        </p:spPr>
        <p:txBody>
          <a:bodyPr wrap="square" rtlCol="0">
            <a:noAutofit/>
          </a:bodyPr>
          <a:p>
            <a:r>
              <a:rPr lang="en-US" altLang="zh-CN" sz="2400"/>
              <a:t>36.</a:t>
            </a:r>
            <a:r>
              <a:rPr lang="zh-CN" altLang="en-US" sz="2400"/>
              <a:t>上文中作者提出问题，交通堵塞、排长队和等待假期有什么共同之处，下文中应该给出答案，进行解释。</a:t>
            </a:r>
            <a:r>
              <a:rPr lang="en-US" altLang="zh-CN" sz="2400"/>
              <a:t>G</a:t>
            </a:r>
            <a:r>
              <a:rPr lang="zh-CN" altLang="en-US" sz="2400"/>
              <a:t>选项中的</a:t>
            </a:r>
            <a:r>
              <a:rPr lang="en-US" altLang="zh-CN" sz="2400"/>
              <a:t>They</a:t>
            </a:r>
            <a:r>
              <a:rPr lang="zh-CN" altLang="en-US" sz="2400"/>
              <a:t>指代上文的内容。</a:t>
            </a:r>
            <a:endParaRPr lang="zh-CN" altLang="en-US" sz="2400"/>
          </a:p>
        </p:txBody>
      </p:sp>
      <p:sp>
        <p:nvSpPr>
          <p:cNvPr id="7" name="文本框 6"/>
          <p:cNvSpPr txBox="1"/>
          <p:nvPr/>
        </p:nvSpPr>
        <p:spPr>
          <a:xfrm>
            <a:off x="5283200" y="3700145"/>
            <a:ext cx="546100" cy="521970"/>
          </a:xfrm>
          <a:prstGeom prst="rect">
            <a:avLst/>
          </a:prstGeom>
          <a:noFill/>
        </p:spPr>
        <p:txBody>
          <a:bodyPr wrap="square" rtlCol="0">
            <a:spAutoFit/>
          </a:bodyPr>
          <a:p>
            <a:r>
              <a:rPr lang="en-US" altLang="zh-CN" sz="2800" b="1">
                <a:solidFill>
                  <a:srgbClr val="FF0000"/>
                </a:solidFill>
              </a:rPr>
              <a:t>D</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to="" calcmode="lin" valueType="num">
                                      <p:cBhvr>
                                        <p:cTn id="7" dur="1" fill="hold"/>
                                        <p:tgtEl>
                                          <p:spTgt spid="38"/>
                                        </p:tgtEl>
                                      </p:cBhvr>
                                    </p:anim>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strips(downLeft)">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to="" calcmode="lin" valueType="num">
                                      <p:cBhvr>
                                        <p:cTn id="22" dur="1" fill="hold"/>
                                        <p:tgtEl>
                                          <p:spTgt spid="4"/>
                                        </p:tgtEl>
                                      </p:cBhvr>
                                    </p:anim>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strips(downLeft)">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strips(downLeft)">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P spid="2" grpId="0" animBg="1"/>
      <p:bldP spid="2" grpId="1" animBg="1"/>
      <p:bldP spid="6" grpId="0" animBg="1"/>
      <p:bldP spid="6" grpId="1" animBg="1"/>
      <p:bldP spid="4" grpId="0"/>
      <p:bldP spid="4" grpId="1"/>
      <p:bldP spid="5" grpId="0" animBg="1"/>
      <p:bldP spid="5" grpId="1" animBg="1"/>
      <p:bldP spid="7" grpId="0"/>
      <p:bldP spid="7"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0"/>
            <a:ext cx="753745" cy="1068070"/>
          </a:xfrm>
          <a:prstGeom prst="rect">
            <a:avLst/>
          </a:prstGeom>
        </p:spPr>
      </p:pic>
      <p:sp>
        <p:nvSpPr>
          <p:cNvPr id="3" name="文本框 2"/>
          <p:cNvSpPr txBox="1"/>
          <p:nvPr/>
        </p:nvSpPr>
        <p:spPr>
          <a:xfrm>
            <a:off x="375920" y="668655"/>
            <a:ext cx="7734935" cy="2759710"/>
          </a:xfrm>
          <a:prstGeom prst="rect">
            <a:avLst/>
          </a:prstGeom>
          <a:noFill/>
          <a:ln w="28575">
            <a:noFill/>
          </a:ln>
        </p:spPr>
        <p:txBody>
          <a:bodyPr wrap="square" rtlCol="0" anchor="t">
            <a:noAutofit/>
          </a:bodyPr>
          <a:p>
            <a:r>
              <a:rPr lang="en-US" sz="2000">
                <a:latin typeface="Times New Roman" panose="02020603050405020304" charset="0"/>
                <a:cs typeface="Times New Roman" panose="02020603050405020304" charset="0"/>
                <a:sym typeface="+mn-ea"/>
              </a:rPr>
              <a:t>    </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●Practice gratitude(感激)</a:t>
            </a:r>
            <a:endParaRPr sz="2400">
              <a:latin typeface="Times New Roman" panose="02020603050405020304" charset="0"/>
              <a:cs typeface="Times New Roman" panose="02020603050405020304" charset="0"/>
            </a:endParaRPr>
          </a:p>
          <a:p>
            <a:r>
              <a:rPr sz="2400">
                <a:latin typeface="Times New Roman" panose="02020603050405020304" charset="0"/>
                <a:cs typeface="Times New Roman" panose="02020603050405020304" charset="0"/>
                <a:sym typeface="+mn-ea"/>
              </a:rPr>
              <a:t>Thankfulness has a lot of benefits:Research shows it makes us happier,less stressed and even</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more</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optimistic. </a:t>
            </a:r>
            <a:r>
              <a:rPr sz="2400" u="sng">
                <a:latin typeface="Times New Roman" panose="02020603050405020304" charset="0"/>
                <a:cs typeface="Times New Roman" panose="02020603050405020304" charset="0"/>
                <a:sym typeface="+mn-ea"/>
              </a:rPr>
              <a:t>37</a:t>
            </a:r>
            <a:r>
              <a:rPr lang="en-US" sz="2400" u="sng">
                <a:latin typeface="Times New Roman" panose="02020603050405020304" charset="0"/>
                <a:cs typeface="Times New Roman" panose="02020603050405020304" charset="0"/>
                <a:sym typeface="+mn-ea"/>
              </a:rPr>
              <a:t>__</a:t>
            </a:r>
            <a:r>
              <a:rPr sz="2400">
                <a:latin typeface="Times New Roman" panose="02020603050405020304" charset="0"/>
                <a:cs typeface="Times New Roman" panose="02020603050405020304" charset="0"/>
                <a:sym typeface="+mn-ea"/>
              </a:rPr>
              <a:t>."Showing thankfulness can foster self-control," said Ye Li, researcher at the</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University of Califormia.</a:t>
            </a:r>
            <a:endParaRPr sz="24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sym typeface="+mn-ea"/>
              </a:rPr>
              <a:t>    </a:t>
            </a:r>
            <a:endParaRPr lang="zh-CN" altLang="en-US" sz="2000">
              <a:latin typeface="Times New Roman" panose="02020603050405020304" charset="0"/>
              <a:cs typeface="Times New Roman" panose="02020603050405020304" charset="0"/>
              <a:sym typeface="+mn-ea"/>
            </a:endParaRPr>
          </a:p>
        </p:txBody>
      </p:sp>
      <p:sp>
        <p:nvSpPr>
          <p:cNvPr id="13" name="文本框 12"/>
          <p:cNvSpPr txBox="1"/>
          <p:nvPr>
            <p:custDataLst>
              <p:tags r:id="rId3"/>
            </p:custDataLst>
          </p:nvPr>
        </p:nvSpPr>
        <p:spPr>
          <a:xfrm>
            <a:off x="708659" y="-161428"/>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年全国甲卷七选五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5" name="矩形 4"/>
          <p:cNvSpPr/>
          <p:nvPr/>
        </p:nvSpPr>
        <p:spPr>
          <a:xfrm>
            <a:off x="212725" y="2620645"/>
            <a:ext cx="4751705" cy="452755"/>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b="1">
                <a:latin typeface="Times New Roman" panose="02020603050405020304" charset="0"/>
                <a:cs typeface="Times New Roman" panose="02020603050405020304" charset="0"/>
                <a:sym typeface="+mn-ea"/>
              </a:rPr>
              <a:t>E. </a:t>
            </a:r>
            <a:r>
              <a:rPr b="1">
                <a:solidFill>
                  <a:srgbClr val="FF0000"/>
                </a:solidFill>
                <a:latin typeface="Times New Roman" panose="02020603050405020304" charset="0"/>
                <a:cs typeface="Times New Roman" panose="02020603050405020304" charset="0"/>
                <a:sym typeface="+mn-ea"/>
              </a:rPr>
              <a:t>It</a:t>
            </a:r>
            <a:r>
              <a:rPr b="1">
                <a:latin typeface="Times New Roman" panose="02020603050405020304" charset="0"/>
                <a:cs typeface="Times New Roman" panose="02020603050405020304" charset="0"/>
                <a:sym typeface="+mn-ea"/>
              </a:rPr>
              <a:t> can </a:t>
            </a:r>
            <a:r>
              <a:rPr b="1">
                <a:solidFill>
                  <a:srgbClr val="FF0000"/>
                </a:solidFill>
                <a:latin typeface="Times New Roman" panose="02020603050405020304" charset="0"/>
                <a:cs typeface="Times New Roman" panose="02020603050405020304" charset="0"/>
                <a:sym typeface="+mn-ea"/>
              </a:rPr>
              <a:t>also</a:t>
            </a:r>
            <a:r>
              <a:rPr b="1">
                <a:latin typeface="Times New Roman" panose="02020603050405020304" charset="0"/>
                <a:cs typeface="Times New Roman" panose="02020603050405020304" charset="0"/>
                <a:sym typeface="+mn-ea"/>
              </a:rPr>
              <a:t> help us </a:t>
            </a:r>
            <a:r>
              <a:rPr b="1">
                <a:solidFill>
                  <a:srgbClr val="FF0000"/>
                </a:solidFill>
                <a:latin typeface="Times New Roman" panose="02020603050405020304" charset="0"/>
                <a:cs typeface="Times New Roman" panose="02020603050405020304" charset="0"/>
                <a:sym typeface="+mn-ea"/>
              </a:rPr>
              <a:t>practice </a:t>
            </a:r>
            <a:r>
              <a:rPr b="1">
                <a:latin typeface="Times New Roman" panose="02020603050405020304" charset="0"/>
                <a:cs typeface="Times New Roman" panose="02020603050405020304" charset="0"/>
                <a:sym typeface="+mn-ea"/>
              </a:rPr>
              <a:t>more patience</a:t>
            </a:r>
            <a:endParaRPr lang="zh-CN" altLang="en-US" b="1"/>
          </a:p>
        </p:txBody>
      </p:sp>
      <p:sp>
        <p:nvSpPr>
          <p:cNvPr id="7" name="文本框 6"/>
          <p:cNvSpPr txBox="1"/>
          <p:nvPr/>
        </p:nvSpPr>
        <p:spPr>
          <a:xfrm>
            <a:off x="4964430" y="2520315"/>
            <a:ext cx="2601595" cy="553085"/>
          </a:xfrm>
          <a:prstGeom prst="rect">
            <a:avLst/>
          </a:prstGeom>
          <a:noFill/>
        </p:spPr>
        <p:txBody>
          <a:bodyPr wrap="square" rtlCol="0">
            <a:spAutoFit/>
          </a:bodyPr>
          <a:p>
            <a:pPr algn="ctr"/>
            <a:r>
              <a:rPr lang="zh-CN" altLang="en-US" sz="3000" b="1" dirty="0">
                <a:solidFill>
                  <a:schemeClr val="accent3">
                    <a:lumMod val="75000"/>
                  </a:schemeClr>
                </a:solidFill>
                <a:latin typeface="微软雅黑" panose="020B0503020204020204" charset="-122"/>
              </a:rPr>
              <a:t>相同词</a:t>
            </a:r>
            <a:r>
              <a:rPr lang="en-US" altLang="zh-CN" sz="3000" b="1" dirty="0">
                <a:solidFill>
                  <a:schemeClr val="accent3">
                    <a:lumMod val="75000"/>
                  </a:schemeClr>
                </a:solidFill>
                <a:latin typeface="微软雅黑" panose="020B0503020204020204" charset="-122"/>
              </a:rPr>
              <a:t>&amp;</a:t>
            </a:r>
            <a:r>
              <a:rPr lang="zh-CN" altLang="en-US" sz="3000" b="1" dirty="0">
                <a:solidFill>
                  <a:schemeClr val="accent3">
                    <a:lumMod val="75000"/>
                  </a:schemeClr>
                </a:solidFill>
                <a:latin typeface="微软雅黑" panose="020B0503020204020204" charset="-122"/>
              </a:rPr>
              <a:t>代词</a:t>
            </a:r>
            <a:endParaRPr lang="zh-CN" altLang="en-US" sz="3000" b="1" dirty="0">
              <a:solidFill>
                <a:schemeClr val="accent3">
                  <a:lumMod val="75000"/>
                </a:schemeClr>
              </a:solidFill>
              <a:latin typeface="微软雅黑" panose="020B0503020204020204" charset="-122"/>
            </a:endParaRPr>
          </a:p>
        </p:txBody>
      </p:sp>
      <p:sp>
        <p:nvSpPr>
          <p:cNvPr id="8" name="矩形 7"/>
          <p:cNvSpPr/>
          <p:nvPr/>
        </p:nvSpPr>
        <p:spPr>
          <a:xfrm>
            <a:off x="1152525" y="708660"/>
            <a:ext cx="1066165" cy="359410"/>
          </a:xfrm>
          <a:prstGeom prst="rect">
            <a:avLst/>
          </a:prstGeom>
          <a:no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p:nvSpPr>
        <p:spPr>
          <a:xfrm>
            <a:off x="6564630" y="1068070"/>
            <a:ext cx="410210" cy="359410"/>
          </a:xfrm>
          <a:prstGeom prst="rect">
            <a:avLst/>
          </a:prstGeom>
          <a:no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 name="文本框 9"/>
          <p:cNvSpPr txBox="1"/>
          <p:nvPr/>
        </p:nvSpPr>
        <p:spPr>
          <a:xfrm>
            <a:off x="7893685" y="528320"/>
            <a:ext cx="4077970" cy="2900045"/>
          </a:xfrm>
          <a:prstGeom prst="rect">
            <a:avLst/>
          </a:prstGeom>
          <a:solidFill>
            <a:schemeClr val="accent4">
              <a:lumMod val="60000"/>
              <a:lumOff val="40000"/>
            </a:schemeClr>
          </a:solidFill>
        </p:spPr>
        <p:txBody>
          <a:bodyPr wrap="square" rtlCol="0">
            <a:noAutofit/>
          </a:bodyPr>
          <a:p>
            <a:r>
              <a:rPr lang="en-US" altLang="zh-CN" sz="2400"/>
              <a:t>37. </a:t>
            </a:r>
            <a:r>
              <a:rPr lang="zh-CN" altLang="en-US" sz="2400"/>
              <a:t>本段小标题为</a:t>
            </a:r>
            <a:r>
              <a:rPr lang="en-US" altLang="zh-CN" sz="2400"/>
              <a:t>practice gratitude</a:t>
            </a:r>
            <a:r>
              <a:rPr lang="zh-CN" altLang="en-US" sz="2400"/>
              <a:t>，</a:t>
            </a:r>
            <a:r>
              <a:rPr lang="en-US" altLang="zh-CN" sz="2400"/>
              <a:t> </a:t>
            </a:r>
            <a:r>
              <a:rPr lang="zh-CN" altLang="en-US" sz="2400"/>
              <a:t>学会感恩，空前之处感恩的好处，空后也是关于感激的好处，</a:t>
            </a:r>
            <a:r>
              <a:rPr lang="en-US" altLang="zh-CN" sz="2400"/>
              <a:t>E</a:t>
            </a:r>
            <a:r>
              <a:rPr lang="zh-CN" altLang="en-US" sz="2400"/>
              <a:t>选项恰好顺接上下文，介绍感恩的好处与锻炼耐心有关，重复小标题词汇</a:t>
            </a:r>
            <a:r>
              <a:rPr lang="en-US" altLang="zh-CN" sz="2400"/>
              <a:t>; </a:t>
            </a:r>
            <a:r>
              <a:rPr lang="zh-CN" altLang="en-US" sz="2400"/>
              <a:t>并且</a:t>
            </a:r>
            <a:r>
              <a:rPr lang="en-US" altLang="zh-CN" sz="2400"/>
              <a:t>it</a:t>
            </a:r>
            <a:r>
              <a:rPr lang="zh-CN" altLang="en-US" sz="2400"/>
              <a:t>指代上文中的</a:t>
            </a:r>
            <a:r>
              <a:rPr lang="en-US" altLang="zh-CN" sz="2400"/>
              <a:t>thankfulness.</a:t>
            </a:r>
            <a:endParaRPr lang="en-US" altLang="zh-CN" sz="2400"/>
          </a:p>
        </p:txBody>
      </p:sp>
      <p:sp>
        <p:nvSpPr>
          <p:cNvPr id="11" name="文本框 10"/>
          <p:cNvSpPr txBox="1"/>
          <p:nvPr/>
        </p:nvSpPr>
        <p:spPr>
          <a:xfrm>
            <a:off x="265430" y="3428365"/>
            <a:ext cx="11644630" cy="3194050"/>
          </a:xfrm>
          <a:prstGeom prst="rect">
            <a:avLst/>
          </a:prstGeom>
          <a:noFill/>
          <a:ln w="34925">
            <a:solidFill>
              <a:srgbClr val="C00000"/>
            </a:solidFill>
          </a:ln>
        </p:spPr>
        <p:txBody>
          <a:bodyPr wrap="square" rtlCol="0">
            <a:noAutofit/>
          </a:bodyPr>
          <a:p>
            <a:r>
              <a:rPr lang="zh-CN" altLang="en-US" sz="2800"/>
              <a:t>同频训练：</a:t>
            </a:r>
            <a:r>
              <a:rPr sz="2000">
                <a:latin typeface="Times New Roman" panose="02020603050405020304" charset="0"/>
                <a:cs typeface="Times New Roman" panose="02020603050405020304" charset="0"/>
              </a:rPr>
              <a:t>·Set a regular date</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Long-lasting friendships share the characteristic that both sides equally contact (联系) and share with one another. With busy schedules, squeezing in phone calls can be a challenge. ___16___.</a:t>
            </a:r>
            <a:r>
              <a:rPr lang="en-US" sz="2000">
                <a:latin typeface="Times New Roman" panose="02020603050405020304" charset="0"/>
                <a:cs typeface="Times New Roman" panose="02020603050405020304" charset="0"/>
              </a:rPr>
              <a:t> </a:t>
            </a:r>
            <a:r>
              <a:rPr lang="en-US" altLang="zh-CN" sz="2000">
                <a:latin typeface="Times New Roman" panose="02020603050405020304" charset="0"/>
                <a:cs typeface="Times New Roman" panose="02020603050405020304" charset="0"/>
                <a:sym typeface="+mn-ea"/>
              </a:rPr>
              <a:t>(2022</a:t>
            </a:r>
            <a:r>
              <a:rPr lang="zh-CN" altLang="en-US" sz="2000">
                <a:latin typeface="Times New Roman" panose="02020603050405020304" charset="0"/>
                <a:cs typeface="Times New Roman" panose="02020603050405020304" charset="0"/>
                <a:sym typeface="+mn-ea"/>
              </a:rPr>
              <a:t>年全国乙卷</a:t>
            </a:r>
            <a:r>
              <a:rPr lang="en-US" altLang="zh-CN" sz="2000">
                <a:latin typeface="Times New Roman" panose="02020603050405020304" charset="0"/>
                <a:cs typeface="Times New Roman" panose="02020603050405020304" charset="0"/>
                <a:sym typeface="+mn-ea"/>
              </a:rPr>
              <a: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A. Remember important dates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B. Compensate by writing letters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It is also helpful for you to be a friendship keeper</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D. Try to find a time that works for both of you and stick to it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Friends need to talk about their preferred methods of communication</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F. It is easy to have a sense of connectedness through social media</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You may be the friend who left or the one who was left behind</a:t>
            </a:r>
            <a:endParaRPr sz="2000">
              <a:latin typeface="Times New Roman" panose="02020603050405020304" charset="0"/>
              <a:cs typeface="Times New Roman" panose="02020603050405020304" charset="0"/>
            </a:endParaRPr>
          </a:p>
        </p:txBody>
      </p:sp>
      <p:sp>
        <p:nvSpPr>
          <p:cNvPr id="14" name="文本框 13"/>
          <p:cNvSpPr txBox="1"/>
          <p:nvPr/>
        </p:nvSpPr>
        <p:spPr>
          <a:xfrm>
            <a:off x="863600" y="4027805"/>
            <a:ext cx="546100" cy="521970"/>
          </a:xfrm>
          <a:prstGeom prst="rect">
            <a:avLst/>
          </a:prstGeom>
          <a:noFill/>
        </p:spPr>
        <p:txBody>
          <a:bodyPr wrap="square" rtlCol="0">
            <a:spAutoFit/>
          </a:bodyPr>
          <a:p>
            <a:r>
              <a:rPr lang="en-US" altLang="zh-CN" sz="2800" b="1">
                <a:solidFill>
                  <a:srgbClr val="FF0000"/>
                </a:solidFill>
              </a:rPr>
              <a:t>D</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to="" calcmode="lin" valueType="num">
                                      <p:cBhvr>
                                        <p:cTn id="7" dur="1" fill="hold"/>
                                        <p:tgtEl>
                                          <p:spTgt spid="8"/>
                                        </p:tgtEl>
                                      </p:cBhvr>
                                    </p:anim>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strips(downLef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to="" calcmode="lin" valueType="num">
                                      <p:cBhvr>
                                        <p:cTn id="27" dur="1" fill="hold"/>
                                        <p:tgtEl>
                                          <p:spTgt spid="7"/>
                                        </p:tgtEl>
                                      </p:cBhvr>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strips(downLeft)">
                                      <p:cBhvr>
                                        <p:cTn id="3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9" grpId="1" animBg="1"/>
      <p:bldP spid="10" grpId="0" animBg="1"/>
      <p:bldP spid="10" grpId="1" animBg="1"/>
      <p:bldP spid="5" grpId="0" animBg="1"/>
      <p:bldP spid="5" grpId="1" animBg="1"/>
      <p:bldP spid="7" grpId="0"/>
      <p:bldP spid="7" grpId="1"/>
      <p:bldP spid="11" grpId="0" animBg="1"/>
      <p:bldP spid="11" grpId="1" animBg="1"/>
      <p:bldP spid="14" grpId="0"/>
      <p:bldP spid="14"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0"/>
            <a:ext cx="753745" cy="1068070"/>
          </a:xfrm>
          <a:prstGeom prst="rect">
            <a:avLst/>
          </a:prstGeom>
        </p:spPr>
      </p:pic>
      <p:sp>
        <p:nvSpPr>
          <p:cNvPr id="3" name="文本框 2"/>
          <p:cNvSpPr txBox="1"/>
          <p:nvPr/>
        </p:nvSpPr>
        <p:spPr>
          <a:xfrm>
            <a:off x="375920" y="668655"/>
            <a:ext cx="7376795" cy="2759710"/>
          </a:xfrm>
          <a:prstGeom prst="rect">
            <a:avLst/>
          </a:prstGeom>
          <a:noFill/>
          <a:ln w="28575">
            <a:noFill/>
          </a:ln>
        </p:spPr>
        <p:txBody>
          <a:bodyPr wrap="square" rtlCol="0" anchor="t">
            <a:noAutofit/>
          </a:bodyPr>
          <a:p>
            <a:r>
              <a:rPr lang="en-US" sz="2000">
                <a:latin typeface="Times New Roman" panose="02020603050405020304" charset="0"/>
                <a:cs typeface="Times New Roman" panose="02020603050405020304" charset="0"/>
                <a:sym typeface="+mn-ea"/>
              </a:rPr>
              <a:t>    </a:t>
            </a:r>
            <a:r>
              <a:rPr sz="2000">
                <a:latin typeface="Times New Roman" panose="02020603050405020304" charset="0"/>
                <a:cs typeface="Times New Roman" panose="02020603050405020304" charset="0"/>
                <a:sym typeface="+mn-ea"/>
              </a:rPr>
              <a:t>●Make yourself wait</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sym typeface="+mn-ea"/>
              </a:rPr>
              <a:t>    </a:t>
            </a:r>
            <a:r>
              <a:rPr sz="2000">
                <a:latin typeface="Times New Roman" panose="02020603050405020304" charset="0"/>
                <a:cs typeface="Times New Roman" panose="02020603050405020304" charset="0"/>
                <a:sym typeface="+mn-ea"/>
              </a:rPr>
              <a:t>Instant gratification(满足) may seem like the most "feel good"option at the time,but psycholog</a:t>
            </a:r>
            <a:r>
              <a:rPr lang="en-US" sz="2000">
                <a:latin typeface="Times New Roman" panose="02020603050405020304" charset="0"/>
                <a:cs typeface="Times New Roman" panose="02020603050405020304" charset="0"/>
                <a:sym typeface="+mn-ea"/>
              </a:rPr>
              <a:t>y </a:t>
            </a:r>
            <a:r>
              <a:rPr sz="2000">
                <a:latin typeface="Times New Roman" panose="02020603050405020304" charset="0"/>
                <a:cs typeface="Times New Roman" panose="02020603050405020304" charset="0"/>
                <a:sym typeface="+mn-ea"/>
              </a:rPr>
              <a:t>research suggests</a:t>
            </a:r>
            <a:r>
              <a:rPr lang="en-US" sz="2000">
                <a:latin typeface="Times New Roman" panose="02020603050405020304" charset="0"/>
                <a:cs typeface="Times New Roman" panose="02020603050405020304" charset="0"/>
                <a:sym typeface="+mn-ea"/>
              </a:rPr>
              <a:t> </a:t>
            </a:r>
            <a:r>
              <a:rPr sz="2000">
                <a:latin typeface="Times New Roman" panose="02020603050405020304" charset="0"/>
                <a:cs typeface="Times New Roman" panose="02020603050405020304" charset="0"/>
                <a:sym typeface="+mn-ea"/>
              </a:rPr>
              <a:t>waiting for things actually makes us happier in the long run.And the only way for us to</a:t>
            </a:r>
            <a:r>
              <a:rPr lang="en-US" sz="2000">
                <a:latin typeface="Times New Roman" panose="02020603050405020304" charset="0"/>
                <a:cs typeface="Times New Roman" panose="02020603050405020304" charset="0"/>
                <a:sym typeface="+mn-ea"/>
              </a:rPr>
              <a:t> </a:t>
            </a:r>
            <a:r>
              <a:rPr sz="2000">
                <a:latin typeface="Times New Roman" panose="02020603050405020304" charset="0"/>
                <a:cs typeface="Times New Roman" panose="02020603050405020304" charset="0"/>
                <a:sym typeface="+mn-ea"/>
              </a:rPr>
              <a:t>get into the habit of waiting is to practice.</a:t>
            </a:r>
            <a:r>
              <a:rPr lang="en-US" sz="2000">
                <a:latin typeface="Times New Roman" panose="02020603050405020304" charset="0"/>
                <a:cs typeface="Times New Roman" panose="02020603050405020304" charset="0"/>
                <a:sym typeface="+mn-ea"/>
              </a:rPr>
              <a:t> </a:t>
            </a:r>
            <a:r>
              <a:rPr sz="2000" u="sng">
                <a:latin typeface="Times New Roman" panose="02020603050405020304" charset="0"/>
                <a:cs typeface="Times New Roman" panose="02020603050405020304" charset="0"/>
                <a:sym typeface="+mn-ea"/>
              </a:rPr>
              <a:t>38</a:t>
            </a:r>
            <a:r>
              <a:rPr lang="en-US" sz="2000" u="sng">
                <a:latin typeface="Times New Roman" panose="02020603050405020304" charset="0"/>
                <a:cs typeface="Times New Roman" panose="02020603050405020304" charset="0"/>
                <a:sym typeface="+mn-ea"/>
              </a:rPr>
              <a:t>__</a:t>
            </a:r>
            <a:r>
              <a:rPr sz="2000">
                <a:latin typeface="Times New Roman" panose="02020603050405020304" charset="0"/>
                <a:cs typeface="Times New Roman" panose="02020603050405020304" charset="0"/>
                <a:sym typeface="+mn-ea"/>
              </a:rPr>
              <a:t> Put off watching your favorite show until the weekend</a:t>
            </a:r>
            <a:r>
              <a:rPr lang="en-US" sz="2000">
                <a:latin typeface="Times New Roman" panose="02020603050405020304" charset="0"/>
                <a:cs typeface="Times New Roman" panose="02020603050405020304" charset="0"/>
                <a:sym typeface="+mn-ea"/>
              </a:rPr>
              <a:t>  </a:t>
            </a:r>
            <a:r>
              <a:rPr sz="2000">
                <a:latin typeface="Times New Roman" panose="02020603050405020304" charset="0"/>
                <a:cs typeface="Times New Roman" panose="02020603050405020304" charset="0"/>
                <a:sym typeface="+mn-ea"/>
              </a:rPr>
              <a:t>or wait 10 extra</a:t>
            </a:r>
            <a:r>
              <a:rPr lang="en-US" sz="2000">
                <a:latin typeface="Times New Roman" panose="02020603050405020304" charset="0"/>
                <a:cs typeface="Times New Roman" panose="02020603050405020304" charset="0"/>
                <a:sym typeface="+mn-ea"/>
              </a:rPr>
              <a:t> </a:t>
            </a:r>
            <a:r>
              <a:rPr sz="2000">
                <a:latin typeface="Times New Roman" panose="02020603050405020304" charset="0"/>
                <a:cs typeface="Times New Roman" panose="02020603050405020304" charset="0"/>
                <a:sym typeface="+mn-ea"/>
              </a:rPr>
              <a:t>minuters before going for that cake.You’ll soon find that the more patience you practice</a:t>
            </a:r>
            <a:r>
              <a:rPr lang="en-US" sz="2000">
                <a:latin typeface="Times New Roman" panose="02020603050405020304" charset="0"/>
                <a:cs typeface="Times New Roman" panose="02020603050405020304" charset="0"/>
                <a:sym typeface="+mn-ea"/>
              </a:rPr>
              <a:t> </a:t>
            </a:r>
            <a:r>
              <a:rPr sz="2000">
                <a:latin typeface="Times New Roman" panose="02020603050405020304" charset="0"/>
                <a:cs typeface="Times New Roman" panose="02020603050405020304" charset="0"/>
                <a:sym typeface="+mn-ea"/>
              </a:rPr>
              <a:t>the more you start to apply it to other, more annoying situations.</a:t>
            </a:r>
            <a:endParaRPr sz="2000">
              <a:latin typeface="Times New Roman" panose="02020603050405020304" charset="0"/>
              <a:cs typeface="Times New Roman" panose="02020603050405020304" charset="0"/>
            </a:endParaRPr>
          </a:p>
          <a:p>
            <a:endParaRPr lang="zh-CN" altLang="en-US" sz="2000">
              <a:latin typeface="Times New Roman" panose="02020603050405020304" charset="0"/>
              <a:cs typeface="Times New Roman" panose="02020603050405020304" charset="0"/>
              <a:sym typeface="+mn-ea"/>
            </a:endParaRPr>
          </a:p>
        </p:txBody>
      </p:sp>
      <p:sp>
        <p:nvSpPr>
          <p:cNvPr id="13" name="文本框 12"/>
          <p:cNvSpPr txBox="1"/>
          <p:nvPr>
            <p:custDataLst>
              <p:tags r:id="rId3"/>
            </p:custDataLst>
          </p:nvPr>
        </p:nvSpPr>
        <p:spPr>
          <a:xfrm>
            <a:off x="708659" y="-161428"/>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年全国甲卷七选五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6" name="文本框 25"/>
          <p:cNvSpPr txBox="1"/>
          <p:nvPr/>
        </p:nvSpPr>
        <p:spPr>
          <a:xfrm>
            <a:off x="470535" y="2344420"/>
            <a:ext cx="7418070" cy="187325"/>
          </a:xfrm>
          <a:prstGeom prst="rect">
            <a:avLst/>
          </a:prstGeom>
          <a:noFill/>
          <a:ln w="28575">
            <a:solidFill>
              <a:schemeClr val="accent1">
                <a:lumMod val="75000"/>
              </a:schemeClr>
            </a:solidFill>
          </a:ln>
        </p:spPr>
        <p:txBody>
          <a:bodyPr wrap="square" rtlCol="0">
            <a:noAutofit/>
          </a:bodyPr>
          <a:p>
            <a:endParaRPr lang="zh-CN" altLang="en-US"/>
          </a:p>
        </p:txBody>
      </p:sp>
      <p:sp>
        <p:nvSpPr>
          <p:cNvPr id="33" name="矩形 32"/>
          <p:cNvSpPr/>
          <p:nvPr/>
        </p:nvSpPr>
        <p:spPr>
          <a:xfrm>
            <a:off x="1527175" y="3084830"/>
            <a:ext cx="3580765" cy="39941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sz="2400">
                <a:latin typeface="Times New Roman" panose="02020603050405020304" charset="0"/>
                <a:cs typeface="Times New Roman" panose="02020603050405020304" charset="0"/>
                <a:sym typeface="+mn-ea"/>
              </a:rPr>
              <a:t>B. Start with small </a:t>
            </a:r>
            <a:r>
              <a:rPr sz="2400">
                <a:solidFill>
                  <a:srgbClr val="FF0000"/>
                </a:solidFill>
                <a:latin typeface="Times New Roman" panose="02020603050405020304" charset="0"/>
                <a:cs typeface="Times New Roman" panose="02020603050405020304" charset="0"/>
                <a:sym typeface="+mn-ea"/>
              </a:rPr>
              <a:t>tasks</a:t>
            </a:r>
            <a:endParaRPr lang="zh-CN" altLang="en-US" sz="2400">
              <a:solidFill>
                <a:srgbClr val="FF0000"/>
              </a:solidFill>
              <a:latin typeface="Times New Roman" panose="02020603050405020304" charset="0"/>
              <a:cs typeface="Times New Roman" panose="02020603050405020304" charset="0"/>
              <a:sym typeface="+mn-ea"/>
            </a:endParaRPr>
          </a:p>
        </p:txBody>
      </p:sp>
      <p:sp>
        <p:nvSpPr>
          <p:cNvPr id="34" name="文本框 33"/>
          <p:cNvSpPr txBox="1"/>
          <p:nvPr/>
        </p:nvSpPr>
        <p:spPr>
          <a:xfrm>
            <a:off x="5185410" y="3007995"/>
            <a:ext cx="1821180" cy="553085"/>
          </a:xfrm>
          <a:prstGeom prst="rect">
            <a:avLst/>
          </a:prstGeom>
          <a:noFill/>
        </p:spPr>
        <p:txBody>
          <a:bodyPr wrap="square" rtlCol="0">
            <a:spAutoFit/>
          </a:bodyPr>
          <a:p>
            <a:pPr algn="ctr"/>
            <a:r>
              <a:rPr lang="zh-CN" altLang="en-US" sz="3000" b="1" dirty="0">
                <a:solidFill>
                  <a:srgbClr val="CCA57D"/>
                </a:solidFill>
                <a:latin typeface="微软雅黑" panose="020B0503020204020204" charset="-122"/>
              </a:rPr>
              <a:t>例证关系</a:t>
            </a:r>
            <a:endParaRPr lang="zh-CN" altLang="en-US" sz="3000" b="1" dirty="0">
              <a:solidFill>
                <a:srgbClr val="CCA57D"/>
              </a:solidFill>
              <a:latin typeface="微软雅黑" panose="020B0503020204020204" charset="-122"/>
            </a:endParaRPr>
          </a:p>
        </p:txBody>
      </p:sp>
      <p:sp>
        <p:nvSpPr>
          <p:cNvPr id="37" name="文本框 36"/>
          <p:cNvSpPr txBox="1"/>
          <p:nvPr/>
        </p:nvSpPr>
        <p:spPr>
          <a:xfrm>
            <a:off x="5820410" y="1975485"/>
            <a:ext cx="2068830" cy="259080"/>
          </a:xfrm>
          <a:prstGeom prst="rect">
            <a:avLst/>
          </a:prstGeom>
          <a:noFill/>
          <a:ln w="28575">
            <a:solidFill>
              <a:schemeClr val="accent1">
                <a:lumMod val="75000"/>
              </a:schemeClr>
            </a:solidFill>
          </a:ln>
        </p:spPr>
        <p:txBody>
          <a:bodyPr wrap="square" rtlCol="0">
            <a:noAutofit/>
          </a:bodyPr>
          <a:p>
            <a:endParaRPr lang="zh-CN" altLang="en-US"/>
          </a:p>
        </p:txBody>
      </p:sp>
      <p:sp>
        <p:nvSpPr>
          <p:cNvPr id="5" name="文本框 4"/>
          <p:cNvSpPr txBox="1"/>
          <p:nvPr/>
        </p:nvSpPr>
        <p:spPr>
          <a:xfrm>
            <a:off x="375920" y="2641600"/>
            <a:ext cx="2068830" cy="259080"/>
          </a:xfrm>
          <a:prstGeom prst="rect">
            <a:avLst/>
          </a:prstGeom>
          <a:noFill/>
          <a:ln w="28575">
            <a:solidFill>
              <a:schemeClr val="accent1">
                <a:lumMod val="75000"/>
              </a:schemeClr>
            </a:solidFill>
          </a:ln>
        </p:spPr>
        <p:txBody>
          <a:bodyPr wrap="square" rtlCol="0">
            <a:noAutofit/>
          </a:bodyPr>
          <a:p>
            <a:endParaRPr lang="zh-CN" altLang="en-US"/>
          </a:p>
        </p:txBody>
      </p:sp>
      <p:sp>
        <p:nvSpPr>
          <p:cNvPr id="10" name="文本框 9"/>
          <p:cNvSpPr txBox="1"/>
          <p:nvPr/>
        </p:nvSpPr>
        <p:spPr>
          <a:xfrm>
            <a:off x="7893685" y="528320"/>
            <a:ext cx="4077970" cy="3109595"/>
          </a:xfrm>
          <a:prstGeom prst="rect">
            <a:avLst/>
          </a:prstGeom>
          <a:solidFill>
            <a:schemeClr val="accent4">
              <a:lumMod val="60000"/>
              <a:lumOff val="40000"/>
            </a:schemeClr>
          </a:solidFill>
        </p:spPr>
        <p:txBody>
          <a:bodyPr wrap="square" rtlCol="0">
            <a:noAutofit/>
          </a:bodyPr>
          <a:p>
            <a:r>
              <a:rPr lang="en-US" altLang="zh-CN" sz="2400"/>
              <a:t>38. </a:t>
            </a:r>
            <a:r>
              <a:rPr lang="zh-CN" altLang="en-US" sz="2400"/>
              <a:t>本段小标题为</a:t>
            </a:r>
            <a:r>
              <a:rPr lang="en-US" sz="2400"/>
              <a:t>make yourself wait, </a:t>
            </a:r>
            <a:r>
              <a:rPr lang="zh-CN" altLang="en-US" sz="2400"/>
              <a:t>让自己等待，空前之处养成习惯的唯一方法是锻炼，而后面则是举了两个锻炼等待的例子，因此设空出应该是对例子进行的一个小的总括：锻炼等待应该从小事开始。</a:t>
            </a:r>
            <a:endParaRPr lang="zh-CN" altLang="en-US" sz="2400"/>
          </a:p>
        </p:txBody>
      </p:sp>
      <p:sp>
        <p:nvSpPr>
          <p:cNvPr id="11" name="文本框 10"/>
          <p:cNvSpPr txBox="1"/>
          <p:nvPr/>
        </p:nvSpPr>
        <p:spPr>
          <a:xfrm>
            <a:off x="265430" y="3428365"/>
            <a:ext cx="11644630" cy="3194050"/>
          </a:xfrm>
          <a:prstGeom prst="rect">
            <a:avLst/>
          </a:prstGeom>
          <a:noFill/>
          <a:ln w="34925">
            <a:solidFill>
              <a:srgbClr val="C00000"/>
            </a:solidFill>
          </a:ln>
        </p:spPr>
        <p:txBody>
          <a:bodyPr wrap="square" rtlCol="0">
            <a:noAutofit/>
          </a:bodyPr>
          <a:p>
            <a:r>
              <a:rPr lang="zh-CN" altLang="en-US" sz="2800"/>
              <a:t>同频训练：</a:t>
            </a:r>
            <a:r>
              <a:rPr sz="2000">
                <a:latin typeface="Times New Roman" panose="02020603050405020304" charset="0"/>
                <a:cs typeface="Times New Roman" panose="02020603050405020304" charset="0"/>
              </a:rPr>
              <a:t>Recognize all of your strengths. Write them down in a journal. Begin to train your brain to look at strength before weakness. List all of your accomplishments and achievements. You have a job, earned your degree, and you got out of bed today.</a:t>
            </a:r>
            <a:r>
              <a:rPr sz="2000" u="sng">
                <a:latin typeface="Times New Roman" panose="02020603050405020304" charset="0"/>
                <a:cs typeface="Times New Roman" panose="02020603050405020304" charset="0"/>
              </a:rPr>
              <a:t>   4</a:t>
            </a:r>
            <a:r>
              <a:rPr lang="en-US" sz="2000" u="sng">
                <a:latin typeface="Times New Roman" panose="02020603050405020304" charset="0"/>
                <a:cs typeface="Times New Roman" panose="02020603050405020304" charset="0"/>
              </a:rPr>
              <a:t>___</a:t>
            </a:r>
            <a:r>
              <a:rPr sz="2000" u="sng">
                <a:latin typeface="Times New Roman" panose="02020603050405020304" charset="0"/>
                <a:cs typeface="Times New Roman" panose="02020603050405020304" charset="0"/>
              </a:rPr>
              <a:t>   </a:t>
            </a:r>
            <a:r>
              <a:rPr lang="en-US" sz="2000">
                <a:latin typeface="Times New Roman" panose="02020603050405020304" charset="0"/>
                <a:cs typeface="Times New Roman" panose="02020603050405020304" charset="0"/>
                <a:sym typeface="+mn-ea"/>
              </a:rPr>
              <a:t> </a:t>
            </a:r>
            <a:r>
              <a:rPr lang="en-US" altLang="zh-CN" sz="2000">
                <a:latin typeface="Times New Roman" panose="02020603050405020304" charset="0"/>
                <a:cs typeface="Times New Roman" panose="02020603050405020304" charset="0"/>
                <a:sym typeface="+mn-ea"/>
              </a:rPr>
              <a:t>(2022</a:t>
            </a:r>
            <a:r>
              <a:rPr lang="zh-CN" altLang="en-US" sz="2000">
                <a:latin typeface="Times New Roman" panose="02020603050405020304" charset="0"/>
                <a:cs typeface="Times New Roman" panose="02020603050405020304" charset="0"/>
                <a:sym typeface="+mn-ea"/>
              </a:rPr>
              <a:t>年新课标</a:t>
            </a:r>
            <a:r>
              <a:rPr lang="en-US" altLang="zh-CN" sz="2000">
                <a:latin typeface="Times New Roman" panose="02020603050405020304" charset="0"/>
                <a:cs typeface="Times New Roman" panose="02020603050405020304" charset="0"/>
                <a:sym typeface="+mn-ea"/>
              </a:rPr>
              <a:t>I</a:t>
            </a:r>
            <a:r>
              <a:rPr lang="zh-CN" altLang="en-US" sz="2000">
                <a:latin typeface="Times New Roman" panose="02020603050405020304" charset="0"/>
                <a:cs typeface="Times New Roman" panose="02020603050405020304" charset="0"/>
                <a:sym typeface="+mn-ea"/>
              </a:rPr>
              <a:t>卷</a:t>
            </a:r>
            <a:r>
              <a:rPr lang="en-US" altLang="zh-CN" sz="2000">
                <a:latin typeface="Times New Roman" panose="02020603050405020304" charset="0"/>
                <a:cs typeface="Times New Roman" panose="02020603050405020304" charset="0"/>
                <a:sym typeface="+mn-ea"/>
              </a:rPr>
              <a:t>)</a:t>
            </a:r>
            <a:endParaRPr sz="2000" u="sng">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A. Feeling upset again</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B. Where do you start?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Nothing is too small to celebrate.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D. Remember, you are only human.</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Set an intention for self-acceptance.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F. Stop comparing yourself with others.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When does the comparison game start?</a:t>
            </a:r>
            <a:endParaRPr sz="2000">
              <a:latin typeface="Times New Roman" panose="02020603050405020304" charset="0"/>
              <a:cs typeface="Times New Roman" panose="02020603050405020304" charset="0"/>
            </a:endParaRPr>
          </a:p>
        </p:txBody>
      </p:sp>
      <p:sp>
        <p:nvSpPr>
          <p:cNvPr id="14" name="文本框 13"/>
          <p:cNvSpPr txBox="1"/>
          <p:nvPr/>
        </p:nvSpPr>
        <p:spPr>
          <a:xfrm>
            <a:off x="4639310" y="4037330"/>
            <a:ext cx="546100" cy="521970"/>
          </a:xfrm>
          <a:prstGeom prst="rect">
            <a:avLst/>
          </a:prstGeom>
          <a:noFill/>
        </p:spPr>
        <p:txBody>
          <a:bodyPr wrap="square" rtlCol="0">
            <a:spAutoFit/>
          </a:bodyPr>
          <a:p>
            <a:r>
              <a:rPr lang="en-US" altLang="zh-CN" sz="2800" b="1">
                <a:solidFill>
                  <a:srgbClr val="FF0000"/>
                </a:solidFill>
              </a:rPr>
              <a:t>C</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000" fill="hold">
                                          <p:stCondLst>
                                            <p:cond delay="0"/>
                                          </p:stCondLst>
                                        </p:cTn>
                                        <p:tgtEl>
                                          <p:spTgt spid="37"/>
                                        </p:tgtEl>
                                        <p:attrNameLst>
                                          <p:attrName>style.visibility</p:attrName>
                                        </p:attrNameLst>
                                      </p:cBhvr>
                                      <p:to>
                                        <p:strVal val="visible"/>
                                      </p:to>
                                    </p:set>
                                    <p:anim calcmode="lin" valueType="num">
                                      <p:cBhvr additive="base">
                                        <p:cTn id="7" dur="1000" fill="hold"/>
                                        <p:tgtEl>
                                          <p:spTgt spid="37"/>
                                        </p:tgtEl>
                                        <p:attrNameLst>
                                          <p:attrName>ppt_x</p:attrName>
                                        </p:attrNameLst>
                                      </p:cBhvr>
                                      <p:tavLst>
                                        <p:tav tm="0">
                                          <p:val>
                                            <p:strVal val="#ppt_x"/>
                                          </p:val>
                                        </p:tav>
                                        <p:tav tm="100000">
                                          <p:val>
                                            <p:strVal val="#ppt_x"/>
                                          </p:val>
                                        </p:tav>
                                      </p:tavLst>
                                    </p:anim>
                                    <p:anim calcmode="lin" valueType="num">
                                      <p:cBhvr additive="base">
                                        <p:cTn id="8" dur="10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strips(downLeft)">
                                      <p:cBhvr>
                                        <p:cTn id="13" dur="500"/>
                                        <p:tgtEl>
                                          <p:spTgt spid="26"/>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inVertic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strips(downLeft)">
                                      <p:cBhvr>
                                        <p:cTn id="27" dur="5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4"/>
                                        </p:tgtEl>
                                        <p:attrNameLst>
                                          <p:attrName>style.visibility</p:attrName>
                                        </p:attrNameLst>
                                      </p:cBhvr>
                                      <p:to>
                                        <p:strVal val="visible"/>
                                      </p:to>
                                    </p:set>
                                    <p:anim calcmode="lin" valueType="num">
                                      <p:cBhvr additive="base">
                                        <p:cTn id="32" dur="500" fill="hold"/>
                                        <p:tgtEl>
                                          <p:spTgt spid="34"/>
                                        </p:tgtEl>
                                        <p:attrNameLst>
                                          <p:attrName>ppt_x</p:attrName>
                                        </p:attrNameLst>
                                      </p:cBhvr>
                                      <p:tavLst>
                                        <p:tav tm="0">
                                          <p:val>
                                            <p:strVal val="#ppt_x"/>
                                          </p:val>
                                        </p:tav>
                                        <p:tav tm="100000">
                                          <p:val>
                                            <p:strVal val="#ppt_x"/>
                                          </p:val>
                                        </p:tav>
                                      </p:tavLst>
                                    </p:anim>
                                    <p:anim calcmode="lin" valueType="num">
                                      <p:cBhvr additive="base">
                                        <p:cTn id="33"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4" presetClass="entr" presetSubtype="0"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 to="" calcmode="lin" valueType="num">
                                      <p:cBhvr>
                                        <p:cTn id="38" dur="1" fill="hold"/>
                                        <p:tgtEl>
                                          <p:spTgt spid="11"/>
                                        </p:tgtEl>
                                      </p:cBhvr>
                                    </p:anim>
                                  </p:childTnLst>
                                </p:cTn>
                              </p:par>
                            </p:childTnLst>
                          </p:cTn>
                        </p:par>
                      </p:childTnLst>
                    </p:cTn>
                  </p:par>
                  <p:par>
                    <p:cTn id="39" fill="hold">
                      <p:stCondLst>
                        <p:cond delay="indefinite"/>
                      </p:stCondLst>
                      <p:childTnLst>
                        <p:par>
                          <p:cTn id="40" fill="hold">
                            <p:stCondLst>
                              <p:cond delay="0"/>
                            </p:stCondLst>
                            <p:childTnLst>
                              <p:par>
                                <p:cTn id="41" presetID="18" presetClass="entr" presetSubtype="12"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strips(downLeft)">
                                      <p:cBhvr>
                                        <p:cTn id="4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7" grpId="1" animBg="1"/>
      <p:bldP spid="26" grpId="0" animBg="1"/>
      <p:bldP spid="26" grpId="1" animBg="1"/>
      <p:bldP spid="5" grpId="0" animBg="1"/>
      <p:bldP spid="5" grpId="1" animBg="1"/>
      <p:bldP spid="10" grpId="0" animBg="1"/>
      <p:bldP spid="10" grpId="1" animBg="1"/>
      <p:bldP spid="33" grpId="0" animBg="1"/>
      <p:bldP spid="33" grpId="1" animBg="1"/>
      <p:bldP spid="34" grpId="0"/>
      <p:bldP spid="34" grpId="1"/>
      <p:bldP spid="11" grpId="0" animBg="1"/>
      <p:bldP spid="11" grpId="1" animBg="1"/>
      <p:bldP spid="14" grpId="0"/>
      <p:bldP spid="14"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0"/>
            <a:ext cx="753745" cy="1068070"/>
          </a:xfrm>
          <a:prstGeom prst="rect">
            <a:avLst/>
          </a:prstGeom>
        </p:spPr>
      </p:pic>
      <p:sp>
        <p:nvSpPr>
          <p:cNvPr id="3" name="文本框 2"/>
          <p:cNvSpPr txBox="1"/>
          <p:nvPr/>
        </p:nvSpPr>
        <p:spPr>
          <a:xfrm>
            <a:off x="375920" y="668655"/>
            <a:ext cx="6657340" cy="1977390"/>
          </a:xfrm>
          <a:prstGeom prst="rect">
            <a:avLst/>
          </a:prstGeom>
          <a:noFill/>
          <a:ln w="28575">
            <a:noFill/>
          </a:ln>
        </p:spPr>
        <p:txBody>
          <a:bodyPr wrap="square" rtlCol="0" anchor="t">
            <a:noAutofit/>
          </a:bodyPr>
          <a:p>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a:t>
            </a:r>
            <a:r>
              <a:rPr sz="2400" u="sng">
                <a:latin typeface="Times New Roman" panose="02020603050405020304" charset="0"/>
                <a:cs typeface="Times New Roman" panose="02020603050405020304" charset="0"/>
                <a:sym typeface="+mn-ea"/>
              </a:rPr>
              <a:t>39</a:t>
            </a:r>
            <a:r>
              <a:rPr lang="en-US" sz="2400" u="sng">
                <a:latin typeface="Times New Roman" panose="02020603050405020304" charset="0"/>
                <a:cs typeface="Times New Roman" panose="02020603050405020304" charset="0"/>
                <a:sym typeface="+mn-ea"/>
              </a:rPr>
              <a:t>___</a:t>
            </a:r>
            <a:endParaRPr sz="2400">
              <a:latin typeface="Times New Roman" panose="02020603050405020304" charset="0"/>
              <a:cs typeface="Times New Roman" panose="02020603050405020304" charset="0"/>
            </a:endParaRPr>
          </a:p>
          <a:p>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So many of us have the belief that being comfortable is the only state we will tolerate, and when we</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experience something outside of our comfort zone,we get impatient about the circumstances. You should</a:t>
            </a:r>
            <a:r>
              <a:rPr lang="en-US" sz="2400">
                <a:latin typeface="Times New Roman" panose="02020603050405020304" charset="0"/>
                <a:cs typeface="Times New Roman" panose="02020603050405020304" charset="0"/>
                <a:sym typeface="+mn-ea"/>
              </a:rPr>
              <a:t> </a:t>
            </a:r>
            <a:r>
              <a:rPr sz="2400">
                <a:latin typeface="Times New Roman" panose="02020603050405020304" charset="0"/>
                <a:cs typeface="Times New Roman" panose="02020603050405020304" charset="0"/>
                <a:sym typeface="+mn-ea"/>
              </a:rPr>
              <a:t>learn to say to yourself," </a:t>
            </a:r>
            <a:r>
              <a:rPr sz="2400" u="sng">
                <a:latin typeface="Times New Roman" panose="02020603050405020304" charset="0"/>
                <a:cs typeface="Times New Roman" panose="02020603050405020304" charset="0"/>
                <a:sym typeface="+mn-ea"/>
              </a:rPr>
              <a:t>40</a:t>
            </a:r>
            <a:r>
              <a:rPr lang="en-US" sz="2400" u="sng">
                <a:latin typeface="Times New Roman" panose="02020603050405020304" charset="0"/>
                <a:cs typeface="Times New Roman" panose="02020603050405020304" charset="0"/>
                <a:sym typeface="+mn-ea"/>
              </a:rPr>
              <a:t>___</a:t>
            </a:r>
            <a:r>
              <a:rPr sz="2400">
                <a:latin typeface="Times New Roman" panose="02020603050405020304" charset="0"/>
                <a:cs typeface="Times New Roman" panose="02020603050405020304" charset="0"/>
                <a:sym typeface="+mn-ea"/>
              </a:rPr>
              <a:t>." You’ll then gradually become more patient.</a:t>
            </a:r>
            <a:endParaRPr lang="zh-CN" altLang="en-US" sz="2400">
              <a:latin typeface="Times New Roman" panose="02020603050405020304" charset="0"/>
              <a:cs typeface="Times New Roman" panose="02020603050405020304" charset="0"/>
              <a:sym typeface="+mn-ea"/>
            </a:endParaRPr>
          </a:p>
        </p:txBody>
      </p:sp>
      <p:sp>
        <p:nvSpPr>
          <p:cNvPr id="13" name="文本框 12"/>
          <p:cNvSpPr txBox="1"/>
          <p:nvPr>
            <p:custDataLst>
              <p:tags r:id="rId3"/>
            </p:custDataLst>
          </p:nvPr>
        </p:nvSpPr>
        <p:spPr>
          <a:xfrm>
            <a:off x="708659" y="-161428"/>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年全国甲卷七选五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35" name="文本框 34"/>
          <p:cNvSpPr txBox="1"/>
          <p:nvPr/>
        </p:nvSpPr>
        <p:spPr>
          <a:xfrm>
            <a:off x="358775" y="1473200"/>
            <a:ext cx="1621790" cy="368300"/>
          </a:xfrm>
          <a:prstGeom prst="rect">
            <a:avLst/>
          </a:prstGeom>
          <a:noFill/>
          <a:ln w="28575">
            <a:solidFill>
              <a:srgbClr val="00B050"/>
            </a:solidFill>
          </a:ln>
        </p:spPr>
        <p:txBody>
          <a:bodyPr wrap="square" rtlCol="0">
            <a:spAutoFit/>
          </a:bodyPr>
          <a:p>
            <a:endParaRPr lang="zh-CN" altLang="en-US"/>
          </a:p>
        </p:txBody>
      </p:sp>
      <p:sp>
        <p:nvSpPr>
          <p:cNvPr id="36" name="矩形 35"/>
          <p:cNvSpPr/>
          <p:nvPr/>
        </p:nvSpPr>
        <p:spPr>
          <a:xfrm>
            <a:off x="358775" y="3429000"/>
            <a:ext cx="3251200" cy="42227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a:latin typeface="Times New Roman" panose="02020603050405020304" charset="0"/>
                <a:cs typeface="Times New Roman" panose="02020603050405020304" charset="0"/>
                <a:sym typeface="+mn-ea"/>
              </a:rPr>
              <a:t>C. </a:t>
            </a:r>
            <a:r>
              <a:rPr sz="2000">
                <a:latin typeface="Times New Roman" panose="02020603050405020304" charset="0"/>
                <a:cs typeface="Times New Roman" panose="02020603050405020304" charset="0"/>
                <a:sym typeface="+mn-ea"/>
              </a:rPr>
              <a:t>Accept the</a:t>
            </a:r>
            <a:r>
              <a:rPr sz="2000">
                <a:solidFill>
                  <a:srgbClr val="FF0000"/>
                </a:solidFill>
                <a:latin typeface="Times New Roman" panose="02020603050405020304" charset="0"/>
                <a:cs typeface="Times New Roman" panose="02020603050405020304" charset="0"/>
                <a:sym typeface="+mn-ea"/>
              </a:rPr>
              <a:t> un</a:t>
            </a:r>
            <a:r>
              <a:rPr sz="2000">
                <a:latin typeface="Times New Roman" panose="02020603050405020304" charset="0"/>
                <a:cs typeface="Times New Roman" panose="02020603050405020304" charset="0"/>
                <a:sym typeface="+mn-ea"/>
              </a:rPr>
              <a:t>comfortable</a:t>
            </a:r>
            <a:endParaRPr lang="zh-CN" altLang="en-US" sz="2000">
              <a:latin typeface="Times New Roman" panose="02020603050405020304" charset="0"/>
              <a:cs typeface="Times New Roman" panose="02020603050405020304" charset="0"/>
            </a:endParaRPr>
          </a:p>
        </p:txBody>
      </p:sp>
      <p:sp>
        <p:nvSpPr>
          <p:cNvPr id="39" name="文本框 38"/>
          <p:cNvSpPr txBox="1"/>
          <p:nvPr/>
        </p:nvSpPr>
        <p:spPr>
          <a:xfrm>
            <a:off x="3818255" y="3329305"/>
            <a:ext cx="2688590" cy="521970"/>
          </a:xfrm>
          <a:prstGeom prst="rect">
            <a:avLst/>
          </a:prstGeom>
          <a:noFill/>
        </p:spPr>
        <p:txBody>
          <a:bodyPr wrap="square" rtlCol="0" anchor="t">
            <a:spAutoFit/>
          </a:bodyPr>
          <a:p>
            <a:r>
              <a:rPr lang="zh-CN" altLang="en-US"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sym typeface="+mn-ea"/>
              </a:rPr>
              <a:t>反义词</a:t>
            </a:r>
            <a:endParaRPr lang="en-US" altLang="zh-CN" sz="2800" b="1" dirty="0">
              <a:solidFill>
                <a:schemeClr val="accent3">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40" name="矩形 39"/>
          <p:cNvSpPr/>
          <p:nvPr/>
        </p:nvSpPr>
        <p:spPr>
          <a:xfrm>
            <a:off x="358775" y="3963035"/>
            <a:ext cx="5030470" cy="5715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sz="2000">
                <a:latin typeface="Times New Roman" panose="02020603050405020304" charset="0"/>
                <a:cs typeface="Times New Roman" panose="02020603050405020304" charset="0"/>
                <a:sym typeface="+mn-ea"/>
              </a:rPr>
              <a:t>F.This is merely </a:t>
            </a:r>
            <a:r>
              <a:rPr sz="2000" b="1">
                <a:solidFill>
                  <a:srgbClr val="FF0000"/>
                </a:solidFill>
                <a:latin typeface="Times New Roman" panose="02020603050405020304" charset="0"/>
                <a:cs typeface="Times New Roman" panose="02020603050405020304" charset="0"/>
                <a:sym typeface="+mn-ea"/>
              </a:rPr>
              <a:t>un</a:t>
            </a:r>
            <a:r>
              <a:rPr sz="2000">
                <a:latin typeface="Times New Roman" panose="02020603050405020304" charset="0"/>
                <a:cs typeface="Times New Roman" panose="02020603050405020304" charset="0"/>
                <a:sym typeface="+mn-ea"/>
              </a:rPr>
              <a:t>comfortable, not </a:t>
            </a:r>
            <a:r>
              <a:rPr sz="2000">
                <a:solidFill>
                  <a:srgbClr val="FF0000"/>
                </a:solidFill>
                <a:latin typeface="Times New Roman" panose="02020603050405020304" charset="0"/>
                <a:cs typeface="Times New Roman" panose="02020603050405020304" charset="0"/>
                <a:sym typeface="+mn-ea"/>
              </a:rPr>
              <a:t>intolerable</a:t>
            </a:r>
            <a:endParaRPr lang="zh-CN" altLang="en-US" sz="2000">
              <a:solidFill>
                <a:srgbClr val="FF0000"/>
              </a:solidFill>
              <a:latin typeface="Times New Roman" panose="02020603050405020304" charset="0"/>
              <a:cs typeface="Times New Roman" panose="02020603050405020304" charset="0"/>
              <a:sym typeface="+mn-ea"/>
            </a:endParaRPr>
          </a:p>
        </p:txBody>
      </p:sp>
      <p:sp>
        <p:nvSpPr>
          <p:cNvPr id="41" name="文本框 40"/>
          <p:cNvSpPr txBox="1"/>
          <p:nvPr/>
        </p:nvSpPr>
        <p:spPr>
          <a:xfrm>
            <a:off x="4944745" y="1473200"/>
            <a:ext cx="1151255" cy="368300"/>
          </a:xfrm>
          <a:prstGeom prst="rect">
            <a:avLst/>
          </a:prstGeom>
          <a:noFill/>
          <a:ln w="28575">
            <a:solidFill>
              <a:srgbClr val="00B050"/>
            </a:solidFill>
          </a:ln>
        </p:spPr>
        <p:txBody>
          <a:bodyPr wrap="square" rtlCol="0">
            <a:noAutofit/>
          </a:bodyPr>
          <a:p>
            <a:endParaRPr lang="zh-CN" altLang="en-US"/>
          </a:p>
        </p:txBody>
      </p:sp>
      <p:sp>
        <p:nvSpPr>
          <p:cNvPr id="10" name="文本框 9"/>
          <p:cNvSpPr txBox="1"/>
          <p:nvPr/>
        </p:nvSpPr>
        <p:spPr>
          <a:xfrm>
            <a:off x="7033260" y="528320"/>
            <a:ext cx="4937760" cy="3718560"/>
          </a:xfrm>
          <a:prstGeom prst="rect">
            <a:avLst/>
          </a:prstGeom>
          <a:solidFill>
            <a:schemeClr val="accent4">
              <a:lumMod val="60000"/>
              <a:lumOff val="40000"/>
            </a:schemeClr>
          </a:solidFill>
        </p:spPr>
        <p:txBody>
          <a:bodyPr wrap="square" rtlCol="0">
            <a:noAutofit/>
          </a:bodyPr>
          <a:p>
            <a:r>
              <a:rPr lang="en-US" altLang="zh-CN" sz="2400"/>
              <a:t>39.</a:t>
            </a:r>
            <a:r>
              <a:rPr lang="zh-CN" altLang="en-US" sz="2400"/>
              <a:t>为小标题设空，从下文中可知离开舒适区使我们失去耐心，因此小标题应与离开舒适区并能保持耐心相关，</a:t>
            </a:r>
            <a:r>
              <a:rPr lang="en-US" altLang="zh-CN" sz="2400"/>
              <a:t>C</a:t>
            </a:r>
            <a:r>
              <a:rPr lang="zh-CN" altLang="en-US" sz="2400"/>
              <a:t>中的</a:t>
            </a:r>
            <a:r>
              <a:rPr lang="en-US" altLang="zh-CN" sz="2400"/>
              <a:t>uncomfortable</a:t>
            </a:r>
            <a:r>
              <a:rPr lang="zh-CN" altLang="en-US" sz="2400"/>
              <a:t>是答题的关键。</a:t>
            </a:r>
            <a:endParaRPr lang="zh-CN" altLang="en-US" sz="2400"/>
          </a:p>
          <a:p>
            <a:r>
              <a:rPr lang="en-US" altLang="zh-CN" sz="2400"/>
              <a:t>40. </a:t>
            </a:r>
            <a:r>
              <a:rPr lang="zh-CN" altLang="en-US" sz="2400"/>
              <a:t>根据上文</a:t>
            </a:r>
            <a:r>
              <a:rPr lang="en-US" altLang="zh-CN" sz="2400"/>
              <a:t>you should </a:t>
            </a:r>
            <a:r>
              <a:rPr lang="zh-CN" altLang="en-US" sz="2400"/>
              <a:t>以及下文中的</a:t>
            </a:r>
            <a:r>
              <a:rPr lang="en-US" altLang="zh-CN" sz="2400"/>
              <a:t>y</a:t>
            </a:r>
            <a:r>
              <a:rPr sz="2400">
                <a:latin typeface="Times New Roman" panose="02020603050405020304" charset="0"/>
                <a:cs typeface="Times New Roman" panose="02020603050405020304" charset="0"/>
                <a:sym typeface="+mn-ea"/>
              </a:rPr>
              <a:t>ou’ll </a:t>
            </a:r>
            <a:r>
              <a:rPr lang="zh-CN" sz="2400">
                <a:latin typeface="Times New Roman" panose="02020603050405020304" charset="0"/>
                <a:cs typeface="Times New Roman" panose="02020603050405020304" charset="0"/>
                <a:sym typeface="+mn-ea"/>
              </a:rPr>
              <a:t>可知设空处应为鼓励自己接受不适应有关。</a:t>
            </a:r>
            <a:r>
              <a:rPr lang="en-US" altLang="zh-CN" sz="2400">
                <a:latin typeface="Times New Roman" panose="02020603050405020304" charset="0"/>
                <a:cs typeface="Times New Roman" panose="02020603050405020304" charset="0"/>
                <a:sym typeface="+mn-ea"/>
              </a:rPr>
              <a:t>F</a:t>
            </a:r>
            <a:r>
              <a:rPr lang="zh-CN" altLang="en-US" sz="2400">
                <a:latin typeface="Times New Roman" panose="02020603050405020304" charset="0"/>
                <a:cs typeface="Times New Roman" panose="02020603050405020304" charset="0"/>
                <a:sym typeface="+mn-ea"/>
              </a:rPr>
              <a:t>选项符合语境，并且</a:t>
            </a:r>
            <a:r>
              <a:rPr lang="en-US" altLang="zh-CN" sz="2400">
                <a:latin typeface="Times New Roman" panose="02020603050405020304" charset="0"/>
                <a:cs typeface="Times New Roman" panose="02020603050405020304" charset="0"/>
                <a:sym typeface="+mn-ea"/>
              </a:rPr>
              <a:t>uncomfortable </a:t>
            </a:r>
            <a:r>
              <a:rPr lang="zh-CN" altLang="en-US" sz="2400">
                <a:latin typeface="Times New Roman" panose="02020603050405020304" charset="0"/>
                <a:cs typeface="Times New Roman" panose="02020603050405020304" charset="0"/>
                <a:sym typeface="+mn-ea"/>
              </a:rPr>
              <a:t>和</a:t>
            </a:r>
            <a:r>
              <a:rPr lang="en-US" altLang="zh-CN" sz="2400">
                <a:latin typeface="Times New Roman" panose="02020603050405020304" charset="0"/>
                <a:cs typeface="Times New Roman" panose="02020603050405020304" charset="0"/>
                <a:sym typeface="+mn-ea"/>
              </a:rPr>
              <a:t>intolerate </a:t>
            </a:r>
            <a:r>
              <a:rPr lang="zh-CN" altLang="en-US" sz="2400">
                <a:latin typeface="Times New Roman" panose="02020603050405020304" charset="0"/>
                <a:cs typeface="Times New Roman" panose="02020603050405020304" charset="0"/>
                <a:sym typeface="+mn-ea"/>
              </a:rPr>
              <a:t>构成反义词同现。</a:t>
            </a:r>
            <a:endParaRPr lang="zh-CN" altLang="en-US" sz="2400">
              <a:latin typeface="Times New Roman" panose="02020603050405020304" charset="0"/>
              <a:cs typeface="Times New Roman" panose="02020603050405020304" charset="0"/>
              <a:sym typeface="+mn-ea"/>
            </a:endParaRPr>
          </a:p>
        </p:txBody>
      </p:sp>
      <p:sp>
        <p:nvSpPr>
          <p:cNvPr id="11" name="文本框 10"/>
          <p:cNvSpPr txBox="1"/>
          <p:nvPr/>
        </p:nvSpPr>
        <p:spPr>
          <a:xfrm>
            <a:off x="547370" y="4634230"/>
            <a:ext cx="10972800" cy="1819275"/>
          </a:xfrm>
          <a:prstGeom prst="rect">
            <a:avLst/>
          </a:prstGeom>
          <a:noFill/>
          <a:ln w="34925">
            <a:solidFill>
              <a:srgbClr val="C00000"/>
            </a:solidFill>
          </a:ln>
        </p:spPr>
        <p:txBody>
          <a:bodyPr wrap="square" rtlCol="0">
            <a:noAutofit/>
          </a:bodyPr>
          <a:p>
            <a:r>
              <a:rPr lang="zh-CN" altLang="en-US" sz="2800"/>
              <a:t>同频训练：</a:t>
            </a:r>
            <a:r>
              <a:rPr sz="2400">
                <a:latin typeface="Times New Roman" panose="02020603050405020304" charset="0"/>
                <a:cs typeface="Times New Roman" panose="02020603050405020304" charset="0"/>
              </a:rPr>
              <a:t>When we change our jobs or schools, it often leaves us without a friend. ______ But for many of us the process is difficult and requires courage.  </a:t>
            </a:r>
            <a:endParaRPr sz="2400">
              <a:latin typeface="Times New Roman" panose="02020603050405020304" charset="0"/>
              <a:cs typeface="Times New Roman" panose="02020603050405020304" charset="0"/>
            </a:endParaRPr>
          </a:p>
          <a:p>
            <a:r>
              <a:rPr sz="2400">
                <a:latin typeface="Times New Roman" panose="02020603050405020304" charset="0"/>
                <a:cs typeface="Times New Roman" panose="02020603050405020304" charset="0"/>
              </a:rPr>
              <a:t>A. Making new friends comes easy for some people. </a:t>
            </a:r>
            <a:endParaRPr sz="2400">
              <a:latin typeface="Times New Roman" panose="02020603050405020304" charset="0"/>
              <a:cs typeface="Times New Roman" panose="02020603050405020304" charset="0"/>
            </a:endParaRPr>
          </a:p>
          <a:p>
            <a:r>
              <a:rPr sz="2400">
                <a:latin typeface="Times New Roman" panose="02020603050405020304" charset="0"/>
                <a:cs typeface="Times New Roman" panose="02020603050405020304" charset="0"/>
              </a:rPr>
              <a:t>B. For a friendship to develop you need to stay in touch.</a:t>
            </a:r>
            <a:endParaRPr sz="2400">
              <a:latin typeface="Times New Roman" panose="02020603050405020304" charset="0"/>
              <a:cs typeface="Times New Roman" panose="02020603050405020304" charset="0"/>
            </a:endParaRPr>
          </a:p>
        </p:txBody>
      </p:sp>
      <p:sp>
        <p:nvSpPr>
          <p:cNvPr id="14" name="文本框 13"/>
          <p:cNvSpPr txBox="1"/>
          <p:nvPr/>
        </p:nvSpPr>
        <p:spPr>
          <a:xfrm>
            <a:off x="863600" y="5008880"/>
            <a:ext cx="546100" cy="521970"/>
          </a:xfrm>
          <a:prstGeom prst="rect">
            <a:avLst/>
          </a:prstGeom>
          <a:noFill/>
        </p:spPr>
        <p:txBody>
          <a:bodyPr wrap="square" rtlCol="0">
            <a:spAutoFit/>
          </a:bodyPr>
          <a:p>
            <a:r>
              <a:rPr lang="en-US" altLang="zh-CN" sz="2800" b="1">
                <a:solidFill>
                  <a:srgbClr val="FF0000"/>
                </a:solidFill>
              </a:rPr>
              <a:t>A</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strips(downLeft)">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 to="" calcmode="lin" valueType="num">
                                      <p:cBhvr>
                                        <p:cTn id="12" dur="1" fill="hold"/>
                                        <p:tgtEl>
                                          <p:spTgt spid="41"/>
                                        </p:tgtEl>
                                      </p:cBhvr>
                                    </p:anim>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000" fill="hold">
                                          <p:stCondLst>
                                            <p:cond delay="0"/>
                                          </p:stCondLst>
                                        </p:cTn>
                                        <p:tgtEl>
                                          <p:spTgt spid="10"/>
                                        </p:tgtEl>
                                        <p:attrNameLst>
                                          <p:attrName>style.visibility</p:attrName>
                                        </p:attrNameLst>
                                      </p:cBhvr>
                                      <p:to>
                                        <p:strVal val="visible"/>
                                      </p:to>
                                    </p:set>
                                    <p:anim calcmode="lin" valueType="num">
                                      <p:cBhvr additive="base">
                                        <p:cTn id="17" dur="1000" fill="hold"/>
                                        <p:tgtEl>
                                          <p:spTgt spid="10"/>
                                        </p:tgtEl>
                                        <p:attrNameLst>
                                          <p:attrName>ppt_x</p:attrName>
                                        </p:attrNameLst>
                                      </p:cBhvr>
                                      <p:tavLst>
                                        <p:tav tm="0">
                                          <p:val>
                                            <p:strVal val="#ppt_x"/>
                                          </p:val>
                                        </p:tav>
                                        <p:tav tm="100000">
                                          <p:val>
                                            <p:strVal val="#ppt_x"/>
                                          </p:val>
                                        </p:tav>
                                      </p:tavLst>
                                    </p:anim>
                                    <p:anim calcmode="lin" valueType="num">
                                      <p:cBhvr additive="base">
                                        <p:cTn id="18"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strips(downLeft)">
                                      <p:cBhvr>
                                        <p:cTn id="23" dur="500"/>
                                        <p:tgtEl>
                                          <p:spTgt spid="36"/>
                                        </p:tgtEl>
                                      </p:cBhvr>
                                    </p:animEffect>
                                  </p:childTnLst>
                                </p:cTn>
                              </p:par>
                            </p:childTnLst>
                          </p:cTn>
                        </p:par>
                      </p:childTnLst>
                    </p:cTn>
                  </p:par>
                  <p:par>
                    <p:cTn id="24" fill="hold">
                      <p:stCondLst>
                        <p:cond delay="indefinite"/>
                      </p:stCondLst>
                      <p:childTnLst>
                        <p:par>
                          <p:cTn id="25" fill="hold">
                            <p:stCondLst>
                              <p:cond delay="0"/>
                            </p:stCondLst>
                            <p:childTnLst>
                              <p:par>
                                <p:cTn id="26" presetID="24" presetClass="entr" presetSubtype="0" fill="hold" grpId="0" nodeType="clickEffect">
                                  <p:stCondLst>
                                    <p:cond delay="0"/>
                                  </p:stCondLst>
                                  <p:childTnLst>
                                    <p:set>
                                      <p:cBhvr>
                                        <p:cTn id="27" dur="1" fill="hold">
                                          <p:stCondLst>
                                            <p:cond delay="0"/>
                                          </p:stCondLst>
                                        </p:cTn>
                                        <p:tgtEl>
                                          <p:spTgt spid="40"/>
                                        </p:tgtEl>
                                        <p:attrNameLst>
                                          <p:attrName>style.visibility</p:attrName>
                                        </p:attrNameLst>
                                      </p:cBhvr>
                                      <p:to>
                                        <p:strVal val="visible"/>
                                      </p:to>
                                    </p:set>
                                    <p:anim to="" calcmode="lin" valueType="num">
                                      <p:cBhvr>
                                        <p:cTn id="28" dur="1" fill="hold"/>
                                        <p:tgtEl>
                                          <p:spTgt spid="40"/>
                                        </p:tgtEl>
                                      </p:cBhvr>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anim calcmode="lin" valueType="num">
                                      <p:cBhvr additive="base">
                                        <p:cTn id="33" dur="500" fill="hold"/>
                                        <p:tgtEl>
                                          <p:spTgt spid="39"/>
                                        </p:tgtEl>
                                        <p:attrNameLst>
                                          <p:attrName>ppt_x</p:attrName>
                                        </p:attrNameLst>
                                      </p:cBhvr>
                                      <p:tavLst>
                                        <p:tav tm="0">
                                          <p:val>
                                            <p:strVal val="#ppt_x"/>
                                          </p:val>
                                        </p:tav>
                                        <p:tav tm="100000">
                                          <p:val>
                                            <p:strVal val="#ppt_x"/>
                                          </p:val>
                                        </p:tav>
                                      </p:tavLst>
                                    </p:anim>
                                    <p:anim calcmode="lin" valueType="num">
                                      <p:cBhvr additive="base">
                                        <p:cTn id="3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 calcmode="lin" valueType="num">
                                      <p:cBhvr additive="base">
                                        <p:cTn id="39" dur="500" fill="hold"/>
                                        <p:tgtEl>
                                          <p:spTgt spid="11"/>
                                        </p:tgtEl>
                                        <p:attrNameLst>
                                          <p:attrName>ppt_x</p:attrName>
                                        </p:attrNameLst>
                                      </p:cBhvr>
                                      <p:tavLst>
                                        <p:tav tm="0">
                                          <p:val>
                                            <p:strVal val="#ppt_x"/>
                                          </p:val>
                                        </p:tav>
                                        <p:tav tm="100000">
                                          <p:val>
                                            <p:strVal val="#ppt_x"/>
                                          </p:val>
                                        </p:tav>
                                      </p:tavLst>
                                    </p:anim>
                                    <p:anim calcmode="lin" valueType="num">
                                      <p:cBhvr additive="base">
                                        <p:cTn id="4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4"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to="" calcmode="lin" valueType="num">
                                      <p:cBhvr>
                                        <p:cTn id="45" dur="1" fill="hold"/>
                                        <p:tgtEl>
                                          <p:spTgt spid="14"/>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5" grpId="1" animBg="1"/>
      <p:bldP spid="41" grpId="0" animBg="1"/>
      <p:bldP spid="41" grpId="1" animBg="1"/>
      <p:bldP spid="10" grpId="0" animBg="1"/>
      <p:bldP spid="10" grpId="1" animBg="1"/>
      <p:bldP spid="36" grpId="0" animBg="1"/>
      <p:bldP spid="36" grpId="1" animBg="1"/>
      <p:bldP spid="40" grpId="0" animBg="1"/>
      <p:bldP spid="40" grpId="1" animBg="1"/>
      <p:bldP spid="39" grpId="0"/>
      <p:bldP spid="39" grpId="1"/>
      <p:bldP spid="11" grpId="0" animBg="1"/>
      <p:bldP spid="11" grpId="1" animBg="1"/>
      <p:bldP spid="14" grpId="0"/>
      <p:bldP spid="14"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203200"/>
            <a:ext cx="753745" cy="1068070"/>
          </a:xfrm>
          <a:prstGeom prst="rect">
            <a:avLst/>
          </a:prstGeom>
        </p:spPr>
      </p:pic>
      <p:sp>
        <p:nvSpPr>
          <p:cNvPr id="12" name="文本框 11"/>
          <p:cNvSpPr txBox="1"/>
          <p:nvPr/>
        </p:nvSpPr>
        <p:spPr>
          <a:xfrm>
            <a:off x="260350" y="922020"/>
            <a:ext cx="9030335" cy="5653405"/>
          </a:xfrm>
          <a:prstGeom prst="rect">
            <a:avLst/>
          </a:prstGeom>
          <a:noFill/>
          <a:ln w="28575" cmpd="sng">
            <a:solidFill>
              <a:schemeClr val="accent6">
                <a:lumMod val="75000"/>
              </a:schemeClr>
            </a:solidFill>
            <a:prstDash val="solid"/>
          </a:ln>
        </p:spPr>
        <p:txBody>
          <a:bodyPr wrap="square" rtlCol="0">
            <a:noAutofit/>
          </a:bodyPr>
          <a:p>
            <a:r>
              <a:rPr lang="en-US" sz="2000">
                <a:latin typeface="Times New Roman" panose="02020603050405020304" charset="0"/>
                <a:cs typeface="Times New Roman" panose="02020603050405020304" charset="0"/>
              </a:rPr>
              <a:t>    </a:t>
            </a:r>
            <a:r>
              <a:rPr>
                <a:latin typeface="Times New Roman" panose="02020603050405020304" charset="0"/>
                <a:cs typeface="Times New Roman" panose="02020603050405020304" charset="0"/>
              </a:rPr>
              <a:t>Indoor plants might look as if they just sit around not doing much, but in many ways they are the unsung heroes of the home. </a:t>
            </a:r>
            <a:r>
              <a:rPr u="sng">
                <a:latin typeface="Times New Roman" panose="02020603050405020304" charset="0"/>
                <a:cs typeface="Times New Roman" panose="02020603050405020304" charset="0"/>
              </a:rPr>
              <a:t>  36  </a:t>
            </a:r>
            <a:r>
              <a:rPr>
                <a:latin typeface="Times New Roman" panose="02020603050405020304" charset="0"/>
                <a:cs typeface="Times New Roman" panose="02020603050405020304" charset="0"/>
              </a:rPr>
              <a:t>, but studies have shown that they can promote pople's wellbeing by improving their mood(心情)，reducing stress and helping their memory. What's more, indoor plants are easy to look after and are not very expensive. </a:t>
            </a:r>
            <a:endParaRPr>
              <a:latin typeface="Times New Roman" panose="02020603050405020304" charset="0"/>
              <a:cs typeface="Times New Roman" panose="02020603050405020304" charset="0"/>
            </a:endParaRPr>
          </a:p>
          <a:p>
            <a:r>
              <a:rPr lang="en-US" b="1">
                <a:latin typeface="Times New Roman" panose="02020603050405020304" charset="0"/>
                <a:cs typeface="Times New Roman" panose="02020603050405020304" charset="0"/>
              </a:rPr>
              <a:t>    </a:t>
            </a:r>
            <a:r>
              <a:rPr b="1">
                <a:latin typeface="Times New Roman" panose="02020603050405020304" charset="0"/>
                <a:cs typeface="Times New Roman" panose="02020603050405020304" charset="0"/>
              </a:rPr>
              <a:t>What are indoor plants? </a:t>
            </a:r>
            <a:endParaRPr b="1">
              <a:latin typeface="Times New Roman" panose="02020603050405020304" charset="0"/>
              <a:cs typeface="Times New Roman" panose="02020603050405020304" charset="0"/>
            </a:endParaRPr>
          </a:p>
          <a:p>
            <a:r>
              <a:rPr>
                <a:latin typeface="Times New Roman" panose="02020603050405020304" charset="0"/>
                <a:cs typeface="Times New Roman" panose="02020603050405020304" charset="0"/>
              </a:rPr>
              <a:t>Indoor plants, also known as houseplants or pot plants, are plants that like to grow indoors. Many of these species(物种) are not ideally suited to growing outside in the UK, especially in the winter.  </a:t>
            </a:r>
            <a:r>
              <a:rPr u="sng">
                <a:latin typeface="Times New Roman" panose="02020603050405020304" charset="0"/>
                <a:cs typeface="Times New Roman" panose="02020603050405020304" charset="0"/>
              </a:rPr>
              <a:t> 37</a:t>
            </a:r>
            <a:r>
              <a:rPr lang="en-US" u="sng">
                <a:latin typeface="Times New Roman" panose="02020603050405020304" charset="0"/>
                <a:cs typeface="Times New Roman" panose="02020603050405020304" charset="0"/>
              </a:rPr>
              <a:t>_</a:t>
            </a:r>
            <a:r>
              <a:rPr u="sng">
                <a:latin typeface="Times New Roman" panose="02020603050405020304" charset="0"/>
                <a:cs typeface="Times New Roman" panose="02020603050405020304" charset="0"/>
              </a:rPr>
              <a:t>   </a:t>
            </a:r>
            <a:endParaRPr>
              <a:latin typeface="Times New Roman" panose="02020603050405020304" charset="0"/>
              <a:cs typeface="Times New Roman" panose="02020603050405020304" charset="0"/>
            </a:endParaRPr>
          </a:p>
          <a:p>
            <a:r>
              <a:rPr lang="en-US" b="1">
                <a:latin typeface="Times New Roman" panose="02020603050405020304" charset="0"/>
                <a:cs typeface="Times New Roman" panose="02020603050405020304" charset="0"/>
              </a:rPr>
              <a:t>    </a:t>
            </a:r>
            <a:r>
              <a:rPr b="1">
                <a:latin typeface="Times New Roman" panose="02020603050405020304" charset="0"/>
                <a:cs typeface="Times New Roman" panose="02020603050405020304" charset="0"/>
              </a:rPr>
              <a:t>Why are indoor plants good for you?</a:t>
            </a:r>
            <a:endParaRPr b="1">
              <a:latin typeface="Times New Roman" panose="02020603050405020304" charset="0"/>
              <a:cs typeface="Times New Roman" panose="02020603050405020304" charset="0"/>
            </a:endParaRPr>
          </a:p>
          <a:p>
            <a:r>
              <a:rPr lang="en-US">
                <a:latin typeface="Times New Roman" panose="02020603050405020304" charset="0"/>
                <a:cs typeface="Times New Roman" panose="02020603050405020304" charset="0"/>
              </a:rPr>
              <a:t>    </a:t>
            </a:r>
            <a:r>
              <a:rPr>
                <a:latin typeface="Times New Roman" panose="02020603050405020304" charset="0"/>
                <a:cs typeface="Times New Roman" panose="02020603050405020304" charset="0"/>
              </a:rPr>
              <a:t>Will Spoelstra, who works at the Royal Botanic Gardens, says, "</a:t>
            </a:r>
            <a:r>
              <a:rPr u="sng">
                <a:latin typeface="Times New Roman" panose="02020603050405020304" charset="0"/>
                <a:cs typeface="Times New Roman" panose="02020603050405020304" charset="0"/>
              </a:rPr>
              <a:t>  38  </a:t>
            </a:r>
            <a:r>
              <a:rPr>
                <a:latin typeface="Times New Roman" panose="02020603050405020304" charset="0"/>
                <a:cs typeface="Times New Roman" panose="02020603050405020304" charset="0"/>
              </a:rPr>
              <a:t>. I find during the winter months, plants around the house can really lift your mood. " Several studies have backed this up and found that indoor plants can improve creativity, focus and memory. There is also research showing that pot plants can clean the air around them by removing harmful gases, such as carbon dioxide. They also remove some harmful chemicals from paints or cooking.</a:t>
            </a:r>
            <a:r>
              <a:rPr u="sng">
                <a:latin typeface="Times New Roman" panose="02020603050405020304" charset="0"/>
                <a:cs typeface="Times New Roman" panose="02020603050405020304" charset="0"/>
              </a:rPr>
              <a:t>   39</a:t>
            </a:r>
            <a:r>
              <a:rPr lang="en-US" u="sng">
                <a:latin typeface="Times New Roman" panose="02020603050405020304" charset="0"/>
                <a:cs typeface="Times New Roman" panose="02020603050405020304" charset="0"/>
              </a:rPr>
              <a:t>___</a:t>
            </a:r>
            <a:r>
              <a:rPr u="sng">
                <a:latin typeface="Times New Roman" panose="02020603050405020304" charset="0"/>
                <a:cs typeface="Times New Roman" panose="02020603050405020304" charset="0"/>
              </a:rPr>
              <a:t>  </a:t>
            </a:r>
            <a:endParaRPr>
              <a:latin typeface="Times New Roman" panose="02020603050405020304" charset="0"/>
              <a:cs typeface="Times New Roman" panose="02020603050405020304" charset="0"/>
            </a:endParaRPr>
          </a:p>
          <a:p>
            <a:r>
              <a:rPr lang="en-US" b="1">
                <a:latin typeface="Times New Roman" panose="02020603050405020304" charset="0"/>
                <a:cs typeface="Times New Roman" panose="02020603050405020304" charset="0"/>
              </a:rPr>
              <a:t>    </a:t>
            </a:r>
            <a:r>
              <a:rPr b="1">
                <a:latin typeface="Times New Roman" panose="02020603050405020304" charset="0"/>
                <a:cs typeface="Times New Roman" panose="02020603050405020304" charset="0"/>
              </a:rPr>
              <a:t>Which plants can you grow?</a:t>
            </a:r>
            <a:endParaRPr b="1">
              <a:latin typeface="Times New Roman" panose="02020603050405020304" charset="0"/>
              <a:cs typeface="Times New Roman" panose="02020603050405020304" charset="0"/>
            </a:endParaRPr>
          </a:p>
          <a:p>
            <a:r>
              <a:rPr lang="en-US">
                <a:latin typeface="Times New Roman" panose="02020603050405020304" charset="0"/>
                <a:cs typeface="Times New Roman" panose="02020603050405020304" charset="0"/>
              </a:rPr>
              <a:t>    </a:t>
            </a:r>
            <a:r>
              <a:rPr>
                <a:latin typeface="Times New Roman" panose="02020603050405020304" charset="0"/>
                <a:cs typeface="Times New Roman" panose="02020603050405020304" charset="0"/>
              </a:rPr>
              <a:t> Aloe vera, peace lilies and spider plants are some of the species that are easy to grow indoors. You can buy plants from supermarkets, garden centres or online. Younger plants are often cheaper than fully grown ones, and you get to care for them as they mature---which is part of the joy of owning plants.</a:t>
            </a:r>
            <a:r>
              <a:rPr u="sng">
                <a:latin typeface="Times New Roman" panose="02020603050405020304" charset="0"/>
                <a:cs typeface="Times New Roman" panose="02020603050405020304" charset="0"/>
              </a:rPr>
              <a:t>   40  </a:t>
            </a:r>
            <a:r>
              <a:rPr>
                <a:latin typeface="Times New Roman" panose="02020603050405020304" charset="0"/>
                <a:cs typeface="Times New Roman" panose="02020603050405020304" charset="0"/>
              </a:rPr>
              <a:t>. " Spoelstra says. "It can bring a new interest and focus into people's lives and help to make the link between home and nature.</a:t>
            </a:r>
            <a:endParaRPr>
              <a:latin typeface="Times New Roman" panose="02020603050405020304" charset="0"/>
              <a:cs typeface="Times New Roman" panose="02020603050405020304" charset="0"/>
            </a:endParaRPr>
          </a:p>
        </p:txBody>
      </p:sp>
      <p:sp>
        <p:nvSpPr>
          <p:cNvPr id="13" name="文本框 12"/>
          <p:cNvSpPr txBox="1"/>
          <p:nvPr>
            <p:custDataLst>
              <p:tags r:id="rId2"/>
            </p:custDataLst>
          </p:nvPr>
        </p:nvSpPr>
        <p:spPr>
          <a:xfrm>
            <a:off x="613409" y="40502"/>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年全国乙卷七选五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14" name="矩形 13"/>
          <p:cNvSpPr/>
          <p:nvPr/>
        </p:nvSpPr>
        <p:spPr>
          <a:xfrm>
            <a:off x="260985" y="948055"/>
            <a:ext cx="8903970" cy="1205230"/>
          </a:xfrm>
          <a:prstGeom prst="rect">
            <a:avLst/>
          </a:prstGeom>
          <a:solidFill>
            <a:schemeClr val="accent6">
              <a:lumMod val="20000"/>
              <a:lumOff val="80000"/>
              <a:alpha val="53000"/>
            </a:schemeClr>
          </a:solidFill>
          <a:ln w="28575" cmpd="sng">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400">
                <a:solidFill>
                  <a:srgbClr val="FF0000"/>
                </a:solidFill>
              </a:rPr>
              <a:t>总</a:t>
            </a:r>
            <a:endParaRPr lang="zh-CN" altLang="en-US" sz="4400">
              <a:solidFill>
                <a:srgbClr val="FF0000"/>
              </a:solidFill>
            </a:endParaRPr>
          </a:p>
        </p:txBody>
      </p:sp>
      <p:sp>
        <p:nvSpPr>
          <p:cNvPr id="15" name="矩形 14"/>
          <p:cNvSpPr/>
          <p:nvPr/>
        </p:nvSpPr>
        <p:spPr>
          <a:xfrm>
            <a:off x="260350" y="2230755"/>
            <a:ext cx="8903335" cy="4253865"/>
          </a:xfrm>
          <a:prstGeom prst="rect">
            <a:avLst/>
          </a:prstGeom>
          <a:solidFill>
            <a:schemeClr val="accent6">
              <a:lumMod val="20000"/>
              <a:lumOff val="80000"/>
              <a:alpha val="53000"/>
            </a:schemeClr>
          </a:solidFill>
          <a:ln w="28575" cmpd="sng">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400">
                <a:solidFill>
                  <a:srgbClr val="FF0000"/>
                </a:solidFill>
              </a:rPr>
              <a:t>分</a:t>
            </a:r>
            <a:endParaRPr lang="zh-CN" altLang="en-US" sz="4400">
              <a:solidFill>
                <a:srgbClr val="FF0000"/>
              </a:solidFill>
            </a:endParaRPr>
          </a:p>
        </p:txBody>
      </p:sp>
      <p:sp>
        <p:nvSpPr>
          <p:cNvPr id="29" name="矩形 28"/>
          <p:cNvSpPr/>
          <p:nvPr/>
        </p:nvSpPr>
        <p:spPr>
          <a:xfrm>
            <a:off x="9164329" y="368678"/>
            <a:ext cx="2468880" cy="553085"/>
          </a:xfrm>
          <a:prstGeom prst="rect">
            <a:avLst/>
          </a:prstGeom>
        </p:spPr>
        <p:txBody>
          <a:bodyPr wrap="none">
            <a:spAutoFit/>
          </a:bodyPr>
          <a:p>
            <a:pPr algn="ctr"/>
            <a:r>
              <a:rPr lang="zh-CN" altLang="en-US" sz="3000" b="1" dirty="0">
                <a:solidFill>
                  <a:srgbClr val="5F7797"/>
                </a:solidFill>
              </a:rPr>
              <a:t>宏观语篇分析</a:t>
            </a:r>
            <a:endParaRPr lang="zh-CN" altLang="en-US" sz="3000" b="1" dirty="0">
              <a:solidFill>
                <a:srgbClr val="5F7797"/>
              </a:solidFill>
            </a:endParaRPr>
          </a:p>
        </p:txBody>
      </p:sp>
      <p:sp>
        <p:nvSpPr>
          <p:cNvPr id="5" name="文本框 4"/>
          <p:cNvSpPr txBox="1"/>
          <p:nvPr/>
        </p:nvSpPr>
        <p:spPr>
          <a:xfrm>
            <a:off x="9290685" y="1052195"/>
            <a:ext cx="1860550" cy="521970"/>
          </a:xfrm>
          <a:prstGeom prst="rect">
            <a:avLst/>
          </a:prstGeom>
          <a:noFill/>
        </p:spPr>
        <p:txBody>
          <a:bodyPr wrap="square" rtlCol="0">
            <a:spAutoFit/>
          </a:bodyPr>
          <a:p>
            <a:r>
              <a:rPr lang="zh-CN" altLang="en-US" sz="2800"/>
              <a:t>主题语境：</a:t>
            </a:r>
            <a:endParaRPr lang="zh-CN" altLang="en-US" sz="2800"/>
          </a:p>
        </p:txBody>
      </p:sp>
      <p:sp>
        <p:nvSpPr>
          <p:cNvPr id="7" name="文本框 6"/>
          <p:cNvSpPr txBox="1"/>
          <p:nvPr/>
        </p:nvSpPr>
        <p:spPr>
          <a:xfrm>
            <a:off x="10881360" y="1052195"/>
            <a:ext cx="1938655" cy="460375"/>
          </a:xfrm>
          <a:prstGeom prst="rect">
            <a:avLst/>
          </a:prstGeom>
          <a:noFill/>
        </p:spPr>
        <p:txBody>
          <a:bodyPr wrap="square" rtlCol="0" anchor="t">
            <a:spAutoFit/>
          </a:bodyPr>
          <a:p>
            <a:r>
              <a:rPr lang="zh-CN" altLang="en-US" sz="2400">
                <a:solidFill>
                  <a:srgbClr val="FF0000"/>
                </a:solidFill>
                <a:sym typeface="+mn-ea"/>
              </a:rPr>
              <a:t>人与自然</a:t>
            </a:r>
            <a:endParaRPr lang="zh-CN" altLang="en-US" sz="2400">
              <a:solidFill>
                <a:srgbClr val="FF0000"/>
              </a:solidFill>
              <a:sym typeface="+mn-ea"/>
            </a:endParaRPr>
          </a:p>
        </p:txBody>
      </p:sp>
      <p:sp>
        <p:nvSpPr>
          <p:cNvPr id="8" name="文本框 7"/>
          <p:cNvSpPr txBox="1"/>
          <p:nvPr/>
        </p:nvSpPr>
        <p:spPr>
          <a:xfrm>
            <a:off x="9290685" y="1605280"/>
            <a:ext cx="1860550" cy="521970"/>
          </a:xfrm>
          <a:prstGeom prst="rect">
            <a:avLst/>
          </a:prstGeom>
          <a:noFill/>
        </p:spPr>
        <p:txBody>
          <a:bodyPr wrap="square" rtlCol="0">
            <a:spAutoFit/>
          </a:bodyPr>
          <a:p>
            <a:r>
              <a:rPr lang="zh-CN" altLang="en-US" sz="2800"/>
              <a:t>主旨大意：</a:t>
            </a:r>
            <a:endParaRPr lang="zh-CN" altLang="en-US" sz="2800"/>
          </a:p>
        </p:txBody>
      </p:sp>
      <p:sp>
        <p:nvSpPr>
          <p:cNvPr id="9" name="文本框 8"/>
          <p:cNvSpPr txBox="1"/>
          <p:nvPr/>
        </p:nvSpPr>
        <p:spPr>
          <a:xfrm>
            <a:off x="473075" y="922020"/>
            <a:ext cx="8691880" cy="368935"/>
          </a:xfrm>
          <a:prstGeom prst="rect">
            <a:avLst/>
          </a:prstGeom>
          <a:noFill/>
          <a:ln w="28575">
            <a:solidFill>
              <a:srgbClr val="FF0000"/>
            </a:solidFill>
          </a:ln>
        </p:spPr>
        <p:txBody>
          <a:bodyPr wrap="square" rtlCol="0">
            <a:noAutofit/>
          </a:bodyPr>
          <a:p>
            <a:endParaRPr lang="zh-CN" altLang="en-US"/>
          </a:p>
        </p:txBody>
      </p:sp>
      <p:sp>
        <p:nvSpPr>
          <p:cNvPr id="3" name="文本框 2"/>
          <p:cNvSpPr txBox="1"/>
          <p:nvPr/>
        </p:nvSpPr>
        <p:spPr>
          <a:xfrm>
            <a:off x="260350" y="1275080"/>
            <a:ext cx="2949575" cy="283210"/>
          </a:xfrm>
          <a:prstGeom prst="rect">
            <a:avLst/>
          </a:prstGeom>
          <a:noFill/>
          <a:ln w="28575">
            <a:solidFill>
              <a:srgbClr val="FF0000"/>
            </a:solidFill>
          </a:ln>
        </p:spPr>
        <p:txBody>
          <a:bodyPr wrap="square" rtlCol="0">
            <a:noAutofit/>
          </a:bodyPr>
          <a:p>
            <a:endParaRPr lang="zh-CN" altLang="en-US"/>
          </a:p>
        </p:txBody>
      </p:sp>
      <p:sp>
        <p:nvSpPr>
          <p:cNvPr id="10" name="文本框 9"/>
          <p:cNvSpPr txBox="1"/>
          <p:nvPr/>
        </p:nvSpPr>
        <p:spPr>
          <a:xfrm>
            <a:off x="9290685" y="2127250"/>
            <a:ext cx="2769870" cy="1262380"/>
          </a:xfrm>
          <a:prstGeom prst="rect">
            <a:avLst/>
          </a:prstGeom>
          <a:noFill/>
        </p:spPr>
        <p:txBody>
          <a:bodyPr wrap="square" rtlCol="0" anchor="t">
            <a:noAutofit/>
          </a:bodyPr>
          <a:p>
            <a:r>
              <a:rPr lang="en-US" altLang="zh-CN" sz="2400">
                <a:solidFill>
                  <a:srgbClr val="FF0000"/>
                </a:solidFill>
                <a:latin typeface="Times New Roman" panose="02020603050405020304" charset="0"/>
                <a:cs typeface="Times New Roman" panose="02020603050405020304" charset="0"/>
                <a:sym typeface="+mn-ea"/>
              </a:rPr>
              <a:t>The essay is mainly about the unsung heroes of the home-indoor plants.</a:t>
            </a:r>
            <a:endParaRPr lang="en-US" altLang="zh-CN" sz="2400">
              <a:solidFill>
                <a:srgbClr val="FF0000"/>
              </a:solidFill>
              <a:latin typeface="Times New Roman" panose="02020603050405020304" charset="0"/>
              <a:cs typeface="Times New Roman" panose="02020603050405020304" charset="0"/>
              <a:sym typeface="+mn-ea"/>
            </a:endParaRPr>
          </a:p>
        </p:txBody>
      </p:sp>
      <p:sp>
        <p:nvSpPr>
          <p:cNvPr id="4" name="文本框 3"/>
          <p:cNvSpPr txBox="1"/>
          <p:nvPr/>
        </p:nvSpPr>
        <p:spPr>
          <a:xfrm>
            <a:off x="9290685" y="3605530"/>
            <a:ext cx="1860550" cy="521970"/>
          </a:xfrm>
          <a:prstGeom prst="rect">
            <a:avLst/>
          </a:prstGeom>
          <a:noFill/>
        </p:spPr>
        <p:txBody>
          <a:bodyPr wrap="square" rtlCol="0">
            <a:spAutoFit/>
          </a:bodyPr>
          <a:p>
            <a:r>
              <a:rPr lang="zh-CN" altLang="en-US" sz="2800"/>
              <a:t>段落结构：</a:t>
            </a:r>
            <a:endParaRPr lang="zh-CN" altLang="en-US" sz="2800"/>
          </a:p>
        </p:txBody>
      </p:sp>
      <p:sp>
        <p:nvSpPr>
          <p:cNvPr id="16" name="文本框 15"/>
          <p:cNvSpPr txBox="1"/>
          <p:nvPr/>
        </p:nvSpPr>
        <p:spPr>
          <a:xfrm>
            <a:off x="10881360" y="3683000"/>
            <a:ext cx="1877060" cy="460375"/>
          </a:xfrm>
          <a:prstGeom prst="rect">
            <a:avLst/>
          </a:prstGeom>
          <a:noFill/>
        </p:spPr>
        <p:txBody>
          <a:bodyPr wrap="square" rtlCol="0" anchor="t">
            <a:spAutoFit/>
          </a:bodyPr>
          <a:p>
            <a:r>
              <a:rPr lang="zh-CN" altLang="en-US" sz="2400">
                <a:solidFill>
                  <a:srgbClr val="FF0000"/>
                </a:solidFill>
                <a:latin typeface="Times New Roman" panose="02020603050405020304" charset="0"/>
                <a:cs typeface="Times New Roman" panose="02020603050405020304" charset="0"/>
                <a:sym typeface="+mn-ea"/>
              </a:rPr>
              <a:t>总分结构</a:t>
            </a:r>
            <a:endParaRPr lang="zh-CN" altLang="en-US" sz="2400">
              <a:solidFill>
                <a:srgbClr val="FF0000"/>
              </a:solidFill>
              <a:latin typeface="Times New Roman" panose="02020603050405020304" charset="0"/>
              <a:cs typeface="Times New Roman" panose="02020603050405020304" charset="0"/>
              <a:sym typeface="+mn-ea"/>
            </a:endParaRPr>
          </a:p>
        </p:txBody>
      </p:sp>
      <p:grpSp>
        <p:nvGrpSpPr>
          <p:cNvPr id="32" name="组合 31"/>
          <p:cNvGrpSpPr/>
          <p:nvPr/>
        </p:nvGrpSpPr>
        <p:grpSpPr>
          <a:xfrm>
            <a:off x="8066405" y="4344670"/>
            <a:ext cx="3813810" cy="2321560"/>
            <a:chOff x="12010" y="6588"/>
            <a:chExt cx="6006" cy="3656"/>
          </a:xfrm>
        </p:grpSpPr>
        <p:grpSp>
          <p:nvGrpSpPr>
            <p:cNvPr id="31" name="组合 30"/>
            <p:cNvGrpSpPr/>
            <p:nvPr/>
          </p:nvGrpSpPr>
          <p:grpSpPr>
            <a:xfrm>
              <a:off x="12010" y="7165"/>
              <a:ext cx="3116" cy="2167"/>
              <a:chOff x="12010" y="7165"/>
              <a:chExt cx="3116" cy="2167"/>
            </a:xfrm>
          </p:grpSpPr>
          <p:sp>
            <p:nvSpPr>
              <p:cNvPr id="17" name="对角圆角矩形 16"/>
              <p:cNvSpPr/>
              <p:nvPr>
                <p:custDataLst>
                  <p:tags r:id="rId3"/>
                </p:custDataLst>
              </p:nvPr>
            </p:nvSpPr>
            <p:spPr>
              <a:xfrm>
                <a:off x="12010" y="7165"/>
                <a:ext cx="2280" cy="2104"/>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Indoor plants are the unsung heroes of the home</a:t>
                </a:r>
                <a:endParaRPr lang="en-US" altLang="da-DK" sz="1600">
                  <a:solidFill>
                    <a:sysClr val="window" lastClr="FFFFFF"/>
                  </a:solidFill>
                </a:endParaRPr>
              </a:p>
            </p:txBody>
          </p:sp>
          <p:grpSp>
            <p:nvGrpSpPr>
              <p:cNvPr id="20" name="组合 19"/>
              <p:cNvGrpSpPr/>
              <p:nvPr>
                <p:custDataLst>
                  <p:tags r:id="rId4"/>
                </p:custDataLst>
              </p:nvPr>
            </p:nvGrpSpPr>
            <p:grpSpPr>
              <a:xfrm rot="16200000">
                <a:off x="13625" y="7831"/>
                <a:ext cx="2167" cy="836"/>
                <a:chOff x="5028186" y="3262886"/>
                <a:chExt cx="2109213" cy="1067814"/>
              </a:xfrm>
            </p:grpSpPr>
            <p:cxnSp>
              <p:nvCxnSpPr>
                <p:cNvPr id="21" name="肘形连接符 20"/>
                <p:cNvCxnSpPr/>
                <p:nvPr>
                  <p:custDataLst>
                    <p:tags r:id="rId5"/>
                  </p:custDataLst>
                </p:nvPr>
              </p:nvCxnSpPr>
              <p:spPr>
                <a:xfrm rot="5400000">
                  <a:off x="5028186" y="3262886"/>
                  <a:ext cx="1067814" cy="1067814"/>
                </a:xfrm>
                <a:prstGeom prst="bentConnector3">
                  <a:avLst>
                    <a:gd name="adj1" fmla="val 50000"/>
                  </a:avLst>
                </a:prstGeom>
                <a:ln w="31750">
                  <a:solidFill>
                    <a:schemeClr val="accent6">
                      <a:lumMod val="75000"/>
                    </a:schemeClr>
                  </a:solidFill>
                </a:ln>
              </p:spPr>
              <p:style>
                <a:lnRef idx="1">
                  <a:srgbClr val="0F6FC6"/>
                </a:lnRef>
                <a:fillRef idx="0">
                  <a:srgbClr val="0F6FC6"/>
                </a:fillRef>
                <a:effectRef idx="0">
                  <a:srgbClr val="0F6FC6"/>
                </a:effectRef>
                <a:fontRef idx="minor">
                  <a:sysClr val="windowText" lastClr="000000"/>
                </a:fontRef>
              </p:style>
            </p:cxnSp>
            <p:cxnSp>
              <p:nvCxnSpPr>
                <p:cNvPr id="23" name="肘形连接符 22"/>
                <p:cNvCxnSpPr/>
                <p:nvPr>
                  <p:custDataLst>
                    <p:tags r:id="rId6"/>
                  </p:custDataLst>
                </p:nvPr>
              </p:nvCxnSpPr>
              <p:spPr>
                <a:xfrm rot="16200000" flipH="1">
                  <a:off x="6095999" y="3276094"/>
                  <a:ext cx="1041400" cy="1041400"/>
                </a:xfrm>
                <a:prstGeom prst="bentConnector3">
                  <a:avLst>
                    <a:gd name="adj1" fmla="val 50000"/>
                  </a:avLst>
                </a:prstGeom>
                <a:ln w="31750">
                  <a:solidFill>
                    <a:schemeClr val="accent6">
                      <a:lumMod val="75000"/>
                    </a:schemeClr>
                  </a:solidFill>
                </a:ln>
              </p:spPr>
              <p:style>
                <a:lnRef idx="1">
                  <a:srgbClr val="0F6FC6"/>
                </a:lnRef>
                <a:fillRef idx="0">
                  <a:srgbClr val="0F6FC6"/>
                </a:fillRef>
                <a:effectRef idx="0">
                  <a:srgbClr val="0F6FC6"/>
                </a:effectRef>
                <a:fontRef idx="minor">
                  <a:sysClr val="windowText" lastClr="000000"/>
                </a:fontRef>
              </p:style>
            </p:cxnSp>
          </p:grpSp>
        </p:grpSp>
        <p:grpSp>
          <p:nvGrpSpPr>
            <p:cNvPr id="30" name="组合 29"/>
            <p:cNvGrpSpPr/>
            <p:nvPr/>
          </p:nvGrpSpPr>
          <p:grpSpPr>
            <a:xfrm>
              <a:off x="15282" y="6588"/>
              <a:ext cx="2735" cy="3657"/>
              <a:chOff x="15282" y="6588"/>
              <a:chExt cx="2735" cy="3657"/>
            </a:xfrm>
          </p:grpSpPr>
          <p:sp>
            <p:nvSpPr>
              <p:cNvPr id="19" name="对角圆角矩形 18"/>
              <p:cNvSpPr/>
              <p:nvPr>
                <p:custDataLst>
                  <p:tags r:id="rId7"/>
                </p:custDataLst>
              </p:nvPr>
            </p:nvSpPr>
            <p:spPr>
              <a:xfrm>
                <a:off x="15283" y="6588"/>
                <a:ext cx="2734" cy="1057"/>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normAutofit/>
              </a:bodyPr>
              <a:p>
                <a:pPr algn="ctr"/>
                <a:r>
                  <a:rPr lang="en-US" altLang="da-DK">
                    <a:solidFill>
                      <a:sysClr val="window" lastClr="FFFFFF"/>
                    </a:solidFill>
                  </a:rPr>
                  <a:t>what</a:t>
                </a:r>
                <a:endParaRPr lang="en-US" altLang="da-DK">
                  <a:solidFill>
                    <a:sysClr val="window" lastClr="FFFFFF"/>
                  </a:solidFill>
                </a:endParaRPr>
              </a:p>
            </p:txBody>
          </p:sp>
          <p:grpSp>
            <p:nvGrpSpPr>
              <p:cNvPr id="28" name="组合 27"/>
              <p:cNvGrpSpPr/>
              <p:nvPr/>
            </p:nvGrpSpPr>
            <p:grpSpPr>
              <a:xfrm>
                <a:off x="15282" y="7815"/>
                <a:ext cx="2734" cy="2430"/>
                <a:chOff x="15282" y="7815"/>
                <a:chExt cx="2734" cy="2430"/>
              </a:xfrm>
            </p:grpSpPr>
            <p:sp>
              <p:nvSpPr>
                <p:cNvPr id="18" name="对角圆角矩形 17"/>
                <p:cNvSpPr/>
                <p:nvPr>
                  <p:custDataLst>
                    <p:tags r:id="rId8"/>
                  </p:custDataLst>
                </p:nvPr>
              </p:nvSpPr>
              <p:spPr>
                <a:xfrm>
                  <a:off x="15282" y="9115"/>
                  <a:ext cx="2735" cy="1130"/>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which </a:t>
                  </a:r>
                  <a:endParaRPr lang="en-US" altLang="da-DK" sz="1600">
                    <a:solidFill>
                      <a:sysClr val="window" lastClr="FFFFFF"/>
                    </a:solidFill>
                  </a:endParaRPr>
                </a:p>
              </p:txBody>
            </p:sp>
            <p:sp>
              <p:nvSpPr>
                <p:cNvPr id="25" name="对角圆角矩形 24"/>
                <p:cNvSpPr/>
                <p:nvPr>
                  <p:custDataLst>
                    <p:tags r:id="rId9"/>
                  </p:custDataLst>
                </p:nvPr>
              </p:nvSpPr>
              <p:spPr>
                <a:xfrm>
                  <a:off x="15286" y="7815"/>
                  <a:ext cx="2730" cy="1130"/>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why</a:t>
                  </a:r>
                  <a:endParaRPr lang="en-US" altLang="da-DK" sz="1600">
                    <a:solidFill>
                      <a:sysClr val="window" lastClr="FFFFFF"/>
                    </a:solidFill>
                  </a:endParaRPr>
                </a:p>
              </p:txBody>
            </p:sp>
          </p:grpSp>
        </p:gr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trips(downLeft)">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down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8" presetClass="entr" presetSubtype="12"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strips(downLeft)">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gtEl>
                                        <p:attrNameLst>
                                          <p:attrName>style.visibility</p:attrName>
                                        </p:attrNameLst>
                                      </p:cBhvr>
                                      <p:to>
                                        <p:strVal val="visible"/>
                                      </p:to>
                                    </p:set>
                                    <p:anim calcmode="lin" valueType="num">
                                      <p:cBhvr additive="base">
                                        <p:cTn id="38" dur="500" fill="hold"/>
                                        <p:tgtEl>
                                          <p:spTgt spid="3"/>
                                        </p:tgtEl>
                                        <p:attrNameLst>
                                          <p:attrName>ppt_x</p:attrName>
                                        </p:attrNameLst>
                                      </p:cBhvr>
                                      <p:tavLst>
                                        <p:tav tm="0">
                                          <p:val>
                                            <p:strVal val="#ppt_x"/>
                                          </p:val>
                                        </p:tav>
                                        <p:tav tm="100000">
                                          <p:val>
                                            <p:strVal val="#ppt_x"/>
                                          </p:val>
                                        </p:tav>
                                      </p:tavLst>
                                    </p:anim>
                                    <p:anim calcmode="lin" valueType="num">
                                      <p:cBhvr additive="base">
                                        <p:cTn id="3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barn(inVertical)">
                                      <p:cBhvr>
                                        <p:cTn id="48" dur="500"/>
                                        <p:tgtEl>
                                          <p:spTgt spid="14"/>
                                        </p:tgtEl>
                                      </p:cBhvr>
                                    </p:animEffect>
                                  </p:childTnLst>
                                </p:cTn>
                              </p:par>
                            </p:childTnLst>
                          </p:cTn>
                        </p:par>
                      </p:childTnLst>
                    </p:cTn>
                  </p:par>
                  <p:par>
                    <p:cTn id="49" fill="hold">
                      <p:stCondLst>
                        <p:cond delay="indefinite"/>
                      </p:stCondLst>
                      <p:childTnLst>
                        <p:par>
                          <p:cTn id="50" fill="hold">
                            <p:stCondLst>
                              <p:cond delay="0"/>
                            </p:stCondLst>
                            <p:childTnLst>
                              <p:par>
                                <p:cTn id="51" presetID="18" presetClass="entr" presetSubtype="12"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strips(downLeft)">
                                      <p:cBhvr>
                                        <p:cTn id="53" dur="5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barn(inVertical)">
                                      <p:cBhvr>
                                        <p:cTn id="58" dur="500"/>
                                        <p:tgtEl>
                                          <p:spTgt spid="16"/>
                                        </p:tgtEl>
                                      </p:cBhvr>
                                    </p:animEffect>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nodeType="clickEffect">
                                  <p:stCondLst>
                                    <p:cond delay="0"/>
                                  </p:stCondLst>
                                  <p:childTnLst>
                                    <p:set>
                                      <p:cBhvr>
                                        <p:cTn id="62" dur="1" fill="hold">
                                          <p:stCondLst>
                                            <p:cond delay="0"/>
                                          </p:stCondLst>
                                        </p:cTn>
                                        <p:tgtEl>
                                          <p:spTgt spid="32"/>
                                        </p:tgtEl>
                                        <p:attrNameLst>
                                          <p:attrName>style.visibility</p:attrName>
                                        </p:attrNameLst>
                                      </p:cBhvr>
                                      <p:to>
                                        <p:strVal val="visible"/>
                                      </p:to>
                                    </p:set>
                                    <p:animEffect transition="in" filter="strips(downLeft)">
                                      <p:cBhvr>
                                        <p:cTn id="63"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29" grpId="1"/>
      <p:bldP spid="5" grpId="0"/>
      <p:bldP spid="5" grpId="1"/>
      <p:bldP spid="8" grpId="0"/>
      <p:bldP spid="8" grpId="1"/>
      <p:bldP spid="4" grpId="0"/>
      <p:bldP spid="4" grpId="1"/>
      <p:bldP spid="7" grpId="0"/>
      <p:bldP spid="7" grpId="1"/>
      <p:bldP spid="10" grpId="0"/>
      <p:bldP spid="10" grpId="1"/>
      <p:bldP spid="9" grpId="0" animBg="1"/>
      <p:bldP spid="9" grpId="1" animBg="1"/>
      <p:bldP spid="3" grpId="0" animBg="1"/>
      <p:bldP spid="3" grpId="1" animBg="1"/>
      <p:bldP spid="14" grpId="0" animBg="1"/>
      <p:bldP spid="14" grpId="1" animBg="1"/>
      <p:bldP spid="15" grpId="0" animBg="1"/>
      <p:bldP spid="15" grpId="1" animBg="1"/>
      <p:bldP spid="16" grpId="0"/>
      <p:bldP spid="16"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0"/>
            <a:ext cx="753745" cy="1068070"/>
          </a:xfrm>
          <a:prstGeom prst="rect">
            <a:avLst/>
          </a:prstGeom>
        </p:spPr>
      </p:pic>
      <p:sp>
        <p:nvSpPr>
          <p:cNvPr id="7" name="文本框 6"/>
          <p:cNvSpPr txBox="1"/>
          <p:nvPr/>
        </p:nvSpPr>
        <p:spPr>
          <a:xfrm>
            <a:off x="351790" y="1320165"/>
            <a:ext cx="9724390" cy="2553335"/>
          </a:xfrm>
          <a:prstGeom prst="rect">
            <a:avLst/>
          </a:prstGeom>
          <a:noFill/>
        </p:spPr>
        <p:txBody>
          <a:bodyPr wrap="square" rtlCol="0" anchor="t">
            <a:spAutoFit/>
          </a:bodyPr>
          <a:p>
            <a:r>
              <a:rPr sz="2000">
                <a:latin typeface="Times New Roman" panose="02020603050405020304" charset="0"/>
                <a:cs typeface="Times New Roman" panose="02020603050405020304" charset="0"/>
                <a:sym typeface="+mn-ea"/>
              </a:rPr>
              <a:t>A. All plants are different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B. Not only do they look beautiful</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C. There are many benefits to growing plants indoors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D. Instead , they grow better inside, where it is warmer</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E. Plants like peace lilies and devil's ivy are among the best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F. Changing the pot of your plant from time to time will also help</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sym typeface="+mn-ea"/>
              </a:rPr>
              <a:t>G. Learming about the requirements of each plant can be very rewarding.</a:t>
            </a:r>
            <a:endParaRPr sz="2000">
              <a:latin typeface="Times New Roman" panose="02020603050405020304" charset="0"/>
              <a:cs typeface="Times New Roman" panose="02020603050405020304" charset="0"/>
            </a:endParaRPr>
          </a:p>
          <a:p>
            <a:endParaRPr lang="zh-CN" altLang="en-US" sz="2000">
              <a:latin typeface="Times New Roman" panose="02020603050405020304" charset="0"/>
              <a:cs typeface="Times New Roman" panose="02020603050405020304" charset="0"/>
              <a:sym typeface="+mn-ea"/>
            </a:endParaRPr>
          </a:p>
        </p:txBody>
      </p:sp>
      <p:sp>
        <p:nvSpPr>
          <p:cNvPr id="29" name="矩形 28"/>
          <p:cNvSpPr/>
          <p:nvPr/>
        </p:nvSpPr>
        <p:spPr>
          <a:xfrm>
            <a:off x="576589" y="775078"/>
            <a:ext cx="2468880" cy="553085"/>
          </a:xfrm>
          <a:prstGeom prst="rect">
            <a:avLst/>
          </a:prstGeom>
        </p:spPr>
        <p:txBody>
          <a:bodyPr wrap="none">
            <a:spAutoFit/>
          </a:bodyPr>
          <a:p>
            <a:pPr algn="ctr"/>
            <a:r>
              <a:rPr lang="zh-CN" altLang="en-US" sz="3000" b="1" dirty="0">
                <a:solidFill>
                  <a:srgbClr val="5F7797"/>
                </a:solidFill>
              </a:rPr>
              <a:t>宏观语篇分析</a:t>
            </a:r>
            <a:endParaRPr lang="zh-CN" altLang="en-US" sz="3000" b="1" dirty="0">
              <a:solidFill>
                <a:srgbClr val="5F7797"/>
              </a:solidFill>
            </a:endParaRPr>
          </a:p>
        </p:txBody>
      </p:sp>
      <p:sp>
        <p:nvSpPr>
          <p:cNvPr id="8" name="文本框 7"/>
          <p:cNvSpPr txBox="1"/>
          <p:nvPr/>
        </p:nvSpPr>
        <p:spPr>
          <a:xfrm>
            <a:off x="576580" y="4471670"/>
            <a:ext cx="1821180" cy="553085"/>
          </a:xfrm>
          <a:prstGeom prst="rect">
            <a:avLst/>
          </a:prstGeom>
          <a:noFill/>
        </p:spPr>
        <p:txBody>
          <a:bodyPr wrap="square" rtlCol="0">
            <a:spAutoFit/>
          </a:bodyPr>
          <a:p>
            <a:pPr algn="ctr"/>
            <a:r>
              <a:rPr lang="zh-CN" altLang="en-US" sz="3000" b="1" dirty="0">
                <a:solidFill>
                  <a:srgbClr val="FF0000"/>
                </a:solidFill>
                <a:latin typeface="微软雅黑" panose="020B0503020204020204" charset="-122"/>
              </a:rPr>
              <a:t>梳理结构</a:t>
            </a:r>
            <a:endParaRPr lang="zh-CN" altLang="en-US" sz="3000" b="1" dirty="0">
              <a:solidFill>
                <a:srgbClr val="FF0000"/>
              </a:solidFill>
              <a:latin typeface="微软雅黑" panose="020B0503020204020204" charset="-122"/>
            </a:endParaRPr>
          </a:p>
        </p:txBody>
      </p:sp>
      <p:sp>
        <p:nvSpPr>
          <p:cNvPr id="9" name="文本框 8"/>
          <p:cNvSpPr txBox="1"/>
          <p:nvPr/>
        </p:nvSpPr>
        <p:spPr>
          <a:xfrm>
            <a:off x="576580" y="5132705"/>
            <a:ext cx="1821180" cy="553085"/>
          </a:xfrm>
          <a:prstGeom prst="rect">
            <a:avLst/>
          </a:prstGeom>
          <a:noFill/>
        </p:spPr>
        <p:txBody>
          <a:bodyPr wrap="square" rtlCol="0">
            <a:spAutoFit/>
          </a:bodyPr>
          <a:p>
            <a:pPr algn="ctr"/>
            <a:r>
              <a:rPr lang="zh-CN" altLang="en-US" sz="3000" b="1" dirty="0">
                <a:solidFill>
                  <a:srgbClr val="FF0000"/>
                </a:solidFill>
                <a:latin typeface="微软雅黑" panose="020B0503020204020204" charset="-122"/>
              </a:rPr>
              <a:t>选项对照</a:t>
            </a:r>
            <a:endParaRPr lang="zh-CN" altLang="en-US" sz="3000" b="1" dirty="0">
              <a:solidFill>
                <a:srgbClr val="FF0000"/>
              </a:solidFill>
              <a:latin typeface="微软雅黑" panose="020B0503020204020204" charset="-122"/>
            </a:endParaRPr>
          </a:p>
        </p:txBody>
      </p:sp>
      <p:sp>
        <p:nvSpPr>
          <p:cNvPr id="10" name="矩形 9"/>
          <p:cNvSpPr/>
          <p:nvPr/>
        </p:nvSpPr>
        <p:spPr>
          <a:xfrm>
            <a:off x="708660" y="1690370"/>
            <a:ext cx="3338830" cy="313055"/>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3" name="圆角矩形 12"/>
          <p:cNvSpPr/>
          <p:nvPr/>
        </p:nvSpPr>
        <p:spPr>
          <a:xfrm>
            <a:off x="6066155" y="5658485"/>
            <a:ext cx="476885" cy="380365"/>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p>
            <a:pPr algn="ctr"/>
            <a:r>
              <a:rPr lang="en-US" altLang="zh-CN"/>
              <a:t>B?</a:t>
            </a:r>
            <a:endParaRPr lang="en-US" altLang="zh-CN"/>
          </a:p>
        </p:txBody>
      </p:sp>
      <p:sp>
        <p:nvSpPr>
          <p:cNvPr id="11" name="文本框 10"/>
          <p:cNvSpPr txBox="1"/>
          <p:nvPr/>
        </p:nvSpPr>
        <p:spPr>
          <a:xfrm>
            <a:off x="6755130" y="3225165"/>
            <a:ext cx="1108710" cy="368300"/>
          </a:xfrm>
          <a:prstGeom prst="rect">
            <a:avLst/>
          </a:prstGeom>
          <a:noFill/>
          <a:ln w="28575">
            <a:solidFill>
              <a:srgbClr val="00B050"/>
            </a:solidFill>
          </a:ln>
        </p:spPr>
        <p:txBody>
          <a:bodyPr wrap="square" rtlCol="0">
            <a:spAutoFit/>
          </a:bodyPr>
          <a:p>
            <a:endParaRPr lang="zh-CN" altLang="en-US"/>
          </a:p>
        </p:txBody>
      </p:sp>
      <p:sp>
        <p:nvSpPr>
          <p:cNvPr id="14" name="圆角矩形 13"/>
          <p:cNvSpPr/>
          <p:nvPr/>
        </p:nvSpPr>
        <p:spPr>
          <a:xfrm>
            <a:off x="9607550" y="4758690"/>
            <a:ext cx="1052830" cy="374015"/>
          </a:xfrm>
          <a:prstGeom prst="roundRect">
            <a:avLst/>
          </a:prstGeom>
        </p:spPr>
        <p:style>
          <a:lnRef idx="3">
            <a:schemeClr val="lt1"/>
          </a:lnRef>
          <a:fillRef idx="1">
            <a:schemeClr val="accent6"/>
          </a:fillRef>
          <a:effectRef idx="1">
            <a:schemeClr val="accent6"/>
          </a:effectRef>
          <a:fontRef idx="minor">
            <a:schemeClr val="lt1"/>
          </a:fontRef>
        </p:style>
        <p:txBody>
          <a:bodyPr rtlCol="0" anchor="ctr"/>
          <a:p>
            <a:pPr algn="ctr"/>
            <a:r>
              <a:rPr lang="en-US" altLang="zh-CN">
                <a:sym typeface="+mn-ea"/>
              </a:rPr>
              <a:t>C</a:t>
            </a:r>
            <a:r>
              <a:rPr lang="en-US" altLang="zh-CN"/>
              <a:t>/</a:t>
            </a:r>
            <a:r>
              <a:rPr lang="en-US" altLang="zh-CN">
                <a:sym typeface="+mn-ea"/>
              </a:rPr>
              <a:t>G</a:t>
            </a:r>
            <a:r>
              <a:rPr lang="en-US" altLang="zh-CN"/>
              <a:t>?</a:t>
            </a:r>
            <a:endParaRPr lang="en-US" altLang="zh-CN"/>
          </a:p>
        </p:txBody>
      </p:sp>
      <p:sp>
        <p:nvSpPr>
          <p:cNvPr id="16" name="文本框 15"/>
          <p:cNvSpPr txBox="1"/>
          <p:nvPr/>
        </p:nvSpPr>
        <p:spPr>
          <a:xfrm>
            <a:off x="1412875" y="2580640"/>
            <a:ext cx="3187700" cy="368300"/>
          </a:xfrm>
          <a:prstGeom prst="rect">
            <a:avLst/>
          </a:prstGeom>
          <a:noFill/>
          <a:ln w="28575">
            <a:solidFill>
              <a:schemeClr val="accent5">
                <a:lumMod val="75000"/>
              </a:schemeClr>
            </a:solidFill>
          </a:ln>
        </p:spPr>
        <p:txBody>
          <a:bodyPr wrap="square" rtlCol="0">
            <a:spAutoFit/>
          </a:bodyPr>
          <a:p>
            <a:endParaRPr lang="zh-CN" altLang="en-US"/>
          </a:p>
        </p:txBody>
      </p:sp>
      <p:sp>
        <p:nvSpPr>
          <p:cNvPr id="24" name="文本框 23"/>
          <p:cNvSpPr txBox="1"/>
          <p:nvPr/>
        </p:nvSpPr>
        <p:spPr>
          <a:xfrm>
            <a:off x="708659" y="56377"/>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年全国甲卷七选五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6" name="文本框 25"/>
          <p:cNvSpPr txBox="1"/>
          <p:nvPr/>
        </p:nvSpPr>
        <p:spPr>
          <a:xfrm>
            <a:off x="1564005" y="2287905"/>
            <a:ext cx="4501515" cy="276225"/>
          </a:xfrm>
          <a:prstGeom prst="rect">
            <a:avLst/>
          </a:prstGeom>
          <a:noFill/>
          <a:ln w="28575">
            <a:solidFill>
              <a:srgbClr val="FF0000"/>
            </a:solidFill>
          </a:ln>
        </p:spPr>
        <p:txBody>
          <a:bodyPr wrap="square" rtlCol="0">
            <a:noAutofit/>
          </a:bodyPr>
          <a:p>
            <a:endParaRPr lang="zh-CN" altLang="en-US"/>
          </a:p>
        </p:txBody>
      </p:sp>
      <p:sp>
        <p:nvSpPr>
          <p:cNvPr id="27" name="圆角矩形 26"/>
          <p:cNvSpPr/>
          <p:nvPr/>
        </p:nvSpPr>
        <p:spPr>
          <a:xfrm>
            <a:off x="9620250" y="3894455"/>
            <a:ext cx="638810" cy="381000"/>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t>D</a:t>
            </a:r>
            <a:endParaRPr lang="en-US"/>
          </a:p>
        </p:txBody>
      </p:sp>
      <p:sp>
        <p:nvSpPr>
          <p:cNvPr id="33" name="圆角矩形 32"/>
          <p:cNvSpPr/>
          <p:nvPr/>
        </p:nvSpPr>
        <p:spPr>
          <a:xfrm>
            <a:off x="9620250" y="5685790"/>
            <a:ext cx="1039495" cy="35306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p>
            <a:pPr algn="ctr"/>
            <a:r>
              <a:rPr lang="en-US" altLang="zh-CN">
                <a:sym typeface="+mn-ea"/>
              </a:rPr>
              <a:t>A</a:t>
            </a:r>
            <a:r>
              <a:rPr lang="en-US" altLang="zh-CN"/>
              <a:t> /</a:t>
            </a:r>
            <a:r>
              <a:rPr lang="en-US" altLang="zh-CN">
                <a:sym typeface="+mn-ea"/>
              </a:rPr>
              <a:t>E</a:t>
            </a:r>
            <a:r>
              <a:rPr lang="en-US" altLang="zh-CN"/>
              <a:t>?</a:t>
            </a:r>
            <a:endParaRPr lang="en-US" altLang="zh-CN"/>
          </a:p>
        </p:txBody>
      </p:sp>
      <p:grpSp>
        <p:nvGrpSpPr>
          <p:cNvPr id="2" name="组合 1"/>
          <p:cNvGrpSpPr/>
          <p:nvPr/>
        </p:nvGrpSpPr>
        <p:grpSpPr>
          <a:xfrm>
            <a:off x="5581015" y="3873500"/>
            <a:ext cx="3813810" cy="2321560"/>
            <a:chOff x="12010" y="6588"/>
            <a:chExt cx="6006" cy="3656"/>
          </a:xfrm>
        </p:grpSpPr>
        <p:grpSp>
          <p:nvGrpSpPr>
            <p:cNvPr id="3" name="组合 2"/>
            <p:cNvGrpSpPr/>
            <p:nvPr/>
          </p:nvGrpSpPr>
          <p:grpSpPr>
            <a:xfrm>
              <a:off x="12010" y="7165"/>
              <a:ext cx="3116" cy="2167"/>
              <a:chOff x="12010" y="7165"/>
              <a:chExt cx="3116" cy="2167"/>
            </a:xfrm>
          </p:grpSpPr>
          <p:sp>
            <p:nvSpPr>
              <p:cNvPr id="4" name="对角圆角矩形 3"/>
              <p:cNvSpPr/>
              <p:nvPr>
                <p:custDataLst>
                  <p:tags r:id="rId3"/>
                </p:custDataLst>
              </p:nvPr>
            </p:nvSpPr>
            <p:spPr>
              <a:xfrm>
                <a:off x="12010" y="7165"/>
                <a:ext cx="2280" cy="2104"/>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Indoor plants are the unsung heroes of the home</a:t>
                </a:r>
                <a:endParaRPr lang="en-US" altLang="da-DK" sz="1600">
                  <a:solidFill>
                    <a:sysClr val="window" lastClr="FFFFFF"/>
                  </a:solidFill>
                </a:endParaRPr>
              </a:p>
            </p:txBody>
          </p:sp>
          <p:grpSp>
            <p:nvGrpSpPr>
              <p:cNvPr id="5" name="组合 4"/>
              <p:cNvGrpSpPr/>
              <p:nvPr>
                <p:custDataLst>
                  <p:tags r:id="rId4"/>
                </p:custDataLst>
              </p:nvPr>
            </p:nvGrpSpPr>
            <p:grpSpPr>
              <a:xfrm rot="16200000">
                <a:off x="13625" y="7831"/>
                <a:ext cx="2167" cy="836"/>
                <a:chOff x="5028186" y="3262886"/>
                <a:chExt cx="2109213" cy="1067814"/>
              </a:xfrm>
            </p:grpSpPr>
            <p:cxnSp>
              <p:nvCxnSpPr>
                <p:cNvPr id="6" name="肘形连接符 5"/>
                <p:cNvCxnSpPr/>
                <p:nvPr>
                  <p:custDataLst>
                    <p:tags r:id="rId5"/>
                  </p:custDataLst>
                </p:nvPr>
              </p:nvCxnSpPr>
              <p:spPr>
                <a:xfrm rot="5400000">
                  <a:off x="5028186" y="3262886"/>
                  <a:ext cx="1067814" cy="1067814"/>
                </a:xfrm>
                <a:prstGeom prst="bentConnector3">
                  <a:avLst>
                    <a:gd name="adj1" fmla="val 50000"/>
                  </a:avLst>
                </a:prstGeom>
                <a:ln w="31750">
                  <a:solidFill>
                    <a:schemeClr val="accent6">
                      <a:lumMod val="75000"/>
                    </a:schemeClr>
                  </a:solidFill>
                </a:ln>
              </p:spPr>
              <p:style>
                <a:lnRef idx="1">
                  <a:srgbClr val="0F6FC6"/>
                </a:lnRef>
                <a:fillRef idx="0">
                  <a:srgbClr val="0F6FC6"/>
                </a:fillRef>
                <a:effectRef idx="0">
                  <a:srgbClr val="0F6FC6"/>
                </a:effectRef>
                <a:fontRef idx="minor">
                  <a:sysClr val="windowText" lastClr="000000"/>
                </a:fontRef>
              </p:style>
            </p:cxnSp>
            <p:cxnSp>
              <p:nvCxnSpPr>
                <p:cNvPr id="22" name="肘形连接符 21"/>
                <p:cNvCxnSpPr/>
                <p:nvPr>
                  <p:custDataLst>
                    <p:tags r:id="rId6"/>
                  </p:custDataLst>
                </p:nvPr>
              </p:nvCxnSpPr>
              <p:spPr>
                <a:xfrm rot="16200000" flipH="1">
                  <a:off x="6095999" y="3276094"/>
                  <a:ext cx="1041400" cy="1041400"/>
                </a:xfrm>
                <a:prstGeom prst="bentConnector3">
                  <a:avLst>
                    <a:gd name="adj1" fmla="val 50000"/>
                  </a:avLst>
                </a:prstGeom>
                <a:ln w="31750">
                  <a:solidFill>
                    <a:schemeClr val="accent6">
                      <a:lumMod val="75000"/>
                    </a:schemeClr>
                  </a:solidFill>
                </a:ln>
              </p:spPr>
              <p:style>
                <a:lnRef idx="1">
                  <a:srgbClr val="0F6FC6"/>
                </a:lnRef>
                <a:fillRef idx="0">
                  <a:srgbClr val="0F6FC6"/>
                </a:fillRef>
                <a:effectRef idx="0">
                  <a:srgbClr val="0F6FC6"/>
                </a:effectRef>
                <a:fontRef idx="minor">
                  <a:sysClr val="windowText" lastClr="000000"/>
                </a:fontRef>
              </p:style>
            </p:cxnSp>
          </p:grpSp>
        </p:grpSp>
        <p:grpSp>
          <p:nvGrpSpPr>
            <p:cNvPr id="34" name="组合 33"/>
            <p:cNvGrpSpPr/>
            <p:nvPr/>
          </p:nvGrpSpPr>
          <p:grpSpPr>
            <a:xfrm>
              <a:off x="15282" y="6588"/>
              <a:ext cx="2735" cy="3657"/>
              <a:chOff x="15282" y="6588"/>
              <a:chExt cx="2735" cy="3657"/>
            </a:xfrm>
          </p:grpSpPr>
          <p:sp>
            <p:nvSpPr>
              <p:cNvPr id="35" name="对角圆角矩形 34"/>
              <p:cNvSpPr/>
              <p:nvPr>
                <p:custDataLst>
                  <p:tags r:id="rId7"/>
                </p:custDataLst>
              </p:nvPr>
            </p:nvSpPr>
            <p:spPr>
              <a:xfrm>
                <a:off x="15283" y="6588"/>
                <a:ext cx="2734" cy="1057"/>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normAutofit lnSpcReduction="20000"/>
              </a:bodyPr>
              <a:p>
                <a:pPr algn="ctr"/>
                <a:r>
                  <a:rPr lang="en-US" altLang="da-DK">
                    <a:solidFill>
                      <a:sysClr val="window" lastClr="FFFFFF"/>
                    </a:solidFill>
                  </a:rPr>
                  <a:t>what are indoor plants</a:t>
                </a:r>
                <a:endParaRPr lang="en-US" altLang="da-DK">
                  <a:solidFill>
                    <a:sysClr val="window" lastClr="FFFFFF"/>
                  </a:solidFill>
                </a:endParaRPr>
              </a:p>
            </p:txBody>
          </p:sp>
          <p:grpSp>
            <p:nvGrpSpPr>
              <p:cNvPr id="36" name="组合 35"/>
              <p:cNvGrpSpPr/>
              <p:nvPr/>
            </p:nvGrpSpPr>
            <p:grpSpPr>
              <a:xfrm>
                <a:off x="15282" y="7815"/>
                <a:ext cx="2734" cy="2430"/>
                <a:chOff x="15282" y="7815"/>
                <a:chExt cx="2734" cy="2430"/>
              </a:xfrm>
            </p:grpSpPr>
            <p:sp>
              <p:nvSpPr>
                <p:cNvPr id="37" name="对角圆角矩形 36"/>
                <p:cNvSpPr/>
                <p:nvPr>
                  <p:custDataLst>
                    <p:tags r:id="rId8"/>
                  </p:custDataLst>
                </p:nvPr>
              </p:nvSpPr>
              <p:spPr>
                <a:xfrm>
                  <a:off x="15282" y="9115"/>
                  <a:ext cx="2735" cy="1130"/>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which plants can you grow? </a:t>
                  </a:r>
                  <a:endParaRPr lang="en-US" altLang="da-DK" sz="1600">
                    <a:solidFill>
                      <a:sysClr val="window" lastClr="FFFFFF"/>
                    </a:solidFill>
                  </a:endParaRPr>
                </a:p>
              </p:txBody>
            </p:sp>
            <p:sp>
              <p:nvSpPr>
                <p:cNvPr id="38" name="对角圆角矩形 37"/>
                <p:cNvSpPr/>
                <p:nvPr>
                  <p:custDataLst>
                    <p:tags r:id="rId9"/>
                  </p:custDataLst>
                </p:nvPr>
              </p:nvSpPr>
              <p:spPr>
                <a:xfrm>
                  <a:off x="15286" y="7815"/>
                  <a:ext cx="2730" cy="1130"/>
                </a:xfrm>
                <a:prstGeom prst="round2DiagRect">
                  <a:avLst/>
                </a:prstGeom>
                <a:solidFill>
                  <a:schemeClr val="accent6">
                    <a:lumMod val="60000"/>
                    <a:lumOff val="40000"/>
                  </a:schemeClr>
                </a:solidFill>
                <a:ln>
                  <a:noFill/>
                </a:ln>
              </p:spPr>
              <p:style>
                <a:lnRef idx="2">
                  <a:srgbClr val="0F6FC6">
                    <a:shade val="50000"/>
                  </a:srgbClr>
                </a:lnRef>
                <a:fillRef idx="1">
                  <a:srgbClr val="0F6FC6"/>
                </a:fillRef>
                <a:effectRef idx="0">
                  <a:srgbClr val="0F6FC6"/>
                </a:effectRef>
                <a:fontRef idx="minor">
                  <a:sysClr val="window" lastClr="FFFFFF"/>
                </a:fontRef>
              </p:style>
              <p:txBody>
                <a:bodyPr rtlCol="0" anchor="ctr" anchorCtr="0"/>
                <a:p>
                  <a:pPr algn="ctr"/>
                  <a:r>
                    <a:rPr lang="en-US" altLang="da-DK" sz="1600">
                      <a:solidFill>
                        <a:sysClr val="window" lastClr="FFFFFF"/>
                      </a:solidFill>
                    </a:rPr>
                    <a:t>why are indoor plants good for you?</a:t>
                  </a:r>
                  <a:endParaRPr lang="en-US" altLang="da-DK" sz="1600">
                    <a:solidFill>
                      <a:sysClr val="window" lastClr="FFFFFF"/>
                    </a:solidFill>
                  </a:endParaRPr>
                </a:p>
              </p:txBody>
            </p:sp>
          </p:grpSp>
        </p:grpSp>
      </p:grpSp>
      <p:sp>
        <p:nvSpPr>
          <p:cNvPr id="39" name="文本框 38"/>
          <p:cNvSpPr txBox="1"/>
          <p:nvPr/>
        </p:nvSpPr>
        <p:spPr>
          <a:xfrm>
            <a:off x="2397760" y="1919605"/>
            <a:ext cx="1108710" cy="368300"/>
          </a:xfrm>
          <a:prstGeom prst="rect">
            <a:avLst/>
          </a:prstGeom>
          <a:noFill/>
          <a:ln w="28575">
            <a:solidFill>
              <a:srgbClr val="00B050"/>
            </a:solidFill>
          </a:ln>
        </p:spPr>
        <p:txBody>
          <a:bodyPr wrap="square" rtlCol="0">
            <a:spAutoFit/>
          </a:bodyPr>
          <a:p>
            <a:endParaRPr lang="zh-CN" altLang="en-US"/>
          </a:p>
        </p:txBody>
      </p:sp>
      <p:sp>
        <p:nvSpPr>
          <p:cNvPr id="40" name="文本框 39"/>
          <p:cNvSpPr txBox="1"/>
          <p:nvPr/>
        </p:nvSpPr>
        <p:spPr>
          <a:xfrm>
            <a:off x="7149465" y="2764790"/>
            <a:ext cx="809625" cy="460375"/>
          </a:xfrm>
          <a:prstGeom prst="rect">
            <a:avLst/>
          </a:prstGeom>
          <a:noFill/>
        </p:spPr>
        <p:txBody>
          <a:bodyPr wrap="square" rtlCol="0">
            <a:spAutoFit/>
          </a:bodyPr>
          <a:p>
            <a:r>
              <a:rPr lang="en-US" altLang="zh-CN" sz="2400" b="1">
                <a:solidFill>
                  <a:srgbClr val="FF0000"/>
                </a:solidFill>
              </a:rPr>
              <a:t>?</a:t>
            </a:r>
            <a:endParaRPr lang="en-US" altLang="zh-CN" sz="2400" b="1">
              <a:solidFill>
                <a:srgbClr val="FF0000"/>
              </a:solidFill>
            </a:endParaRPr>
          </a:p>
        </p:txBody>
      </p:sp>
      <p:sp>
        <p:nvSpPr>
          <p:cNvPr id="42" name="文本框 41"/>
          <p:cNvSpPr txBox="1"/>
          <p:nvPr/>
        </p:nvSpPr>
        <p:spPr>
          <a:xfrm>
            <a:off x="6755130" y="1285240"/>
            <a:ext cx="4667885" cy="645160"/>
          </a:xfrm>
          <a:prstGeom prst="rect">
            <a:avLst/>
          </a:prstGeom>
          <a:noFill/>
        </p:spPr>
        <p:txBody>
          <a:bodyPr wrap="square" rtlCol="0">
            <a:spAutoFit/>
          </a:bodyPr>
          <a:p>
            <a:r>
              <a:rPr lang="zh-CN" altLang="en-US" sz="3600">
                <a:solidFill>
                  <a:srgbClr val="FF0000"/>
                </a:solidFill>
              </a:rPr>
              <a:t>宏观把控，微观验证！</a:t>
            </a:r>
            <a:endParaRPr lang="zh-CN" altLang="en-US" sz="3600">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to="" calcmode="lin" valueType="num">
                                      <p:cBhvr>
                                        <p:cTn id="7" dur="1" fill="hold"/>
                                        <p:tgtEl>
                                          <p:spTgt spid="29"/>
                                        </p:tgtEl>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to="" calcmode="lin" valueType="num">
                                      <p:cBhvr>
                                        <p:cTn id="12" dur="1" fill="hold"/>
                                        <p:tgtEl>
                                          <p:spTgt spid="7"/>
                                        </p:tgtEl>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 to="" calcmode="lin" valueType="num">
                                      <p:cBhvr>
                                        <p:cTn id="17" dur="1" fill="hold"/>
                                        <p:tgtEl>
                                          <p:spTgt spid="2"/>
                                        </p:tgtEl>
                                      </p:cBhvr>
                                    </p:anim>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amond(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amond(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 to="" calcmode="lin" valueType="num">
                                      <p:cBhvr>
                                        <p:cTn id="32" dur="1" fill="hold"/>
                                        <p:tgtEl>
                                          <p:spTgt spid="10"/>
                                        </p:tgtEl>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to="" calcmode="lin" valueType="num">
                                      <p:cBhvr>
                                        <p:cTn id="37" dur="1" fill="hold"/>
                                        <p:tgtEl>
                                          <p:spTgt spid="13"/>
                                        </p:tgtEl>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 to="" calcmode="lin" valueType="num">
                                      <p:cBhvr>
                                        <p:cTn id="42" dur="1" fill="hold"/>
                                        <p:tgtEl>
                                          <p:spTgt spid="26"/>
                                        </p:tgtEl>
                                      </p:cBhvr>
                                    </p:anim>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strips(downLeft)">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9"/>
                                        </p:tgtEl>
                                        <p:attrNameLst>
                                          <p:attrName>style.visibility</p:attrName>
                                        </p:attrNameLst>
                                      </p:cBhvr>
                                      <p:to>
                                        <p:strVal val="visible"/>
                                      </p:to>
                                    </p:set>
                                    <p:anim calcmode="lin" valueType="num">
                                      <p:cBhvr>
                                        <p:cTn id="52" dur="500" fill="hold"/>
                                        <p:tgtEl>
                                          <p:spTgt spid="39"/>
                                        </p:tgtEl>
                                        <p:attrNameLst>
                                          <p:attrName>ppt_w</p:attrName>
                                        </p:attrNameLst>
                                      </p:cBhvr>
                                      <p:tavLst>
                                        <p:tav tm="0">
                                          <p:val>
                                            <p:strVal val="#ppt_w*0.05"/>
                                          </p:val>
                                        </p:tav>
                                        <p:tav tm="100000">
                                          <p:val>
                                            <p:strVal val="#ppt_w"/>
                                          </p:val>
                                        </p:tav>
                                      </p:tavLst>
                                    </p:anim>
                                    <p:anim calcmode="lin" valueType="num">
                                      <p:cBhvr>
                                        <p:cTn id="53" dur="500" fill="hold"/>
                                        <p:tgtEl>
                                          <p:spTgt spid="39"/>
                                        </p:tgtEl>
                                        <p:attrNameLst>
                                          <p:attrName>ppt_h</p:attrName>
                                        </p:attrNameLst>
                                      </p:cBhvr>
                                      <p:tavLst>
                                        <p:tav tm="0">
                                          <p:val>
                                            <p:strVal val="#ppt_h"/>
                                          </p:val>
                                        </p:tav>
                                        <p:tav tm="100000">
                                          <p:val>
                                            <p:strVal val="#ppt_h"/>
                                          </p:val>
                                        </p:tav>
                                      </p:tavLst>
                                    </p:anim>
                                    <p:anim calcmode="lin" valueType="num">
                                      <p:cBhvr>
                                        <p:cTn id="54" dur="500" fill="hold"/>
                                        <p:tgtEl>
                                          <p:spTgt spid="39"/>
                                        </p:tgtEl>
                                        <p:attrNameLst>
                                          <p:attrName>ppt_x</p:attrName>
                                        </p:attrNameLst>
                                      </p:cBhvr>
                                      <p:tavLst>
                                        <p:tav tm="0">
                                          <p:val>
                                            <p:strVal val="#ppt_x-.2"/>
                                          </p:val>
                                        </p:tav>
                                        <p:tav tm="100000">
                                          <p:val>
                                            <p:strVal val="#ppt_x"/>
                                          </p:val>
                                        </p:tav>
                                      </p:tavLst>
                                    </p:anim>
                                    <p:anim calcmode="lin" valueType="num">
                                      <p:cBhvr>
                                        <p:cTn id="55" dur="500" fill="hold"/>
                                        <p:tgtEl>
                                          <p:spTgt spid="39"/>
                                        </p:tgtEl>
                                        <p:attrNameLst>
                                          <p:attrName>ppt_y</p:attrName>
                                        </p:attrNameLst>
                                      </p:cBhvr>
                                      <p:tavLst>
                                        <p:tav tm="0">
                                          <p:val>
                                            <p:strVal val="#ppt_y"/>
                                          </p:val>
                                        </p:tav>
                                        <p:tav tm="100000">
                                          <p:val>
                                            <p:strVal val="#ppt_y"/>
                                          </p:val>
                                        </p:tav>
                                      </p:tavLst>
                                    </p:anim>
                                    <p:animEffect transition="in" filter="fade">
                                      <p:cBhvr>
                                        <p:cTn id="56" dur="500"/>
                                        <p:tgtEl>
                                          <p:spTgt spid="39"/>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additive="base">
                                        <p:cTn id="61" dur="500" fill="hold"/>
                                        <p:tgtEl>
                                          <p:spTgt spid="11"/>
                                        </p:tgtEl>
                                        <p:attrNameLst>
                                          <p:attrName>ppt_x</p:attrName>
                                        </p:attrNameLst>
                                      </p:cBhvr>
                                      <p:tavLst>
                                        <p:tav tm="0">
                                          <p:val>
                                            <p:strVal val="#ppt_x"/>
                                          </p:val>
                                        </p:tav>
                                        <p:tav tm="100000">
                                          <p:val>
                                            <p:strVal val="#ppt_x"/>
                                          </p:val>
                                        </p:tav>
                                      </p:tavLst>
                                    </p:anim>
                                    <p:anim calcmode="lin" valueType="num">
                                      <p:cBhvr additive="base">
                                        <p:cTn id="6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8" presetClass="entr" presetSubtype="12"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strips(downLeft)">
                                      <p:cBhvr>
                                        <p:cTn id="67" dur="500"/>
                                        <p:tgtEl>
                                          <p:spTgt spid="14"/>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 calcmode="lin" valueType="num">
                                      <p:cBhvr additive="base">
                                        <p:cTn id="72" dur="500" fill="hold"/>
                                        <p:tgtEl>
                                          <p:spTgt spid="16"/>
                                        </p:tgtEl>
                                        <p:attrNameLst>
                                          <p:attrName>ppt_x</p:attrName>
                                        </p:attrNameLst>
                                      </p:cBhvr>
                                      <p:tavLst>
                                        <p:tav tm="0">
                                          <p:val>
                                            <p:strVal val="#ppt_x"/>
                                          </p:val>
                                        </p:tav>
                                        <p:tav tm="100000">
                                          <p:val>
                                            <p:strVal val="#ppt_x"/>
                                          </p:val>
                                        </p:tav>
                                      </p:tavLst>
                                    </p:anim>
                                    <p:anim calcmode="lin" valueType="num">
                                      <p:cBhvr additive="base">
                                        <p:cTn id="7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8" presetClass="entr" presetSubtype="16" fill="hold" grpId="0" nodeType="clickEffect">
                                  <p:stCondLst>
                                    <p:cond delay="0"/>
                                  </p:stCondLst>
                                  <p:childTnLst>
                                    <p:set>
                                      <p:cBhvr>
                                        <p:cTn id="77" dur="1" fill="hold">
                                          <p:stCondLst>
                                            <p:cond delay="0"/>
                                          </p:stCondLst>
                                        </p:cTn>
                                        <p:tgtEl>
                                          <p:spTgt spid="40"/>
                                        </p:tgtEl>
                                        <p:attrNameLst>
                                          <p:attrName>style.visibility</p:attrName>
                                        </p:attrNameLst>
                                      </p:cBhvr>
                                      <p:to>
                                        <p:strVal val="visible"/>
                                      </p:to>
                                    </p:set>
                                    <p:animEffect transition="in" filter="diamond(in)">
                                      <p:cBhvr>
                                        <p:cTn id="78" dur="2000"/>
                                        <p:tgtEl>
                                          <p:spTgt spid="40"/>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33"/>
                                        </p:tgtEl>
                                        <p:attrNameLst>
                                          <p:attrName>style.visibility</p:attrName>
                                        </p:attrNameLst>
                                      </p:cBhvr>
                                      <p:to>
                                        <p:strVal val="visible"/>
                                      </p:to>
                                    </p:set>
                                    <p:animEffect transition="in" filter="barn(inVertical)">
                                      <p:cBhvr>
                                        <p:cTn id="83" dur="500"/>
                                        <p:tgtEl>
                                          <p:spTgt spid="33"/>
                                        </p:tgtEl>
                                      </p:cBhvr>
                                    </p:animEffect>
                                  </p:childTnLst>
                                </p:cTn>
                              </p:par>
                            </p:childTnLst>
                          </p:cTn>
                        </p:par>
                      </p:childTnLst>
                    </p:cTn>
                  </p:par>
                  <p:par>
                    <p:cTn id="84" fill="hold">
                      <p:stCondLst>
                        <p:cond delay="indefinite"/>
                      </p:stCondLst>
                      <p:childTnLst>
                        <p:par>
                          <p:cTn id="85" fill="hold">
                            <p:stCondLst>
                              <p:cond delay="0"/>
                            </p:stCondLst>
                            <p:childTnLst>
                              <p:par>
                                <p:cTn id="86" presetID="4" presetClass="entr" presetSubtype="16" fill="hold" grpId="0" nodeType="clickEffect">
                                  <p:stCondLst>
                                    <p:cond delay="0"/>
                                  </p:stCondLst>
                                  <p:childTnLst>
                                    <p:set>
                                      <p:cBhvr>
                                        <p:cTn id="87" dur="1" fill="hold">
                                          <p:stCondLst>
                                            <p:cond delay="0"/>
                                          </p:stCondLst>
                                        </p:cTn>
                                        <p:tgtEl>
                                          <p:spTgt spid="42"/>
                                        </p:tgtEl>
                                        <p:attrNameLst>
                                          <p:attrName>style.visibility</p:attrName>
                                        </p:attrNameLst>
                                      </p:cBhvr>
                                      <p:to>
                                        <p:strVal val="visible"/>
                                      </p:to>
                                    </p:set>
                                    <p:animEffect transition="in" filter="box(in)">
                                      <p:cBhvr>
                                        <p:cTn id="88"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1"/>
      <p:bldP spid="29" grpId="0"/>
      <p:bldP spid="29" grpId="1"/>
      <p:bldP spid="10" grpId="0" animBg="1"/>
      <p:bldP spid="10" grpId="1" animBg="1"/>
      <p:bldP spid="26" grpId="0" animBg="1"/>
      <p:bldP spid="26" grpId="1" animBg="1"/>
      <p:bldP spid="13" grpId="0" animBg="1"/>
      <p:bldP spid="13" grpId="1" animBg="1"/>
      <p:bldP spid="7" grpId="0"/>
      <p:bldP spid="7" grpId="1"/>
      <p:bldP spid="27" grpId="0" animBg="1"/>
      <p:bldP spid="27" grpId="1" animBg="1"/>
      <p:bldP spid="39" grpId="0" animBg="1"/>
      <p:bldP spid="39" grpId="1" animBg="1"/>
      <p:bldP spid="11" grpId="0" animBg="1"/>
      <p:bldP spid="11" grpId="1" animBg="1"/>
      <p:bldP spid="14" grpId="0" animBg="1"/>
      <p:bldP spid="14" grpId="1" animBg="1"/>
      <p:bldP spid="16" grpId="0" animBg="1"/>
      <p:bldP spid="16" grpId="1" animBg="1"/>
      <p:bldP spid="33" grpId="0" animBg="1"/>
      <p:bldP spid="33" grpId="1" animBg="1"/>
      <p:bldP spid="40" grpId="0"/>
      <p:bldP spid="40" grpId="1"/>
      <p:bldP spid="8" grpId="0"/>
      <p:bldP spid="8" grpId="1"/>
      <p:bldP spid="9" grpId="0"/>
      <p:bldP spid="9" grpId="1"/>
      <p:bldP spid="42" grpId="0"/>
      <p:bldP spid="42"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203200"/>
            <a:ext cx="753745" cy="1068070"/>
          </a:xfrm>
          <a:prstGeom prst="rect">
            <a:avLst/>
          </a:prstGeom>
        </p:spPr>
      </p:pic>
      <p:sp>
        <p:nvSpPr>
          <p:cNvPr id="12" name="文本框 11"/>
          <p:cNvSpPr txBox="1"/>
          <p:nvPr/>
        </p:nvSpPr>
        <p:spPr>
          <a:xfrm>
            <a:off x="260350" y="922020"/>
            <a:ext cx="7959090" cy="2386330"/>
          </a:xfrm>
          <a:prstGeom prst="rect">
            <a:avLst/>
          </a:prstGeom>
          <a:noFill/>
          <a:ln w="28575" cmpd="sng">
            <a:noFill/>
            <a:prstDash val="solid"/>
          </a:ln>
        </p:spPr>
        <p:txBody>
          <a:bodyPr wrap="square" rtlCol="0">
            <a:noAutofit/>
          </a:bodyPr>
          <a:p>
            <a:r>
              <a:rPr lang="en-US" sz="2000">
                <a:latin typeface="Times New Roman" panose="02020603050405020304" charset="0"/>
                <a:cs typeface="Times New Roman" panose="02020603050405020304" charset="0"/>
              </a:rPr>
              <a:t> </a:t>
            </a:r>
            <a:r>
              <a:rPr lang="en-US" sz="24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Indoor plants might look as if they just sit around not doing much, but in many ways they are </a:t>
            </a:r>
            <a:r>
              <a:rPr sz="2000">
                <a:solidFill>
                  <a:srgbClr val="FF0000"/>
                </a:solidFill>
                <a:latin typeface="Times New Roman" panose="02020603050405020304" charset="0"/>
                <a:cs typeface="Times New Roman" panose="02020603050405020304" charset="0"/>
              </a:rPr>
              <a:t>the unsung heroes of the home</a:t>
            </a:r>
            <a:r>
              <a:rPr sz="2000">
                <a:latin typeface="Times New Roman" panose="02020603050405020304" charset="0"/>
                <a:cs typeface="Times New Roman" panose="02020603050405020304" charset="0"/>
              </a:rPr>
              <a:t>. </a:t>
            </a:r>
            <a:r>
              <a:rPr sz="2000" u="sng">
                <a:latin typeface="Times New Roman" panose="02020603050405020304" charset="0"/>
                <a:cs typeface="Times New Roman" panose="02020603050405020304" charset="0"/>
              </a:rPr>
              <a:t>  36  </a:t>
            </a:r>
            <a:r>
              <a:rPr sz="2000">
                <a:latin typeface="Times New Roman" panose="02020603050405020304" charset="0"/>
                <a:cs typeface="Times New Roman" panose="02020603050405020304" charset="0"/>
              </a:rPr>
              <a:t>, but studies have shown that they can promote pople's wellbeing by improving their mood(心情)，reducing stress and helping their memory. What's more, indoor plants are easy to look after and are not very expensive. </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a:t>
            </a:r>
            <a:endParaRPr sz="2000">
              <a:latin typeface="Times New Roman" panose="02020603050405020304" charset="0"/>
              <a:cs typeface="Times New Roman" panose="02020603050405020304" charset="0"/>
            </a:endParaRPr>
          </a:p>
        </p:txBody>
      </p:sp>
      <p:sp>
        <p:nvSpPr>
          <p:cNvPr id="13" name="文本框 12"/>
          <p:cNvSpPr txBox="1"/>
          <p:nvPr>
            <p:custDataLst>
              <p:tags r:id="rId2"/>
            </p:custDataLst>
          </p:nvPr>
        </p:nvSpPr>
        <p:spPr>
          <a:xfrm>
            <a:off x="613409" y="40502"/>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年全国乙卷七选五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 name="矩形 1"/>
          <p:cNvSpPr/>
          <p:nvPr>
            <p:custDataLst>
              <p:tags r:id="rId3"/>
            </p:custDataLst>
          </p:nvPr>
        </p:nvSpPr>
        <p:spPr>
          <a:xfrm>
            <a:off x="9093200" y="291465"/>
            <a:ext cx="2468880" cy="630555"/>
          </a:xfrm>
          <a:prstGeom prst="rect">
            <a:avLst/>
          </a:prstGeom>
        </p:spPr>
        <p:txBody>
          <a:bodyPr wrap="none">
            <a:noAutofit/>
          </a:bodyPr>
          <a:p>
            <a:pPr algn="ctr"/>
            <a:r>
              <a:rPr lang="zh-CN" altLang="en-US" sz="3000" b="1" dirty="0">
                <a:solidFill>
                  <a:srgbClr val="5F7797"/>
                </a:solidFill>
              </a:rPr>
              <a:t>微观语篇分析</a:t>
            </a:r>
            <a:endParaRPr lang="zh-CN" altLang="en-US" sz="3000" b="1" dirty="0">
              <a:solidFill>
                <a:srgbClr val="5F7797"/>
              </a:solidFill>
            </a:endParaRPr>
          </a:p>
        </p:txBody>
      </p:sp>
      <p:sp>
        <p:nvSpPr>
          <p:cNvPr id="6" name="椭圆 5"/>
          <p:cNvSpPr/>
          <p:nvPr/>
        </p:nvSpPr>
        <p:spPr>
          <a:xfrm>
            <a:off x="6250940" y="1278890"/>
            <a:ext cx="476250" cy="41275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2" name="文本框 21"/>
          <p:cNvSpPr txBox="1"/>
          <p:nvPr/>
        </p:nvSpPr>
        <p:spPr>
          <a:xfrm>
            <a:off x="4675505" y="2484120"/>
            <a:ext cx="2254885" cy="521970"/>
          </a:xfrm>
          <a:prstGeom prst="rect">
            <a:avLst/>
          </a:prstGeom>
          <a:noFill/>
        </p:spPr>
        <p:txBody>
          <a:bodyPr wrap="square" rtlCol="0" anchor="t">
            <a:spAutoFit/>
          </a:bodyPr>
          <a:p>
            <a:r>
              <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rPr>
              <a:t>并列关系</a:t>
            </a:r>
            <a:endPar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24" name="矩形 23"/>
          <p:cNvSpPr/>
          <p:nvPr/>
        </p:nvSpPr>
        <p:spPr>
          <a:xfrm>
            <a:off x="260350" y="2524760"/>
            <a:ext cx="3969385" cy="365125"/>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a:latin typeface="Times New Roman" panose="02020603050405020304" charset="0"/>
                <a:cs typeface="Times New Roman" panose="02020603050405020304" charset="0"/>
                <a:sym typeface="+mn-ea"/>
              </a:rPr>
              <a:t>B. Not only do they look beautiful</a:t>
            </a:r>
            <a:endParaRPr lang="zh-CN" altLang="en-US"/>
          </a:p>
        </p:txBody>
      </p:sp>
      <p:sp>
        <p:nvSpPr>
          <p:cNvPr id="10" name="文本框 9"/>
          <p:cNvSpPr txBox="1"/>
          <p:nvPr/>
        </p:nvSpPr>
        <p:spPr>
          <a:xfrm>
            <a:off x="8219440" y="864870"/>
            <a:ext cx="3547745" cy="2702560"/>
          </a:xfrm>
          <a:prstGeom prst="rect">
            <a:avLst/>
          </a:prstGeom>
          <a:solidFill>
            <a:schemeClr val="accent5">
              <a:lumMod val="40000"/>
              <a:lumOff val="60000"/>
            </a:schemeClr>
          </a:solidFill>
        </p:spPr>
        <p:txBody>
          <a:bodyPr wrap="square" rtlCol="0">
            <a:noAutofit/>
          </a:bodyPr>
          <a:p>
            <a:r>
              <a:rPr lang="en-US" sz="2400"/>
              <a:t>36. </a:t>
            </a:r>
            <a:r>
              <a:rPr lang="zh-CN" altLang="en-US" sz="2400"/>
              <a:t>对照空前的</a:t>
            </a:r>
            <a:r>
              <a:rPr lang="en-US" altLang="zh-CN" sz="2400"/>
              <a:t>the unsung heroes</a:t>
            </a:r>
            <a:r>
              <a:rPr lang="zh-CN" altLang="en-US" sz="2400"/>
              <a:t>，后面讲的是</a:t>
            </a:r>
            <a:r>
              <a:rPr lang="en-US" altLang="zh-CN" sz="2400"/>
              <a:t>indoor plants </a:t>
            </a:r>
            <a:r>
              <a:rPr lang="zh-CN" altLang="en-US" sz="2400"/>
              <a:t>的好处，并且</a:t>
            </a:r>
            <a:r>
              <a:rPr lang="zh-CN" altLang="en-US" sz="2400">
                <a:sym typeface="+mn-ea"/>
              </a:rPr>
              <a:t>注意空后有</a:t>
            </a:r>
            <a:r>
              <a:rPr lang="en-US" altLang="zh-CN" sz="2400">
                <a:sym typeface="+mn-ea"/>
              </a:rPr>
              <a:t>but...,</a:t>
            </a:r>
            <a:r>
              <a:rPr lang="zh-CN" altLang="en-US" sz="2400">
                <a:sym typeface="+mn-ea"/>
              </a:rPr>
              <a:t>构成一个并列关系，</a:t>
            </a:r>
            <a:r>
              <a:rPr lang="en-US" altLang="zh-CN" sz="2400">
                <a:sym typeface="+mn-ea"/>
              </a:rPr>
              <a:t>not only...but,</a:t>
            </a:r>
            <a:r>
              <a:rPr lang="zh-CN" altLang="en-US" sz="2400">
                <a:sym typeface="+mn-ea"/>
              </a:rPr>
              <a:t>室内植物不仅</a:t>
            </a:r>
            <a:r>
              <a:rPr lang="en-US" altLang="zh-CN" sz="2400">
                <a:sym typeface="+mn-ea"/>
              </a:rPr>
              <a:t>...</a:t>
            </a:r>
            <a:endParaRPr lang="en-US" altLang="zh-CN" sz="2400">
              <a:latin typeface="Times New Roman" panose="02020603050405020304" charset="0"/>
              <a:cs typeface="Times New Roman" panose="02020603050405020304" charset="0"/>
              <a:sym typeface="+mn-ea"/>
            </a:endParaRPr>
          </a:p>
        </p:txBody>
      </p:sp>
      <p:sp>
        <p:nvSpPr>
          <p:cNvPr id="3" name="文本框 2"/>
          <p:cNvSpPr txBox="1"/>
          <p:nvPr/>
        </p:nvSpPr>
        <p:spPr>
          <a:xfrm>
            <a:off x="316865" y="3664585"/>
            <a:ext cx="10972800" cy="3194050"/>
          </a:xfrm>
          <a:prstGeom prst="rect">
            <a:avLst/>
          </a:prstGeom>
          <a:noFill/>
          <a:ln w="34925">
            <a:solidFill>
              <a:srgbClr val="C00000"/>
            </a:solidFill>
          </a:ln>
        </p:spPr>
        <p:txBody>
          <a:bodyPr wrap="square" rtlCol="0">
            <a:noAutofit/>
          </a:bodyPr>
          <a:p>
            <a:r>
              <a:rPr lang="zh-CN" altLang="en-US" sz="2800"/>
              <a:t>同频训练：</a:t>
            </a:r>
            <a:r>
              <a:rPr sz="2000">
                <a:latin typeface="Times New Roman" panose="02020603050405020304" charset="0"/>
                <a:cs typeface="Times New Roman" panose="02020603050405020304" charset="0"/>
              </a:rPr>
              <a:t>A successful swap depends on the selection of clothes, the organization of the event, and, obviously, how much fun is had. It’s really easy to do! Here are a few pointers.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 Invite 5—10 people so you have a nice selection. </a:t>
            </a:r>
            <a:r>
              <a:rPr sz="2000" u="sng">
                <a:latin typeface="Times New Roman" panose="02020603050405020304" charset="0"/>
                <a:cs typeface="Times New Roman" panose="02020603050405020304" charset="0"/>
              </a:rPr>
              <a:t>  2  </a:t>
            </a:r>
            <a:r>
              <a:rPr sz="2000">
                <a:latin typeface="Times New Roman" panose="02020603050405020304" charset="0"/>
                <a:cs typeface="Times New Roman" panose="02020603050405020304" charset="0"/>
              </a:rPr>
              <a:t>, and there may not be enough things to choose from; more than that, and it becomes uncontrollable</a:t>
            </a:r>
            <a:r>
              <a:rPr lang="zh-CN" sz="2000">
                <a:latin typeface="Times New Roman" panose="02020603050405020304" charset="0"/>
                <a:cs typeface="Times New Roman" panose="02020603050405020304" charset="0"/>
              </a:rPr>
              <a:t>（</a:t>
            </a:r>
            <a:r>
              <a:rPr lang="en-US" altLang="zh-CN" sz="2000">
                <a:latin typeface="Times New Roman" panose="02020603050405020304" charset="0"/>
                <a:cs typeface="Times New Roman" panose="02020603050405020304" charset="0"/>
                <a:sym typeface="+mn-ea"/>
              </a:rPr>
              <a:t>2021</a:t>
            </a:r>
            <a:r>
              <a:rPr lang="zh-CN" altLang="en-US" sz="2000">
                <a:latin typeface="Times New Roman" panose="02020603050405020304" charset="0"/>
                <a:cs typeface="Times New Roman" panose="02020603050405020304" charset="0"/>
                <a:sym typeface="+mn-ea"/>
              </a:rPr>
              <a:t>年全国甲卷）</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A. Less people than that</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B. Hold a clothing swap</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If two people are competing</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D. Just keep music playing throughout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Donate whatever clothes are left over</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F. Have everyone put their clothes in the right spots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Tell everyone to bring clean clothes in good condition</a:t>
            </a:r>
            <a:endParaRPr sz="2000">
              <a:latin typeface="Times New Roman" panose="02020603050405020304" charset="0"/>
              <a:cs typeface="Times New Roman" panose="02020603050405020304" charset="0"/>
            </a:endParaRPr>
          </a:p>
        </p:txBody>
      </p:sp>
      <p:sp>
        <p:nvSpPr>
          <p:cNvPr id="14" name="文本框 13"/>
          <p:cNvSpPr txBox="1"/>
          <p:nvPr/>
        </p:nvSpPr>
        <p:spPr>
          <a:xfrm>
            <a:off x="5530215" y="4337050"/>
            <a:ext cx="546100" cy="521970"/>
          </a:xfrm>
          <a:prstGeom prst="rect">
            <a:avLst/>
          </a:prstGeom>
          <a:noFill/>
        </p:spPr>
        <p:txBody>
          <a:bodyPr wrap="square" rtlCol="0">
            <a:spAutoFit/>
          </a:bodyPr>
          <a:p>
            <a:r>
              <a:rPr lang="en-US" altLang="zh-CN" sz="2800" b="1">
                <a:solidFill>
                  <a:srgbClr val="FF0000"/>
                </a:solidFill>
              </a:rPr>
              <a:t>A</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strips(downLeft)">
                                      <p:cBhvr>
                                        <p:cTn id="18" dur="500"/>
                                        <p:tgtEl>
                                          <p:spTgt spid="24"/>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barn(inVertical)">
                                      <p:cBhvr>
                                        <p:cTn id="23" dur="5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barn(inVertical)">
                                      <p:cBhvr>
                                        <p:cTn id="28" dur="5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54" presetClass="entr" presetSubtype="0" accel="10000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p:cTn id="33" dur="500" fill="hold"/>
                                        <p:tgtEl>
                                          <p:spTgt spid="14"/>
                                        </p:tgtEl>
                                        <p:attrNameLst>
                                          <p:attrName>ppt_w</p:attrName>
                                        </p:attrNameLst>
                                      </p:cBhvr>
                                      <p:tavLst>
                                        <p:tav tm="0">
                                          <p:val>
                                            <p:strVal val="#ppt_w*0.05"/>
                                          </p:val>
                                        </p:tav>
                                        <p:tav tm="100000">
                                          <p:val>
                                            <p:strVal val="#ppt_w"/>
                                          </p:val>
                                        </p:tav>
                                      </p:tavLst>
                                    </p:anim>
                                    <p:anim calcmode="lin" valueType="num">
                                      <p:cBhvr>
                                        <p:cTn id="34" dur="500" fill="hold"/>
                                        <p:tgtEl>
                                          <p:spTgt spid="14"/>
                                        </p:tgtEl>
                                        <p:attrNameLst>
                                          <p:attrName>ppt_h</p:attrName>
                                        </p:attrNameLst>
                                      </p:cBhvr>
                                      <p:tavLst>
                                        <p:tav tm="0">
                                          <p:val>
                                            <p:strVal val="#ppt_h"/>
                                          </p:val>
                                        </p:tav>
                                        <p:tav tm="100000">
                                          <p:val>
                                            <p:strVal val="#ppt_h"/>
                                          </p:val>
                                        </p:tav>
                                      </p:tavLst>
                                    </p:anim>
                                    <p:anim calcmode="lin" valueType="num">
                                      <p:cBhvr>
                                        <p:cTn id="35" dur="500" fill="hold"/>
                                        <p:tgtEl>
                                          <p:spTgt spid="14"/>
                                        </p:tgtEl>
                                        <p:attrNameLst>
                                          <p:attrName>ppt_x</p:attrName>
                                        </p:attrNameLst>
                                      </p:cBhvr>
                                      <p:tavLst>
                                        <p:tav tm="0">
                                          <p:val>
                                            <p:strVal val="#ppt_x-.2"/>
                                          </p:val>
                                        </p:tav>
                                        <p:tav tm="100000">
                                          <p:val>
                                            <p:strVal val="#ppt_x"/>
                                          </p:val>
                                        </p:tav>
                                      </p:tavLst>
                                    </p:anim>
                                    <p:anim calcmode="lin" valueType="num">
                                      <p:cBhvr>
                                        <p:cTn id="36" dur="500" fill="hold"/>
                                        <p:tgtEl>
                                          <p:spTgt spid="14"/>
                                        </p:tgtEl>
                                        <p:attrNameLst>
                                          <p:attrName>ppt_y</p:attrName>
                                        </p:attrNameLst>
                                      </p:cBhvr>
                                      <p:tavLst>
                                        <p:tav tm="0">
                                          <p:val>
                                            <p:strVal val="#ppt_y"/>
                                          </p:val>
                                        </p:tav>
                                        <p:tav tm="100000">
                                          <p:val>
                                            <p:strVal val="#ppt_y"/>
                                          </p:val>
                                        </p:tav>
                                      </p:tavLst>
                                    </p:anim>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0" grpId="0" animBg="1"/>
      <p:bldP spid="10" grpId="1" animBg="1"/>
      <p:bldP spid="24" grpId="0" animBg="1"/>
      <p:bldP spid="24" grpId="1" animBg="1"/>
      <p:bldP spid="22" grpId="0"/>
      <p:bldP spid="22" grpId="1"/>
      <p:bldP spid="3" grpId="0" animBg="1"/>
      <p:bldP spid="3" grpId="1" animBg="1"/>
      <p:bldP spid="14" grpId="0"/>
      <p:bldP spid="1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图片包含 仙人掌, 树, 植物, 餐桌&#10;&#10;已生成极高可信度的说明"/>
          <p:cNvPicPr>
            <a:picLocks noChangeAspect="1"/>
          </p:cNvPicPr>
          <p:nvPr/>
        </p:nvPicPr>
        <p:blipFill>
          <a:blip r:embed="rId1" cstate="email">
            <a:alphaModFix amt="60000"/>
          </a:blip>
          <a:stretch>
            <a:fillRect/>
          </a:stretch>
        </p:blipFill>
        <p:spPr>
          <a:xfrm>
            <a:off x="-28575" y="4024174"/>
            <a:ext cx="12192000" cy="3261360"/>
          </a:xfrm>
          <a:prstGeom prst="rect">
            <a:avLst/>
          </a:prstGeom>
        </p:spPr>
      </p:pic>
      <p:sp>
        <p:nvSpPr>
          <p:cNvPr id="22" name="文本框 21"/>
          <p:cNvSpPr txBox="1"/>
          <p:nvPr/>
        </p:nvSpPr>
        <p:spPr>
          <a:xfrm>
            <a:off x="1327785" y="1600835"/>
            <a:ext cx="9479915" cy="1624330"/>
          </a:xfrm>
          <a:prstGeom prst="rect">
            <a:avLst/>
          </a:prstGeom>
          <a:noFill/>
        </p:spPr>
        <p:txBody>
          <a:bodyPr wrap="none" rtlCol="0">
            <a:noAutofit/>
          </a:bodyPr>
          <a:lstStyle/>
          <a:p>
            <a:pPr algn="ctr"/>
            <a:r>
              <a:rPr lang="zh-CN" altLang="en-US" sz="5400" b="1" spc="300" dirty="0">
                <a:solidFill>
                  <a:srgbClr val="8BA76F"/>
                </a:solidFill>
                <a:latin typeface="华文隶书" panose="02010800040101010101" charset="-122"/>
                <a:ea typeface="华文隶书" panose="02010800040101010101" charset="-122"/>
                <a:cs typeface="+mn-ea"/>
                <a:sym typeface="+mn-lt"/>
              </a:rPr>
              <a:t>基于关联理论的</a:t>
            </a:r>
            <a:endParaRPr lang="zh-CN" altLang="en-US" sz="5400" b="1" spc="300" dirty="0">
              <a:solidFill>
                <a:srgbClr val="8BA76F"/>
              </a:solidFill>
              <a:latin typeface="华文隶书" panose="02010800040101010101" charset="-122"/>
              <a:ea typeface="华文隶书" panose="02010800040101010101" charset="-122"/>
              <a:cs typeface="+mn-ea"/>
              <a:sym typeface="+mn-lt"/>
            </a:endParaRPr>
          </a:p>
          <a:p>
            <a:pPr algn="ctr"/>
            <a:r>
              <a:rPr lang="zh-CN" altLang="en-US" sz="4800" b="1" spc="300" dirty="0">
                <a:solidFill>
                  <a:srgbClr val="8BA76F"/>
                </a:solidFill>
                <a:latin typeface="方正正黑简体" panose="02000000000000000000" pitchFamily="2" charset="-122"/>
                <a:ea typeface="方正正黑简体" panose="02000000000000000000" pitchFamily="2" charset="-122"/>
                <a:cs typeface="+mn-ea"/>
                <a:sym typeface="+mn-lt"/>
              </a:rPr>
              <a:t>2023年</a:t>
            </a:r>
            <a:r>
              <a:rPr lang="en-US" altLang="zh-CN" sz="4800" b="1" spc="300" dirty="0">
                <a:solidFill>
                  <a:srgbClr val="8BA76F"/>
                </a:solidFill>
                <a:latin typeface="方正正黑简体" panose="02000000000000000000" pitchFamily="2" charset="-122"/>
                <a:ea typeface="方正正黑简体" panose="02000000000000000000" pitchFamily="2" charset="-122"/>
                <a:cs typeface="+mn-ea"/>
                <a:sym typeface="+mn-lt"/>
              </a:rPr>
              <a:t>6</a:t>
            </a:r>
            <a:r>
              <a:rPr lang="zh-CN" altLang="en-US" sz="4800" b="1" spc="300" dirty="0">
                <a:solidFill>
                  <a:srgbClr val="8BA76F"/>
                </a:solidFill>
                <a:latin typeface="方正正黑简体" panose="02000000000000000000" pitchFamily="2" charset="-122"/>
                <a:ea typeface="方正正黑简体" panose="02000000000000000000" pitchFamily="2" charset="-122"/>
                <a:cs typeface="+mn-ea"/>
                <a:sym typeface="+mn-lt"/>
              </a:rPr>
              <a:t>月全国甲、乙卷七选五试题讲评</a:t>
            </a:r>
            <a:endParaRPr lang="zh-CN" altLang="en-US" sz="4800" b="1" spc="300" dirty="0">
              <a:solidFill>
                <a:srgbClr val="8BA76F"/>
              </a:solidFill>
              <a:latin typeface="方正正黑简体" panose="02000000000000000000" pitchFamily="2" charset="-122"/>
              <a:ea typeface="方正正黑简体" panose="02000000000000000000" pitchFamily="2" charset="-122"/>
              <a:cs typeface="+mn-ea"/>
              <a:sym typeface="+mn-lt"/>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1" presetClass="entr" presetSubtype="0" fill="hold" grpId="0" nodeType="afterEffect">
                                  <p:stCondLst>
                                    <p:cond delay="0"/>
                                  </p:stCondLst>
                                  <p:iterate type="lt">
                                    <p:tmPct val="10000"/>
                                  </p:iterate>
                                  <p:childTnLst>
                                    <p:set>
                                      <p:cBhvr>
                                        <p:cTn id="12" dur="1" fill="hold">
                                          <p:stCondLst>
                                            <p:cond delay="0"/>
                                          </p:stCondLst>
                                        </p:cTn>
                                        <p:tgtEl>
                                          <p:spTgt spid="22"/>
                                        </p:tgtEl>
                                        <p:attrNameLst>
                                          <p:attrName>style.visibility</p:attrName>
                                        </p:attrNameLst>
                                      </p:cBhvr>
                                      <p:to>
                                        <p:strVal val="visible"/>
                                      </p:to>
                                    </p:set>
                                    <p:anim calcmode="lin" valueType="num">
                                      <p:cBhvr>
                                        <p:cTn id="13" dur="500" fill="hold"/>
                                        <p:tgtEl>
                                          <p:spTgt spid="22"/>
                                        </p:tgtEl>
                                        <p:attrNameLst>
                                          <p:attrName>ppt_x</p:attrName>
                                        </p:attrNameLst>
                                      </p:cBhvr>
                                      <p:tavLst>
                                        <p:tav tm="0">
                                          <p:val>
                                            <p:strVal val="#ppt_x"/>
                                          </p:val>
                                        </p:tav>
                                        <p:tav tm="50000">
                                          <p:val>
                                            <p:strVal val="#ppt_x+.1"/>
                                          </p:val>
                                        </p:tav>
                                        <p:tav tm="100000">
                                          <p:val>
                                            <p:strVal val="#ppt_x"/>
                                          </p:val>
                                        </p:tav>
                                      </p:tavLst>
                                    </p:anim>
                                    <p:anim calcmode="lin" valueType="num">
                                      <p:cBhvr>
                                        <p:cTn id="14" dur="500" fill="hold"/>
                                        <p:tgtEl>
                                          <p:spTgt spid="22"/>
                                        </p:tgtEl>
                                        <p:attrNameLst>
                                          <p:attrName>ppt_y</p:attrName>
                                        </p:attrNameLst>
                                      </p:cBhvr>
                                      <p:tavLst>
                                        <p:tav tm="0">
                                          <p:val>
                                            <p:strVal val="#ppt_y"/>
                                          </p:val>
                                        </p:tav>
                                        <p:tav tm="100000">
                                          <p:val>
                                            <p:strVal val="#ppt_y"/>
                                          </p:val>
                                        </p:tav>
                                      </p:tavLst>
                                    </p:anim>
                                    <p:anim calcmode="lin" valueType="num">
                                      <p:cBhvr>
                                        <p:cTn id="15" dur="500" fill="hold"/>
                                        <p:tgtEl>
                                          <p:spTgt spid="22"/>
                                        </p:tgtEl>
                                        <p:attrNameLst>
                                          <p:attrName>ppt_h</p:attrName>
                                        </p:attrNameLst>
                                      </p:cBhvr>
                                      <p:tavLst>
                                        <p:tav tm="0">
                                          <p:val>
                                            <p:strVal val="#ppt_h/10"/>
                                          </p:val>
                                        </p:tav>
                                        <p:tav tm="50000">
                                          <p:val>
                                            <p:strVal val="#ppt_h+.01"/>
                                          </p:val>
                                        </p:tav>
                                        <p:tav tm="100000">
                                          <p:val>
                                            <p:strVal val="#ppt_h"/>
                                          </p:val>
                                        </p:tav>
                                      </p:tavLst>
                                    </p:anim>
                                    <p:anim calcmode="lin" valueType="num">
                                      <p:cBhvr>
                                        <p:cTn id="16" dur="500" fill="hold"/>
                                        <p:tgtEl>
                                          <p:spTgt spid="22"/>
                                        </p:tgtEl>
                                        <p:attrNameLst>
                                          <p:attrName>ppt_w</p:attrName>
                                        </p:attrNameLst>
                                      </p:cBhvr>
                                      <p:tavLst>
                                        <p:tav tm="0">
                                          <p:val>
                                            <p:strVal val="#ppt_w/10"/>
                                          </p:val>
                                        </p:tav>
                                        <p:tav tm="50000">
                                          <p:val>
                                            <p:strVal val="#ppt_w+.01"/>
                                          </p:val>
                                        </p:tav>
                                        <p:tav tm="100000">
                                          <p:val>
                                            <p:strVal val="#ppt_w"/>
                                          </p:val>
                                        </p:tav>
                                      </p:tavLst>
                                    </p:anim>
                                    <p:animEffect transition="in" filter="fade">
                                      <p:cBhvr>
                                        <p:cTn id="17" dur="500" tmFilter="0,0; .5, 1; 1, 1"/>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203200"/>
            <a:ext cx="753745" cy="1068070"/>
          </a:xfrm>
          <a:prstGeom prst="rect">
            <a:avLst/>
          </a:prstGeom>
        </p:spPr>
      </p:pic>
      <p:sp>
        <p:nvSpPr>
          <p:cNvPr id="12" name="文本框 11"/>
          <p:cNvSpPr txBox="1"/>
          <p:nvPr/>
        </p:nvSpPr>
        <p:spPr>
          <a:xfrm>
            <a:off x="260350" y="922020"/>
            <a:ext cx="7630160" cy="5653405"/>
          </a:xfrm>
          <a:prstGeom prst="rect">
            <a:avLst/>
          </a:prstGeom>
          <a:noFill/>
          <a:ln w="28575" cmpd="sng">
            <a:noFill/>
            <a:prstDash val="solid"/>
          </a:ln>
        </p:spPr>
        <p:txBody>
          <a:bodyPr wrap="square" rtlCol="0">
            <a:noAutofit/>
          </a:bodyPr>
          <a:p>
            <a:r>
              <a:rPr lang="en-US" sz="2000" b="1">
                <a:latin typeface="Times New Roman" panose="02020603050405020304" charset="0"/>
                <a:cs typeface="Times New Roman" panose="02020603050405020304" charset="0"/>
              </a:rPr>
              <a:t>    </a:t>
            </a:r>
            <a:r>
              <a:rPr sz="2000" b="1">
                <a:latin typeface="Times New Roman" panose="02020603050405020304" charset="0"/>
                <a:cs typeface="Times New Roman" panose="02020603050405020304" charset="0"/>
              </a:rPr>
              <a:t>What are indoor plants? </a:t>
            </a:r>
            <a:endParaRPr sz="2000" b="1">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Indoor plants, also known as houseplants or pot plants, are plants that like to grow indoors. Many of these species(物种) are </a:t>
            </a:r>
            <a:r>
              <a:rPr sz="2000">
                <a:solidFill>
                  <a:srgbClr val="FF0000"/>
                </a:solidFill>
                <a:latin typeface="Times New Roman" panose="02020603050405020304" charset="0"/>
                <a:cs typeface="Times New Roman" panose="02020603050405020304" charset="0"/>
              </a:rPr>
              <a:t>not</a:t>
            </a:r>
            <a:r>
              <a:rPr sz="2000">
                <a:latin typeface="Times New Roman" panose="02020603050405020304" charset="0"/>
                <a:cs typeface="Times New Roman" panose="02020603050405020304" charset="0"/>
              </a:rPr>
              <a:t> ideally suited to growing</a:t>
            </a:r>
            <a:r>
              <a:rPr sz="2000">
                <a:solidFill>
                  <a:srgbClr val="FF0000"/>
                </a:solidFill>
                <a:latin typeface="Times New Roman" panose="02020603050405020304" charset="0"/>
                <a:cs typeface="Times New Roman" panose="02020603050405020304" charset="0"/>
              </a:rPr>
              <a:t> outside </a:t>
            </a:r>
            <a:r>
              <a:rPr sz="2000">
                <a:latin typeface="Times New Roman" panose="02020603050405020304" charset="0"/>
                <a:cs typeface="Times New Roman" panose="02020603050405020304" charset="0"/>
              </a:rPr>
              <a:t>in the UK, especially in the </a:t>
            </a:r>
            <a:r>
              <a:rPr sz="2000">
                <a:solidFill>
                  <a:srgbClr val="FF0000"/>
                </a:solidFill>
                <a:latin typeface="Times New Roman" panose="02020603050405020304" charset="0"/>
                <a:cs typeface="Times New Roman" panose="02020603050405020304" charset="0"/>
              </a:rPr>
              <a:t>winter</a:t>
            </a:r>
            <a:r>
              <a:rPr sz="2000">
                <a:latin typeface="Times New Roman" panose="02020603050405020304" charset="0"/>
                <a:cs typeface="Times New Roman" panose="02020603050405020304" charset="0"/>
              </a:rPr>
              <a:t>.  </a:t>
            </a:r>
            <a:r>
              <a:rPr sz="2000" u="sng">
                <a:latin typeface="Times New Roman" panose="02020603050405020304" charset="0"/>
                <a:cs typeface="Times New Roman" panose="02020603050405020304" charset="0"/>
              </a:rPr>
              <a:t> 37</a:t>
            </a:r>
            <a:r>
              <a:rPr lang="en-US" sz="2000" u="sng">
                <a:latin typeface="Times New Roman" panose="02020603050405020304" charset="0"/>
                <a:cs typeface="Times New Roman" panose="02020603050405020304" charset="0"/>
              </a:rPr>
              <a:t>_</a:t>
            </a:r>
            <a:r>
              <a:rPr sz="2000" u="sng">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a:p>
            <a:r>
              <a:rPr lang="en-US" sz="2000" b="1">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p:txBody>
      </p:sp>
      <p:sp>
        <p:nvSpPr>
          <p:cNvPr id="13" name="文本框 12"/>
          <p:cNvSpPr txBox="1"/>
          <p:nvPr>
            <p:custDataLst>
              <p:tags r:id="rId2"/>
            </p:custDataLst>
          </p:nvPr>
        </p:nvSpPr>
        <p:spPr>
          <a:xfrm>
            <a:off x="613409" y="40502"/>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年全国乙卷七选五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 name="矩形 1"/>
          <p:cNvSpPr/>
          <p:nvPr>
            <p:custDataLst>
              <p:tags r:id="rId3"/>
            </p:custDataLst>
          </p:nvPr>
        </p:nvSpPr>
        <p:spPr>
          <a:xfrm>
            <a:off x="9093200" y="291465"/>
            <a:ext cx="2468880" cy="630555"/>
          </a:xfrm>
          <a:prstGeom prst="rect">
            <a:avLst/>
          </a:prstGeom>
        </p:spPr>
        <p:txBody>
          <a:bodyPr wrap="none">
            <a:noAutofit/>
          </a:bodyPr>
          <a:p>
            <a:pPr algn="ctr"/>
            <a:r>
              <a:rPr lang="zh-CN" altLang="en-US" sz="3000" b="1" dirty="0">
                <a:solidFill>
                  <a:srgbClr val="5F7797"/>
                </a:solidFill>
              </a:rPr>
              <a:t>微观语篇分析</a:t>
            </a:r>
            <a:endParaRPr lang="zh-CN" altLang="en-US" sz="3000" b="1" dirty="0">
              <a:solidFill>
                <a:srgbClr val="5F7797"/>
              </a:solidFill>
            </a:endParaRPr>
          </a:p>
        </p:txBody>
      </p:sp>
      <p:sp>
        <p:nvSpPr>
          <p:cNvPr id="26" name="矩形 25"/>
          <p:cNvSpPr/>
          <p:nvPr/>
        </p:nvSpPr>
        <p:spPr>
          <a:xfrm>
            <a:off x="2485390" y="1658620"/>
            <a:ext cx="5295265" cy="297180"/>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7" name="矩形 26"/>
          <p:cNvSpPr/>
          <p:nvPr/>
        </p:nvSpPr>
        <p:spPr>
          <a:xfrm>
            <a:off x="424180" y="2237740"/>
            <a:ext cx="5422265" cy="39687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a:solidFill>
                  <a:schemeClr val="bg1"/>
                </a:solidFill>
                <a:latin typeface="Times New Roman" panose="02020603050405020304" charset="0"/>
                <a:cs typeface="Times New Roman" panose="02020603050405020304" charset="0"/>
                <a:sym typeface="+mn-ea"/>
              </a:rPr>
              <a:t> </a:t>
            </a:r>
            <a:r>
              <a:rPr lang="en-US">
                <a:solidFill>
                  <a:schemeClr val="bg1"/>
                </a:solidFill>
                <a:latin typeface="Times New Roman" panose="02020603050405020304" charset="0"/>
                <a:cs typeface="Times New Roman" panose="02020603050405020304" charset="0"/>
                <a:sym typeface="+mn-ea"/>
              </a:rPr>
              <a:t>D.</a:t>
            </a:r>
            <a:r>
              <a:rPr>
                <a:solidFill>
                  <a:srgbClr val="FF0000"/>
                </a:solidFill>
                <a:latin typeface="Times New Roman" panose="02020603050405020304" charset="0"/>
                <a:cs typeface="Times New Roman" panose="02020603050405020304" charset="0"/>
                <a:sym typeface="+mn-ea"/>
              </a:rPr>
              <a:t>Instead</a:t>
            </a:r>
            <a:r>
              <a:rPr>
                <a:latin typeface="Times New Roman" panose="02020603050405020304" charset="0"/>
                <a:cs typeface="Times New Roman" panose="02020603050405020304" charset="0"/>
                <a:sym typeface="+mn-ea"/>
              </a:rPr>
              <a:t> , they grow better inside, where it is warmer</a:t>
            </a:r>
            <a:endParaRPr lang="zh-CN" altLang="en-US"/>
          </a:p>
        </p:txBody>
      </p:sp>
      <p:sp>
        <p:nvSpPr>
          <p:cNvPr id="3" name="矩形 2"/>
          <p:cNvSpPr/>
          <p:nvPr/>
        </p:nvSpPr>
        <p:spPr>
          <a:xfrm>
            <a:off x="424180" y="1955800"/>
            <a:ext cx="5482590" cy="281940"/>
          </a:xfrm>
          <a:prstGeom prst="rect">
            <a:avLst/>
          </a:prstGeom>
          <a:no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文本框 3"/>
          <p:cNvSpPr txBox="1"/>
          <p:nvPr/>
        </p:nvSpPr>
        <p:spPr>
          <a:xfrm>
            <a:off x="5906770" y="2237740"/>
            <a:ext cx="1718945" cy="521970"/>
          </a:xfrm>
          <a:prstGeom prst="rect">
            <a:avLst/>
          </a:prstGeom>
          <a:noFill/>
        </p:spPr>
        <p:txBody>
          <a:bodyPr wrap="square" rtlCol="0" anchor="t">
            <a:spAutoFit/>
          </a:bodyPr>
          <a:p>
            <a:r>
              <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rPr>
              <a:t>转折关系</a:t>
            </a:r>
            <a:endPar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10" name="文本框 9"/>
          <p:cNvSpPr txBox="1"/>
          <p:nvPr/>
        </p:nvSpPr>
        <p:spPr>
          <a:xfrm>
            <a:off x="7890510" y="864870"/>
            <a:ext cx="4301490" cy="2248535"/>
          </a:xfrm>
          <a:prstGeom prst="rect">
            <a:avLst/>
          </a:prstGeom>
          <a:solidFill>
            <a:schemeClr val="accent5">
              <a:lumMod val="40000"/>
              <a:lumOff val="60000"/>
            </a:schemeClr>
          </a:solidFill>
        </p:spPr>
        <p:txBody>
          <a:bodyPr wrap="square" rtlCol="0">
            <a:noAutofit/>
          </a:bodyPr>
          <a:p>
            <a:r>
              <a:rPr lang="en-US" sz="2400"/>
              <a:t>37. </a:t>
            </a:r>
            <a:r>
              <a:rPr lang="zh-CN" sz="2400"/>
              <a:t>空前说这些植物不喜欢在户外生长，尤其是冬天，那后面结合室内植物的生长地点，</a:t>
            </a:r>
            <a:r>
              <a:rPr lang="en-US" altLang="zh-CN" sz="2400"/>
              <a:t>D</a:t>
            </a:r>
            <a:r>
              <a:rPr lang="zh-CN" altLang="en-US" sz="2400"/>
              <a:t>选项表示它们在温暖的环境长得好</a:t>
            </a:r>
            <a:r>
              <a:rPr lang="en-US" altLang="zh-CN" sz="2400"/>
              <a:t>,</a:t>
            </a:r>
            <a:r>
              <a:rPr lang="en-US" altLang="zh-CN" sz="2400">
                <a:latin typeface="Times New Roman" panose="02020603050405020304" charset="0"/>
                <a:cs typeface="Times New Roman" panose="02020603050405020304" charset="0"/>
                <a:sym typeface="+mn-ea"/>
              </a:rPr>
              <a:t>instead </a:t>
            </a:r>
            <a:r>
              <a:rPr lang="zh-CN" altLang="en-US" sz="2400">
                <a:latin typeface="Times New Roman" panose="02020603050405020304" charset="0"/>
                <a:cs typeface="Times New Roman" panose="02020603050405020304" charset="0"/>
                <a:sym typeface="+mn-ea"/>
              </a:rPr>
              <a:t>表示转折，和前文进行呼应。</a:t>
            </a:r>
            <a:endParaRPr lang="zh-CN" altLang="en-US" sz="2400">
              <a:latin typeface="Times New Roman" panose="02020603050405020304" charset="0"/>
              <a:cs typeface="Times New Roman" panose="02020603050405020304" charset="0"/>
              <a:sym typeface="+mn-ea"/>
            </a:endParaRPr>
          </a:p>
        </p:txBody>
      </p:sp>
      <p:sp>
        <p:nvSpPr>
          <p:cNvPr id="5" name="文本框 4"/>
          <p:cNvSpPr txBox="1"/>
          <p:nvPr/>
        </p:nvSpPr>
        <p:spPr>
          <a:xfrm>
            <a:off x="260350" y="3041650"/>
            <a:ext cx="11692255" cy="3747770"/>
          </a:xfrm>
          <a:prstGeom prst="rect">
            <a:avLst/>
          </a:prstGeom>
          <a:noFill/>
          <a:ln w="34925">
            <a:solidFill>
              <a:srgbClr val="C00000"/>
            </a:solidFill>
          </a:ln>
        </p:spPr>
        <p:txBody>
          <a:bodyPr wrap="square" rtlCol="0">
            <a:noAutofit/>
          </a:bodyPr>
          <a:p>
            <a:r>
              <a:rPr lang="zh-CN" altLang="en-US" sz="2800"/>
              <a:t>同频训练：</a:t>
            </a:r>
            <a:r>
              <a:rPr sz="2000">
                <a:latin typeface="Times New Roman" panose="02020603050405020304" charset="0"/>
                <a:cs typeface="Times New Roman" panose="02020603050405020304" charset="0"/>
              </a:rPr>
              <a:t>"I often send postcards to family and friends." he says to China Daily, "but you can imagine that after a while, you never receive as many as you send, and you realize that not everyone is into it</a:t>
            </a:r>
            <a:r>
              <a:rPr sz="2000" u="sng">
                <a:latin typeface="Times New Roman" panose="02020603050405020304" charset="0"/>
                <a:cs typeface="Times New Roman" panose="02020603050405020304" charset="0"/>
              </a:rPr>
              <a:t>   32   </a:t>
            </a:r>
            <a:r>
              <a:rPr sz="2000">
                <a:latin typeface="Times New Roman" panose="02020603050405020304" charset="0"/>
                <a:cs typeface="Times New Roman" panose="02020603050405020304" charset="0"/>
              </a:rPr>
              <a:t>” Seeking other like-minded souls, however, Paulo started looking in a somewhat unlikely place: online. Many would say the Internet is a place for people who have given up on the traditional postal service, but Paulo's hunch（直觉）paid off.</a:t>
            </a:r>
            <a:r>
              <a:rPr lang="zh-CN" sz="2000">
                <a:latin typeface="Times New Roman" panose="02020603050405020304" charset="0"/>
                <a:cs typeface="Times New Roman" panose="02020603050405020304" charset="0"/>
              </a:rPr>
              <a:t>（2021年浙江省卷）</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A. And that's totally fine</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B. That makes it extra hard to learn and practice it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He likes to think of sending postcards as a family-friendly hobby</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D. Many love to make a connection with someone from across the world.</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On August 5, the number of postcards exchanged by members topped 31 million.</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F. Similarly, if you speak only Chinese, receiving a card in Swedish takes part of the fun away.</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In short, he loves postcards, and the excitement of getting a hand-written note from someone far away.</a:t>
            </a:r>
            <a:endParaRPr sz="2000">
              <a:latin typeface="Times New Roman" panose="02020603050405020304" charset="0"/>
              <a:cs typeface="Times New Roman" panose="02020603050405020304" charset="0"/>
            </a:endParaRPr>
          </a:p>
        </p:txBody>
      </p:sp>
      <p:sp>
        <p:nvSpPr>
          <p:cNvPr id="14" name="文本框 13"/>
          <p:cNvSpPr txBox="1"/>
          <p:nvPr/>
        </p:nvSpPr>
        <p:spPr>
          <a:xfrm>
            <a:off x="10641330" y="3487420"/>
            <a:ext cx="546100" cy="521970"/>
          </a:xfrm>
          <a:prstGeom prst="rect">
            <a:avLst/>
          </a:prstGeom>
          <a:noFill/>
        </p:spPr>
        <p:txBody>
          <a:bodyPr wrap="square" rtlCol="0">
            <a:spAutoFit/>
          </a:bodyPr>
          <a:p>
            <a:r>
              <a:rPr lang="en-US" altLang="zh-CN" sz="2800" b="1">
                <a:solidFill>
                  <a:srgbClr val="FF0000"/>
                </a:solidFill>
              </a:rPr>
              <a:t>A</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strVal val="#ppt_w*0.05"/>
                                          </p:val>
                                        </p:tav>
                                        <p:tav tm="100000">
                                          <p:val>
                                            <p:strVal val="#ppt_w"/>
                                          </p:val>
                                        </p:tav>
                                      </p:tavLst>
                                    </p:anim>
                                    <p:anim calcmode="lin" valueType="num">
                                      <p:cBhvr>
                                        <p:cTn id="8" dur="500" fill="hold"/>
                                        <p:tgtEl>
                                          <p:spTgt spid="26"/>
                                        </p:tgtEl>
                                        <p:attrNameLst>
                                          <p:attrName>ppt_h</p:attrName>
                                        </p:attrNameLst>
                                      </p:cBhvr>
                                      <p:tavLst>
                                        <p:tav tm="0">
                                          <p:val>
                                            <p:strVal val="#ppt_h"/>
                                          </p:val>
                                        </p:tav>
                                        <p:tav tm="100000">
                                          <p:val>
                                            <p:strVal val="#ppt_h"/>
                                          </p:val>
                                        </p:tav>
                                      </p:tavLst>
                                    </p:anim>
                                    <p:anim calcmode="lin" valueType="num">
                                      <p:cBhvr>
                                        <p:cTn id="9" dur="500" fill="hold"/>
                                        <p:tgtEl>
                                          <p:spTgt spid="26"/>
                                        </p:tgtEl>
                                        <p:attrNameLst>
                                          <p:attrName>ppt_x</p:attrName>
                                        </p:attrNameLst>
                                      </p:cBhvr>
                                      <p:tavLst>
                                        <p:tav tm="0">
                                          <p:val>
                                            <p:strVal val="#ppt_x-.2"/>
                                          </p:val>
                                        </p:tav>
                                        <p:tav tm="100000">
                                          <p:val>
                                            <p:strVal val="#ppt_x"/>
                                          </p:val>
                                        </p:tav>
                                      </p:tavLst>
                                    </p:anim>
                                    <p:anim calcmode="lin" valueType="num">
                                      <p:cBhvr>
                                        <p:cTn id="10" dur="500" fill="hold"/>
                                        <p:tgtEl>
                                          <p:spTgt spid="26"/>
                                        </p:tgtEl>
                                        <p:attrNameLst>
                                          <p:attrName>ppt_y</p:attrName>
                                        </p:attrNameLst>
                                      </p:cBhvr>
                                      <p:tavLst>
                                        <p:tav tm="0">
                                          <p:val>
                                            <p:strVal val="#ppt_y"/>
                                          </p:val>
                                        </p:tav>
                                        <p:tav tm="100000">
                                          <p:val>
                                            <p:strVal val="#ppt_y"/>
                                          </p:val>
                                        </p:tav>
                                      </p:tavLst>
                                    </p:anim>
                                    <p:animEffect transition="in" filter="fade">
                                      <p:cBhvr>
                                        <p:cTn id="11" dur="500"/>
                                        <p:tgtEl>
                                          <p:spTgt spid="26"/>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inVertical)">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strips(downLeft)">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box(in)">
                                      <p:cBhvr>
                                        <p:cTn id="26" dur="2000"/>
                                        <p:tgtEl>
                                          <p:spTgt spid="27"/>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4" presetClass="entr" presetSubtype="0" accel="10000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p:cTn id="37" dur="500" fill="hold"/>
                                        <p:tgtEl>
                                          <p:spTgt spid="5"/>
                                        </p:tgtEl>
                                        <p:attrNameLst>
                                          <p:attrName>ppt_w</p:attrName>
                                        </p:attrNameLst>
                                      </p:cBhvr>
                                      <p:tavLst>
                                        <p:tav tm="0">
                                          <p:val>
                                            <p:strVal val="#ppt_w*0.05"/>
                                          </p:val>
                                        </p:tav>
                                        <p:tav tm="100000">
                                          <p:val>
                                            <p:strVal val="#ppt_w"/>
                                          </p:val>
                                        </p:tav>
                                      </p:tavLst>
                                    </p:anim>
                                    <p:anim calcmode="lin" valueType="num">
                                      <p:cBhvr>
                                        <p:cTn id="38" dur="500" fill="hold"/>
                                        <p:tgtEl>
                                          <p:spTgt spid="5"/>
                                        </p:tgtEl>
                                        <p:attrNameLst>
                                          <p:attrName>ppt_h</p:attrName>
                                        </p:attrNameLst>
                                      </p:cBhvr>
                                      <p:tavLst>
                                        <p:tav tm="0">
                                          <p:val>
                                            <p:strVal val="#ppt_h"/>
                                          </p:val>
                                        </p:tav>
                                        <p:tav tm="100000">
                                          <p:val>
                                            <p:strVal val="#ppt_h"/>
                                          </p:val>
                                        </p:tav>
                                      </p:tavLst>
                                    </p:anim>
                                    <p:anim calcmode="lin" valueType="num">
                                      <p:cBhvr>
                                        <p:cTn id="39" dur="500" fill="hold"/>
                                        <p:tgtEl>
                                          <p:spTgt spid="5"/>
                                        </p:tgtEl>
                                        <p:attrNameLst>
                                          <p:attrName>ppt_x</p:attrName>
                                        </p:attrNameLst>
                                      </p:cBhvr>
                                      <p:tavLst>
                                        <p:tav tm="0">
                                          <p:val>
                                            <p:strVal val="#ppt_x-.2"/>
                                          </p:val>
                                        </p:tav>
                                        <p:tav tm="100000">
                                          <p:val>
                                            <p:strVal val="#ppt_x"/>
                                          </p:val>
                                        </p:tav>
                                      </p:tavLst>
                                    </p:anim>
                                    <p:anim calcmode="lin" valueType="num">
                                      <p:cBhvr>
                                        <p:cTn id="40" dur="500" fill="hold"/>
                                        <p:tgtEl>
                                          <p:spTgt spid="5"/>
                                        </p:tgtEl>
                                        <p:attrNameLst>
                                          <p:attrName>ppt_y</p:attrName>
                                        </p:attrNameLst>
                                      </p:cBhvr>
                                      <p:tavLst>
                                        <p:tav tm="0">
                                          <p:val>
                                            <p:strVal val="#ppt_y"/>
                                          </p:val>
                                        </p:tav>
                                        <p:tav tm="100000">
                                          <p:val>
                                            <p:strVal val="#ppt_y"/>
                                          </p:val>
                                        </p:tav>
                                      </p:tavLst>
                                    </p:anim>
                                    <p:animEffect transition="in" filter="fade">
                                      <p:cBhvr>
                                        <p:cTn id="41" dur="500"/>
                                        <p:tgtEl>
                                          <p:spTgt spid="5"/>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barn(inVertical)">
                                      <p:cBhvr>
                                        <p:cTn id="4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P spid="10" grpId="0" animBg="1"/>
      <p:bldP spid="10" grpId="1" animBg="1"/>
      <p:bldP spid="3" grpId="0" animBg="1"/>
      <p:bldP spid="3" grpId="1" animBg="1"/>
      <p:bldP spid="4" grpId="0"/>
      <p:bldP spid="4" grpId="1"/>
      <p:bldP spid="5" grpId="0" animBg="1"/>
      <p:bldP spid="5" grpId="1" animBg="1"/>
      <p:bldP spid="14" grpId="0"/>
      <p:bldP spid="14" grpId="1"/>
      <p:bldP spid="27" grpId="0" animBg="1"/>
      <p:bldP spid="27"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203200"/>
            <a:ext cx="753745" cy="1068070"/>
          </a:xfrm>
          <a:prstGeom prst="rect">
            <a:avLst/>
          </a:prstGeom>
        </p:spPr>
      </p:pic>
      <p:sp>
        <p:nvSpPr>
          <p:cNvPr id="12" name="文本框 11"/>
          <p:cNvSpPr txBox="1"/>
          <p:nvPr/>
        </p:nvSpPr>
        <p:spPr>
          <a:xfrm>
            <a:off x="260350" y="601980"/>
            <a:ext cx="8117205" cy="3387725"/>
          </a:xfrm>
          <a:prstGeom prst="rect">
            <a:avLst/>
          </a:prstGeom>
          <a:noFill/>
          <a:ln w="28575" cmpd="sng">
            <a:noFill/>
            <a:prstDash val="solid"/>
          </a:ln>
        </p:spPr>
        <p:txBody>
          <a:bodyPr wrap="square" rtlCol="0">
            <a:noAutofit/>
          </a:bodyPr>
          <a:p>
            <a:r>
              <a:rPr lang="en-US" sz="2000">
                <a:latin typeface="Times New Roman" panose="02020603050405020304" charset="0"/>
                <a:cs typeface="Times New Roman" panose="02020603050405020304" charset="0"/>
              </a:rPr>
              <a:t> </a:t>
            </a:r>
            <a:r>
              <a:rPr lang="en-US" sz="2400">
                <a:latin typeface="Times New Roman" panose="02020603050405020304" charset="0"/>
                <a:cs typeface="Times New Roman" panose="02020603050405020304" charset="0"/>
              </a:rPr>
              <a:t>  </a:t>
            </a:r>
            <a:r>
              <a:rPr sz="2000" u="sng">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a:p>
            <a:r>
              <a:rPr lang="en-US" sz="2000" b="1">
                <a:latin typeface="Times New Roman" panose="02020603050405020304" charset="0"/>
                <a:cs typeface="Times New Roman" panose="02020603050405020304" charset="0"/>
              </a:rPr>
              <a:t>    </a:t>
            </a:r>
            <a:r>
              <a:rPr sz="2000" b="1">
                <a:latin typeface="Times New Roman" panose="02020603050405020304" charset="0"/>
                <a:cs typeface="Times New Roman" panose="02020603050405020304" charset="0"/>
              </a:rPr>
              <a:t>Why are indoor plants good for you?</a:t>
            </a:r>
            <a:endParaRPr sz="2000" b="1">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Will Spoelstra, who works at the Royal Botanic Gardens, says, "</a:t>
            </a:r>
            <a:r>
              <a:rPr sz="2000" u="sng">
                <a:latin typeface="Times New Roman" panose="02020603050405020304" charset="0"/>
                <a:cs typeface="Times New Roman" panose="02020603050405020304" charset="0"/>
              </a:rPr>
              <a:t>  38  </a:t>
            </a:r>
            <a:r>
              <a:rPr sz="2000">
                <a:latin typeface="Times New Roman" panose="02020603050405020304" charset="0"/>
                <a:cs typeface="Times New Roman" panose="02020603050405020304" charset="0"/>
              </a:rPr>
              <a:t>. I find during the winter months, plants around the house can really lift your mood. " Several studies have backed this up and found that indoor plants can improve creativity, focus and memory. There is also research showing that pot plants can clean the air around them by removing harmful gases, such as carbon dioxide. They also remove some harmful chemicals from paints or cooking.</a:t>
            </a:r>
            <a:r>
              <a:rPr sz="2000" u="sng">
                <a:latin typeface="Times New Roman" panose="02020603050405020304" charset="0"/>
                <a:cs typeface="Times New Roman" panose="02020603050405020304" charset="0"/>
              </a:rPr>
              <a:t>   39</a:t>
            </a:r>
            <a:r>
              <a:rPr lang="en-US" sz="2000" u="sng">
                <a:latin typeface="Times New Roman" panose="02020603050405020304" charset="0"/>
                <a:cs typeface="Times New Roman" panose="02020603050405020304" charset="0"/>
              </a:rPr>
              <a:t>___</a:t>
            </a:r>
            <a:r>
              <a:rPr sz="2000" u="sng">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a:p>
            <a:r>
              <a:rPr lang="en-US" sz="2000" b="1">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p:txBody>
      </p:sp>
      <p:sp>
        <p:nvSpPr>
          <p:cNvPr id="13" name="文本框 12"/>
          <p:cNvSpPr txBox="1"/>
          <p:nvPr>
            <p:custDataLst>
              <p:tags r:id="rId2"/>
            </p:custDataLst>
          </p:nvPr>
        </p:nvSpPr>
        <p:spPr>
          <a:xfrm>
            <a:off x="613409" y="40502"/>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年全国乙卷七选五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 name="矩形 1"/>
          <p:cNvSpPr/>
          <p:nvPr>
            <p:custDataLst>
              <p:tags r:id="rId3"/>
            </p:custDataLst>
          </p:nvPr>
        </p:nvSpPr>
        <p:spPr>
          <a:xfrm>
            <a:off x="9093200" y="291465"/>
            <a:ext cx="2468880" cy="630555"/>
          </a:xfrm>
          <a:prstGeom prst="rect">
            <a:avLst/>
          </a:prstGeom>
        </p:spPr>
        <p:txBody>
          <a:bodyPr wrap="none">
            <a:noAutofit/>
          </a:bodyPr>
          <a:p>
            <a:pPr algn="ctr"/>
            <a:r>
              <a:rPr lang="zh-CN" altLang="en-US" sz="3000" b="1" dirty="0">
                <a:solidFill>
                  <a:srgbClr val="5F7797"/>
                </a:solidFill>
              </a:rPr>
              <a:t>微观语篇分析</a:t>
            </a:r>
            <a:endParaRPr lang="zh-CN" altLang="en-US" sz="3000" b="1" dirty="0">
              <a:solidFill>
                <a:srgbClr val="5F7797"/>
              </a:solidFill>
            </a:endParaRPr>
          </a:p>
        </p:txBody>
      </p:sp>
      <p:sp>
        <p:nvSpPr>
          <p:cNvPr id="37" name="文本框 36"/>
          <p:cNvSpPr txBox="1"/>
          <p:nvPr/>
        </p:nvSpPr>
        <p:spPr>
          <a:xfrm>
            <a:off x="6932930" y="1612265"/>
            <a:ext cx="1010920" cy="368300"/>
          </a:xfrm>
          <a:prstGeom prst="rect">
            <a:avLst/>
          </a:prstGeom>
          <a:noFill/>
          <a:ln w="28575">
            <a:solidFill>
              <a:schemeClr val="accent1">
                <a:lumMod val="75000"/>
              </a:schemeClr>
            </a:solidFill>
          </a:ln>
        </p:spPr>
        <p:txBody>
          <a:bodyPr wrap="square" rtlCol="0">
            <a:spAutoFit/>
          </a:bodyPr>
          <a:p>
            <a:endParaRPr lang="zh-CN" altLang="en-US"/>
          </a:p>
        </p:txBody>
      </p:sp>
      <p:sp>
        <p:nvSpPr>
          <p:cNvPr id="34" name="矩形 33"/>
          <p:cNvSpPr/>
          <p:nvPr/>
        </p:nvSpPr>
        <p:spPr>
          <a:xfrm>
            <a:off x="1347470" y="3228975"/>
            <a:ext cx="6721475" cy="39941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a:latin typeface="Times New Roman" panose="02020603050405020304" charset="0"/>
                <a:cs typeface="Times New Roman" panose="02020603050405020304" charset="0"/>
                <a:sym typeface="+mn-ea"/>
              </a:rPr>
              <a:t>C. </a:t>
            </a:r>
            <a:r>
              <a:rPr sz="2400">
                <a:latin typeface="Times New Roman" panose="02020603050405020304" charset="0"/>
                <a:cs typeface="Times New Roman" panose="02020603050405020304" charset="0"/>
                <a:sym typeface="+mn-ea"/>
              </a:rPr>
              <a:t>There are many </a:t>
            </a:r>
            <a:r>
              <a:rPr sz="2400">
                <a:solidFill>
                  <a:srgbClr val="FF0000"/>
                </a:solidFill>
                <a:latin typeface="Times New Roman" panose="02020603050405020304" charset="0"/>
                <a:cs typeface="Times New Roman" panose="02020603050405020304" charset="0"/>
                <a:sym typeface="+mn-ea"/>
              </a:rPr>
              <a:t>benefits</a:t>
            </a:r>
            <a:r>
              <a:rPr sz="2400">
                <a:latin typeface="Times New Roman" panose="02020603050405020304" charset="0"/>
                <a:cs typeface="Times New Roman" panose="02020603050405020304" charset="0"/>
                <a:sym typeface="+mn-ea"/>
              </a:rPr>
              <a:t> to growing plants indoors</a:t>
            </a:r>
            <a:endParaRPr lang="zh-CN" altLang="en-US" sz="2400">
              <a:solidFill>
                <a:srgbClr val="FF0000"/>
              </a:solidFill>
              <a:latin typeface="Times New Roman" panose="02020603050405020304" charset="0"/>
              <a:cs typeface="Times New Roman" panose="02020603050405020304" charset="0"/>
              <a:sym typeface="+mn-ea"/>
            </a:endParaRPr>
          </a:p>
        </p:txBody>
      </p:sp>
      <p:sp>
        <p:nvSpPr>
          <p:cNvPr id="35" name="文本框 34"/>
          <p:cNvSpPr txBox="1"/>
          <p:nvPr/>
        </p:nvSpPr>
        <p:spPr>
          <a:xfrm>
            <a:off x="398145" y="2296160"/>
            <a:ext cx="1814195" cy="368300"/>
          </a:xfrm>
          <a:prstGeom prst="rect">
            <a:avLst/>
          </a:prstGeom>
          <a:noFill/>
          <a:ln w="28575">
            <a:solidFill>
              <a:schemeClr val="accent1">
                <a:lumMod val="75000"/>
              </a:schemeClr>
            </a:solidFill>
          </a:ln>
        </p:spPr>
        <p:txBody>
          <a:bodyPr wrap="square" rtlCol="0">
            <a:spAutoFit/>
          </a:bodyPr>
          <a:p>
            <a:endParaRPr lang="zh-CN" altLang="en-US"/>
          </a:p>
        </p:txBody>
      </p:sp>
      <p:sp>
        <p:nvSpPr>
          <p:cNvPr id="36" name="文本框 35"/>
          <p:cNvSpPr txBox="1"/>
          <p:nvPr/>
        </p:nvSpPr>
        <p:spPr>
          <a:xfrm>
            <a:off x="2318385" y="2296160"/>
            <a:ext cx="1911985" cy="368300"/>
          </a:xfrm>
          <a:prstGeom prst="rect">
            <a:avLst/>
          </a:prstGeom>
          <a:noFill/>
          <a:ln w="28575">
            <a:solidFill>
              <a:schemeClr val="accent1">
                <a:lumMod val="75000"/>
              </a:schemeClr>
            </a:solidFill>
          </a:ln>
        </p:spPr>
        <p:txBody>
          <a:bodyPr wrap="square" rtlCol="0">
            <a:spAutoFit/>
          </a:bodyPr>
          <a:p>
            <a:endParaRPr lang="zh-CN" altLang="en-US"/>
          </a:p>
        </p:txBody>
      </p:sp>
      <p:sp>
        <p:nvSpPr>
          <p:cNvPr id="40" name="文本框 39"/>
          <p:cNvSpPr txBox="1"/>
          <p:nvPr/>
        </p:nvSpPr>
        <p:spPr>
          <a:xfrm>
            <a:off x="4731385" y="922020"/>
            <a:ext cx="6096000" cy="521970"/>
          </a:xfrm>
          <a:prstGeom prst="rect">
            <a:avLst/>
          </a:prstGeom>
          <a:noFill/>
        </p:spPr>
        <p:txBody>
          <a:bodyPr wrap="square" rtlCol="0" anchor="t">
            <a:spAutoFit/>
          </a:bodyPr>
          <a:p>
            <a:r>
              <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rPr>
              <a:t>解释关系</a:t>
            </a:r>
            <a:endPar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384175" y="1927860"/>
            <a:ext cx="669925" cy="368300"/>
          </a:xfrm>
          <a:prstGeom prst="rect">
            <a:avLst/>
          </a:prstGeom>
          <a:noFill/>
          <a:ln w="28575">
            <a:solidFill>
              <a:schemeClr val="accent1">
                <a:lumMod val="75000"/>
              </a:schemeClr>
            </a:solidFill>
          </a:ln>
        </p:spPr>
        <p:txBody>
          <a:bodyPr wrap="square" rtlCol="0">
            <a:spAutoFit/>
          </a:bodyPr>
          <a:p>
            <a:endParaRPr lang="zh-CN" altLang="en-US"/>
          </a:p>
        </p:txBody>
      </p:sp>
      <p:sp>
        <p:nvSpPr>
          <p:cNvPr id="4" name="文本框 3"/>
          <p:cNvSpPr txBox="1"/>
          <p:nvPr/>
        </p:nvSpPr>
        <p:spPr>
          <a:xfrm>
            <a:off x="316865" y="3664585"/>
            <a:ext cx="11113770" cy="2952115"/>
          </a:xfrm>
          <a:prstGeom prst="rect">
            <a:avLst/>
          </a:prstGeom>
          <a:noFill/>
          <a:ln w="34925">
            <a:solidFill>
              <a:srgbClr val="C00000"/>
            </a:solidFill>
          </a:ln>
        </p:spPr>
        <p:txBody>
          <a:bodyPr wrap="square" rtlCol="0">
            <a:noAutofit/>
          </a:bodyPr>
          <a:p>
            <a:r>
              <a:rPr lang="zh-CN" altLang="en-US" sz="2800"/>
              <a:t>同频训练：</a:t>
            </a:r>
            <a:r>
              <a:rPr sz="2000" u="sng">
                <a:latin typeface="Times New Roman" panose="02020603050405020304" charset="0"/>
                <a:cs typeface="Times New Roman" panose="02020603050405020304" charset="0"/>
              </a:rPr>
              <a:t>39 </a:t>
            </a:r>
            <a:r>
              <a:rPr sz="2000">
                <a:latin typeface="Times New Roman" panose="02020603050405020304" charset="0"/>
                <a:cs typeface="Times New Roman" panose="02020603050405020304" charset="0"/>
              </a:rPr>
              <a:t>On our first morning in Paris, I went around the corner to the food market to pick up some groceries. I bought a handful of perfectly ripe small strawberries and a little sweet melon. My husband and I agreed they were the best fruit we had ever eaten. But they cost $18!</a:t>
            </a:r>
            <a:r>
              <a:rPr lang="zh-CN" sz="2000">
                <a:latin typeface="Times New Roman" panose="02020603050405020304" charset="0"/>
                <a:cs typeface="Times New Roman" panose="02020603050405020304" charset="0"/>
              </a:rPr>
              <a:t>（</a:t>
            </a:r>
            <a:r>
              <a:rPr lang="en-US" sz="2000">
                <a:latin typeface="Times New Roman" panose="02020603050405020304" charset="0"/>
                <a:cs typeface="Times New Roman" panose="02020603050405020304" charset="0"/>
              </a:rPr>
              <a:t> 2021全国新高考Ⅰ卷</a:t>
            </a:r>
            <a:r>
              <a:rPr lang="zh-CN" altLang="en-US" sz="2000">
                <a:latin typeface="Times New Roman" panose="02020603050405020304" charset="0"/>
                <a:cs typeface="Times New Roman" panose="02020603050405020304" charset="0"/>
              </a:rPr>
              <a:t>）</a:t>
            </a:r>
            <a:endParaRPr lang="en-US"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A. Not all the customers are tourists.</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B. The quality of life in France is equally excellent.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There was a nice kitchen and a comfortable bed.</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D. The amazing food is mainly consumed by local farmers.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That's not the only reason the French eat less than we do.</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F. Our aim was to see if we could live, in some way, like real Parisians.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The food is so delicious that you don't need much of it to make you happy.</a:t>
            </a:r>
            <a:endParaRPr sz="2000">
              <a:latin typeface="Times New Roman" panose="02020603050405020304" charset="0"/>
              <a:cs typeface="Times New Roman" panose="02020603050405020304" charset="0"/>
            </a:endParaRPr>
          </a:p>
        </p:txBody>
      </p:sp>
      <p:sp>
        <p:nvSpPr>
          <p:cNvPr id="10" name="文本框 9"/>
          <p:cNvSpPr txBox="1"/>
          <p:nvPr/>
        </p:nvSpPr>
        <p:spPr>
          <a:xfrm>
            <a:off x="8237220" y="880745"/>
            <a:ext cx="3547745" cy="2702560"/>
          </a:xfrm>
          <a:prstGeom prst="rect">
            <a:avLst/>
          </a:prstGeom>
          <a:solidFill>
            <a:schemeClr val="accent5">
              <a:lumMod val="40000"/>
              <a:lumOff val="60000"/>
            </a:schemeClr>
          </a:solidFill>
        </p:spPr>
        <p:txBody>
          <a:bodyPr wrap="square" rtlCol="0">
            <a:noAutofit/>
          </a:bodyPr>
          <a:p>
            <a:r>
              <a:rPr lang="en-US" sz="2400"/>
              <a:t>38. </a:t>
            </a:r>
            <a:r>
              <a:rPr lang="zh-CN" sz="2400"/>
              <a:t>空后工作人员说的是室内植物的优点，提高创造力、注意力和记忆力；去除有害气体和有害物质</a:t>
            </a:r>
            <a:r>
              <a:rPr lang="zh-CN" altLang="en-US" sz="2400">
                <a:latin typeface="Times New Roman" panose="02020603050405020304" charset="0"/>
                <a:cs typeface="Times New Roman" panose="02020603050405020304" charset="0"/>
                <a:sym typeface="+mn-ea"/>
              </a:rPr>
              <a:t>。</a:t>
            </a:r>
            <a:endParaRPr lang="zh-CN" altLang="en-US" sz="2400">
              <a:latin typeface="Times New Roman" panose="02020603050405020304" charset="0"/>
              <a:cs typeface="Times New Roman" panose="02020603050405020304" charset="0"/>
              <a:sym typeface="+mn-ea"/>
            </a:endParaRPr>
          </a:p>
          <a:p>
            <a:r>
              <a:rPr lang="zh-CN" altLang="en-US" sz="2400">
                <a:latin typeface="Times New Roman" panose="02020603050405020304" charset="0"/>
                <a:cs typeface="Times New Roman" panose="02020603050405020304" charset="0"/>
                <a:sym typeface="+mn-ea"/>
              </a:rPr>
              <a:t>那空前可以是对于后面内容的概括：在室内种植植物有很多好处。</a:t>
            </a:r>
            <a:endParaRPr lang="zh-CN" altLang="en-US" sz="2400">
              <a:latin typeface="Times New Roman" panose="02020603050405020304" charset="0"/>
              <a:cs typeface="Times New Roman" panose="02020603050405020304" charset="0"/>
              <a:sym typeface="+mn-ea"/>
            </a:endParaRPr>
          </a:p>
        </p:txBody>
      </p:sp>
      <p:sp>
        <p:nvSpPr>
          <p:cNvPr id="14" name="文本框 13"/>
          <p:cNvSpPr txBox="1"/>
          <p:nvPr/>
        </p:nvSpPr>
        <p:spPr>
          <a:xfrm>
            <a:off x="2097405" y="3664585"/>
            <a:ext cx="711835" cy="599440"/>
          </a:xfrm>
          <a:prstGeom prst="rect">
            <a:avLst/>
          </a:prstGeom>
          <a:noFill/>
        </p:spPr>
        <p:txBody>
          <a:bodyPr wrap="square" rtlCol="0">
            <a:noAutofit/>
          </a:bodyPr>
          <a:p>
            <a:r>
              <a:rPr lang="en-US" altLang="zh-CN" sz="2800" b="1">
                <a:solidFill>
                  <a:srgbClr val="FF0000"/>
                </a:solidFill>
              </a:rPr>
              <a:t>E</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 calcmode="lin" valueType="num">
                                      <p:cBhvr>
                                        <p:cTn id="7" dur="500" fill="hold"/>
                                        <p:tgtEl>
                                          <p:spTgt spid="37"/>
                                        </p:tgtEl>
                                        <p:attrNameLst>
                                          <p:attrName>ppt_w</p:attrName>
                                        </p:attrNameLst>
                                      </p:cBhvr>
                                      <p:tavLst>
                                        <p:tav tm="0">
                                          <p:val>
                                            <p:strVal val="#ppt_w*0.05"/>
                                          </p:val>
                                        </p:tav>
                                        <p:tav tm="100000">
                                          <p:val>
                                            <p:strVal val="#ppt_w"/>
                                          </p:val>
                                        </p:tav>
                                      </p:tavLst>
                                    </p:anim>
                                    <p:anim calcmode="lin" valueType="num">
                                      <p:cBhvr>
                                        <p:cTn id="8" dur="500" fill="hold"/>
                                        <p:tgtEl>
                                          <p:spTgt spid="37"/>
                                        </p:tgtEl>
                                        <p:attrNameLst>
                                          <p:attrName>ppt_h</p:attrName>
                                        </p:attrNameLst>
                                      </p:cBhvr>
                                      <p:tavLst>
                                        <p:tav tm="0">
                                          <p:val>
                                            <p:strVal val="#ppt_h"/>
                                          </p:val>
                                        </p:tav>
                                        <p:tav tm="100000">
                                          <p:val>
                                            <p:strVal val="#ppt_h"/>
                                          </p:val>
                                        </p:tav>
                                      </p:tavLst>
                                    </p:anim>
                                    <p:anim calcmode="lin" valueType="num">
                                      <p:cBhvr>
                                        <p:cTn id="9" dur="500" fill="hold"/>
                                        <p:tgtEl>
                                          <p:spTgt spid="37"/>
                                        </p:tgtEl>
                                        <p:attrNameLst>
                                          <p:attrName>ppt_x</p:attrName>
                                        </p:attrNameLst>
                                      </p:cBhvr>
                                      <p:tavLst>
                                        <p:tav tm="0">
                                          <p:val>
                                            <p:strVal val="#ppt_x-.2"/>
                                          </p:val>
                                        </p:tav>
                                        <p:tav tm="100000">
                                          <p:val>
                                            <p:strVal val="#ppt_x"/>
                                          </p:val>
                                        </p:tav>
                                      </p:tavLst>
                                    </p:anim>
                                    <p:anim calcmode="lin" valueType="num">
                                      <p:cBhvr>
                                        <p:cTn id="10" dur="500" fill="hold"/>
                                        <p:tgtEl>
                                          <p:spTgt spid="37"/>
                                        </p:tgtEl>
                                        <p:attrNameLst>
                                          <p:attrName>ppt_y</p:attrName>
                                        </p:attrNameLst>
                                      </p:cBhvr>
                                      <p:tavLst>
                                        <p:tav tm="0">
                                          <p:val>
                                            <p:strVal val="#ppt_y"/>
                                          </p:val>
                                        </p:tav>
                                        <p:tav tm="100000">
                                          <p:val>
                                            <p:strVal val="#ppt_y"/>
                                          </p:val>
                                        </p:tav>
                                      </p:tavLst>
                                    </p:anim>
                                    <p:animEffect transition="in" filter="fade">
                                      <p:cBhvr>
                                        <p:cTn id="11" dur="500"/>
                                        <p:tgtEl>
                                          <p:spTgt spid="37"/>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12"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strips(downLeft)">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grpId="0" nodeType="clickEffect">
                                  <p:stCondLst>
                                    <p:cond delay="0"/>
                                  </p:stCondLst>
                                  <p:childTnLst>
                                    <p:set>
                                      <p:cBhvr>
                                        <p:cTn id="20" dur="1" fill="hold">
                                          <p:stCondLst>
                                            <p:cond delay="0"/>
                                          </p:stCondLst>
                                        </p:cTn>
                                        <p:tgtEl>
                                          <p:spTgt spid="35"/>
                                        </p:tgtEl>
                                        <p:attrNameLst>
                                          <p:attrName>style.visibility</p:attrName>
                                        </p:attrNameLst>
                                      </p:cBhvr>
                                      <p:to>
                                        <p:strVal val="visible"/>
                                      </p:to>
                                    </p:set>
                                    <p:anim calcmode="lin" valueType="num">
                                      <p:cBhvr>
                                        <p:cTn id="21" dur="500" fill="hold"/>
                                        <p:tgtEl>
                                          <p:spTgt spid="35"/>
                                        </p:tgtEl>
                                        <p:attrNameLst>
                                          <p:attrName>ppt_w</p:attrName>
                                        </p:attrNameLst>
                                      </p:cBhvr>
                                      <p:tavLst>
                                        <p:tav tm="0">
                                          <p:val>
                                            <p:strVal val="#ppt_w*0.05"/>
                                          </p:val>
                                        </p:tav>
                                        <p:tav tm="100000">
                                          <p:val>
                                            <p:strVal val="#ppt_w"/>
                                          </p:val>
                                        </p:tav>
                                      </p:tavLst>
                                    </p:anim>
                                    <p:anim calcmode="lin" valueType="num">
                                      <p:cBhvr>
                                        <p:cTn id="22" dur="500" fill="hold"/>
                                        <p:tgtEl>
                                          <p:spTgt spid="35"/>
                                        </p:tgtEl>
                                        <p:attrNameLst>
                                          <p:attrName>ppt_h</p:attrName>
                                        </p:attrNameLst>
                                      </p:cBhvr>
                                      <p:tavLst>
                                        <p:tav tm="0">
                                          <p:val>
                                            <p:strVal val="#ppt_h"/>
                                          </p:val>
                                        </p:tav>
                                        <p:tav tm="100000">
                                          <p:val>
                                            <p:strVal val="#ppt_h"/>
                                          </p:val>
                                        </p:tav>
                                      </p:tavLst>
                                    </p:anim>
                                    <p:anim calcmode="lin" valueType="num">
                                      <p:cBhvr>
                                        <p:cTn id="23" dur="500" fill="hold"/>
                                        <p:tgtEl>
                                          <p:spTgt spid="35"/>
                                        </p:tgtEl>
                                        <p:attrNameLst>
                                          <p:attrName>ppt_x</p:attrName>
                                        </p:attrNameLst>
                                      </p:cBhvr>
                                      <p:tavLst>
                                        <p:tav tm="0">
                                          <p:val>
                                            <p:strVal val="#ppt_x-.2"/>
                                          </p:val>
                                        </p:tav>
                                        <p:tav tm="100000">
                                          <p:val>
                                            <p:strVal val="#ppt_x"/>
                                          </p:val>
                                        </p:tav>
                                      </p:tavLst>
                                    </p:anim>
                                    <p:anim calcmode="lin" valueType="num">
                                      <p:cBhvr>
                                        <p:cTn id="24" dur="500" fill="hold"/>
                                        <p:tgtEl>
                                          <p:spTgt spid="35"/>
                                        </p:tgtEl>
                                        <p:attrNameLst>
                                          <p:attrName>ppt_y</p:attrName>
                                        </p:attrNameLst>
                                      </p:cBhvr>
                                      <p:tavLst>
                                        <p:tav tm="0">
                                          <p:val>
                                            <p:strVal val="#ppt_y"/>
                                          </p:val>
                                        </p:tav>
                                        <p:tav tm="100000">
                                          <p:val>
                                            <p:strVal val="#ppt_y"/>
                                          </p:val>
                                        </p:tav>
                                      </p:tavLst>
                                    </p:anim>
                                    <p:animEffect transition="in" filter="fade">
                                      <p:cBhvr>
                                        <p:cTn id="25" dur="500"/>
                                        <p:tgtEl>
                                          <p:spTgt spid="35"/>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box(in)">
                                      <p:cBhvr>
                                        <p:cTn id="30" dur="2000"/>
                                        <p:tgtEl>
                                          <p:spTgt spid="36"/>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arn(inVertical)">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40"/>
                                        </p:tgtEl>
                                        <p:attrNameLst>
                                          <p:attrName>style.visibility</p:attrName>
                                        </p:attrNameLst>
                                      </p:cBhvr>
                                      <p:to>
                                        <p:strVal val="visible"/>
                                      </p:to>
                                    </p:set>
                                    <p:animEffect transition="in" filter="box(in)">
                                      <p:cBhvr>
                                        <p:cTn id="40" dur="2000"/>
                                        <p:tgtEl>
                                          <p:spTgt spid="40"/>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box(in)">
                                      <p:cBhvr>
                                        <p:cTn id="45" dur="2000"/>
                                        <p:tgtEl>
                                          <p:spTgt spid="34"/>
                                        </p:tgtEl>
                                      </p:cBhvr>
                                    </p:animEffect>
                                  </p:childTnLst>
                                </p:cTn>
                              </p:par>
                            </p:childTnLst>
                          </p:cTn>
                        </p:par>
                      </p:childTnLst>
                    </p:cTn>
                  </p:par>
                  <p:par>
                    <p:cTn id="46" fill="hold">
                      <p:stCondLst>
                        <p:cond delay="indefinite"/>
                      </p:stCondLst>
                      <p:childTnLst>
                        <p:par>
                          <p:cTn id="47" fill="hold">
                            <p:stCondLst>
                              <p:cond delay="0"/>
                            </p:stCondLst>
                            <p:childTnLst>
                              <p:par>
                                <p:cTn id="48" presetID="8" presetClass="entr" presetSubtype="16" fill="hold" grpId="0" nodeType="click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diamond(in)">
                                      <p:cBhvr>
                                        <p:cTn id="50" dur="2000"/>
                                        <p:tgtEl>
                                          <p:spTgt spid="4"/>
                                        </p:tgtEl>
                                      </p:cBhvr>
                                    </p:animEffect>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barn(inVertical)">
                                      <p:cBhvr>
                                        <p:cTn id="5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7" grpId="1" animBg="1"/>
      <p:bldP spid="3" grpId="0" animBg="1"/>
      <p:bldP spid="3" grpId="1" animBg="1"/>
      <p:bldP spid="35" grpId="0" animBg="1"/>
      <p:bldP spid="35" grpId="1" animBg="1"/>
      <p:bldP spid="36" grpId="0" animBg="1"/>
      <p:bldP spid="36" grpId="1" animBg="1"/>
      <p:bldP spid="10" grpId="0" animBg="1"/>
      <p:bldP spid="10" grpId="1" animBg="1"/>
      <p:bldP spid="40" grpId="0"/>
      <p:bldP spid="40" grpId="1"/>
      <p:bldP spid="34" grpId="0" animBg="1"/>
      <p:bldP spid="34" grpId="1" animBg="1"/>
      <p:bldP spid="14" grpId="0"/>
      <p:bldP spid="14" grpId="1"/>
      <p:bldP spid="4" grpId="0" animBg="1"/>
      <p:bldP spid="4"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203200"/>
            <a:ext cx="753745" cy="1068070"/>
          </a:xfrm>
          <a:prstGeom prst="rect">
            <a:avLst/>
          </a:prstGeom>
        </p:spPr>
      </p:pic>
      <p:sp>
        <p:nvSpPr>
          <p:cNvPr id="12" name="文本框 11"/>
          <p:cNvSpPr txBox="1"/>
          <p:nvPr/>
        </p:nvSpPr>
        <p:spPr>
          <a:xfrm>
            <a:off x="260350" y="922020"/>
            <a:ext cx="8318500" cy="2871470"/>
          </a:xfrm>
          <a:prstGeom prst="rect">
            <a:avLst/>
          </a:prstGeom>
          <a:noFill/>
          <a:ln w="28575" cmpd="sng">
            <a:noFill/>
            <a:prstDash val="solid"/>
          </a:ln>
        </p:spPr>
        <p:txBody>
          <a:bodyPr wrap="square" rtlCol="0">
            <a:noAutofit/>
          </a:bodyPr>
          <a:p>
            <a:r>
              <a:rPr lang="en-US" sz="2000" b="1">
                <a:latin typeface="Times New Roman" panose="02020603050405020304" charset="0"/>
                <a:cs typeface="Times New Roman" panose="02020603050405020304" charset="0"/>
              </a:rPr>
              <a:t>    </a:t>
            </a:r>
            <a:r>
              <a:rPr sz="2000" b="1">
                <a:latin typeface="Times New Roman" panose="02020603050405020304" charset="0"/>
                <a:cs typeface="Times New Roman" panose="02020603050405020304" charset="0"/>
              </a:rPr>
              <a:t>Why are indoor plants good for you?</a:t>
            </a:r>
            <a:endParaRPr sz="2000" b="1">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Will Spoelstra, who works at the Royal Botanic Gardens, says, "</a:t>
            </a:r>
            <a:r>
              <a:rPr sz="2000" u="sng">
                <a:latin typeface="Times New Roman" panose="02020603050405020304" charset="0"/>
                <a:cs typeface="Times New Roman" panose="02020603050405020304" charset="0"/>
              </a:rPr>
              <a:t>  38  </a:t>
            </a:r>
            <a:r>
              <a:rPr sz="2000">
                <a:latin typeface="Times New Roman" panose="02020603050405020304" charset="0"/>
                <a:cs typeface="Times New Roman" panose="02020603050405020304" charset="0"/>
              </a:rPr>
              <a:t>. I find during the winter months, plants around the house can really lift your mood. " Several studies have backed this up and found that indoor plants can improve creativity, focus and memory. There is also research showing that pot plants can clean the air around them by removing harmful gases, such as carbon dioxide. They also remove some harmful chemicals from paints or cooking.</a:t>
            </a:r>
            <a:r>
              <a:rPr sz="2000" u="sng">
                <a:latin typeface="Times New Roman" panose="02020603050405020304" charset="0"/>
                <a:cs typeface="Times New Roman" panose="02020603050405020304" charset="0"/>
              </a:rPr>
              <a:t>   39</a:t>
            </a:r>
            <a:r>
              <a:rPr lang="en-US" sz="2000" u="sng">
                <a:latin typeface="Times New Roman" panose="02020603050405020304" charset="0"/>
                <a:cs typeface="Times New Roman" panose="02020603050405020304" charset="0"/>
              </a:rPr>
              <a:t>___</a:t>
            </a:r>
            <a:r>
              <a:rPr sz="2000" u="sng">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a:p>
            <a:r>
              <a:rPr lang="en-US" sz="2000" b="1">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p:txBody>
      </p:sp>
      <p:sp>
        <p:nvSpPr>
          <p:cNvPr id="13" name="文本框 12"/>
          <p:cNvSpPr txBox="1"/>
          <p:nvPr>
            <p:custDataLst>
              <p:tags r:id="rId2"/>
            </p:custDataLst>
          </p:nvPr>
        </p:nvSpPr>
        <p:spPr>
          <a:xfrm>
            <a:off x="613409" y="40502"/>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年全国乙卷七选五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 name="矩形 1"/>
          <p:cNvSpPr/>
          <p:nvPr>
            <p:custDataLst>
              <p:tags r:id="rId3"/>
            </p:custDataLst>
          </p:nvPr>
        </p:nvSpPr>
        <p:spPr>
          <a:xfrm>
            <a:off x="9093200" y="291465"/>
            <a:ext cx="2468880" cy="630555"/>
          </a:xfrm>
          <a:prstGeom prst="rect">
            <a:avLst/>
          </a:prstGeom>
        </p:spPr>
        <p:txBody>
          <a:bodyPr wrap="none">
            <a:noAutofit/>
          </a:bodyPr>
          <a:p>
            <a:pPr algn="ctr"/>
            <a:r>
              <a:rPr lang="zh-CN" altLang="en-US" sz="3000" b="1" dirty="0">
                <a:solidFill>
                  <a:srgbClr val="5F7797"/>
                </a:solidFill>
              </a:rPr>
              <a:t>微观语篇分析</a:t>
            </a:r>
            <a:endParaRPr lang="zh-CN" altLang="en-US" sz="3000" b="1" dirty="0">
              <a:solidFill>
                <a:srgbClr val="5F7797"/>
              </a:solidFill>
            </a:endParaRPr>
          </a:p>
        </p:txBody>
      </p:sp>
      <p:sp>
        <p:nvSpPr>
          <p:cNvPr id="38" name="文本框 37"/>
          <p:cNvSpPr txBox="1"/>
          <p:nvPr/>
        </p:nvSpPr>
        <p:spPr>
          <a:xfrm>
            <a:off x="3169920" y="2564130"/>
            <a:ext cx="2751455" cy="222885"/>
          </a:xfrm>
          <a:prstGeom prst="rect">
            <a:avLst/>
          </a:prstGeom>
          <a:noFill/>
          <a:ln w="28575">
            <a:solidFill>
              <a:srgbClr val="00B050"/>
            </a:solidFill>
          </a:ln>
        </p:spPr>
        <p:txBody>
          <a:bodyPr wrap="square" rtlCol="0">
            <a:noAutofit/>
          </a:bodyPr>
          <a:p>
            <a:endParaRPr lang="zh-CN" altLang="en-US"/>
          </a:p>
        </p:txBody>
      </p:sp>
      <p:sp>
        <p:nvSpPr>
          <p:cNvPr id="39" name="矩形 38"/>
          <p:cNvSpPr/>
          <p:nvPr/>
        </p:nvSpPr>
        <p:spPr>
          <a:xfrm>
            <a:off x="260350" y="3217545"/>
            <a:ext cx="6268085" cy="422275"/>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a:latin typeface="Times New Roman" panose="02020603050405020304" charset="0"/>
                <a:cs typeface="Times New Roman" panose="02020603050405020304" charset="0"/>
                <a:sym typeface="+mn-ea"/>
              </a:rPr>
              <a:t>E. </a:t>
            </a:r>
            <a:r>
              <a:rPr sz="2000">
                <a:latin typeface="Times New Roman" panose="02020603050405020304" charset="0"/>
                <a:cs typeface="Times New Roman" panose="02020603050405020304" charset="0"/>
                <a:sym typeface="+mn-ea"/>
              </a:rPr>
              <a:t>Plants like peace lilies and devil's ivy are among the best</a:t>
            </a:r>
            <a:endParaRPr lang="zh-CN" altLang="en-US" sz="2000">
              <a:latin typeface="Times New Roman" panose="02020603050405020304" charset="0"/>
              <a:cs typeface="Times New Roman" panose="02020603050405020304" charset="0"/>
            </a:endParaRPr>
          </a:p>
        </p:txBody>
      </p:sp>
      <p:sp>
        <p:nvSpPr>
          <p:cNvPr id="41" name="文本框 40"/>
          <p:cNvSpPr txBox="1"/>
          <p:nvPr/>
        </p:nvSpPr>
        <p:spPr>
          <a:xfrm>
            <a:off x="4773930" y="922020"/>
            <a:ext cx="1719580" cy="521970"/>
          </a:xfrm>
          <a:prstGeom prst="rect">
            <a:avLst/>
          </a:prstGeom>
          <a:noFill/>
        </p:spPr>
        <p:txBody>
          <a:bodyPr wrap="square" rtlCol="0" anchor="t">
            <a:spAutoFit/>
          </a:bodyPr>
          <a:p>
            <a:r>
              <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rPr>
              <a:t>递进关系</a:t>
            </a:r>
            <a:endPar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316865" y="3907155"/>
            <a:ext cx="11597640" cy="2881630"/>
          </a:xfrm>
          <a:prstGeom prst="rect">
            <a:avLst/>
          </a:prstGeom>
          <a:noFill/>
          <a:ln w="34925">
            <a:solidFill>
              <a:srgbClr val="C00000"/>
            </a:solidFill>
          </a:ln>
        </p:spPr>
        <p:txBody>
          <a:bodyPr wrap="square" rtlCol="0">
            <a:noAutofit/>
          </a:bodyPr>
          <a:p>
            <a:r>
              <a:rPr lang="zh-CN" altLang="en-US" sz="2800"/>
              <a:t>同频训练：</a:t>
            </a:r>
            <a:r>
              <a:rPr sz="2000">
                <a:latin typeface="Times New Roman" panose="02020603050405020304" charset="0"/>
                <a:cs typeface="Times New Roman" panose="02020603050405020304" charset="0"/>
              </a:rPr>
              <a:t>The large color decisions in your rooms concern the walls, ceilings, and floors . Whether you’re looking at wallpaper or paint, the time, effort and relative expense put into it are significant. ______(40).</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A. While all of them are useful </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B. Whatever you’re looking for </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If you’re experimenting with a color </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D. Small color choices are the ones we’re most familiar with </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It’s not really a good idea to use too many small color pieces </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F. So it pays to be sure, because you want to get it right the first time </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Color choices in this range are a step up from the small ones in two major ways </a:t>
            </a:r>
            <a:endParaRPr sz="2000">
              <a:latin typeface="Times New Roman" panose="02020603050405020304" charset="0"/>
              <a:cs typeface="Times New Roman" panose="02020603050405020304" charset="0"/>
            </a:endParaRPr>
          </a:p>
        </p:txBody>
      </p:sp>
      <p:sp>
        <p:nvSpPr>
          <p:cNvPr id="10" name="文本框 9"/>
          <p:cNvSpPr txBox="1"/>
          <p:nvPr/>
        </p:nvSpPr>
        <p:spPr>
          <a:xfrm>
            <a:off x="8578850" y="864870"/>
            <a:ext cx="3547745" cy="2702560"/>
          </a:xfrm>
          <a:prstGeom prst="rect">
            <a:avLst/>
          </a:prstGeom>
          <a:solidFill>
            <a:schemeClr val="accent5">
              <a:lumMod val="40000"/>
              <a:lumOff val="60000"/>
            </a:schemeClr>
          </a:solidFill>
        </p:spPr>
        <p:txBody>
          <a:bodyPr wrap="square" rtlCol="0">
            <a:noAutofit/>
          </a:bodyPr>
          <a:p>
            <a:r>
              <a:rPr lang="en-US" sz="2400"/>
              <a:t>39. </a:t>
            </a:r>
            <a:r>
              <a:rPr lang="zh-CN" altLang="en-US" sz="2400"/>
              <a:t>空前主要围绕室内植物的有点开展，因此设空处应选择与有点相关的句子。本题较为困难，应该使用排除法，结合空前内容，选取</a:t>
            </a:r>
            <a:r>
              <a:rPr lang="en-US" altLang="zh-CN" sz="2400"/>
              <a:t>E</a:t>
            </a:r>
            <a:r>
              <a:rPr lang="zh-CN" altLang="en-US" sz="2400"/>
              <a:t>选项对室内植物的举例。</a:t>
            </a:r>
            <a:endParaRPr lang="zh-CN" altLang="en-US" sz="2400">
              <a:latin typeface="Times New Roman" panose="02020603050405020304" charset="0"/>
              <a:cs typeface="Times New Roman" panose="02020603050405020304" charset="0"/>
              <a:sym typeface="+mn-ea"/>
            </a:endParaRPr>
          </a:p>
        </p:txBody>
      </p:sp>
      <p:sp>
        <p:nvSpPr>
          <p:cNvPr id="14" name="文本框 13"/>
          <p:cNvSpPr txBox="1"/>
          <p:nvPr/>
        </p:nvSpPr>
        <p:spPr>
          <a:xfrm>
            <a:off x="10610215" y="4297680"/>
            <a:ext cx="546100" cy="521970"/>
          </a:xfrm>
          <a:prstGeom prst="rect">
            <a:avLst/>
          </a:prstGeom>
          <a:noFill/>
        </p:spPr>
        <p:txBody>
          <a:bodyPr wrap="square" rtlCol="0">
            <a:spAutoFit/>
          </a:bodyPr>
          <a:p>
            <a:r>
              <a:rPr lang="en-US" altLang="zh-CN" sz="2800" b="1">
                <a:solidFill>
                  <a:srgbClr val="FF0000"/>
                </a:solidFill>
              </a:rPr>
              <a:t>F</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par>
                          <p:cTn id="8" fill="hold">
                            <p:stCondLst>
                              <p:cond delay="5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13"/>
                                        </p:tgtEl>
                                        <p:attrNameLst>
                                          <p:attrName>style.visibility</p:attrName>
                                        </p:attrNameLst>
                                      </p:cBhvr>
                                      <p:to>
                                        <p:strVal val="visible"/>
                                      </p:to>
                                    </p:set>
                                    <p:anim calcmode="lin" valueType="num">
                                      <p:cBhvr>
                                        <p:cTn id="11"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13"/>
                                        </p:tgtEl>
                                        <p:attrNameLst>
                                          <p:attrName>ppt_y</p:attrName>
                                        </p:attrNameLst>
                                      </p:cBhvr>
                                      <p:tavLst>
                                        <p:tav tm="0">
                                          <p:val>
                                            <p:strVal val="#ppt_y"/>
                                          </p:val>
                                        </p:tav>
                                        <p:tav tm="100000">
                                          <p:val>
                                            <p:strVal val="#ppt_y"/>
                                          </p:val>
                                        </p:tav>
                                      </p:tavLst>
                                    </p:anim>
                                    <p:anim calcmode="lin" valueType="num">
                                      <p:cBhvr>
                                        <p:cTn id="13"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38"/>
                                        </p:tgtEl>
                                        <p:attrNameLst>
                                          <p:attrName>style.visibility</p:attrName>
                                        </p:attrNameLst>
                                      </p:cBhvr>
                                      <p:to>
                                        <p:strVal val="visible"/>
                                      </p:to>
                                    </p:set>
                                    <p:animEffect transition="in" filter="diamond(in)">
                                      <p:cBhvr>
                                        <p:cTn id="20" dur="2000"/>
                                        <p:tgtEl>
                                          <p:spTgt spid="38"/>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ox(in)">
                                      <p:cBhvr>
                                        <p:cTn id="25" dur="2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39"/>
                                        </p:tgtEl>
                                        <p:attrNameLst>
                                          <p:attrName>style.visibility</p:attrName>
                                        </p:attrNameLst>
                                      </p:cBhvr>
                                      <p:to>
                                        <p:strVal val="visible"/>
                                      </p:to>
                                    </p:set>
                                    <p:animEffect transition="in" filter="box(in)">
                                      <p:cBhvr>
                                        <p:cTn id="30" dur="2000"/>
                                        <p:tgtEl>
                                          <p:spTgt spid="39"/>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41"/>
                                        </p:tgtEl>
                                        <p:attrNameLst>
                                          <p:attrName>style.visibility</p:attrName>
                                        </p:attrNameLst>
                                      </p:cBhvr>
                                      <p:to>
                                        <p:strVal val="visible"/>
                                      </p:to>
                                    </p:set>
                                    <p:animEffect transition="in" filter="barn(inVertical)">
                                      <p:cBhvr>
                                        <p:cTn id="35" dur="500"/>
                                        <p:tgtEl>
                                          <p:spTgt spid="41"/>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box(in)">
                                      <p:cBhvr>
                                        <p:cTn id="40" dur="2000"/>
                                        <p:tgtEl>
                                          <p:spTgt spid="3"/>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box(in)">
                                      <p:cBhvr>
                                        <p:cTn id="45"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8" grpId="0" animBg="1"/>
      <p:bldP spid="38" grpId="1" animBg="1"/>
      <p:bldP spid="10" grpId="0" animBg="1"/>
      <p:bldP spid="10" grpId="1" animBg="1"/>
      <p:bldP spid="39" grpId="0" animBg="1"/>
      <p:bldP spid="39" grpId="1" animBg="1"/>
      <p:bldP spid="41" grpId="0"/>
      <p:bldP spid="41" grpId="1"/>
      <p:bldP spid="3" grpId="0" animBg="1"/>
      <p:bldP spid="3" grpId="1" animBg="1"/>
      <p:bldP spid="14" grpId="0"/>
      <p:bldP spid="14"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203200"/>
            <a:ext cx="753745" cy="1068070"/>
          </a:xfrm>
          <a:prstGeom prst="rect">
            <a:avLst/>
          </a:prstGeom>
        </p:spPr>
      </p:pic>
      <p:sp>
        <p:nvSpPr>
          <p:cNvPr id="12" name="文本框 11"/>
          <p:cNvSpPr txBox="1"/>
          <p:nvPr/>
        </p:nvSpPr>
        <p:spPr>
          <a:xfrm>
            <a:off x="260350" y="922020"/>
            <a:ext cx="8100060" cy="5653405"/>
          </a:xfrm>
          <a:prstGeom prst="rect">
            <a:avLst/>
          </a:prstGeom>
          <a:noFill/>
          <a:ln w="28575" cmpd="sng">
            <a:noFill/>
            <a:prstDash val="solid"/>
          </a:ln>
        </p:spPr>
        <p:txBody>
          <a:bodyPr wrap="square" rtlCol="0">
            <a:noAutofit/>
          </a:bodyPr>
          <a:p>
            <a:r>
              <a:rPr lang="en-US" sz="2000" b="1">
                <a:latin typeface="Times New Roman" panose="02020603050405020304" charset="0"/>
                <a:cs typeface="Times New Roman" panose="02020603050405020304" charset="0"/>
              </a:rPr>
              <a:t>    </a:t>
            </a:r>
            <a:r>
              <a:rPr sz="2000" b="1">
                <a:latin typeface="Times New Roman" panose="02020603050405020304" charset="0"/>
                <a:cs typeface="Times New Roman" panose="02020603050405020304" charset="0"/>
              </a:rPr>
              <a:t>Which plants can you grow?</a:t>
            </a:r>
            <a:endParaRPr sz="2000" b="1">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 Aloe vera, peace lilies and spider plants are some of the species that are easy to grow indoors. You can buy plants from supermarkets, garden centres or online. Younger plants are often cheaper than fully grown ones, and you get to care for them as they mature---which is part of the joy of owning plants.</a:t>
            </a:r>
            <a:r>
              <a:rPr sz="2000" u="sng">
                <a:latin typeface="Times New Roman" panose="02020603050405020304" charset="0"/>
                <a:cs typeface="Times New Roman" panose="02020603050405020304" charset="0"/>
              </a:rPr>
              <a:t>   40  </a:t>
            </a:r>
            <a:r>
              <a:rPr sz="2000">
                <a:latin typeface="Times New Roman" panose="02020603050405020304" charset="0"/>
                <a:cs typeface="Times New Roman" panose="02020603050405020304" charset="0"/>
              </a:rPr>
              <a:t>. " Spoelstra says. "It can bring a new interest and focus into people's lives and help to make the link between home and nature.</a:t>
            </a:r>
            <a:endParaRPr sz="2000">
              <a:latin typeface="Times New Roman" panose="02020603050405020304" charset="0"/>
              <a:cs typeface="Times New Roman" panose="02020603050405020304" charset="0"/>
            </a:endParaRPr>
          </a:p>
        </p:txBody>
      </p:sp>
      <p:sp>
        <p:nvSpPr>
          <p:cNvPr id="13" name="文本框 12"/>
          <p:cNvSpPr txBox="1"/>
          <p:nvPr>
            <p:custDataLst>
              <p:tags r:id="rId2"/>
            </p:custDataLst>
          </p:nvPr>
        </p:nvSpPr>
        <p:spPr>
          <a:xfrm>
            <a:off x="613409" y="40502"/>
            <a:ext cx="82092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03 </a:t>
            </a:r>
            <a:r>
              <a:rPr lang="zh-CN" altLang="en-US" sz="4800" dirty="0">
                <a:sym typeface="+mn-lt"/>
              </a:rPr>
              <a:t>真题解析</a:t>
            </a:r>
            <a:r>
              <a:rPr lang="en-US" altLang="zh-CN" sz="4800" dirty="0">
                <a:sym typeface="+mn-lt"/>
              </a:rPr>
              <a:t>—</a:t>
            </a:r>
            <a:r>
              <a:rPr lang="en-US" sz="3200">
                <a:solidFill>
                  <a:schemeClr val="tx1"/>
                </a:solidFill>
                <a:latin typeface="Times New Roman" panose="02020603050405020304" charset="0"/>
                <a:cs typeface="Times New Roman" panose="02020603050405020304" charset="0"/>
                <a:sym typeface="+mn-ea"/>
              </a:rPr>
              <a:t>2023</a:t>
            </a:r>
            <a:r>
              <a:rPr lang="zh-CN" altLang="en-US" sz="3200">
                <a:solidFill>
                  <a:schemeClr val="tx1"/>
                </a:solidFill>
                <a:latin typeface="Times New Roman" panose="02020603050405020304" charset="0"/>
                <a:cs typeface="Times New Roman" panose="02020603050405020304" charset="0"/>
                <a:sym typeface="+mn-ea"/>
              </a:rPr>
              <a:t>年全国乙卷七选五</a:t>
            </a:r>
            <a:endParaRPr lang="zh-CN" altLang="en-US" sz="3200" dirty="0">
              <a:solidFill>
                <a:schemeClr val="tx1"/>
              </a:solidFill>
              <a:latin typeface="Times New Roman" panose="02020603050405020304" charset="0"/>
              <a:cs typeface="Times New Roman" panose="02020603050405020304" charset="0"/>
              <a:sym typeface="+mn-ea"/>
            </a:endParaRPr>
          </a:p>
        </p:txBody>
      </p:sp>
      <p:sp>
        <p:nvSpPr>
          <p:cNvPr id="2" name="矩形 1"/>
          <p:cNvSpPr/>
          <p:nvPr/>
        </p:nvSpPr>
        <p:spPr>
          <a:xfrm>
            <a:off x="9093200" y="291465"/>
            <a:ext cx="2468880" cy="630555"/>
          </a:xfrm>
          <a:prstGeom prst="rect">
            <a:avLst/>
          </a:prstGeom>
        </p:spPr>
        <p:txBody>
          <a:bodyPr wrap="none">
            <a:noAutofit/>
          </a:bodyPr>
          <a:p>
            <a:pPr algn="ctr"/>
            <a:r>
              <a:rPr lang="zh-CN" altLang="en-US" sz="3000" b="1" dirty="0">
                <a:solidFill>
                  <a:srgbClr val="5F7797"/>
                </a:solidFill>
              </a:rPr>
              <a:t>微观语篇分析</a:t>
            </a:r>
            <a:endParaRPr lang="zh-CN" altLang="en-US" sz="3000" b="1" dirty="0">
              <a:solidFill>
                <a:srgbClr val="5F7797"/>
              </a:solidFill>
            </a:endParaRPr>
          </a:p>
        </p:txBody>
      </p:sp>
      <p:sp>
        <p:nvSpPr>
          <p:cNvPr id="42" name="文本框 41"/>
          <p:cNvSpPr txBox="1"/>
          <p:nvPr/>
        </p:nvSpPr>
        <p:spPr>
          <a:xfrm>
            <a:off x="4107815" y="2208530"/>
            <a:ext cx="4253230" cy="289560"/>
          </a:xfrm>
          <a:prstGeom prst="rect">
            <a:avLst/>
          </a:prstGeom>
          <a:noFill/>
          <a:ln w="28575">
            <a:solidFill>
              <a:schemeClr val="accent2">
                <a:lumMod val="40000"/>
                <a:lumOff val="60000"/>
              </a:schemeClr>
            </a:solidFill>
          </a:ln>
        </p:spPr>
        <p:txBody>
          <a:bodyPr wrap="square" rtlCol="0">
            <a:noAutofit/>
          </a:bodyPr>
          <a:p>
            <a:endParaRPr lang="zh-CN" altLang="en-US"/>
          </a:p>
        </p:txBody>
      </p:sp>
      <p:sp>
        <p:nvSpPr>
          <p:cNvPr id="43" name="文本框 42"/>
          <p:cNvSpPr txBox="1"/>
          <p:nvPr/>
        </p:nvSpPr>
        <p:spPr>
          <a:xfrm>
            <a:off x="2590165" y="2498090"/>
            <a:ext cx="5338445" cy="381635"/>
          </a:xfrm>
          <a:prstGeom prst="rect">
            <a:avLst/>
          </a:prstGeom>
          <a:noFill/>
          <a:ln w="28575">
            <a:solidFill>
              <a:schemeClr val="accent2">
                <a:lumMod val="60000"/>
                <a:lumOff val="40000"/>
              </a:schemeClr>
            </a:solidFill>
          </a:ln>
        </p:spPr>
        <p:txBody>
          <a:bodyPr wrap="square" rtlCol="0">
            <a:noAutofit/>
          </a:bodyPr>
          <a:p>
            <a:endParaRPr lang="zh-CN" altLang="en-US"/>
          </a:p>
        </p:txBody>
      </p:sp>
      <p:sp>
        <p:nvSpPr>
          <p:cNvPr id="44" name="矩形 43"/>
          <p:cNvSpPr/>
          <p:nvPr/>
        </p:nvSpPr>
        <p:spPr>
          <a:xfrm>
            <a:off x="260350" y="3218180"/>
            <a:ext cx="7668895" cy="422275"/>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sz="2000">
                <a:latin typeface="Times New Roman" panose="02020603050405020304" charset="0"/>
                <a:cs typeface="Times New Roman" panose="02020603050405020304" charset="0"/>
                <a:sym typeface="+mn-ea"/>
              </a:rPr>
              <a:t> </a:t>
            </a:r>
            <a:r>
              <a:rPr lang="en-US" sz="2000">
                <a:latin typeface="Times New Roman" panose="02020603050405020304" charset="0"/>
                <a:cs typeface="Times New Roman" panose="02020603050405020304" charset="0"/>
                <a:sym typeface="+mn-ea"/>
              </a:rPr>
              <a:t>G. </a:t>
            </a:r>
            <a:r>
              <a:rPr sz="2000">
                <a:latin typeface="Times New Roman" panose="02020603050405020304" charset="0"/>
                <a:cs typeface="Times New Roman" panose="02020603050405020304" charset="0"/>
                <a:sym typeface="+mn-ea"/>
              </a:rPr>
              <a:t>Learming about the requirements of each plant can be very </a:t>
            </a:r>
            <a:r>
              <a:rPr sz="2000">
                <a:solidFill>
                  <a:srgbClr val="FF0000"/>
                </a:solidFill>
                <a:latin typeface="Times New Roman" panose="02020603050405020304" charset="0"/>
                <a:cs typeface="Times New Roman" panose="02020603050405020304" charset="0"/>
                <a:sym typeface="+mn-ea"/>
              </a:rPr>
              <a:t>rewarding.</a:t>
            </a:r>
            <a:endParaRPr lang="zh-CN" altLang="en-US" sz="2000">
              <a:solidFill>
                <a:srgbClr val="FF0000"/>
              </a:solidFill>
              <a:latin typeface="Times New Roman" panose="02020603050405020304" charset="0"/>
              <a:cs typeface="Times New Roman" panose="02020603050405020304" charset="0"/>
              <a:sym typeface="+mn-ea"/>
            </a:endParaRPr>
          </a:p>
        </p:txBody>
      </p:sp>
      <p:sp>
        <p:nvSpPr>
          <p:cNvPr id="45" name="文本框 44"/>
          <p:cNvSpPr txBox="1"/>
          <p:nvPr/>
        </p:nvSpPr>
        <p:spPr>
          <a:xfrm>
            <a:off x="3858260" y="870585"/>
            <a:ext cx="2887980" cy="521970"/>
          </a:xfrm>
          <a:prstGeom prst="rect">
            <a:avLst/>
          </a:prstGeom>
          <a:noFill/>
        </p:spPr>
        <p:txBody>
          <a:bodyPr wrap="square" rtlCol="0" anchor="t">
            <a:spAutoFit/>
          </a:bodyPr>
          <a:p>
            <a:r>
              <a:rPr lang="en-US" altLang="zh-CN"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rPr>
              <a:t> </a:t>
            </a:r>
            <a:r>
              <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rPr>
              <a:t>承启关系</a:t>
            </a:r>
            <a:r>
              <a:rPr lang="en-US" altLang="zh-CN"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rPr>
              <a:t>&amp;</a:t>
            </a:r>
            <a:r>
              <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rPr>
              <a:t>代词</a:t>
            </a:r>
            <a:endParaRPr lang="zh-CN" altLang="en-US" sz="2800" b="1" dirty="0">
              <a:solidFill>
                <a:schemeClr val="accent4">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260350" y="2836545"/>
            <a:ext cx="6666865" cy="194310"/>
          </a:xfrm>
          <a:prstGeom prst="rect">
            <a:avLst/>
          </a:prstGeom>
          <a:noFill/>
          <a:ln w="28575">
            <a:solidFill>
              <a:schemeClr val="accent2">
                <a:lumMod val="60000"/>
                <a:lumOff val="40000"/>
              </a:schemeClr>
            </a:solidFill>
          </a:ln>
        </p:spPr>
        <p:txBody>
          <a:bodyPr wrap="square" rtlCol="0">
            <a:noAutofit/>
          </a:bodyPr>
          <a:p>
            <a:endParaRPr lang="zh-CN" altLang="en-US"/>
          </a:p>
        </p:txBody>
      </p:sp>
      <p:sp>
        <p:nvSpPr>
          <p:cNvPr id="4" name="文本框 3"/>
          <p:cNvSpPr txBox="1"/>
          <p:nvPr/>
        </p:nvSpPr>
        <p:spPr>
          <a:xfrm>
            <a:off x="316865" y="3664585"/>
            <a:ext cx="10972800" cy="2910840"/>
          </a:xfrm>
          <a:prstGeom prst="rect">
            <a:avLst/>
          </a:prstGeom>
          <a:noFill/>
          <a:ln w="34925">
            <a:solidFill>
              <a:srgbClr val="C00000"/>
            </a:solidFill>
          </a:ln>
        </p:spPr>
        <p:txBody>
          <a:bodyPr wrap="square" rtlCol="0">
            <a:noAutofit/>
          </a:bodyPr>
          <a:p>
            <a:r>
              <a:rPr lang="zh-CN" altLang="en-US" sz="2800"/>
              <a:t>同频训练：</a:t>
            </a:r>
            <a:r>
              <a:rPr sz="2000">
                <a:latin typeface="Times New Roman" panose="02020603050405020304" charset="0"/>
                <a:cs typeface="Times New Roman" panose="02020603050405020304" charset="0"/>
              </a:rPr>
              <a:t>Housewarming parties get their namefrom the fact that a long time</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ago people would actually bring firewood to a new home as a gift. </a:t>
            </a:r>
            <a:r>
              <a:rPr sz="2000" u="sng">
                <a:latin typeface="Times New Roman" panose="02020603050405020304" charset="0"/>
                <a:cs typeface="Times New Roman" panose="02020603050405020304" charset="0"/>
              </a:rPr>
              <a:t>  40   </a:t>
            </a:r>
            <a:r>
              <a:rPr sz="2000">
                <a:latin typeface="Times New Roman" panose="02020603050405020304" charset="0"/>
                <a:cs typeface="Times New Roman" panose="02020603050405020304" charset="0"/>
              </a:rPr>
              <a:t>Nowmost homes have central heating and don’t use fires to keep warm.</a:t>
            </a:r>
            <a:r>
              <a:rPr lang="en-US" sz="2000">
                <a:latin typeface="Times New Roman" panose="02020603050405020304" charset="0"/>
                <a:cs typeface="Times New Roman" panose="02020603050405020304" charset="0"/>
              </a:rPr>
              <a:t> </a:t>
            </a:r>
            <a:r>
              <a:rPr lang="zh-CN" sz="2000">
                <a:latin typeface="Times New Roman" panose="02020603050405020304" charset="0"/>
                <a:cs typeface="Times New Roman" panose="02020603050405020304" charset="0"/>
                <a:sym typeface="+mn-ea"/>
              </a:rPr>
              <a:t>（</a:t>
            </a:r>
            <a:r>
              <a:rPr lang="en-US" altLang="zh-CN" sz="2000">
                <a:latin typeface="Times New Roman" panose="02020603050405020304" charset="0"/>
                <a:cs typeface="Times New Roman" panose="02020603050405020304" charset="0"/>
                <a:sym typeface="+mn-ea"/>
              </a:rPr>
              <a:t>2020</a:t>
            </a:r>
            <a:r>
              <a:rPr lang="zh-CN" altLang="en-US" sz="2000">
                <a:latin typeface="Times New Roman" panose="02020603050405020304" charset="0"/>
                <a:cs typeface="Times New Roman" panose="02020603050405020304" charset="0"/>
                <a:sym typeface="+mn-ea"/>
              </a:rPr>
              <a:t>年新课标</a:t>
            </a:r>
            <a:r>
              <a:rPr lang="en-US" altLang="zh-CN" sz="2000">
                <a:latin typeface="Times New Roman" panose="02020603050405020304" charset="0"/>
                <a:cs typeface="Times New Roman" panose="02020603050405020304" charset="0"/>
                <a:sym typeface="+mn-ea"/>
              </a:rPr>
              <a:t>III</a:t>
            </a:r>
            <a:r>
              <a:rPr lang="zh-CN" altLang="en-US" sz="2000">
                <a:latin typeface="Times New Roman" panose="02020603050405020304" charset="0"/>
                <a:cs typeface="Times New Roman" panose="02020603050405020304" charset="0"/>
                <a:sym typeface="+mn-ea"/>
              </a:rPr>
              <a: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A. This isn’t usualthough.</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B. It istraditional to bring a gift to a housewarming party.</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You can alsobring food or drinks to share with the other guests.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D. If you're luckyenough to receive gifts, keep them in a safe place.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It also givespeople a chance to see what the new home looks like.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F. The besthousewarming parties encourage old friends to get together.</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This was so</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that the person could keep their home warm for the winter.</a:t>
            </a:r>
            <a:endParaRPr sz="2000">
              <a:latin typeface="Times New Roman" panose="02020603050405020304" charset="0"/>
              <a:cs typeface="Times New Roman" panose="02020603050405020304" charset="0"/>
            </a:endParaRPr>
          </a:p>
        </p:txBody>
      </p:sp>
      <p:sp>
        <p:nvSpPr>
          <p:cNvPr id="10" name="文本框 9"/>
          <p:cNvSpPr txBox="1"/>
          <p:nvPr/>
        </p:nvSpPr>
        <p:spPr>
          <a:xfrm>
            <a:off x="8485505" y="864870"/>
            <a:ext cx="3531235" cy="2702560"/>
          </a:xfrm>
          <a:prstGeom prst="rect">
            <a:avLst/>
          </a:prstGeom>
          <a:solidFill>
            <a:schemeClr val="accent5">
              <a:lumMod val="40000"/>
              <a:lumOff val="60000"/>
            </a:schemeClr>
          </a:solidFill>
        </p:spPr>
        <p:txBody>
          <a:bodyPr wrap="square" rtlCol="0">
            <a:noAutofit/>
          </a:bodyPr>
          <a:p>
            <a:r>
              <a:rPr lang="en-US" sz="2400"/>
              <a:t>40. </a:t>
            </a:r>
            <a:r>
              <a:rPr lang="zh-CN" altLang="en-US" sz="2400"/>
              <a:t>空前讲亲身照顾植物是拥有植物的乐趣。后面代词</a:t>
            </a:r>
            <a:r>
              <a:rPr lang="en-US" altLang="zh-CN" sz="2400"/>
              <a:t>it</a:t>
            </a:r>
            <a:r>
              <a:rPr lang="zh-CN" altLang="en-US" sz="2400"/>
              <a:t>可以给人们的生活带来兴趣和焦点，并与自然联系起来。那设空处应该起到承启作用，并且要点明</a:t>
            </a:r>
            <a:r>
              <a:rPr lang="en-US" altLang="zh-CN" sz="2400"/>
              <a:t>it </a:t>
            </a:r>
            <a:r>
              <a:rPr lang="zh-CN" altLang="en-US" sz="2400"/>
              <a:t>指的什么。</a:t>
            </a:r>
            <a:endParaRPr lang="zh-CN" altLang="en-US" sz="2400">
              <a:latin typeface="Times New Roman" panose="02020603050405020304" charset="0"/>
              <a:cs typeface="Times New Roman" panose="02020603050405020304" charset="0"/>
              <a:sym typeface="+mn-ea"/>
            </a:endParaRPr>
          </a:p>
        </p:txBody>
      </p:sp>
      <p:sp>
        <p:nvSpPr>
          <p:cNvPr id="14" name="文本框 13"/>
          <p:cNvSpPr txBox="1"/>
          <p:nvPr/>
        </p:nvSpPr>
        <p:spPr>
          <a:xfrm>
            <a:off x="5358130" y="3985260"/>
            <a:ext cx="546100" cy="521970"/>
          </a:xfrm>
          <a:prstGeom prst="rect">
            <a:avLst/>
          </a:prstGeom>
          <a:noFill/>
        </p:spPr>
        <p:txBody>
          <a:bodyPr wrap="square" rtlCol="0">
            <a:spAutoFit/>
          </a:bodyPr>
          <a:p>
            <a:r>
              <a:rPr lang="en-US" altLang="zh-CN" sz="2800" b="1">
                <a:solidFill>
                  <a:srgbClr val="FF0000"/>
                </a:solidFill>
              </a:rPr>
              <a:t>G</a:t>
            </a:r>
            <a:endParaRPr lang="en-US" altLang="zh-CN" sz="2800" b="1">
              <a:solidFill>
                <a:srgbClr val="FF000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ox(in)">
                                      <p:cBhvr>
                                        <p:cTn id="7" dur="20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diamond(in)">
                                      <p:cBhvr>
                                        <p:cTn id="12" dur="20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amond(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amond(in)">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barn(inVertical)">
                                      <p:cBhvr>
                                        <p:cTn id="27" dur="500"/>
                                        <p:tgtEl>
                                          <p:spTgt spid="44"/>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diamond(in)">
                                      <p:cBhvr>
                                        <p:cTn id="32" dur="2000"/>
                                        <p:tgtEl>
                                          <p:spTgt spid="4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barn(inVertical)">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diamond(in)">
                                      <p:cBhvr>
                                        <p:cTn id="42"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2" grpId="1" animBg="1"/>
      <p:bldP spid="3" grpId="0" animBg="1"/>
      <p:bldP spid="3" grpId="1" animBg="1"/>
      <p:bldP spid="2" grpId="1"/>
      <p:bldP spid="10" grpId="0" animBg="1"/>
      <p:bldP spid="10" grpId="1" animBg="1"/>
      <p:bldP spid="44" grpId="0" animBg="1"/>
      <p:bldP spid="44" grpId="1" animBg="1"/>
      <p:bldP spid="4" grpId="0" animBg="1"/>
      <p:bldP spid="4" grpId="1" animBg="1"/>
      <p:bldP spid="14" grpId="0"/>
      <p:bldP spid="14" grpId="1"/>
      <p:bldP spid="43" grpId="0" animBg="1"/>
      <p:bldP spid="43" grpId="1" animBg="1"/>
      <p:bldP spid="45" grpId="0"/>
      <p:bldP spid="45"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图片 11"/>
          <p:cNvPicPr>
            <a:picLocks noChangeAspect="1"/>
          </p:cNvPicPr>
          <p:nvPr>
            <p:custDataLst>
              <p:tags r:id="rId1"/>
            </p:custDataLst>
          </p:nvPr>
        </p:nvPicPr>
        <p:blipFill rotWithShape="1">
          <a:blip r:embed="rId2" cstate="email"/>
          <a:srcRect/>
          <a:stretch>
            <a:fillRect/>
          </a:stretch>
        </p:blipFill>
        <p:spPr>
          <a:xfrm>
            <a:off x="109855" y="-203200"/>
            <a:ext cx="753745" cy="1068070"/>
          </a:xfrm>
          <a:prstGeom prst="rect">
            <a:avLst/>
          </a:prstGeom>
        </p:spPr>
      </p:pic>
      <p:sp>
        <p:nvSpPr>
          <p:cNvPr id="13" name="文本框 12"/>
          <p:cNvSpPr txBox="1"/>
          <p:nvPr>
            <p:custDataLst>
              <p:tags r:id="rId3"/>
            </p:custDataLst>
          </p:nvPr>
        </p:nvSpPr>
        <p:spPr>
          <a:xfrm>
            <a:off x="998219" y="143372"/>
            <a:ext cx="3535680" cy="829945"/>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pPr algn="ctr"/>
            <a:r>
              <a:rPr lang="en-US" altLang="zh-CN" sz="4800" dirty="0">
                <a:sym typeface="+mn-lt"/>
              </a:rPr>
              <a:t>04 </a:t>
            </a:r>
            <a:r>
              <a:rPr lang="zh-CN" altLang="en-US" sz="4800" dirty="0">
                <a:sym typeface="+mn-lt"/>
              </a:rPr>
              <a:t>备考建议</a:t>
            </a:r>
            <a:endParaRPr lang="zh-CN" altLang="en-US" sz="3200" dirty="0">
              <a:solidFill>
                <a:schemeClr val="tx1"/>
              </a:solidFill>
              <a:latin typeface="Times New Roman" panose="02020603050405020304" charset="0"/>
              <a:cs typeface="Times New Roman" panose="02020603050405020304" charset="0"/>
              <a:sym typeface="+mn-ea"/>
            </a:endParaRPr>
          </a:p>
        </p:txBody>
      </p:sp>
      <p:grpSp>
        <p:nvGrpSpPr>
          <p:cNvPr id="19" name="组合 18"/>
          <p:cNvGrpSpPr/>
          <p:nvPr/>
        </p:nvGrpSpPr>
        <p:grpSpPr>
          <a:xfrm>
            <a:off x="506730" y="1169035"/>
            <a:ext cx="2843530" cy="3790315"/>
            <a:chOff x="281" y="1841"/>
            <a:chExt cx="4675" cy="7002"/>
          </a:xfrm>
        </p:grpSpPr>
        <p:sp>
          <p:nvSpPr>
            <p:cNvPr id="2" name="文本框 1"/>
            <p:cNvSpPr txBox="1"/>
            <p:nvPr>
              <p:custDataLst>
                <p:tags r:id="rId4"/>
              </p:custDataLst>
            </p:nvPr>
          </p:nvSpPr>
          <p:spPr>
            <a:xfrm>
              <a:off x="281" y="4747"/>
              <a:ext cx="3219" cy="1078"/>
            </a:xfrm>
            <a:prstGeom prst="rect">
              <a:avLst/>
            </a:prstGeom>
            <a:solidFill>
              <a:schemeClr val="accent6">
                <a:lumMod val="60000"/>
                <a:lumOff val="40000"/>
              </a:schemeClr>
            </a:solidFill>
            <a:ln>
              <a:noFill/>
            </a:ln>
          </p:spPr>
          <p:txBody>
            <a:bodyPr wrap="square" rtlCol="0">
              <a:spAutoFit/>
            </a:bodyPr>
            <a:p>
              <a:pPr algn="ctr"/>
              <a:r>
                <a:rPr lang="zh-CN" altLang="en-US" sz="3200" b="1">
                  <a:latin typeface="微软雅黑" panose="020B0503020204020204" charset="-122"/>
                  <a:ea typeface="微软雅黑" panose="020B0503020204020204" charset="-122"/>
                </a:rPr>
                <a:t>关联理论</a:t>
              </a:r>
              <a:endParaRPr lang="zh-CN" altLang="en-US" sz="3200" b="1">
                <a:latin typeface="微软雅黑" panose="020B0503020204020204" charset="-122"/>
                <a:ea typeface="微软雅黑" panose="020B0503020204020204" charset="-122"/>
              </a:endParaRPr>
            </a:p>
          </p:txBody>
        </p:sp>
        <p:sp>
          <p:nvSpPr>
            <p:cNvPr id="17" name="AutoShape 23"/>
            <p:cNvSpPr/>
            <p:nvPr>
              <p:custDataLst>
                <p:tags r:id="rId5"/>
              </p:custDataLst>
            </p:nvPr>
          </p:nvSpPr>
          <p:spPr>
            <a:xfrm>
              <a:off x="3500" y="1841"/>
              <a:ext cx="1456" cy="7002"/>
            </a:xfrm>
            <a:prstGeom prst="leftBrace">
              <a:avLst>
                <a:gd name="adj1" fmla="val 39247"/>
                <a:gd name="adj2" fmla="val 50000"/>
              </a:avLst>
            </a:prstGeom>
            <a:noFill/>
            <a:ln w="50800" cap="flat" cmpd="sng">
              <a:solidFill>
                <a:schemeClr val="accent3">
                  <a:lumMod val="50000"/>
                </a:schemeClr>
              </a:solidFill>
              <a:prstDash val="solid"/>
              <a:round/>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grpSp>
      <p:sp>
        <p:nvSpPr>
          <p:cNvPr id="3" name="文本框 2"/>
          <p:cNvSpPr txBox="1"/>
          <p:nvPr/>
        </p:nvSpPr>
        <p:spPr>
          <a:xfrm>
            <a:off x="3475355" y="1169035"/>
            <a:ext cx="1763395" cy="521970"/>
          </a:xfrm>
          <a:prstGeom prst="rect">
            <a:avLst/>
          </a:prstGeom>
          <a:solidFill>
            <a:schemeClr val="accent6">
              <a:lumMod val="60000"/>
              <a:lumOff val="40000"/>
            </a:schemeClr>
          </a:solidFill>
          <a:ln>
            <a:noFill/>
          </a:ln>
        </p:spPr>
        <p:txBody>
          <a:bodyPr wrap="square" rtlCol="0">
            <a:spAutoFit/>
          </a:bodyPr>
          <a:p>
            <a:pPr algn="ctr"/>
            <a:r>
              <a:rPr lang="zh-CN" altLang="en-US" sz="2800">
                <a:latin typeface="微软雅黑" panose="020B0503020204020204" charset="-122"/>
                <a:ea typeface="微软雅黑" panose="020B0503020204020204" charset="-122"/>
              </a:rPr>
              <a:t>宏观把控</a:t>
            </a:r>
            <a:endParaRPr lang="zh-CN" altLang="en-US" sz="2800">
              <a:latin typeface="微软雅黑" panose="020B0503020204020204" charset="-122"/>
              <a:ea typeface="微软雅黑" panose="020B0503020204020204" charset="-122"/>
            </a:endParaRPr>
          </a:p>
        </p:txBody>
      </p:sp>
      <p:sp>
        <p:nvSpPr>
          <p:cNvPr id="4" name="文本框 3"/>
          <p:cNvSpPr txBox="1"/>
          <p:nvPr/>
        </p:nvSpPr>
        <p:spPr>
          <a:xfrm>
            <a:off x="3475355" y="4469130"/>
            <a:ext cx="2044065" cy="521970"/>
          </a:xfrm>
          <a:prstGeom prst="rect">
            <a:avLst/>
          </a:prstGeom>
          <a:solidFill>
            <a:schemeClr val="accent6">
              <a:lumMod val="60000"/>
              <a:lumOff val="40000"/>
            </a:schemeClr>
          </a:solidFill>
          <a:ln>
            <a:noFill/>
          </a:ln>
        </p:spPr>
        <p:txBody>
          <a:bodyPr wrap="square" rtlCol="0">
            <a:spAutoFit/>
          </a:bodyPr>
          <a:p>
            <a:pPr algn="ctr"/>
            <a:r>
              <a:rPr lang="zh-CN" altLang="en-US" sz="2800">
                <a:latin typeface="微软雅黑" panose="020B0503020204020204" charset="-122"/>
                <a:ea typeface="微软雅黑" panose="020B0503020204020204" charset="-122"/>
              </a:rPr>
              <a:t>微观验证</a:t>
            </a:r>
            <a:endParaRPr lang="zh-CN" altLang="en-US" sz="2800">
              <a:latin typeface="微软雅黑" panose="020B0503020204020204" charset="-122"/>
              <a:ea typeface="微软雅黑" panose="020B0503020204020204" charset="-122"/>
            </a:endParaRPr>
          </a:p>
        </p:txBody>
      </p:sp>
      <p:sp>
        <p:nvSpPr>
          <p:cNvPr id="5" name="AutoShape 23"/>
          <p:cNvSpPr/>
          <p:nvPr/>
        </p:nvSpPr>
        <p:spPr>
          <a:xfrm>
            <a:off x="5379085" y="433705"/>
            <a:ext cx="637540" cy="2054225"/>
          </a:xfrm>
          <a:prstGeom prst="leftBrace">
            <a:avLst>
              <a:gd name="adj1" fmla="val 39247"/>
              <a:gd name="adj2" fmla="val 50000"/>
            </a:avLst>
          </a:prstGeom>
          <a:noFill/>
          <a:ln w="50800" cap="flat" cmpd="sng">
            <a:solidFill>
              <a:schemeClr val="accent3">
                <a:lumMod val="50000"/>
              </a:schemeClr>
            </a:solidFill>
            <a:prstDash val="solid"/>
            <a:round/>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sp>
        <p:nvSpPr>
          <p:cNvPr id="6" name="文本框 5"/>
          <p:cNvSpPr txBox="1"/>
          <p:nvPr/>
        </p:nvSpPr>
        <p:spPr>
          <a:xfrm>
            <a:off x="6156960" y="281305"/>
            <a:ext cx="5358765" cy="953135"/>
          </a:xfrm>
          <a:prstGeom prst="rect">
            <a:avLst/>
          </a:prstGeom>
          <a:solidFill>
            <a:schemeClr val="accent6">
              <a:lumMod val="60000"/>
              <a:lumOff val="40000"/>
            </a:schemeClr>
          </a:solidFill>
          <a:ln>
            <a:noFill/>
          </a:ln>
        </p:spPr>
        <p:txBody>
          <a:bodyPr wrap="square" rtlCol="0">
            <a:spAutoFit/>
          </a:bodyPr>
          <a:p>
            <a:pPr algn="ctr"/>
            <a:r>
              <a:rPr lang="zh-CN" altLang="en-US" sz="2800">
                <a:latin typeface="微软雅黑" panose="020B0503020204020204" charset="-122"/>
                <a:ea typeface="微软雅黑" panose="020B0503020204020204" charset="-122"/>
              </a:rPr>
              <a:t>篇章：主题语境、标题、副标题、文章类型</a:t>
            </a:r>
            <a:endParaRPr lang="zh-CN" altLang="en-US" sz="2800">
              <a:latin typeface="微软雅黑" panose="020B0503020204020204" charset="-122"/>
              <a:ea typeface="微软雅黑" panose="020B0503020204020204" charset="-122"/>
            </a:endParaRPr>
          </a:p>
        </p:txBody>
      </p:sp>
      <p:sp>
        <p:nvSpPr>
          <p:cNvPr id="7" name="文本框 6"/>
          <p:cNvSpPr txBox="1"/>
          <p:nvPr/>
        </p:nvSpPr>
        <p:spPr>
          <a:xfrm>
            <a:off x="6016625" y="2112010"/>
            <a:ext cx="2514600" cy="521970"/>
          </a:xfrm>
          <a:prstGeom prst="rect">
            <a:avLst/>
          </a:prstGeom>
          <a:solidFill>
            <a:schemeClr val="accent6">
              <a:lumMod val="60000"/>
              <a:lumOff val="40000"/>
            </a:schemeClr>
          </a:solidFill>
          <a:ln>
            <a:noFill/>
          </a:ln>
        </p:spPr>
        <p:txBody>
          <a:bodyPr wrap="square" rtlCol="0">
            <a:spAutoFit/>
          </a:bodyPr>
          <a:p>
            <a:pPr algn="ctr"/>
            <a:r>
              <a:rPr lang="zh-CN" altLang="en-US" sz="2800">
                <a:latin typeface="微软雅黑" panose="020B0503020204020204" charset="-122"/>
                <a:ea typeface="微软雅黑" panose="020B0503020204020204" charset="-122"/>
              </a:rPr>
              <a:t>文章结构</a:t>
            </a:r>
            <a:endParaRPr lang="zh-CN" altLang="en-US" sz="2800">
              <a:latin typeface="微软雅黑" panose="020B0503020204020204" charset="-122"/>
              <a:ea typeface="微软雅黑" panose="020B0503020204020204" charset="-122"/>
            </a:endParaRPr>
          </a:p>
        </p:txBody>
      </p:sp>
      <p:sp>
        <p:nvSpPr>
          <p:cNvPr id="14" name="文本框 13"/>
          <p:cNvSpPr txBox="1"/>
          <p:nvPr/>
        </p:nvSpPr>
        <p:spPr>
          <a:xfrm>
            <a:off x="8858885" y="1393825"/>
            <a:ext cx="2984500" cy="1348740"/>
          </a:xfrm>
          <a:prstGeom prst="rect">
            <a:avLst/>
          </a:prstGeom>
          <a:noFill/>
          <a:ln w="28575">
            <a:solidFill>
              <a:srgbClr val="C00000"/>
            </a:solidFill>
          </a:ln>
        </p:spPr>
        <p:txBody>
          <a:bodyPr wrap="square" rtlCol="0">
            <a:noAutofit/>
          </a:bodyPr>
          <a:p>
            <a:r>
              <a:rPr lang="en-US" altLang="zh-CN" sz="2800"/>
              <a:t>step 1</a:t>
            </a:r>
            <a:r>
              <a:rPr lang="zh-CN" altLang="en-US" sz="2800"/>
              <a:t>：</a:t>
            </a:r>
            <a:r>
              <a:rPr lang="en-US" altLang="zh-CN" sz="2800"/>
              <a:t> </a:t>
            </a:r>
            <a:r>
              <a:rPr lang="zh-CN" altLang="en-US" sz="2800"/>
              <a:t>通过宏观层面进行结构梳理和提项立意</a:t>
            </a:r>
            <a:endParaRPr lang="zh-CN" altLang="en-US" sz="2800"/>
          </a:p>
        </p:txBody>
      </p:sp>
      <p:sp>
        <p:nvSpPr>
          <p:cNvPr id="15" name="AutoShape 23"/>
          <p:cNvSpPr/>
          <p:nvPr/>
        </p:nvSpPr>
        <p:spPr>
          <a:xfrm>
            <a:off x="5519420" y="3703320"/>
            <a:ext cx="637540" cy="2054225"/>
          </a:xfrm>
          <a:prstGeom prst="leftBrace">
            <a:avLst>
              <a:gd name="adj1" fmla="val 39247"/>
              <a:gd name="adj2" fmla="val 50000"/>
            </a:avLst>
          </a:prstGeom>
          <a:noFill/>
          <a:ln w="50800" cap="flat" cmpd="sng">
            <a:solidFill>
              <a:schemeClr val="accent3">
                <a:lumMod val="50000"/>
              </a:schemeClr>
            </a:solidFill>
            <a:prstDash val="solid"/>
            <a:round/>
            <a:headEnd type="none" w="med" len="med"/>
            <a:tailEnd type="none" w="med" len="med"/>
          </a:ln>
        </p:spPr>
        <p:txBody>
          <a:bodyPr wrap="none" anchor="ctr"/>
          <a:p>
            <a:endParaRPr lang="zh-CN" altLang="en-US" dirty="0">
              <a:latin typeface="Arial" panose="020B0604020202020204" pitchFamily="34" charset="0"/>
              <a:ea typeface="宋体" panose="02010600030101010101" pitchFamily="2" charset="-122"/>
            </a:endParaRPr>
          </a:p>
        </p:txBody>
      </p:sp>
      <p:sp>
        <p:nvSpPr>
          <p:cNvPr id="16" name="文本框 15"/>
          <p:cNvSpPr txBox="1"/>
          <p:nvPr/>
        </p:nvSpPr>
        <p:spPr>
          <a:xfrm>
            <a:off x="6143625" y="3511550"/>
            <a:ext cx="1796415" cy="521970"/>
          </a:xfrm>
          <a:prstGeom prst="rect">
            <a:avLst/>
          </a:prstGeom>
          <a:solidFill>
            <a:schemeClr val="accent6">
              <a:lumMod val="60000"/>
              <a:lumOff val="40000"/>
            </a:schemeClr>
          </a:solidFill>
          <a:ln>
            <a:noFill/>
          </a:ln>
        </p:spPr>
        <p:txBody>
          <a:bodyPr wrap="square" rtlCol="0">
            <a:spAutoFit/>
          </a:bodyPr>
          <a:p>
            <a:pPr algn="ctr"/>
            <a:r>
              <a:rPr lang="zh-CN" altLang="en-US" sz="2800">
                <a:latin typeface="微软雅黑" panose="020B0503020204020204" charset="-122"/>
                <a:ea typeface="微软雅黑" panose="020B0503020204020204" charset="-122"/>
              </a:rPr>
              <a:t>逻辑关系</a:t>
            </a:r>
            <a:endParaRPr lang="zh-CN" altLang="en-US" sz="2800">
              <a:latin typeface="微软雅黑" panose="020B0503020204020204" charset="-122"/>
              <a:ea typeface="微软雅黑" panose="020B0503020204020204" charset="-122"/>
            </a:endParaRPr>
          </a:p>
        </p:txBody>
      </p:sp>
      <p:sp>
        <p:nvSpPr>
          <p:cNvPr id="18" name="文本框 17"/>
          <p:cNvSpPr txBox="1"/>
          <p:nvPr/>
        </p:nvSpPr>
        <p:spPr>
          <a:xfrm>
            <a:off x="6156960" y="5483225"/>
            <a:ext cx="1796415" cy="521970"/>
          </a:xfrm>
          <a:prstGeom prst="rect">
            <a:avLst/>
          </a:prstGeom>
          <a:solidFill>
            <a:schemeClr val="accent6">
              <a:lumMod val="60000"/>
              <a:lumOff val="40000"/>
            </a:schemeClr>
          </a:solidFill>
          <a:ln>
            <a:noFill/>
          </a:ln>
        </p:spPr>
        <p:txBody>
          <a:bodyPr wrap="square" rtlCol="0">
            <a:spAutoFit/>
          </a:bodyPr>
          <a:p>
            <a:pPr algn="ctr"/>
            <a:r>
              <a:rPr lang="zh-CN" altLang="en-US" sz="2800">
                <a:latin typeface="微软雅黑" panose="020B0503020204020204" charset="-122"/>
                <a:ea typeface="微软雅黑" panose="020B0503020204020204" charset="-122"/>
              </a:rPr>
              <a:t>关键词</a:t>
            </a:r>
            <a:endParaRPr lang="zh-CN" altLang="en-US" sz="2800">
              <a:latin typeface="微软雅黑" panose="020B0503020204020204" charset="-122"/>
              <a:ea typeface="微软雅黑" panose="020B0503020204020204" charset="-122"/>
            </a:endParaRPr>
          </a:p>
        </p:txBody>
      </p:sp>
      <p:sp>
        <p:nvSpPr>
          <p:cNvPr id="20" name="文本框 19"/>
          <p:cNvSpPr txBox="1"/>
          <p:nvPr/>
        </p:nvSpPr>
        <p:spPr>
          <a:xfrm>
            <a:off x="8858885" y="3438525"/>
            <a:ext cx="2984500" cy="1348740"/>
          </a:xfrm>
          <a:prstGeom prst="rect">
            <a:avLst/>
          </a:prstGeom>
          <a:noFill/>
          <a:ln w="28575">
            <a:solidFill>
              <a:srgbClr val="C00000"/>
            </a:solidFill>
          </a:ln>
        </p:spPr>
        <p:txBody>
          <a:bodyPr wrap="square" rtlCol="0">
            <a:noAutofit/>
          </a:bodyPr>
          <a:p>
            <a:r>
              <a:rPr lang="en-US" altLang="zh-CN" sz="2800"/>
              <a:t>step 2</a:t>
            </a:r>
            <a:r>
              <a:rPr lang="zh-CN" altLang="en-US" sz="2800"/>
              <a:t>：</a:t>
            </a:r>
            <a:r>
              <a:rPr lang="en-US" altLang="zh-CN" sz="2800"/>
              <a:t> </a:t>
            </a:r>
            <a:r>
              <a:rPr lang="zh-CN" altLang="en-US" sz="2800"/>
              <a:t>通过微观层面进行选项代入验证</a:t>
            </a:r>
            <a:endParaRPr lang="zh-CN" altLang="en-US" sz="2800"/>
          </a:p>
        </p:txBody>
      </p:sp>
      <p:sp>
        <p:nvSpPr>
          <p:cNvPr id="21" name="文本框 20"/>
          <p:cNvSpPr txBox="1"/>
          <p:nvPr/>
        </p:nvSpPr>
        <p:spPr>
          <a:xfrm>
            <a:off x="8858885" y="5170805"/>
            <a:ext cx="2984500" cy="1021715"/>
          </a:xfrm>
          <a:prstGeom prst="rect">
            <a:avLst/>
          </a:prstGeom>
          <a:noFill/>
          <a:ln w="28575">
            <a:solidFill>
              <a:srgbClr val="C00000"/>
            </a:solidFill>
          </a:ln>
        </p:spPr>
        <p:txBody>
          <a:bodyPr wrap="square" rtlCol="0">
            <a:noAutofit/>
          </a:bodyPr>
          <a:p>
            <a:r>
              <a:rPr lang="en-US" altLang="zh-CN" sz="2800"/>
              <a:t>step 3</a:t>
            </a:r>
            <a:r>
              <a:rPr lang="zh-CN" altLang="en-US" sz="2800"/>
              <a:t>：</a:t>
            </a:r>
            <a:r>
              <a:rPr lang="en-US" altLang="zh-CN" sz="2800"/>
              <a:t> </a:t>
            </a:r>
            <a:r>
              <a:rPr lang="zh-CN" altLang="en-US" sz="2800"/>
              <a:t>加强真题训练</a:t>
            </a:r>
            <a:endParaRPr lang="zh-CN" altLang="en-US" sz="2800"/>
          </a:p>
        </p:txBody>
      </p:sp>
      <p:sp>
        <p:nvSpPr>
          <p:cNvPr id="22" name="矩形 21"/>
          <p:cNvSpPr/>
          <p:nvPr/>
        </p:nvSpPr>
        <p:spPr>
          <a:xfrm>
            <a:off x="1179830" y="2435225"/>
            <a:ext cx="9316085" cy="2108835"/>
          </a:xfrm>
          <a:prstGeom prst="rect">
            <a:avLst/>
          </a:prstGeom>
          <a:gradFill>
            <a:gsLst>
              <a:gs pos="100000">
                <a:srgbClr val="7B32B2">
                  <a:alpha val="93000"/>
                  <a:lumMod val="69000"/>
                  <a:lumOff val="31000"/>
                </a:srgbClr>
              </a:gs>
              <a:gs pos="100000">
                <a:srgbClr val="401A5D"/>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600"/>
              <a:t>用魔法打败魔法，用</a:t>
            </a:r>
            <a:r>
              <a:rPr lang="zh-CN" altLang="en-US" sz="6000">
                <a:solidFill>
                  <a:srgbClr val="FF0000"/>
                </a:solidFill>
              </a:rPr>
              <a:t>真题</a:t>
            </a:r>
            <a:r>
              <a:rPr lang="zh-CN" altLang="en-US" sz="3600"/>
              <a:t>战胜真题！</a:t>
            </a:r>
            <a:endParaRPr lang="zh-CN" altLang="en-US" sz="360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amond(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amond(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54" presetClass="entr" presetSubtype="0" accel="10000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 fill="hold"/>
                                        <p:tgtEl>
                                          <p:spTgt spid="6"/>
                                        </p:tgtEl>
                                        <p:attrNameLst>
                                          <p:attrName>ppt_w</p:attrName>
                                        </p:attrNameLst>
                                      </p:cBhvr>
                                      <p:tavLst>
                                        <p:tav tm="0">
                                          <p:val>
                                            <p:strVal val="#ppt_w*0.05"/>
                                          </p:val>
                                        </p:tav>
                                        <p:tav tm="100000">
                                          <p:val>
                                            <p:strVal val="#ppt_w"/>
                                          </p:val>
                                        </p:tav>
                                      </p:tavLst>
                                    </p:anim>
                                    <p:anim calcmode="lin" valueType="num">
                                      <p:cBhvr>
                                        <p:cTn id="28" dur="500" fill="hold"/>
                                        <p:tgtEl>
                                          <p:spTgt spid="6"/>
                                        </p:tgtEl>
                                        <p:attrNameLst>
                                          <p:attrName>ppt_h</p:attrName>
                                        </p:attrNameLst>
                                      </p:cBhvr>
                                      <p:tavLst>
                                        <p:tav tm="0">
                                          <p:val>
                                            <p:strVal val="#ppt_h"/>
                                          </p:val>
                                        </p:tav>
                                        <p:tav tm="100000">
                                          <p:val>
                                            <p:strVal val="#ppt_h"/>
                                          </p:val>
                                        </p:tav>
                                      </p:tavLst>
                                    </p:anim>
                                    <p:anim calcmode="lin" valueType="num">
                                      <p:cBhvr>
                                        <p:cTn id="29" dur="500" fill="hold"/>
                                        <p:tgtEl>
                                          <p:spTgt spid="6"/>
                                        </p:tgtEl>
                                        <p:attrNameLst>
                                          <p:attrName>ppt_x</p:attrName>
                                        </p:attrNameLst>
                                      </p:cBhvr>
                                      <p:tavLst>
                                        <p:tav tm="0">
                                          <p:val>
                                            <p:strVal val="#ppt_x-.2"/>
                                          </p:val>
                                        </p:tav>
                                        <p:tav tm="100000">
                                          <p:val>
                                            <p:strVal val="#ppt_x"/>
                                          </p:val>
                                        </p:tav>
                                      </p:tavLst>
                                    </p:anim>
                                    <p:anim calcmode="lin" valueType="num">
                                      <p:cBhvr>
                                        <p:cTn id="30" dur="500" fill="hold"/>
                                        <p:tgtEl>
                                          <p:spTgt spid="6"/>
                                        </p:tgtEl>
                                        <p:attrNameLst>
                                          <p:attrName>ppt_y</p:attrName>
                                        </p:attrNameLst>
                                      </p:cBhvr>
                                      <p:tavLst>
                                        <p:tav tm="0">
                                          <p:val>
                                            <p:strVal val="#ppt_y"/>
                                          </p:val>
                                        </p:tav>
                                        <p:tav tm="100000">
                                          <p:val>
                                            <p:strVal val="#ppt_y"/>
                                          </p:val>
                                        </p:tav>
                                      </p:tavLst>
                                    </p:anim>
                                    <p:animEffect transition="in" filter="fade">
                                      <p:cBhvr>
                                        <p:cTn id="31" dur="5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diamond(in)">
                                      <p:cBhvr>
                                        <p:cTn id="36" dur="20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arn(inVertical)">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diamond(in)">
                                      <p:cBhvr>
                                        <p:cTn id="46" dur="2000"/>
                                        <p:tgtEl>
                                          <p:spTgt spid="16"/>
                                        </p:tgtEl>
                                      </p:cBhvr>
                                    </p:animEffect>
                                  </p:childTnLst>
                                </p:cTn>
                              </p:par>
                            </p:childTnLst>
                          </p:cTn>
                        </p:par>
                      </p:childTnLst>
                    </p:cTn>
                  </p:par>
                  <p:par>
                    <p:cTn id="47" fill="hold">
                      <p:stCondLst>
                        <p:cond delay="indefinite"/>
                      </p:stCondLst>
                      <p:childTnLst>
                        <p:par>
                          <p:cTn id="48" fill="hold">
                            <p:stCondLst>
                              <p:cond delay="0"/>
                            </p:stCondLst>
                            <p:childTnLst>
                              <p:par>
                                <p:cTn id="49" presetID="54" presetClass="entr" presetSubtype="0" accel="10000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p:cTn id="51" dur="500" fill="hold"/>
                                        <p:tgtEl>
                                          <p:spTgt spid="18"/>
                                        </p:tgtEl>
                                        <p:attrNameLst>
                                          <p:attrName>ppt_w</p:attrName>
                                        </p:attrNameLst>
                                      </p:cBhvr>
                                      <p:tavLst>
                                        <p:tav tm="0">
                                          <p:val>
                                            <p:strVal val="#ppt_w*0.05"/>
                                          </p:val>
                                        </p:tav>
                                        <p:tav tm="100000">
                                          <p:val>
                                            <p:strVal val="#ppt_w"/>
                                          </p:val>
                                        </p:tav>
                                      </p:tavLst>
                                    </p:anim>
                                    <p:anim calcmode="lin" valueType="num">
                                      <p:cBhvr>
                                        <p:cTn id="52" dur="500" fill="hold"/>
                                        <p:tgtEl>
                                          <p:spTgt spid="18"/>
                                        </p:tgtEl>
                                        <p:attrNameLst>
                                          <p:attrName>ppt_h</p:attrName>
                                        </p:attrNameLst>
                                      </p:cBhvr>
                                      <p:tavLst>
                                        <p:tav tm="0">
                                          <p:val>
                                            <p:strVal val="#ppt_h"/>
                                          </p:val>
                                        </p:tav>
                                        <p:tav tm="100000">
                                          <p:val>
                                            <p:strVal val="#ppt_h"/>
                                          </p:val>
                                        </p:tav>
                                      </p:tavLst>
                                    </p:anim>
                                    <p:anim calcmode="lin" valueType="num">
                                      <p:cBhvr>
                                        <p:cTn id="53" dur="500" fill="hold"/>
                                        <p:tgtEl>
                                          <p:spTgt spid="18"/>
                                        </p:tgtEl>
                                        <p:attrNameLst>
                                          <p:attrName>ppt_x</p:attrName>
                                        </p:attrNameLst>
                                      </p:cBhvr>
                                      <p:tavLst>
                                        <p:tav tm="0">
                                          <p:val>
                                            <p:strVal val="#ppt_x-.2"/>
                                          </p:val>
                                        </p:tav>
                                        <p:tav tm="100000">
                                          <p:val>
                                            <p:strVal val="#ppt_x"/>
                                          </p:val>
                                        </p:tav>
                                      </p:tavLst>
                                    </p:anim>
                                    <p:anim calcmode="lin" valueType="num">
                                      <p:cBhvr>
                                        <p:cTn id="54" dur="500" fill="hold"/>
                                        <p:tgtEl>
                                          <p:spTgt spid="18"/>
                                        </p:tgtEl>
                                        <p:attrNameLst>
                                          <p:attrName>ppt_y</p:attrName>
                                        </p:attrNameLst>
                                      </p:cBhvr>
                                      <p:tavLst>
                                        <p:tav tm="0">
                                          <p:val>
                                            <p:strVal val="#ppt_y"/>
                                          </p:val>
                                        </p:tav>
                                        <p:tav tm="100000">
                                          <p:val>
                                            <p:strVal val="#ppt_y"/>
                                          </p:val>
                                        </p:tav>
                                      </p:tavLst>
                                    </p:anim>
                                    <p:animEffect transition="in" filter="fade">
                                      <p:cBhvr>
                                        <p:cTn id="55" dur="500"/>
                                        <p:tgtEl>
                                          <p:spTgt spid="18"/>
                                        </p:tgtEl>
                                      </p:cBhvr>
                                    </p:animEffect>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barn(inVertical)">
                                      <p:cBhvr>
                                        <p:cTn id="60" dur="5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8" presetClass="entr" presetSubtype="16" fill="hold" grpId="0" nodeType="clickEffect">
                                  <p:stCondLst>
                                    <p:cond delay="0"/>
                                  </p:stCondLst>
                                  <p:childTnLst>
                                    <p:set>
                                      <p:cBhvr>
                                        <p:cTn id="64" dur="1" fill="hold">
                                          <p:stCondLst>
                                            <p:cond delay="0"/>
                                          </p:stCondLst>
                                        </p:cTn>
                                        <p:tgtEl>
                                          <p:spTgt spid="20"/>
                                        </p:tgtEl>
                                        <p:attrNameLst>
                                          <p:attrName>style.visibility</p:attrName>
                                        </p:attrNameLst>
                                      </p:cBhvr>
                                      <p:to>
                                        <p:strVal val="visible"/>
                                      </p:to>
                                    </p:set>
                                    <p:animEffect transition="in" filter="diamond(in)">
                                      <p:cBhvr>
                                        <p:cTn id="65" dur="2000"/>
                                        <p:tgtEl>
                                          <p:spTgt spid="20"/>
                                        </p:tgtEl>
                                      </p:cBhvr>
                                    </p:animEffect>
                                  </p:childTnLst>
                                </p:cTn>
                              </p:par>
                            </p:childTnLst>
                          </p:cTn>
                        </p:par>
                      </p:childTnLst>
                    </p:cTn>
                  </p:par>
                  <p:par>
                    <p:cTn id="66" fill="hold">
                      <p:stCondLst>
                        <p:cond delay="indefinite"/>
                      </p:stCondLst>
                      <p:childTnLst>
                        <p:par>
                          <p:cTn id="67" fill="hold">
                            <p:stCondLst>
                              <p:cond delay="0"/>
                            </p:stCondLst>
                            <p:childTnLst>
                              <p:par>
                                <p:cTn id="68" presetID="4" presetClass="entr" presetSubtype="16" fill="hold" grpId="0" nodeType="click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box(in)">
                                      <p:cBhvr>
                                        <p:cTn id="70" dur="2000"/>
                                        <p:tgtEl>
                                          <p:spTgt spid="21"/>
                                        </p:tgtEl>
                                      </p:cBhvr>
                                    </p:animEffect>
                                  </p:childTnLst>
                                </p:cTn>
                              </p:par>
                            </p:childTnLst>
                          </p:cTn>
                        </p:par>
                      </p:childTnLst>
                    </p:cTn>
                  </p:par>
                  <p:par>
                    <p:cTn id="71" fill="hold">
                      <p:stCondLst>
                        <p:cond delay="indefinite"/>
                      </p:stCondLst>
                      <p:childTnLst>
                        <p:par>
                          <p:cTn id="72" fill="hold">
                            <p:stCondLst>
                              <p:cond delay="0"/>
                            </p:stCondLst>
                            <p:childTnLst>
                              <p:par>
                                <p:cTn id="73" presetID="8" presetClass="entr" presetSubtype="16" fill="hold" grpId="0" nodeType="click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diamond(in)">
                                      <p:cBhvr>
                                        <p:cTn id="75"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4" grpId="0" animBg="1"/>
      <p:bldP spid="4" grpId="1" animBg="1"/>
      <p:bldP spid="5" grpId="0" animBg="1"/>
      <p:bldP spid="5" grpId="1" animBg="1"/>
      <p:bldP spid="6" grpId="0" animBg="1"/>
      <p:bldP spid="6" grpId="1" animBg="1"/>
      <p:bldP spid="7" grpId="0" animBg="1"/>
      <p:bldP spid="7" grpId="1" animBg="1"/>
      <p:bldP spid="15" grpId="0" animBg="1"/>
      <p:bldP spid="15" grpId="1" animBg="1"/>
      <p:bldP spid="16" grpId="0" animBg="1"/>
      <p:bldP spid="16" grpId="1" animBg="1"/>
      <p:bldP spid="18" grpId="0" animBg="1"/>
      <p:bldP spid="18" grpId="1" animBg="1"/>
      <p:bldP spid="14" grpId="0" animBg="1"/>
      <p:bldP spid="14" grpId="1" animBg="1"/>
      <p:bldP spid="20" grpId="0" animBg="1"/>
      <p:bldP spid="20" grpId="1" animBg="1"/>
      <p:bldP spid="21" grpId="0" animBg="1"/>
      <p:bldP spid="21" grpId="1" animBg="1"/>
      <p:bldP spid="22" grpId="0" animBg="1"/>
      <p:bldP spid="22"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图片包含 仙人掌, 树, 植物, 餐桌&#10;&#10;已生成极高可信度的说明"/>
          <p:cNvPicPr>
            <a:picLocks noChangeAspect="1"/>
          </p:cNvPicPr>
          <p:nvPr/>
        </p:nvPicPr>
        <p:blipFill>
          <a:blip r:embed="rId1" cstate="email"/>
          <a:stretch>
            <a:fillRect/>
          </a:stretch>
        </p:blipFill>
        <p:spPr>
          <a:xfrm>
            <a:off x="-28575" y="4024174"/>
            <a:ext cx="12192000" cy="3261360"/>
          </a:xfrm>
          <a:prstGeom prst="rect">
            <a:avLst/>
          </a:prstGeom>
        </p:spPr>
      </p:pic>
      <p:sp>
        <p:nvSpPr>
          <p:cNvPr id="22" name="文本框 21"/>
          <p:cNvSpPr txBox="1"/>
          <p:nvPr/>
        </p:nvSpPr>
        <p:spPr>
          <a:xfrm>
            <a:off x="4032886" y="2180354"/>
            <a:ext cx="4069080" cy="1568450"/>
          </a:xfrm>
          <a:prstGeom prst="rect">
            <a:avLst/>
          </a:prstGeom>
          <a:noFill/>
        </p:spPr>
        <p:txBody>
          <a:bodyPr wrap="none" rtlCol="0">
            <a:spAutoFit/>
          </a:bodyPr>
          <a:lstStyle/>
          <a:p>
            <a:pPr algn="ctr"/>
            <a:r>
              <a:rPr lang="en-US" altLang="zh-CN" sz="9600" spc="300" dirty="0">
                <a:solidFill>
                  <a:srgbClr val="8BA76F"/>
                </a:solidFill>
                <a:latin typeface="方正正黑简体" panose="02000000000000000000" pitchFamily="2" charset="-122"/>
                <a:ea typeface="方正正黑简体" panose="02000000000000000000" pitchFamily="2" charset="-122"/>
                <a:cs typeface="+mn-ea"/>
                <a:sym typeface="+mn-lt"/>
              </a:rPr>
              <a:t>Thanks</a:t>
            </a:r>
            <a:endParaRPr lang="en-US" altLang="zh-CN" sz="9600" spc="300" dirty="0">
              <a:solidFill>
                <a:srgbClr val="8BA76F"/>
              </a:solidFill>
              <a:latin typeface="方正正黑简体" panose="02000000000000000000" pitchFamily="2" charset="-122"/>
              <a:ea typeface="方正正黑简体" panose="02000000000000000000" pitchFamily="2" charset="-122"/>
              <a:cs typeface="+mn-ea"/>
              <a:sym typeface="+mn-lt"/>
            </a:endParaRPr>
          </a:p>
        </p:txBody>
      </p:sp>
      <p:cxnSp>
        <p:nvCxnSpPr>
          <p:cNvPr id="24" name="直接连接符 23"/>
          <p:cNvCxnSpPr/>
          <p:nvPr/>
        </p:nvCxnSpPr>
        <p:spPr>
          <a:xfrm>
            <a:off x="3952875" y="1971675"/>
            <a:ext cx="4429125" cy="0"/>
          </a:xfrm>
          <a:prstGeom prst="line">
            <a:avLst/>
          </a:prstGeom>
          <a:ln>
            <a:solidFill>
              <a:srgbClr val="8AAE89"/>
            </a:solidFill>
          </a:ln>
        </p:spPr>
        <p:style>
          <a:lnRef idx="1">
            <a:schemeClr val="accent1"/>
          </a:lnRef>
          <a:fillRef idx="0">
            <a:schemeClr val="accent1"/>
          </a:fillRef>
          <a:effectRef idx="0">
            <a:schemeClr val="accent1"/>
          </a:effectRef>
          <a:fontRef idx="minor">
            <a:schemeClr val="tx1"/>
          </a:fontRef>
        </p:style>
      </p:cxnSp>
      <p:pic>
        <p:nvPicPr>
          <p:cNvPr id="25" name="图片 24"/>
          <p:cNvPicPr>
            <a:picLocks noChangeAspect="1"/>
          </p:cNvPicPr>
          <p:nvPr/>
        </p:nvPicPr>
        <p:blipFill>
          <a:blip r:embed="rId2" cstate="email"/>
          <a:stretch>
            <a:fillRect/>
          </a:stretch>
        </p:blipFill>
        <p:spPr>
          <a:xfrm>
            <a:off x="5172075" y="876448"/>
            <a:ext cx="2198910" cy="1095227"/>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1" presetClass="entr" presetSubtype="0" fill="hold" grpId="0" nodeType="clickEffect">
                                  <p:stCondLst>
                                    <p:cond delay="0"/>
                                  </p:stCondLst>
                                  <p:iterate type="lt">
                                    <p:tmPct val="10000"/>
                                  </p:iterate>
                                  <p:childTnLst>
                                    <p:set>
                                      <p:cBhvr>
                                        <p:cTn id="13" dur="1" fill="hold">
                                          <p:stCondLst>
                                            <p:cond delay="0"/>
                                          </p:stCondLst>
                                        </p:cTn>
                                        <p:tgtEl>
                                          <p:spTgt spid="22"/>
                                        </p:tgtEl>
                                        <p:attrNameLst>
                                          <p:attrName>style.visibility</p:attrName>
                                        </p:attrNameLst>
                                      </p:cBhvr>
                                      <p:to>
                                        <p:strVal val="visible"/>
                                      </p:to>
                                    </p:set>
                                    <p:anim calcmode="lin" valueType="num">
                                      <p:cBhvr>
                                        <p:cTn id="14" dur="500" fill="hold"/>
                                        <p:tgtEl>
                                          <p:spTgt spid="22"/>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22"/>
                                        </p:tgtEl>
                                        <p:attrNameLst>
                                          <p:attrName>ppt_y</p:attrName>
                                        </p:attrNameLst>
                                      </p:cBhvr>
                                      <p:tavLst>
                                        <p:tav tm="0">
                                          <p:val>
                                            <p:strVal val="#ppt_y"/>
                                          </p:val>
                                        </p:tav>
                                        <p:tav tm="100000">
                                          <p:val>
                                            <p:strVal val="#ppt_y"/>
                                          </p:val>
                                        </p:tav>
                                      </p:tavLst>
                                    </p:anim>
                                    <p:anim calcmode="lin" valueType="num">
                                      <p:cBhvr>
                                        <p:cTn id="16" dur="500" fill="hold"/>
                                        <p:tgtEl>
                                          <p:spTgt spid="22"/>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22"/>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22"/>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barn(inVertical)">
                                      <p:cBhvr>
                                        <p:cTn id="23" dur="500"/>
                                        <p:tgtEl>
                                          <p:spTgt spid="2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wipe(down)">
                                      <p:cBhvr>
                                        <p:cTn id="2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122471" y="1673664"/>
            <a:ext cx="2156499" cy="2999590"/>
            <a:chOff x="2330791" y="2133601"/>
            <a:chExt cx="2156499" cy="2999590"/>
          </a:xfrm>
        </p:grpSpPr>
        <p:sp>
          <p:nvSpPr>
            <p:cNvPr id="5" name="TextBox 31"/>
            <p:cNvSpPr txBox="1"/>
            <p:nvPr/>
          </p:nvSpPr>
          <p:spPr>
            <a:xfrm>
              <a:off x="3365838" y="2374604"/>
              <a:ext cx="1121452" cy="2592998"/>
            </a:xfrm>
            <a:prstGeom prst="rect">
              <a:avLst/>
            </a:prstGeom>
            <a:noFill/>
          </p:spPr>
          <p:txBody>
            <a:bodyPr vert="eaVert" wrap="square" lIns="128583" tIns="64291" rIns="128583" bIns="64291" rtlCol="0">
              <a:spAutoFit/>
            </a:bodyPr>
            <a:lstStyle/>
            <a:p>
              <a:pPr algn="dist"/>
              <a:r>
                <a:rPr lang="zh-CN" altLang="en-US" sz="5600" b="1" dirty="0">
                  <a:solidFill>
                    <a:srgbClr val="8BA76F"/>
                  </a:solidFill>
                  <a:cs typeface="+mn-ea"/>
                  <a:sym typeface="+mn-lt"/>
                </a:rPr>
                <a:t>目录</a:t>
              </a:r>
              <a:endParaRPr lang="zh-CN" altLang="en-US" sz="5600" b="1" dirty="0">
                <a:solidFill>
                  <a:srgbClr val="8BA76F"/>
                </a:solidFill>
                <a:cs typeface="+mn-ea"/>
                <a:sym typeface="+mn-lt"/>
              </a:endParaRPr>
            </a:p>
          </p:txBody>
        </p:sp>
        <p:sp>
          <p:nvSpPr>
            <p:cNvPr id="6" name="矩形 5"/>
            <p:cNvSpPr/>
            <p:nvPr/>
          </p:nvSpPr>
          <p:spPr>
            <a:xfrm>
              <a:off x="2330791" y="2133601"/>
              <a:ext cx="2028825" cy="2999590"/>
            </a:xfrm>
            <a:prstGeom prst="rect">
              <a:avLst/>
            </a:prstGeom>
            <a:noFill/>
            <a:ln w="762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BA76F"/>
                </a:solidFill>
                <a:cs typeface="+mn-ea"/>
                <a:sym typeface="+mn-lt"/>
              </a:endParaRPr>
            </a:p>
          </p:txBody>
        </p:sp>
        <p:sp>
          <p:nvSpPr>
            <p:cNvPr id="7" name="矩形 6"/>
            <p:cNvSpPr/>
            <p:nvPr/>
          </p:nvSpPr>
          <p:spPr>
            <a:xfrm>
              <a:off x="2516662" y="2468714"/>
              <a:ext cx="461665" cy="2498888"/>
            </a:xfrm>
            <a:prstGeom prst="rect">
              <a:avLst/>
            </a:prstGeom>
          </p:spPr>
          <p:txBody>
            <a:bodyPr vert="eaVert" wrap="square">
              <a:spAutoFit/>
            </a:bodyPr>
            <a:lstStyle/>
            <a:p>
              <a:pPr algn="dist"/>
              <a:r>
                <a:rPr lang="en-US" altLang="zh-CN" b="1" dirty="0">
                  <a:solidFill>
                    <a:srgbClr val="8BA76F"/>
                  </a:solidFill>
                  <a:cs typeface="+mn-ea"/>
                  <a:sym typeface="+mn-lt"/>
                </a:rPr>
                <a:t>CONTENTS</a:t>
              </a:r>
              <a:endParaRPr lang="en-US" altLang="zh-CN" b="1" dirty="0">
                <a:solidFill>
                  <a:srgbClr val="8BA76F"/>
                </a:solidFill>
                <a:cs typeface="+mn-ea"/>
                <a:sym typeface="+mn-lt"/>
              </a:endParaRPr>
            </a:p>
          </p:txBody>
        </p:sp>
      </p:grpSp>
      <p:grpSp>
        <p:nvGrpSpPr>
          <p:cNvPr id="9" name="组合 8"/>
          <p:cNvGrpSpPr/>
          <p:nvPr/>
        </p:nvGrpSpPr>
        <p:grpSpPr>
          <a:xfrm>
            <a:off x="2940060" y="499829"/>
            <a:ext cx="941573" cy="4628745"/>
            <a:chOff x="4319679" y="1652546"/>
            <a:chExt cx="941573" cy="4628745"/>
          </a:xfrm>
        </p:grpSpPr>
        <p:grpSp>
          <p:nvGrpSpPr>
            <p:cNvPr id="10" name="组合 9"/>
            <p:cNvGrpSpPr/>
            <p:nvPr/>
          </p:nvGrpSpPr>
          <p:grpSpPr>
            <a:xfrm>
              <a:off x="4520972" y="3073540"/>
              <a:ext cx="740280" cy="3207751"/>
              <a:chOff x="4310743" y="1742187"/>
              <a:chExt cx="740280" cy="3207751"/>
            </a:xfrm>
          </p:grpSpPr>
          <p:sp>
            <p:nvSpPr>
              <p:cNvPr id="12" name="矩形 11"/>
              <p:cNvSpPr/>
              <p:nvPr/>
            </p:nvSpPr>
            <p:spPr>
              <a:xfrm>
                <a:off x="4310743" y="1742187"/>
                <a:ext cx="740280" cy="3207751"/>
              </a:xfrm>
              <a:prstGeom prst="rect">
                <a:avLst/>
              </a:prstGeom>
              <a:solidFill>
                <a:srgbClr val="D9EB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BA76F"/>
                  </a:solidFill>
                  <a:cs typeface="+mn-ea"/>
                  <a:sym typeface="+mn-lt"/>
                </a:endParaRPr>
              </a:p>
            </p:txBody>
          </p:sp>
          <p:sp>
            <p:nvSpPr>
              <p:cNvPr id="13" name="矩形 12"/>
              <p:cNvSpPr/>
              <p:nvPr/>
            </p:nvSpPr>
            <p:spPr>
              <a:xfrm>
                <a:off x="4332614" y="2452046"/>
                <a:ext cx="699135" cy="2380175"/>
              </a:xfrm>
              <a:prstGeom prst="rect">
                <a:avLst/>
              </a:prstGeom>
            </p:spPr>
            <p:txBody>
              <a:bodyPr vert="eaVert" wrap="square">
                <a:spAutoFit/>
              </a:bodyPr>
              <a:lstStyle/>
              <a:p>
                <a:pPr>
                  <a:lnSpc>
                    <a:spcPct val="120000"/>
                  </a:lnSpc>
                </a:pPr>
                <a:r>
                  <a:rPr lang="zh-CN" altLang="en-US" sz="2800" dirty="0">
                    <a:solidFill>
                      <a:srgbClr val="8BA76F"/>
                    </a:solidFill>
                    <a:cs typeface="+mn-ea"/>
                    <a:sym typeface="+mn-lt"/>
                  </a:rPr>
                  <a:t>关联理论</a:t>
                </a:r>
                <a:endParaRPr lang="zh-CN" altLang="en-US" sz="2800" dirty="0">
                  <a:solidFill>
                    <a:srgbClr val="8BA76F"/>
                  </a:solidFill>
                  <a:cs typeface="+mn-ea"/>
                  <a:sym typeface="+mn-lt"/>
                </a:endParaRPr>
              </a:p>
            </p:txBody>
          </p:sp>
          <p:sp>
            <p:nvSpPr>
              <p:cNvPr id="14" name="矩形 13"/>
              <p:cNvSpPr/>
              <p:nvPr/>
            </p:nvSpPr>
            <p:spPr>
              <a:xfrm>
                <a:off x="4366951" y="2010594"/>
                <a:ext cx="627864" cy="497957"/>
              </a:xfrm>
              <a:prstGeom prst="rect">
                <a:avLst/>
              </a:prstGeom>
            </p:spPr>
            <p:txBody>
              <a:bodyPr vert="horz" wrap="square">
                <a:spAutoFit/>
              </a:bodyPr>
              <a:lstStyle/>
              <a:p>
                <a:pPr algn="ctr">
                  <a:lnSpc>
                    <a:spcPct val="120000"/>
                  </a:lnSpc>
                </a:pPr>
                <a:r>
                  <a:rPr lang="en-US" altLang="zh-CN" sz="2400" dirty="0">
                    <a:solidFill>
                      <a:srgbClr val="8BA76F"/>
                    </a:solidFill>
                    <a:cs typeface="+mn-ea"/>
                    <a:sym typeface="+mn-lt"/>
                  </a:rPr>
                  <a:t>01</a:t>
                </a:r>
                <a:endParaRPr lang="zh-CN" altLang="en-US" sz="2400" dirty="0">
                  <a:solidFill>
                    <a:srgbClr val="8BA76F"/>
                  </a:solidFill>
                  <a:cs typeface="+mn-ea"/>
                  <a:sym typeface="+mn-lt"/>
                </a:endParaRPr>
              </a:p>
            </p:txBody>
          </p:sp>
        </p:grpSp>
        <p:pic>
          <p:nvPicPr>
            <p:cNvPr id="11" name="图片 10"/>
            <p:cNvPicPr>
              <a:picLocks noChangeAspect="1"/>
            </p:cNvPicPr>
            <p:nvPr/>
          </p:nvPicPr>
          <p:blipFill rotWithShape="1">
            <a:blip r:embed="rId1" cstate="email"/>
            <a:srcRect/>
            <a:stretch>
              <a:fillRect/>
            </a:stretch>
          </p:blipFill>
          <p:spPr>
            <a:xfrm>
              <a:off x="4319679" y="1652546"/>
              <a:ext cx="941573" cy="1334472"/>
            </a:xfrm>
            <a:prstGeom prst="rect">
              <a:avLst/>
            </a:prstGeom>
          </p:spPr>
        </p:pic>
      </p:grpSp>
      <p:grpSp>
        <p:nvGrpSpPr>
          <p:cNvPr id="15" name="组合 14"/>
          <p:cNvGrpSpPr/>
          <p:nvPr/>
        </p:nvGrpSpPr>
        <p:grpSpPr>
          <a:xfrm>
            <a:off x="5062016" y="499829"/>
            <a:ext cx="941573" cy="4628745"/>
            <a:chOff x="6617515" y="1693549"/>
            <a:chExt cx="941573" cy="4628745"/>
          </a:xfrm>
        </p:grpSpPr>
        <p:grpSp>
          <p:nvGrpSpPr>
            <p:cNvPr id="16" name="组合 15"/>
            <p:cNvGrpSpPr/>
            <p:nvPr/>
          </p:nvGrpSpPr>
          <p:grpSpPr>
            <a:xfrm>
              <a:off x="6818808" y="3114543"/>
              <a:ext cx="740280" cy="3207751"/>
              <a:chOff x="4310743" y="1742187"/>
              <a:chExt cx="740280" cy="3207751"/>
            </a:xfrm>
          </p:grpSpPr>
          <p:sp>
            <p:nvSpPr>
              <p:cNvPr id="18" name="矩形 17"/>
              <p:cNvSpPr/>
              <p:nvPr/>
            </p:nvSpPr>
            <p:spPr>
              <a:xfrm>
                <a:off x="4310743" y="1742187"/>
                <a:ext cx="740280" cy="3207751"/>
              </a:xfrm>
              <a:prstGeom prst="rect">
                <a:avLst/>
              </a:prstGeom>
              <a:solidFill>
                <a:srgbClr val="DAE8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BA76F"/>
                  </a:solidFill>
                  <a:cs typeface="+mn-ea"/>
                  <a:sym typeface="+mn-lt"/>
                </a:endParaRPr>
              </a:p>
            </p:txBody>
          </p:sp>
          <p:sp>
            <p:nvSpPr>
              <p:cNvPr id="19" name="矩形 18"/>
              <p:cNvSpPr/>
              <p:nvPr/>
            </p:nvSpPr>
            <p:spPr>
              <a:xfrm>
                <a:off x="4332614" y="2452046"/>
                <a:ext cx="699135" cy="2380175"/>
              </a:xfrm>
              <a:prstGeom prst="rect">
                <a:avLst/>
              </a:prstGeom>
            </p:spPr>
            <p:txBody>
              <a:bodyPr vert="eaVert" wrap="square">
                <a:spAutoFit/>
              </a:bodyPr>
              <a:lstStyle/>
              <a:p>
                <a:pPr>
                  <a:lnSpc>
                    <a:spcPct val="120000"/>
                  </a:lnSpc>
                </a:pPr>
                <a:r>
                  <a:rPr lang="zh-CN" altLang="en-US" sz="2800" dirty="0">
                    <a:solidFill>
                      <a:srgbClr val="8BA76F"/>
                    </a:solidFill>
                    <a:cs typeface="+mn-ea"/>
                    <a:sym typeface="+mn-lt"/>
                  </a:rPr>
                  <a:t>真题再现</a:t>
                </a:r>
                <a:endParaRPr lang="zh-CN" altLang="en-US" sz="2800" dirty="0">
                  <a:solidFill>
                    <a:srgbClr val="8BA76F"/>
                  </a:solidFill>
                  <a:cs typeface="+mn-ea"/>
                  <a:sym typeface="+mn-lt"/>
                </a:endParaRPr>
              </a:p>
            </p:txBody>
          </p:sp>
          <p:sp>
            <p:nvSpPr>
              <p:cNvPr id="20" name="矩形 19"/>
              <p:cNvSpPr/>
              <p:nvPr/>
            </p:nvSpPr>
            <p:spPr>
              <a:xfrm>
                <a:off x="4366951" y="2010594"/>
                <a:ext cx="627864" cy="497957"/>
              </a:xfrm>
              <a:prstGeom prst="rect">
                <a:avLst/>
              </a:prstGeom>
            </p:spPr>
            <p:txBody>
              <a:bodyPr vert="horz" wrap="square">
                <a:spAutoFit/>
              </a:bodyPr>
              <a:lstStyle/>
              <a:p>
                <a:pPr algn="ctr">
                  <a:lnSpc>
                    <a:spcPct val="120000"/>
                  </a:lnSpc>
                </a:pPr>
                <a:r>
                  <a:rPr lang="en-US" altLang="zh-CN" sz="2400" dirty="0">
                    <a:solidFill>
                      <a:srgbClr val="8BA76F"/>
                    </a:solidFill>
                    <a:cs typeface="+mn-ea"/>
                    <a:sym typeface="+mn-lt"/>
                  </a:rPr>
                  <a:t>02</a:t>
                </a:r>
                <a:endParaRPr lang="zh-CN" altLang="en-US" sz="2400" dirty="0">
                  <a:solidFill>
                    <a:srgbClr val="8BA76F"/>
                  </a:solidFill>
                  <a:cs typeface="+mn-ea"/>
                  <a:sym typeface="+mn-lt"/>
                </a:endParaRPr>
              </a:p>
            </p:txBody>
          </p:sp>
        </p:grpSp>
        <p:pic>
          <p:nvPicPr>
            <p:cNvPr id="17" name="图片 16"/>
            <p:cNvPicPr>
              <a:picLocks noChangeAspect="1"/>
            </p:cNvPicPr>
            <p:nvPr/>
          </p:nvPicPr>
          <p:blipFill rotWithShape="1">
            <a:blip r:embed="rId1" cstate="email"/>
            <a:srcRect/>
            <a:stretch>
              <a:fillRect/>
            </a:stretch>
          </p:blipFill>
          <p:spPr>
            <a:xfrm>
              <a:off x="6617515" y="1693549"/>
              <a:ext cx="941573" cy="1334472"/>
            </a:xfrm>
            <a:prstGeom prst="rect">
              <a:avLst/>
            </a:prstGeom>
          </p:spPr>
        </p:pic>
      </p:grpSp>
      <p:grpSp>
        <p:nvGrpSpPr>
          <p:cNvPr id="21" name="组合 20"/>
          <p:cNvGrpSpPr/>
          <p:nvPr/>
        </p:nvGrpSpPr>
        <p:grpSpPr>
          <a:xfrm>
            <a:off x="7385267" y="544713"/>
            <a:ext cx="960847" cy="4583226"/>
            <a:chOff x="8186956" y="1698065"/>
            <a:chExt cx="960847" cy="4583226"/>
          </a:xfrm>
        </p:grpSpPr>
        <p:grpSp>
          <p:nvGrpSpPr>
            <p:cNvPr id="22" name="组合 21"/>
            <p:cNvGrpSpPr/>
            <p:nvPr/>
          </p:nvGrpSpPr>
          <p:grpSpPr>
            <a:xfrm>
              <a:off x="8407523" y="3073540"/>
              <a:ext cx="740280" cy="3207751"/>
              <a:chOff x="4310743" y="1742187"/>
              <a:chExt cx="740280" cy="3207751"/>
            </a:xfrm>
          </p:grpSpPr>
          <p:sp>
            <p:nvSpPr>
              <p:cNvPr id="24" name="矩形 23"/>
              <p:cNvSpPr/>
              <p:nvPr/>
            </p:nvSpPr>
            <p:spPr>
              <a:xfrm>
                <a:off x="4310743" y="1742187"/>
                <a:ext cx="740280" cy="3207751"/>
              </a:xfrm>
              <a:prstGeom prst="rect">
                <a:avLst/>
              </a:prstGeom>
              <a:solidFill>
                <a:srgbClr val="DAE8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BA76F"/>
                  </a:solidFill>
                  <a:cs typeface="+mn-ea"/>
                  <a:sym typeface="+mn-lt"/>
                </a:endParaRPr>
              </a:p>
            </p:txBody>
          </p:sp>
          <p:sp>
            <p:nvSpPr>
              <p:cNvPr id="25" name="矩形 24"/>
              <p:cNvSpPr/>
              <p:nvPr/>
            </p:nvSpPr>
            <p:spPr>
              <a:xfrm>
                <a:off x="4332614" y="2452046"/>
                <a:ext cx="699135" cy="2380175"/>
              </a:xfrm>
              <a:prstGeom prst="rect">
                <a:avLst/>
              </a:prstGeom>
            </p:spPr>
            <p:txBody>
              <a:bodyPr vert="eaVert" wrap="square">
                <a:spAutoFit/>
              </a:bodyPr>
              <a:lstStyle/>
              <a:p>
                <a:pPr>
                  <a:lnSpc>
                    <a:spcPct val="120000"/>
                  </a:lnSpc>
                </a:pPr>
                <a:r>
                  <a:rPr lang="zh-CN" altLang="en-US" sz="2800" dirty="0">
                    <a:solidFill>
                      <a:srgbClr val="8BA76F"/>
                    </a:solidFill>
                    <a:cs typeface="+mn-ea"/>
                    <a:sym typeface="+mn-lt"/>
                  </a:rPr>
                  <a:t>真题分析</a:t>
                </a:r>
                <a:endParaRPr lang="zh-CN" altLang="en-US" sz="2800" dirty="0">
                  <a:solidFill>
                    <a:srgbClr val="8BA76F"/>
                  </a:solidFill>
                  <a:cs typeface="+mn-ea"/>
                  <a:sym typeface="+mn-lt"/>
                </a:endParaRPr>
              </a:p>
            </p:txBody>
          </p:sp>
          <p:sp>
            <p:nvSpPr>
              <p:cNvPr id="26" name="矩形 25"/>
              <p:cNvSpPr/>
              <p:nvPr/>
            </p:nvSpPr>
            <p:spPr>
              <a:xfrm>
                <a:off x="4366951" y="2010594"/>
                <a:ext cx="627864" cy="497957"/>
              </a:xfrm>
              <a:prstGeom prst="rect">
                <a:avLst/>
              </a:prstGeom>
            </p:spPr>
            <p:txBody>
              <a:bodyPr vert="horz" wrap="square">
                <a:spAutoFit/>
              </a:bodyPr>
              <a:lstStyle/>
              <a:p>
                <a:pPr algn="ctr">
                  <a:lnSpc>
                    <a:spcPct val="120000"/>
                  </a:lnSpc>
                </a:pPr>
                <a:r>
                  <a:rPr lang="en-US" altLang="zh-CN" sz="2400" dirty="0">
                    <a:solidFill>
                      <a:srgbClr val="8BA76F"/>
                    </a:solidFill>
                    <a:cs typeface="+mn-ea"/>
                    <a:sym typeface="+mn-lt"/>
                  </a:rPr>
                  <a:t>03</a:t>
                </a:r>
                <a:endParaRPr lang="zh-CN" altLang="en-US" sz="2400" dirty="0">
                  <a:solidFill>
                    <a:srgbClr val="8BA76F"/>
                  </a:solidFill>
                  <a:cs typeface="+mn-ea"/>
                  <a:sym typeface="+mn-lt"/>
                </a:endParaRPr>
              </a:p>
            </p:txBody>
          </p:sp>
        </p:grpSp>
        <p:pic>
          <p:nvPicPr>
            <p:cNvPr id="23" name="图片 22"/>
            <p:cNvPicPr>
              <a:picLocks noChangeAspect="1"/>
            </p:cNvPicPr>
            <p:nvPr/>
          </p:nvPicPr>
          <p:blipFill rotWithShape="1">
            <a:blip r:embed="rId1" cstate="email"/>
            <a:srcRect/>
            <a:stretch>
              <a:fillRect/>
            </a:stretch>
          </p:blipFill>
          <p:spPr>
            <a:xfrm>
              <a:off x="8186956" y="1698065"/>
              <a:ext cx="941573" cy="1334472"/>
            </a:xfrm>
            <a:prstGeom prst="rect">
              <a:avLst/>
            </a:prstGeom>
          </p:spPr>
        </p:pic>
      </p:grpSp>
      <p:grpSp>
        <p:nvGrpSpPr>
          <p:cNvPr id="27" name="组合 26"/>
          <p:cNvGrpSpPr/>
          <p:nvPr/>
        </p:nvGrpSpPr>
        <p:grpSpPr>
          <a:xfrm>
            <a:off x="9530307" y="544713"/>
            <a:ext cx="960847" cy="4583226"/>
            <a:chOff x="10484792" y="1739068"/>
            <a:chExt cx="960847" cy="4583226"/>
          </a:xfrm>
        </p:grpSpPr>
        <p:grpSp>
          <p:nvGrpSpPr>
            <p:cNvPr id="28" name="组合 27"/>
            <p:cNvGrpSpPr/>
            <p:nvPr/>
          </p:nvGrpSpPr>
          <p:grpSpPr>
            <a:xfrm>
              <a:off x="10705359" y="3114543"/>
              <a:ext cx="740280" cy="3207751"/>
              <a:chOff x="4310743" y="1742187"/>
              <a:chExt cx="740280" cy="3207751"/>
            </a:xfrm>
          </p:grpSpPr>
          <p:sp>
            <p:nvSpPr>
              <p:cNvPr id="30" name="矩形 29"/>
              <p:cNvSpPr/>
              <p:nvPr/>
            </p:nvSpPr>
            <p:spPr>
              <a:xfrm>
                <a:off x="4310743" y="1742187"/>
                <a:ext cx="740280" cy="3207751"/>
              </a:xfrm>
              <a:prstGeom prst="rect">
                <a:avLst/>
              </a:prstGeom>
              <a:solidFill>
                <a:srgbClr val="DAE8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8BA76F"/>
                  </a:solidFill>
                  <a:cs typeface="+mn-ea"/>
                  <a:sym typeface="+mn-lt"/>
                </a:endParaRPr>
              </a:p>
            </p:txBody>
          </p:sp>
          <p:sp>
            <p:nvSpPr>
              <p:cNvPr id="31" name="矩形 30"/>
              <p:cNvSpPr/>
              <p:nvPr/>
            </p:nvSpPr>
            <p:spPr>
              <a:xfrm>
                <a:off x="4332614" y="2452046"/>
                <a:ext cx="699135" cy="2380175"/>
              </a:xfrm>
              <a:prstGeom prst="rect">
                <a:avLst/>
              </a:prstGeom>
            </p:spPr>
            <p:txBody>
              <a:bodyPr vert="eaVert" wrap="square">
                <a:spAutoFit/>
              </a:bodyPr>
              <a:lstStyle/>
              <a:p>
                <a:pPr>
                  <a:lnSpc>
                    <a:spcPct val="120000"/>
                  </a:lnSpc>
                </a:pPr>
                <a:r>
                  <a:rPr lang="zh-CN" altLang="en-US" sz="2800" dirty="0">
                    <a:solidFill>
                      <a:srgbClr val="8BA76F"/>
                    </a:solidFill>
                    <a:cs typeface="+mn-ea"/>
                    <a:sym typeface="+mn-lt"/>
                  </a:rPr>
                  <a:t>备考建议</a:t>
                </a:r>
                <a:endParaRPr lang="zh-CN" altLang="en-US" sz="2800" dirty="0">
                  <a:solidFill>
                    <a:srgbClr val="8BA76F"/>
                  </a:solidFill>
                  <a:cs typeface="+mn-ea"/>
                  <a:sym typeface="+mn-lt"/>
                </a:endParaRPr>
              </a:p>
            </p:txBody>
          </p:sp>
          <p:sp>
            <p:nvSpPr>
              <p:cNvPr id="32" name="矩形 31"/>
              <p:cNvSpPr/>
              <p:nvPr/>
            </p:nvSpPr>
            <p:spPr>
              <a:xfrm>
                <a:off x="4366951" y="2010594"/>
                <a:ext cx="627864" cy="497957"/>
              </a:xfrm>
              <a:prstGeom prst="rect">
                <a:avLst/>
              </a:prstGeom>
            </p:spPr>
            <p:txBody>
              <a:bodyPr vert="horz" wrap="square">
                <a:spAutoFit/>
              </a:bodyPr>
              <a:lstStyle/>
              <a:p>
                <a:pPr algn="ctr">
                  <a:lnSpc>
                    <a:spcPct val="120000"/>
                  </a:lnSpc>
                </a:pPr>
                <a:r>
                  <a:rPr lang="en-US" altLang="zh-CN" sz="2400" dirty="0">
                    <a:solidFill>
                      <a:srgbClr val="8BA76F"/>
                    </a:solidFill>
                    <a:cs typeface="+mn-ea"/>
                    <a:sym typeface="+mn-lt"/>
                  </a:rPr>
                  <a:t>04</a:t>
                </a:r>
                <a:endParaRPr lang="zh-CN" altLang="en-US" sz="2400" dirty="0">
                  <a:solidFill>
                    <a:srgbClr val="8BA76F"/>
                  </a:solidFill>
                  <a:cs typeface="+mn-ea"/>
                  <a:sym typeface="+mn-lt"/>
                </a:endParaRPr>
              </a:p>
            </p:txBody>
          </p:sp>
        </p:grpSp>
        <p:pic>
          <p:nvPicPr>
            <p:cNvPr id="29" name="图片 28"/>
            <p:cNvPicPr>
              <a:picLocks noChangeAspect="1"/>
            </p:cNvPicPr>
            <p:nvPr/>
          </p:nvPicPr>
          <p:blipFill rotWithShape="1">
            <a:blip r:embed="rId1" cstate="email"/>
            <a:srcRect/>
            <a:stretch>
              <a:fillRect/>
            </a:stretch>
          </p:blipFill>
          <p:spPr>
            <a:xfrm>
              <a:off x="10484792" y="1739068"/>
              <a:ext cx="941573" cy="1334472"/>
            </a:xfrm>
            <a:prstGeom prst="rect">
              <a:avLst/>
            </a:prstGeom>
          </p:spPr>
        </p:pic>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down)">
                                      <p:cBhvr>
                                        <p:cTn id="11" dur="500"/>
                                        <p:tgtEl>
                                          <p:spTgt spid="9"/>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wipe(down)">
                                      <p:cBhvr>
                                        <p:cTn id="15" dur="500"/>
                                        <p:tgtEl>
                                          <p:spTgt spid="15"/>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down)">
                                      <p:cBhvr>
                                        <p:cTn id="19" dur="500"/>
                                        <p:tgtEl>
                                          <p:spTgt spid="21"/>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wipe(down)">
                                      <p:cBhvr>
                                        <p:cTn id="23"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109855"/>
            <a:ext cx="753745" cy="1068070"/>
          </a:xfrm>
          <a:prstGeom prst="rect">
            <a:avLst/>
          </a:prstGeom>
        </p:spPr>
      </p:pic>
      <p:sp>
        <p:nvSpPr>
          <p:cNvPr id="22" name="文本框 21"/>
          <p:cNvSpPr txBox="1"/>
          <p:nvPr>
            <p:custDataLst>
              <p:tags r:id="rId2"/>
            </p:custDataLst>
          </p:nvPr>
        </p:nvSpPr>
        <p:spPr>
          <a:xfrm>
            <a:off x="1143634" y="255767"/>
            <a:ext cx="3954780" cy="922020"/>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r>
              <a:rPr lang="en-US" altLang="zh-CN" dirty="0">
                <a:sym typeface="+mn-lt"/>
              </a:rPr>
              <a:t>01 </a:t>
            </a:r>
            <a:r>
              <a:rPr lang="zh-CN" altLang="en-US" dirty="0">
                <a:sym typeface="+mn-lt"/>
              </a:rPr>
              <a:t>关联理论</a:t>
            </a:r>
            <a:endParaRPr lang="zh-CN" altLang="en-US" dirty="0">
              <a:sym typeface="+mn-lt"/>
            </a:endParaRPr>
          </a:p>
        </p:txBody>
      </p:sp>
      <p:sp>
        <p:nvSpPr>
          <p:cNvPr id="12" name="文本框 11"/>
          <p:cNvSpPr txBox="1"/>
          <p:nvPr/>
        </p:nvSpPr>
        <p:spPr>
          <a:xfrm>
            <a:off x="664845" y="1177925"/>
            <a:ext cx="10862310" cy="1568450"/>
          </a:xfrm>
          <a:prstGeom prst="rect">
            <a:avLst/>
          </a:prstGeom>
          <a:noFill/>
          <a:ln w="28575" cmpd="sng">
            <a:solidFill>
              <a:schemeClr val="accent6">
                <a:lumMod val="75000"/>
              </a:schemeClr>
            </a:solidFill>
            <a:prstDash val="solid"/>
          </a:ln>
        </p:spPr>
        <p:txBody>
          <a:bodyPr wrap="square" rtlCol="0">
            <a:spAutoFit/>
          </a:bodyPr>
          <a:p>
            <a:r>
              <a:rPr lang="en-US" altLang="zh-CN" sz="2400"/>
              <a:t>    </a:t>
            </a:r>
            <a:r>
              <a:rPr lang="zh-CN" altLang="en-US" sz="2400"/>
              <a:t>An assumption is relevant in a context if and only if it has some contextual effect in that context .”（Sperber &amp; Wilson，1986），即在某一语境中产生语境效果的信息是相关的。“相关”是指对新信息进行处理时必须使其与已有的旧信息发生关联，以取得进一步的新信息。</a:t>
            </a:r>
            <a:endParaRPr lang="zh-CN" altLang="en-US" sz="2400"/>
          </a:p>
        </p:txBody>
      </p:sp>
      <p:sp>
        <p:nvSpPr>
          <p:cNvPr id="6146" name="矩形 27"/>
          <p:cNvSpPr>
            <a:spLocks noChangeArrowheads="1"/>
          </p:cNvSpPr>
          <p:nvPr>
            <p:custDataLst>
              <p:tags r:id="rId3"/>
            </p:custDataLst>
          </p:nvPr>
        </p:nvSpPr>
        <p:spPr bwMode="auto">
          <a:xfrm>
            <a:off x="2647315" y="3474085"/>
            <a:ext cx="3544570" cy="17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normAutofit fontScale="9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just" eaLnBrk="1" hangingPunct="1"/>
            <a:r>
              <a:rPr lang="zh-CN" altLang="en-US" sz="3600" b="1" smtClean="0">
                <a:solidFill>
                  <a:srgbClr val="F99F7B"/>
                </a:solidFill>
                <a:latin typeface="Calibri" panose="020F0502020204030204" pitchFamily="34" charset="0"/>
                <a:sym typeface="Arial" panose="020B0604020202020204" pitchFamily="34" charset="0"/>
              </a:rPr>
              <a:t>宏观：</a:t>
            </a:r>
            <a:endParaRPr lang="zh-CN" altLang="en-US" sz="3600" b="1" smtClean="0">
              <a:solidFill>
                <a:srgbClr val="F99F7B"/>
              </a:solidFill>
              <a:latin typeface="Calibri" panose="020F0502020204030204" pitchFamily="34" charset="0"/>
              <a:sym typeface="Arial" panose="020B0604020202020204" pitchFamily="34" charset="0"/>
            </a:endParaRPr>
          </a:p>
          <a:p>
            <a:pPr algn="just" eaLnBrk="1" hangingPunct="1"/>
            <a:r>
              <a:rPr lang="zh-CN" altLang="en-US" sz="3200" b="1" smtClean="0">
                <a:solidFill>
                  <a:srgbClr val="F99F7B"/>
                </a:solidFill>
                <a:latin typeface="Calibri" panose="020F0502020204030204" pitchFamily="34" charset="0"/>
                <a:sym typeface="Arial" panose="020B0604020202020204" pitchFamily="34" charset="0"/>
              </a:rPr>
              <a:t>篇章</a:t>
            </a:r>
            <a:r>
              <a:rPr lang="en-US" altLang="zh-CN" sz="3200" b="1" smtClean="0">
                <a:solidFill>
                  <a:srgbClr val="F99F7B"/>
                </a:solidFill>
                <a:latin typeface="Calibri" panose="020F0502020204030204" pitchFamily="34" charset="0"/>
                <a:sym typeface="Arial" panose="020B0604020202020204" pitchFamily="34" charset="0"/>
              </a:rPr>
              <a:t>(</a:t>
            </a:r>
            <a:r>
              <a:rPr lang="zh-CN" altLang="en-US" sz="2700" b="1" smtClean="0">
                <a:solidFill>
                  <a:schemeClr val="tx1"/>
                </a:solidFill>
                <a:latin typeface="Calibri" panose="020F0502020204030204" pitchFamily="34" charset="0"/>
                <a:sym typeface="Arial" panose="020B0604020202020204" pitchFamily="34" charset="0"/>
              </a:rPr>
              <a:t>主题语境</a:t>
            </a:r>
            <a:r>
              <a:rPr lang="en-US" altLang="zh-CN" sz="2700" b="1" smtClean="0">
                <a:solidFill>
                  <a:schemeClr val="tx1"/>
                </a:solidFill>
                <a:latin typeface="Calibri" panose="020F0502020204030204" pitchFamily="34" charset="0"/>
                <a:sym typeface="Arial" panose="020B0604020202020204" pitchFamily="34" charset="0"/>
              </a:rPr>
              <a:t>&amp;</a:t>
            </a:r>
            <a:r>
              <a:rPr lang="zh-CN" altLang="en-US" sz="2700" b="1" smtClean="0">
                <a:solidFill>
                  <a:schemeClr val="tx1"/>
                </a:solidFill>
                <a:latin typeface="Calibri" panose="020F0502020204030204" pitchFamily="34" charset="0"/>
                <a:sym typeface="Arial" panose="020B0604020202020204" pitchFamily="34" charset="0"/>
              </a:rPr>
              <a:t>主旨大意</a:t>
            </a:r>
            <a:r>
              <a:rPr lang="en-US" altLang="zh-CN" sz="3200" b="1" smtClean="0">
                <a:solidFill>
                  <a:srgbClr val="F99F7B"/>
                </a:solidFill>
                <a:latin typeface="Calibri" panose="020F0502020204030204" pitchFamily="34" charset="0"/>
                <a:sym typeface="Arial" panose="020B0604020202020204" pitchFamily="34" charset="0"/>
              </a:rPr>
              <a:t>)</a:t>
            </a:r>
            <a:endParaRPr lang="zh-CN" altLang="en-US" sz="3200" b="1" smtClean="0">
              <a:solidFill>
                <a:srgbClr val="F99F7B"/>
              </a:solidFill>
              <a:latin typeface="Calibri" panose="020F0502020204030204" pitchFamily="34" charset="0"/>
              <a:sym typeface="Arial" panose="020B0604020202020204" pitchFamily="34" charset="0"/>
            </a:endParaRPr>
          </a:p>
          <a:p>
            <a:pPr algn="just" eaLnBrk="1" hangingPunct="1"/>
            <a:r>
              <a:rPr lang="en-US" altLang="zh-CN" sz="3200" b="1" smtClean="0">
                <a:solidFill>
                  <a:srgbClr val="F99F7B"/>
                </a:solidFill>
                <a:latin typeface="Calibri" panose="020F0502020204030204" pitchFamily="34" charset="0"/>
                <a:sym typeface="Arial" panose="020B0604020202020204" pitchFamily="34" charset="0"/>
              </a:rPr>
              <a:t>&amp;</a:t>
            </a:r>
            <a:r>
              <a:rPr lang="zh-CN" altLang="en-US" sz="3200" b="1" smtClean="0">
                <a:solidFill>
                  <a:srgbClr val="F99F7B"/>
                </a:solidFill>
                <a:latin typeface="Calibri" panose="020F0502020204030204" pitchFamily="34" charset="0"/>
                <a:sym typeface="Arial" panose="020B0604020202020204" pitchFamily="34" charset="0"/>
              </a:rPr>
              <a:t>段落结构</a:t>
            </a:r>
            <a:endParaRPr lang="en-US" altLang="zh-CN" sz="3200" b="1" smtClean="0">
              <a:solidFill>
                <a:srgbClr val="F99F7B"/>
              </a:solidFill>
              <a:latin typeface="Calibri" panose="020F0502020204030204" pitchFamily="34" charset="0"/>
              <a:sym typeface="Arial" panose="020B0604020202020204" pitchFamily="34" charset="0"/>
            </a:endParaRPr>
          </a:p>
        </p:txBody>
      </p:sp>
      <p:sp>
        <p:nvSpPr>
          <p:cNvPr id="6147" name="矩形 69"/>
          <p:cNvSpPr>
            <a:spLocks noChangeArrowheads="1"/>
          </p:cNvSpPr>
          <p:nvPr>
            <p:custDataLst>
              <p:tags r:id="rId4"/>
            </p:custDataLst>
          </p:nvPr>
        </p:nvSpPr>
        <p:spPr bwMode="auto">
          <a:xfrm flipH="1">
            <a:off x="7271385" y="3474085"/>
            <a:ext cx="2727325" cy="17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normAutofit fontScale="9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just" eaLnBrk="1" hangingPunct="1"/>
            <a:r>
              <a:rPr lang="zh-CN" altLang="en-US" sz="3600" b="1" smtClean="0">
                <a:solidFill>
                  <a:srgbClr val="F5CA73"/>
                </a:solidFill>
                <a:latin typeface="Calibri" panose="020F0502020204030204" pitchFamily="34" charset="0"/>
                <a:sym typeface="Arial" panose="020B0604020202020204" pitchFamily="34" charset="0"/>
              </a:rPr>
              <a:t>微观：</a:t>
            </a:r>
            <a:endParaRPr lang="zh-CN" altLang="en-US" sz="3600" b="1" smtClean="0">
              <a:solidFill>
                <a:srgbClr val="F5CA73"/>
              </a:solidFill>
              <a:latin typeface="Calibri" panose="020F0502020204030204" pitchFamily="34" charset="0"/>
              <a:sym typeface="Arial" panose="020B0604020202020204" pitchFamily="34" charset="0"/>
            </a:endParaRPr>
          </a:p>
          <a:p>
            <a:pPr algn="just" eaLnBrk="1" hangingPunct="1"/>
            <a:r>
              <a:rPr lang="zh-CN" altLang="en-US" sz="3600" b="1" smtClean="0">
                <a:solidFill>
                  <a:srgbClr val="F5CA73"/>
                </a:solidFill>
                <a:latin typeface="Calibri" panose="020F0502020204030204" pitchFamily="34" charset="0"/>
                <a:sym typeface="Arial" panose="020B0604020202020204" pitchFamily="34" charset="0"/>
              </a:rPr>
              <a:t>句法</a:t>
            </a:r>
            <a:r>
              <a:rPr lang="en-US" altLang="zh-CN" sz="3600" b="1" smtClean="0">
                <a:solidFill>
                  <a:srgbClr val="F5CA73"/>
                </a:solidFill>
                <a:latin typeface="Calibri" panose="020F0502020204030204" pitchFamily="34" charset="0"/>
                <a:sym typeface="Arial" panose="020B0604020202020204" pitchFamily="34" charset="0"/>
              </a:rPr>
              <a:t>(</a:t>
            </a:r>
            <a:r>
              <a:rPr lang="zh-CN" altLang="en-US" sz="3100" b="1" smtClean="0">
                <a:solidFill>
                  <a:schemeClr val="tx1"/>
                </a:solidFill>
                <a:latin typeface="Calibri" panose="020F0502020204030204" pitchFamily="34" charset="0"/>
                <a:sym typeface="Arial" panose="020B0604020202020204" pitchFamily="34" charset="0"/>
              </a:rPr>
              <a:t>逻辑关系</a:t>
            </a:r>
            <a:r>
              <a:rPr lang="en-US" altLang="zh-CN" sz="3600" b="1" smtClean="0">
                <a:solidFill>
                  <a:srgbClr val="F5CA73"/>
                </a:solidFill>
                <a:latin typeface="Calibri" panose="020F0502020204030204" pitchFamily="34" charset="0"/>
                <a:sym typeface="Arial" panose="020B0604020202020204" pitchFamily="34" charset="0"/>
              </a:rPr>
              <a:t>)</a:t>
            </a:r>
            <a:endParaRPr lang="zh-CN" altLang="en-US" sz="3600" b="1" smtClean="0">
              <a:solidFill>
                <a:srgbClr val="F5CA73"/>
              </a:solidFill>
              <a:latin typeface="Calibri" panose="020F0502020204030204" pitchFamily="34" charset="0"/>
              <a:sym typeface="Arial" panose="020B0604020202020204" pitchFamily="34" charset="0"/>
            </a:endParaRPr>
          </a:p>
          <a:p>
            <a:pPr algn="just" eaLnBrk="1" hangingPunct="1"/>
            <a:r>
              <a:rPr lang="en-US" altLang="zh-CN" sz="3600" b="1" smtClean="0">
                <a:solidFill>
                  <a:srgbClr val="F5CA73"/>
                </a:solidFill>
                <a:latin typeface="Calibri" panose="020F0502020204030204" pitchFamily="34" charset="0"/>
                <a:sym typeface="Arial" panose="020B0604020202020204" pitchFamily="34" charset="0"/>
              </a:rPr>
              <a:t>&amp;</a:t>
            </a:r>
            <a:r>
              <a:rPr lang="zh-CN" altLang="en-US" sz="3600" b="1" smtClean="0">
                <a:solidFill>
                  <a:srgbClr val="F5CA73"/>
                </a:solidFill>
                <a:latin typeface="Calibri" panose="020F0502020204030204" pitchFamily="34" charset="0"/>
                <a:sym typeface="Arial" panose="020B0604020202020204" pitchFamily="34" charset="0"/>
              </a:rPr>
              <a:t>关键词</a:t>
            </a:r>
            <a:endParaRPr lang="zh-CN" altLang="en-US" sz="3600" b="1" smtClean="0">
              <a:solidFill>
                <a:srgbClr val="F5CA73"/>
              </a:solidFill>
              <a:latin typeface="Calibri" panose="020F0502020204030204" pitchFamily="34" charset="0"/>
              <a:sym typeface="Arial" panose="020B0604020202020204" pitchFamily="34" charset="0"/>
            </a:endParaRPr>
          </a:p>
        </p:txBody>
      </p:sp>
      <p:sp>
        <p:nvSpPr>
          <p:cNvPr id="6148" name="任意多边形 28"/>
          <p:cNvSpPr>
            <a:spLocks noChangeArrowheads="1"/>
          </p:cNvSpPr>
          <p:nvPr>
            <p:custDataLst>
              <p:tags r:id="rId5"/>
            </p:custDataLst>
          </p:nvPr>
        </p:nvSpPr>
        <p:spPr bwMode="auto">
          <a:xfrm>
            <a:off x="3718560" y="4688205"/>
            <a:ext cx="3848100" cy="1416050"/>
          </a:xfrm>
          <a:custGeom>
            <a:avLst/>
            <a:gdLst>
              <a:gd name="T0" fmla="*/ 0 w 3848947"/>
              <a:gd name="T1" fmla="*/ 1416050 h 1415848"/>
              <a:gd name="T2" fmla="*/ 1924050 w 3848947"/>
              <a:gd name="T3" fmla="*/ 0 h 1415848"/>
              <a:gd name="T4" fmla="*/ 3848100 w 3848947"/>
              <a:gd name="T5" fmla="*/ 1416050 h 1415848"/>
              <a:gd name="T6" fmla="*/ 0 60000 65536"/>
              <a:gd name="T7" fmla="*/ 0 60000 65536"/>
              <a:gd name="T8" fmla="*/ 0 60000 65536"/>
              <a:gd name="T9" fmla="*/ 0 w 3848947"/>
              <a:gd name="T10" fmla="*/ 0 h 1415848"/>
              <a:gd name="T11" fmla="*/ 3848947 w 3848947"/>
              <a:gd name="T12" fmla="*/ 1415848 h 1415848"/>
            </a:gdLst>
            <a:ahLst/>
            <a:cxnLst>
              <a:cxn ang="T6">
                <a:pos x="T0" y="T1"/>
              </a:cxn>
              <a:cxn ang="T7">
                <a:pos x="T2" y="T3"/>
              </a:cxn>
              <a:cxn ang="T8">
                <a:pos x="T4" y="T5"/>
              </a:cxn>
            </a:cxnLst>
            <a:rect l="T9" t="T10" r="T11" b="T12"/>
            <a:pathLst>
              <a:path w="3848947" h="1415848">
                <a:moveTo>
                  <a:pt x="0" y="1415848"/>
                </a:moveTo>
                <a:cubicBezTo>
                  <a:pt x="255130" y="595577"/>
                  <a:pt x="1020249" y="0"/>
                  <a:pt x="1924473" y="0"/>
                </a:cubicBezTo>
                <a:cubicBezTo>
                  <a:pt x="2828697" y="0"/>
                  <a:pt x="3593816" y="595577"/>
                  <a:pt x="3848947" y="1415848"/>
                </a:cubicBezTo>
              </a:path>
            </a:pathLst>
          </a:custGeom>
          <a:noFill/>
          <a:ln w="38100" cap="flat" cmpd="sng">
            <a:solidFill>
              <a:srgbClr val="BFBFBF"/>
            </a:solidFill>
            <a:bevel/>
          </a:ln>
          <a:extLst>
            <a:ext uri="{909E8E84-426E-40DD-AFC4-6F175D3DCCD1}">
              <a14:hiddenFill xmlns:a14="http://schemas.microsoft.com/office/drawing/2010/main">
                <a:solidFill>
                  <a:srgbClr val="FFFFFF"/>
                </a:solidFill>
              </a14:hiddenFill>
            </a:ext>
          </a:extLst>
        </p:spPr>
        <p:txBody>
          <a:bodyPr anchor="ctr">
            <a:normAutofit/>
          </a:bodyPr>
          <a:lstStyle/>
          <a:p>
            <a:endParaRPr lang="zh-CN" altLang="en-US">
              <a:latin typeface="Calibri" panose="020F0502020204030204" pitchFamily="34" charset="0"/>
              <a:ea typeface="宋体" panose="02010600030101010101" pitchFamily="2" charset="-122"/>
            </a:endParaRPr>
          </a:p>
        </p:txBody>
      </p:sp>
      <p:sp>
        <p:nvSpPr>
          <p:cNvPr id="6149" name="椭圆 15"/>
          <p:cNvSpPr>
            <a:spLocks noChangeArrowheads="1"/>
          </p:cNvSpPr>
          <p:nvPr>
            <p:custDataLst>
              <p:tags r:id="rId6"/>
            </p:custDataLst>
          </p:nvPr>
        </p:nvSpPr>
        <p:spPr bwMode="auto">
          <a:xfrm flipH="1">
            <a:off x="4031301" y="5227955"/>
            <a:ext cx="236537" cy="236538"/>
          </a:xfrm>
          <a:prstGeom prst="ellipse">
            <a:avLst/>
          </a:prstGeom>
          <a:solidFill>
            <a:srgbClr val="FFFFFF"/>
          </a:solidFill>
          <a:ln w="57150">
            <a:solidFill>
              <a:srgbClr val="F99F7B"/>
            </a:solidFill>
            <a:bevel/>
          </a:ln>
        </p:spPr>
        <p:txBody>
          <a:bodyPr anchor="ctr">
            <a:normAutofit fontScale="32500" lnSpcReduction="2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endParaRPr lang="zh-CN" altLang="zh-CN">
              <a:solidFill>
                <a:srgbClr val="FFFFFF"/>
              </a:solidFill>
              <a:latin typeface="Calibri" panose="020F0502020204030204" pitchFamily="34" charset="0"/>
              <a:ea typeface="宋体" panose="02010600030101010101" pitchFamily="2" charset="-122"/>
            </a:endParaRPr>
          </a:p>
        </p:txBody>
      </p:sp>
      <p:sp>
        <p:nvSpPr>
          <p:cNvPr id="6150" name="椭圆 18"/>
          <p:cNvSpPr>
            <a:spLocks noChangeArrowheads="1"/>
          </p:cNvSpPr>
          <p:nvPr>
            <p:custDataLst>
              <p:tags r:id="rId7"/>
            </p:custDataLst>
          </p:nvPr>
        </p:nvSpPr>
        <p:spPr bwMode="auto">
          <a:xfrm flipH="1">
            <a:off x="7015801" y="5227955"/>
            <a:ext cx="236537" cy="236538"/>
          </a:xfrm>
          <a:prstGeom prst="ellipse">
            <a:avLst/>
          </a:prstGeom>
          <a:solidFill>
            <a:srgbClr val="FFFFFF"/>
          </a:solidFill>
          <a:ln w="57150">
            <a:solidFill>
              <a:srgbClr val="F5CA73"/>
            </a:solidFill>
            <a:bevel/>
          </a:ln>
        </p:spPr>
        <p:txBody>
          <a:bodyPr anchor="ctr">
            <a:normAutofit fontScale="32500" lnSpcReduction="20000"/>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endParaRPr lang="zh-CN" altLang="zh-CN">
              <a:solidFill>
                <a:srgbClr val="FFFFFF"/>
              </a:solidFill>
              <a:latin typeface="Calibri" panose="020F0502020204030204" pitchFamily="34" charset="0"/>
              <a:ea typeface="宋体" panose="02010600030101010101" pitchFamily="2" charset="-122"/>
            </a:endParaRPr>
          </a:p>
        </p:txBody>
      </p:sp>
      <p:sp>
        <p:nvSpPr>
          <p:cNvPr id="7175" name="任意多边形 29"/>
          <p:cNvSpPr>
            <a:spLocks noChangeArrowheads="1"/>
          </p:cNvSpPr>
          <p:nvPr>
            <p:custDataLst>
              <p:tags r:id="rId8"/>
            </p:custDataLst>
          </p:nvPr>
        </p:nvSpPr>
        <p:spPr bwMode="auto">
          <a:xfrm>
            <a:off x="4264663" y="5091433"/>
            <a:ext cx="2754313" cy="1012825"/>
          </a:xfrm>
          <a:custGeom>
            <a:avLst/>
            <a:gdLst>
              <a:gd name="T0" fmla="*/ 0 w 3848947"/>
              <a:gd name="T1" fmla="*/ 1415848 h 1415848"/>
              <a:gd name="T2" fmla="*/ 1924473 w 3848947"/>
              <a:gd name="T3" fmla="*/ 0 h 1415848"/>
              <a:gd name="T4" fmla="*/ 3848947 w 3848947"/>
              <a:gd name="T5" fmla="*/ 1415848 h 1415848"/>
              <a:gd name="T6" fmla="*/ 0 60000 65536"/>
              <a:gd name="T7" fmla="*/ 0 60000 65536"/>
              <a:gd name="T8" fmla="*/ 0 60000 65536"/>
              <a:gd name="T9" fmla="*/ 0 w 3848947"/>
              <a:gd name="T10" fmla="*/ 0 h 1415848"/>
              <a:gd name="T11" fmla="*/ 3848947 w 3848947"/>
              <a:gd name="T12" fmla="*/ 1415848 h 1415848"/>
            </a:gdLst>
            <a:ahLst/>
            <a:cxnLst>
              <a:cxn ang="T6">
                <a:pos x="T0" y="T1"/>
              </a:cxn>
              <a:cxn ang="T7">
                <a:pos x="T2" y="T3"/>
              </a:cxn>
              <a:cxn ang="T8">
                <a:pos x="T4" y="T5"/>
              </a:cxn>
            </a:cxnLst>
            <a:rect l="T9" t="T10" r="T11" b="T12"/>
            <a:pathLst>
              <a:path w="3848947" h="1415848">
                <a:moveTo>
                  <a:pt x="0" y="1415848"/>
                </a:moveTo>
                <a:cubicBezTo>
                  <a:pt x="255130" y="595577"/>
                  <a:pt x="1020249" y="0"/>
                  <a:pt x="1924473" y="0"/>
                </a:cubicBezTo>
                <a:cubicBezTo>
                  <a:pt x="2828697" y="0"/>
                  <a:pt x="3593816" y="595577"/>
                  <a:pt x="3848947" y="1415848"/>
                </a:cubicBezTo>
              </a:path>
            </a:pathLst>
          </a:custGeom>
          <a:solidFill>
            <a:srgbClr val="B9DD55"/>
          </a:solidFill>
          <a:ln>
            <a:noFill/>
          </a:ln>
          <a:extLst>
            <a:ext uri="{91240B29-F687-4F45-9708-019B960494DF}">
              <a14:hiddenLine xmlns:a14="http://schemas.microsoft.com/office/drawing/2010/main" w="38100">
                <a:solidFill>
                  <a:srgbClr val="B6745A"/>
                </a:solidFill>
                <a:bevel/>
              </a14:hiddenLine>
            </a:ext>
          </a:extLst>
        </p:spPr>
        <p:txBody>
          <a:bodyPr lIns="144000" tIns="216000" rIns="144000" anchor="ctr">
            <a:normAutofit/>
          </a:bodyPr>
          <a:lstStyle/>
          <a:p>
            <a:pPr algn="ctr" eaLnBrk="1" hangingPunct="1">
              <a:buFont typeface="Arial" panose="020B0604020202020204" pitchFamily="34" charset="0"/>
              <a:buNone/>
              <a:defRPr/>
            </a:pPr>
            <a:r>
              <a:rPr lang="zh-CN" altLang="en-US" sz="2800" b="1" dirty="0">
                <a:solidFill>
                  <a:srgbClr val="FFFFFF"/>
                </a:solidFill>
                <a:latin typeface="Calibri" panose="020F0502020204030204" pitchFamily="34" charset="0"/>
                <a:ea typeface="宋体" panose="02010600030101010101" pitchFamily="2" charset="-122"/>
              </a:rPr>
              <a:t>语篇分析</a:t>
            </a:r>
            <a:endParaRPr lang="zh-CN" altLang="en-US" sz="2800" b="1" dirty="0">
              <a:solidFill>
                <a:srgbClr val="FFFFFF"/>
              </a:solidFill>
              <a:latin typeface="Calibri" panose="020F0502020204030204" pitchFamily="34" charset="0"/>
              <a:ea typeface="宋体" panose="02010600030101010101" pitchFamily="2" charset="-122"/>
            </a:endParaRPr>
          </a:p>
        </p:txBody>
      </p:sp>
      <p:sp>
        <p:nvSpPr>
          <p:cNvPr id="6152" name="矩形 7"/>
          <p:cNvSpPr>
            <a:spLocks noChangeArrowheads="1"/>
          </p:cNvSpPr>
          <p:nvPr>
            <p:custDataLst>
              <p:tags r:id="rId9"/>
            </p:custDataLst>
          </p:nvPr>
        </p:nvSpPr>
        <p:spPr bwMode="auto">
          <a:xfrm>
            <a:off x="1632585" y="6201410"/>
            <a:ext cx="80200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Autofit/>
          </a:bodyPr>
          <a:lstStyle>
            <a:lvl1pPr>
              <a:buFont typeface="Arial" panose="020B0604020202020204" pitchFamily="34" charset="0"/>
              <a:defRPr>
                <a:solidFill>
                  <a:srgbClr val="3F4143"/>
                </a:solidFill>
                <a:latin typeface="Arial" panose="020B0604020202020204" pitchFamily="34" charset="0"/>
                <a:ea typeface="宋体" panose="02010600030101010101" pitchFamily="2" charset="-122"/>
              </a:defRPr>
            </a:lvl1pPr>
            <a:lvl2pPr marL="742950" indent="-285750">
              <a:buFont typeface="Arial" panose="020B0604020202020204" pitchFamily="34" charset="0"/>
              <a:defRPr>
                <a:solidFill>
                  <a:srgbClr val="3F4143"/>
                </a:solidFill>
                <a:latin typeface="Arial" panose="020B0604020202020204" pitchFamily="34" charset="0"/>
                <a:ea typeface="宋体" panose="02010600030101010101" pitchFamily="2" charset="-122"/>
              </a:defRPr>
            </a:lvl2pPr>
            <a:lvl3pPr marL="11430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3pPr>
            <a:lvl4pPr marL="16002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4pPr>
            <a:lvl5pPr marL="2057400" indent="-228600">
              <a:buFont typeface="Arial" panose="020B0604020202020204" pitchFamily="34" charset="0"/>
              <a:defRPr>
                <a:solidFill>
                  <a:srgbClr val="3F4143"/>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rgbClr val="3F4143"/>
                </a:solidFill>
                <a:latin typeface="Arial" panose="020B0604020202020204" pitchFamily="34" charset="0"/>
                <a:ea typeface="宋体" panose="02010600030101010101" pitchFamily="2" charset="-122"/>
              </a:defRPr>
            </a:lvl9pPr>
          </a:lstStyle>
          <a:p>
            <a:pPr algn="ctr" eaLnBrk="1" hangingPunct="1"/>
            <a:r>
              <a:rPr lang="zh-CN" altLang="en-US" sz="2800" b="1" dirty="0">
                <a:solidFill>
                  <a:srgbClr val="F99F7B"/>
                </a:solidFill>
                <a:latin typeface="Calibri" panose="020F0502020204030204" pitchFamily="34" charset="0"/>
                <a:ea typeface="宋体" panose="02010600030101010101" pitchFamily="2" charset="-122"/>
              </a:rPr>
              <a:t>关联理论</a:t>
            </a:r>
            <a:endParaRPr lang="zh-CN" altLang="en-US" sz="2800" b="1" dirty="0">
              <a:solidFill>
                <a:srgbClr val="F99F7B"/>
              </a:solidFill>
              <a:latin typeface="Calibri" panose="020F0502020204030204" pitchFamily="3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to="" calcmode="lin" valueType="num">
                                      <p:cBhvr>
                                        <p:cTn id="7" dur="1" fill="hold"/>
                                        <p:tgtEl>
                                          <p:spTgt spid="12"/>
                                        </p:tgtEl>
                                      </p:cBhvr>
                                    </p:anim>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152"/>
                                        </p:tgtEl>
                                        <p:attrNameLst>
                                          <p:attrName>style.visibility</p:attrName>
                                        </p:attrNameLst>
                                      </p:cBhvr>
                                      <p:to>
                                        <p:strVal val="visible"/>
                                      </p:to>
                                    </p:set>
                                    <p:animEffect transition="in" filter="strips(downLeft)">
                                      <p:cBhvr>
                                        <p:cTn id="12" dur="500"/>
                                        <p:tgtEl>
                                          <p:spTgt spid="615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1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6146"/>
                                        </p:tgtEl>
                                        <p:attrNameLst>
                                          <p:attrName>style.visibility</p:attrName>
                                        </p:attrNameLst>
                                      </p:cBhvr>
                                      <p:to>
                                        <p:strVal val="visible"/>
                                      </p:to>
                                    </p:set>
                                    <p:animEffect transition="in" filter="strips(downLeft)">
                                      <p:cBhvr>
                                        <p:cTn id="21" dur="500"/>
                                        <p:tgtEl>
                                          <p:spTgt spid="6146"/>
                                        </p:tgtEl>
                                      </p:cBhvr>
                                    </p:animEffect>
                                  </p:childTnLst>
                                </p:cTn>
                              </p:par>
                            </p:childTnLst>
                          </p:cTn>
                        </p:par>
                      </p:childTnLst>
                    </p:cTn>
                  </p:par>
                  <p:par>
                    <p:cTn id="22" fill="hold">
                      <p:stCondLst>
                        <p:cond delay="indefinite"/>
                      </p:stCondLst>
                      <p:childTnLst>
                        <p:par>
                          <p:cTn id="23" fill="hold">
                            <p:stCondLst>
                              <p:cond delay="0"/>
                            </p:stCondLst>
                            <p:childTnLst>
                              <p:par>
                                <p:cTn id="24" presetID="24" presetClass="entr" presetSubtype="0" fill="hold" grpId="0" nodeType="clickEffect">
                                  <p:stCondLst>
                                    <p:cond delay="0"/>
                                  </p:stCondLst>
                                  <p:childTnLst>
                                    <p:set>
                                      <p:cBhvr>
                                        <p:cTn id="25" dur="1" fill="hold">
                                          <p:stCondLst>
                                            <p:cond delay="0"/>
                                          </p:stCondLst>
                                        </p:cTn>
                                        <p:tgtEl>
                                          <p:spTgt spid="6147"/>
                                        </p:tgtEl>
                                        <p:attrNameLst>
                                          <p:attrName>style.visibility</p:attrName>
                                        </p:attrNameLst>
                                      </p:cBhvr>
                                      <p:to>
                                        <p:strVal val="visible"/>
                                      </p:to>
                                    </p:set>
                                    <p:anim to="" calcmode="lin" valueType="num">
                                      <p:cBhvr>
                                        <p:cTn id="26" dur="1" fill="hold"/>
                                        <p:tgtEl>
                                          <p:spTgt spid="6147"/>
                                        </p:tgtEl>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6152" grpId="0"/>
      <p:bldP spid="6152" grpId="1"/>
      <p:bldP spid="7175" grpId="0" animBg="1"/>
      <p:bldP spid="7175" grpId="1" animBg="1"/>
      <p:bldP spid="6146" grpId="0"/>
      <p:bldP spid="6146" grpId="1"/>
      <p:bldP spid="6147" grpId="0"/>
      <p:bldP spid="6147"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109855"/>
            <a:ext cx="753745" cy="1068070"/>
          </a:xfrm>
          <a:prstGeom prst="rect">
            <a:avLst/>
          </a:prstGeom>
        </p:spPr>
      </p:pic>
      <p:sp>
        <p:nvSpPr>
          <p:cNvPr id="22" name="文本框 21"/>
          <p:cNvSpPr txBox="1"/>
          <p:nvPr>
            <p:custDataLst>
              <p:tags r:id="rId2"/>
            </p:custDataLst>
          </p:nvPr>
        </p:nvSpPr>
        <p:spPr>
          <a:xfrm>
            <a:off x="1143634" y="255767"/>
            <a:ext cx="3954780" cy="922020"/>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r>
              <a:rPr lang="en-US" altLang="zh-CN" dirty="0">
                <a:sym typeface="+mn-lt"/>
              </a:rPr>
              <a:t>02 </a:t>
            </a:r>
            <a:r>
              <a:rPr lang="zh-CN" altLang="en-US" dirty="0">
                <a:sym typeface="+mn-lt"/>
              </a:rPr>
              <a:t>真题再现</a:t>
            </a:r>
            <a:endParaRPr lang="zh-CN" altLang="en-US" dirty="0">
              <a:sym typeface="+mn-lt"/>
            </a:endParaRPr>
          </a:p>
        </p:txBody>
      </p:sp>
      <p:sp>
        <p:nvSpPr>
          <p:cNvPr id="12" name="文本框 11"/>
          <p:cNvSpPr txBox="1"/>
          <p:nvPr/>
        </p:nvSpPr>
        <p:spPr>
          <a:xfrm>
            <a:off x="243840" y="959485"/>
            <a:ext cx="11703685" cy="5615940"/>
          </a:xfrm>
          <a:prstGeom prst="rect">
            <a:avLst/>
          </a:prstGeom>
          <a:noFill/>
          <a:ln w="28575" cmpd="sng">
            <a:solidFill>
              <a:schemeClr val="accent6">
                <a:lumMod val="75000"/>
              </a:schemeClr>
            </a:solidFill>
            <a:prstDash val="solid"/>
          </a:ln>
        </p:spPr>
        <p:txBody>
          <a:bodyPr wrap="square" rtlCol="0">
            <a:noAutofit/>
          </a:bodyPr>
          <a:p>
            <a:pPr algn="ctr"/>
            <a:r>
              <a:rPr sz="2000">
                <a:latin typeface="Times New Roman" panose="02020603050405020304" charset="0"/>
                <a:cs typeface="Times New Roman" panose="02020603050405020304" charset="0"/>
              </a:rPr>
              <a:t>Tricks To Becoming A Patient Person</a:t>
            </a:r>
            <a:r>
              <a:rPr lang="en-US" sz="2000">
                <a:latin typeface="Times New Roman" panose="02020603050405020304" charset="0"/>
                <a:cs typeface="Times New Roman" panose="02020603050405020304" charset="0"/>
              </a:rPr>
              <a:t> (2023</a:t>
            </a:r>
            <a:r>
              <a:rPr lang="zh-CN" altLang="en-US" sz="2000">
                <a:latin typeface="Times New Roman" panose="02020603050405020304" charset="0"/>
                <a:cs typeface="Times New Roman" panose="02020603050405020304" charset="0"/>
              </a:rPr>
              <a:t>年全国甲卷七选五</a:t>
            </a:r>
            <a:r>
              <a:rPr lang="en-US" sz="2000">
                <a:latin typeface="Times New Roman" panose="02020603050405020304" charset="0"/>
                <a:cs typeface="Times New Roman" panose="02020603050405020304" charset="0"/>
              </a:rPr>
              <a:t>)</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Here's a riddle: What do traffic jams,long lines and waiting for a vacation to start all have in</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common?There's one answer.</a:t>
            </a:r>
            <a:r>
              <a:rPr sz="2000" u="sng">
                <a:latin typeface="Times New Roman" panose="02020603050405020304" charset="0"/>
                <a:cs typeface="Times New Roman" panose="02020603050405020304" charset="0"/>
              </a:rPr>
              <a:t> 36</a:t>
            </a:r>
            <a:r>
              <a:rPr lang="en-US" sz="2000" u="sng">
                <a:latin typeface="Times New Roman" panose="02020603050405020304" charset="0"/>
                <a:cs typeface="Times New Roman" panose="02020603050405020304" charset="0"/>
              </a:rPr>
              <a:t>___</a:t>
            </a:r>
            <a:endParaRPr sz="2000" u="sng">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In the Digital Age, we’re used to having what we need immediately and right a</a:t>
            </a:r>
            <a:r>
              <a:rPr lang="en-US" sz="2000">
                <a:latin typeface="Times New Roman" panose="02020603050405020304" charset="0"/>
                <a:cs typeface="Times New Roman" panose="02020603050405020304" charset="0"/>
              </a:rPr>
              <a:t>t</a:t>
            </a:r>
            <a:r>
              <a:rPr sz="2000">
                <a:latin typeface="Times New Roman" panose="02020603050405020304" charset="0"/>
                <a:cs typeface="Times New Roman" panose="02020603050405020304" charset="0"/>
              </a:rPr>
              <a:t> our fingertips</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However, research suggests that if we practiced patience, we’d be a whole lot better off.</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Here are several</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tricks.</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●Practice gratitude(感激)</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Thankfulness has a lot of benefits:Research shows it makes us happier,less steressed and even</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more</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optimistic. </a:t>
            </a:r>
            <a:r>
              <a:rPr sz="2000" u="sng">
                <a:latin typeface="Times New Roman" panose="02020603050405020304" charset="0"/>
                <a:cs typeface="Times New Roman" panose="02020603050405020304" charset="0"/>
              </a:rPr>
              <a:t>37</a:t>
            </a:r>
            <a:r>
              <a:rPr lang="en-US" sz="2000" u="sng">
                <a:latin typeface="Times New Roman" panose="02020603050405020304" charset="0"/>
                <a:cs typeface="Times New Roman" panose="02020603050405020304" charset="0"/>
              </a:rPr>
              <a:t>__</a:t>
            </a:r>
            <a:r>
              <a:rPr sz="2000">
                <a:latin typeface="Times New Roman" panose="02020603050405020304" charset="0"/>
                <a:cs typeface="Times New Roman" panose="02020603050405020304" charset="0"/>
              </a:rPr>
              <a:t>."Showing thankfulness can foster self-control," said Ye Li, researcher at the</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University of Califormia.</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●Make yourself wait</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Instant gratification(满足) may seem like the most "feel good"option at the time,but psycholog</a:t>
            </a:r>
            <a:r>
              <a:rPr lang="en-US" sz="2000">
                <a:latin typeface="Times New Roman" panose="02020603050405020304" charset="0"/>
                <a:cs typeface="Times New Roman" panose="02020603050405020304" charset="0"/>
              </a:rPr>
              <a:t>y </a:t>
            </a:r>
            <a:r>
              <a:rPr sz="2000">
                <a:latin typeface="Times New Roman" panose="02020603050405020304" charset="0"/>
                <a:cs typeface="Times New Roman" panose="02020603050405020304" charset="0"/>
              </a:rPr>
              <a:t>research suggests</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waiting for things actually makes us happier in the long run.</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And the only way for us to</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get into the habit of waiting is to practice.</a:t>
            </a:r>
            <a:r>
              <a:rPr sz="2000" u="sng">
                <a:latin typeface="Times New Roman" panose="02020603050405020304" charset="0"/>
                <a:cs typeface="Times New Roman" panose="02020603050405020304" charset="0"/>
              </a:rPr>
              <a:t>38</a:t>
            </a:r>
            <a:r>
              <a:rPr lang="en-US" sz="2000" u="sng">
                <a:latin typeface="Times New Roman" panose="02020603050405020304" charset="0"/>
                <a:cs typeface="Times New Roman" panose="02020603050405020304" charset="0"/>
              </a:rPr>
              <a:t>__</a:t>
            </a:r>
            <a:r>
              <a:rPr sz="2000">
                <a:latin typeface="Times New Roman" panose="02020603050405020304" charset="0"/>
                <a:cs typeface="Times New Roman" panose="02020603050405020304" charset="0"/>
              </a:rPr>
              <a:t> Put off watching your favorite show until the weekend</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or wait 10 extra</a:t>
            </a:r>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minuters before going for that cake.You’ll soon find that the more patience you practice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the more you start to apply it to other, more annoying situations.</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a:t>
            </a:r>
            <a:r>
              <a:rPr sz="2000" u="sng">
                <a:latin typeface="Times New Roman" panose="02020603050405020304" charset="0"/>
                <a:cs typeface="Times New Roman" panose="02020603050405020304" charset="0"/>
              </a:rPr>
              <a:t>39</a:t>
            </a:r>
            <a:r>
              <a:rPr lang="en-US" sz="2000" u="sng">
                <a:latin typeface="Times New Roman" panose="02020603050405020304" charset="0"/>
                <a:cs typeface="Times New Roman" panose="02020603050405020304" charset="0"/>
              </a:rPr>
              <a:t>___</a:t>
            </a:r>
            <a:endParaRPr sz="2000">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So many of us have the belief that being comfortabl</a:t>
            </a:r>
            <a:r>
              <a:rPr sz="2000">
                <a:latin typeface="Times New Roman" panose="02020603050405020304" charset="0"/>
                <a:cs typeface="Times New Roman" panose="02020603050405020304" charset="0"/>
                <a:sym typeface="+mn-ea"/>
              </a:rPr>
              <a:t>e</a:t>
            </a:r>
            <a:r>
              <a:rPr sz="2000">
                <a:latin typeface="Times New Roman" panose="02020603050405020304" charset="0"/>
                <a:cs typeface="Times New Roman" panose="02020603050405020304" charset="0"/>
              </a:rPr>
              <a:t> is the only state we will tolerate, and when we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experience something outside of our comfort zone,we get impatient about the circumstances. You should</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learn to say to yourself," </a:t>
            </a:r>
            <a:r>
              <a:rPr sz="2000" u="sng">
                <a:latin typeface="Times New Roman" panose="02020603050405020304" charset="0"/>
                <a:cs typeface="Times New Roman" panose="02020603050405020304" charset="0"/>
              </a:rPr>
              <a:t>40</a:t>
            </a:r>
            <a:r>
              <a:rPr lang="en-US" sz="2000" u="sng">
                <a:latin typeface="Times New Roman" panose="02020603050405020304" charset="0"/>
                <a:cs typeface="Times New Roman" panose="02020603050405020304" charset="0"/>
              </a:rPr>
              <a:t>___</a:t>
            </a:r>
            <a:r>
              <a:rPr sz="2000">
                <a:latin typeface="Times New Roman" panose="02020603050405020304" charset="0"/>
                <a:cs typeface="Times New Roman" panose="02020603050405020304" charset="0"/>
              </a:rPr>
              <a:t>." You’ll then gradually become more patient.</a:t>
            </a:r>
            <a:endParaRPr sz="2000">
              <a:latin typeface="Times New Roman" panose="02020603050405020304" charset="0"/>
              <a:cs typeface="Times New Roman" panose="02020603050405020304" charset="0"/>
            </a:endParaRPr>
          </a:p>
          <a:p>
            <a:endParaRPr sz="20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109855"/>
            <a:ext cx="753745" cy="1068070"/>
          </a:xfrm>
          <a:prstGeom prst="rect">
            <a:avLst/>
          </a:prstGeom>
        </p:spPr>
      </p:pic>
      <p:sp>
        <p:nvSpPr>
          <p:cNvPr id="22" name="文本框 21"/>
          <p:cNvSpPr txBox="1"/>
          <p:nvPr>
            <p:custDataLst>
              <p:tags r:id="rId2"/>
            </p:custDataLst>
          </p:nvPr>
        </p:nvSpPr>
        <p:spPr>
          <a:xfrm>
            <a:off x="1143634" y="255767"/>
            <a:ext cx="3954780" cy="922020"/>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r>
              <a:rPr lang="en-US" altLang="zh-CN" dirty="0">
                <a:sym typeface="+mn-lt"/>
              </a:rPr>
              <a:t>02 </a:t>
            </a:r>
            <a:r>
              <a:rPr lang="zh-CN" altLang="en-US" dirty="0">
                <a:sym typeface="+mn-lt"/>
              </a:rPr>
              <a:t>真题再现</a:t>
            </a:r>
            <a:endParaRPr lang="zh-CN" altLang="en-US" dirty="0">
              <a:sym typeface="+mn-lt"/>
            </a:endParaRPr>
          </a:p>
        </p:txBody>
      </p:sp>
      <p:sp>
        <p:nvSpPr>
          <p:cNvPr id="12" name="文本框 11"/>
          <p:cNvSpPr txBox="1"/>
          <p:nvPr/>
        </p:nvSpPr>
        <p:spPr>
          <a:xfrm>
            <a:off x="392430" y="1177925"/>
            <a:ext cx="11406505" cy="5397500"/>
          </a:xfrm>
          <a:prstGeom prst="rect">
            <a:avLst/>
          </a:prstGeom>
          <a:noFill/>
          <a:ln w="28575" cmpd="sng">
            <a:solidFill>
              <a:schemeClr val="accent6">
                <a:lumMod val="75000"/>
              </a:schemeClr>
            </a:solidFill>
            <a:prstDash val="solid"/>
          </a:ln>
        </p:spPr>
        <p:txBody>
          <a:bodyPr wrap="square" rtlCol="0">
            <a:noAutofit/>
          </a:bodyPr>
          <a:p>
            <a:r>
              <a:rPr sz="2000">
                <a:latin typeface="Times New Roman" panose="02020603050405020304" charset="0"/>
                <a:cs typeface="Times New Roman" panose="02020603050405020304" charset="0"/>
              </a:rPr>
              <a:t>A. Find your causes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B. Start with small tasks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Accept the uncomfortable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D. All this adds up to a state of hurry</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It can also help us practice more patience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F.This is merely uncomfortable, not intolerable</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They're all situations where we could use a little extra patience</a:t>
            </a:r>
            <a:endParaRPr sz="20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203200"/>
            <a:ext cx="753745" cy="1068070"/>
          </a:xfrm>
          <a:prstGeom prst="rect">
            <a:avLst/>
          </a:prstGeom>
        </p:spPr>
      </p:pic>
      <p:sp>
        <p:nvSpPr>
          <p:cNvPr id="22" name="文本框 21"/>
          <p:cNvSpPr txBox="1"/>
          <p:nvPr>
            <p:custDataLst>
              <p:tags r:id="rId2"/>
            </p:custDataLst>
          </p:nvPr>
        </p:nvSpPr>
        <p:spPr>
          <a:xfrm>
            <a:off x="863599" y="-138"/>
            <a:ext cx="3954780" cy="922020"/>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r>
              <a:rPr lang="en-US" altLang="zh-CN" dirty="0">
                <a:sym typeface="+mn-lt"/>
              </a:rPr>
              <a:t>02 </a:t>
            </a:r>
            <a:r>
              <a:rPr lang="zh-CN" altLang="en-US" dirty="0">
                <a:sym typeface="+mn-lt"/>
              </a:rPr>
              <a:t>真题再现</a:t>
            </a:r>
            <a:endParaRPr lang="zh-CN" altLang="en-US" dirty="0">
              <a:sym typeface="+mn-lt"/>
            </a:endParaRPr>
          </a:p>
        </p:txBody>
      </p:sp>
      <p:sp>
        <p:nvSpPr>
          <p:cNvPr id="12" name="文本框 11"/>
          <p:cNvSpPr txBox="1"/>
          <p:nvPr/>
        </p:nvSpPr>
        <p:spPr>
          <a:xfrm>
            <a:off x="260350" y="922020"/>
            <a:ext cx="11687175" cy="5653405"/>
          </a:xfrm>
          <a:prstGeom prst="rect">
            <a:avLst/>
          </a:prstGeom>
          <a:noFill/>
          <a:ln w="28575" cmpd="sng">
            <a:solidFill>
              <a:schemeClr val="accent6">
                <a:lumMod val="75000"/>
              </a:schemeClr>
            </a:solidFill>
            <a:prstDash val="solid"/>
          </a:ln>
        </p:spPr>
        <p:txBody>
          <a:bodyPr wrap="square" rtlCol="0">
            <a:noAutofit/>
          </a:bodyPr>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Indoor plants might look as if they just sit around not doing much, but in many ways they are the unsung heroes of the home. </a:t>
            </a:r>
            <a:r>
              <a:rPr sz="2000" u="sng">
                <a:latin typeface="Times New Roman" panose="02020603050405020304" charset="0"/>
                <a:cs typeface="Times New Roman" panose="02020603050405020304" charset="0"/>
              </a:rPr>
              <a:t>  36  </a:t>
            </a:r>
            <a:r>
              <a:rPr sz="2000">
                <a:latin typeface="Times New Roman" panose="02020603050405020304" charset="0"/>
                <a:cs typeface="Times New Roman" panose="02020603050405020304" charset="0"/>
              </a:rPr>
              <a:t>, but studies have shown that they can promote pople's wellbeing by improving their mood(心情)，reducing stress and helping their memory. What's more, indoor plants are easy to look after and are not very expensive. </a:t>
            </a:r>
            <a:endParaRPr sz="2000">
              <a:latin typeface="Times New Roman" panose="02020603050405020304" charset="0"/>
              <a:cs typeface="Times New Roman" panose="02020603050405020304" charset="0"/>
            </a:endParaRPr>
          </a:p>
          <a:p>
            <a:r>
              <a:rPr lang="en-US" sz="2000" b="1">
                <a:latin typeface="Times New Roman" panose="02020603050405020304" charset="0"/>
                <a:cs typeface="Times New Roman" panose="02020603050405020304" charset="0"/>
              </a:rPr>
              <a:t>    </a:t>
            </a:r>
            <a:r>
              <a:rPr sz="2000" b="1">
                <a:latin typeface="Times New Roman" panose="02020603050405020304" charset="0"/>
                <a:cs typeface="Times New Roman" panose="02020603050405020304" charset="0"/>
              </a:rPr>
              <a:t>What are indoor plants? </a:t>
            </a:r>
            <a:endParaRPr sz="2000" b="1">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Indoor plants, also known as houseplants or pot plants, are plants that like to grow indoors. Many of these species(物种) are not ideally suited to growing outside in the UK, especially in the winter.  </a:t>
            </a:r>
            <a:r>
              <a:rPr sz="2000" u="sng">
                <a:latin typeface="Times New Roman" panose="02020603050405020304" charset="0"/>
                <a:cs typeface="Times New Roman" panose="02020603050405020304" charset="0"/>
              </a:rPr>
              <a:t> 37</a:t>
            </a:r>
            <a:r>
              <a:rPr lang="en-US" sz="2000" u="sng">
                <a:latin typeface="Times New Roman" panose="02020603050405020304" charset="0"/>
                <a:cs typeface="Times New Roman" panose="02020603050405020304" charset="0"/>
              </a:rPr>
              <a:t>_</a:t>
            </a:r>
            <a:r>
              <a:rPr sz="2000" u="sng">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a:p>
            <a:r>
              <a:rPr lang="en-US" sz="2000" b="1">
                <a:latin typeface="Times New Roman" panose="02020603050405020304" charset="0"/>
                <a:cs typeface="Times New Roman" panose="02020603050405020304" charset="0"/>
              </a:rPr>
              <a:t>    </a:t>
            </a:r>
            <a:r>
              <a:rPr sz="2000" b="1">
                <a:latin typeface="Times New Roman" panose="02020603050405020304" charset="0"/>
                <a:cs typeface="Times New Roman" panose="02020603050405020304" charset="0"/>
              </a:rPr>
              <a:t>Why are indoor plants good for you?</a:t>
            </a:r>
            <a:endParaRPr sz="2000" b="1">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Will Spoelstra, who works at the Royal Botanic Gardens, says, "</a:t>
            </a:r>
            <a:r>
              <a:rPr sz="2000" u="sng">
                <a:latin typeface="Times New Roman" panose="02020603050405020304" charset="0"/>
                <a:cs typeface="Times New Roman" panose="02020603050405020304" charset="0"/>
              </a:rPr>
              <a:t>  38  </a:t>
            </a:r>
            <a:r>
              <a:rPr sz="2000">
                <a:latin typeface="Times New Roman" panose="02020603050405020304" charset="0"/>
                <a:cs typeface="Times New Roman" panose="02020603050405020304" charset="0"/>
              </a:rPr>
              <a:t>. I find during the winter months, plants around the house can really lift your mood. " Several studies have backed this up and found that indoor plants can improve creativity, focus and memory. There is also research showing that pot plants can clean the air around them by removing harmful gases, such as carbon dioxide. They also remove some harmful chemicals from paints or cooking.</a:t>
            </a:r>
            <a:r>
              <a:rPr sz="2000" u="sng">
                <a:latin typeface="Times New Roman" panose="02020603050405020304" charset="0"/>
                <a:cs typeface="Times New Roman" panose="02020603050405020304" charset="0"/>
              </a:rPr>
              <a:t>   39</a:t>
            </a:r>
            <a:r>
              <a:rPr lang="en-US" sz="2000" u="sng">
                <a:latin typeface="Times New Roman" panose="02020603050405020304" charset="0"/>
                <a:cs typeface="Times New Roman" panose="02020603050405020304" charset="0"/>
              </a:rPr>
              <a:t>___</a:t>
            </a:r>
            <a:r>
              <a:rPr sz="2000" u="sng">
                <a:latin typeface="Times New Roman" panose="02020603050405020304" charset="0"/>
                <a:cs typeface="Times New Roman" panose="02020603050405020304" charset="0"/>
              </a:rPr>
              <a:t>  </a:t>
            </a:r>
            <a:endParaRPr sz="2000">
              <a:latin typeface="Times New Roman" panose="02020603050405020304" charset="0"/>
              <a:cs typeface="Times New Roman" panose="02020603050405020304" charset="0"/>
            </a:endParaRPr>
          </a:p>
          <a:p>
            <a:r>
              <a:rPr lang="en-US" sz="2000" b="1">
                <a:latin typeface="Times New Roman" panose="02020603050405020304" charset="0"/>
                <a:cs typeface="Times New Roman" panose="02020603050405020304" charset="0"/>
              </a:rPr>
              <a:t>    </a:t>
            </a:r>
            <a:r>
              <a:rPr sz="2000" b="1">
                <a:latin typeface="Times New Roman" panose="02020603050405020304" charset="0"/>
                <a:cs typeface="Times New Roman" panose="02020603050405020304" charset="0"/>
              </a:rPr>
              <a:t>Which plants can you grow?</a:t>
            </a:r>
            <a:endParaRPr sz="2000" b="1">
              <a:latin typeface="Times New Roman" panose="02020603050405020304" charset="0"/>
              <a:cs typeface="Times New Roman" panose="02020603050405020304" charset="0"/>
            </a:endParaRPr>
          </a:p>
          <a:p>
            <a:r>
              <a:rPr lang="en-US" sz="2000">
                <a:latin typeface="Times New Roman" panose="02020603050405020304" charset="0"/>
                <a:cs typeface="Times New Roman" panose="02020603050405020304" charset="0"/>
              </a:rPr>
              <a:t>    </a:t>
            </a:r>
            <a:r>
              <a:rPr sz="2000">
                <a:latin typeface="Times New Roman" panose="02020603050405020304" charset="0"/>
                <a:cs typeface="Times New Roman" panose="02020603050405020304" charset="0"/>
              </a:rPr>
              <a:t> Aloe vera, peace lilies and spider plants are some of the species that are easy to grow indoors. You can buy plants from supermarkets, garden centres or online. Younger plants are often cheaper than fully grown ones, and you get to care for them as they mature---which is part of the joy of owning plants.</a:t>
            </a:r>
            <a:r>
              <a:rPr sz="2000" u="sng">
                <a:latin typeface="Times New Roman" panose="02020603050405020304" charset="0"/>
                <a:cs typeface="Times New Roman" panose="02020603050405020304" charset="0"/>
              </a:rPr>
              <a:t>   40  </a:t>
            </a:r>
            <a:r>
              <a:rPr sz="2000">
                <a:latin typeface="Times New Roman" panose="02020603050405020304" charset="0"/>
                <a:cs typeface="Times New Roman" panose="02020603050405020304" charset="0"/>
              </a:rPr>
              <a:t>. " Spoelstra says. "It can bring a new interest and focus into people's lives and help to make the link between home and nature.</a:t>
            </a:r>
            <a:endParaRPr sz="20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rotWithShape="1">
          <a:blip r:embed="rId1" cstate="email"/>
          <a:srcRect/>
          <a:stretch>
            <a:fillRect/>
          </a:stretch>
        </p:blipFill>
        <p:spPr>
          <a:xfrm>
            <a:off x="109855" y="109855"/>
            <a:ext cx="753745" cy="1068070"/>
          </a:xfrm>
          <a:prstGeom prst="rect">
            <a:avLst/>
          </a:prstGeom>
        </p:spPr>
      </p:pic>
      <p:sp>
        <p:nvSpPr>
          <p:cNvPr id="22" name="文本框 21"/>
          <p:cNvSpPr txBox="1"/>
          <p:nvPr>
            <p:custDataLst>
              <p:tags r:id="rId2"/>
            </p:custDataLst>
          </p:nvPr>
        </p:nvSpPr>
        <p:spPr>
          <a:xfrm>
            <a:off x="1143634" y="255767"/>
            <a:ext cx="3954780" cy="922020"/>
          </a:xfrm>
          <a:prstGeom prst="rect">
            <a:avLst/>
          </a:prstGeom>
          <a:noFill/>
        </p:spPr>
        <p:txBody>
          <a:bodyPr wrap="none" rtlCol="0">
            <a:spAutoFit/>
          </a:bodyPr>
          <a:lstStyle>
            <a:defPPr>
              <a:defRPr lang="zh-CN"/>
            </a:defPPr>
            <a:lvl1pPr algn="ctr">
              <a:defRPr sz="5400">
                <a:solidFill>
                  <a:srgbClr val="8BA76F"/>
                </a:solidFill>
                <a:latin typeface="方正正黑简体" panose="02000000000000000000" pitchFamily="2" charset="-122"/>
                <a:ea typeface="方正正黑简体" panose="02000000000000000000" pitchFamily="2" charset="-122"/>
                <a:cs typeface="+mn-ea"/>
              </a:defRPr>
            </a:lvl1pPr>
          </a:lstStyle>
          <a:p>
            <a:r>
              <a:rPr lang="en-US" altLang="zh-CN" dirty="0">
                <a:sym typeface="+mn-lt"/>
              </a:rPr>
              <a:t>02 </a:t>
            </a:r>
            <a:r>
              <a:rPr lang="zh-CN" altLang="en-US" dirty="0">
                <a:sym typeface="+mn-lt"/>
              </a:rPr>
              <a:t>真题再现</a:t>
            </a:r>
            <a:endParaRPr lang="zh-CN" altLang="en-US" dirty="0">
              <a:sym typeface="+mn-lt"/>
            </a:endParaRPr>
          </a:p>
        </p:txBody>
      </p:sp>
      <p:sp>
        <p:nvSpPr>
          <p:cNvPr id="12" name="文本框 11"/>
          <p:cNvSpPr txBox="1"/>
          <p:nvPr/>
        </p:nvSpPr>
        <p:spPr>
          <a:xfrm>
            <a:off x="541020" y="1177925"/>
            <a:ext cx="11406505" cy="5397500"/>
          </a:xfrm>
          <a:prstGeom prst="rect">
            <a:avLst/>
          </a:prstGeom>
          <a:noFill/>
          <a:ln w="28575" cmpd="sng">
            <a:solidFill>
              <a:schemeClr val="accent6">
                <a:lumMod val="75000"/>
              </a:schemeClr>
            </a:solidFill>
            <a:prstDash val="solid"/>
          </a:ln>
        </p:spPr>
        <p:txBody>
          <a:bodyPr wrap="square" rtlCol="0">
            <a:noAutofit/>
          </a:bodyPr>
          <a:p>
            <a:r>
              <a:rPr sz="2000">
                <a:latin typeface="Times New Roman" panose="02020603050405020304" charset="0"/>
                <a:cs typeface="Times New Roman" panose="02020603050405020304" charset="0"/>
              </a:rPr>
              <a:t>A. All plants are different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B. Not only do they look beautiful</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C. There are many benefits to growing plants indoors</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D. Instead , they grow better inside, where it is warmer</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E. Plants like peace lilies and devil's ivy are among the best</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F. Changing the pot of your plant from time to time will also help</a:t>
            </a:r>
            <a:endParaRPr sz="2000">
              <a:latin typeface="Times New Roman" panose="02020603050405020304" charset="0"/>
              <a:cs typeface="Times New Roman" panose="02020603050405020304" charset="0"/>
            </a:endParaRPr>
          </a:p>
          <a:p>
            <a:r>
              <a:rPr sz="2000">
                <a:latin typeface="Times New Roman" panose="02020603050405020304" charset="0"/>
                <a:cs typeface="Times New Roman" panose="02020603050405020304" charset="0"/>
              </a:rPr>
              <a:t>G. Learming about the requirements of each plant can be very rewarding.</a:t>
            </a:r>
            <a:endParaRPr sz="20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custDataLst>
              <p:tags r:id="rId1"/>
            </p:custDataLst>
          </p:nvPr>
        </p:nvSpPr>
        <p:spPr>
          <a:xfrm>
            <a:off x="2219325" y="0"/>
            <a:ext cx="6503035" cy="351155"/>
          </a:xfrm>
          <a:prstGeom prst="rect">
            <a:avLst/>
          </a:prstGeom>
          <a:noFill/>
          <a:ln w="22225">
            <a:noFill/>
          </a:ln>
        </p:spPr>
        <p:txBody>
          <a:bodyPr wrap="square">
            <a:noAutofit/>
          </a:bodyPr>
          <a:p>
            <a:pPr indent="0"/>
            <a:r>
              <a:rPr lang="en-US" sz="2400" b="0">
                <a:solidFill>
                  <a:srgbClr val="000000"/>
                </a:solidFill>
                <a:latin typeface="Times New Roman" panose="02020603050405020304" charset="0"/>
                <a:ea typeface="宋体" panose="02010600030101010101" pitchFamily="2" charset="-122"/>
              </a:rPr>
              <a:t> 2021</a:t>
            </a:r>
            <a:r>
              <a:rPr lang="zh-CN" sz="2400" b="0">
                <a:solidFill>
                  <a:srgbClr val="000000"/>
                </a:solidFill>
                <a:ea typeface="宋体" panose="02010600030101010101" pitchFamily="2" charset="-122"/>
              </a:rPr>
              <a:t>～</a:t>
            </a:r>
            <a:r>
              <a:rPr lang="en-US" sz="2400" b="0">
                <a:solidFill>
                  <a:srgbClr val="000000"/>
                </a:solidFill>
                <a:latin typeface="Times New Roman" panose="02020603050405020304" charset="0"/>
                <a:ea typeface="宋体" panose="02010600030101010101" pitchFamily="2" charset="-122"/>
              </a:rPr>
              <a:t>2023</a:t>
            </a:r>
            <a:r>
              <a:rPr lang="zh-CN" sz="2400" b="0">
                <a:solidFill>
                  <a:srgbClr val="000000"/>
                </a:solidFill>
                <a:ea typeface="宋体" panose="02010600030101010101" pitchFamily="2" charset="-122"/>
              </a:rPr>
              <a:t>年高考英语</a:t>
            </a:r>
            <a:r>
              <a:rPr lang="en-US" sz="2400" b="0">
                <a:solidFill>
                  <a:srgbClr val="000000"/>
                </a:solidFill>
                <a:latin typeface="Times New Roman" panose="02020603050405020304" charset="0"/>
                <a:ea typeface="宋体" panose="02010600030101010101" pitchFamily="2" charset="-122"/>
              </a:rPr>
              <a:t>“</a:t>
            </a:r>
            <a:r>
              <a:rPr lang="zh-CN" sz="2400" b="0">
                <a:solidFill>
                  <a:srgbClr val="000000"/>
                </a:solidFill>
                <a:ea typeface="宋体" panose="02010600030101010101" pitchFamily="2" charset="-122"/>
              </a:rPr>
              <a:t>七选五</a:t>
            </a:r>
            <a:r>
              <a:rPr lang="en-US" sz="2400" b="0">
                <a:solidFill>
                  <a:srgbClr val="000000"/>
                </a:solidFill>
                <a:latin typeface="Times New Roman" panose="02020603050405020304" charset="0"/>
                <a:ea typeface="宋体" panose="02010600030101010101" pitchFamily="2" charset="-122"/>
              </a:rPr>
              <a:t>”</a:t>
            </a:r>
            <a:r>
              <a:rPr lang="zh-CN" sz="2400" b="0">
                <a:solidFill>
                  <a:srgbClr val="000000"/>
                </a:solidFill>
                <a:ea typeface="宋体" panose="02010600030101010101" pitchFamily="2" charset="-122"/>
              </a:rPr>
              <a:t>试题基本情况</a:t>
            </a:r>
            <a:endParaRPr lang="zh-CN" altLang="en-US" sz="2400" b="0">
              <a:solidFill>
                <a:srgbClr val="000000"/>
              </a:solidFill>
              <a:ea typeface="宋体" panose="02010600030101010101" pitchFamily="2" charset="-122"/>
            </a:endParaRPr>
          </a:p>
        </p:txBody>
      </p:sp>
      <p:graphicFrame>
        <p:nvGraphicFramePr>
          <p:cNvPr id="2" name="表格 1"/>
          <p:cNvGraphicFramePr/>
          <p:nvPr>
            <p:custDataLst>
              <p:tags r:id="rId2"/>
            </p:custDataLst>
          </p:nvPr>
        </p:nvGraphicFramePr>
        <p:xfrm>
          <a:off x="359410" y="351155"/>
          <a:ext cx="10861986" cy="6447155"/>
        </p:xfrm>
        <a:graphic>
          <a:graphicData uri="http://schemas.openxmlformats.org/drawingml/2006/table">
            <a:tbl>
              <a:tblPr firstRow="1" bandRow="1">
                <a:tableStyleId>{5C22544A-7EE6-4342-B048-85BDC9FD1C3A}</a:tableStyleId>
              </a:tblPr>
              <a:tblGrid>
                <a:gridCol w="937260"/>
                <a:gridCol w="1168400"/>
                <a:gridCol w="1164590"/>
                <a:gridCol w="4018915"/>
                <a:gridCol w="695402"/>
                <a:gridCol w="794441"/>
                <a:gridCol w="846455"/>
                <a:gridCol w="1236523"/>
              </a:tblGrid>
              <a:tr h="490855">
                <a:tc rowSpan="2">
                  <a:txBody>
                    <a:bodyPr/>
                    <a:p>
                      <a:pPr algn="ctr">
                        <a:buNone/>
                      </a:pPr>
                      <a:r>
                        <a:rPr lang="zh-CN" altLang="en-US"/>
                        <a:t>年份</a:t>
                      </a:r>
                      <a:endParaRPr lang="zh-CN" altLang="en-US"/>
                    </a:p>
                  </a:txBody>
                  <a:tcPr>
                    <a:solidFill>
                      <a:schemeClr val="accent4">
                        <a:lumMod val="60000"/>
                        <a:lumOff val="40000"/>
                      </a:schemeClr>
                    </a:solidFill>
                  </a:tcPr>
                </a:tc>
                <a:tc rowSpan="2">
                  <a:txBody>
                    <a:bodyPr/>
                    <a:p>
                      <a:pPr algn="ctr">
                        <a:buNone/>
                      </a:pPr>
                      <a:r>
                        <a:rPr lang="zh-CN" altLang="en-US"/>
                        <a:t>卷别</a:t>
                      </a:r>
                      <a:endParaRPr lang="zh-CN" altLang="en-US"/>
                    </a:p>
                  </a:txBody>
                  <a:tcPr>
                    <a:solidFill>
                      <a:schemeClr val="accent4">
                        <a:lumMod val="60000"/>
                        <a:lumOff val="40000"/>
                      </a:schemeClr>
                    </a:solidFill>
                  </a:tcPr>
                </a:tc>
                <a:tc rowSpan="2">
                  <a:txBody>
                    <a:bodyPr/>
                    <a:p>
                      <a:pPr algn="ctr">
                        <a:buNone/>
                      </a:pPr>
                      <a:r>
                        <a:rPr lang="zh-CN" altLang="en-US"/>
                        <a:t>文本体裁</a:t>
                      </a:r>
                      <a:endParaRPr lang="zh-CN" altLang="en-US"/>
                    </a:p>
                  </a:txBody>
                  <a:tcPr>
                    <a:solidFill>
                      <a:schemeClr val="accent4">
                        <a:lumMod val="60000"/>
                        <a:lumOff val="40000"/>
                      </a:schemeClr>
                    </a:solidFill>
                  </a:tcPr>
                </a:tc>
                <a:tc rowSpan="2">
                  <a:txBody>
                    <a:bodyPr/>
                    <a:p>
                      <a:pPr algn="ctr">
                        <a:buNone/>
                      </a:pPr>
                      <a:r>
                        <a:rPr lang="zh-CN" altLang="en-US"/>
                        <a:t>文本主题</a:t>
                      </a:r>
                      <a:endParaRPr lang="zh-CN" altLang="en-US"/>
                    </a:p>
                  </a:txBody>
                  <a:tcPr>
                    <a:solidFill>
                      <a:schemeClr val="accent4">
                        <a:lumMod val="60000"/>
                        <a:lumOff val="40000"/>
                      </a:schemeClr>
                    </a:solidFill>
                  </a:tcPr>
                </a:tc>
                <a:tc gridSpan="3">
                  <a:txBody>
                    <a:bodyPr/>
                    <a:p>
                      <a:pPr algn="ctr">
                        <a:buNone/>
                      </a:pPr>
                      <a:r>
                        <a:rPr lang="zh-CN" altLang="en-US"/>
                        <a:t>设空位置</a:t>
                      </a:r>
                      <a:endParaRPr lang="zh-CN" altLang="en-US"/>
                    </a:p>
                  </a:txBody>
                  <a:tcPr>
                    <a:solidFill>
                      <a:schemeClr val="accent4">
                        <a:lumMod val="60000"/>
                        <a:lumOff val="40000"/>
                      </a:schemeClr>
                    </a:solidFill>
                  </a:tcPr>
                </a:tc>
                <a:tc hMerge="1">
                  <a:tcPr>
                    <a:solidFill>
                      <a:schemeClr val="accent4">
                        <a:lumMod val="60000"/>
                        <a:lumOff val="40000"/>
                      </a:schemeClr>
                    </a:solidFill>
                  </a:tcPr>
                </a:tc>
                <a:tc hMerge="1">
                  <a:tcPr>
                    <a:solidFill>
                      <a:schemeClr val="accent4">
                        <a:lumMod val="60000"/>
                        <a:lumOff val="40000"/>
                      </a:schemeClr>
                    </a:solidFill>
                  </a:tcPr>
                </a:tc>
                <a:tc rowSpan="2">
                  <a:txBody>
                    <a:bodyPr/>
                    <a:p>
                      <a:pPr algn="ctr">
                        <a:buNone/>
                      </a:pPr>
                      <a:r>
                        <a:rPr lang="zh-CN" altLang="en-US"/>
                        <a:t>有无小标题</a:t>
                      </a:r>
                      <a:endParaRPr lang="zh-CN" altLang="en-US"/>
                    </a:p>
                  </a:txBody>
                  <a:tcPr>
                    <a:solidFill>
                      <a:schemeClr val="accent4">
                        <a:lumMod val="60000"/>
                        <a:lumOff val="40000"/>
                      </a:schemeClr>
                    </a:solidFill>
                  </a:tcPr>
                </a:tc>
              </a:tr>
              <a:tr h="365760">
                <a:tc vMerge="1">
                  <a:tcPr>
                    <a:solidFill>
                      <a:schemeClr val="accent4">
                        <a:lumMod val="60000"/>
                        <a:lumOff val="40000"/>
                      </a:schemeClr>
                    </a:solidFill>
                  </a:tcPr>
                </a:tc>
                <a:tc vMerge="1">
                  <a:tcPr>
                    <a:solidFill>
                      <a:schemeClr val="accent4">
                        <a:lumMod val="60000"/>
                        <a:lumOff val="40000"/>
                      </a:schemeClr>
                    </a:solidFill>
                  </a:tcPr>
                </a:tc>
                <a:tc vMerge="1">
                  <a:tcPr>
                    <a:solidFill>
                      <a:schemeClr val="accent4">
                        <a:lumMod val="60000"/>
                        <a:lumOff val="40000"/>
                      </a:schemeClr>
                    </a:solidFill>
                  </a:tcPr>
                </a:tc>
                <a:tc vMerge="1">
                  <a:tcPr>
                    <a:solidFill>
                      <a:schemeClr val="accent4">
                        <a:lumMod val="60000"/>
                        <a:lumOff val="40000"/>
                      </a:schemeClr>
                    </a:solidFill>
                  </a:tcPr>
                </a:tc>
                <a:tc>
                  <a:txBody>
                    <a:bodyPr/>
                    <a:p>
                      <a:pPr algn="ctr">
                        <a:buNone/>
                      </a:pPr>
                      <a:r>
                        <a:rPr lang="zh-CN" altLang="en-US"/>
                        <a:t>段首</a:t>
                      </a:r>
                      <a:endParaRPr lang="zh-CN" altLang="en-US"/>
                    </a:p>
                  </a:txBody>
                  <a:tcPr>
                    <a:solidFill>
                      <a:schemeClr val="accent4">
                        <a:lumMod val="60000"/>
                        <a:lumOff val="40000"/>
                      </a:schemeClr>
                    </a:solidFill>
                  </a:tcPr>
                </a:tc>
                <a:tc>
                  <a:txBody>
                    <a:bodyPr/>
                    <a:p>
                      <a:pPr algn="ctr">
                        <a:buNone/>
                      </a:pPr>
                      <a:r>
                        <a:rPr lang="zh-CN" altLang="en-US"/>
                        <a:t>段中</a:t>
                      </a:r>
                      <a:endParaRPr lang="zh-CN" altLang="en-US"/>
                    </a:p>
                  </a:txBody>
                  <a:tcPr>
                    <a:solidFill>
                      <a:schemeClr val="accent4">
                        <a:lumMod val="60000"/>
                        <a:lumOff val="40000"/>
                      </a:schemeClr>
                    </a:solidFill>
                  </a:tcPr>
                </a:tc>
                <a:tc>
                  <a:txBody>
                    <a:bodyPr/>
                    <a:p>
                      <a:pPr algn="ctr">
                        <a:buNone/>
                      </a:pPr>
                      <a:r>
                        <a:rPr lang="zh-CN" altLang="en-US"/>
                        <a:t>段末</a:t>
                      </a:r>
                      <a:endParaRPr lang="zh-CN" altLang="en-US"/>
                    </a:p>
                  </a:txBody>
                  <a:tcPr>
                    <a:solidFill>
                      <a:schemeClr val="accent4">
                        <a:lumMod val="60000"/>
                        <a:lumOff val="40000"/>
                      </a:schemeClr>
                    </a:solidFill>
                  </a:tcPr>
                </a:tc>
                <a:tc vMerge="1">
                  <a:tcPr>
                    <a:solidFill>
                      <a:schemeClr val="accent4">
                        <a:lumMod val="60000"/>
                        <a:lumOff val="40000"/>
                      </a:schemeClr>
                    </a:solidFill>
                  </a:tcPr>
                </a:tc>
              </a:tr>
              <a:tr h="371475">
                <a:tc>
                  <a:txBody>
                    <a:bodyPr/>
                    <a:p>
                      <a:pPr>
                        <a:buNone/>
                      </a:pPr>
                      <a:r>
                        <a:rPr lang="en-US" altLang="zh-CN"/>
                        <a:t>2023</a:t>
                      </a:r>
                      <a:endParaRPr lang="en-US" altLang="zh-CN"/>
                    </a:p>
                  </a:txBody>
                  <a:tcPr>
                    <a:solidFill>
                      <a:schemeClr val="accent4">
                        <a:lumMod val="20000"/>
                        <a:lumOff val="80000"/>
                      </a:schemeClr>
                    </a:solidFill>
                  </a:tcPr>
                </a:tc>
                <a:tc>
                  <a:txBody>
                    <a:bodyPr/>
                    <a:p>
                      <a:pPr>
                        <a:buNone/>
                      </a:pPr>
                      <a:r>
                        <a:rPr lang="zh-CN" altLang="en-US"/>
                        <a:t>全国甲</a:t>
                      </a:r>
                      <a:endParaRPr lang="zh-CN" altLang="en-US"/>
                    </a:p>
                  </a:txBody>
                  <a:tcPr>
                    <a:solidFill>
                      <a:schemeClr val="accent4">
                        <a:lumMod val="20000"/>
                        <a:lumOff val="80000"/>
                      </a:schemeClr>
                    </a:solidFill>
                  </a:tcPr>
                </a:tc>
                <a:tc>
                  <a:txBody>
                    <a:bodyPr/>
                    <a:p>
                      <a:pPr>
                        <a:buNone/>
                      </a:pPr>
                      <a:r>
                        <a:rPr lang="zh-CN" altLang="en-US"/>
                        <a:t>说明文</a:t>
                      </a:r>
                      <a:endParaRPr lang="zh-CN" altLang="en-US"/>
                    </a:p>
                  </a:txBody>
                  <a:tcPr>
                    <a:solidFill>
                      <a:schemeClr val="accent4">
                        <a:lumMod val="20000"/>
                        <a:lumOff val="80000"/>
                      </a:schemeClr>
                    </a:solidFill>
                  </a:tcPr>
                </a:tc>
                <a:tc>
                  <a:txBody>
                    <a:bodyPr/>
                    <a:p>
                      <a:pPr>
                        <a:buNone/>
                      </a:pPr>
                      <a:r>
                        <a:rPr lang="zh-CN" altLang="en-US"/>
                        <a:t>如何成为一位有耐心的人</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3</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zh-CN" altLang="en-US"/>
                        <a:t>有</a:t>
                      </a:r>
                      <a:endParaRPr lang="zh-CN" altLang="en-US"/>
                    </a:p>
                  </a:txBody>
                  <a:tcPr>
                    <a:solidFill>
                      <a:schemeClr val="accent4">
                        <a:lumMod val="20000"/>
                        <a:lumOff val="80000"/>
                      </a:schemeClr>
                    </a:solidFill>
                  </a:tcPr>
                </a:tc>
              </a:tr>
              <a:tr h="389890">
                <a:tc>
                  <a:txBody>
                    <a:bodyPr/>
                    <a:p>
                      <a:pPr>
                        <a:buNone/>
                      </a:pPr>
                      <a:r>
                        <a:rPr lang="en-US" altLang="zh-CN" sz="1800">
                          <a:sym typeface="+mn-ea"/>
                        </a:rPr>
                        <a:t>2023</a:t>
                      </a:r>
                      <a:endParaRPr lang="zh-CN" altLang="en-US"/>
                    </a:p>
                  </a:txBody>
                  <a:tcPr>
                    <a:solidFill>
                      <a:schemeClr val="accent4">
                        <a:lumMod val="20000"/>
                        <a:lumOff val="80000"/>
                      </a:schemeClr>
                    </a:solidFill>
                  </a:tcPr>
                </a:tc>
                <a:tc>
                  <a:txBody>
                    <a:bodyPr/>
                    <a:p>
                      <a:pPr>
                        <a:buNone/>
                      </a:pPr>
                      <a:r>
                        <a:rPr lang="zh-CN" altLang="en-US"/>
                        <a:t>全国乙</a:t>
                      </a:r>
                      <a:endParaRPr lang="zh-CN" altLang="en-US"/>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介绍了室内植物及其好处和如何选择</a:t>
                      </a:r>
                      <a:endParaRPr lang="zh-CN" altLang="en-US"/>
                    </a:p>
                  </a:txBody>
                  <a:tcPr>
                    <a:solidFill>
                      <a:schemeClr val="accent4">
                        <a:lumMod val="20000"/>
                        <a:lumOff val="80000"/>
                      </a:schemeClr>
                    </a:solidFill>
                  </a:tcPr>
                </a:tc>
                <a:tc>
                  <a:txBody>
                    <a:bodyPr/>
                    <a:p>
                      <a:pPr>
                        <a:buNone/>
                      </a:pPr>
                      <a:r>
                        <a:rPr lang="en-US" altLang="zh-CN"/>
                        <a:t>0</a:t>
                      </a:r>
                      <a:endParaRPr lang="en-US" altLang="zh-CN"/>
                    </a:p>
                  </a:txBody>
                  <a:tcPr>
                    <a:solidFill>
                      <a:schemeClr val="accent4">
                        <a:lumMod val="20000"/>
                        <a:lumOff val="80000"/>
                      </a:schemeClr>
                    </a:solidFill>
                  </a:tcPr>
                </a:tc>
                <a:tc>
                  <a:txBody>
                    <a:bodyPr/>
                    <a:p>
                      <a:pPr>
                        <a:buNone/>
                      </a:pPr>
                      <a:r>
                        <a:rPr lang="en-US" altLang="zh-CN"/>
                        <a:t>3</a:t>
                      </a:r>
                      <a:endParaRPr lang="en-US" altLang="zh-CN"/>
                    </a:p>
                  </a:txBody>
                  <a:tcPr>
                    <a:solidFill>
                      <a:schemeClr val="accent4">
                        <a:lumMod val="20000"/>
                        <a:lumOff val="80000"/>
                      </a:schemeClr>
                    </a:solidFill>
                  </a:tcPr>
                </a:tc>
                <a:tc>
                  <a:txBody>
                    <a:bodyPr/>
                    <a:p>
                      <a:pPr>
                        <a:buNone/>
                      </a:pPr>
                      <a:r>
                        <a:rPr lang="en-US" altLang="zh-CN"/>
                        <a:t>2</a:t>
                      </a:r>
                      <a:endParaRPr lang="en-US" altLang="zh-CN"/>
                    </a:p>
                  </a:txBody>
                  <a:tcPr>
                    <a:solidFill>
                      <a:schemeClr val="accent4">
                        <a:lumMod val="20000"/>
                        <a:lumOff val="80000"/>
                      </a:schemeClr>
                    </a:solidFill>
                  </a:tcPr>
                </a:tc>
                <a:tc>
                  <a:txBody>
                    <a:bodyPr/>
                    <a:p>
                      <a:pPr>
                        <a:buNone/>
                      </a:pPr>
                      <a:r>
                        <a:rPr lang="zh-CN" altLang="en-US"/>
                        <a:t>有</a:t>
                      </a:r>
                      <a:endParaRPr lang="zh-CN" altLang="en-US"/>
                    </a:p>
                  </a:txBody>
                  <a:tcPr>
                    <a:solidFill>
                      <a:schemeClr val="accent4">
                        <a:lumMod val="20000"/>
                        <a:lumOff val="80000"/>
                      </a:schemeClr>
                    </a:solidFill>
                  </a:tcPr>
                </a:tc>
              </a:tr>
              <a:tr h="359410">
                <a:tc>
                  <a:txBody>
                    <a:bodyPr/>
                    <a:p>
                      <a:pPr>
                        <a:buNone/>
                      </a:pPr>
                      <a:r>
                        <a:rPr lang="en-US" altLang="zh-CN" sz="1800">
                          <a:sym typeface="+mn-ea"/>
                        </a:rPr>
                        <a:t>2023</a:t>
                      </a:r>
                      <a:endParaRPr lang="zh-CN" altLang="en-US"/>
                    </a:p>
                  </a:txBody>
                  <a:tcPr>
                    <a:solidFill>
                      <a:schemeClr val="accent4">
                        <a:lumMod val="20000"/>
                        <a:lumOff val="80000"/>
                      </a:schemeClr>
                    </a:solidFill>
                  </a:tcPr>
                </a:tc>
                <a:tc>
                  <a:txBody>
                    <a:bodyPr/>
                    <a:p>
                      <a:pPr>
                        <a:buNone/>
                      </a:pPr>
                      <a:r>
                        <a:rPr lang="zh-CN" altLang="en-US"/>
                        <a:t>新高考</a:t>
                      </a:r>
                      <a:r>
                        <a:rPr lang="en-US" altLang="zh-CN"/>
                        <a:t>I</a:t>
                      </a:r>
                      <a:endParaRPr lang="en-US" altLang="zh-CN"/>
                    </a:p>
                  </a:txBody>
                  <a:tcPr>
                    <a:solidFill>
                      <a:schemeClr val="accent4">
                        <a:lumMod val="20000"/>
                        <a:lumOff val="80000"/>
                      </a:schemeClr>
                    </a:solidFill>
                  </a:tcPr>
                </a:tc>
                <a:tc>
                  <a:txBody>
                    <a:bodyPr/>
                    <a:p>
                      <a:pPr>
                        <a:buNone/>
                      </a:pPr>
                      <a:r>
                        <a:rPr lang="zh-CN" altLang="en-US"/>
                        <a:t>说明文</a:t>
                      </a:r>
                      <a:endParaRPr lang="zh-CN" altLang="en-US"/>
                    </a:p>
                  </a:txBody>
                  <a:tcPr>
                    <a:solidFill>
                      <a:schemeClr val="accent4">
                        <a:lumMod val="20000"/>
                        <a:lumOff val="80000"/>
                      </a:schemeClr>
                    </a:solidFill>
                  </a:tcPr>
                </a:tc>
                <a:tc>
                  <a:txBody>
                    <a:bodyPr/>
                    <a:p>
                      <a:pPr>
                        <a:buNone/>
                      </a:pPr>
                      <a:r>
                        <a:rPr lang="zh-CN" altLang="en-US"/>
                        <a:t>如何进行自我宽恕和增强自信</a:t>
                      </a:r>
                      <a:endParaRPr lang="zh-CN" altLang="en-US"/>
                    </a:p>
                  </a:txBody>
                  <a:tcPr>
                    <a:solidFill>
                      <a:schemeClr val="accent4">
                        <a:lumMod val="20000"/>
                        <a:lumOff val="80000"/>
                      </a:schemeClr>
                    </a:solidFill>
                  </a:tcPr>
                </a:tc>
                <a:tc>
                  <a:txBody>
                    <a:bodyPr/>
                    <a:p>
                      <a:pPr>
                        <a:buNone/>
                      </a:pPr>
                      <a:r>
                        <a:rPr lang="en-US" altLang="zh-CN"/>
                        <a:t>0</a:t>
                      </a:r>
                      <a:endParaRPr lang="en-US" altLang="zh-CN"/>
                    </a:p>
                  </a:txBody>
                  <a:tcPr>
                    <a:solidFill>
                      <a:schemeClr val="accent4">
                        <a:lumMod val="20000"/>
                        <a:lumOff val="80000"/>
                      </a:schemeClr>
                    </a:solidFill>
                  </a:tcPr>
                </a:tc>
                <a:tc>
                  <a:txBody>
                    <a:bodyPr/>
                    <a:p>
                      <a:pPr>
                        <a:buNone/>
                      </a:pPr>
                      <a:r>
                        <a:rPr lang="en-US" altLang="zh-CN"/>
                        <a:t>4</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endParaRPr lang="zh-CN" altLang="en-US"/>
                    </a:p>
                  </a:txBody>
                  <a:tcPr>
                    <a:solidFill>
                      <a:schemeClr val="accent4">
                        <a:lumMod val="20000"/>
                        <a:lumOff val="80000"/>
                      </a:schemeClr>
                    </a:solidFill>
                  </a:tcPr>
                </a:tc>
              </a:tr>
              <a:tr h="371475">
                <a:tc>
                  <a:txBody>
                    <a:bodyPr/>
                    <a:p>
                      <a:pPr>
                        <a:buNone/>
                      </a:pPr>
                      <a:r>
                        <a:rPr lang="en-US" altLang="zh-CN"/>
                        <a:t>2023</a:t>
                      </a:r>
                      <a:endParaRPr lang="en-US" altLang="zh-CN"/>
                    </a:p>
                  </a:txBody>
                  <a:tcPr>
                    <a:solidFill>
                      <a:schemeClr val="accent4">
                        <a:lumMod val="20000"/>
                        <a:lumOff val="80000"/>
                      </a:schemeClr>
                    </a:solidFill>
                  </a:tcPr>
                </a:tc>
                <a:tc>
                  <a:txBody>
                    <a:bodyPr/>
                    <a:p>
                      <a:pPr>
                        <a:buNone/>
                      </a:pPr>
                      <a:r>
                        <a:rPr lang="zh-CN" altLang="en-US"/>
                        <a:t>新高考</a:t>
                      </a:r>
                      <a:r>
                        <a:rPr lang="en-US" altLang="zh-CN"/>
                        <a:t>II</a:t>
                      </a:r>
                      <a:endParaRPr lang="en-US" altLang="zh-CN"/>
                    </a:p>
                  </a:txBody>
                  <a:tcPr>
                    <a:solidFill>
                      <a:schemeClr val="accent4">
                        <a:lumMod val="20000"/>
                        <a:lumOff val="80000"/>
                      </a:schemeClr>
                    </a:solidFill>
                  </a:tcPr>
                </a:tc>
                <a:tc>
                  <a:txBody>
                    <a:bodyPr/>
                    <a:p>
                      <a:pPr>
                        <a:buNone/>
                      </a:pPr>
                      <a:r>
                        <a:rPr lang="zh-CN" altLang="en-US"/>
                        <a:t>说明文</a:t>
                      </a:r>
                      <a:endParaRPr lang="zh-CN" altLang="en-US"/>
                    </a:p>
                  </a:txBody>
                  <a:tcPr>
                    <a:solidFill>
                      <a:schemeClr val="accent4">
                        <a:lumMod val="20000"/>
                        <a:lumOff val="80000"/>
                      </a:schemeClr>
                    </a:solidFill>
                  </a:tcPr>
                </a:tc>
                <a:tc>
                  <a:txBody>
                    <a:bodyPr/>
                    <a:p>
                      <a:pPr>
                        <a:buNone/>
                      </a:pPr>
                      <a:r>
                        <a:rPr lang="zh-CN" altLang="en-US"/>
                        <a:t>如何进行艺术之旅</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3</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endParaRPr lang="zh-CN" altLang="en-US"/>
                    </a:p>
                  </a:txBody>
                  <a:tcPr>
                    <a:solidFill>
                      <a:schemeClr val="accent4">
                        <a:lumMod val="20000"/>
                        <a:lumOff val="80000"/>
                      </a:schemeClr>
                    </a:solidFill>
                  </a:tcPr>
                </a:tc>
              </a:tr>
              <a:tr h="372110">
                <a:tc>
                  <a:txBody>
                    <a:bodyPr/>
                    <a:p>
                      <a:pPr>
                        <a:buNone/>
                      </a:pPr>
                      <a:r>
                        <a:rPr lang="en-US" altLang="zh-CN"/>
                        <a:t>2023.1</a:t>
                      </a:r>
                      <a:endParaRPr lang="en-US" altLang="zh-CN"/>
                    </a:p>
                  </a:txBody>
                  <a:tcPr>
                    <a:solidFill>
                      <a:schemeClr val="accent4">
                        <a:lumMod val="20000"/>
                        <a:lumOff val="80000"/>
                      </a:schemeClr>
                    </a:solidFill>
                  </a:tcPr>
                </a:tc>
                <a:tc>
                  <a:txBody>
                    <a:bodyPr/>
                    <a:p>
                      <a:pPr>
                        <a:buNone/>
                      </a:pPr>
                      <a:r>
                        <a:rPr lang="zh-CN" altLang="en-US"/>
                        <a:t>浙江卷</a:t>
                      </a:r>
                      <a:endParaRPr lang="zh-CN" altLang="en-US"/>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如何使火车旅行更加愉快</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4</a:t>
                      </a:r>
                      <a:endParaRPr lang="en-US" altLang="zh-CN"/>
                    </a:p>
                  </a:txBody>
                  <a:tcPr>
                    <a:solidFill>
                      <a:schemeClr val="accent4">
                        <a:lumMod val="20000"/>
                        <a:lumOff val="80000"/>
                      </a:schemeClr>
                    </a:solidFill>
                  </a:tcPr>
                </a:tc>
                <a:tc>
                  <a:txBody>
                    <a:bodyPr/>
                    <a:p>
                      <a:pPr>
                        <a:buNone/>
                      </a:pPr>
                      <a:r>
                        <a:rPr lang="en-US" altLang="zh-CN"/>
                        <a:t>0</a:t>
                      </a:r>
                      <a:endParaRPr lang="en-US" altLang="zh-CN"/>
                    </a:p>
                  </a:txBody>
                  <a:tcPr>
                    <a:solidFill>
                      <a:schemeClr val="accent4">
                        <a:lumMod val="20000"/>
                        <a:lumOff val="80000"/>
                      </a:schemeClr>
                    </a:solidFill>
                  </a:tcPr>
                </a:tc>
                <a:tc>
                  <a:txBody>
                    <a:bodyPr/>
                    <a:p>
                      <a:pPr>
                        <a:buNone/>
                      </a:pPr>
                      <a:r>
                        <a:rPr lang="zh-CN" altLang="en-US"/>
                        <a:t>有</a:t>
                      </a:r>
                      <a:endParaRPr lang="zh-CN" altLang="en-US"/>
                    </a:p>
                  </a:txBody>
                  <a:tcPr>
                    <a:solidFill>
                      <a:schemeClr val="accent4">
                        <a:lumMod val="20000"/>
                        <a:lumOff val="80000"/>
                      </a:schemeClr>
                    </a:solidFill>
                  </a:tcPr>
                </a:tc>
              </a:tr>
              <a:tr h="371475">
                <a:tc>
                  <a:txBody>
                    <a:bodyPr/>
                    <a:p>
                      <a:pPr>
                        <a:buNone/>
                      </a:pPr>
                      <a:r>
                        <a:rPr lang="en-US" altLang="zh-CN"/>
                        <a:t>2022</a:t>
                      </a:r>
                      <a:endParaRPr lang="en-US" altLang="zh-CN"/>
                    </a:p>
                  </a:txBody>
                  <a:tcPr>
                    <a:solidFill>
                      <a:schemeClr val="accent4">
                        <a:lumMod val="20000"/>
                        <a:lumOff val="80000"/>
                      </a:schemeClr>
                    </a:solidFill>
                  </a:tcPr>
                </a:tc>
                <a:tc>
                  <a:txBody>
                    <a:bodyPr/>
                    <a:p>
                      <a:pPr>
                        <a:buNone/>
                      </a:pPr>
                      <a:r>
                        <a:rPr lang="zh-CN" altLang="en-US"/>
                        <a:t>全国甲</a:t>
                      </a:r>
                      <a:endParaRPr lang="zh-CN" altLang="en-US"/>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外出应该知道的文化礼节</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3</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zh-CN" altLang="en-US" sz="1800">
                          <a:sym typeface="+mn-ea"/>
                        </a:rPr>
                        <a:t>有</a:t>
                      </a:r>
                      <a:endParaRPr lang="en-US" altLang="zh-CN"/>
                    </a:p>
                  </a:txBody>
                  <a:tcPr>
                    <a:solidFill>
                      <a:schemeClr val="accent4">
                        <a:lumMod val="20000"/>
                        <a:lumOff val="80000"/>
                      </a:schemeClr>
                    </a:solidFill>
                  </a:tcPr>
                </a:tc>
              </a:tr>
              <a:tr h="372110">
                <a:tc>
                  <a:txBody>
                    <a:bodyPr/>
                    <a:p>
                      <a:pPr>
                        <a:buNone/>
                      </a:pPr>
                      <a:r>
                        <a:rPr lang="en-US" altLang="zh-CN" sz="1800">
                          <a:sym typeface="+mn-ea"/>
                        </a:rPr>
                        <a:t>2022</a:t>
                      </a:r>
                      <a:endParaRPr lang="zh-CN" altLang="en-US"/>
                    </a:p>
                  </a:txBody>
                  <a:tcPr>
                    <a:solidFill>
                      <a:schemeClr val="accent4">
                        <a:lumMod val="20000"/>
                        <a:lumOff val="80000"/>
                      </a:schemeClr>
                    </a:solidFill>
                  </a:tcPr>
                </a:tc>
                <a:tc>
                  <a:txBody>
                    <a:bodyPr/>
                    <a:p>
                      <a:pPr>
                        <a:buNone/>
                      </a:pPr>
                      <a:r>
                        <a:rPr lang="zh-CN" altLang="en-US"/>
                        <a:t>全国乙</a:t>
                      </a:r>
                      <a:endParaRPr lang="zh-CN" altLang="en-US"/>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如何维持远距离的友谊</a:t>
                      </a:r>
                      <a:endParaRPr lang="zh-CN" altLang="en-US"/>
                    </a:p>
                  </a:txBody>
                  <a:tcPr>
                    <a:solidFill>
                      <a:schemeClr val="accent4">
                        <a:lumMod val="20000"/>
                        <a:lumOff val="80000"/>
                      </a:schemeClr>
                    </a:solidFill>
                  </a:tcPr>
                </a:tc>
                <a:tc>
                  <a:txBody>
                    <a:bodyPr/>
                    <a:p>
                      <a:pPr>
                        <a:buNone/>
                      </a:pPr>
                      <a:r>
                        <a:rPr lang="en-US" altLang="zh-CN"/>
                        <a:t>3</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zh-CN" altLang="en-US" sz="1800">
                          <a:sym typeface="+mn-ea"/>
                        </a:rPr>
                        <a:t>有</a:t>
                      </a:r>
                      <a:endParaRPr lang="en-US" altLang="zh-CN"/>
                    </a:p>
                  </a:txBody>
                  <a:tcPr>
                    <a:solidFill>
                      <a:schemeClr val="accent4">
                        <a:lumMod val="20000"/>
                        <a:lumOff val="80000"/>
                      </a:schemeClr>
                    </a:solidFill>
                  </a:tcPr>
                </a:tc>
              </a:tr>
              <a:tr h="371475">
                <a:tc>
                  <a:txBody>
                    <a:bodyPr/>
                    <a:p>
                      <a:pPr>
                        <a:buNone/>
                      </a:pPr>
                      <a:r>
                        <a:rPr lang="en-US" altLang="zh-CN" sz="1800">
                          <a:sym typeface="+mn-ea"/>
                        </a:rPr>
                        <a:t>2022</a:t>
                      </a:r>
                      <a:endParaRPr lang="zh-CN" altLang="en-US"/>
                    </a:p>
                  </a:txBody>
                  <a:tcPr>
                    <a:solidFill>
                      <a:schemeClr val="accent4">
                        <a:lumMod val="20000"/>
                        <a:lumOff val="80000"/>
                      </a:schemeClr>
                    </a:solidFill>
                  </a:tcPr>
                </a:tc>
                <a:tc>
                  <a:txBody>
                    <a:bodyPr/>
                    <a:p>
                      <a:pPr>
                        <a:buNone/>
                      </a:pPr>
                      <a:r>
                        <a:rPr lang="zh-CN" altLang="en-US"/>
                        <a:t>新高考</a:t>
                      </a:r>
                      <a:r>
                        <a:rPr lang="en-US" altLang="zh-CN"/>
                        <a:t>I</a:t>
                      </a:r>
                      <a:endParaRPr lang="en-US" altLang="zh-CN"/>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如何找一起锻炼的伙伴</a:t>
                      </a:r>
                      <a:endParaRPr lang="zh-CN" altLang="en-US"/>
                    </a:p>
                  </a:txBody>
                  <a:tcPr>
                    <a:solidFill>
                      <a:schemeClr val="accent4">
                        <a:lumMod val="20000"/>
                        <a:lumOff val="80000"/>
                      </a:schemeClr>
                    </a:solidFill>
                  </a:tcPr>
                </a:tc>
                <a:tc>
                  <a:txBody>
                    <a:bodyPr/>
                    <a:p>
                      <a:pPr>
                        <a:buNone/>
                      </a:pPr>
                      <a:r>
                        <a:rPr lang="en-US" altLang="zh-CN"/>
                        <a:t>0</a:t>
                      </a:r>
                      <a:endParaRPr lang="en-US" altLang="zh-CN"/>
                    </a:p>
                  </a:txBody>
                  <a:tcPr>
                    <a:solidFill>
                      <a:schemeClr val="accent4">
                        <a:lumMod val="20000"/>
                        <a:lumOff val="80000"/>
                      </a:schemeClr>
                    </a:solidFill>
                  </a:tcPr>
                </a:tc>
                <a:tc>
                  <a:txBody>
                    <a:bodyPr/>
                    <a:p>
                      <a:pPr>
                        <a:buNone/>
                      </a:pPr>
                      <a:r>
                        <a:rPr lang="en-US" altLang="zh-CN"/>
                        <a:t>4</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endParaRPr lang="en-US" altLang="zh-CN"/>
                    </a:p>
                  </a:txBody>
                  <a:tcPr>
                    <a:solidFill>
                      <a:schemeClr val="accent4">
                        <a:lumMod val="20000"/>
                        <a:lumOff val="80000"/>
                      </a:schemeClr>
                    </a:solidFill>
                  </a:tcPr>
                </a:tc>
              </a:tr>
              <a:tr h="372110">
                <a:tc>
                  <a:txBody>
                    <a:bodyPr/>
                    <a:p>
                      <a:pPr>
                        <a:buNone/>
                      </a:pPr>
                      <a:r>
                        <a:rPr lang="en-US" altLang="zh-CN" sz="1800">
                          <a:sym typeface="+mn-ea"/>
                        </a:rPr>
                        <a:t>2022</a:t>
                      </a:r>
                      <a:endParaRPr lang="zh-CN" altLang="en-US"/>
                    </a:p>
                  </a:txBody>
                  <a:tcPr>
                    <a:solidFill>
                      <a:schemeClr val="accent4">
                        <a:lumMod val="20000"/>
                        <a:lumOff val="80000"/>
                      </a:schemeClr>
                    </a:solidFill>
                  </a:tcPr>
                </a:tc>
                <a:tc>
                  <a:txBody>
                    <a:bodyPr/>
                    <a:p>
                      <a:pPr>
                        <a:buNone/>
                      </a:pPr>
                      <a:r>
                        <a:rPr lang="zh-CN" altLang="en-US"/>
                        <a:t>新高考</a:t>
                      </a:r>
                      <a:r>
                        <a:rPr lang="en-US" altLang="zh-CN"/>
                        <a:t>II</a:t>
                      </a:r>
                      <a:endParaRPr lang="en-US" altLang="zh-CN"/>
                    </a:p>
                  </a:txBody>
                  <a:tcPr>
                    <a:solidFill>
                      <a:schemeClr val="accent4">
                        <a:lumMod val="20000"/>
                        <a:lumOff val="80000"/>
                      </a:schemeClr>
                    </a:solidFill>
                  </a:tcPr>
                </a:tc>
                <a:tc>
                  <a:txBody>
                    <a:bodyPr/>
                    <a:p>
                      <a:pPr>
                        <a:buNone/>
                      </a:pPr>
                      <a:r>
                        <a:rPr lang="zh-CN" altLang="en-US"/>
                        <a:t>说明文</a:t>
                      </a:r>
                      <a:endParaRPr lang="zh-CN" altLang="en-US"/>
                    </a:p>
                  </a:txBody>
                  <a:tcPr>
                    <a:solidFill>
                      <a:schemeClr val="accent4">
                        <a:lumMod val="20000"/>
                        <a:lumOff val="80000"/>
                      </a:schemeClr>
                    </a:solidFill>
                  </a:tcPr>
                </a:tc>
                <a:tc>
                  <a:txBody>
                    <a:bodyPr/>
                    <a:p>
                      <a:pPr>
                        <a:buNone/>
                      </a:pPr>
                      <a:r>
                        <a:rPr lang="zh-CN" altLang="en-US"/>
                        <a:t>介绍写文章的技巧</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4</a:t>
                      </a:r>
                      <a:endParaRPr lang="en-US" altLang="zh-CN"/>
                    </a:p>
                  </a:txBody>
                  <a:tcPr>
                    <a:solidFill>
                      <a:schemeClr val="accent4">
                        <a:lumMod val="20000"/>
                        <a:lumOff val="80000"/>
                      </a:schemeClr>
                    </a:solidFill>
                  </a:tcPr>
                </a:tc>
                <a:tc>
                  <a:txBody>
                    <a:bodyPr/>
                    <a:p>
                      <a:pPr>
                        <a:buNone/>
                      </a:pPr>
                      <a:r>
                        <a:rPr lang="en-US" altLang="zh-CN"/>
                        <a:t>0</a:t>
                      </a:r>
                      <a:endParaRPr lang="en-US" altLang="zh-CN"/>
                    </a:p>
                  </a:txBody>
                  <a:tcPr>
                    <a:solidFill>
                      <a:schemeClr val="accent4">
                        <a:lumMod val="20000"/>
                        <a:lumOff val="80000"/>
                      </a:schemeClr>
                    </a:solidFill>
                  </a:tcPr>
                </a:tc>
                <a:tc>
                  <a:txBody>
                    <a:bodyPr/>
                    <a:p>
                      <a:pPr>
                        <a:buNone/>
                      </a:pPr>
                      <a:endParaRPr lang="zh-CN" altLang="en-US"/>
                    </a:p>
                  </a:txBody>
                  <a:tcPr>
                    <a:solidFill>
                      <a:schemeClr val="accent4">
                        <a:lumMod val="20000"/>
                        <a:lumOff val="80000"/>
                      </a:schemeClr>
                    </a:solidFill>
                  </a:tcPr>
                </a:tc>
              </a:tr>
              <a:tr h="372110">
                <a:tc>
                  <a:txBody>
                    <a:bodyPr/>
                    <a:p>
                      <a:pPr>
                        <a:buNone/>
                      </a:pPr>
                      <a:r>
                        <a:rPr lang="en-US" altLang="zh-CN" sz="1800">
                          <a:sym typeface="+mn-ea"/>
                        </a:rPr>
                        <a:t>2022.6</a:t>
                      </a:r>
                      <a:endParaRPr lang="en-US" altLang="zh-CN" sz="1800">
                        <a:sym typeface="+mn-ea"/>
                      </a:endParaRPr>
                    </a:p>
                  </a:txBody>
                  <a:tcPr>
                    <a:solidFill>
                      <a:schemeClr val="accent4">
                        <a:lumMod val="20000"/>
                        <a:lumOff val="80000"/>
                      </a:schemeClr>
                    </a:solidFill>
                  </a:tcPr>
                </a:tc>
                <a:tc>
                  <a:txBody>
                    <a:bodyPr/>
                    <a:p>
                      <a:pPr>
                        <a:buNone/>
                      </a:pPr>
                      <a:r>
                        <a:rPr lang="zh-CN" altLang="en-US"/>
                        <a:t>浙江卷</a:t>
                      </a:r>
                      <a:endParaRPr lang="zh-CN" altLang="en-US"/>
                    </a:p>
                  </a:txBody>
                  <a:tcPr>
                    <a:solidFill>
                      <a:schemeClr val="accent4">
                        <a:lumMod val="20000"/>
                        <a:lumOff val="80000"/>
                      </a:schemeClr>
                    </a:solidFill>
                  </a:tcPr>
                </a:tc>
                <a:tc>
                  <a:txBody>
                    <a:bodyPr/>
                    <a:p>
                      <a:pPr>
                        <a:buNone/>
                      </a:pPr>
                      <a:r>
                        <a:rPr lang="zh-CN" altLang="en-US"/>
                        <a:t>记叙文</a:t>
                      </a:r>
                      <a:endParaRPr lang="zh-CN" altLang="en-US"/>
                    </a:p>
                  </a:txBody>
                  <a:tcPr>
                    <a:solidFill>
                      <a:schemeClr val="accent4">
                        <a:lumMod val="20000"/>
                        <a:lumOff val="80000"/>
                      </a:schemeClr>
                    </a:solidFill>
                  </a:tcPr>
                </a:tc>
                <a:tc>
                  <a:txBody>
                    <a:bodyPr/>
                    <a:p>
                      <a:pPr>
                        <a:buNone/>
                      </a:pPr>
                      <a:r>
                        <a:rPr lang="zh-CN" altLang="en-US"/>
                        <a:t>葡萄牙电脑工程师借助网络发展爱好</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3</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zh-CN" altLang="en-US" sz="1800">
                          <a:sym typeface="+mn-ea"/>
                        </a:rPr>
                        <a:t>有</a:t>
                      </a:r>
                      <a:endParaRPr lang="en-US" altLang="zh-CN"/>
                    </a:p>
                  </a:txBody>
                  <a:tcPr>
                    <a:solidFill>
                      <a:schemeClr val="accent4">
                        <a:lumMod val="20000"/>
                        <a:lumOff val="80000"/>
                      </a:schemeClr>
                    </a:solidFill>
                  </a:tcPr>
                </a:tc>
              </a:tr>
              <a:tr h="372110">
                <a:tc>
                  <a:txBody>
                    <a:bodyPr/>
                    <a:p>
                      <a:pPr>
                        <a:buNone/>
                      </a:pPr>
                      <a:r>
                        <a:rPr lang="en-US" altLang="zh-CN" sz="1800">
                          <a:sym typeface="+mn-ea"/>
                        </a:rPr>
                        <a:t>2022.1</a:t>
                      </a:r>
                      <a:endParaRPr lang="zh-CN" altLang="en-US"/>
                    </a:p>
                  </a:txBody>
                  <a:tcPr>
                    <a:solidFill>
                      <a:schemeClr val="accent4">
                        <a:lumMod val="20000"/>
                        <a:lumOff val="80000"/>
                      </a:schemeClr>
                    </a:solidFill>
                  </a:tcPr>
                </a:tc>
                <a:tc>
                  <a:txBody>
                    <a:bodyPr/>
                    <a:p>
                      <a:pPr>
                        <a:buNone/>
                      </a:pPr>
                      <a:r>
                        <a:rPr lang="zh-CN" altLang="en-US"/>
                        <a:t>浙江卷</a:t>
                      </a:r>
                      <a:endParaRPr lang="zh-CN" altLang="en-US"/>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充分利用时间及快乐放松的建议</a:t>
                      </a:r>
                      <a:endParaRPr lang="zh-CN" altLang="en-US"/>
                    </a:p>
                  </a:txBody>
                  <a:tcPr>
                    <a:solidFill>
                      <a:schemeClr val="accent4">
                        <a:lumMod val="20000"/>
                        <a:lumOff val="80000"/>
                      </a:schemeClr>
                    </a:solidFill>
                  </a:tcPr>
                </a:tc>
                <a:tc>
                  <a:txBody>
                    <a:bodyPr/>
                    <a:p>
                      <a:pPr>
                        <a:buNone/>
                      </a:pPr>
                      <a:r>
                        <a:rPr lang="en-US" altLang="zh-CN"/>
                        <a:t>2</a:t>
                      </a:r>
                      <a:endParaRPr lang="en-US" altLang="zh-CN"/>
                    </a:p>
                  </a:txBody>
                  <a:tcPr>
                    <a:solidFill>
                      <a:schemeClr val="accent4">
                        <a:lumMod val="20000"/>
                        <a:lumOff val="80000"/>
                      </a:schemeClr>
                    </a:solidFill>
                  </a:tcPr>
                </a:tc>
                <a:tc>
                  <a:txBody>
                    <a:bodyPr/>
                    <a:p>
                      <a:pPr>
                        <a:buNone/>
                      </a:pPr>
                      <a:r>
                        <a:rPr lang="en-US" altLang="zh-CN"/>
                        <a:t>2</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zh-CN" altLang="en-US" sz="1800">
                          <a:sym typeface="+mn-ea"/>
                        </a:rPr>
                        <a:t>有</a:t>
                      </a:r>
                      <a:endParaRPr lang="en-US" altLang="zh-CN"/>
                    </a:p>
                  </a:txBody>
                  <a:tcPr>
                    <a:solidFill>
                      <a:schemeClr val="accent4">
                        <a:lumMod val="20000"/>
                        <a:lumOff val="80000"/>
                      </a:schemeClr>
                    </a:solidFill>
                  </a:tcPr>
                </a:tc>
              </a:tr>
              <a:tr h="372110">
                <a:tc>
                  <a:txBody>
                    <a:bodyPr/>
                    <a:p>
                      <a:pPr>
                        <a:buNone/>
                      </a:pPr>
                      <a:r>
                        <a:rPr lang="en-US" altLang="zh-CN"/>
                        <a:t>2021</a:t>
                      </a:r>
                      <a:endParaRPr lang="en-US" altLang="zh-CN"/>
                    </a:p>
                  </a:txBody>
                  <a:tcPr>
                    <a:solidFill>
                      <a:schemeClr val="accent4">
                        <a:lumMod val="20000"/>
                        <a:lumOff val="80000"/>
                      </a:schemeClr>
                    </a:solidFill>
                  </a:tcPr>
                </a:tc>
                <a:tc>
                  <a:txBody>
                    <a:bodyPr/>
                    <a:p>
                      <a:pPr>
                        <a:buNone/>
                      </a:pPr>
                      <a:r>
                        <a:rPr lang="zh-CN" altLang="en-US"/>
                        <a:t>全国甲</a:t>
                      </a:r>
                      <a:endParaRPr lang="zh-CN" altLang="en-US"/>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服装交换派对</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4</a:t>
                      </a:r>
                      <a:endParaRPr lang="en-US" altLang="zh-CN"/>
                    </a:p>
                  </a:txBody>
                  <a:tcPr>
                    <a:solidFill>
                      <a:schemeClr val="accent4">
                        <a:lumMod val="20000"/>
                        <a:lumOff val="80000"/>
                      </a:schemeClr>
                    </a:solidFill>
                  </a:tcPr>
                </a:tc>
                <a:tc>
                  <a:txBody>
                    <a:bodyPr/>
                    <a:p>
                      <a:pPr>
                        <a:buNone/>
                      </a:pPr>
                      <a:r>
                        <a:rPr lang="en-US" altLang="zh-CN"/>
                        <a:t>0</a:t>
                      </a:r>
                      <a:endParaRPr lang="en-US" altLang="zh-CN"/>
                    </a:p>
                  </a:txBody>
                  <a:tcPr>
                    <a:solidFill>
                      <a:schemeClr val="accent4">
                        <a:lumMod val="20000"/>
                        <a:lumOff val="80000"/>
                      </a:schemeClr>
                    </a:solidFill>
                  </a:tcPr>
                </a:tc>
                <a:tc>
                  <a:txBody>
                    <a:bodyPr/>
                    <a:p>
                      <a:pPr>
                        <a:buNone/>
                      </a:pPr>
                      <a:endParaRPr lang="en-US" altLang="zh-CN"/>
                    </a:p>
                  </a:txBody>
                  <a:tcPr>
                    <a:solidFill>
                      <a:schemeClr val="accent4">
                        <a:lumMod val="20000"/>
                        <a:lumOff val="80000"/>
                      </a:schemeClr>
                    </a:solidFill>
                  </a:tcPr>
                </a:tc>
              </a:tr>
              <a:tr h="372110">
                <a:tc>
                  <a:txBody>
                    <a:bodyPr/>
                    <a:p>
                      <a:pPr>
                        <a:buNone/>
                      </a:pPr>
                      <a:r>
                        <a:rPr lang="en-US" altLang="zh-CN"/>
                        <a:t>2021</a:t>
                      </a:r>
                      <a:endParaRPr lang="en-US" altLang="zh-CN"/>
                    </a:p>
                  </a:txBody>
                  <a:tcPr>
                    <a:solidFill>
                      <a:schemeClr val="accent4">
                        <a:lumMod val="20000"/>
                        <a:lumOff val="80000"/>
                      </a:schemeClr>
                    </a:solidFill>
                  </a:tcPr>
                </a:tc>
                <a:tc>
                  <a:txBody>
                    <a:bodyPr/>
                    <a:p>
                      <a:pPr>
                        <a:buNone/>
                      </a:pPr>
                      <a:r>
                        <a:rPr lang="zh-CN" altLang="en-US"/>
                        <a:t>全国乙</a:t>
                      </a:r>
                      <a:endParaRPr lang="zh-CN" altLang="en-US"/>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如何在宴会上让自己变得有趣</a:t>
                      </a:r>
                      <a:endParaRPr lang="zh-CN" altLang="en-US"/>
                    </a:p>
                  </a:txBody>
                  <a:tcPr>
                    <a:solidFill>
                      <a:schemeClr val="accent4">
                        <a:lumMod val="20000"/>
                        <a:lumOff val="80000"/>
                      </a:schemeClr>
                    </a:solidFill>
                  </a:tcPr>
                </a:tc>
                <a:tc>
                  <a:txBody>
                    <a:bodyPr/>
                    <a:p>
                      <a:pPr>
                        <a:buNone/>
                      </a:pPr>
                      <a:r>
                        <a:rPr lang="en-US" altLang="zh-CN"/>
                        <a:t>2</a:t>
                      </a:r>
                      <a:endParaRPr lang="en-US" altLang="zh-CN"/>
                    </a:p>
                  </a:txBody>
                  <a:tcPr>
                    <a:solidFill>
                      <a:schemeClr val="accent4">
                        <a:lumMod val="20000"/>
                        <a:lumOff val="80000"/>
                      </a:schemeClr>
                    </a:solidFill>
                  </a:tcPr>
                </a:tc>
                <a:tc>
                  <a:txBody>
                    <a:bodyPr/>
                    <a:p>
                      <a:pPr>
                        <a:buNone/>
                      </a:pPr>
                      <a:r>
                        <a:rPr lang="en-US" altLang="zh-CN"/>
                        <a:t>2</a:t>
                      </a:r>
                      <a:endParaRPr lang="en-US" altLang="zh-CN"/>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endParaRPr lang="en-US" altLang="zh-CN"/>
                    </a:p>
                  </a:txBody>
                  <a:tcPr>
                    <a:solidFill>
                      <a:schemeClr val="accent4">
                        <a:lumMod val="20000"/>
                        <a:lumOff val="80000"/>
                      </a:schemeClr>
                    </a:solidFill>
                  </a:tcPr>
                </a:tc>
              </a:tr>
              <a:tr h="372110">
                <a:tc>
                  <a:txBody>
                    <a:bodyPr/>
                    <a:p>
                      <a:pPr>
                        <a:buNone/>
                      </a:pPr>
                      <a:r>
                        <a:rPr lang="en-US" altLang="zh-CN"/>
                        <a:t>2021</a:t>
                      </a:r>
                      <a:endParaRPr lang="en-US" altLang="zh-CN"/>
                    </a:p>
                  </a:txBody>
                  <a:tcPr>
                    <a:solidFill>
                      <a:schemeClr val="accent4">
                        <a:lumMod val="20000"/>
                        <a:lumOff val="80000"/>
                      </a:schemeClr>
                    </a:solidFill>
                  </a:tcPr>
                </a:tc>
                <a:tc>
                  <a:txBody>
                    <a:bodyPr/>
                    <a:p>
                      <a:pPr>
                        <a:buNone/>
                      </a:pPr>
                      <a:r>
                        <a:rPr lang="zh-CN" altLang="en-US"/>
                        <a:t>新高考</a:t>
                      </a:r>
                      <a:r>
                        <a:rPr lang="en-US" altLang="zh-CN"/>
                        <a:t>I</a:t>
                      </a:r>
                      <a:endParaRPr lang="en-US" altLang="zh-CN"/>
                    </a:p>
                  </a:txBody>
                  <a:tcPr>
                    <a:solidFill>
                      <a:schemeClr val="accent4">
                        <a:lumMod val="20000"/>
                        <a:lumOff val="80000"/>
                      </a:schemeClr>
                    </a:solidFill>
                  </a:tcPr>
                </a:tc>
                <a:tc>
                  <a:txBody>
                    <a:bodyPr/>
                    <a:p>
                      <a:pPr>
                        <a:buNone/>
                      </a:pPr>
                      <a:r>
                        <a:rPr lang="zh-CN" altLang="en-US"/>
                        <a:t>记叙文</a:t>
                      </a:r>
                      <a:endParaRPr lang="zh-CN" altLang="en-US"/>
                    </a:p>
                  </a:txBody>
                  <a:tcPr>
                    <a:solidFill>
                      <a:schemeClr val="accent4">
                        <a:lumMod val="20000"/>
                        <a:lumOff val="80000"/>
                      </a:schemeClr>
                    </a:solidFill>
                  </a:tcPr>
                </a:tc>
                <a:tc>
                  <a:txBody>
                    <a:bodyPr/>
                    <a:p>
                      <a:pPr>
                        <a:buNone/>
                      </a:pPr>
                      <a:r>
                        <a:rPr lang="zh-CN" altLang="en-US"/>
                        <a:t>在巴黎居住的感受</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4</a:t>
                      </a:r>
                      <a:endParaRPr lang="en-US" altLang="zh-CN"/>
                    </a:p>
                  </a:txBody>
                  <a:tcPr>
                    <a:solidFill>
                      <a:schemeClr val="accent4">
                        <a:lumMod val="20000"/>
                        <a:lumOff val="80000"/>
                      </a:schemeClr>
                    </a:solidFill>
                  </a:tcPr>
                </a:tc>
                <a:tc>
                  <a:txBody>
                    <a:bodyPr/>
                    <a:p>
                      <a:pPr>
                        <a:buNone/>
                      </a:pPr>
                      <a:r>
                        <a:rPr lang="en-US" altLang="zh-CN"/>
                        <a:t>0</a:t>
                      </a:r>
                      <a:endParaRPr lang="en-US" altLang="zh-CN"/>
                    </a:p>
                  </a:txBody>
                  <a:tcPr>
                    <a:solidFill>
                      <a:schemeClr val="accent4">
                        <a:lumMod val="20000"/>
                        <a:lumOff val="80000"/>
                      </a:schemeClr>
                    </a:solidFill>
                  </a:tcPr>
                </a:tc>
                <a:tc>
                  <a:txBody>
                    <a:bodyPr/>
                    <a:p>
                      <a:pPr>
                        <a:buNone/>
                      </a:pPr>
                      <a:endParaRPr lang="zh-CN" altLang="en-US"/>
                    </a:p>
                  </a:txBody>
                  <a:tcPr>
                    <a:solidFill>
                      <a:schemeClr val="accent4">
                        <a:lumMod val="20000"/>
                        <a:lumOff val="80000"/>
                      </a:schemeClr>
                    </a:solidFill>
                  </a:tcPr>
                </a:tc>
              </a:tr>
              <a:tr h="372110">
                <a:tc>
                  <a:txBody>
                    <a:bodyPr/>
                    <a:p>
                      <a:pPr>
                        <a:buNone/>
                      </a:pPr>
                      <a:r>
                        <a:rPr lang="en-US" altLang="zh-CN"/>
                        <a:t>2021</a:t>
                      </a:r>
                      <a:endParaRPr lang="en-US" altLang="zh-CN"/>
                    </a:p>
                  </a:txBody>
                  <a:tcPr>
                    <a:solidFill>
                      <a:schemeClr val="accent4">
                        <a:lumMod val="20000"/>
                        <a:lumOff val="80000"/>
                      </a:schemeClr>
                    </a:solidFill>
                  </a:tcPr>
                </a:tc>
                <a:tc>
                  <a:txBody>
                    <a:bodyPr/>
                    <a:p>
                      <a:pPr>
                        <a:buNone/>
                      </a:pPr>
                      <a:r>
                        <a:rPr lang="zh-CN" altLang="en-US"/>
                        <a:t>新高考</a:t>
                      </a:r>
                      <a:r>
                        <a:rPr lang="en-US" altLang="zh-CN"/>
                        <a:t>II</a:t>
                      </a:r>
                      <a:endParaRPr lang="en-US" altLang="zh-CN"/>
                    </a:p>
                  </a:txBody>
                  <a:tcPr>
                    <a:solidFill>
                      <a:schemeClr val="accent4">
                        <a:lumMod val="20000"/>
                        <a:lumOff val="80000"/>
                      </a:schemeClr>
                    </a:solidFill>
                  </a:tcPr>
                </a:tc>
                <a:tc>
                  <a:txBody>
                    <a:bodyPr/>
                    <a:p>
                      <a:pPr>
                        <a:buNone/>
                      </a:pPr>
                      <a:r>
                        <a:rPr lang="zh-CN" altLang="en-US" sz="1800">
                          <a:sym typeface="+mn-ea"/>
                        </a:rPr>
                        <a:t>说明文</a:t>
                      </a:r>
                      <a:endParaRPr lang="zh-CN" altLang="en-US"/>
                    </a:p>
                  </a:txBody>
                  <a:tcPr>
                    <a:solidFill>
                      <a:schemeClr val="accent4">
                        <a:lumMod val="20000"/>
                        <a:lumOff val="80000"/>
                      </a:schemeClr>
                    </a:solidFill>
                  </a:tcPr>
                </a:tc>
                <a:tc>
                  <a:txBody>
                    <a:bodyPr/>
                    <a:p>
                      <a:pPr>
                        <a:buNone/>
                      </a:pPr>
                      <a:r>
                        <a:rPr lang="zh-CN" altLang="en-US"/>
                        <a:t>如何使阅读速度加快</a:t>
                      </a:r>
                      <a:endParaRPr lang="zh-CN" altLang="en-US"/>
                    </a:p>
                  </a:txBody>
                  <a:tcPr>
                    <a:solidFill>
                      <a:schemeClr val="accent4">
                        <a:lumMod val="20000"/>
                        <a:lumOff val="80000"/>
                      </a:schemeClr>
                    </a:solidFill>
                  </a:tcPr>
                </a:tc>
                <a:tc>
                  <a:txBody>
                    <a:bodyPr/>
                    <a:p>
                      <a:pPr>
                        <a:buNone/>
                      </a:pPr>
                      <a:r>
                        <a:rPr lang="en-US" altLang="zh-CN"/>
                        <a:t>1</a:t>
                      </a:r>
                      <a:endParaRPr lang="en-US" altLang="zh-CN"/>
                    </a:p>
                  </a:txBody>
                  <a:tcPr>
                    <a:solidFill>
                      <a:schemeClr val="accent4">
                        <a:lumMod val="20000"/>
                        <a:lumOff val="80000"/>
                      </a:schemeClr>
                    </a:solidFill>
                  </a:tcPr>
                </a:tc>
                <a:tc>
                  <a:txBody>
                    <a:bodyPr/>
                    <a:p>
                      <a:pPr>
                        <a:buNone/>
                      </a:pPr>
                      <a:r>
                        <a:rPr lang="en-US" altLang="zh-CN"/>
                        <a:t>2</a:t>
                      </a:r>
                      <a:endParaRPr lang="en-US" altLang="zh-CN"/>
                    </a:p>
                  </a:txBody>
                  <a:tcPr>
                    <a:solidFill>
                      <a:schemeClr val="accent4">
                        <a:lumMod val="20000"/>
                        <a:lumOff val="80000"/>
                      </a:schemeClr>
                    </a:solidFill>
                  </a:tcPr>
                </a:tc>
                <a:tc>
                  <a:txBody>
                    <a:bodyPr/>
                    <a:p>
                      <a:pPr>
                        <a:buNone/>
                      </a:pPr>
                      <a:r>
                        <a:rPr lang="en-US" altLang="zh-CN"/>
                        <a:t>2</a:t>
                      </a:r>
                      <a:endParaRPr lang="en-US" altLang="zh-CN"/>
                    </a:p>
                  </a:txBody>
                  <a:tcPr>
                    <a:solidFill>
                      <a:schemeClr val="accent4">
                        <a:lumMod val="20000"/>
                        <a:lumOff val="80000"/>
                      </a:schemeClr>
                    </a:solidFill>
                  </a:tcPr>
                </a:tc>
                <a:tc>
                  <a:txBody>
                    <a:bodyPr/>
                    <a:p>
                      <a:pPr>
                        <a:buNone/>
                      </a:pPr>
                      <a:endParaRPr lang="zh-CN" altLang="en-US"/>
                    </a:p>
                  </a:txBody>
                  <a:tcPr>
                    <a:solidFill>
                      <a:schemeClr val="accent4">
                        <a:lumMod val="20000"/>
                        <a:lumOff val="80000"/>
                      </a:schemeClr>
                    </a:solidFill>
                  </a:tcPr>
                </a:tc>
              </a:tr>
            </a:tbl>
          </a:graphicData>
        </a:graphic>
      </p:graphicFrame>
      <p:sp>
        <p:nvSpPr>
          <p:cNvPr id="3" name="矩形 2"/>
          <p:cNvSpPr/>
          <p:nvPr/>
        </p:nvSpPr>
        <p:spPr>
          <a:xfrm>
            <a:off x="1304290" y="1261745"/>
            <a:ext cx="8971915" cy="4267835"/>
          </a:xfrm>
          <a:prstGeom prst="rect">
            <a:avLst/>
          </a:prstGeom>
          <a:solidFill>
            <a:schemeClr val="accent6">
              <a:lumMod val="40000"/>
              <a:lumOff val="60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2800">
                <a:solidFill>
                  <a:schemeClr val="tx1"/>
                </a:solidFill>
              </a:rPr>
              <a:t>2023</a:t>
            </a:r>
            <a:r>
              <a:rPr lang="zh-CN" altLang="en-US" sz="2800">
                <a:solidFill>
                  <a:schemeClr val="tx1"/>
                </a:solidFill>
              </a:rPr>
              <a:t>年全国甲、乙卷七选五命题分析：</a:t>
            </a:r>
            <a:endParaRPr lang="zh-CN" altLang="en-US" sz="2800">
              <a:solidFill>
                <a:schemeClr val="tx1"/>
              </a:solidFill>
            </a:endParaRPr>
          </a:p>
          <a:p>
            <a:pPr algn="l"/>
            <a:endParaRPr lang="zh-CN" altLang="en-US" sz="2800">
              <a:solidFill>
                <a:schemeClr val="tx1"/>
              </a:solidFill>
            </a:endParaRPr>
          </a:p>
          <a:p>
            <a:pPr algn="l"/>
            <a:r>
              <a:rPr lang="en-US" altLang="zh-CN" sz="2800">
                <a:solidFill>
                  <a:schemeClr val="tx1"/>
                </a:solidFill>
              </a:rPr>
              <a:t>1. </a:t>
            </a:r>
            <a:r>
              <a:rPr lang="zh-CN" altLang="en-US" sz="2800">
                <a:solidFill>
                  <a:schemeClr val="tx1"/>
                </a:solidFill>
              </a:rPr>
              <a:t>语篇类型：两篇都是</a:t>
            </a:r>
            <a:r>
              <a:rPr lang="zh-CN" altLang="en-US" sz="2800">
                <a:solidFill>
                  <a:srgbClr val="FF0000"/>
                </a:solidFill>
              </a:rPr>
              <a:t>说明文</a:t>
            </a:r>
            <a:endParaRPr lang="zh-CN" altLang="en-US" sz="2800">
              <a:solidFill>
                <a:schemeClr val="tx1"/>
              </a:solidFill>
            </a:endParaRPr>
          </a:p>
          <a:p>
            <a:pPr algn="l"/>
            <a:r>
              <a:rPr lang="en-US" altLang="zh-CN" sz="2800">
                <a:solidFill>
                  <a:schemeClr val="tx1"/>
                </a:solidFill>
              </a:rPr>
              <a:t>2. </a:t>
            </a:r>
            <a:r>
              <a:rPr lang="zh-CN" altLang="en-US" sz="2800">
                <a:solidFill>
                  <a:schemeClr val="tx1"/>
                </a:solidFill>
              </a:rPr>
              <a:t>主题语境：人与自我（甲）、人与自然（乙）</a:t>
            </a:r>
            <a:endParaRPr lang="zh-CN" altLang="en-US" sz="2800">
              <a:solidFill>
                <a:schemeClr val="tx1"/>
              </a:solidFill>
            </a:endParaRPr>
          </a:p>
          <a:p>
            <a:pPr algn="l"/>
            <a:r>
              <a:rPr lang="en-US" altLang="zh-CN" sz="2800">
                <a:solidFill>
                  <a:schemeClr val="tx1"/>
                </a:solidFill>
              </a:rPr>
              <a:t>3. </a:t>
            </a:r>
            <a:r>
              <a:rPr lang="zh-CN" altLang="en-US" sz="2800">
                <a:solidFill>
                  <a:schemeClr val="tx1"/>
                </a:solidFill>
              </a:rPr>
              <a:t>语篇特点：都有</a:t>
            </a:r>
            <a:r>
              <a:rPr lang="zh-CN" altLang="en-US" sz="2800">
                <a:solidFill>
                  <a:srgbClr val="FF0000"/>
                </a:solidFill>
              </a:rPr>
              <a:t>小标题</a:t>
            </a:r>
            <a:endParaRPr lang="zh-CN" altLang="en-US" sz="2800">
              <a:solidFill>
                <a:schemeClr val="tx1"/>
              </a:solidFill>
            </a:endParaRPr>
          </a:p>
          <a:p>
            <a:pPr algn="l"/>
            <a:r>
              <a:rPr lang="en-US" altLang="zh-CN" sz="2800">
                <a:solidFill>
                  <a:schemeClr val="tx1"/>
                </a:solidFill>
              </a:rPr>
              <a:t>4. </a:t>
            </a:r>
            <a:r>
              <a:rPr lang="zh-CN" altLang="en-US" sz="2800">
                <a:solidFill>
                  <a:schemeClr val="tx1"/>
                </a:solidFill>
              </a:rPr>
              <a:t>语篇特内容：与</a:t>
            </a:r>
            <a:r>
              <a:rPr lang="zh-CN" altLang="en-US" sz="2800">
                <a:solidFill>
                  <a:srgbClr val="FF0000"/>
                </a:solidFill>
              </a:rPr>
              <a:t>生活相关</a:t>
            </a:r>
            <a:r>
              <a:rPr lang="zh-CN" altLang="en-US" sz="2800">
                <a:solidFill>
                  <a:schemeClr val="tx1"/>
                </a:solidFill>
              </a:rPr>
              <a:t>，</a:t>
            </a:r>
            <a:r>
              <a:rPr lang="zh-CN" altLang="en-US" sz="2800">
                <a:solidFill>
                  <a:srgbClr val="FF0000"/>
                </a:solidFill>
              </a:rPr>
              <a:t>应用性强</a:t>
            </a:r>
            <a:endParaRPr lang="zh-CN" altLang="en-US" sz="2800">
              <a:solidFill>
                <a:schemeClr val="tx1"/>
              </a:solidFill>
            </a:endParaRPr>
          </a:p>
          <a:p>
            <a:pPr algn="l"/>
            <a:endParaRPr lang="zh-CN" altLang="en-US" sz="2800">
              <a:solidFill>
                <a:schemeClr val="tx1"/>
              </a:solidFill>
            </a:endParaRPr>
          </a:p>
          <a:p>
            <a:pPr algn="l"/>
            <a:r>
              <a:rPr lang="zh-CN" altLang="en-US" sz="2800">
                <a:solidFill>
                  <a:schemeClr val="tx1"/>
                </a:solidFill>
              </a:rPr>
              <a:t>考查重点：主要考查考生对文章的</a:t>
            </a:r>
            <a:r>
              <a:rPr lang="zh-CN" altLang="en-US" sz="2800">
                <a:solidFill>
                  <a:srgbClr val="FF0000"/>
                </a:solidFill>
              </a:rPr>
              <a:t>整体内容</a:t>
            </a:r>
            <a:r>
              <a:rPr lang="zh-CN" altLang="en-US" sz="2800">
                <a:solidFill>
                  <a:schemeClr val="tx1"/>
                </a:solidFill>
              </a:rPr>
              <a:t>和</a:t>
            </a:r>
            <a:r>
              <a:rPr lang="zh-CN" altLang="en-US" sz="2800">
                <a:solidFill>
                  <a:srgbClr val="FF0000"/>
                </a:solidFill>
              </a:rPr>
              <a:t>结构</a:t>
            </a:r>
            <a:r>
              <a:rPr lang="zh-CN" altLang="en-US" sz="2800">
                <a:solidFill>
                  <a:schemeClr val="tx1"/>
                </a:solidFill>
              </a:rPr>
              <a:t>以及</a:t>
            </a:r>
            <a:r>
              <a:rPr lang="zh-CN" altLang="en-US" sz="2800">
                <a:solidFill>
                  <a:srgbClr val="FF0000"/>
                </a:solidFill>
              </a:rPr>
              <a:t>上下文逻辑意义</a:t>
            </a:r>
            <a:r>
              <a:rPr lang="zh-CN" altLang="en-US" sz="2800">
                <a:solidFill>
                  <a:schemeClr val="tx1"/>
                </a:solidFill>
              </a:rPr>
              <a:t>的理解和掌握</a:t>
            </a:r>
            <a:endParaRPr lang="zh-CN" altLang="en-US" sz="2800">
              <a:solidFill>
                <a:schemeClr val="tx1"/>
              </a:solidFill>
            </a:endParaRPr>
          </a:p>
          <a:p>
            <a:pPr algn="ctr"/>
            <a:endParaRPr lang="zh-CN" altLang="en-US" sz="2800">
              <a:solidFill>
                <a:schemeClr val="tx1"/>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UNIT_TABLE_BEAUTIFY" val="smartTable{1cb821f5-8bf5-47b5-ab1e-4c26ed939738}"/>
  <p:tag name="TABLE_ENDDRAG_ORIGIN_RECT" val="879*295"/>
  <p:tag name="TABLE_ENDDRAG_RECT" val="29*62*879*295"/>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TEMPLATE_CATEGORY" val="diagram"/>
  <p:tag name="KSO_WM_TEMPLATE_INDEX" val="160824"/>
  <p:tag name="KSO_WM_UNIT_TYPE" val="p_h_f"/>
  <p:tag name="KSO_WM_UNIT_INDEX" val="1_1_1"/>
  <p:tag name="KSO_WM_UNIT_ID" val="diagram160824_1*p_h_f*1_1_1"/>
  <p:tag name="KSO_WM_UNIT_LAYERLEVEL" val="1_1_1"/>
  <p:tag name="KSO_WM_UNIT_VALUE" val="21"/>
  <p:tag name="KSO_WM_UNIT_HIGHLIGHT" val="0"/>
  <p:tag name="KSO_WM_UNIT_COMPATIBLE" val="0"/>
  <p:tag name="KSO_WM_UNIT_CLEAR" val="0"/>
  <p:tag name="KSO_WM_BEAUTIFY_FLAG" val="#wm#"/>
  <p:tag name="KSO_WM_TAG_VERSION" val="1.0"/>
  <p:tag name="KSO_WM_DIAGRAM_GROUP_CODE" val="p1-1"/>
  <p:tag name="KSO_WM_UNIT_PRESET_TEXT" val="LOREM IPSUM"/>
  <p:tag name="KSO_WM_UNIT_FILL_FORE_SCHEMECOLOR_INDEX" val="6"/>
  <p:tag name="KSO_WM_UNIT_FILL_TYPE" val="1"/>
  <p:tag name="KSO_WM_UNIT_TEXT_FILL_FORE_SCHEMECOLOR_INDEX" val="14"/>
  <p:tag name="KSO_WM_UNIT_TEXT_FILL_TYPE" val="1"/>
</p:tagLst>
</file>

<file path=ppt/tags/tag18.xml><?xml version="1.0" encoding="utf-8"?>
<p:tagLst xmlns:p="http://schemas.openxmlformats.org/presentationml/2006/main">
  <p:tag name="KSO_WM_TAG_VERSION" val="1.0"/>
  <p:tag name="KSO_WM_BEAUTIFY_FLAG" val="#wm#"/>
  <p:tag name="KSO_WM_UNIT_TYPE" val="i"/>
  <p:tag name="KSO_WM_UNIT_ID" val="diagram160824_1*i*3"/>
  <p:tag name="KSO_WM_TEMPLATE_CATEGORY" val="diagram"/>
  <p:tag name="KSO_WM_TEMPLATE_INDEX" val="160824"/>
  <p:tag name="KSO_WM_UNIT_INDEX" val="3"/>
</p:tagLst>
</file>

<file path=ppt/tags/tag19.xml><?xml version="1.0" encoding="utf-8"?>
<p:tagLst xmlns:p="http://schemas.openxmlformats.org/presentationml/2006/main">
  <p:tag name="KSO_WM_TEMPLATE_CATEGORY" val="diagram"/>
  <p:tag name="KSO_WM_TEMPLATE_INDEX" val="160824"/>
  <p:tag name="KSO_WM_UNIT_TYPE" val="p_h_h_i"/>
  <p:tag name="KSO_WM_UNIT_INDEX" val="1_1_2_1"/>
  <p:tag name="KSO_WM_UNIT_ID" val="diagram160824_1*p_h_h_i*1_1_2_1"/>
  <p:tag name="KSO_WM_UNIT_LAYERLEVEL" val="1_1_1_1"/>
  <p:tag name="KSO_WM_BEAUTIFY_FLAG" val="#wm#"/>
  <p:tag name="KSO_WM_TAG_VERSION" val="1.0"/>
  <p:tag name="KSO_WM_DIAGRAM_GROUP_CODE" val="p1-1"/>
  <p:tag name="KSO_WM_UNIT_LINE_FORE_SCHEMECOLOR_INDEX" val="5"/>
  <p:tag name="KSO_WM_UNIT_LINE_FILL_TYPE" val="2"/>
</p:tagLst>
</file>

<file path=ppt/tags/tag2.xml><?xml version="1.0" encoding="utf-8"?>
<p:tagLst xmlns:p="http://schemas.openxmlformats.org/presentationml/2006/main">
  <p:tag name="KSO_WM_TAG_VERSION" val="1.0"/>
  <p:tag name="KSO_WM_TEMPLATE_CATEGORY" val="diagram"/>
  <p:tag name="KSO_WM_TEMPLATE_INDEX" val="160100"/>
  <p:tag name="KSO_WM_UNIT_ID" val="diagram160100_5*n_h_f*1_2_1"/>
  <p:tag name="KSO_WM_UNIT_CLEAR" val="1"/>
  <p:tag name="KSO_WM_UNIT_LAYERLEVEL" val="1_1_1"/>
  <p:tag name="KSO_WM_UNIT_VALUE" val="30"/>
  <p:tag name="KSO_WM_UNIT_HIGHLIGHT" val="0"/>
  <p:tag name="KSO_WM_UNIT_COMPATIBLE" val="0"/>
  <p:tag name="KSO_WM_DIAGRAM_GROUP_CODE" val="n1-1"/>
  <p:tag name="KSO_WM_UNIT_PRESET_TEXT" val="LOREM IPSUM DOLOR SIT AMET, CONSECTETUR ADIPISICING ELIT"/>
  <p:tag name="KSO_WM_UNIT_TEXT_FILL_FORE_SCHEMECOLOR_INDEX" val="5"/>
  <p:tag name="KSO_WM_UNIT_TEXT_FILL_TYPE" val="1"/>
</p:tagLst>
</file>

<file path=ppt/tags/tag20.xml><?xml version="1.0" encoding="utf-8"?>
<p:tagLst xmlns:p="http://schemas.openxmlformats.org/presentationml/2006/main">
  <p:tag name="KSO_WM_TEMPLATE_CATEGORY" val="diagram"/>
  <p:tag name="KSO_WM_TEMPLATE_INDEX" val="160824"/>
  <p:tag name="KSO_WM_UNIT_TYPE" val="p_h_h_i"/>
  <p:tag name="KSO_WM_UNIT_INDEX" val="1_1_1_1"/>
  <p:tag name="KSO_WM_UNIT_ID" val="diagram160824_1*p_h_h_i*1_1_1_1"/>
  <p:tag name="KSO_WM_UNIT_LAYERLEVEL" val="1_1_1_1"/>
  <p:tag name="KSO_WM_BEAUTIFY_FLAG" val="#wm#"/>
  <p:tag name="KSO_WM_TAG_VERSION" val="1.0"/>
  <p:tag name="KSO_WM_DIAGRAM_GROUP_CODE" val="p1-1"/>
  <p:tag name="KSO_WM_UNIT_LINE_FORE_SCHEMECOLOR_INDEX" val="5"/>
  <p:tag name="KSO_WM_UNIT_LINE_FILL_TYPE" val="2"/>
</p:tagLst>
</file>

<file path=ppt/tags/tag21.xml><?xml version="1.0" encoding="utf-8"?>
<p:tagLst xmlns:p="http://schemas.openxmlformats.org/presentationml/2006/main">
  <p:tag name="KSO_WM_TEMPLATE_CATEGORY" val="diagram"/>
  <p:tag name="KSO_WM_TEMPLATE_INDEX" val="160824"/>
  <p:tag name="KSO_WM_UNIT_TYPE" val="p_h_h_f"/>
  <p:tag name="KSO_WM_UNIT_INDEX" val="1_1_1_1"/>
  <p:tag name="KSO_WM_UNIT_ID" val="diagram160824_1*p_h_h_f*1_1_1_1"/>
  <p:tag name="KSO_WM_UNIT_LAYERLEVEL" val="1_1_1_1"/>
  <p:tag name="KSO_WM_UNIT_VALUE" val="21"/>
  <p:tag name="KSO_WM_UNIT_HIGHLIGHT" val="0"/>
  <p:tag name="KSO_WM_UNIT_COMPATIBLE" val="0"/>
  <p:tag name="KSO_WM_UNIT_CLEAR" val="0"/>
  <p:tag name="KSO_WM_BEAUTIFY_FLAG" val="#wm#"/>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22.xml><?xml version="1.0" encoding="utf-8"?>
<p:tagLst xmlns:p="http://schemas.openxmlformats.org/presentationml/2006/main">
  <p:tag name="KSO_WM_TEMPLATE_CATEGORY" val="diagram"/>
  <p:tag name="KSO_WM_TEMPLATE_INDEX" val="160824"/>
  <p:tag name="KSO_WM_UNIT_TYPE" val="p_h_h_f"/>
  <p:tag name="KSO_WM_UNIT_INDEX" val="1_1_2_1"/>
  <p:tag name="KSO_WM_UNIT_ID" val="diagram160824_1*p_h_h_f*1_1_2_1"/>
  <p:tag name="KSO_WM_UNIT_LAYERLEVEL" val="1_1_1_1"/>
  <p:tag name="KSO_WM_UNIT_VALUE" val="21"/>
  <p:tag name="KSO_WM_UNIT_HIGHLIGHT" val="0"/>
  <p:tag name="KSO_WM_UNIT_COMPATIBLE" val="0"/>
  <p:tag name="KSO_WM_UNIT_CLEAR" val="0"/>
  <p:tag name="KSO_WM_BEAUTIFY_FLAG" val="#wm#"/>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23.xml><?xml version="1.0" encoding="utf-8"?>
<p:tagLst xmlns:p="http://schemas.openxmlformats.org/presentationml/2006/main">
  <p:tag name="KSO_WM_TEMPLATE_CATEGORY" val="diagram"/>
  <p:tag name="KSO_WM_TEMPLATE_INDEX" val="160824"/>
  <p:tag name="KSO_WM_UNIT_TYPE" val="p_h_h_f"/>
  <p:tag name="KSO_WM_UNIT_INDEX" val="1_1_1_1"/>
  <p:tag name="KSO_WM_UNIT_ID" val="diagram160824_1*p_h_h_f*1_1_1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TEMPLATE_CATEGORY" val="diagram"/>
  <p:tag name="KSO_WM_TEMPLATE_INDEX" val="160824"/>
  <p:tag name="KSO_WM_UNIT_TYPE" val="p_h_f"/>
  <p:tag name="KSO_WM_UNIT_INDEX" val="1_1_1"/>
  <p:tag name="KSO_WM_UNIT_ID" val="diagram160824_1*p_h_f*1_1_1"/>
  <p:tag name="KSO_WM_UNIT_LAYERLEVEL" val="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6"/>
  <p:tag name="KSO_WM_UNIT_FILL_TYPE" val="1"/>
  <p:tag name="KSO_WM_UNIT_TEXT_FILL_FORE_SCHEMECOLOR_INDEX" val="14"/>
  <p:tag name="KSO_WM_UNIT_TEXT_FILL_TYPE" val="1"/>
</p:tagLst>
</file>

<file path=ppt/tags/tag26.xml><?xml version="1.0" encoding="utf-8"?>
<p:tagLst xmlns:p="http://schemas.openxmlformats.org/presentationml/2006/main">
  <p:tag name="KSO_WM_TAG_VERSION" val="1.0"/>
  <p:tag name="KSO_WM_BEAUTIFY_FLAG" val="#wm#"/>
  <p:tag name="KSO_WM_UNIT_TYPE" val="i"/>
  <p:tag name="KSO_WM_UNIT_ID" val="diagram160824_1*i*3"/>
  <p:tag name="KSO_WM_TEMPLATE_CATEGORY" val="diagram"/>
  <p:tag name="KSO_WM_TEMPLATE_INDEX" val="160824"/>
  <p:tag name="KSO_WM_UNIT_INDEX" val="3"/>
</p:tagLst>
</file>

<file path=ppt/tags/tag27.xml><?xml version="1.0" encoding="utf-8"?>
<p:tagLst xmlns:p="http://schemas.openxmlformats.org/presentationml/2006/main">
  <p:tag name="KSO_WM_TEMPLATE_CATEGORY" val="diagram"/>
  <p:tag name="KSO_WM_TEMPLATE_INDEX" val="160824"/>
  <p:tag name="KSO_WM_UNIT_TYPE" val="p_h_h_i"/>
  <p:tag name="KSO_WM_UNIT_INDEX" val="1_1_2_1"/>
  <p:tag name="KSO_WM_UNIT_ID" val="diagram160824_1*p_h_h_i*1_1_2_1"/>
  <p:tag name="KSO_WM_UNIT_LAYERLEVEL" val="1_1_1_1"/>
  <p:tag name="KSO_WM_BEAUTIFY_FLAG" val=""/>
  <p:tag name="KSO_WM_TAG_VERSION" val="1.0"/>
  <p:tag name="KSO_WM_DIAGRAM_GROUP_CODE" val="p1-1"/>
  <p:tag name="KSO_WM_UNIT_LINE_FORE_SCHEMECOLOR_INDEX" val="5"/>
  <p:tag name="KSO_WM_UNIT_LINE_FILL_TYPE" val="2"/>
</p:tagLst>
</file>

<file path=ppt/tags/tag28.xml><?xml version="1.0" encoding="utf-8"?>
<p:tagLst xmlns:p="http://schemas.openxmlformats.org/presentationml/2006/main">
  <p:tag name="KSO_WM_TEMPLATE_CATEGORY" val="diagram"/>
  <p:tag name="KSO_WM_TEMPLATE_INDEX" val="160824"/>
  <p:tag name="KSO_WM_UNIT_TYPE" val="p_h_h_i"/>
  <p:tag name="KSO_WM_UNIT_INDEX" val="1_1_1_1"/>
  <p:tag name="KSO_WM_UNIT_ID" val="diagram160824_1*p_h_h_i*1_1_1_1"/>
  <p:tag name="KSO_WM_UNIT_LAYERLEVEL" val="1_1_1_1"/>
  <p:tag name="KSO_WM_BEAUTIFY_FLAG" val=""/>
  <p:tag name="KSO_WM_TAG_VERSION" val="1.0"/>
  <p:tag name="KSO_WM_DIAGRAM_GROUP_CODE" val="p1-1"/>
  <p:tag name="KSO_WM_UNIT_LINE_FORE_SCHEMECOLOR_INDEX" val="5"/>
  <p:tag name="KSO_WM_UNIT_LINE_FILL_TYPE" val="2"/>
</p:tagLst>
</file>

<file path=ppt/tags/tag29.xml><?xml version="1.0" encoding="utf-8"?>
<p:tagLst xmlns:p="http://schemas.openxmlformats.org/presentationml/2006/main">
  <p:tag name="KSO_WM_TEMPLATE_CATEGORY" val="diagram"/>
  <p:tag name="KSO_WM_TEMPLATE_INDEX" val="160824"/>
  <p:tag name="KSO_WM_UNIT_TYPE" val="p_h_h_f"/>
  <p:tag name="KSO_WM_UNIT_INDEX" val="1_1_1_1"/>
  <p:tag name="KSO_WM_UNIT_ID" val="diagram160824_1*p_h_h_f*1_1_1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3.xml><?xml version="1.0" encoding="utf-8"?>
<p:tagLst xmlns:p="http://schemas.openxmlformats.org/presentationml/2006/main">
  <p:tag name="KSO_WM_TAG_VERSION" val="1.0"/>
  <p:tag name="KSO_WM_TEMPLATE_CATEGORY" val="diagram"/>
  <p:tag name="KSO_WM_TEMPLATE_INDEX" val="160100"/>
  <p:tag name="KSO_WM_UNIT_ID" val="diagram160100_5*n_h_f*1_2_2"/>
  <p:tag name="KSO_WM_UNIT_CLEAR" val="1"/>
  <p:tag name="KSO_WM_UNIT_LAYERLEVEL" val="1_1_1"/>
  <p:tag name="KSO_WM_UNIT_VALUE" val="30"/>
  <p:tag name="KSO_WM_UNIT_HIGHLIGHT" val="0"/>
  <p:tag name="KSO_WM_UNIT_COMPATIBLE" val="0"/>
  <p:tag name="KSO_WM_DIAGRAM_GROUP_CODE" val="n1-1"/>
  <p:tag name="KSO_WM_UNIT_PRESET_TEXT" val="LOREM IPSUM DOLOR SIT AMET, CONSECTETUR ADIPISICING ELIT"/>
  <p:tag name="KSO_WM_UNIT_TEXT_FILL_FORE_SCHEMECOLOR_INDEX" val="6"/>
  <p:tag name="KSO_WM_UNIT_TEXT_FILL_TYPE" val="1"/>
</p:tagLst>
</file>

<file path=ppt/tags/tag30.xml><?xml version="1.0" encoding="utf-8"?>
<p:tagLst xmlns:p="http://schemas.openxmlformats.org/presentationml/2006/main">
  <p:tag name="KSO_WM_TEMPLATE_CATEGORY" val="diagram"/>
  <p:tag name="KSO_WM_TEMPLATE_INDEX" val="160824"/>
  <p:tag name="KSO_WM_UNIT_TYPE" val="p_h_h_f"/>
  <p:tag name="KSO_WM_UNIT_INDEX" val="1_1_2_1"/>
  <p:tag name="KSO_WM_UNIT_ID" val="diagram160824_1*p_h_h_f*1_1_2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31.xml><?xml version="1.0" encoding="utf-8"?>
<p:tagLst xmlns:p="http://schemas.openxmlformats.org/presentationml/2006/main">
  <p:tag name="KSO_WM_TEMPLATE_CATEGORY" val="diagram"/>
  <p:tag name="KSO_WM_TEMPLATE_INDEX" val="160824"/>
  <p:tag name="KSO_WM_UNIT_TYPE" val="p_h_h_f"/>
  <p:tag name="KSO_WM_UNIT_INDEX" val="1_1_1_1"/>
  <p:tag name="KSO_WM_UNIT_ID" val="diagram160824_1*p_h_h_f*1_1_1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BEAUTIFY_FLAG" val=""/>
</p:tagLst>
</file>

<file path=ppt/tags/tag4.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1"/>
  <p:tag name="KSO_WM_UNIT_ID" val="diagram160100_5*n_i*1_1"/>
  <p:tag name="KSO_WM_UNIT_CLEAR" val="1"/>
  <p:tag name="KSO_WM_UNIT_LAYERLEVEL" val="1_1"/>
  <p:tag name="KSO_WM_DIAGRAM_GROUP_CODE" val="n1-1"/>
  <p:tag name="KSO_WM_UNIT_TEXT_FILL_FORE_SCHEMECOLOR_INDEX" val="13"/>
  <p:tag name="KSO_WM_UNIT_TEXT_FILL_TYPE" val="1"/>
</p:tagLst>
</file>

<file path=ppt/tags/tag40.xml><?xml version="1.0" encoding="utf-8"?>
<p:tagLst xmlns:p="http://schemas.openxmlformats.org/presentationml/2006/main">
  <p:tag name="KSO_WM_BEAUTIFY_FLAG" val=""/>
</p:tagLst>
</file>

<file path=ppt/tags/tag41.xml><?xml version="1.0" encoding="utf-8"?>
<p:tagLst xmlns:p="http://schemas.openxmlformats.org/presentationml/2006/main">
  <p:tag name="KSO_WM_BEAUTIFY_FLAG" val=""/>
</p:tagLst>
</file>

<file path=ppt/tags/tag42.xml><?xml version="1.0" encoding="utf-8"?>
<p:tagLst xmlns:p="http://schemas.openxmlformats.org/presentationml/2006/main">
  <p:tag name="KSO_WM_BEAUTIFY_FLAG" val=""/>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BEAUTIFY_FLAG" val=""/>
</p:tagLst>
</file>

<file path=ppt/tags/tag46.xml><?xml version="1.0" encoding="utf-8"?>
<p:tagLst xmlns:p="http://schemas.openxmlformats.org/presentationml/2006/main">
  <p:tag name="KSO_WM_BEAUTIFY_FLAG" val=""/>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KSO_WM_BEAUTIFY_FLAG" val=""/>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2"/>
  <p:tag name="KSO_WM_UNIT_ID" val="diagram160100_5*n_i*1_2"/>
  <p:tag name="KSO_WM_UNIT_CLEAR" val="1"/>
  <p:tag name="KSO_WM_UNIT_LAYERLEVEL" val="1_1"/>
  <p:tag name="KSO_WM_DIAGRAM_GROUP_CODE" val="n1-1"/>
  <p:tag name="KSO_WM_UNIT_LINE_FORE_SCHEMECOLOR_INDEX" val="5"/>
  <p:tag name="KSO_WM_UNIT_LINE_FILL_TYPE" val="2"/>
</p:tagLst>
</file>

<file path=ppt/tags/tag50.xml><?xml version="1.0" encoding="utf-8"?>
<p:tagLst xmlns:p="http://schemas.openxmlformats.org/presentationml/2006/main">
  <p:tag name="KSO_WM_TEMPLATE_CATEGORY" val="diagram"/>
  <p:tag name="KSO_WM_TEMPLATE_INDEX" val="160824"/>
  <p:tag name="KSO_WM_UNIT_TYPE" val="p_h_f"/>
  <p:tag name="KSO_WM_UNIT_INDEX" val="1_1_1"/>
  <p:tag name="KSO_WM_UNIT_ID" val="diagram160824_1*p_h_f*1_1_1"/>
  <p:tag name="KSO_WM_UNIT_LAYERLEVEL" val="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6"/>
  <p:tag name="KSO_WM_UNIT_FILL_TYPE" val="1"/>
  <p:tag name="KSO_WM_UNIT_TEXT_FILL_FORE_SCHEMECOLOR_INDEX" val="14"/>
  <p:tag name="KSO_WM_UNIT_TEXT_FILL_TYPE" val="1"/>
</p:tagLst>
</file>

<file path=ppt/tags/tag51.xml><?xml version="1.0" encoding="utf-8"?>
<p:tagLst xmlns:p="http://schemas.openxmlformats.org/presentationml/2006/main">
  <p:tag name="KSO_WM_TAG_VERSION" val="1.0"/>
  <p:tag name="KSO_WM_BEAUTIFY_FLAG" val="#wm#"/>
  <p:tag name="KSO_WM_UNIT_TYPE" val="i"/>
  <p:tag name="KSO_WM_UNIT_ID" val="diagram160824_1*i*3"/>
  <p:tag name="KSO_WM_TEMPLATE_CATEGORY" val="diagram"/>
  <p:tag name="KSO_WM_TEMPLATE_INDEX" val="160824"/>
  <p:tag name="KSO_WM_UNIT_INDEX" val="3"/>
</p:tagLst>
</file>

<file path=ppt/tags/tag52.xml><?xml version="1.0" encoding="utf-8"?>
<p:tagLst xmlns:p="http://schemas.openxmlformats.org/presentationml/2006/main">
  <p:tag name="KSO_WM_TEMPLATE_CATEGORY" val="diagram"/>
  <p:tag name="KSO_WM_TEMPLATE_INDEX" val="160824"/>
  <p:tag name="KSO_WM_UNIT_TYPE" val="p_h_h_i"/>
  <p:tag name="KSO_WM_UNIT_INDEX" val="1_1_2_1"/>
  <p:tag name="KSO_WM_UNIT_ID" val="diagram160824_1*p_h_h_i*1_1_2_1"/>
  <p:tag name="KSO_WM_UNIT_LAYERLEVEL" val="1_1_1_1"/>
  <p:tag name="KSO_WM_BEAUTIFY_FLAG" val=""/>
  <p:tag name="KSO_WM_TAG_VERSION" val="1.0"/>
  <p:tag name="KSO_WM_DIAGRAM_GROUP_CODE" val="p1-1"/>
  <p:tag name="KSO_WM_UNIT_LINE_FORE_SCHEMECOLOR_INDEX" val="5"/>
  <p:tag name="KSO_WM_UNIT_LINE_FILL_TYPE" val="2"/>
</p:tagLst>
</file>

<file path=ppt/tags/tag53.xml><?xml version="1.0" encoding="utf-8"?>
<p:tagLst xmlns:p="http://schemas.openxmlformats.org/presentationml/2006/main">
  <p:tag name="KSO_WM_TEMPLATE_CATEGORY" val="diagram"/>
  <p:tag name="KSO_WM_TEMPLATE_INDEX" val="160824"/>
  <p:tag name="KSO_WM_UNIT_TYPE" val="p_h_h_i"/>
  <p:tag name="KSO_WM_UNIT_INDEX" val="1_1_1_1"/>
  <p:tag name="KSO_WM_UNIT_ID" val="diagram160824_1*p_h_h_i*1_1_1_1"/>
  <p:tag name="KSO_WM_UNIT_LAYERLEVEL" val="1_1_1_1"/>
  <p:tag name="KSO_WM_BEAUTIFY_FLAG" val=""/>
  <p:tag name="KSO_WM_TAG_VERSION" val="1.0"/>
  <p:tag name="KSO_WM_DIAGRAM_GROUP_CODE" val="p1-1"/>
  <p:tag name="KSO_WM_UNIT_LINE_FORE_SCHEMECOLOR_INDEX" val="5"/>
  <p:tag name="KSO_WM_UNIT_LINE_FILL_TYPE" val="2"/>
</p:tagLst>
</file>

<file path=ppt/tags/tag54.xml><?xml version="1.0" encoding="utf-8"?>
<p:tagLst xmlns:p="http://schemas.openxmlformats.org/presentationml/2006/main">
  <p:tag name="KSO_WM_TEMPLATE_CATEGORY" val="diagram"/>
  <p:tag name="KSO_WM_TEMPLATE_INDEX" val="160824"/>
  <p:tag name="KSO_WM_UNIT_TYPE" val="p_h_h_f"/>
  <p:tag name="KSO_WM_UNIT_INDEX" val="1_1_1_1"/>
  <p:tag name="KSO_WM_UNIT_ID" val="diagram160824_1*p_h_h_f*1_1_1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55.xml><?xml version="1.0" encoding="utf-8"?>
<p:tagLst xmlns:p="http://schemas.openxmlformats.org/presentationml/2006/main">
  <p:tag name="KSO_WM_TEMPLATE_CATEGORY" val="diagram"/>
  <p:tag name="KSO_WM_TEMPLATE_INDEX" val="160824"/>
  <p:tag name="KSO_WM_UNIT_TYPE" val="p_h_h_f"/>
  <p:tag name="KSO_WM_UNIT_INDEX" val="1_1_2_1"/>
  <p:tag name="KSO_WM_UNIT_ID" val="diagram160824_1*p_h_h_f*1_1_2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56.xml><?xml version="1.0" encoding="utf-8"?>
<p:tagLst xmlns:p="http://schemas.openxmlformats.org/presentationml/2006/main">
  <p:tag name="KSO_WM_TEMPLATE_CATEGORY" val="diagram"/>
  <p:tag name="KSO_WM_TEMPLATE_INDEX" val="160824"/>
  <p:tag name="KSO_WM_UNIT_TYPE" val="p_h_h_f"/>
  <p:tag name="KSO_WM_UNIT_INDEX" val="1_1_1_1"/>
  <p:tag name="KSO_WM_UNIT_ID" val="diagram160824_1*p_h_h_f*1_1_1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57.xml><?xml version="1.0" encoding="utf-8"?>
<p:tagLst xmlns:p="http://schemas.openxmlformats.org/presentationml/2006/main">
  <p:tag name="KSO_WM_BEAUTIFY_FLAG" val=""/>
</p:tagLst>
</file>

<file path=ppt/tags/tag58.xml><?xml version="1.0" encoding="utf-8"?>
<p:tagLst xmlns:p="http://schemas.openxmlformats.org/presentationml/2006/main">
  <p:tag name="KSO_WM_TEMPLATE_CATEGORY" val="diagram"/>
  <p:tag name="KSO_WM_TEMPLATE_INDEX" val="160824"/>
  <p:tag name="KSO_WM_UNIT_TYPE" val="p_h_f"/>
  <p:tag name="KSO_WM_UNIT_INDEX" val="1_1_1"/>
  <p:tag name="KSO_WM_UNIT_ID" val="diagram160824_1*p_h_f*1_1_1"/>
  <p:tag name="KSO_WM_UNIT_LAYERLEVEL" val="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6"/>
  <p:tag name="KSO_WM_UNIT_FILL_TYPE" val="1"/>
  <p:tag name="KSO_WM_UNIT_TEXT_FILL_FORE_SCHEMECOLOR_INDEX" val="14"/>
  <p:tag name="KSO_WM_UNIT_TEXT_FILL_TYPE" val="1"/>
</p:tagLst>
</file>

<file path=ppt/tags/tag59.xml><?xml version="1.0" encoding="utf-8"?>
<p:tagLst xmlns:p="http://schemas.openxmlformats.org/presentationml/2006/main">
  <p:tag name="KSO_WM_TAG_VERSION" val="1.0"/>
  <p:tag name="KSO_WM_BEAUTIFY_FLAG" val="#wm#"/>
  <p:tag name="KSO_WM_UNIT_TYPE" val="i"/>
  <p:tag name="KSO_WM_UNIT_ID" val="diagram160824_1*i*3"/>
  <p:tag name="KSO_WM_TEMPLATE_CATEGORY" val="diagram"/>
  <p:tag name="KSO_WM_TEMPLATE_INDEX" val="160824"/>
  <p:tag name="KSO_WM_UNIT_INDEX" val="3"/>
</p:tagLst>
</file>

<file path=ppt/tags/tag6.xml><?xml version="1.0" encoding="utf-8"?>
<p:tagLst xmlns:p="http://schemas.openxmlformats.org/presentationml/2006/main">
  <p:tag name="KSO_WM_TAG_VERSION" val="1.0"/>
  <p:tag name="KSO_WM_BEAUTIFY_FLAG" val="#wm#"/>
  <p:tag name="KSO_WM_TEMPLATE_CATEGORY" val="diagram"/>
  <p:tag name="KSO_WM_TEMPLATE_INDEX" val="160100"/>
  <p:tag name="KSO_WM_UNIT_TYPE" val="n_i"/>
  <p:tag name="KSO_WM_UNIT_INDEX" val="1_3"/>
  <p:tag name="KSO_WM_UNIT_ID" val="diagram160100_5*n_i*1_3"/>
  <p:tag name="KSO_WM_UNIT_CLEAR" val="1"/>
  <p:tag name="KSO_WM_UNIT_LAYERLEVEL" val="1_1"/>
  <p:tag name="KSO_WM_DIAGRAM_GROUP_CODE" val="n1-1"/>
  <p:tag name="KSO_WM_UNIT_LINE_FORE_SCHEMECOLOR_INDEX" val="6"/>
  <p:tag name="KSO_WM_UNIT_LINE_FILL_TYPE" val="2"/>
</p:tagLst>
</file>

<file path=ppt/tags/tag60.xml><?xml version="1.0" encoding="utf-8"?>
<p:tagLst xmlns:p="http://schemas.openxmlformats.org/presentationml/2006/main">
  <p:tag name="KSO_WM_TEMPLATE_CATEGORY" val="diagram"/>
  <p:tag name="KSO_WM_TEMPLATE_INDEX" val="160824"/>
  <p:tag name="KSO_WM_UNIT_TYPE" val="p_h_h_i"/>
  <p:tag name="KSO_WM_UNIT_INDEX" val="1_1_2_1"/>
  <p:tag name="KSO_WM_UNIT_ID" val="diagram160824_1*p_h_h_i*1_1_2_1"/>
  <p:tag name="KSO_WM_UNIT_LAYERLEVEL" val="1_1_1_1"/>
  <p:tag name="KSO_WM_BEAUTIFY_FLAG" val=""/>
  <p:tag name="KSO_WM_TAG_VERSION" val="1.0"/>
  <p:tag name="KSO_WM_DIAGRAM_GROUP_CODE" val="p1-1"/>
  <p:tag name="KSO_WM_UNIT_LINE_FORE_SCHEMECOLOR_INDEX" val="5"/>
  <p:tag name="KSO_WM_UNIT_LINE_FILL_TYPE" val="2"/>
</p:tagLst>
</file>

<file path=ppt/tags/tag61.xml><?xml version="1.0" encoding="utf-8"?>
<p:tagLst xmlns:p="http://schemas.openxmlformats.org/presentationml/2006/main">
  <p:tag name="KSO_WM_TEMPLATE_CATEGORY" val="diagram"/>
  <p:tag name="KSO_WM_TEMPLATE_INDEX" val="160824"/>
  <p:tag name="KSO_WM_UNIT_TYPE" val="p_h_h_i"/>
  <p:tag name="KSO_WM_UNIT_INDEX" val="1_1_1_1"/>
  <p:tag name="KSO_WM_UNIT_ID" val="diagram160824_1*p_h_h_i*1_1_1_1"/>
  <p:tag name="KSO_WM_UNIT_LAYERLEVEL" val="1_1_1_1"/>
  <p:tag name="KSO_WM_BEAUTIFY_FLAG" val=""/>
  <p:tag name="KSO_WM_TAG_VERSION" val="1.0"/>
  <p:tag name="KSO_WM_DIAGRAM_GROUP_CODE" val="p1-1"/>
  <p:tag name="KSO_WM_UNIT_LINE_FORE_SCHEMECOLOR_INDEX" val="5"/>
  <p:tag name="KSO_WM_UNIT_LINE_FILL_TYPE" val="2"/>
</p:tagLst>
</file>

<file path=ppt/tags/tag62.xml><?xml version="1.0" encoding="utf-8"?>
<p:tagLst xmlns:p="http://schemas.openxmlformats.org/presentationml/2006/main">
  <p:tag name="KSO_WM_TEMPLATE_CATEGORY" val="diagram"/>
  <p:tag name="KSO_WM_TEMPLATE_INDEX" val="160824"/>
  <p:tag name="KSO_WM_UNIT_TYPE" val="p_h_h_f"/>
  <p:tag name="KSO_WM_UNIT_INDEX" val="1_1_1_1"/>
  <p:tag name="KSO_WM_UNIT_ID" val="diagram160824_1*p_h_h_f*1_1_1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63.xml><?xml version="1.0" encoding="utf-8"?>
<p:tagLst xmlns:p="http://schemas.openxmlformats.org/presentationml/2006/main">
  <p:tag name="KSO_WM_TEMPLATE_CATEGORY" val="diagram"/>
  <p:tag name="KSO_WM_TEMPLATE_INDEX" val="160824"/>
  <p:tag name="KSO_WM_UNIT_TYPE" val="p_h_h_f"/>
  <p:tag name="KSO_WM_UNIT_INDEX" val="1_1_2_1"/>
  <p:tag name="KSO_WM_UNIT_ID" val="diagram160824_1*p_h_h_f*1_1_2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64.xml><?xml version="1.0" encoding="utf-8"?>
<p:tagLst xmlns:p="http://schemas.openxmlformats.org/presentationml/2006/main">
  <p:tag name="KSO_WM_TEMPLATE_CATEGORY" val="diagram"/>
  <p:tag name="KSO_WM_TEMPLATE_INDEX" val="160824"/>
  <p:tag name="KSO_WM_UNIT_TYPE" val="p_h_h_f"/>
  <p:tag name="KSO_WM_UNIT_INDEX" val="1_1_1_1"/>
  <p:tag name="KSO_WM_UNIT_ID" val="diagram160824_1*p_h_h_f*1_1_1_1"/>
  <p:tag name="KSO_WM_UNIT_LAYERLEVEL" val="1_1_1_1"/>
  <p:tag name="KSO_WM_UNIT_VALUE" val="21"/>
  <p:tag name="KSO_WM_UNIT_HIGHLIGHT" val="0"/>
  <p:tag name="KSO_WM_UNIT_COMPATIBLE" val="0"/>
  <p:tag name="KSO_WM_UNIT_CLEAR" val="0"/>
  <p:tag name="KSO_WM_BEAUTIFY_FLAG" val=""/>
  <p:tag name="KSO_WM_TAG_VERSION" val="1.0"/>
  <p:tag name="KSO_WM_DIAGRAM_GROUP_CODE" val="p1-1"/>
  <p:tag name="KSO_WM_UNIT_PRESET_TEXT" val="LOREM IPSUM"/>
  <p:tag name="KSO_WM_UNIT_FILL_FORE_SCHEMECOLOR_INDEX" val="5"/>
  <p:tag name="KSO_WM_UNIT_FILL_TYPE" val="1"/>
  <p:tag name="KSO_WM_UNIT_TEXT_FILL_FORE_SCHEMECOLOR_INDEX" val="14"/>
  <p:tag name="KSO_WM_UNIT_TEXT_FILL_TYPE" val="1"/>
</p:tagLst>
</file>

<file path=ppt/tags/tag65.xml><?xml version="1.0" encoding="utf-8"?>
<p:tagLst xmlns:p="http://schemas.openxmlformats.org/presentationml/2006/main">
  <p:tag name="KSO_WM_BEAUTIFY_FLAG" val=""/>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BEAUTIFY_FLAG" val=""/>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
</p:tagLst>
</file>

<file path=ppt/tags/tag7.xml><?xml version="1.0" encoding="utf-8"?>
<p:tagLst xmlns:p="http://schemas.openxmlformats.org/presentationml/2006/main">
  <p:tag name="KSO_WM_TAG_VERSION" val="1.0"/>
  <p:tag name="KSO_WM_TEMPLATE_CATEGORY" val="diagram"/>
  <p:tag name="KSO_WM_TEMPLATE_INDEX" val="160100"/>
  <p:tag name="KSO_WM_UNIT_ID" val="diagram160100_5*n_h_f*1_1_1"/>
  <p:tag name="KSO_WM_UNIT_CLEAR" val="1"/>
  <p:tag name="KSO_WM_UNIT_LAYERLEVEL" val="1_1_1"/>
  <p:tag name="KSO_WM_UNIT_VALUE" val="14"/>
  <p:tag name="KSO_WM_UNIT_HIGHLIGHT" val="0"/>
  <p:tag name="KSO_WM_UNIT_COMPATIBLE" val="0"/>
  <p:tag name="KSO_WM_UNIT_PRESET_TEXT_INDEX" val="4"/>
  <p:tag name="KSO_WM_UNIT_PRESET_TEXT_LEN" val="18"/>
  <p:tag name="KSO_WM_DIAGRAM_GROUP_CODE" val="n1-1"/>
  <p:tag name="KSO_WM_UNIT_TEXT_FILL_FORE_SCHEMECOLOR_INDEX" val="14"/>
  <p:tag name="KSO_WM_UNIT_TEXT_FILL_TYPE" val="1"/>
</p:tagLst>
</file>

<file path=ppt/tags/tag70.xml><?xml version="1.0" encoding="utf-8"?>
<p:tagLst xmlns:p="http://schemas.openxmlformats.org/presentationml/2006/main">
  <p:tag name="KSO_WM_BEAUTIFY_FLAG" val=""/>
</p:tagLst>
</file>

<file path=ppt/tags/tag71.xml><?xml version="1.0" encoding="utf-8"?>
<p:tagLst xmlns:p="http://schemas.openxmlformats.org/presentationml/2006/main">
  <p:tag name="KSO_WM_BEAUTIFY_FLAG" val=""/>
</p:tagLst>
</file>

<file path=ppt/tags/tag72.xml><?xml version="1.0" encoding="utf-8"?>
<p:tagLst xmlns:p="http://schemas.openxmlformats.org/presentationml/2006/main">
  <p:tag name="KSO_WM_BEAUTIFY_FLAG" val=""/>
</p:tagLst>
</file>

<file path=ppt/tags/tag73.xml><?xml version="1.0" encoding="utf-8"?>
<p:tagLst xmlns:p="http://schemas.openxmlformats.org/presentationml/2006/main">
  <p:tag name="KSO_WM_BEAUTIFY_FLAG" val=""/>
</p:tagLst>
</file>

<file path=ppt/tags/tag74.xml><?xml version="1.0" encoding="utf-8"?>
<p:tagLst xmlns:p="http://schemas.openxmlformats.org/presentationml/2006/main">
  <p:tag name="KSO_WM_BEAUTIFY_FLAG" val=""/>
</p:tagLst>
</file>

<file path=ppt/tags/tag75.xml><?xml version="1.0" encoding="utf-8"?>
<p:tagLst xmlns:p="http://schemas.openxmlformats.org/presentationml/2006/main">
  <p:tag name="KSO_WM_BEAUTIFY_FLAG" val=""/>
</p:tagLst>
</file>

<file path=ppt/tags/tag76.xml><?xml version="1.0" encoding="utf-8"?>
<p:tagLst xmlns:p="http://schemas.openxmlformats.org/presentationml/2006/main">
  <p:tag name="KSO_WM_BEAUTIFY_FLAG" val=""/>
</p:tagLst>
</file>

<file path=ppt/tags/tag77.xml><?xml version="1.0" encoding="utf-8"?>
<p:tagLst xmlns:p="http://schemas.openxmlformats.org/presentationml/2006/main">
  <p:tag name="KSO_WM_BEAUTIFY_FLAG" val=""/>
</p:tagLst>
</file>

<file path=ppt/tags/tag8.xml><?xml version="1.0" encoding="utf-8"?>
<p:tagLst xmlns:p="http://schemas.openxmlformats.org/presentationml/2006/main">
  <p:tag name="KSO_WM_TAG_VERSION" val="1.0"/>
  <p:tag name="KSO_WM_TEMPLATE_CATEGORY" val="diagram"/>
  <p:tag name="KSO_WM_TEMPLATE_INDEX" val="160100"/>
  <p:tag name="KSO_WM_UNIT_ID" val="diagram160100_5*g*1"/>
  <p:tag name="KSO_WM_UNIT_CLEAR" val="1"/>
  <p:tag name="KSO_WM_UNIT_LAYERLEVEL" val="1"/>
  <p:tag name="KSO_WM_UNIT_VALUE" val="30"/>
  <p:tag name="KSO_WM_UNIT_HIGHLIGHT" val="0"/>
  <p:tag name="KSO_WM_UNIT_COMPATIBLE" val="1"/>
  <p:tag name="KSO_WM_UNIT_RELATE_UNITID" val="diagram160100_5*n*1"/>
  <p:tag name="KSO_WM_UNIT_PRESET_TEXT_INDEX" val="3"/>
  <p:tag name="KSO_WM_UNIT_PRESET_TEXT_LEN" val="23"/>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5ug4fu5w">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20101</Words>
  <Application>WPS 演示</Application>
  <PresentationFormat>自定义</PresentationFormat>
  <Paragraphs>767</Paragraphs>
  <Slides>25</Slides>
  <Notes>20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25</vt:i4>
      </vt:variant>
    </vt:vector>
  </HeadingPairs>
  <TitlesOfParts>
    <vt:vector size="40" baseType="lpstr">
      <vt:lpstr>Arial</vt:lpstr>
      <vt:lpstr>宋体</vt:lpstr>
      <vt:lpstr>Wingdings</vt:lpstr>
      <vt:lpstr>华文隶书</vt:lpstr>
      <vt:lpstr>方正正黑简体</vt:lpstr>
      <vt:lpstr>黑体</vt:lpstr>
      <vt:lpstr>Calibri</vt:lpstr>
      <vt:lpstr>Times New Roman</vt:lpstr>
      <vt:lpstr>微软雅黑</vt:lpstr>
      <vt:lpstr>Arial Unicode MS</vt:lpstr>
      <vt:lpstr>HelveticaNeue</vt:lpstr>
      <vt:lpstr>Helvetica 65 Medium</vt:lpstr>
      <vt:lpstr>华文新魏</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仙人掌</dc:title>
  <dc:creator>第一PPT</dc:creator>
  <cp:keywords>www.1ppt.com</cp:keywords>
  <dc:description>www.1ppt.com</dc:description>
  <cp:lastModifiedBy>24147</cp:lastModifiedBy>
  <cp:revision>51</cp:revision>
  <dcterms:created xsi:type="dcterms:W3CDTF">2021-07-15T00:35:00Z</dcterms:created>
  <dcterms:modified xsi:type="dcterms:W3CDTF">2023-06-19T05:57:56Z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7E3369FD20064518AC49B9802B5EB040_13</vt:lpwstr>
  </property>
</Properties>
</file>