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531" r:id="rId4"/>
    <p:sldId id="491" r:id="rId5"/>
    <p:sldId id="516" r:id="rId6"/>
    <p:sldId id="495" r:id="rId7"/>
    <p:sldId id="496" r:id="rId8"/>
    <p:sldId id="287" r:id="rId9"/>
    <p:sldId id="497" r:id="rId11"/>
    <p:sldId id="294" r:id="rId12"/>
    <p:sldId id="293" r:id="rId13"/>
    <p:sldId id="498" r:id="rId14"/>
    <p:sldId id="503" r:id="rId15"/>
    <p:sldId id="504" r:id="rId16"/>
    <p:sldId id="512" r:id="rId17"/>
    <p:sldId id="435" r:id="rId18"/>
    <p:sldId id="508" r:id="rId19"/>
    <p:sldId id="509" r:id="rId20"/>
    <p:sldId id="51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5340200-9878-445B-B433-16DDB71B3CA3}">
          <p14:sldIdLst>
            <p14:sldId id="491"/>
            <p14:sldId id="516"/>
            <p14:sldId id="495"/>
            <p14:sldId id="496"/>
            <p14:sldId id="287"/>
            <p14:sldId id="497"/>
            <p14:sldId id="294"/>
            <p14:sldId id="293"/>
            <p14:sldId id="498"/>
            <p14:sldId id="503"/>
            <p14:sldId id="504"/>
            <p14:sldId id="512"/>
            <p14:sldId id="435"/>
            <p14:sldId id="508"/>
            <p14:sldId id="509"/>
            <p14:sldId id="517"/>
            <p14:sldId id="531"/>
          </p14:sldIdLst>
        </p14:section>
        <p14:section name="无标题节" id="{CD6D709F-2A1D-492B-977F-B08D349F642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6600FF"/>
    <a:srgbClr val="0000FF"/>
    <a:srgbClr val="FDF5E2"/>
    <a:srgbClr val="FE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8DF06-8247-4A4D-B36F-D0A11588D0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FFDE8-9E64-4D31-A610-F93DC84E52B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i="0" dirty="0">
                <a:effectLst/>
                <a:latin typeface="Comic Sans MS" panose="030F0702030302020204" pitchFamily="66" charset="0"/>
              </a:rPr>
              <a:t>Let us see whether the author agree to his and how the author develops his writing.</a:t>
            </a:r>
            <a:endParaRPr lang="en-US" altLang="zh-CN" sz="1200" b="1" i="0" dirty="0">
              <a:effectLst/>
              <a:latin typeface="Comic Sans MS" panose="030F0702030302020204" pitchFamily="66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BB846-5F63-4C5E-B882-F4F055C4CE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AD356-AB43-41A3-92C8-7AAD881A1F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141B-7F7E-42F5-B10A-1F1C1F235E32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0155-7147-4075-9229-74D990A1B0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68130-4738-4411-BEA7-2D81DE8C50E3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3" Type="http://schemas.openxmlformats.org/officeDocument/2006/relationships/image" Target="../media/image3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" y="24197"/>
            <a:ext cx="11978590" cy="295388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522" y="0"/>
            <a:ext cx="141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Georgia" panose="02040502050405020303" pitchFamily="18" charset="0"/>
              </a:rPr>
              <a:t>Para 2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565553" y="3013544"/>
            <a:ext cx="2800934" cy="594159"/>
            <a:chOff x="206522" y="3532348"/>
            <a:chExt cx="2800934" cy="594159"/>
          </a:xfrm>
        </p:grpSpPr>
        <p:sp>
          <p:nvSpPr>
            <p:cNvPr id="6" name="文本框 5"/>
            <p:cNvSpPr txBox="1"/>
            <p:nvPr/>
          </p:nvSpPr>
          <p:spPr>
            <a:xfrm>
              <a:off x="365856" y="3541732"/>
              <a:ext cx="264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Cuisine    </a:t>
              </a:r>
              <a:r>
                <a:rPr lang="zh-CN" altLang="en-US" sz="3200" b="1" dirty="0"/>
                <a:t> </a:t>
              </a:r>
              <a:endParaRPr lang="zh-CN" altLang="en-US" sz="3200" b="1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6522" y="3532348"/>
              <a:ext cx="2078181" cy="584774"/>
            </a:xfrm>
            <a:prstGeom prst="rect">
              <a:avLst/>
            </a:prstGeom>
            <a:noFill/>
            <a:ln w="44450">
              <a:solidFill>
                <a:srgbClr val="00B0F0">
                  <a:alpha val="94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015809" y="2832907"/>
            <a:ext cx="2932472" cy="1190598"/>
            <a:chOff x="231266" y="5388326"/>
            <a:chExt cx="2543652" cy="1276299"/>
          </a:xfrm>
        </p:grpSpPr>
        <p:sp>
          <p:nvSpPr>
            <p:cNvPr id="7" name="文本框 6"/>
            <p:cNvSpPr txBox="1"/>
            <p:nvPr/>
          </p:nvSpPr>
          <p:spPr>
            <a:xfrm>
              <a:off x="343127" y="5481136"/>
              <a:ext cx="2431791" cy="1183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Personality</a:t>
              </a:r>
              <a:endPara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2600"/>
                </a:lnSpc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character</a:t>
              </a:r>
              <a:endPara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2600"/>
                </a:lnSpc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culture </a:t>
              </a:r>
              <a:endPara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31266" y="5388326"/>
              <a:ext cx="1758569" cy="1234963"/>
            </a:xfrm>
            <a:prstGeom prst="rect">
              <a:avLst/>
            </a:prstGeom>
            <a:noFill/>
            <a:ln w="44450">
              <a:solidFill>
                <a:srgbClr val="00B0F0">
                  <a:alpha val="94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2373" y="2982766"/>
            <a:ext cx="3017087" cy="646331"/>
            <a:chOff x="213410" y="2599261"/>
            <a:chExt cx="3017087" cy="646331"/>
          </a:xfrm>
        </p:grpSpPr>
        <p:sp>
          <p:nvSpPr>
            <p:cNvPr id="5" name="文本框 4"/>
            <p:cNvSpPr txBox="1"/>
            <p:nvPr/>
          </p:nvSpPr>
          <p:spPr>
            <a:xfrm>
              <a:off x="344756" y="2599261"/>
              <a:ext cx="2885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Where   </a:t>
              </a:r>
              <a:r>
                <a:rPr lang="zh-CN" altLang="en-US" sz="3600" b="1" dirty="0"/>
                <a:t> </a:t>
              </a:r>
              <a:endParaRPr lang="zh-CN" altLang="en-US" sz="3600" b="1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3410" y="2630039"/>
              <a:ext cx="2270250" cy="584776"/>
            </a:xfrm>
            <a:prstGeom prst="rect">
              <a:avLst/>
            </a:prstGeom>
            <a:noFill/>
            <a:ln w="44450">
              <a:solidFill>
                <a:srgbClr val="00B0F0">
                  <a:alpha val="94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11" name="圆角矩形 5"/>
          <p:cNvSpPr/>
          <p:nvPr/>
        </p:nvSpPr>
        <p:spPr>
          <a:xfrm>
            <a:off x="3149599" y="766204"/>
            <a:ext cx="1063979" cy="27750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圆角矩形 5"/>
          <p:cNvSpPr/>
          <p:nvPr/>
        </p:nvSpPr>
        <p:spPr>
          <a:xfrm>
            <a:off x="9251124" y="1076972"/>
            <a:ext cx="2590801" cy="36042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圆角矩形 5"/>
          <p:cNvSpPr/>
          <p:nvPr/>
        </p:nvSpPr>
        <p:spPr>
          <a:xfrm>
            <a:off x="213410" y="510406"/>
            <a:ext cx="2178808" cy="1096721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4213578" y="2004669"/>
            <a:ext cx="5293071" cy="1968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0524575" y="1746562"/>
            <a:ext cx="276103" cy="2946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380395" y="2361306"/>
            <a:ext cx="618836" cy="2946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5986887" y="2616807"/>
            <a:ext cx="2798618" cy="959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38239" y="3650433"/>
            <a:ext cx="282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America</a:t>
            </a:r>
            <a:r>
              <a:rPr lang="en-US" altLang="zh-CN" sz="3200" b="1" dirty="0"/>
              <a:t> </a:t>
            </a:r>
            <a:endParaRPr lang="zh-CN" altLang="en-US" sz="32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8573127" y="4235208"/>
            <a:ext cx="348507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Americans love bold, simple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flavours</a:t>
            </a: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are not afraid to try new foods.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173789" y="4047263"/>
            <a:ext cx="3646522" cy="117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Chinese food in America 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changed to suit </a:t>
            </a:r>
            <a:r>
              <a:rPr lang="en-US" altLang="zh-C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American tastes.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810694" y="5800318"/>
            <a:ext cx="6767877" cy="837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C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2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flavour</a:t>
            </a:r>
            <a:r>
              <a:rPr lang="en-US" altLang="zh-C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preferences of Americans often differ from </a:t>
            </a:r>
            <a:r>
              <a:rPr lang="en-US" altLang="zh-CN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en-US" altLang="zh-C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Chinese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4471560" y="5137571"/>
            <a:ext cx="0" cy="6627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4852494" y="5027974"/>
            <a:ext cx="0" cy="7368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2863740" y="4921140"/>
            <a:ext cx="113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011889" y="5107857"/>
            <a:ext cx="202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>
            <a:off x="6385637" y="3320463"/>
            <a:ext cx="2114850" cy="179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6758123" y="2824151"/>
            <a:ext cx="20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直接箭头连接符 58"/>
          <p:cNvCxnSpPr/>
          <p:nvPr/>
        </p:nvCxnSpPr>
        <p:spPr>
          <a:xfrm flipH="1">
            <a:off x="6373952" y="3408926"/>
            <a:ext cx="20851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6758123" y="3290029"/>
            <a:ext cx="20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07611" y="1358562"/>
            <a:ext cx="6372783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0944" y="1528050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66704" y="1537278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83896" y="1543247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49599" y="3631163"/>
            <a:ext cx="331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highlight>
                  <a:srgbClr val="FFFF00"/>
                </a:highlight>
              </a:rPr>
              <a:t>General Tso’s chicken</a:t>
            </a:r>
            <a:endParaRPr lang="zh-CN" altLang="en-US" sz="2400" b="1" dirty="0">
              <a:highlight>
                <a:srgbClr val="FFFF00"/>
              </a:highlight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730078" y="2110051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983359" y="2449322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3709124" y="2941317"/>
            <a:ext cx="4555525" cy="156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8" grpId="0" animBg="1"/>
      <p:bldP spid="23" grpId="0" animBg="1"/>
      <p:bldP spid="27" grpId="0"/>
      <p:bldP spid="34" grpId="0"/>
      <p:bldP spid="36" grpId="0"/>
      <p:bldP spid="38" grpId="0"/>
      <p:bldP spid="44" grpId="0"/>
      <p:bldP spid="45" grpId="0"/>
      <p:bldP spid="58" grpId="0"/>
      <p:bldP spid="60" grpId="0"/>
      <p:bldP spid="2" grpId="0" animBg="1"/>
      <p:bldP spid="12" grpId="0"/>
      <p:bldP spid="15" grpId="0"/>
      <p:bldP spid="17" grpId="0"/>
      <p:bldP spid="20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63522" y="13769"/>
            <a:ext cx="2800934" cy="594159"/>
            <a:chOff x="206522" y="3532348"/>
            <a:chExt cx="2800934" cy="594159"/>
          </a:xfrm>
        </p:grpSpPr>
        <p:sp>
          <p:nvSpPr>
            <p:cNvPr id="3" name="文本框 2"/>
            <p:cNvSpPr txBox="1"/>
            <p:nvPr/>
          </p:nvSpPr>
          <p:spPr>
            <a:xfrm>
              <a:off x="365856" y="3541732"/>
              <a:ext cx="264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Cuisine    </a:t>
              </a:r>
              <a:r>
                <a:rPr lang="zh-CN" altLang="en-US" sz="3200" b="1" dirty="0"/>
                <a:t> </a:t>
              </a:r>
              <a:endParaRPr lang="zh-CN" altLang="en-US" sz="3200" b="1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06522" y="3532348"/>
              <a:ext cx="2078181" cy="584774"/>
            </a:xfrm>
            <a:prstGeom prst="rect">
              <a:avLst/>
            </a:prstGeom>
            <a:noFill/>
            <a:ln w="44450">
              <a:solidFill>
                <a:srgbClr val="00B0F0">
                  <a:alpha val="94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030199" y="-24632"/>
            <a:ext cx="3935515" cy="992797"/>
            <a:chOff x="431804" y="5369837"/>
            <a:chExt cx="2513554" cy="1064260"/>
          </a:xfrm>
        </p:grpSpPr>
        <p:sp>
          <p:nvSpPr>
            <p:cNvPr id="6" name="文本框 5"/>
            <p:cNvSpPr txBox="1"/>
            <p:nvPr/>
          </p:nvSpPr>
          <p:spPr>
            <a:xfrm>
              <a:off x="513567" y="5477436"/>
              <a:ext cx="2431791" cy="95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Personality</a:t>
              </a:r>
              <a:endPara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character</a:t>
              </a:r>
              <a:endPara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culture </a:t>
              </a:r>
              <a:endPara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31804" y="5369837"/>
              <a:ext cx="1215896" cy="908412"/>
            </a:xfrm>
            <a:prstGeom prst="rect">
              <a:avLst/>
            </a:prstGeom>
            <a:noFill/>
            <a:ln w="44450">
              <a:solidFill>
                <a:srgbClr val="00B0F0">
                  <a:alpha val="94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01338" y="6794"/>
            <a:ext cx="3017087" cy="646331"/>
            <a:chOff x="213410" y="2599261"/>
            <a:chExt cx="3017087" cy="646331"/>
          </a:xfrm>
        </p:grpSpPr>
        <p:sp>
          <p:nvSpPr>
            <p:cNvPr id="9" name="文本框 8"/>
            <p:cNvSpPr txBox="1"/>
            <p:nvPr/>
          </p:nvSpPr>
          <p:spPr>
            <a:xfrm>
              <a:off x="344756" y="2599261"/>
              <a:ext cx="2885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Where   </a:t>
              </a:r>
              <a:r>
                <a:rPr lang="zh-CN" altLang="en-US" sz="3600" b="1" dirty="0"/>
                <a:t> </a:t>
              </a:r>
              <a:endParaRPr lang="zh-CN" altLang="en-US" sz="3600" b="1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3410" y="2630039"/>
              <a:ext cx="2270250" cy="584776"/>
            </a:xfrm>
            <a:prstGeom prst="rect">
              <a:avLst/>
            </a:prstGeom>
            <a:noFill/>
            <a:ln w="44450">
              <a:solidFill>
                <a:srgbClr val="00B0F0">
                  <a:alpha val="94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0" y="-1380"/>
            <a:ext cx="141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Georgia" panose="02040502050405020303" pitchFamily="18" charset="0"/>
              </a:rPr>
              <a:t>Para 3-6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12" name="Picture 2" descr="山东水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11" y="2116588"/>
            <a:ext cx="1239762" cy="88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山东 煎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25" y="2246434"/>
            <a:ext cx="1213935" cy="88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87" y="676647"/>
            <a:ext cx="1527770" cy="125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965987" y="851664"/>
            <a:ext cx="2820398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Beijing </a:t>
            </a:r>
            <a:endParaRPr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8889" y="2315747"/>
            <a:ext cx="2465250" cy="46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Shandon </a:t>
            </a:r>
            <a:endParaRPr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2488" y="3314414"/>
            <a:ext cx="2465250" cy="875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Northern Xinjiang </a:t>
            </a:r>
            <a:endParaRPr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8425" y="5374297"/>
            <a:ext cx="2108855" cy="875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South &amp;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10000"/>
              </a:lnSpc>
              <a:buNone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central China</a:t>
            </a:r>
            <a:endParaRPr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18745" y="957081"/>
            <a:ext cx="4331880" cy="78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altLang="zh-CN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People there offered them good </a:t>
            </a:r>
            <a:r>
              <a:rPr lang="en-US" altLang="zh-CN" sz="2800" dirty="0">
                <a:solidFill>
                  <a:srgbClr val="0000F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friendship</a:t>
            </a:r>
            <a:r>
              <a:rPr lang="en-US" altLang="zh-CN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CN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61836" y="2056353"/>
            <a:ext cx="3817219" cy="77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800" dirty="0">
                <a:solidFill>
                  <a:srgbClr val="0000F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Family</a:t>
            </a:r>
            <a:r>
              <a:rPr lang="en-US" altLang="zh-CN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is important to the people there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21" name="Picture 6" descr="怎样才算是正宗的新疆羊肉串 蚂蜂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84" y="3230989"/>
            <a:ext cx="2139776" cy="160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375" y="5009798"/>
            <a:ext cx="2318021" cy="164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318" y="5007289"/>
            <a:ext cx="2125581" cy="160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本框 25"/>
          <p:cNvSpPr txBox="1"/>
          <p:nvPr/>
        </p:nvSpPr>
        <p:spPr>
          <a:xfrm>
            <a:off x="7518744" y="5124350"/>
            <a:ext cx="4673256" cy="1416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altLang="zh-CN" sz="28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Through</a:t>
            </a:r>
            <a:r>
              <a:rPr lang="en-US" altLang="zh-CN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food, Chinese people everywhere show friendship and kindness.</a:t>
            </a:r>
            <a:endParaRPr lang="en-US" altLang="zh-CN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07703" y="3032727"/>
            <a:ext cx="460253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People there </a:t>
            </a:r>
            <a:r>
              <a:rPr lang="en-US" altLang="zh-CN" sz="2800" dirty="0">
                <a:solidFill>
                  <a:srgbClr val="0000F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traditionally </a:t>
            </a:r>
            <a:r>
              <a:rPr lang="en-US" altLang="zh-CN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wandered the open range on horses  </a:t>
            </a:r>
            <a:r>
              <a:rPr lang="en-US" altLang="zh-CN" sz="28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so</a:t>
            </a:r>
            <a:r>
              <a:rPr lang="en-US" altLang="zh-CN" sz="2800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</a:rPr>
              <a:t>their traditional foods are what you can cook over an open fire.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498"/>
            <a:ext cx="11850292" cy="1654626"/>
          </a:xfrm>
          <a:prstGeom prst="rect">
            <a:avLst/>
          </a:prstGeom>
        </p:spPr>
      </p:pic>
      <p:sp>
        <p:nvSpPr>
          <p:cNvPr id="25" name="圆角矩形 5"/>
          <p:cNvSpPr/>
          <p:nvPr/>
        </p:nvSpPr>
        <p:spPr>
          <a:xfrm>
            <a:off x="7955184" y="2363208"/>
            <a:ext cx="986681" cy="26128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圆角矩形 5"/>
          <p:cNvSpPr/>
          <p:nvPr/>
        </p:nvSpPr>
        <p:spPr>
          <a:xfrm>
            <a:off x="9030200" y="2390436"/>
            <a:ext cx="2386412" cy="26128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圆角矩形 5"/>
          <p:cNvSpPr/>
          <p:nvPr/>
        </p:nvSpPr>
        <p:spPr>
          <a:xfrm>
            <a:off x="9331735" y="3162957"/>
            <a:ext cx="2437636" cy="23462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517925" y="2885407"/>
            <a:ext cx="350982" cy="2946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5014724" y="3063110"/>
            <a:ext cx="6596523" cy="98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318176" y="3576339"/>
            <a:ext cx="5293071" cy="1968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6" grpId="0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0" y="8621"/>
            <a:ext cx="6326612" cy="51038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1" y="5099461"/>
            <a:ext cx="6388428" cy="16833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7000"/>
              </a:srgbClr>
            </a:outerShdw>
          </a:effectLst>
        </p:spPr>
      </p:pic>
      <p:sp>
        <p:nvSpPr>
          <p:cNvPr id="56" name="圆角矩形 7"/>
          <p:cNvSpPr/>
          <p:nvPr/>
        </p:nvSpPr>
        <p:spPr>
          <a:xfrm>
            <a:off x="35100" y="384447"/>
            <a:ext cx="6287587" cy="624004"/>
          </a:xfrm>
          <a:prstGeom prst="roundRect">
            <a:avLst/>
          </a:prstGeom>
          <a:noFill/>
          <a:ln w="4445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圆角矩形 12"/>
          <p:cNvSpPr/>
          <p:nvPr/>
        </p:nvSpPr>
        <p:spPr>
          <a:xfrm>
            <a:off x="5992" y="5905087"/>
            <a:ext cx="6384038" cy="805815"/>
          </a:xfrm>
          <a:prstGeom prst="roundRect">
            <a:avLst/>
          </a:prstGeom>
          <a:noFill/>
          <a:ln w="41275" cap="flat" cmpd="sng" algn="ctr">
            <a:solidFill>
              <a:srgbClr val="ED7D3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圆角矩形 10"/>
          <p:cNvSpPr/>
          <p:nvPr/>
        </p:nvSpPr>
        <p:spPr>
          <a:xfrm>
            <a:off x="-85784" y="1038568"/>
            <a:ext cx="6388428" cy="4879760"/>
          </a:xfrm>
          <a:prstGeom prst="round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694768" y="6516722"/>
            <a:ext cx="2250817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圆角矩形 3"/>
          <p:cNvSpPr/>
          <p:nvPr/>
        </p:nvSpPr>
        <p:spPr>
          <a:xfrm>
            <a:off x="1526590" y="1376935"/>
            <a:ext cx="872739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2864361" y="638979"/>
            <a:ext cx="1660815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3982321" y="797961"/>
            <a:ext cx="1963264" cy="0"/>
          </a:xfrm>
          <a:prstGeom prst="line">
            <a:avLst/>
          </a:prstGeom>
          <a:ln w="571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圆角矩形 3"/>
          <p:cNvSpPr/>
          <p:nvPr/>
        </p:nvSpPr>
        <p:spPr>
          <a:xfrm>
            <a:off x="3997489" y="2830099"/>
            <a:ext cx="872739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4" name="圆角矩形 3"/>
          <p:cNvSpPr/>
          <p:nvPr/>
        </p:nvSpPr>
        <p:spPr>
          <a:xfrm>
            <a:off x="1272391" y="3659345"/>
            <a:ext cx="1234145" cy="268468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5" name="圆角矩形 3"/>
          <p:cNvSpPr/>
          <p:nvPr/>
        </p:nvSpPr>
        <p:spPr>
          <a:xfrm>
            <a:off x="1257898" y="4601350"/>
            <a:ext cx="1234145" cy="181509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6" name="圆角矩形 3"/>
          <p:cNvSpPr/>
          <p:nvPr/>
        </p:nvSpPr>
        <p:spPr>
          <a:xfrm>
            <a:off x="1874970" y="5225478"/>
            <a:ext cx="872739" cy="181510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sp>
        <p:nvSpPr>
          <p:cNvPr id="67" name="圆角矩形 3"/>
          <p:cNvSpPr/>
          <p:nvPr/>
        </p:nvSpPr>
        <p:spPr>
          <a:xfrm>
            <a:off x="3567874" y="5225478"/>
            <a:ext cx="957302" cy="147151"/>
          </a:xfrm>
          <a:prstGeom prst="roundRect">
            <a:avLst/>
          </a:prstGeom>
          <a:noFill/>
          <a:ln w="57150" cmpd="sng">
            <a:solidFill>
              <a:srgbClr val="C0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onar Bangla"/>
              <a:ea typeface="红豆幼黑体"/>
              <a:cs typeface="+mn-cs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 flipH="1" flipV="1">
            <a:off x="6466638" y="638978"/>
            <a:ext cx="752647" cy="1"/>
          </a:xfrm>
          <a:prstGeom prst="straightConnector1">
            <a:avLst/>
          </a:prstGeom>
          <a:noFill/>
          <a:ln w="63500" cap="flat" cmpd="sng" algn="ctr">
            <a:solidFill>
              <a:srgbClr val="7030A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69" name="直接箭头连接符 68"/>
          <p:cNvCxnSpPr/>
          <p:nvPr/>
        </p:nvCxnSpPr>
        <p:spPr>
          <a:xfrm flipH="1" flipV="1">
            <a:off x="6434588" y="6089359"/>
            <a:ext cx="1138969" cy="19838"/>
          </a:xfrm>
          <a:prstGeom prst="straightConnector1">
            <a:avLst/>
          </a:prstGeom>
          <a:noFill/>
          <a:ln w="63500" cap="flat" cmpd="sng" algn="ctr">
            <a:solidFill>
              <a:srgbClr val="ED7D31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70" name="直接箭头连接符 69"/>
          <p:cNvCxnSpPr/>
          <p:nvPr/>
        </p:nvCxnSpPr>
        <p:spPr>
          <a:xfrm flipH="1">
            <a:off x="6229015" y="3011609"/>
            <a:ext cx="970092" cy="0"/>
          </a:xfrm>
          <a:prstGeom prst="straightConnector1">
            <a:avLst/>
          </a:prstGeom>
          <a:noFill/>
          <a:ln w="63500" cap="flat" cmpd="sng" algn="ctr">
            <a:solidFill>
              <a:srgbClr val="C0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71" name="文本框 70"/>
          <p:cNvSpPr txBox="1"/>
          <p:nvPr/>
        </p:nvSpPr>
        <p:spPr>
          <a:xfrm>
            <a:off x="7334212" y="207961"/>
            <a:ext cx="3261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listo MT" panose="02040603050505030304" pitchFamily="18" charset="0"/>
              </a:rPr>
              <a:t>Topic</a:t>
            </a:r>
            <a:r>
              <a:rPr lang="zh-CN" altLang="en-US" sz="3200" b="1" dirty="0">
                <a:latin typeface="Calisto MT" panose="02040603050505030304" pitchFamily="18" charset="0"/>
              </a:rPr>
              <a:t>（</a:t>
            </a:r>
            <a:r>
              <a:rPr lang="en-US" altLang="zh-CN" sz="3200" b="1" dirty="0">
                <a:solidFill>
                  <a:srgbClr val="7030A0"/>
                </a:solidFill>
                <a:latin typeface="Calisto MT" panose="02040603050505030304" pitchFamily="18" charset="0"/>
              </a:rPr>
              <a:t>Para.1</a:t>
            </a:r>
            <a:r>
              <a:rPr lang="zh-CN" altLang="en-US" sz="3200" b="1" dirty="0">
                <a:latin typeface="Calisto MT" panose="02040603050505030304" pitchFamily="18" charset="0"/>
              </a:rPr>
              <a:t>）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  <p:sp>
        <p:nvSpPr>
          <p:cNvPr id="72" name="文本框 71"/>
          <p:cNvSpPr txBox="1"/>
          <p:nvPr/>
        </p:nvSpPr>
        <p:spPr>
          <a:xfrm>
            <a:off x="7199107" y="638979"/>
            <a:ext cx="3334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You</a:t>
            </a:r>
            <a:r>
              <a:rPr lang="zh-CN" altLang="en-US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are</a:t>
            </a:r>
            <a:r>
              <a:rPr lang="zh-CN" altLang="en-US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what</a:t>
            </a:r>
            <a:r>
              <a:rPr lang="zh-CN" altLang="en-US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you</a:t>
            </a:r>
            <a:r>
              <a:rPr lang="zh-CN" altLang="en-US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eat.</a:t>
            </a:r>
            <a:endParaRPr lang="zh-CN" altLang="en-US" sz="2800" b="1" i="1" dirty="0">
              <a:solidFill>
                <a:srgbClr val="66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7243320" y="1948507"/>
            <a:ext cx="47713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Body(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Para.2-Para. 6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)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882034" y="5723493"/>
            <a:ext cx="41668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Conclusion(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Para.7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等线" panose="02010600030101010101" pitchFamily="2" charset="-122"/>
                <a:cs typeface="+mn-cs"/>
              </a:rPr>
              <a:t>)</a:t>
            </a:r>
            <a:endParaRPr lang="zh-CN" altLang="en-US" b="1" dirty="0"/>
          </a:p>
        </p:txBody>
      </p:sp>
      <p:sp>
        <p:nvSpPr>
          <p:cNvPr id="75" name="文本框 74"/>
          <p:cNvSpPr txBox="1"/>
          <p:nvPr/>
        </p:nvSpPr>
        <p:spPr>
          <a:xfrm>
            <a:off x="7228777" y="2706210"/>
            <a:ext cx="44107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anose="02020603050405020304" charset="0"/>
                <a:cs typeface="Times New Roman" panose="02020603050405020304" charset="0"/>
              </a:rPr>
              <a:t>My _________________ with Chinese food.</a:t>
            </a:r>
            <a:endParaRPr lang="zh-CN" altLang="en-US" sz="28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960235" y="2619727"/>
            <a:ext cx="33375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different experiences </a:t>
            </a:r>
            <a:endParaRPr lang="en-US" altLang="zh-CN" sz="28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579593" y="6197570"/>
            <a:ext cx="5606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6600FF"/>
                </a:solidFill>
                <a:latin typeface="Times New Roman" panose="02020603050405020304" charset="0"/>
                <a:cs typeface="Times New Roman" panose="02020603050405020304" charset="0"/>
              </a:rPr>
              <a:t>Culture and cuisine go hand in hand.</a:t>
            </a:r>
            <a:endParaRPr lang="en-US" altLang="zh-CN" sz="2800" b="1" i="1" dirty="0">
              <a:solidFill>
                <a:srgbClr val="66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20"/>
          <p:cNvSpPr txBox="1"/>
          <p:nvPr/>
        </p:nvSpPr>
        <p:spPr>
          <a:xfrm>
            <a:off x="7095689" y="3461366"/>
            <a:ext cx="46768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People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live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in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different places and eat different kinds of food,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so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they share different cultures.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dirty="0">
              <a:solidFill>
                <a:prstClr val="black"/>
              </a:solidFill>
              <a:latin typeface="Times New Roman" panose="02020603050405020304" charset="0"/>
              <a:ea typeface="等线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 -0.00232 L -0.0336 -0.00209 C -0.03568 -0.00648 -0.03737 -0.01065 -0.03946 -0.01412 C -0.04076 -0.01598 -0.04232 -0.01713 -0.04375 -0.01829 C -0.05248 -0.02662 -0.04779 -0.02223 -0.05664 -0.02871 C -0.06302 -0.0331 -0.05755 -0.0301 -0.06302 -0.03287 C -0.06367 -0.0338 -0.06849 -0.03935 -0.06953 -0.04005 C -0.07357 -0.0419 -0.07774 -0.0419 -0.08164 -0.04445 C -0.09792 -0.0544 -0.0862 -0.04838 -0.10977 -0.05463 C -0.11276 -0.05533 -0.11602 -0.05625 -0.11901 -0.05741 C -0.12149 -0.0581 -0.12383 -0.06042 -0.12617 -0.06042 L -0.17123 -0.06042 L -0.16133 -0.06042 L -0.16198 -0.06297 L -0.15703 -0.06042 " pathEditMode="relative" rAng="0" ptsTypes="AAAAAAAAAAAAAAA">
                                      <p:cBhvr>
                                        <p:cTn id="5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01412 L -0.02474 -0.01412 C -0.02708 -0.06227 -0.02396 0.00671 -0.02656 -0.07384 C -0.02669 -0.07847 -0.02721 -0.08333 -0.02747 -0.08796 C -0.02891 -0.11366 -0.02825 -0.11898 -0.0345 -0.15069 C -0.03633 -0.15949 -0.03828 -0.16829 -0.03984 -0.17731 C -0.04271 -0.19398 -0.04779 -0.22755 -0.04779 -0.22755 C -0.05065 -0.26852 -0.04779 -0.23958 -0.05573 -0.28866 C -0.05729 -0.29861 -0.06107 -0.32731 -0.06367 -0.33889 C -0.06445 -0.34259 -0.06979 -0.36088 -0.07161 -0.36551 C -0.08659 -0.4044 -0.07292 -0.36944 -0.08568 -0.39375 C -0.08828 -0.39884 -0.09114 -0.40926 -0.09544 -0.41273 C -0.09674 -0.41366 -0.09831 -0.41366 -0.09987 -0.41435 C -0.15078 -0.41273 -0.14922 -0.44167 -0.14922 -0.40486 L -0.14661 -0.41435 " pathEditMode="relative" ptsTypes="AAAAAAAAAAAAAAA">
                                      <p:cBhvr>
                                        <p:cTn id="6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0.01088 L -0.04076 -0.01088 C -0.03906 -0.0287 -0.0362 -0.04629 -0.03542 -0.06435 C -0.03359 -0.10856 -0.03281 -0.19768 -0.03281 -0.19768 C -0.03307 -0.29329 -0.03203 -0.38912 -0.03372 -0.48472 C -0.03412 -0.50741 -0.03555 -0.53032 -0.03906 -0.55208 C -0.04076 -0.56319 -0.04258 -0.57407 -0.04427 -0.58518 C -0.04583 -0.5956 -0.04688 -0.60625 -0.0487 -0.61643 C -0.05065 -0.62708 -0.05326 -0.6375 -0.05573 -0.64791 C -0.06237 -0.67523 -0.0651 -0.68565 -0.07344 -0.71065 C -0.07708 -0.72176 -0.08099 -0.73264 -0.0849 -0.74352 C -0.08802 -0.75208 -0.09245 -0.75926 -0.09453 -0.76852 C -0.0974 -0.78102 -0.09909 -0.78935 -0.10247 -0.80162 C -0.10365 -0.80532 -0.10508 -0.80879 -0.10612 -0.8125 C -0.10768 -0.81921 -0.11042 -0.83287 -0.11042 -0.83287 C -0.11263 -0.85949 -0.10977 -0.83217 -0.11315 -0.85023 C -0.11354 -0.85278 -0.11328 -0.85555 -0.11406 -0.8581 C -0.11458 -0.85995 -0.11576 -0.86134 -0.11667 -0.86273 C -0.1181 -0.86504 -0.1194 -0.86736 -0.12109 -0.86898 C -0.12344 -0.87153 -0.12943 -0.87407 -0.13164 -0.87523 C -0.13867 -0.88356 -0.13359 -0.87916 -0.15013 -0.87523 C -0.15365 -0.87454 -0.15664 -0.87268 -0.1599 -0.8706 C -0.16198 -0.86921 -0.16406 -0.86782 -0.16602 -0.86597 C -0.16732 -0.86458 -0.16836 -0.86273 -0.16953 -0.86111 L -0.16953 -0.86111 " pathEditMode="relative" ptsTypes="AAAAAAAAAAAAAAAAAAAAAAAAA">
                                      <p:cBhvr>
                                        <p:cTn id="6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1" animBg="1"/>
      <p:bldP spid="60" grpId="0" animBg="1"/>
      <p:bldP spid="60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3" grpId="0"/>
      <p:bldP spid="75" grpId="0"/>
      <p:bldP spid="7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247" y="877496"/>
            <a:ext cx="4153273" cy="3834353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16367" y="1079225"/>
            <a:ext cx="1635162" cy="1879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74072" y="10104"/>
            <a:ext cx="6594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I decide to go to </a:t>
            </a:r>
            <a:r>
              <a:rPr lang="en-US" altLang="zh-CN" sz="2800" b="1" dirty="0">
                <a:solidFill>
                  <a:srgbClr val="FF0000"/>
                </a:solidFill>
              </a:rPr>
              <a:t>Xinjiang</a:t>
            </a:r>
            <a:r>
              <a:rPr lang="en-US" altLang="zh-CN" sz="2800" dirty="0"/>
              <a:t> to experience </a:t>
            </a:r>
            <a:r>
              <a:rPr lang="en-US" altLang="zh-CN" sz="2800" b="1" dirty="0">
                <a:solidFill>
                  <a:srgbClr val="FF0000"/>
                </a:solidFill>
              </a:rPr>
              <a:t>authentic Xingjian cuisine,</a:t>
            </a:r>
            <a:r>
              <a:rPr lang="en-US" altLang="zh-CN" sz="2800" dirty="0"/>
              <a:t> 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4641322" y="1952912"/>
            <a:ext cx="36723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I like 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 kebab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which is my favorite snack . 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18684" y="1931130"/>
            <a:ext cx="38564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Besides, </a:t>
            </a:r>
            <a:r>
              <a:rPr lang="en-US" altLang="zh-CN" sz="2800" b="1" dirty="0"/>
              <a:t>their traditional foods are what you can cook over an open fire</a:t>
            </a:r>
            <a:r>
              <a:rPr lang="en-US" altLang="zh-CN" sz="2800" dirty="0"/>
              <a:t>. 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216890" y="4489491"/>
            <a:ext cx="60942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It makes me interested in it and I can make friends with locals </a:t>
            </a:r>
            <a:r>
              <a:rPr lang="en-US" altLang="zh-CN" sz="3200" b="1" dirty="0">
                <a:solidFill>
                  <a:srgbClr val="0000FF"/>
                </a:solidFill>
              </a:rPr>
              <a:t>who </a:t>
            </a:r>
            <a:r>
              <a:rPr lang="en-US" altLang="zh-CN" sz="3200" b="1" dirty="0"/>
              <a:t>are bold and friendly.</a:t>
            </a:r>
            <a:endParaRPr lang="en-US" altLang="zh-CN" sz="3200" b="1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6182071" y="990448"/>
            <a:ext cx="362521" cy="97812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963521" y="1024356"/>
            <a:ext cx="512131" cy="75010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421970" y="3774405"/>
            <a:ext cx="0" cy="715086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1109246" y="4922093"/>
            <a:ext cx="3894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I believe my journey will be meaningful and unforgettable! </a:t>
            </a:r>
            <a:endParaRPr lang="zh-CN" altLang="en-US" sz="2800" b="1" dirty="0"/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4908361" y="3466663"/>
            <a:ext cx="577537" cy="1451698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5003514" y="5482462"/>
            <a:ext cx="1270546" cy="0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90247" y="214601"/>
            <a:ext cx="3825781" cy="523220"/>
          </a:xfrm>
          <a:prstGeom prst="rect">
            <a:avLst/>
          </a:prstGeom>
          <a:solidFill>
            <a:srgbClr val="FDF5E2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Summer vacation plan </a:t>
            </a:r>
            <a:endParaRPr lang="zh-CN" altLang="en-US" sz="2800" b="1" dirty="0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6295454" y="964211"/>
            <a:ext cx="379063" cy="985174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9023523" y="944125"/>
            <a:ext cx="480940" cy="73517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9642336" y="3714687"/>
            <a:ext cx="0" cy="769368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5059493" y="3486375"/>
            <a:ext cx="508309" cy="127741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5003514" y="5577506"/>
            <a:ext cx="1291940" cy="0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 rot="17575750">
            <a:off x="5458516" y="1146093"/>
            <a:ext cx="1225877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cause1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 rot="17530879">
            <a:off x="6181352" y="1375549"/>
            <a:ext cx="1178238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effect1</a:t>
            </a:r>
            <a:endParaRPr lang="zh-CN" altLang="en-US" sz="2400" b="1" dirty="0"/>
          </a:p>
        </p:txBody>
      </p:sp>
      <p:sp>
        <p:nvSpPr>
          <p:cNvPr id="36" name="文本框 35"/>
          <p:cNvSpPr txBox="1"/>
          <p:nvPr/>
        </p:nvSpPr>
        <p:spPr>
          <a:xfrm rot="17575750">
            <a:off x="4493701" y="3785046"/>
            <a:ext cx="962675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cause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 rot="17530879">
            <a:off x="5104771" y="4031967"/>
            <a:ext cx="995609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effect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 rot="3324768">
            <a:off x="8442240" y="1300757"/>
            <a:ext cx="1132132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cause2</a:t>
            </a:r>
            <a:endParaRPr lang="zh-CN" altLang="en-US" sz="2400" b="1" dirty="0"/>
          </a:p>
        </p:txBody>
      </p:sp>
      <p:sp>
        <p:nvSpPr>
          <p:cNvPr id="39" name="文本框 38"/>
          <p:cNvSpPr txBox="1"/>
          <p:nvPr/>
        </p:nvSpPr>
        <p:spPr>
          <a:xfrm rot="3200651">
            <a:off x="9016971" y="1133512"/>
            <a:ext cx="1218383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effect2</a:t>
            </a:r>
            <a:endParaRPr lang="zh-CN" altLang="en-US" sz="2400" b="1" dirty="0"/>
          </a:p>
        </p:txBody>
      </p:sp>
      <p:sp>
        <p:nvSpPr>
          <p:cNvPr id="40" name="文本框 39"/>
          <p:cNvSpPr txBox="1"/>
          <p:nvPr/>
        </p:nvSpPr>
        <p:spPr>
          <a:xfrm rot="16200000">
            <a:off x="8632364" y="3880498"/>
            <a:ext cx="962675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cause</a:t>
            </a:r>
            <a:endParaRPr lang="zh-CN" altLang="en-US" sz="2400" b="1" dirty="0"/>
          </a:p>
        </p:txBody>
      </p:sp>
      <p:sp>
        <p:nvSpPr>
          <p:cNvPr id="41" name="文本框 40"/>
          <p:cNvSpPr txBox="1"/>
          <p:nvPr/>
        </p:nvSpPr>
        <p:spPr>
          <a:xfrm rot="16155129">
            <a:off x="9586813" y="3842332"/>
            <a:ext cx="995609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effect</a:t>
            </a:r>
            <a:endParaRPr lang="zh-CN" altLang="en-US" sz="2400" b="1" dirty="0"/>
          </a:p>
        </p:txBody>
      </p:sp>
      <p:sp>
        <p:nvSpPr>
          <p:cNvPr id="44" name="文本框 43"/>
          <p:cNvSpPr txBox="1"/>
          <p:nvPr/>
        </p:nvSpPr>
        <p:spPr>
          <a:xfrm>
            <a:off x="5096384" y="5043488"/>
            <a:ext cx="962675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cause</a:t>
            </a:r>
            <a:endParaRPr lang="zh-CN" altLang="en-US" sz="2400" b="1" dirty="0"/>
          </a:p>
        </p:txBody>
      </p:sp>
      <p:sp>
        <p:nvSpPr>
          <p:cNvPr id="45" name="文本框 44"/>
          <p:cNvSpPr txBox="1"/>
          <p:nvPr/>
        </p:nvSpPr>
        <p:spPr>
          <a:xfrm>
            <a:off x="5063450" y="5577506"/>
            <a:ext cx="995609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effect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0" grpId="0"/>
      <p:bldP spid="12" grpId="0"/>
      <p:bldP spid="23" grpId="0"/>
      <p:bldP spid="1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框 3"/>
          <p:cNvSpPr txBox="1"/>
          <p:nvPr/>
        </p:nvSpPr>
        <p:spPr>
          <a:xfrm>
            <a:off x="0" y="-142189"/>
            <a:ext cx="32759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 dirty="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Consolidation</a:t>
            </a:r>
            <a:endParaRPr lang="en-US" altLang="zh-CN" sz="3600" b="1" i="1" dirty="0"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450" y="573244"/>
            <a:ext cx="1116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If you have a chance, which place will you choose to experience?</a:t>
            </a:r>
            <a:endParaRPr lang="en-US" altLang="zh-CN" sz="28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3275965" y="5930813"/>
            <a:ext cx="424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Cause——effect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7" y="1414127"/>
            <a:ext cx="10192409" cy="4029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07314" y="509182"/>
            <a:ext cx="11085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In your opinion </a:t>
            </a:r>
            <a:r>
              <a:rPr lang="zh-CN" altLang="en-US" sz="3200" b="1" dirty="0"/>
              <a:t>，</a:t>
            </a:r>
            <a:r>
              <a:rPr lang="en-US" altLang="zh-CN" sz="3200" b="1" dirty="0"/>
              <a:t>what kind of person the author is</a:t>
            </a:r>
            <a:r>
              <a:rPr lang="zh-CN" altLang="en-US" sz="3200" b="1" dirty="0"/>
              <a:t>？</a:t>
            </a:r>
            <a:endParaRPr lang="zh-CN" altLang="en-US" sz="32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79396" y="1712897"/>
            <a:ext cx="11313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</a:rPr>
              <a:t>    </a:t>
            </a:r>
            <a:r>
              <a:rPr lang="en-US" altLang="zh-CN" sz="3200" b="1" dirty="0">
                <a:solidFill>
                  <a:srgbClr val="0000FF"/>
                </a:solidFill>
              </a:rPr>
              <a:t>Because of </a:t>
            </a:r>
            <a:r>
              <a:rPr lang="en-US" altLang="zh-CN" sz="3200" b="1" dirty="0"/>
              <a:t> </a:t>
            </a:r>
            <a:r>
              <a:rPr lang="en-US" altLang="zh-CN" sz="3200" dirty="0"/>
              <a:t>the different experiences with Chinese food </a:t>
            </a:r>
            <a:r>
              <a:rPr lang="zh-CN" altLang="en-US" sz="3200" dirty="0"/>
              <a:t>，</a:t>
            </a:r>
            <a:endParaRPr lang="en-US" altLang="zh-CN" sz="3200" dirty="0"/>
          </a:p>
          <a:p>
            <a:r>
              <a:rPr lang="en-US" altLang="zh-CN" sz="3200" dirty="0"/>
              <a:t>I get to know he is a typical American-</a:t>
            </a:r>
            <a:r>
              <a:rPr lang="en-US" altLang="zh-CN" sz="3200" b="1" u="sng" dirty="0">
                <a:solidFill>
                  <a:srgbClr val="FF0000"/>
                </a:solidFill>
              </a:rPr>
              <a:t>bold and adventurous</a:t>
            </a:r>
            <a:r>
              <a:rPr lang="zh-CN" altLang="en-US" sz="3200" dirty="0"/>
              <a:t>，</a:t>
            </a:r>
            <a:r>
              <a:rPr lang="zh-CN" altLang="en-US" sz="3200" b="1" dirty="0">
                <a:solidFill>
                  <a:srgbClr val="0000FF"/>
                </a:solidFill>
              </a:rPr>
              <a:t> </a:t>
            </a:r>
            <a:endParaRPr lang="en-US" altLang="zh-CN" sz="3200" b="1" dirty="0">
              <a:solidFill>
                <a:srgbClr val="0000FF"/>
              </a:solidFill>
            </a:endParaRPr>
          </a:p>
          <a:p>
            <a:r>
              <a:rPr lang="en-US" altLang="zh-CN" sz="3200" b="1" dirty="0">
                <a:solidFill>
                  <a:srgbClr val="0000FF"/>
                </a:solidFill>
              </a:rPr>
              <a:t>since </a:t>
            </a:r>
            <a:r>
              <a:rPr lang="en-US" altLang="zh-CN" sz="3200" dirty="0"/>
              <a:t>he is not afraid to try new things.  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3066763" y="4663996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highlight>
                  <a:srgbClr val="FFFF00"/>
                </a:highlight>
              </a:rPr>
              <a:t>He is what he eats</a:t>
            </a:r>
            <a:r>
              <a:rPr lang="zh-CN" altLang="en-US" sz="3600" b="1" dirty="0">
                <a:highlight>
                  <a:srgbClr val="FFFF00"/>
                </a:highlight>
              </a:rPr>
              <a:t>！</a:t>
            </a:r>
            <a:endParaRPr lang="zh-CN" altLang="en-US" sz="36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850" y="0"/>
            <a:ext cx="11370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/>
              <a:t>Assignment</a:t>
            </a:r>
            <a:r>
              <a:rPr lang="zh-CN" altLang="en-US" sz="5400" b="1" dirty="0"/>
              <a:t>： </a:t>
            </a:r>
            <a:endParaRPr lang="en-US" altLang="zh-CN" sz="5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92154" y="1187526"/>
            <a:ext cx="11999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/>
              <a:t>The author wants to visit </a:t>
            </a:r>
            <a:r>
              <a:rPr lang="en-US" altLang="zh-CN" sz="4000" dirty="0" err="1"/>
              <a:t>Jiande</a:t>
            </a:r>
            <a:r>
              <a:rPr lang="en-US" altLang="zh-CN" sz="4000" dirty="0"/>
              <a:t>.</a:t>
            </a:r>
            <a:endParaRPr lang="en-US" altLang="zh-CN" sz="4000" dirty="0"/>
          </a:p>
          <a:p>
            <a:r>
              <a:rPr lang="en-US" altLang="zh-CN" sz="4000" dirty="0"/>
              <a:t>What kind of </a:t>
            </a:r>
            <a:r>
              <a:rPr lang="en-US" altLang="zh-CN" sz="4000" b="1" dirty="0">
                <a:solidFill>
                  <a:srgbClr val="FF0000"/>
                </a:solidFill>
              </a:rPr>
              <a:t>cuisine</a:t>
            </a:r>
            <a:r>
              <a:rPr lang="en-US" altLang="zh-CN" sz="4000" dirty="0"/>
              <a:t> will you </a:t>
            </a:r>
            <a:r>
              <a:rPr lang="en-US" altLang="zh-CN" sz="4000" b="1" dirty="0">
                <a:solidFill>
                  <a:srgbClr val="FF0000"/>
                </a:solidFill>
              </a:rPr>
              <a:t>recommend</a:t>
            </a:r>
            <a:r>
              <a:rPr lang="zh-CN" altLang="en-US" sz="4000" dirty="0"/>
              <a:t>？ </a:t>
            </a:r>
            <a:endParaRPr lang="en-US" altLang="zh-CN" sz="4000" dirty="0"/>
          </a:p>
          <a:p>
            <a:r>
              <a:rPr lang="en-US" altLang="zh-CN" sz="4000" dirty="0"/>
              <a:t>State your reasons in a short passage within 80 words.</a:t>
            </a:r>
            <a:endParaRPr lang="en-US" altLang="zh-CN" sz="4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64" y="4052157"/>
            <a:ext cx="23717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61" y="4054212"/>
            <a:ext cx="2212517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77" y="4052157"/>
            <a:ext cx="2512638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89" y="4054212"/>
            <a:ext cx="2538806" cy="23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95" y="4054212"/>
            <a:ext cx="3048000" cy="23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6bef755f87e999e3f38812232fbb4d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849007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65883" y="5793828"/>
            <a:ext cx="451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Jiande</a:t>
            </a:r>
            <a:r>
              <a:rPr lang="en-US" altLang="zh-CN" sz="2800" dirty="0"/>
              <a:t> steamed-</a:t>
            </a:r>
            <a:r>
              <a:rPr lang="en-US" altLang="zh-CN" sz="2800" dirty="0" err="1"/>
              <a:t>toufu</a:t>
            </a:r>
            <a:r>
              <a:rPr lang="en-US" altLang="zh-CN" sz="2800" dirty="0"/>
              <a:t>-bun</a:t>
            </a:r>
            <a:endParaRPr lang="zh-CN" altLang="en-US" sz="2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9" y="2065702"/>
            <a:ext cx="3034368" cy="340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"/>
          <p:cNvSpPr txBox="1"/>
          <p:nvPr/>
        </p:nvSpPr>
        <p:spPr>
          <a:xfrm>
            <a:off x="6626309" y="668107"/>
            <a:ext cx="497981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zh-CN" sz="6600" b="1" dirty="0">
              <a:blipFill>
                <a:blip r:embed="rId1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" y="45325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546269" y="579304"/>
            <a:ext cx="479073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3 </a:t>
            </a:r>
            <a:endParaRPr lang="en-US" altLang="zh-CN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FOOD </a:t>
            </a:r>
            <a:endParaRPr lang="en-US" altLang="zh-C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 </a:t>
            </a:r>
            <a:endParaRPr lang="en-US" altLang="zh-C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CULTURE</a:t>
            </a:r>
            <a:endParaRPr lang="zh-CN" alt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64" y="63062"/>
            <a:ext cx="2267266" cy="56776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49516" y="6038194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Before </a:t>
            </a:r>
            <a:endParaRPr lang="zh-CN" altLang="en-US" sz="28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8351968" y="587994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After </a:t>
            </a:r>
            <a:endParaRPr lang="zh-CN" altLang="en-US" sz="28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75" y="-117818"/>
            <a:ext cx="2638793" cy="570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69" y="57071"/>
            <a:ext cx="3779893" cy="27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512748" y="365174"/>
            <a:ext cx="195673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recipe</a:t>
            </a:r>
            <a:endParaRPr lang="zh-CN" altLang="en-US" sz="4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4" y="40752"/>
            <a:ext cx="2414010" cy="29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80398" y="2613956"/>
            <a:ext cx="377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Pancake rolls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（煎饼）</a:t>
            </a:r>
            <a:endParaRPr lang="zh-CN" altLang="en-US" sz="2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8485777" y="2278071"/>
            <a:ext cx="4345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General Tso’s chicken</a:t>
            </a:r>
            <a:endParaRPr lang="en-US" altLang="zh-CN" sz="2800" b="1" dirty="0">
              <a:highlight>
                <a:srgbClr val="FFFF00"/>
              </a:highlight>
            </a:endParaRPr>
          </a:p>
          <a:p>
            <a:r>
              <a:rPr lang="zh-CN" altLang="en-US" sz="2800" b="1" dirty="0"/>
              <a:t>          左宗棠鸡</a:t>
            </a:r>
            <a:endParaRPr lang="en-US" altLang="zh-CN" sz="28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777488" y="437289"/>
            <a:ext cx="1856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fried chicken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covered in 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spicy sauce</a:t>
            </a:r>
            <a:endParaRPr lang="zh-CN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6735" y="3726612"/>
            <a:ext cx="3592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dim sum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（点心）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8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10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4457542"/>
            <a:ext cx="3620654" cy="21841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6735" y="5999727"/>
            <a:ext cx="284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dessert</a:t>
            </a:r>
            <a:endParaRPr lang="zh-CN" altLang="en-US" sz="2800" b="1" dirty="0">
              <a:highlight>
                <a:srgbClr val="FFFF00"/>
              </a:highlight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91" y="4270714"/>
            <a:ext cx="3071418" cy="222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5231900" y="4224693"/>
            <a:ext cx="203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 hot pot</a:t>
            </a:r>
            <a:endParaRPr lang="zh-CN" altLang="en-US" sz="2800" b="1" dirty="0">
              <a:highlight>
                <a:srgbClr val="FFFF00"/>
              </a:highlight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07" y="4018999"/>
            <a:ext cx="3622873" cy="21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8531069" y="3339894"/>
            <a:ext cx="362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Midnight snack</a:t>
            </a:r>
            <a:endParaRPr lang="zh-CN" alt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86481" y="6085476"/>
            <a:ext cx="272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Lamb kebab</a:t>
            </a:r>
            <a:endParaRPr lang="zh-CN" altLang="en-US" sz="28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5090" y="58846"/>
            <a:ext cx="6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/>
              <a:t>I am </a:t>
            </a:r>
            <a:r>
              <a:rPr lang="en-US" altLang="zh-CN" sz="7200" b="1" dirty="0">
                <a:solidFill>
                  <a:srgbClr val="FF0000"/>
                </a:solidFill>
              </a:rPr>
              <a:t>what I eat </a:t>
            </a:r>
            <a:endParaRPr lang="zh-CN" alt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6291" y="1702168"/>
            <a:ext cx="8340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What I eat</a:t>
            </a:r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endParaRPr lang="en-US" altLang="zh-C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5015345" y="2469365"/>
            <a:ext cx="0" cy="21211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459181" y="3013501"/>
            <a:ext cx="20273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90" y="278626"/>
            <a:ext cx="2941538" cy="2183108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5547853" y="2469365"/>
            <a:ext cx="0" cy="21211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863490" y="3114420"/>
            <a:ext cx="20273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607859" y="263148"/>
            <a:ext cx="5525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Jean </a:t>
            </a:r>
            <a:r>
              <a:rPr lang="en-US" altLang="zh-CN" sz="2800" b="1" dirty="0" err="1">
                <a:solidFill>
                  <a:srgbClr val="333333"/>
                </a:solidFill>
                <a:latin typeface="Arial" panose="020B0604020202020204" pitchFamily="34" charset="0"/>
              </a:rPr>
              <a:t>Anthelme</a:t>
            </a:r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 Brillat-Savarin</a:t>
            </a:r>
            <a:endParaRPr lang="en-US" altLang="zh-CN" sz="28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altLang="zh-CN" sz="28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[</a:t>
            </a:r>
            <a:r>
              <a:rPr lang="zh-CN" altLang="en-US" sz="2800" b="1" dirty="0">
                <a:solidFill>
                  <a:srgbClr val="333333"/>
                </a:solidFill>
                <a:latin typeface="Arial" panose="020B0604020202020204" pitchFamily="34" charset="0"/>
              </a:rPr>
              <a:t>法</a:t>
            </a:r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]</a:t>
            </a:r>
            <a:r>
              <a:rPr lang="zh-CN" altLang="en-US" sz="2800" b="1" dirty="0">
                <a:solidFill>
                  <a:srgbClr val="333333"/>
                </a:solidFill>
                <a:latin typeface="Arial" panose="020B0604020202020204" pitchFamily="34" charset="0"/>
              </a:rPr>
              <a:t>让</a:t>
            </a:r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b="1" dirty="0">
                <a:solidFill>
                  <a:srgbClr val="333333"/>
                </a:solidFill>
                <a:latin typeface="Arial" panose="020B0604020202020204" pitchFamily="34" charset="0"/>
              </a:rPr>
              <a:t>安泰尔姆</a:t>
            </a:r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b="1" dirty="0">
                <a:solidFill>
                  <a:srgbClr val="333333"/>
                </a:solidFill>
                <a:latin typeface="Arial" panose="020B0604020202020204" pitchFamily="34" charset="0"/>
              </a:rPr>
              <a:t>布里亚</a:t>
            </a:r>
            <a:r>
              <a:rPr lang="en-US" altLang="zh-CN" sz="2800" b="1" dirty="0">
                <a:solidFill>
                  <a:srgbClr val="333333"/>
                </a:solidFill>
                <a:latin typeface="Arial" panose="020B0604020202020204" pitchFamily="34" charset="0"/>
              </a:rPr>
              <a:t>-</a:t>
            </a:r>
            <a:r>
              <a:rPr lang="zh-CN" altLang="en-US" sz="2800" b="1" dirty="0">
                <a:solidFill>
                  <a:srgbClr val="333333"/>
                </a:solidFill>
                <a:latin typeface="Arial" panose="020B0604020202020204" pitchFamily="34" charset="0"/>
              </a:rPr>
              <a:t>萨瓦兰</a:t>
            </a:r>
            <a:endParaRPr lang="en-US" altLang="zh-CN" sz="28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zh-CN" altLang="en-US" sz="2400" b="1" dirty="0"/>
          </a:p>
        </p:txBody>
      </p:sp>
      <p:pic>
        <p:nvPicPr>
          <p:cNvPr id="8194" name="Picture 2" descr="厨房里的哲学家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840" y="3351007"/>
            <a:ext cx="3623263" cy="350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46" y="0"/>
            <a:ext cx="3348286" cy="350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3765176" y="2260342"/>
            <a:ext cx="89252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latin typeface="Arial" panose="020B0604020202020204" pitchFamily="34" charset="0"/>
              </a:rPr>
              <a:t>French</a:t>
            </a:r>
            <a:r>
              <a:rPr lang="en-US" altLang="zh-CN" sz="3200" b="1" u="sng" dirty="0">
                <a:latin typeface="Arial" panose="020B0604020202020204" pitchFamily="34" charset="0"/>
              </a:rPr>
              <a:t> </a:t>
            </a:r>
            <a:r>
              <a:rPr lang="en-US" altLang="zh-CN" sz="3200" b="1" u="sng" dirty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en-US" altLang="zh-CN" sz="32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ourmet </a:t>
            </a:r>
            <a:r>
              <a:rPr lang="en-US" altLang="zh-CN" sz="3200" b="0" i="0" dirty="0">
                <a:effectLst/>
                <a:latin typeface="Arial" panose="020B0604020202020204" pitchFamily="34" charset="0"/>
              </a:rPr>
              <a:t>in 19C</a:t>
            </a:r>
            <a:endParaRPr lang="en-US" altLang="zh-CN" sz="3200" dirty="0">
              <a:latin typeface="Arial" panose="020B0604020202020204" pitchFamily="34" charset="0"/>
            </a:endParaRPr>
          </a:p>
          <a:p>
            <a:pPr algn="l"/>
            <a:r>
              <a:rPr lang="en-US" altLang="zh-CN" sz="32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                  [ˈ</a:t>
            </a:r>
            <a:r>
              <a:rPr lang="en-US" altLang="zh-CN" sz="3200" b="0" i="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ɡʊəmeɪ</a:t>
            </a:r>
            <a:r>
              <a:rPr lang="en-US" altLang="zh-CN" sz="32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] n.</a:t>
            </a:r>
            <a:r>
              <a:rPr lang="zh-CN" altLang="en-US" sz="32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美食品尝家，美食家</a:t>
            </a:r>
            <a:endParaRPr lang="en-US" altLang="zh-CN" sz="3200" b="0" i="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94470" y="4290383"/>
            <a:ext cx="7923659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Comic Sans MS" panose="030F0702030302020204" pitchFamily="66" charset="0"/>
              </a:rPr>
              <a:t>“Tell me what you eat, and I will tell you what you are” </a:t>
            </a:r>
            <a:endParaRPr lang="en-US" altLang="zh-CN" sz="4000" b="1" i="0" dirty="0"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4545" y="675047"/>
            <a:ext cx="9568873" cy="220756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537527" y="1973914"/>
            <a:ext cx="1040507" cy="4655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29076" y="3788449"/>
            <a:ext cx="2974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Personality   </a:t>
            </a:r>
            <a:endParaRPr lang="en-US" altLang="zh-CN" sz="3200" b="1" dirty="0"/>
          </a:p>
          <a:p>
            <a:r>
              <a:rPr lang="en-US" altLang="zh-CN" sz="3200" b="1" dirty="0"/>
              <a:t>Character</a:t>
            </a:r>
            <a:endParaRPr lang="en-US" altLang="zh-CN" sz="3200" b="1" dirty="0"/>
          </a:p>
          <a:p>
            <a:r>
              <a:rPr lang="en-US" altLang="zh-CN" sz="3200" b="1" dirty="0"/>
              <a:t>Culture  </a:t>
            </a:r>
            <a:endParaRPr lang="en-US" altLang="zh-CN" sz="32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7059785" y="4247597"/>
            <a:ext cx="369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What you eat </a:t>
            </a:r>
            <a:endParaRPr lang="zh-CN" altLang="en-US" sz="32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60581" y="3833376"/>
            <a:ext cx="3066473" cy="1413216"/>
          </a:xfrm>
          <a:prstGeom prst="rect">
            <a:avLst/>
          </a:prstGeom>
          <a:noFill/>
          <a:ln w="44450">
            <a:solidFill>
              <a:srgbClr val="00B0F0">
                <a:alpha val="94000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71495" y="4232082"/>
            <a:ext cx="2664291" cy="740246"/>
          </a:xfrm>
          <a:prstGeom prst="rect">
            <a:avLst/>
          </a:prstGeom>
          <a:noFill/>
          <a:ln w="44450">
            <a:solidFill>
              <a:srgbClr val="00B0F0">
                <a:alpha val="94000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786980" y="1690987"/>
            <a:ext cx="2082401" cy="369332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075610" y="2060319"/>
            <a:ext cx="3493160" cy="369332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154545" y="2439497"/>
            <a:ext cx="1339273" cy="369332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419255" y="4573279"/>
            <a:ext cx="2405433" cy="289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578034" y="3559886"/>
            <a:ext cx="20273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4416397" y="4822609"/>
            <a:ext cx="235065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578034" y="4942610"/>
            <a:ext cx="20273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281" y="22076"/>
            <a:ext cx="141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Georgia" panose="02040502050405020303" pitchFamily="18" charset="0"/>
              </a:rPr>
              <a:t>Para 1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16849" y="199688"/>
            <a:ext cx="631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charset="0"/>
              </a:rPr>
              <a:t>Can you find a topic sentence in para7?</a:t>
            </a:r>
            <a:endParaRPr lang="zh-CN" altLang="en-US" sz="24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317" y="767264"/>
            <a:ext cx="11389365" cy="23154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302270" y="2080029"/>
            <a:ext cx="3738880" cy="2946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01317" y="125224"/>
            <a:ext cx="141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Georgia" panose="02040502050405020303" pitchFamily="18" charset="0"/>
              </a:rPr>
              <a:t>Para 7</a:t>
            </a:r>
            <a:endParaRPr lang="zh-CN" altLang="en-US" sz="2000" b="1" dirty="0">
              <a:latin typeface="Georgia" panose="02040502050405020303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498760" y="1909086"/>
            <a:ext cx="1040507" cy="4655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65" y="3048157"/>
            <a:ext cx="5800436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195052" y="3597143"/>
            <a:ext cx="23829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13968" y="3564441"/>
            <a:ext cx="264480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cuisine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317" y="1022150"/>
            <a:ext cx="11389365" cy="23154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274560" y="2255520"/>
            <a:ext cx="3738880" cy="29464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53" y="1076069"/>
            <a:ext cx="11389365" cy="22075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43400" y="2469115"/>
            <a:ext cx="7307661" cy="393196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86382" y="2797861"/>
            <a:ext cx="1439695" cy="393196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195127" y="3429000"/>
            <a:ext cx="4595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Para7 echo with Para1 </a:t>
            </a:r>
            <a:endParaRPr lang="zh-CN" altLang="en-US" sz="3200" b="1" dirty="0"/>
          </a:p>
        </p:txBody>
      </p:sp>
      <p:sp>
        <p:nvSpPr>
          <p:cNvPr id="5" name="矩形 4"/>
          <p:cNvSpPr/>
          <p:nvPr/>
        </p:nvSpPr>
        <p:spPr>
          <a:xfrm>
            <a:off x="3825636" y="1022148"/>
            <a:ext cx="4570219" cy="6311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83553" y="191151"/>
            <a:ext cx="20273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47242" y="206342"/>
            <a:ext cx="2027382" cy="830997"/>
          </a:xfrm>
          <a:prstGeom prst="rect">
            <a:avLst/>
          </a:prstGeom>
          <a:solidFill>
            <a:schemeClr val="bg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endParaRPr lang="zh-CN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9510" y="3220643"/>
            <a:ext cx="5977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highlight>
                  <a:srgbClr val="FFFF00"/>
                </a:highlight>
              </a:rPr>
              <a:t>How does author experience </a:t>
            </a:r>
            <a:r>
              <a:rPr lang="en-US" altLang="zh-CN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cuisine</a:t>
            </a:r>
            <a:r>
              <a:rPr lang="en-US" altLang="zh-CN" sz="2800" b="1" dirty="0">
                <a:highlight>
                  <a:srgbClr val="FFFF00"/>
                </a:highlight>
              </a:rPr>
              <a:t> and know </a:t>
            </a:r>
            <a:r>
              <a:rPr lang="en-US" altLang="zh-CN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the culture</a:t>
            </a:r>
            <a:r>
              <a:rPr lang="zh-CN" altLang="en-US" sz="2800" b="1" dirty="0">
                <a:highlight>
                  <a:srgbClr val="FFFF00"/>
                </a:highlight>
              </a:rPr>
              <a:t>？ </a:t>
            </a:r>
            <a:endParaRPr lang="zh-CN" altLang="en-US" sz="28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0.00156 0.45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45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5" grpId="0" animBg="1"/>
      <p:bldP spid="15" grpId="0" animBg="1"/>
      <p:bldP spid="16" grpId="0" animBg="1"/>
      <p:bldP spid="1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2628</Words>
  <Application>WPS 演示</Application>
  <PresentationFormat>宽屏</PresentationFormat>
  <Paragraphs>226</Paragraphs>
  <Slides>17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Comic Sans MS</vt:lpstr>
      <vt:lpstr>Georgia</vt:lpstr>
      <vt:lpstr>Times New Roman</vt:lpstr>
      <vt:lpstr>Calibri</vt:lpstr>
      <vt:lpstr>等线</vt:lpstr>
      <vt:lpstr>Shonar Bangla</vt:lpstr>
      <vt:lpstr>红豆幼黑体</vt:lpstr>
      <vt:lpstr>Calisto MT</vt:lpstr>
      <vt:lpstr>微软雅黑</vt:lpstr>
      <vt:lpstr>Arial Unicode MS</vt:lpstr>
      <vt:lpstr>等线 Light</vt:lpstr>
      <vt:lpstr>Segoe Print</vt:lpstr>
      <vt:lpstr>HelveticaNeue</vt:lpstr>
      <vt:lpstr>Helvetica 65 Medium</vt:lpstr>
      <vt:lpstr>华文新魏</vt:lpstr>
      <vt:lpstr>黑体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 小静</dc:creator>
  <cp:lastModifiedBy>24147</cp:lastModifiedBy>
  <cp:revision>48</cp:revision>
  <dcterms:created xsi:type="dcterms:W3CDTF">2023-02-13T12:23:00Z</dcterms:created>
  <dcterms:modified xsi:type="dcterms:W3CDTF">2023-06-24T10:35:50Z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