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19" r:id="rId2"/>
    <p:sldId id="256" r:id="rId3"/>
    <p:sldId id="299" r:id="rId4"/>
    <p:sldId id="298" r:id="rId5"/>
    <p:sldId id="264" r:id="rId6"/>
    <p:sldId id="266" r:id="rId7"/>
    <p:sldId id="267" r:id="rId8"/>
    <p:sldId id="268" r:id="rId9"/>
    <p:sldId id="271" r:id="rId10"/>
    <p:sldId id="269" r:id="rId11"/>
    <p:sldId id="270" r:id="rId12"/>
    <p:sldId id="272" r:id="rId13"/>
    <p:sldId id="273" r:id="rId14"/>
    <p:sldId id="274" r:id="rId15"/>
    <p:sldId id="278" r:id="rId16"/>
    <p:sldId id="279" r:id="rId17"/>
    <p:sldId id="288" r:id="rId18"/>
    <p:sldId id="289" r:id="rId19"/>
    <p:sldId id="283" r:id="rId20"/>
    <p:sldId id="297" r:id="rId21"/>
    <p:sldId id="301" r:id="rId22"/>
    <p:sldId id="300" r:id="rId2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F927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38" y="8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96686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676401"/>
            <a:ext cx="7772400" cy="1538286"/>
          </a:xfrm>
        </p:spPr>
        <p:txBody>
          <a:bodyPr anchor="b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21468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CN" altLang="en-US"/>
              <a:t>单击此处编辑母版副标题样式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15206" y="274638"/>
            <a:ext cx="1471594" cy="6011882"/>
          </a:xfrm>
        </p:spPr>
        <p:txBody>
          <a:bodyPr vert="eaVert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686568" cy="6011882"/>
          </a:xfrm>
        </p:spPr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73152" y="6400800"/>
            <a:ext cx="3200400" cy="283800"/>
          </a:xfr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30952" y="6400800"/>
            <a:ext cx="3733800" cy="283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43248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143248"/>
            <a:ext cx="7772400" cy="1362075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1643061"/>
            <a:ext cx="7772400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786050" y="1053546"/>
            <a:ext cx="59040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86050" y="228600"/>
            <a:ext cx="5900752" cy="842946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86050" y="1142984"/>
            <a:ext cx="5900750" cy="51435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142984"/>
            <a:ext cx="2257408" cy="5143536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6400800" cy="685800"/>
          </a:xfrm>
        </p:spPr>
        <p:txBody>
          <a:bodyPr anchor="ctr"/>
          <a:lstStyle>
            <a:lvl1pPr algn="l">
              <a:defRPr sz="2400" b="0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01552" y="1143000"/>
            <a:ext cx="7223248" cy="3980172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CN" altLang="en-US"/>
              <a:t>单击图标添加图片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62200" y="5410200"/>
            <a:ext cx="5657888" cy="804862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678000"/>
            <a:ext cx="9144000" cy="180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68632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  <a:p>
            <a:pPr lvl="1" eaLnBrk="1" latinLnBrk="0" hangingPunct="1"/>
            <a:r>
              <a:rPr kumimoji="0" lang="zh-CN" altLang="en-US"/>
              <a:t>第二级</a:t>
            </a:r>
          </a:p>
          <a:p>
            <a:pPr lvl="2" eaLnBrk="1" latinLnBrk="0" hangingPunct="1"/>
            <a:r>
              <a:rPr kumimoji="0" lang="zh-CN" altLang="en-US"/>
              <a:t>第三级</a:t>
            </a:r>
          </a:p>
          <a:p>
            <a:pPr lvl="3" eaLnBrk="1" latinLnBrk="0" hangingPunct="1"/>
            <a:r>
              <a:rPr kumimoji="0" lang="zh-CN" altLang="en-US"/>
              <a:t>第四级</a:t>
            </a:r>
          </a:p>
          <a:p>
            <a:pPr lvl="4" eaLnBrk="1" latinLnBrk="0" hangingPunct="1"/>
            <a:r>
              <a:rPr kumimoji="0"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6400800"/>
            <a:ext cx="3200400" cy="283800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6400800"/>
            <a:ext cx="3733800" cy="283800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6400800"/>
            <a:ext cx="914400" cy="283464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 eaLnBrk="1" latinLnBrk="0" hangingPunct="1">
              <a:defRPr kumimoji="0" sz="1100" b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9144000" cy="108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415121" y="333375"/>
            <a:ext cx="3676650" cy="11901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 panose="05020102010507070707"/>
        <a:buChar char="ß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 panose="05020102010507070707"/>
        <a:buChar char="Þ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 panose="05020102010507070707"/>
        <a:buChar char="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 panose="05020102010507070707"/>
        <a:buChar char="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 panose="05020102010507070707"/>
        <a:buChar char="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571500" y="1792129"/>
            <a:ext cx="4903946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539" y="2562701"/>
            <a:ext cx="251936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5483543" y="2069783"/>
            <a:ext cx="2702719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latin typeface="华文新魏" panose="02010800040101010101" pitchFamily="2" charset="-122"/>
              </a:rPr>
              <a:t>知识产权声明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/>
          <a:lstStyle/>
          <a:p>
            <a:r>
              <a:rPr lang="en-US" altLang="zh-CN" dirty="0"/>
              <a:t>What is</a:t>
            </a:r>
            <a:r>
              <a:rPr lang="en-US" altLang="zh-CN" b="1" i="1" dirty="0"/>
              <a:t> to do </a:t>
            </a:r>
            <a:r>
              <a:rPr lang="en-US" altLang="zh-CN" dirty="0"/>
              <a:t>as the adverbial?</a:t>
            </a:r>
            <a:endParaRPr lang="zh-CN" altLang="en-US" dirty="0"/>
          </a:p>
        </p:txBody>
      </p:sp>
      <p:sp>
        <p:nvSpPr>
          <p:cNvPr id="3076" name="AutoShape 4" descr="赶作业 的图像结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78" name="AutoShape 6" descr="赶作业 的图像结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80" name="AutoShape 8" descr="赶作业 的图像结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82" name="AutoShape 10" descr="赶作业 的图像结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0" y="3501008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Wu Kong  decided to  study with a sage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that he could realize his dream. 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836712"/>
            <a:ext cx="482453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矩形 22"/>
          <p:cNvSpPr/>
          <p:nvPr/>
        </p:nvSpPr>
        <p:spPr>
          <a:xfrm>
            <a:off x="0" y="4437112"/>
            <a:ext cx="93245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realize his dream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Wu Kong  decided to  study with a sage. 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600" y="5085184"/>
            <a:ext cx="6984776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/>
              <a:t>Structure:   to do </a:t>
            </a:r>
            <a:r>
              <a:rPr lang="en-US" altLang="zh-CN" sz="3200" b="1" dirty="0" err="1"/>
              <a:t>sth</a:t>
            </a:r>
            <a:r>
              <a:rPr lang="en-US" altLang="zh-CN" sz="3200" b="1" dirty="0"/>
              <a:t>, </a:t>
            </a:r>
            <a:r>
              <a:rPr lang="zh-CN" altLang="en-US" sz="3200" b="1" dirty="0"/>
              <a:t>句子</a:t>
            </a:r>
            <a:r>
              <a:rPr lang="en-US" altLang="zh-CN" sz="3200" b="1" dirty="0"/>
              <a:t>.</a:t>
            </a:r>
          </a:p>
          <a:p>
            <a:r>
              <a:rPr lang="en-US" altLang="zh-CN" sz="3200" b="1" dirty="0"/>
              <a:t>                  </a:t>
            </a:r>
            <a:r>
              <a:rPr lang="zh-CN" altLang="en-US" sz="3200" b="1" dirty="0"/>
              <a:t>句子</a:t>
            </a:r>
            <a:r>
              <a:rPr lang="en-US" altLang="zh-CN" sz="3200" b="1" dirty="0"/>
              <a:t> to do </a:t>
            </a:r>
            <a:r>
              <a:rPr lang="en-US" altLang="zh-CN" sz="3200" b="1" dirty="0" err="1"/>
              <a:t>sth</a:t>
            </a:r>
            <a:r>
              <a:rPr lang="en-US" altLang="zh-CN" sz="3200" b="1" dirty="0"/>
              <a:t> .</a:t>
            </a:r>
            <a:endParaRPr lang="zh-CN" altLang="en-US" sz="3200" b="1" dirty="0"/>
          </a:p>
        </p:txBody>
      </p:sp>
      <p:sp>
        <p:nvSpPr>
          <p:cNvPr id="12" name="左大括号 11"/>
          <p:cNvSpPr/>
          <p:nvPr/>
        </p:nvSpPr>
        <p:spPr>
          <a:xfrm>
            <a:off x="2843808" y="5301208"/>
            <a:ext cx="216024" cy="648072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10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3347864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3016"/>
            <a:ext cx="324036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3203848" y="3501008"/>
            <a:ext cx="56166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queen was too angry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contain his rage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then asked people to arrest Wu Kong.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347864" y="476672"/>
            <a:ext cx="55446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maids were shocked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learn that Wu Kong ate every single peach.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47864" y="1916832"/>
            <a:ext cx="5544616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rgbClr val="FF0000"/>
                </a:solidFill>
              </a:rPr>
              <a:t>sb</a:t>
            </a:r>
            <a:r>
              <a:rPr lang="en-US" altLang="zh-CN" sz="2400" b="1" dirty="0">
                <a:solidFill>
                  <a:srgbClr val="FF0000"/>
                </a:solidFill>
              </a:rPr>
              <a:t> be </a:t>
            </a:r>
            <a:r>
              <a:rPr lang="en-US" altLang="zh-CN" sz="2400" b="1" dirty="0" err="1">
                <a:solidFill>
                  <a:srgbClr val="FF0000"/>
                </a:solidFill>
              </a:rPr>
              <a:t>adj</a:t>
            </a:r>
            <a:r>
              <a:rPr lang="zh-CN" altLang="en-US" sz="2400" b="1" dirty="0">
                <a:solidFill>
                  <a:srgbClr val="FF0000"/>
                </a:solidFill>
              </a:rPr>
              <a:t>（情感类 </a:t>
            </a:r>
            <a:r>
              <a:rPr lang="en-US" altLang="zh-CN" sz="2400" b="1" dirty="0">
                <a:solidFill>
                  <a:srgbClr val="FF0000"/>
                </a:solidFill>
              </a:rPr>
              <a:t>happy/sad/excited…</a:t>
            </a:r>
            <a:r>
              <a:rPr lang="zh-CN" altLang="en-US" sz="2400" b="1" dirty="0">
                <a:solidFill>
                  <a:srgbClr val="FF0000"/>
                </a:solidFill>
              </a:rPr>
              <a:t>）</a:t>
            </a:r>
            <a:r>
              <a:rPr lang="en-US" altLang="zh-CN" sz="2400" b="1" dirty="0">
                <a:solidFill>
                  <a:srgbClr val="FF0000"/>
                </a:solidFill>
              </a:rPr>
              <a:t> to do</a:t>
            </a:r>
            <a:r>
              <a:rPr lang="en-US" altLang="zh-CN" sz="2400" b="1" dirty="0"/>
              <a:t> </a:t>
            </a:r>
            <a:r>
              <a:rPr lang="zh-CN" altLang="en-US" sz="2400" b="1" dirty="0"/>
              <a:t>结构中，</a:t>
            </a:r>
            <a:r>
              <a:rPr lang="en-US" altLang="zh-CN" sz="2400" b="1" dirty="0"/>
              <a:t>to do </a:t>
            </a:r>
            <a:r>
              <a:rPr lang="zh-CN" altLang="en-US" sz="2400" b="1" dirty="0"/>
              <a:t>做原因状语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47864" y="5013176"/>
            <a:ext cx="5544616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too….to…; enough to …; so/such…as to…;</a:t>
            </a:r>
            <a:r>
              <a:rPr lang="zh-CN" altLang="en-US" sz="2400" b="1" dirty="0"/>
              <a:t>结构中，</a:t>
            </a:r>
            <a:r>
              <a:rPr lang="en-US" altLang="zh-CN" sz="2400" b="1" dirty="0"/>
              <a:t>to do </a:t>
            </a:r>
            <a:r>
              <a:rPr lang="zh-CN" altLang="en-US" sz="2400" b="1" dirty="0"/>
              <a:t>做结果状语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299085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01008"/>
            <a:ext cx="2981325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3275856" y="4077072"/>
            <a:ext cx="56166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Wu Kong tried his utmost to defend,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 to be caught by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Erlang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75856" y="404664"/>
            <a:ext cx="58681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arrest Wu Kong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 Emperor appointed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Erlang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fight with  Wu Kong.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19872" y="1988840"/>
            <a:ext cx="540060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to do </a:t>
            </a:r>
            <a:r>
              <a:rPr lang="en-US" altLang="zh-CN" sz="2400" b="1" dirty="0" err="1">
                <a:solidFill>
                  <a:srgbClr val="FF0000"/>
                </a:solidFill>
              </a:rPr>
              <a:t>sth</a:t>
            </a:r>
            <a:r>
              <a:rPr lang="zh-CN" altLang="en-US" sz="2400" b="1" dirty="0"/>
              <a:t>置于</a:t>
            </a:r>
            <a:r>
              <a:rPr lang="zh-CN" altLang="en-US" sz="2400" b="1" dirty="0">
                <a:solidFill>
                  <a:srgbClr val="FF0000"/>
                </a:solidFill>
              </a:rPr>
              <a:t>句首</a:t>
            </a:r>
            <a:r>
              <a:rPr lang="zh-CN" altLang="en-US" sz="2400" b="1" dirty="0"/>
              <a:t>或</a:t>
            </a:r>
            <a:r>
              <a:rPr lang="zh-CN" altLang="en-US" sz="2400" b="1" dirty="0">
                <a:solidFill>
                  <a:srgbClr val="FF0000"/>
                </a:solidFill>
              </a:rPr>
              <a:t>句末</a:t>
            </a:r>
            <a:r>
              <a:rPr lang="zh-CN" altLang="en-US" sz="2400" b="1" dirty="0"/>
              <a:t>做目的状语。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47864" y="5229200"/>
            <a:ext cx="5472608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 only to do </a:t>
            </a:r>
            <a:r>
              <a:rPr lang="en-US" altLang="zh-CN" sz="2400" b="1" dirty="0" err="1">
                <a:solidFill>
                  <a:srgbClr val="FF0000"/>
                </a:solidFill>
              </a:rPr>
              <a:t>sth</a:t>
            </a:r>
            <a:r>
              <a:rPr lang="en-US" altLang="zh-CN" sz="2400" b="1" dirty="0">
                <a:solidFill>
                  <a:srgbClr val="FF0000"/>
                </a:solidFill>
              </a:rPr>
              <a:t> </a:t>
            </a:r>
            <a:r>
              <a:rPr lang="zh-CN" altLang="en-US" sz="2400" b="1" dirty="0"/>
              <a:t>表意料之外的结果的发生。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5436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algn="l"/>
            <a:r>
              <a:rPr lang="en-US" altLang="zh-CN" dirty="0"/>
              <a:t>Infinitives as the adverbial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340768"/>
            <a:ext cx="8820472" cy="4597971"/>
          </a:xfrm>
        </p:spPr>
        <p:txBody>
          <a:bodyPr/>
          <a:lstStyle/>
          <a:p>
            <a:pPr>
              <a:buNone/>
            </a:pPr>
            <a:r>
              <a:rPr lang="zh-CN" altLang="en-US" b="1" dirty="0">
                <a:solidFill>
                  <a:srgbClr val="002060"/>
                </a:solidFill>
              </a:rPr>
              <a:t>目的状语：</a:t>
            </a:r>
            <a:endParaRPr lang="en-US" altLang="zh-CN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zh-CN" altLang="en-US" b="1" dirty="0">
                <a:solidFill>
                  <a:srgbClr val="002060"/>
                </a:solidFill>
              </a:rPr>
              <a:t>结果状语：</a:t>
            </a:r>
            <a:endParaRPr lang="en-US" altLang="zh-CN" b="1" dirty="0">
              <a:solidFill>
                <a:srgbClr val="002060"/>
              </a:solidFill>
            </a:endParaRPr>
          </a:p>
          <a:p>
            <a:pPr>
              <a:buNone/>
            </a:pPr>
            <a:endParaRPr lang="en-US" altLang="zh-CN" b="1" dirty="0">
              <a:solidFill>
                <a:srgbClr val="FF0000"/>
              </a:solidFill>
            </a:endParaRPr>
          </a:p>
          <a:p>
            <a:pPr>
              <a:buNone/>
            </a:pPr>
            <a:endParaRPr lang="en-US" altLang="zh-CN" b="1" dirty="0">
              <a:solidFill>
                <a:srgbClr val="FF0000"/>
              </a:solidFill>
            </a:endParaRPr>
          </a:p>
          <a:p>
            <a:pPr>
              <a:buNone/>
            </a:pPr>
            <a:endParaRPr lang="en-US" altLang="zh-CN" b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zh-CN" altLang="en-US" b="1" dirty="0">
                <a:solidFill>
                  <a:srgbClr val="002060"/>
                </a:solidFill>
              </a:rPr>
              <a:t>原因状语：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195736" y="1340768"/>
            <a:ext cx="16924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to do </a:t>
            </a:r>
            <a:r>
              <a:rPr lang="en-US" altLang="zh-CN" sz="3200" b="1" dirty="0" err="1">
                <a:solidFill>
                  <a:srgbClr val="FF0000"/>
                </a:solidFill>
              </a:rPr>
              <a:t>sth</a:t>
            </a:r>
            <a:endParaRPr lang="zh-CN" altLang="en-US" sz="3200" dirty="0"/>
          </a:p>
        </p:txBody>
      </p:sp>
      <p:sp>
        <p:nvSpPr>
          <p:cNvPr id="5" name="矩形 4"/>
          <p:cNvSpPr/>
          <p:nvPr/>
        </p:nvSpPr>
        <p:spPr>
          <a:xfrm>
            <a:off x="2195736" y="1988840"/>
            <a:ext cx="65527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3200" b="1" dirty="0">
                <a:solidFill>
                  <a:srgbClr val="FF0000"/>
                </a:solidFill>
              </a:rPr>
              <a:t>only to do </a:t>
            </a:r>
            <a:r>
              <a:rPr lang="en-US" altLang="zh-CN" sz="3200" b="1" dirty="0" err="1">
                <a:solidFill>
                  <a:srgbClr val="FF0000"/>
                </a:solidFill>
              </a:rPr>
              <a:t>sth</a:t>
            </a:r>
            <a:r>
              <a:rPr lang="en-US" altLang="zh-CN" sz="3200" b="1" dirty="0">
                <a:solidFill>
                  <a:srgbClr val="FF0000"/>
                </a:solidFill>
              </a:rPr>
              <a:t> </a:t>
            </a:r>
            <a:r>
              <a:rPr lang="zh-CN" altLang="en-US" sz="3200" b="1" dirty="0">
                <a:solidFill>
                  <a:srgbClr val="FF0000"/>
                </a:solidFill>
              </a:rPr>
              <a:t>（出人意料的结果）</a:t>
            </a:r>
            <a:endParaRPr lang="en-US" altLang="zh-CN" sz="3200" b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altLang="zh-CN" sz="3200" b="1" dirty="0">
                <a:solidFill>
                  <a:srgbClr val="FF0000"/>
                </a:solidFill>
              </a:rPr>
              <a:t>too….to…; </a:t>
            </a:r>
          </a:p>
          <a:p>
            <a:pPr>
              <a:buNone/>
            </a:pPr>
            <a:r>
              <a:rPr lang="en-US" altLang="zh-CN" sz="3200" b="1" dirty="0">
                <a:solidFill>
                  <a:srgbClr val="FF0000"/>
                </a:solidFill>
              </a:rPr>
              <a:t>enough to …; </a:t>
            </a:r>
          </a:p>
          <a:p>
            <a:pPr>
              <a:buNone/>
            </a:pPr>
            <a:r>
              <a:rPr lang="en-US" altLang="zh-CN" sz="3200" b="1" dirty="0">
                <a:solidFill>
                  <a:srgbClr val="FF0000"/>
                </a:solidFill>
              </a:rPr>
              <a:t>so/such…as to…</a:t>
            </a:r>
          </a:p>
        </p:txBody>
      </p:sp>
      <p:sp>
        <p:nvSpPr>
          <p:cNvPr id="6" name="矩形 5"/>
          <p:cNvSpPr/>
          <p:nvPr/>
        </p:nvSpPr>
        <p:spPr>
          <a:xfrm>
            <a:off x="2267744" y="4293096"/>
            <a:ext cx="49680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zh-CN" sz="3200" b="1" dirty="0" err="1">
                <a:solidFill>
                  <a:srgbClr val="FF0000"/>
                </a:solidFill>
              </a:rPr>
              <a:t>sb</a:t>
            </a:r>
            <a:r>
              <a:rPr lang="en-US" altLang="zh-CN" sz="3200" b="1" dirty="0">
                <a:solidFill>
                  <a:srgbClr val="FF0000"/>
                </a:solidFill>
              </a:rPr>
              <a:t> be </a:t>
            </a:r>
            <a:r>
              <a:rPr lang="en-US" altLang="zh-CN" sz="3200" b="1" dirty="0" err="1">
                <a:solidFill>
                  <a:srgbClr val="FF0000"/>
                </a:solidFill>
              </a:rPr>
              <a:t>adj</a:t>
            </a:r>
            <a:r>
              <a:rPr lang="zh-CN" altLang="en-US" sz="3200" b="1" dirty="0">
                <a:solidFill>
                  <a:srgbClr val="FF0000"/>
                </a:solidFill>
              </a:rPr>
              <a:t>（情感类）</a:t>
            </a:r>
            <a:r>
              <a:rPr lang="en-US" altLang="zh-CN" sz="3200" b="1" dirty="0">
                <a:solidFill>
                  <a:srgbClr val="FF0000"/>
                </a:solidFill>
              </a:rPr>
              <a:t> to do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9"/>
          <p:cNvSpPr txBox="1"/>
          <p:nvPr/>
        </p:nvSpPr>
        <p:spPr>
          <a:xfrm>
            <a:off x="0" y="332656"/>
            <a:ext cx="9144000" cy="592726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>
              <a:lnSpc>
                <a:spcPts val="3540"/>
              </a:lnSpc>
            </a:pPr>
            <a:r>
              <a:rPr lang="en-US" altLang="zh-CN" sz="4000" b="1" dirty="0"/>
              <a:t>Exercise</a:t>
            </a:r>
            <a:r>
              <a:rPr lang="en-US" altLang="zh-CN" sz="3200" dirty="0"/>
              <a:t> </a:t>
            </a:r>
          </a:p>
          <a:p>
            <a:pPr indent="266700">
              <a:lnSpc>
                <a:spcPts val="3540"/>
              </a:lnSpc>
              <a:buFont typeface="+mj-lt"/>
              <a:buAutoNum type="arabicPeriod"/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He went back home, only ___________(find) his house had been broken into.</a:t>
            </a:r>
          </a:p>
          <a:p>
            <a:pPr indent="266700">
              <a:lnSpc>
                <a:spcPts val="3540"/>
              </a:lnSpc>
              <a:buFont typeface="+mj-lt"/>
              <a:buAutoNum type="arabicPeriod"/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___________  (pass) the college entrance exam, we must work hard.</a:t>
            </a:r>
            <a:endParaRPr lang="en-US" sz="2800" b="1" dirty="0">
              <a:latin typeface="Times New Roman" panose="02020603050405020304" pitchFamily="18" charset="0"/>
            </a:endParaRPr>
          </a:p>
          <a:p>
            <a:pPr indent="266700">
              <a:lnSpc>
                <a:spcPts val="3540"/>
              </a:lnSpc>
              <a:buFont typeface="+mj-lt"/>
              <a:buAutoNum type="arabicPeriod"/>
            </a:pPr>
            <a:r>
              <a:rPr lang="en-US" sz="2800" b="1" dirty="0">
                <a:latin typeface="Times New Roman" panose="02020603050405020304" pitchFamily="18" charset="0"/>
              </a:rPr>
              <a:t>  The Californian ship arrived 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too late _____________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sz="2800" b="1" dirty="0">
                <a:latin typeface="Times New Roman" panose="02020603050405020304" pitchFamily="18" charset="0"/>
              </a:rPr>
              <a:t>save</a:t>
            </a:r>
            <a:r>
              <a:rPr lang="zh-CN" altLang="en-US" sz="2800" b="1" dirty="0">
                <a:latin typeface="Times New Roman" panose="02020603050405020304" pitchFamily="18" charset="0"/>
              </a:rPr>
              <a:t>）</a:t>
            </a:r>
            <a:r>
              <a:rPr lang="en-US" sz="2800" b="1" dirty="0">
                <a:latin typeface="Times New Roman" panose="02020603050405020304" pitchFamily="18" charset="0"/>
              </a:rPr>
              <a:t> more people</a:t>
            </a:r>
            <a:r>
              <a:rPr lang="zh-CN" sz="2800" b="1" dirty="0">
                <a:ea typeface="宋体" panose="02010600030101010101" pitchFamily="2" charset="-122"/>
              </a:rPr>
              <a:t>．</a:t>
            </a:r>
          </a:p>
          <a:p>
            <a:pPr marL="457200" indent="-457200">
              <a:lnSpc>
                <a:spcPts val="3540"/>
              </a:lnSpc>
              <a:buFont typeface="+mj-lt"/>
              <a:buAutoNum type="arabicPeriod"/>
            </a:pPr>
            <a:r>
              <a:rPr lang="en-US" sz="2800" b="1" dirty="0">
                <a:latin typeface="Times New Roman" panose="02020603050405020304" pitchFamily="18" charset="0"/>
              </a:rPr>
              <a:t>The boy is </a:t>
            </a:r>
            <a:r>
              <a:rPr lang="en-US" altLang="zh-CN" sz="2800" b="1" dirty="0">
                <a:latin typeface="Times New Roman" panose="02020603050405020304" pitchFamily="18" charset="0"/>
                <a:sym typeface="+mn-ea"/>
              </a:rPr>
              <a:t>old enough 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_____________</a:t>
            </a:r>
            <a:r>
              <a:rPr lang="zh-CN" altLang="en-US" sz="2800" b="1" dirty="0">
                <a:latin typeface="Times New Roman" panose="02020603050405020304" pitchFamily="18" charset="0"/>
                <a:sym typeface="+mn-ea"/>
              </a:rPr>
              <a:t>（</a:t>
            </a:r>
            <a:r>
              <a:rPr lang="en-US" altLang="zh-CN" sz="2800" b="1" dirty="0">
                <a:latin typeface="Times New Roman" panose="02020603050405020304" pitchFamily="18" charset="0"/>
                <a:sym typeface="+mn-ea"/>
              </a:rPr>
              <a:t>take</a:t>
            </a:r>
            <a:r>
              <a:rPr lang="zh-CN" altLang="en-US" sz="2800" b="1" dirty="0">
                <a:latin typeface="Times New Roman" panose="02020603050405020304" pitchFamily="18" charset="0"/>
                <a:sym typeface="+mn-ea"/>
              </a:rPr>
              <a:t>）</a:t>
            </a:r>
            <a:r>
              <a:rPr lang="en-US" altLang="zh-CN" sz="2800" b="1" dirty="0">
                <a:latin typeface="Times New Roman" panose="02020603050405020304" pitchFamily="18" charset="0"/>
                <a:sym typeface="+mn-ea"/>
              </a:rPr>
              <a:t> care of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latin typeface="Times New Roman" panose="02020603050405020304" pitchFamily="18" charset="0"/>
              </a:rPr>
              <a:t>himself</a:t>
            </a:r>
            <a:r>
              <a:rPr lang="zh-CN" sz="2800" b="1" dirty="0">
                <a:ea typeface="宋体" panose="02010600030101010101" pitchFamily="2" charset="-122"/>
              </a:rPr>
              <a:t>．</a:t>
            </a:r>
          </a:p>
          <a:p>
            <a:pPr marL="457200" indent="-457200">
              <a:lnSpc>
                <a:spcPts val="3540"/>
              </a:lnSpc>
              <a:buFont typeface="+mj-lt"/>
              <a:buAutoNum type="arabicPeriod"/>
            </a:pPr>
            <a:r>
              <a:rPr lang="en-US" sz="2800" b="1" dirty="0">
                <a:latin typeface="Times New Roman" panose="02020603050405020304" pitchFamily="18" charset="0"/>
              </a:rPr>
              <a:t>She is 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so </a:t>
            </a:r>
            <a:r>
              <a:rPr lang="en-US" sz="2800" b="1" dirty="0">
                <a:latin typeface="Times New Roman" panose="02020603050405020304" pitchFamily="18" charset="0"/>
              </a:rPr>
              <a:t>proud  </a:t>
            </a:r>
            <a:r>
              <a:rPr lang="en-US" altLang="zh-CN" sz="2800" b="1" dirty="0">
                <a:latin typeface="Times New Roman" panose="02020603050405020304" pitchFamily="18" charset="0"/>
                <a:sym typeface="+mn-ea"/>
              </a:rPr>
              <a:t>as 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_____________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 dirty="0">
                <a:latin typeface="Times New Roman" panose="02020603050405020304" pitchFamily="18" charset="0"/>
                <a:sym typeface="+mn-ea"/>
              </a:rPr>
              <a:t> look</a:t>
            </a:r>
            <a:r>
              <a:rPr lang="zh-CN" altLang="en-US" sz="2800" b="1" dirty="0">
                <a:latin typeface="Times New Roman" panose="02020603050405020304" pitchFamily="18" charset="0"/>
                <a:sym typeface="+mn-ea"/>
              </a:rPr>
              <a:t>）</a:t>
            </a:r>
            <a:r>
              <a:rPr lang="en-US" altLang="zh-CN" sz="2800" b="1" dirty="0">
                <a:latin typeface="Times New Roman" panose="02020603050405020304" pitchFamily="18" charset="0"/>
                <a:sym typeface="+mn-ea"/>
              </a:rPr>
              <a:t> down upon 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</a:rPr>
              <a:t>others</a:t>
            </a:r>
            <a:r>
              <a:rPr lang="zh-CN" sz="2800" b="1" dirty="0">
                <a:ea typeface="宋体" panose="02010600030101010101" pitchFamily="2" charset="-122"/>
              </a:rPr>
              <a:t>．</a:t>
            </a:r>
          </a:p>
          <a:p>
            <a:pPr marL="457200" indent="-457200">
              <a:lnSpc>
                <a:spcPts val="3540"/>
              </a:lnSpc>
              <a:buFont typeface="+mj-lt"/>
              <a:buAutoNum type="arabicPeriod"/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I’m disappointed ____________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hear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that you lack the patience.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44008" y="764704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find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628800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pass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44208" y="2492896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save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3429000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take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95936" y="4293096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look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7904" y="5085184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hear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88640"/>
            <a:ext cx="874846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b="1" dirty="0"/>
              <a:t>难点一</a:t>
            </a:r>
            <a:r>
              <a:rPr lang="en-US" altLang="zh-CN" b="1" dirty="0"/>
              <a:t>:to do </a:t>
            </a:r>
            <a:r>
              <a:rPr lang="en-US" altLang="zh-CN" b="1" dirty="0" err="1"/>
              <a:t>sth</a:t>
            </a:r>
            <a:r>
              <a:rPr lang="en-US" altLang="zh-CN" b="1" dirty="0"/>
              <a:t> &amp;doing &amp;done </a:t>
            </a:r>
            <a:r>
              <a:rPr lang="zh-CN" altLang="en-US" b="1" dirty="0"/>
              <a:t>作状语的区别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484784"/>
            <a:ext cx="8686800" cy="3528392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_____________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time, he’ll finish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task on time. </a:t>
            </a:r>
            <a:endParaRPr lang="en-US" altLang="zh-CN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___________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him more time, I found it possible for him to finish the task on time. </a:t>
            </a:r>
            <a:endParaRPr lang="en-US" altLang="zh-CN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highlight>
                  <a:srgbClr val="FFFF00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him more time, I  had to apply to the boss for it. </a:t>
            </a:r>
            <a:endParaRPr lang="en-US" altLang="zh-CN" dirty="0">
              <a:highlight>
                <a:srgbClr val="FFFF00"/>
              </a:highligh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331640" y="1484784"/>
            <a:ext cx="12330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Given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31640" y="2492896"/>
            <a:ext cx="13692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Giving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31640" y="3501008"/>
            <a:ext cx="14357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give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67544" y="4797152"/>
            <a:ext cx="8280920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800" b="1" dirty="0"/>
              <a:t>当</a:t>
            </a:r>
            <a:r>
              <a:rPr lang="zh-CN" altLang="en-US" sz="2800" b="1" dirty="0">
                <a:solidFill>
                  <a:srgbClr val="FF0000"/>
                </a:solidFill>
              </a:rPr>
              <a:t>非谓语</a:t>
            </a:r>
            <a:r>
              <a:rPr lang="zh-CN" altLang="en-US" sz="2800" b="1" dirty="0"/>
              <a:t>与</a:t>
            </a:r>
            <a:r>
              <a:rPr lang="zh-CN" altLang="en-US" sz="2800" b="1" dirty="0">
                <a:solidFill>
                  <a:srgbClr val="FF0000"/>
                </a:solidFill>
              </a:rPr>
              <a:t>主语</a:t>
            </a:r>
            <a:r>
              <a:rPr lang="zh-CN" altLang="en-US" sz="2800" b="1" dirty="0"/>
              <a:t>是</a:t>
            </a:r>
            <a:r>
              <a:rPr lang="zh-CN" altLang="en-US" sz="2800" b="1" dirty="0">
                <a:solidFill>
                  <a:srgbClr val="FF0000"/>
                </a:solidFill>
              </a:rPr>
              <a:t>主动</a:t>
            </a:r>
            <a:r>
              <a:rPr lang="zh-CN" altLang="en-US" sz="2800" b="1" dirty="0"/>
              <a:t>关系时 用</a:t>
            </a:r>
            <a:r>
              <a:rPr lang="en-US" altLang="zh-CN" sz="2800" b="1" dirty="0"/>
              <a:t>do</a:t>
            </a:r>
            <a:r>
              <a:rPr lang="en-US" altLang="zh-CN" sz="2800" b="1" dirty="0">
                <a:solidFill>
                  <a:srgbClr val="FF0000"/>
                </a:solidFill>
              </a:rPr>
              <a:t>ing</a:t>
            </a:r>
          </a:p>
          <a:p>
            <a:r>
              <a:rPr lang="zh-CN" altLang="en-US" sz="2800" b="1" dirty="0"/>
              <a:t>当</a:t>
            </a:r>
            <a:r>
              <a:rPr lang="zh-CN" altLang="en-US" sz="2800" b="1" dirty="0">
                <a:solidFill>
                  <a:srgbClr val="FF0000"/>
                </a:solidFill>
              </a:rPr>
              <a:t>非谓语</a:t>
            </a:r>
            <a:r>
              <a:rPr lang="zh-CN" altLang="en-US" sz="2800" b="1" dirty="0"/>
              <a:t>与</a:t>
            </a:r>
            <a:r>
              <a:rPr lang="zh-CN" altLang="en-US" sz="2800" b="1" dirty="0">
                <a:solidFill>
                  <a:srgbClr val="FF0000"/>
                </a:solidFill>
              </a:rPr>
              <a:t>主语</a:t>
            </a:r>
            <a:r>
              <a:rPr lang="zh-CN" altLang="en-US" sz="2800" b="1" dirty="0"/>
              <a:t>是</a:t>
            </a:r>
            <a:r>
              <a:rPr lang="zh-CN" altLang="en-US" sz="2800" b="1" dirty="0">
                <a:solidFill>
                  <a:srgbClr val="FF0000"/>
                </a:solidFill>
              </a:rPr>
              <a:t>被动</a:t>
            </a:r>
            <a:r>
              <a:rPr lang="zh-CN" altLang="en-US" sz="2800" b="1" dirty="0"/>
              <a:t>关系时用 </a:t>
            </a:r>
            <a:r>
              <a:rPr lang="en-US" altLang="zh-CN" sz="2800" b="1" dirty="0"/>
              <a:t>do</a:t>
            </a:r>
            <a:r>
              <a:rPr lang="en-US" altLang="zh-CN" sz="2800" b="1" dirty="0">
                <a:solidFill>
                  <a:srgbClr val="FF0000"/>
                </a:solidFill>
              </a:rPr>
              <a:t>ne</a:t>
            </a:r>
          </a:p>
          <a:p>
            <a:r>
              <a:rPr lang="zh-CN" altLang="en-US" sz="2800" b="1" dirty="0"/>
              <a:t>当</a:t>
            </a:r>
            <a:r>
              <a:rPr lang="zh-CN" altLang="en-US" sz="2800" b="1" dirty="0">
                <a:solidFill>
                  <a:srgbClr val="FF0000"/>
                </a:solidFill>
              </a:rPr>
              <a:t>非谓语</a:t>
            </a:r>
            <a:r>
              <a:rPr lang="zh-CN" altLang="en-US" sz="2800" b="1" dirty="0"/>
              <a:t>是主句的谓语动词</a:t>
            </a:r>
            <a:r>
              <a:rPr lang="zh-CN" altLang="en-US" sz="2800" b="1" dirty="0">
                <a:solidFill>
                  <a:srgbClr val="FF0000"/>
                </a:solidFill>
              </a:rPr>
              <a:t>动作的目的</a:t>
            </a:r>
            <a:r>
              <a:rPr lang="zh-CN" altLang="en-US" sz="2800" b="1" dirty="0"/>
              <a:t>时 用 </a:t>
            </a:r>
            <a:r>
              <a:rPr lang="en-US" altLang="zh-CN" sz="2800" b="1" dirty="0">
                <a:solidFill>
                  <a:srgbClr val="FF0000"/>
                </a:solidFill>
              </a:rPr>
              <a:t>to do</a:t>
            </a:r>
            <a:r>
              <a:rPr lang="en-US" altLang="zh-CN" sz="2800" b="1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b="1" dirty="0"/>
              <a:t>难点二</a:t>
            </a:r>
            <a:r>
              <a:rPr lang="en-US" altLang="zh-CN" b="1" dirty="0"/>
              <a:t>:to do </a:t>
            </a:r>
            <a:r>
              <a:rPr lang="en-US" altLang="zh-CN" b="1" dirty="0" err="1"/>
              <a:t>sth</a:t>
            </a:r>
            <a:r>
              <a:rPr lang="en-US" altLang="zh-CN" b="1" dirty="0"/>
              <a:t> &amp;doing &amp;done </a:t>
            </a:r>
            <a:r>
              <a:rPr lang="zh-CN" altLang="en-US" b="1" dirty="0"/>
              <a:t>作定语的区别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3384376"/>
          </a:xfrm>
        </p:spPr>
        <p:txBody>
          <a:bodyPr/>
          <a:lstStyle/>
          <a:p>
            <a:pPr marL="514350" indent="-514350" eaLnBrk="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Today, there are many people ________(visit) the park every day.</a:t>
            </a:r>
          </a:p>
          <a:p>
            <a:pPr marL="514350" indent="-514350" eaLnBrk="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Tomorrow, there are many people ________(visit) the park.</a:t>
            </a:r>
          </a:p>
          <a:p>
            <a:pPr marL="514350" indent="-514350" eaLnBrk="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were many activities_________(arrange) by Student Union.</a:t>
            </a:r>
            <a:endParaRPr lang="zh-CN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228184" y="2276872"/>
            <a:ext cx="13690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visit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580112" y="1196752"/>
            <a:ext cx="14606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visiting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932040" y="3356992"/>
            <a:ext cx="18165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arranged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5536" y="4869160"/>
            <a:ext cx="6984776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800" b="1" dirty="0"/>
              <a:t>当</a:t>
            </a:r>
            <a:r>
              <a:rPr lang="zh-CN" altLang="en-US" sz="2800" b="1" dirty="0">
                <a:solidFill>
                  <a:srgbClr val="FF0000"/>
                </a:solidFill>
              </a:rPr>
              <a:t>非谓语</a:t>
            </a:r>
            <a:r>
              <a:rPr lang="zh-CN" altLang="en-US" sz="2800" b="1" dirty="0"/>
              <a:t>与被</a:t>
            </a:r>
            <a:r>
              <a:rPr lang="zh-CN" altLang="en-US" sz="2800" b="1" dirty="0">
                <a:solidFill>
                  <a:srgbClr val="FF0000"/>
                </a:solidFill>
              </a:rPr>
              <a:t>修饰词</a:t>
            </a:r>
            <a:r>
              <a:rPr lang="zh-CN" altLang="en-US" sz="2800" b="1" dirty="0"/>
              <a:t>是</a:t>
            </a:r>
            <a:r>
              <a:rPr lang="zh-CN" altLang="en-US" sz="2800" b="1" dirty="0">
                <a:solidFill>
                  <a:srgbClr val="FF0000"/>
                </a:solidFill>
              </a:rPr>
              <a:t>主动</a:t>
            </a:r>
            <a:r>
              <a:rPr lang="zh-CN" altLang="en-US" sz="2800" b="1" dirty="0"/>
              <a:t>关系时 用</a:t>
            </a:r>
            <a:r>
              <a:rPr lang="en-US" altLang="zh-CN" sz="2800" b="1" dirty="0"/>
              <a:t>do</a:t>
            </a:r>
            <a:r>
              <a:rPr lang="en-US" altLang="zh-CN" sz="2800" b="1" dirty="0">
                <a:solidFill>
                  <a:srgbClr val="FF0000"/>
                </a:solidFill>
              </a:rPr>
              <a:t>ing</a:t>
            </a:r>
          </a:p>
          <a:p>
            <a:r>
              <a:rPr lang="zh-CN" altLang="en-US" sz="2800" b="1" dirty="0"/>
              <a:t>当</a:t>
            </a:r>
            <a:r>
              <a:rPr lang="zh-CN" altLang="en-US" sz="2800" b="1" dirty="0">
                <a:solidFill>
                  <a:srgbClr val="FF0000"/>
                </a:solidFill>
              </a:rPr>
              <a:t>非谓语</a:t>
            </a:r>
            <a:r>
              <a:rPr lang="zh-CN" altLang="en-US" sz="2800" b="1" dirty="0"/>
              <a:t>与被</a:t>
            </a:r>
            <a:r>
              <a:rPr lang="zh-CN" altLang="en-US" sz="2800" b="1" dirty="0">
                <a:solidFill>
                  <a:srgbClr val="FF0000"/>
                </a:solidFill>
              </a:rPr>
              <a:t>修饰词</a:t>
            </a:r>
            <a:r>
              <a:rPr lang="zh-CN" altLang="en-US" sz="2800" b="1" dirty="0"/>
              <a:t>是</a:t>
            </a:r>
            <a:r>
              <a:rPr lang="zh-CN" altLang="en-US" sz="2800" b="1" dirty="0">
                <a:solidFill>
                  <a:srgbClr val="FF0000"/>
                </a:solidFill>
              </a:rPr>
              <a:t>被动</a:t>
            </a:r>
            <a:r>
              <a:rPr lang="zh-CN" altLang="en-US" sz="2800" b="1" dirty="0"/>
              <a:t>关系时用 </a:t>
            </a:r>
            <a:r>
              <a:rPr lang="en-US" altLang="zh-CN" sz="2800" b="1" dirty="0"/>
              <a:t>do</a:t>
            </a:r>
            <a:r>
              <a:rPr lang="en-US" altLang="zh-CN" sz="2800" b="1" dirty="0">
                <a:solidFill>
                  <a:srgbClr val="FF0000"/>
                </a:solidFill>
              </a:rPr>
              <a:t>ne</a:t>
            </a:r>
          </a:p>
          <a:p>
            <a:r>
              <a:rPr lang="zh-CN" altLang="en-US" sz="2800" b="1" dirty="0"/>
              <a:t>当</a:t>
            </a:r>
            <a:r>
              <a:rPr lang="zh-CN" altLang="en-US" sz="2800" b="1" dirty="0">
                <a:solidFill>
                  <a:srgbClr val="FF0000"/>
                </a:solidFill>
              </a:rPr>
              <a:t>非谓语 </a:t>
            </a:r>
            <a:r>
              <a:rPr lang="zh-CN" altLang="en-US" sz="2800" b="1" dirty="0"/>
              <a:t>表示</a:t>
            </a:r>
            <a:r>
              <a:rPr lang="zh-CN" altLang="en-US" sz="2800" b="1" dirty="0">
                <a:solidFill>
                  <a:srgbClr val="FF0000"/>
                </a:solidFill>
              </a:rPr>
              <a:t>尚未发生</a:t>
            </a:r>
            <a:r>
              <a:rPr lang="zh-CN" altLang="en-US" sz="2800" b="1" dirty="0"/>
              <a:t>的事情时用 </a:t>
            </a:r>
            <a:r>
              <a:rPr lang="en-US" altLang="zh-CN" sz="2800" b="1" dirty="0">
                <a:solidFill>
                  <a:srgbClr val="FF0000"/>
                </a:solidFill>
              </a:rPr>
              <a:t>to</a:t>
            </a:r>
            <a:r>
              <a:rPr lang="en-US" altLang="zh-CN" sz="2800" b="1" dirty="0"/>
              <a:t> do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 The first pill __________(design) to treat Covid-19 has been approved by the UK medicine department. </a:t>
            </a:r>
            <a:r>
              <a:rPr lang="zh-CN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2021-2022 </a:t>
            </a:r>
            <a:r>
              <a:rPr lang="zh-CN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第一学期 高一）</a:t>
            </a:r>
            <a:endParaRPr lang="en-US" altLang="zh-CN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None/>
            </a:pPr>
            <a:r>
              <a: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  During the spring festival, people will wander along the streets _________(decorate) with red lanterns 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.(2021-2022</a:t>
            </a:r>
            <a:r>
              <a:rPr lang="zh-CN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第二学期 高一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14350" indent="-514350">
              <a:buNone/>
            </a:pPr>
            <a:r>
              <a: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  _________ (form) by some teenagers, the band is quite popular among students</a:t>
            </a:r>
            <a:r>
              <a:rPr lang="zh-CN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2022-2023 </a:t>
            </a:r>
            <a:r>
              <a:rPr lang="zh-CN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第一学期 高一）</a:t>
            </a:r>
            <a:endParaRPr lang="en-US" altLang="zh-CN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None/>
            </a:pPr>
            <a:r>
              <a: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  China launched Shenzhou-14 in 2022, __________ (send) 3 astronauts to space.</a:t>
            </a:r>
            <a:r>
              <a:rPr lang="zh-CN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2022-2023</a:t>
            </a:r>
            <a:r>
              <a:rPr lang="zh-CN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第一学期 高二）</a:t>
            </a:r>
            <a:endParaRPr lang="en-US" altLang="zh-CN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None/>
            </a:pPr>
            <a:r>
              <a: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   We are quite satisfied with the activities _________ (arrange) by the travel agency.</a:t>
            </a:r>
            <a:r>
              <a:rPr lang="zh-CN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2019-2020 </a:t>
            </a:r>
            <a:r>
              <a:rPr lang="zh-CN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第一学期 高二）</a:t>
            </a:r>
            <a:endParaRPr lang="zh-CN" altLang="zh-CN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None/>
            </a:pPr>
            <a:r>
              <a: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   He lifted a rock with all his strength, only _________ (drop) it on his own feet.</a:t>
            </a:r>
            <a:r>
              <a:rPr lang="zh-CN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2019-2020 </a:t>
            </a:r>
            <a:r>
              <a:rPr lang="zh-CN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第一学期 高二）</a:t>
            </a:r>
            <a:endParaRPr lang="en-US" altLang="zh-CN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None/>
            </a:pPr>
            <a:r>
              <a: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   </a:t>
            </a:r>
            <a:r>
              <a:rPr lang="en-US" altLang="zh-C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Dongguan</a:t>
            </a:r>
            <a:r>
              <a: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city ________(locate)in the greater Bay Area, is a rising star in  hi-tech  industry.</a:t>
            </a:r>
            <a:r>
              <a:rPr lang="zh-CN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2021-2022</a:t>
            </a:r>
            <a:r>
              <a:rPr lang="zh-CN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第一学期 高二）</a:t>
            </a:r>
            <a:endParaRPr lang="en-US" altLang="zh-CN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zh-CN" altLang="zh-CN" dirty="0"/>
          </a:p>
          <a:p>
            <a:pPr marL="514350" indent="-514350">
              <a:buFont typeface="+mj-lt"/>
              <a:buAutoNum type="arabicPeriod"/>
            </a:pP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83768" y="0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designed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1556792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decorated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568" y="2060848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Formed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8144" y="2924944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sending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84168" y="3789040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arranged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44208" y="4653136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drop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5816" y="5589240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located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377280"/>
            <a:ext cx="9144000" cy="6480720"/>
          </a:xfrm>
        </p:spPr>
        <p:txBody>
          <a:bodyPr>
            <a:normAutofit/>
          </a:bodyPr>
          <a:lstStyle/>
          <a:p>
            <a:pPr marL="514350" indent="-514350">
              <a:lnSpc>
                <a:spcPts val="3060"/>
              </a:lnSpc>
              <a:buNone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  In 2012, Liu Yang became china’s first female astronaut who travelled into space.(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用不定式改写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14350" indent="-514350">
              <a:lnSpc>
                <a:spcPts val="3060"/>
              </a:lnSpc>
              <a:buNone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In 2012, Liu Yang became china’s first female astronaut ___ ____ ____ astronaut space.(2021-2022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第二学期 高一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14350" indent="-514350">
              <a:lnSpc>
                <a:spcPts val="3060"/>
              </a:lnSpc>
              <a:buNone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  The project which will be conducted next year is meeting with argument.(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用不定式改写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14350" indent="-514350">
              <a:lnSpc>
                <a:spcPts val="3060"/>
              </a:lnSpc>
              <a:buNone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The project ______ ______ ______ next year is meeting with argument .(2020-2021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第二学期 高一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14350" indent="-514350">
              <a:lnSpc>
                <a:spcPts val="3060"/>
              </a:lnSpc>
              <a:buNone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   Fred decided to settle in Beijing because he was strongly attracted to its culture. (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用分词改写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14350" indent="-514350">
              <a:lnSpc>
                <a:spcPts val="3060"/>
              </a:lnSpc>
              <a:buNone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Strongly _________ ______ its culture, Fred decided to settle in Beijing.</a:t>
            </a:r>
            <a:r>
              <a:rPr lang="zh-C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（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2022-2023 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第一学期 高一）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162880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   travel  into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7784" y="2996952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be conducted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9712" y="4725144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attracted       to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内容占位符 2"/>
          <p:cNvSpPr>
            <a:spLocks noGrp="1" noChangeArrowheads="1"/>
          </p:cNvSpPr>
          <p:nvPr>
            <p:ph idx="1"/>
          </p:nvPr>
        </p:nvSpPr>
        <p:spPr>
          <a:xfrm>
            <a:off x="-324544" y="0"/>
            <a:ext cx="9468544" cy="7245424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31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zh-CN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1.Picking up her “Lifetime Achievement” award</a:t>
            </a:r>
            <a:r>
              <a:rPr lang="en-US" altLang="zh-CN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proud Irene declared she had no plans   ______   (retire) from her 36-year-old business. (2019·</a:t>
            </a:r>
            <a:r>
              <a:rPr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全国</a:t>
            </a:r>
            <a:r>
              <a:rPr lang="en-US" altLang="zh-CN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卷</a:t>
            </a:r>
            <a:r>
              <a:rPr lang="en-US" altLang="zh-CN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14350" indent="-514350">
              <a:lnSpc>
                <a:spcPct val="120000"/>
              </a:lnSpc>
              <a:buNone/>
            </a:pPr>
            <a:r>
              <a:rPr lang="en-US" altLang="zh-CN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2.Eric woke up a little later when he heard children playing outside. He pushed a chair onto the balcony, and climbed up ________ (see) them. (2022</a:t>
            </a:r>
            <a:r>
              <a:rPr lang="zh-CN" altLang="zh-CN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新高考全国Ⅱ卷</a:t>
            </a:r>
            <a:r>
              <a:rPr lang="en-US" altLang="zh-CN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14350" indent="-514350">
              <a:lnSpc>
                <a:spcPct val="120000"/>
              </a:lnSpc>
              <a:buNone/>
            </a:pPr>
            <a:r>
              <a:rPr lang="en-US" altLang="zh-CN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3.A visually-challenged man from Beijing recently hiked (</a:t>
            </a:r>
            <a:r>
              <a:rPr lang="zh-CN" altLang="zh-CN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徒步</a:t>
            </a:r>
            <a:r>
              <a:rPr lang="en-US" altLang="zh-CN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40 days to Xi</a:t>
            </a:r>
            <a:r>
              <a:rPr lang="zh-CN" altLang="zh-CN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altLang="zh-CN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an, as a first step ______________ (journey) the Belt and Road route (</a:t>
            </a:r>
            <a:r>
              <a:rPr lang="zh-CN" alt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一带一路</a:t>
            </a:r>
            <a:r>
              <a:rPr lang="zh-CN" altLang="zh-CN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路线</a:t>
            </a:r>
            <a:r>
              <a:rPr lang="en-US" altLang="zh-CN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by foot. (2022</a:t>
            </a:r>
            <a:r>
              <a:rPr lang="zh-CN" altLang="zh-CN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全国甲卷</a:t>
            </a:r>
            <a:r>
              <a:rPr lang="en-US" altLang="zh-CN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3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20000"/>
              </a:lnSpc>
              <a:buNone/>
            </a:pPr>
            <a:r>
              <a:rPr lang="en-US" altLang="zh-CN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4. __________ (cover) an area about three times the size of Yellowstone National Park, the GPNP(</a:t>
            </a:r>
            <a:r>
              <a:rPr lang="zh-CN" alt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大熊猫国家公园</a:t>
            </a:r>
            <a:r>
              <a:rPr lang="en-US" altLang="zh-CN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will be one of the first national parks in the country. (2022</a:t>
            </a:r>
            <a:r>
              <a:rPr lang="zh-CN" altLang="zh-CN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新高考全国Ⅰ卷</a:t>
            </a:r>
            <a:r>
              <a:rPr lang="en-US" altLang="zh-CN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1" lang="en-US" altLang="zh-CN" sz="31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fontAlgn="ctr">
              <a:lnSpc>
                <a:spcPct val="120000"/>
              </a:lnSpc>
              <a:buNone/>
            </a:pPr>
            <a:r>
              <a:rPr kumimoji="1" lang="en-US" altLang="zh-CN" sz="31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    </a:t>
            </a:r>
            <a:endParaRPr kumimoji="1" lang="en-US" altLang="zh-CN" sz="28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20000"/>
              </a:lnSpc>
              <a:buAutoNum type="arabicPeriod" startAt="3"/>
            </a:pP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AutoNum type="arabicPeriod"/>
            </a:pPr>
            <a:endParaRPr lang="en-US" altLang="zh-C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zh-C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3"/>
          <p:cNvSpPr txBox="1">
            <a:spLocks noChangeArrowheads="1"/>
          </p:cNvSpPr>
          <p:nvPr/>
        </p:nvSpPr>
        <p:spPr bwMode="auto">
          <a:xfrm>
            <a:off x="3995936" y="332656"/>
            <a:ext cx="1584176" cy="6524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to retire</a:t>
            </a:r>
          </a:p>
        </p:txBody>
      </p:sp>
      <p:sp>
        <p:nvSpPr>
          <p:cNvPr id="10" name="文本框 4"/>
          <p:cNvSpPr txBox="1">
            <a:spLocks noChangeArrowheads="1"/>
          </p:cNvSpPr>
          <p:nvPr/>
        </p:nvSpPr>
        <p:spPr bwMode="auto">
          <a:xfrm>
            <a:off x="251520" y="2132856"/>
            <a:ext cx="1296144" cy="6524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to see</a:t>
            </a:r>
          </a:p>
        </p:txBody>
      </p:sp>
      <p:sp>
        <p:nvSpPr>
          <p:cNvPr id="13" name="文本框 11"/>
          <p:cNvSpPr txBox="1">
            <a:spLocks noChangeArrowheads="1"/>
          </p:cNvSpPr>
          <p:nvPr/>
        </p:nvSpPr>
        <p:spPr bwMode="auto">
          <a:xfrm>
            <a:off x="5508104" y="3068960"/>
            <a:ext cx="2160240" cy="6524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to journey</a:t>
            </a:r>
          </a:p>
        </p:txBody>
      </p:sp>
      <p:sp>
        <p:nvSpPr>
          <p:cNvPr id="7" name="文本框 11"/>
          <p:cNvSpPr txBox="1">
            <a:spLocks noChangeArrowheads="1"/>
          </p:cNvSpPr>
          <p:nvPr/>
        </p:nvSpPr>
        <p:spPr bwMode="auto">
          <a:xfrm>
            <a:off x="827584" y="4437112"/>
            <a:ext cx="1728192" cy="6524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Covering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  <p:bldP spid="13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79512" y="908720"/>
            <a:ext cx="8604448" cy="2304256"/>
          </a:xfrm>
        </p:spPr>
        <p:txBody>
          <a:bodyPr>
            <a:normAutofit/>
          </a:bodyPr>
          <a:lstStyle/>
          <a:p>
            <a:r>
              <a:rPr lang="en-US" altLang="zh-CN" b="1" dirty="0"/>
              <a:t>Infinitives(to do…) as the attribute and the adverbial</a:t>
            </a:r>
            <a:endParaRPr lang="zh-CN" altLang="en-US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/>
          <a:p>
            <a:r>
              <a:rPr lang="en-US" altLang="zh-CN" dirty="0"/>
              <a:t>Conclusion: draw a </a:t>
            </a:r>
            <a:r>
              <a:rPr lang="en-US" altLang="zh-CN" dirty="0" err="1"/>
              <a:t>mindmap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196752"/>
            <a:ext cx="8820472" cy="4729728"/>
          </a:xfrm>
        </p:spPr>
        <p:txBody>
          <a:bodyPr/>
          <a:lstStyle/>
          <a:p>
            <a:pPr>
              <a:buNone/>
            </a:pPr>
            <a:endParaRPr lang="en-US" altLang="zh-CN" dirty="0"/>
          </a:p>
          <a:p>
            <a:pPr>
              <a:buNone/>
            </a:pPr>
            <a:endParaRPr lang="en-US" altLang="zh-CN" dirty="0"/>
          </a:p>
          <a:p>
            <a:pPr>
              <a:buNone/>
            </a:pPr>
            <a:r>
              <a:rPr lang="en-US" altLang="zh-CN" sz="2800" b="1" dirty="0"/>
              <a:t>To do as attribute</a:t>
            </a:r>
          </a:p>
          <a:p>
            <a:pPr>
              <a:buNone/>
            </a:pPr>
            <a:endParaRPr lang="en-US" altLang="zh-CN" dirty="0"/>
          </a:p>
          <a:p>
            <a:pPr>
              <a:buNone/>
            </a:pPr>
            <a:endParaRPr lang="en-US" altLang="zh-CN" dirty="0"/>
          </a:p>
          <a:p>
            <a:pPr>
              <a:buNone/>
            </a:pPr>
            <a:endParaRPr lang="en-US" altLang="zh-CN" dirty="0"/>
          </a:p>
          <a:p>
            <a:pPr>
              <a:buNone/>
            </a:pPr>
            <a:endParaRPr lang="en-US" altLang="zh-CN" dirty="0"/>
          </a:p>
          <a:p>
            <a:pPr>
              <a:buNone/>
            </a:pPr>
            <a:r>
              <a:rPr lang="en-US" altLang="zh-CN" sz="2800" b="1" dirty="0"/>
              <a:t>To do as adverbial</a:t>
            </a:r>
          </a:p>
        </p:txBody>
      </p:sp>
      <p:sp>
        <p:nvSpPr>
          <p:cNvPr id="4" name="左大括号 3"/>
          <p:cNvSpPr/>
          <p:nvPr/>
        </p:nvSpPr>
        <p:spPr>
          <a:xfrm>
            <a:off x="2987824" y="1124744"/>
            <a:ext cx="360040" cy="2592288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左大括号 4"/>
          <p:cNvSpPr/>
          <p:nvPr/>
        </p:nvSpPr>
        <p:spPr>
          <a:xfrm>
            <a:off x="2987824" y="4077072"/>
            <a:ext cx="360040" cy="252028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491880" y="980728"/>
            <a:ext cx="56521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zh-CN" altLang="en-US" sz="2400" b="1" dirty="0">
                <a:solidFill>
                  <a:srgbClr val="FF0000"/>
                </a:solidFill>
              </a:rPr>
              <a:t>代高序</a:t>
            </a:r>
            <a:endParaRPr lang="en-US" altLang="zh-CN" sz="2400" b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zh-CN" altLang="en-US" sz="2400" b="1" dirty="0">
                <a:solidFill>
                  <a:srgbClr val="FF0000"/>
                </a:solidFill>
              </a:rPr>
              <a:t>四姐妹</a:t>
            </a:r>
            <a:endParaRPr lang="en-US" altLang="zh-CN" sz="2400" b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zh-CN" altLang="en-US" sz="2400" b="1" dirty="0">
                <a:solidFill>
                  <a:srgbClr val="0070C0"/>
                </a:solidFill>
              </a:rPr>
              <a:t>（</a:t>
            </a:r>
            <a:r>
              <a:rPr lang="en-US" altLang="zh-CN" sz="2400" b="1" dirty="0">
                <a:solidFill>
                  <a:srgbClr val="0070C0"/>
                </a:solidFill>
              </a:rPr>
              <a:t>the very, the only, the next, the last</a:t>
            </a:r>
            <a:r>
              <a:rPr lang="zh-CN" altLang="en-US" sz="2400" b="1" dirty="0">
                <a:solidFill>
                  <a:srgbClr val="0070C0"/>
                </a:solidFill>
              </a:rPr>
              <a:t>）</a:t>
            </a:r>
            <a:endParaRPr lang="en-US" altLang="zh-CN" sz="2400" b="1" dirty="0">
              <a:solidFill>
                <a:srgbClr val="0070C0"/>
              </a:solidFill>
            </a:endParaRPr>
          </a:p>
          <a:p>
            <a:pPr>
              <a:buNone/>
            </a:pPr>
            <a:r>
              <a:rPr lang="zh-CN" altLang="en-US" sz="2400" b="1" dirty="0">
                <a:solidFill>
                  <a:srgbClr val="FF0000"/>
                </a:solidFill>
              </a:rPr>
              <a:t>抽象名词</a:t>
            </a:r>
            <a:endParaRPr lang="en-US" altLang="zh-CN" sz="2400" b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altLang="zh-CN" sz="2400" b="1" dirty="0">
                <a:solidFill>
                  <a:srgbClr val="0070C0"/>
                </a:solidFill>
              </a:rPr>
              <a:t>(ability, ambition, attempt, chance, courage, desire, decision, effort, promise, right(</a:t>
            </a:r>
            <a:r>
              <a:rPr lang="zh-CN" altLang="en-US" sz="2400" b="1" dirty="0">
                <a:solidFill>
                  <a:srgbClr val="0070C0"/>
                </a:solidFill>
              </a:rPr>
              <a:t>权力</a:t>
            </a:r>
            <a:r>
              <a:rPr lang="en-US" altLang="zh-CN" sz="2400" b="1" dirty="0">
                <a:solidFill>
                  <a:srgbClr val="0070C0"/>
                </a:solidFill>
              </a:rPr>
              <a:t>), wish)</a:t>
            </a:r>
          </a:p>
          <a:p>
            <a:pPr>
              <a:buNone/>
            </a:pPr>
            <a:r>
              <a:rPr lang="zh-CN" altLang="en-US" sz="2400" b="1" dirty="0">
                <a:solidFill>
                  <a:srgbClr val="FF0000"/>
                </a:solidFill>
              </a:rPr>
              <a:t>未完成</a:t>
            </a:r>
          </a:p>
        </p:txBody>
      </p:sp>
      <p:sp>
        <p:nvSpPr>
          <p:cNvPr id="7" name="内容占位符 2"/>
          <p:cNvSpPr txBox="1"/>
          <p:nvPr/>
        </p:nvSpPr>
        <p:spPr>
          <a:xfrm>
            <a:off x="3347864" y="4149080"/>
            <a:ext cx="5328592" cy="2852936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50000"/>
              <a:buFont typeface="Wingdings 2" panose="05020102010507070707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目的状语：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50000"/>
              <a:buFont typeface="Wingdings 2" panose="05020102010507070707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结果状语：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50000"/>
              <a:buFont typeface="Wingdings 2" panose="05020102010507070707"/>
              <a:buNone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50000"/>
              <a:buFont typeface="Wingdings 2" panose="05020102010507070707"/>
              <a:buNone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50000"/>
              <a:buFont typeface="Wingdings 2" panose="05020102010507070707"/>
              <a:buNone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50000"/>
              <a:buFont typeface="Wingdings 2" panose="05020102010507070707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原因状语：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860032" y="4077072"/>
            <a:ext cx="2520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</a:rPr>
              <a:t>to do </a:t>
            </a:r>
            <a:r>
              <a:rPr lang="en-US" altLang="zh-CN" sz="2400" b="1" dirty="0" err="1">
                <a:solidFill>
                  <a:srgbClr val="0070C0"/>
                </a:solidFill>
              </a:rPr>
              <a:t>sth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4716016" y="4581128"/>
            <a:ext cx="4427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2400" b="1" dirty="0">
                <a:solidFill>
                  <a:srgbClr val="0070C0"/>
                </a:solidFill>
              </a:rPr>
              <a:t>only to do </a:t>
            </a:r>
            <a:r>
              <a:rPr lang="en-US" altLang="zh-CN" sz="2400" b="1" dirty="0" err="1">
                <a:solidFill>
                  <a:srgbClr val="0070C0"/>
                </a:solidFill>
              </a:rPr>
              <a:t>sth</a:t>
            </a:r>
            <a:r>
              <a:rPr lang="en-US" altLang="zh-CN" sz="2400" b="1" dirty="0">
                <a:solidFill>
                  <a:srgbClr val="0070C0"/>
                </a:solidFill>
              </a:rPr>
              <a:t> </a:t>
            </a:r>
            <a:r>
              <a:rPr lang="zh-CN" altLang="en-US" sz="2400" b="1" dirty="0">
                <a:solidFill>
                  <a:srgbClr val="0070C0"/>
                </a:solidFill>
              </a:rPr>
              <a:t>（出人意料结果）</a:t>
            </a:r>
            <a:endParaRPr lang="en-US" altLang="zh-CN" sz="2400" b="1" dirty="0">
              <a:solidFill>
                <a:srgbClr val="0070C0"/>
              </a:solidFill>
            </a:endParaRPr>
          </a:p>
          <a:p>
            <a:pPr>
              <a:buNone/>
            </a:pPr>
            <a:r>
              <a:rPr lang="en-US" altLang="zh-CN" sz="2400" b="1" dirty="0">
                <a:solidFill>
                  <a:srgbClr val="0070C0"/>
                </a:solidFill>
              </a:rPr>
              <a:t>too….to…; </a:t>
            </a:r>
          </a:p>
          <a:p>
            <a:pPr>
              <a:buNone/>
            </a:pPr>
            <a:r>
              <a:rPr lang="en-US" altLang="zh-CN" sz="2400" b="1" dirty="0">
                <a:solidFill>
                  <a:srgbClr val="0070C0"/>
                </a:solidFill>
              </a:rPr>
              <a:t>enough to …; </a:t>
            </a:r>
          </a:p>
          <a:p>
            <a:pPr>
              <a:buNone/>
            </a:pPr>
            <a:r>
              <a:rPr lang="en-US" altLang="zh-CN" sz="2400" b="1" dirty="0">
                <a:solidFill>
                  <a:srgbClr val="0070C0"/>
                </a:solidFill>
              </a:rPr>
              <a:t>so/such…as to…</a:t>
            </a:r>
          </a:p>
        </p:txBody>
      </p:sp>
      <p:sp>
        <p:nvSpPr>
          <p:cNvPr id="10" name="矩形 9"/>
          <p:cNvSpPr/>
          <p:nvPr/>
        </p:nvSpPr>
        <p:spPr>
          <a:xfrm>
            <a:off x="5076056" y="6309320"/>
            <a:ext cx="37721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err="1">
                <a:solidFill>
                  <a:srgbClr val="0070C0"/>
                </a:solidFill>
              </a:rPr>
              <a:t>sb</a:t>
            </a:r>
            <a:r>
              <a:rPr lang="en-US" altLang="zh-CN" sz="2400" b="1" dirty="0">
                <a:solidFill>
                  <a:srgbClr val="0070C0"/>
                </a:solidFill>
              </a:rPr>
              <a:t> be </a:t>
            </a:r>
            <a:r>
              <a:rPr lang="en-US" altLang="zh-CN" sz="2400" b="1" dirty="0" err="1">
                <a:solidFill>
                  <a:srgbClr val="0070C0"/>
                </a:solidFill>
              </a:rPr>
              <a:t>adj</a:t>
            </a:r>
            <a:r>
              <a:rPr lang="zh-CN" altLang="en-US" sz="2400" b="1" dirty="0">
                <a:solidFill>
                  <a:srgbClr val="0070C0"/>
                </a:solidFill>
              </a:rPr>
              <a:t>（情感类）</a:t>
            </a:r>
            <a:r>
              <a:rPr lang="en-US" altLang="zh-CN" sz="2400" b="1" dirty="0">
                <a:solidFill>
                  <a:srgbClr val="0070C0"/>
                </a:solidFill>
              </a:rPr>
              <a:t> to do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496944" cy="864096"/>
          </a:xfrm>
        </p:spPr>
        <p:txBody>
          <a:bodyPr/>
          <a:lstStyle/>
          <a:p>
            <a:pPr algn="l"/>
            <a:r>
              <a:rPr lang="zh-CN" altLang="en-US" dirty="0"/>
              <a:t>思考：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600200"/>
            <a:ext cx="8964488" cy="4686320"/>
          </a:xfrm>
        </p:spPr>
        <p:txBody>
          <a:bodyPr/>
          <a:lstStyle/>
          <a:p>
            <a:pPr>
              <a:buNone/>
            </a:pPr>
            <a:r>
              <a:rPr kumimoji="1" lang="en-US" altLang="zh-CN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__________ (strengthen)the connection with young people, the   event included a number of public promotional activities on social media, ______ (invite) twenty-nine tea professionals from around the world to have thirty-six hours of uninterrupted live broadcasts. (2022</a:t>
            </a:r>
            <a:r>
              <a:rPr lang="zh-CN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全国乙卷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dirty="0"/>
          </a:p>
        </p:txBody>
      </p:sp>
      <p:sp>
        <p:nvSpPr>
          <p:cNvPr id="4" name="文本框 11"/>
          <p:cNvSpPr txBox="1">
            <a:spLocks noChangeArrowheads="1"/>
          </p:cNvSpPr>
          <p:nvPr/>
        </p:nvSpPr>
        <p:spPr bwMode="auto">
          <a:xfrm>
            <a:off x="899592" y="1484784"/>
            <a:ext cx="2376264" cy="6524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To strengthen</a:t>
            </a: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95536" y="2924944"/>
            <a:ext cx="1475656" cy="6524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inviting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homework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1" dirty="0"/>
              <a:t>小黄本</a:t>
            </a:r>
            <a:r>
              <a:rPr lang="en-US" altLang="zh-CN" b="1" dirty="0"/>
              <a:t>P94 </a:t>
            </a:r>
            <a:r>
              <a:rPr lang="zh-CN" altLang="en-US" b="1" dirty="0"/>
              <a:t>维度一 、二、三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Enjoy a video from </a:t>
            </a:r>
            <a:br>
              <a:rPr lang="en-US" altLang="zh-CN" dirty="0"/>
            </a:br>
            <a:r>
              <a:rPr lang="en-US" altLang="zh-CN" i="1" dirty="0"/>
              <a:t>the Journey to the West</a:t>
            </a:r>
            <a:endParaRPr lang="zh-CN" altLang="en-US" i="1" dirty="0"/>
          </a:p>
        </p:txBody>
      </p:sp>
      <p:pic>
        <p:nvPicPr>
          <p:cNvPr id="6" name="490182247a8477361c7d0422ecf6b8b4">
            <a:hlinkClick r:id="" action="ppaction://media"/>
            <a:extLst>
              <a:ext uri="{FF2B5EF4-FFF2-40B4-BE49-F238E27FC236}">
                <a16:creationId xmlns:a16="http://schemas.microsoft.com/office/drawing/2014/main" id="{F34B523E-DD48-F511-2153-4A7296A59C6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6888" y="1600200"/>
            <a:ext cx="8150225" cy="46863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5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252536" y="548680"/>
            <a:ext cx="9396536" cy="567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None/>
            </a:pPr>
            <a:r>
              <a:rPr lang="en-US" altLang="zh-CN" sz="2800" b="1" dirty="0">
                <a:solidFill>
                  <a:srgbClr val="7030A0"/>
                </a:solidFill>
              </a:rPr>
              <a:t>              </a:t>
            </a:r>
            <a:r>
              <a:rPr lang="en-US" altLang="zh-CN" sz="2800" b="1" dirty="0">
                <a:solidFill>
                  <a:srgbClr val="FF0000"/>
                </a:solidFill>
              </a:rPr>
              <a:t>To find out what’s behind the waterfall</a:t>
            </a:r>
            <a:r>
              <a:rPr lang="en-US" altLang="zh-CN" sz="2800" b="1" dirty="0">
                <a:solidFill>
                  <a:srgbClr val="7030A0"/>
                </a:solidFill>
              </a:rPr>
              <a:t>  </a:t>
            </a:r>
            <a:r>
              <a:rPr lang="en-US" altLang="zh-CN" sz="2800" b="1" dirty="0"/>
              <a:t>was all monkeys’ idea. Only Wu Kong decided</a:t>
            </a:r>
            <a:r>
              <a:rPr lang="en-US" altLang="zh-CN" sz="2800" b="1" dirty="0">
                <a:solidFill>
                  <a:srgbClr val="7030A0"/>
                </a:solidFill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</a:rPr>
              <a:t>to take a risk</a:t>
            </a:r>
            <a:r>
              <a:rPr lang="en-US" altLang="zh-CN" sz="2800" b="1" dirty="0"/>
              <a:t>, so he took a deep breath and leaped into the waterfall. Wu Kong was seen </a:t>
            </a:r>
            <a:r>
              <a:rPr lang="en-US" altLang="zh-CN" sz="2800" b="1" dirty="0">
                <a:solidFill>
                  <a:srgbClr val="FF0000"/>
                </a:solidFill>
              </a:rPr>
              <a:t>to leap into the waterfall without hesitation. </a:t>
            </a:r>
            <a:r>
              <a:rPr lang="en-US" altLang="zh-CN" sz="2800" b="1" dirty="0"/>
              <a:t>Because Wu Kong was the first one </a:t>
            </a:r>
            <a:r>
              <a:rPr lang="en-US" altLang="zh-CN" sz="2800" b="1" dirty="0">
                <a:solidFill>
                  <a:srgbClr val="FF0000"/>
                </a:solidFill>
              </a:rPr>
              <a:t>to go into the waterfall</a:t>
            </a:r>
            <a:r>
              <a:rPr lang="en-US" altLang="zh-CN" sz="2800" b="1" dirty="0"/>
              <a:t>, he was elected to be the King. However, his dream is </a:t>
            </a:r>
            <a:r>
              <a:rPr lang="en-US" altLang="zh-CN" sz="2800" b="1" dirty="0">
                <a:solidFill>
                  <a:srgbClr val="FF0000"/>
                </a:solidFill>
              </a:rPr>
              <a:t>to learn something from sages.   To find a sage, </a:t>
            </a:r>
            <a:r>
              <a:rPr lang="en-US" altLang="zh-CN" sz="2800" b="1" dirty="0"/>
              <a:t>he built a raft and took a journey.</a:t>
            </a:r>
            <a:endParaRPr lang="zh-CN" altLang="zh-CN" sz="2800" b="1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zh-CN" altLang="en-US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5561856"/>
            <a:ext cx="205172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403648" y="1052736"/>
            <a:ext cx="18002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subject  </a:t>
            </a:r>
            <a:r>
              <a:rPr lang="zh-CN" altLang="en-US" sz="2000" b="1" dirty="0"/>
              <a:t>主语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48264" y="1700808"/>
            <a:ext cx="172819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object  </a:t>
            </a:r>
            <a:r>
              <a:rPr lang="zh-CN" altLang="en-US" sz="2000" b="1" dirty="0"/>
              <a:t>宾语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83768" y="2996952"/>
            <a:ext cx="3744416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object complement</a:t>
            </a:r>
            <a:r>
              <a:rPr lang="zh-CN" altLang="en-US" sz="2000" b="1" dirty="0"/>
              <a:t>宾语补足语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76256" y="3645024"/>
            <a:ext cx="2088232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attribute </a:t>
            </a:r>
            <a:r>
              <a:rPr lang="zh-CN" altLang="en-US" sz="2000" b="1" dirty="0"/>
              <a:t>定语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48064" y="4941168"/>
            <a:ext cx="2304256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predicative  </a:t>
            </a:r>
            <a:r>
              <a:rPr lang="zh-CN" altLang="en-US" sz="2000" b="1" dirty="0"/>
              <a:t>表语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5536" y="5589240"/>
            <a:ext cx="1944216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adverbial</a:t>
            </a:r>
            <a:r>
              <a:rPr lang="zh-CN" altLang="en-US" sz="2000" b="1" dirty="0"/>
              <a:t>状语</a:t>
            </a:r>
          </a:p>
        </p:txBody>
      </p:sp>
      <p:sp>
        <p:nvSpPr>
          <p:cNvPr id="12" name="矩形 11"/>
          <p:cNvSpPr/>
          <p:nvPr/>
        </p:nvSpPr>
        <p:spPr>
          <a:xfrm>
            <a:off x="1763688" y="0"/>
            <a:ext cx="518457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b="1" dirty="0"/>
              <a:t>The functions of the Infinitives </a:t>
            </a:r>
            <a:endParaRPr lang="zh-CN" alt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r>
              <a:rPr lang="en-US" altLang="zh-CN" dirty="0"/>
              <a:t>What is “</a:t>
            </a:r>
            <a:r>
              <a:rPr lang="en-US" altLang="zh-CN" b="1" i="1" dirty="0"/>
              <a:t>to do” </a:t>
            </a:r>
            <a:r>
              <a:rPr lang="en-US" altLang="zh-CN" dirty="0"/>
              <a:t>as the  attribute?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43608" y="4149080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Wu Kong was </a:t>
            </a:r>
            <a:r>
              <a:rPr lang="en-US" altLang="zh-CN" sz="28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only one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stood out.  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836712"/>
            <a:ext cx="367240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115616" y="4725144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Wu Kong was </a:t>
            </a:r>
            <a:r>
              <a:rPr lang="en-US" altLang="zh-CN" sz="28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only one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stand out.  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3608" y="3645024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Wu Kong was a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brave and smart </a:t>
            </a:r>
            <a:r>
              <a:rPr lang="en-US" altLang="zh-CN" sz="28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monkey.</a:t>
            </a:r>
            <a:endParaRPr lang="zh-CN" altLang="en-US" sz="2800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600" y="5373216"/>
            <a:ext cx="5688632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/>
              <a:t>Structure:   </a:t>
            </a:r>
            <a:r>
              <a:rPr lang="zh-CN" altLang="en-US" sz="3200" b="1" dirty="0"/>
              <a:t>名词</a:t>
            </a:r>
            <a:r>
              <a:rPr lang="en-US" altLang="zh-CN" sz="3200" b="1" dirty="0"/>
              <a:t>/</a:t>
            </a:r>
            <a:r>
              <a:rPr lang="zh-CN" altLang="en-US" sz="3200" b="1" dirty="0"/>
              <a:t>代词</a:t>
            </a:r>
            <a:r>
              <a:rPr lang="en-US" altLang="zh-CN" sz="3200" b="1" dirty="0"/>
              <a:t>+ to do  </a:t>
            </a:r>
            <a:endParaRPr lang="zh-CN" alt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886075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76872"/>
            <a:ext cx="2867025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915816" y="188640"/>
            <a:ext cx="5976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Monkey said ,” I have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something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say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 want to be your student, Master.”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15816" y="2348880"/>
            <a:ext cx="583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Wu Kong was the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come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the last one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leave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648200"/>
            <a:ext cx="29337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987824" y="4653136"/>
            <a:ext cx="58681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Wu Kong was the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 to be knocked by Master.</a:t>
            </a:r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87824" y="1196752"/>
            <a:ext cx="5832648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当修辞词为</a:t>
            </a:r>
            <a:r>
              <a:rPr lang="en-US" altLang="zh-CN" sz="2000" b="1" dirty="0">
                <a:solidFill>
                  <a:srgbClr val="FF0000"/>
                </a:solidFill>
              </a:rPr>
              <a:t>something, anything, nothing </a:t>
            </a:r>
            <a:r>
              <a:rPr lang="zh-CN" altLang="en-US" sz="2000" b="1" dirty="0"/>
              <a:t>等不定代词时，用</a:t>
            </a:r>
            <a:r>
              <a:rPr lang="en-US" altLang="zh-CN" sz="2000" b="1" dirty="0"/>
              <a:t>to do </a:t>
            </a:r>
            <a:r>
              <a:rPr lang="zh-CN" altLang="en-US" sz="2000" b="1" dirty="0"/>
              <a:t>做后置定语。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87824" y="3356992"/>
            <a:ext cx="576064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fontAlgn="b"/>
            <a:r>
              <a:rPr lang="zh-CN" altLang="en-US" sz="2000" b="1" dirty="0"/>
              <a:t>当被修辞词前有</a:t>
            </a:r>
            <a:r>
              <a:rPr lang="zh-CN" altLang="en-US" sz="2000" b="1" dirty="0">
                <a:solidFill>
                  <a:srgbClr val="FF0000"/>
                </a:solidFill>
              </a:rPr>
              <a:t>序数词</a:t>
            </a:r>
            <a:r>
              <a:rPr lang="zh-CN" altLang="en-US" sz="2000" b="1" dirty="0"/>
              <a:t>或者</a:t>
            </a:r>
            <a:r>
              <a:rPr lang="zh-CN" altLang="en-US" sz="2000" b="1" dirty="0">
                <a:solidFill>
                  <a:srgbClr val="FF0000"/>
                </a:solidFill>
              </a:rPr>
              <a:t>形容词最高级</a:t>
            </a:r>
            <a:r>
              <a:rPr lang="zh-CN" altLang="en-US" sz="2000" b="1" dirty="0"/>
              <a:t>时，用</a:t>
            </a:r>
            <a:r>
              <a:rPr lang="en-US" altLang="zh-CN" sz="2000" b="1" dirty="0"/>
              <a:t>to do </a:t>
            </a:r>
            <a:r>
              <a:rPr lang="zh-CN" altLang="en-US" sz="2000" b="1" dirty="0"/>
              <a:t>做后置定语。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59832" y="5661248"/>
            <a:ext cx="576064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当被修辞词前有 </a:t>
            </a:r>
            <a:r>
              <a:rPr lang="en-US" altLang="zh-CN" sz="2000" b="1" dirty="0">
                <a:solidFill>
                  <a:srgbClr val="FF0000"/>
                </a:solidFill>
              </a:rPr>
              <a:t>the only, the next, the very, the last</a:t>
            </a:r>
            <a:r>
              <a:rPr lang="zh-CN" altLang="en-US" sz="2000" b="1" dirty="0"/>
              <a:t>时，用</a:t>
            </a:r>
            <a:r>
              <a:rPr lang="en-US" altLang="zh-CN" sz="2000" b="1" dirty="0"/>
              <a:t>to do </a:t>
            </a:r>
            <a:r>
              <a:rPr lang="zh-CN" altLang="en-US" sz="2000" b="1" dirty="0"/>
              <a:t>做后置定语。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45024"/>
            <a:ext cx="291465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03848" y="3717032"/>
            <a:ext cx="5509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Wu Kong realized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 dream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live forever.</a:t>
            </a:r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3019425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131840" y="476672"/>
            <a:ext cx="58326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 asked  Wu Kong to go to his room this evening and said “The matter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be discussed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night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very important.”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3848" y="4941168"/>
            <a:ext cx="5760640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当被修辞词是一些抽象名词如：</a:t>
            </a:r>
            <a:r>
              <a:rPr lang="en-US" altLang="zh-CN" sz="2000" b="1" dirty="0">
                <a:solidFill>
                  <a:srgbClr val="FF0000"/>
                </a:solidFill>
              </a:rPr>
              <a:t>ability, ambition, attempt, chance, courage, desire, decision, effort, promise, right, wish</a:t>
            </a:r>
            <a:r>
              <a:rPr lang="zh-CN" altLang="en-US" sz="2000" b="1" dirty="0"/>
              <a:t>时，用</a:t>
            </a:r>
            <a:r>
              <a:rPr lang="en-US" altLang="zh-CN" sz="2000" b="1" dirty="0"/>
              <a:t>to do </a:t>
            </a:r>
            <a:r>
              <a:rPr lang="zh-CN" altLang="en-US" sz="2000" b="1" dirty="0"/>
              <a:t>做后置定语。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75856" y="2564904"/>
            <a:ext cx="540060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当表示</a:t>
            </a:r>
            <a:r>
              <a:rPr lang="zh-CN" altLang="en-US" sz="2000" b="1" dirty="0">
                <a:solidFill>
                  <a:srgbClr val="FF0000"/>
                </a:solidFill>
              </a:rPr>
              <a:t>尚未发生</a:t>
            </a:r>
            <a:r>
              <a:rPr lang="zh-CN" altLang="en-US" sz="2000" b="1" dirty="0"/>
              <a:t>的动作是，通常用</a:t>
            </a:r>
            <a:r>
              <a:rPr lang="en-US" altLang="zh-CN" sz="2000" b="1" dirty="0"/>
              <a:t>to do</a:t>
            </a:r>
            <a:r>
              <a:rPr lang="zh-CN" altLang="en-US" sz="2000" b="1" dirty="0"/>
              <a:t>做后置定语。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584" y="0"/>
            <a:ext cx="7200800" cy="980728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altLang="zh-CN" dirty="0"/>
              <a:t>Infinitives as the attribute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475252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CN" altLang="en-US" b="1" dirty="0"/>
              <a:t>口诀：</a:t>
            </a:r>
            <a:endParaRPr lang="en-US" altLang="zh-CN" b="1" dirty="0"/>
          </a:p>
          <a:p>
            <a:pPr>
              <a:buNone/>
            </a:pPr>
            <a:r>
              <a:rPr lang="zh-CN" altLang="en-US" b="1" dirty="0">
                <a:solidFill>
                  <a:srgbClr val="FF0000"/>
                </a:solidFill>
              </a:rPr>
              <a:t>代高序</a:t>
            </a:r>
            <a:endParaRPr lang="en-US" altLang="zh-CN" b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zh-CN" altLang="en-US" b="1" dirty="0">
                <a:solidFill>
                  <a:srgbClr val="FF0000"/>
                </a:solidFill>
              </a:rPr>
              <a:t>四姐妹</a:t>
            </a:r>
            <a:endParaRPr lang="en-US" altLang="zh-CN" b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zh-CN" altLang="en-US" b="1" dirty="0">
                <a:solidFill>
                  <a:srgbClr val="0070C0"/>
                </a:solidFill>
              </a:rPr>
              <a:t>（</a:t>
            </a:r>
            <a:r>
              <a:rPr lang="en-US" altLang="zh-CN" b="1" dirty="0">
                <a:solidFill>
                  <a:srgbClr val="0070C0"/>
                </a:solidFill>
              </a:rPr>
              <a:t>the very, the only, the next, the last</a:t>
            </a:r>
            <a:r>
              <a:rPr lang="zh-CN" altLang="en-US" b="1" dirty="0">
                <a:solidFill>
                  <a:srgbClr val="0070C0"/>
                </a:solidFill>
              </a:rPr>
              <a:t>）</a:t>
            </a:r>
            <a:endParaRPr lang="en-US" altLang="zh-CN" b="1" dirty="0">
              <a:solidFill>
                <a:srgbClr val="0070C0"/>
              </a:solidFill>
            </a:endParaRPr>
          </a:p>
          <a:p>
            <a:pPr>
              <a:buNone/>
            </a:pPr>
            <a:r>
              <a:rPr lang="zh-CN" altLang="en-US" b="1" dirty="0">
                <a:solidFill>
                  <a:srgbClr val="FF0000"/>
                </a:solidFill>
              </a:rPr>
              <a:t>抽象名词</a:t>
            </a:r>
            <a:endParaRPr lang="en-US" altLang="zh-CN" b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altLang="zh-CN" b="1" dirty="0">
                <a:solidFill>
                  <a:srgbClr val="0070C0"/>
                </a:solidFill>
              </a:rPr>
              <a:t>(ability, ambition, attempt, chance, courage, desire, decision, effort, promise, right(</a:t>
            </a:r>
            <a:r>
              <a:rPr lang="zh-CN" altLang="en-US" b="1" dirty="0">
                <a:solidFill>
                  <a:srgbClr val="0070C0"/>
                </a:solidFill>
              </a:rPr>
              <a:t>权力</a:t>
            </a:r>
            <a:r>
              <a:rPr lang="en-US" altLang="zh-CN" b="1" dirty="0">
                <a:solidFill>
                  <a:srgbClr val="0070C0"/>
                </a:solidFill>
              </a:rPr>
              <a:t>), wish)</a:t>
            </a:r>
          </a:p>
          <a:p>
            <a:pPr>
              <a:buNone/>
            </a:pPr>
            <a:r>
              <a:rPr lang="zh-CN" altLang="en-US" b="1" dirty="0">
                <a:solidFill>
                  <a:srgbClr val="FF0000"/>
                </a:solidFill>
              </a:rPr>
              <a:t>未完成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2555776" cy="692696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Exercise</a:t>
            </a:r>
            <a:r>
              <a:rPr lang="zh-CN" altLang="en-US" dirty="0"/>
              <a:t>：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620688"/>
            <a:ext cx="9144000" cy="6480720"/>
          </a:xfrm>
        </p:spPr>
        <p:txBody>
          <a:bodyPr>
            <a:normAutofit/>
          </a:bodyPr>
          <a:lstStyle/>
          <a:p>
            <a:pPr marL="514350" indent="-514350">
              <a:lnSpc>
                <a:spcPts val="2580"/>
              </a:lnSpc>
              <a:buNone/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1.Women and children were the first ________ (go) into the lifeboats. </a:t>
            </a:r>
          </a:p>
          <a:p>
            <a:pPr marL="514350" indent="-514350">
              <a:lnSpc>
                <a:spcPts val="2580"/>
              </a:lnSpc>
              <a:buNone/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2.  The ability ___________ (express) an idea is as important as the idea itself.</a:t>
            </a:r>
          </a:p>
          <a:p>
            <a:pPr marL="514350" indent="-514350">
              <a:lnSpc>
                <a:spcPts val="2580"/>
              </a:lnSpc>
              <a:buNone/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3. The astronaut has something important ____________  (say).</a:t>
            </a:r>
          </a:p>
          <a:p>
            <a:pPr marL="514350" indent="-514350">
              <a:lnSpc>
                <a:spcPts val="2580"/>
              </a:lnSpc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The airport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_______________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(complete) next year will help promote tourism in this area．</a:t>
            </a:r>
          </a:p>
          <a:p>
            <a:pPr marL="514350" indent="-514350">
              <a:lnSpc>
                <a:spcPts val="2580"/>
              </a:lnSpc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The best way 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__________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(improve) your English is to join an English club．</a:t>
            </a:r>
          </a:p>
          <a:p>
            <a:pPr marL="514350" indent="-514350">
              <a:lnSpc>
                <a:spcPts val="2580"/>
              </a:lnSpc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Carol was happy that she had the chance 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___________</a:t>
            </a:r>
          </a:p>
          <a:p>
            <a:pPr marL="514350" indent="-514350">
              <a:lnSpc>
                <a:spcPts val="2580"/>
              </a:lnSpc>
              <a:buNone/>
            </a:pPr>
            <a:r>
              <a:rPr lang="en-US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(experience) the life in the city．</a:t>
            </a:r>
          </a:p>
          <a:p>
            <a:pPr>
              <a:lnSpc>
                <a:spcPts val="2580"/>
              </a:lnSpc>
              <a:buNone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 He would be the only one _________(have)no costume as he stood in front of the room.</a:t>
            </a:r>
          </a:p>
          <a:p>
            <a:pPr marL="514350" indent="-514350">
              <a:lnSpc>
                <a:spcPts val="2020"/>
              </a:lnSpc>
              <a:buFont typeface="+mj-lt"/>
              <a:buAutoNum type="arabicPeriod"/>
            </a:pPr>
            <a:endParaRPr lang="en-US" alt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endParaRPr lang="en-US" altLang="zh-CN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40152" y="476672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 go 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7744" y="1196752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 express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04248" y="2060848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 say 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5736" y="270892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 be completed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04248" y="4293096"/>
            <a:ext cx="2339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 experience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83768" y="3501008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 improve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7984" y="5013176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 have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10" grpId="0"/>
      <p:bldP spid="11" grpId="0"/>
      <p:bldP spid="1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暗香扑面">
  <a:themeElements>
    <a:clrScheme name="暗香扑面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918415"/>
      </a:accent1>
      <a:accent2>
        <a:srgbClr val="C47546"/>
      </a:accent2>
      <a:accent3>
        <a:srgbClr val="AFB591"/>
      </a:accent3>
      <a:accent4>
        <a:srgbClr val="B9945B"/>
      </a:accent4>
      <a:accent5>
        <a:srgbClr val="85ADBC"/>
      </a:accent5>
      <a:accent6>
        <a:srgbClr val="E5B440"/>
      </a:accent6>
      <a:hlink>
        <a:srgbClr val="00D5D5"/>
      </a:hlink>
      <a:folHlink>
        <a:srgbClr val="DD00DD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暗香扑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Fan</Template>
  <TotalTime>267</TotalTime>
  <Words>1829</Words>
  <Application>Microsoft Office PowerPoint</Application>
  <PresentationFormat>全屏显示(4:3)</PresentationFormat>
  <Paragraphs>180</Paragraphs>
  <Slides>22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1" baseType="lpstr">
      <vt:lpstr>HelveticaNeue</vt:lpstr>
      <vt:lpstr>华文新魏</vt:lpstr>
      <vt:lpstr>Arial</vt:lpstr>
      <vt:lpstr>Franklin Gothic Book</vt:lpstr>
      <vt:lpstr>Franklin Gothic Medium</vt:lpstr>
      <vt:lpstr>Times New Roman</vt:lpstr>
      <vt:lpstr>Wingdings</vt:lpstr>
      <vt:lpstr>Wingdings 2</vt:lpstr>
      <vt:lpstr>暗香扑面</vt:lpstr>
      <vt:lpstr>PowerPoint 演示文稿</vt:lpstr>
      <vt:lpstr>Infinitives(to do…) as the attribute and the adverbial</vt:lpstr>
      <vt:lpstr>Enjoy a video from  the Journey to the West</vt:lpstr>
      <vt:lpstr>PowerPoint 演示文稿</vt:lpstr>
      <vt:lpstr>What is “to do” as the  attribute?</vt:lpstr>
      <vt:lpstr>PowerPoint 演示文稿</vt:lpstr>
      <vt:lpstr>PowerPoint 演示文稿</vt:lpstr>
      <vt:lpstr>Infinitives as the attribute</vt:lpstr>
      <vt:lpstr>Exercise：</vt:lpstr>
      <vt:lpstr>What is to do as the adverbial?</vt:lpstr>
      <vt:lpstr>PowerPoint 演示文稿</vt:lpstr>
      <vt:lpstr>PowerPoint 演示文稿</vt:lpstr>
      <vt:lpstr>Infinitives as the adverbial</vt:lpstr>
      <vt:lpstr>PowerPoint 演示文稿</vt:lpstr>
      <vt:lpstr>难点一:to do sth &amp;doing &amp;done 作状语的区别</vt:lpstr>
      <vt:lpstr>难点二:to do sth &amp;doing &amp;done 作定语的区别</vt:lpstr>
      <vt:lpstr>PowerPoint 演示文稿</vt:lpstr>
      <vt:lpstr>PowerPoint 演示文稿</vt:lpstr>
      <vt:lpstr>PowerPoint 演示文稿</vt:lpstr>
      <vt:lpstr>Conclusion: draw a mindmap</vt:lpstr>
      <vt:lpstr>思考：</vt:lpstr>
      <vt:lpstr>homework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Infinitives as the attribute and the adverbial</dc:title>
  <dc:creator>Admin</dc:creator>
  <cp:lastModifiedBy>陈 顺坤</cp:lastModifiedBy>
  <cp:revision>128</cp:revision>
  <dcterms:created xsi:type="dcterms:W3CDTF">2023-03-10T06:38:00Z</dcterms:created>
  <dcterms:modified xsi:type="dcterms:W3CDTF">2023-07-04T08:55:52Z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</Properties>
</file>