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 id="2147483692" r:id="rId5"/>
  </p:sldMasterIdLst>
  <p:notesMasterIdLst>
    <p:notesMasterId r:id="rId9"/>
  </p:notesMasterIdLst>
  <p:handoutMasterIdLst>
    <p:handoutMasterId r:id="rId43"/>
  </p:handoutMasterIdLst>
  <p:sldIdLst>
    <p:sldId id="1072" r:id="rId6"/>
    <p:sldId id="972" r:id="rId7"/>
    <p:sldId id="934" r:id="rId8"/>
    <p:sldId id="973" r:id="rId10"/>
    <p:sldId id="935" r:id="rId11"/>
    <p:sldId id="406" r:id="rId12"/>
    <p:sldId id="1011" r:id="rId13"/>
    <p:sldId id="936" r:id="rId14"/>
    <p:sldId id="456" r:id="rId15"/>
    <p:sldId id="313" r:id="rId16"/>
    <p:sldId id="314" r:id="rId17"/>
    <p:sldId id="937" r:id="rId18"/>
    <p:sldId id="827" r:id="rId19"/>
    <p:sldId id="321" r:id="rId20"/>
    <p:sldId id="322" r:id="rId21"/>
    <p:sldId id="938" r:id="rId22"/>
    <p:sldId id="325" r:id="rId23"/>
    <p:sldId id="939" r:id="rId24"/>
    <p:sldId id="326" r:id="rId25"/>
    <p:sldId id="828" r:id="rId26"/>
    <p:sldId id="903" r:id="rId27"/>
    <p:sldId id="1043" r:id="rId28"/>
    <p:sldId id="332" r:id="rId29"/>
    <p:sldId id="941" r:id="rId30"/>
    <p:sldId id="338" r:id="rId31"/>
    <p:sldId id="1060" r:id="rId32"/>
    <p:sldId id="1061" r:id="rId33"/>
    <p:sldId id="942" r:id="rId34"/>
    <p:sldId id="1062" r:id="rId35"/>
    <p:sldId id="257" r:id="rId36"/>
    <p:sldId id="1063" r:id="rId37"/>
    <p:sldId id="533" r:id="rId38"/>
    <p:sldId id="943" r:id="rId39"/>
    <p:sldId id="315" r:id="rId40"/>
    <p:sldId id="319" r:id="rId41"/>
    <p:sldId id="107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5638"/>
    <a:srgbClr val="20442D"/>
    <a:srgbClr val="7EC499"/>
    <a:srgbClr val="DEF1E8"/>
    <a:srgbClr val="22200D"/>
    <a:srgbClr val="79C193"/>
    <a:srgbClr val="428E5D"/>
    <a:srgbClr val="7FC499"/>
    <a:srgbClr val="4454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114"/>
        <p:guide pos="1325"/>
        <p:guide pos="2263"/>
        <p:guide pos="3843"/>
        <p:guide pos="6214"/>
        <p:guide pos="66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5" Type="http://schemas.openxmlformats.org/officeDocument/2006/relationships/tags" Target="../tags/tag271.xml"/><Relationship Id="rId24" Type="http://schemas.openxmlformats.org/officeDocument/2006/relationships/tags" Target="../tags/tag270.xml"/><Relationship Id="rId23" Type="http://schemas.openxmlformats.org/officeDocument/2006/relationships/tags" Target="../tags/tag269.xml"/><Relationship Id="rId22" Type="http://schemas.openxmlformats.org/officeDocument/2006/relationships/tags" Target="../tags/tag268.xml"/><Relationship Id="rId21" Type="http://schemas.openxmlformats.org/officeDocument/2006/relationships/tags" Target="../tags/tag267.xml"/><Relationship Id="rId20" Type="http://schemas.openxmlformats.org/officeDocument/2006/relationships/tags" Target="../tags/tag266.xml"/><Relationship Id="rId2" Type="http://schemas.openxmlformats.org/officeDocument/2006/relationships/tags" Target="../tags/tag248.xml"/><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1123903"/>
            <a:ext cx="12192000" cy="4368896"/>
            <a:chOff x="0" y="1123903"/>
            <a:chExt cx="12192000" cy="4368896"/>
          </a:xfrm>
        </p:grpSpPr>
        <p:cxnSp>
          <p:nvCxnSpPr>
            <p:cNvPr id="8" name="直接连接符 7"/>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日期占位符 15"/>
          <p:cNvSpPr>
            <a:spLocks noGrp="1"/>
          </p:cNvSpPr>
          <p:nvPr>
            <p:ph type="dt" sz="half" idx="10"/>
            <p:custDataLst>
              <p:tags r:id="rId1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2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22"/>
            </p:custDataLst>
          </p:nvPr>
        </p:nvSpPr>
        <p:spPr>
          <a:xfrm>
            <a:off x="3633560" y="2738577"/>
            <a:ext cx="4924879" cy="736143"/>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60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4" name="文本占位符 3"/>
          <p:cNvSpPr>
            <a:spLocks noGrp="1"/>
          </p:cNvSpPr>
          <p:nvPr>
            <p:ph type="body" sz="quarter" idx="14" hasCustomPrompt="1"/>
            <p:custDataLst>
              <p:tags r:id="rId23"/>
            </p:custDataLst>
          </p:nvPr>
        </p:nvSpPr>
        <p:spPr>
          <a:xfrm>
            <a:off x="5092700" y="41846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27" name="文本占位符 3"/>
          <p:cNvSpPr>
            <a:spLocks noGrp="1"/>
          </p:cNvSpPr>
          <p:nvPr>
            <p:ph type="body" sz="quarter" idx="15" hasCustomPrompt="1"/>
            <p:custDataLst>
              <p:tags r:id="rId24"/>
            </p:custDataLst>
          </p:nvPr>
        </p:nvSpPr>
        <p:spPr>
          <a:xfrm>
            <a:off x="5092700" y="47561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5" name="文本占位符 4"/>
          <p:cNvSpPr>
            <a:spLocks noGrp="1"/>
          </p:cNvSpPr>
          <p:nvPr>
            <p:ph type="body" sz="quarter" idx="16" hasCustomPrompt="1"/>
            <p:custDataLst>
              <p:tags r:id="rId25"/>
            </p:custDataLst>
          </p:nvPr>
        </p:nvSpPr>
        <p:spPr>
          <a:xfrm>
            <a:off x="3633788" y="3495675"/>
            <a:ext cx="4924425" cy="460375"/>
          </a:xfrm>
        </p:spPr>
        <p:txBody>
          <a:bodyPr>
            <a:normAutofit/>
          </a:bodyPr>
          <a:lstStyle>
            <a:lvl1pPr marL="0" indent="0" algn="ctr">
              <a:buNone/>
              <a:defRPr sz="2000">
                <a:solidFill>
                  <a:schemeClr val="bg1"/>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0" y="2406424"/>
            <a:ext cx="1793826" cy="2045153"/>
            <a:chOff x="0" y="2406424"/>
            <a:chExt cx="1793826" cy="2045153"/>
          </a:xfrm>
        </p:grpSpPr>
        <p:sp>
          <p:nvSpPr>
            <p:cNvPr id="9" name="矩形 8"/>
            <p:cNvSpPr/>
            <p:nvPr userDrawn="1">
              <p:custDataLst>
                <p:tags r:id="rId3"/>
              </p:custDataLst>
            </p:nvPr>
          </p:nvSpPr>
          <p:spPr>
            <a:xfrm rot="18900000">
              <a:off x="307544" y="2685859"/>
              <a:ext cx="1486282" cy="14862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0" y="2406424"/>
              <a:ext cx="1022576" cy="2045153"/>
            </a:xfrm>
            <a:custGeom>
              <a:avLst/>
              <a:gdLst>
                <a:gd name="connsiteX0" fmla="*/ 0 w 1022576"/>
                <a:gd name="connsiteY0" fmla="*/ 0 h 2045153"/>
                <a:gd name="connsiteX1" fmla="*/ 1022576 w 1022576"/>
                <a:gd name="connsiteY1" fmla="*/ 1022577 h 2045153"/>
                <a:gd name="connsiteX2" fmla="*/ 0 w 1022576"/>
                <a:gd name="connsiteY2" fmla="*/ 2045153 h 2045153"/>
              </a:gdLst>
              <a:ahLst/>
              <a:cxnLst>
                <a:cxn ang="0">
                  <a:pos x="connsiteX0" y="connsiteY0"/>
                </a:cxn>
                <a:cxn ang="0">
                  <a:pos x="connsiteX1" y="connsiteY1"/>
                </a:cxn>
                <a:cxn ang="0">
                  <a:pos x="connsiteX2" y="connsiteY2"/>
                </a:cxn>
              </a:cxnLst>
              <a:rect l="l" t="t" r="r" b="b"/>
              <a:pathLst>
                <a:path w="1022576" h="2045153">
                  <a:moveTo>
                    <a:pt x="0" y="0"/>
                  </a:moveTo>
                  <a:lnTo>
                    <a:pt x="1022576" y="1022577"/>
                  </a:lnTo>
                  <a:lnTo>
                    <a:pt x="0" y="20451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5712460" y="2888298"/>
            <a:ext cx="5598140" cy="1081405"/>
          </a:xfrm>
        </p:spPr>
        <p:txBody>
          <a:bodyPr vert="horz" wrap="square" lIns="91440" tIns="45720" rIns="91440" bIns="4572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8" name="组合 17"/>
          <p:cNvGrpSpPr/>
          <p:nvPr userDrawn="1">
            <p:custDataLst>
              <p:tags r:id="rId2"/>
            </p:custDataLst>
          </p:nvPr>
        </p:nvGrpSpPr>
        <p:grpSpPr>
          <a:xfrm>
            <a:off x="163882" y="145257"/>
            <a:ext cx="11835631" cy="279815"/>
            <a:chOff x="163882" y="145257"/>
            <a:chExt cx="11835631" cy="279815"/>
          </a:xfrm>
        </p:grpSpPr>
        <p:sp>
          <p:nvSpPr>
            <p:cNvPr id="19" name="矩形 1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487680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7" name="组合 16"/>
          <p:cNvGrpSpPr/>
          <p:nvPr userDrawn="1">
            <p:custDataLst>
              <p:tags r:id="rId3"/>
            </p:custDataLst>
          </p:nvPr>
        </p:nvGrpSpPr>
        <p:grpSpPr>
          <a:xfrm>
            <a:off x="1282099" y="2938464"/>
            <a:ext cx="10719729" cy="3749880"/>
            <a:chOff x="1282099" y="2938464"/>
            <a:chExt cx="10719729" cy="3749880"/>
          </a:xfrm>
        </p:grpSpPr>
        <p:sp>
          <p:nvSpPr>
            <p:cNvPr id="10" name="矩形 9"/>
            <p:cNvSpPr/>
            <p:nvPr userDrawn="1">
              <p:custDataLst>
                <p:tags r:id="rId4"/>
              </p:custDataLst>
            </p:nvPr>
          </p:nvSpPr>
          <p:spPr>
            <a:xfrm rot="18900000">
              <a:off x="2745071" y="2938464"/>
              <a:ext cx="981076" cy="981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1282101" y="2938462"/>
              <a:ext cx="981072" cy="9810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2043795" y="2938462"/>
              <a:ext cx="981072" cy="981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662082" y="6433456"/>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8"/>
              </p:custDataLst>
            </p:nvPr>
          </p:nvSpPr>
          <p:spPr>
            <a:xfrm rot="2700000">
              <a:off x="11746940" y="6433456"/>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0" y="1123903"/>
            <a:ext cx="12192000" cy="4368896"/>
            <a:chOff x="0" y="1123903"/>
            <a:chExt cx="12192000" cy="4368896"/>
          </a:xfrm>
        </p:grpSpPr>
        <p:cxnSp>
          <p:nvCxnSpPr>
            <p:cNvPr id="11" name="直接连接符 10"/>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矩形 16"/>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19"/>
              </p:custDataLst>
            </p:nvPr>
          </p:nvCxnSpPr>
          <p:spPr>
            <a:xfrm>
              <a:off x="3308985" y="424211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0"/>
              </p:custDataLst>
            </p:nvPr>
          </p:nvCxnSpPr>
          <p:spPr>
            <a:xfrm>
              <a:off x="3308985" y="266096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userDrawn="1">
            <p:ph type="dt" sz="half" idx="10"/>
            <p:custDataLst>
              <p:tags r:id="rId2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2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2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24"/>
            </p:custDataLst>
          </p:nvPr>
        </p:nvSpPr>
        <p:spPr>
          <a:xfrm>
            <a:off x="3413125" y="2747327"/>
            <a:ext cx="5365750" cy="1398905"/>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文本占位符 3"/>
          <p:cNvSpPr>
            <a:spLocks noGrp="1"/>
          </p:cNvSpPr>
          <p:nvPr>
            <p:ph type="body" sz="quarter" idx="15" hasCustomPrompt="1"/>
            <p:custDataLst>
              <p:tags r:id="rId25"/>
            </p:custDataLst>
          </p:nvPr>
        </p:nvSpPr>
        <p:spPr>
          <a:xfrm>
            <a:off x="4714875" y="4384675"/>
            <a:ext cx="280035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1" name="组合 10"/>
          <p:cNvGrpSpPr/>
          <p:nvPr userDrawn="1">
            <p:custDataLst>
              <p:tags r:id="rId3"/>
            </p:custDataLst>
          </p:nvPr>
        </p:nvGrpSpPr>
        <p:grpSpPr>
          <a:xfrm>
            <a:off x="163882" y="145257"/>
            <a:ext cx="11835631" cy="279815"/>
            <a:chOff x="163882" y="145257"/>
            <a:chExt cx="11835631" cy="279815"/>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userDrawn="1">
            <p:custDataLst>
              <p:tags r:id="rId3"/>
            </p:custDataLst>
          </p:nvPr>
        </p:nvGrpSpPr>
        <p:grpSpPr>
          <a:xfrm>
            <a:off x="11637010" y="145257"/>
            <a:ext cx="389889" cy="156507"/>
            <a:chOff x="163882" y="145257"/>
            <a:chExt cx="389889" cy="156507"/>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7"/>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8" name="组合 17"/>
          <p:cNvGrpSpPr/>
          <p:nvPr userDrawn="1">
            <p:custDataLst>
              <p:tags r:id="rId3"/>
            </p:custDataLst>
          </p:nvPr>
        </p:nvGrpSpPr>
        <p:grpSpPr>
          <a:xfrm>
            <a:off x="163882" y="145257"/>
            <a:ext cx="11835631" cy="279815"/>
            <a:chOff x="163882" y="145257"/>
            <a:chExt cx="11835631" cy="279815"/>
          </a:xfrm>
        </p:grpSpPr>
        <p:sp>
          <p:nvSpPr>
            <p:cNvPr id="19" name="矩形 18"/>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2" name="组合 11"/>
          <p:cNvGrpSpPr/>
          <p:nvPr userDrawn="1">
            <p:custDataLst>
              <p:tags r:id="rId3"/>
            </p:custDataLst>
          </p:nvPr>
        </p:nvGrpSpPr>
        <p:grpSpPr>
          <a:xfrm>
            <a:off x="163882" y="145257"/>
            <a:ext cx="11835631" cy="279815"/>
            <a:chOff x="163882" y="145257"/>
            <a:chExt cx="11835631" cy="279815"/>
          </a:xfrm>
        </p:grpSpPr>
        <p:sp>
          <p:nvSpPr>
            <p:cNvPr id="13" name="矩形 12"/>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2" name="组合 21"/>
          <p:cNvGrpSpPr/>
          <p:nvPr userDrawn="1">
            <p:custDataLst>
              <p:tags r:id="rId3"/>
            </p:custDataLst>
          </p:nvPr>
        </p:nvGrpSpPr>
        <p:grpSpPr>
          <a:xfrm>
            <a:off x="187066" y="6437478"/>
            <a:ext cx="11839833" cy="275264"/>
            <a:chOff x="187066" y="6437478"/>
            <a:chExt cx="11839833" cy="275264"/>
          </a:xfrm>
        </p:grpSpPr>
        <p:sp>
          <p:nvSpPr>
            <p:cNvPr id="16" name="矩形 15"/>
            <p:cNvSpPr/>
            <p:nvPr userDrawn="1">
              <p:custDataLst>
                <p:tags r:id="rId4"/>
              </p:custDataLst>
            </p:nvPr>
          </p:nvSpPr>
          <p:spPr>
            <a:xfrm rot="18900000">
              <a:off x="11870392"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5"/>
              </p:custDataLst>
            </p:nvPr>
          </p:nvSpPr>
          <p:spPr>
            <a:xfrm rot="2700000">
              <a:off x="11637010"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6"/>
              </p:custDataLst>
            </p:nvPr>
          </p:nvSpPr>
          <p:spPr>
            <a:xfrm rot="2700000">
              <a:off x="11758520" y="6556235"/>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7"/>
              </p:custDataLst>
            </p:nvPr>
          </p:nvSpPr>
          <p:spPr>
            <a:xfrm rot="13500000">
              <a:off x="271924" y="6437478"/>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8"/>
              </p:custDataLst>
            </p:nvPr>
          </p:nvSpPr>
          <p:spPr>
            <a:xfrm rot="13500000">
              <a:off x="187066" y="6437478"/>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1" name="组合 20"/>
          <p:cNvGrpSpPr/>
          <p:nvPr userDrawn="1">
            <p:custDataLst>
              <p:tags r:id="rId3"/>
            </p:custDataLst>
          </p:nvPr>
        </p:nvGrpSpPr>
        <p:grpSpPr>
          <a:xfrm>
            <a:off x="422782" y="5902491"/>
            <a:ext cx="11407568" cy="632118"/>
            <a:chOff x="422782" y="5902491"/>
            <a:chExt cx="11407568" cy="632118"/>
          </a:xfrm>
        </p:grpSpPr>
        <p:sp>
          <p:nvSpPr>
            <p:cNvPr id="12" name="矩形 11"/>
            <p:cNvSpPr/>
            <p:nvPr userDrawn="1">
              <p:custDataLst>
                <p:tags r:id="rId4"/>
              </p:custDataLst>
            </p:nvPr>
          </p:nvSpPr>
          <p:spPr>
            <a:xfrm rot="18900000">
              <a:off x="11470320" y="6174581"/>
              <a:ext cx="360030" cy="360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0933447" y="6174580"/>
              <a:ext cx="360028" cy="360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212970" y="6174580"/>
              <a:ext cx="360028" cy="360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7"/>
              </p:custDataLst>
            </p:nvPr>
          </p:nvSpPr>
          <p:spPr>
            <a:xfrm rot="13500000">
              <a:off x="613283" y="5902491"/>
              <a:ext cx="574305" cy="57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8"/>
              </p:custDataLst>
            </p:nvPr>
          </p:nvSpPr>
          <p:spPr>
            <a:xfrm rot="13500000">
              <a:off x="422782" y="5902492"/>
              <a:ext cx="574305" cy="5743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54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363.xml"/><Relationship Id="rId23" Type="http://schemas.openxmlformats.org/officeDocument/2006/relationships/tags" Target="../tags/tag362.xml"/><Relationship Id="rId22" Type="http://schemas.openxmlformats.org/officeDocument/2006/relationships/tags" Target="../tags/tag361.xml"/><Relationship Id="rId21" Type="http://schemas.openxmlformats.org/officeDocument/2006/relationships/tags" Target="../tags/tag360.xml"/><Relationship Id="rId20" Type="http://schemas.openxmlformats.org/officeDocument/2006/relationships/tags" Target="../tags/tag359.xml"/><Relationship Id="rId2" Type="http://schemas.openxmlformats.org/officeDocument/2006/relationships/slideLayout" Target="../slideLayouts/slideLayout25.xml"/><Relationship Id="rId19" Type="http://schemas.openxmlformats.org/officeDocument/2006/relationships/tags" Target="../tags/tag358.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5" Type="http://schemas.openxmlformats.org/officeDocument/2006/relationships/theme" Target="../theme/theme4.xml"/><Relationship Id="rId14" Type="http://schemas.openxmlformats.org/officeDocument/2006/relationships/image" Target="../media/image1.png"/><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pic>
        <p:nvPicPr>
          <p:cNvPr id="7" name="图片 6" descr="水印"/>
          <p:cNvPicPr>
            <a:picLocks noChangeAspect="1"/>
          </p:cNvPicPr>
          <p:nvPr userDrawn="1"/>
        </p:nvPicPr>
        <p:blipFill>
          <a:blip r:embed="rId6"/>
          <a:stretch>
            <a:fillRect/>
          </a:stretch>
        </p:blipFill>
        <p:spPr>
          <a:xfrm>
            <a:off x="7313295" y="190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6.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tags" Target="../tags/tag412.xml"/><Relationship Id="rId1" Type="http://schemas.openxmlformats.org/officeDocument/2006/relationships/tags" Target="../tags/tag41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6.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6.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14.jpeg"/><Relationship Id="rId1" Type="http://schemas.openxmlformats.org/officeDocument/2006/relationships/tags" Target="../tags/tag42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image" Target="../media/image11.jpeg"/><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6.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xml"/><Relationship Id="rId7" Type="http://schemas.openxmlformats.org/officeDocument/2006/relationships/themeOverride" Target="../theme/themeOverride9.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themeOverride" Target="../theme/themeOverride10.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6.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6.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34.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3" Type="http://schemas.openxmlformats.org/officeDocument/2006/relationships/notesSlide" Target="../notesSlides/notesSlide24.xml"/><Relationship Id="rId12" Type="http://schemas.openxmlformats.org/officeDocument/2006/relationships/slideLayout" Target="../slideLayouts/slideLayout2.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0.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4.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2" Type="http://schemas.openxmlformats.org/officeDocument/2006/relationships/slideLayout" Target="../slideLayouts/slideLayout2.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8.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image" Target="../media/image12.jpeg"/><Relationship Id="rId1" Type="http://schemas.openxmlformats.org/officeDocument/2006/relationships/tags" Target="../tags/tag394.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13.jpeg"/><Relationship Id="rId1" Type="http://schemas.openxmlformats.org/officeDocument/2006/relationships/tags" Target="../tags/tag4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94996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2192020"/>
            <a:ext cx="11179810" cy="427291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zh-CN" altLang="en-US" sz="3200">
                <a:solidFill>
                  <a:schemeClr val="tx1"/>
                </a:solidFill>
                <a:latin typeface="Calibri" panose="020F0502020204030204" charset="0"/>
                <a:cs typeface="Calibri" panose="020F0502020204030204" charset="0"/>
              </a:rPr>
              <a:t>2. The Bank of England offers a special service to people who </a:t>
            </a:r>
            <a:r>
              <a:rPr lang="en-US" altLang="zh-CN" sz="3200">
                <a:solidFill>
                  <a:schemeClr val="tx1"/>
                </a:solidFill>
                <a:latin typeface="Calibri" panose="020F0502020204030204" charset="0"/>
                <a:cs typeface="Calibri" panose="020F0502020204030204" charset="0"/>
              </a:rPr>
              <a:t>  </a:t>
            </a:r>
            <a:endParaRPr lang="en-US" altLang="zh-CN"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_______.</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feed their money to the dog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try to wash large bank notes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mutilate bank notes on purpose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have damaged but identifiable bank notes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812800" y="598106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119505"/>
            <a:ext cx="11234420" cy="45415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5340"/>
              </a:lnSpc>
            </a:pPr>
            <a:r>
              <a:rPr lang="zh-CN" altLang="en-US" sz="3200">
                <a:solidFill>
                  <a:schemeClr val="tx1"/>
                </a:solidFill>
                <a:latin typeface="Calibri" panose="020F0502020204030204" charset="0"/>
                <a:cs typeface="Calibri" panose="020F0502020204030204" charset="0"/>
              </a:rPr>
              <a:t>3. You don't get your money back unless _______.</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your bank manager agrees to help you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you have done this sort of thing before</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there is enough evidence to prove your claim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you go to Newcastle and see the Mutilated Ladies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36600" y="3971290"/>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4</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Structure imitation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1017905"/>
            <a:ext cx="11133455" cy="1022985"/>
          </a:xfrm>
          <a:prstGeom prst="rect">
            <a:avLst/>
          </a:prstGeom>
          <a:noFill/>
        </p:spPr>
        <p:txBody>
          <a:bodyPr wrap="square" rtlCol="0">
            <a:noAutofit/>
          </a:bodyPr>
          <a:lstStyle/>
          <a:p>
            <a:pPr algn="just">
              <a:lnSpc>
                <a:spcPct val="150000"/>
              </a:lnSpc>
            </a:pPr>
            <a:r>
              <a:rPr lang="en-US" altLang="zh-CN" sz="2800">
                <a:solidFill>
                  <a:srgbClr val="FF0000"/>
                </a:solidFill>
                <a:latin typeface="微软雅黑" panose="020B0503020204020204" charset="-122"/>
                <a:ea typeface="微软雅黑" panose="020B0503020204020204" charset="-122"/>
                <a:sym typeface="+mn-ea"/>
              </a:rPr>
              <a:t>1. </a:t>
            </a:r>
            <a:r>
              <a:rPr lang="en-US" altLang="zh-CN" sz="2800" b="1">
                <a:solidFill>
                  <a:srgbClr val="FF0000"/>
                </a:solidFill>
                <a:latin typeface="微软雅黑" panose="020B0503020204020204" charset="-122"/>
                <a:ea typeface="微软雅黑" panose="020B0503020204020204" charset="-122"/>
                <a:sym typeface="+mn-ea"/>
              </a:rPr>
              <a:t>Fortunately for …, …have a…called…which deals with…. </a:t>
            </a:r>
            <a:endParaRPr lang="en-US" altLang="zh-CN" sz="2800" b="1">
              <a:solidFill>
                <a:srgbClr val="FF0000"/>
              </a:solidFill>
              <a:latin typeface="微软雅黑" panose="020B0503020204020204" charset="-122"/>
              <a:ea typeface="微软雅黑" panose="020B0503020204020204" charset="-122"/>
            </a:endParaRPr>
          </a:p>
          <a:p>
            <a:pPr algn="just">
              <a:lnSpc>
                <a:spcPct val="150000"/>
              </a:lnSpc>
            </a:pPr>
            <a:endParaRPr lang="en-US" altLang="zh-CN" sz="2800" b="1" dirty="0">
              <a:solidFill>
                <a:srgbClr val="FF0000"/>
              </a:solidFill>
              <a:latin typeface="微软雅黑" panose="020B0503020204020204" charset="-122"/>
              <a:ea typeface="微软雅黑" panose="020B0503020204020204" charset="-122"/>
              <a:cs typeface="Calibri" panose="020F0502020204030204" charset="0"/>
              <a:sym typeface="+mn-lt"/>
            </a:endParaRPr>
          </a:p>
        </p:txBody>
      </p:sp>
      <p:sp>
        <p:nvSpPr>
          <p:cNvPr id="4" name="文本框 3"/>
          <p:cNvSpPr txBox="1"/>
          <p:nvPr/>
        </p:nvSpPr>
        <p:spPr>
          <a:xfrm>
            <a:off x="517525" y="1814830"/>
            <a:ext cx="11259820" cy="1691640"/>
          </a:xfrm>
          <a:prstGeom prst="rect">
            <a:avLst/>
          </a:prstGeom>
          <a:noFill/>
        </p:spPr>
        <p:txBody>
          <a:bodyPr wrap="square" rtlCol="0">
            <a:spAutoFit/>
          </a:bodyPr>
          <a:lstStyle/>
          <a:p>
            <a:pPr indent="0" algn="just" fontAlgn="auto">
              <a:lnSpc>
                <a:spcPts val="4160"/>
              </a:lnSpc>
            </a:pPr>
            <a:r>
              <a:rPr lang="zh-CN" altLang="en-US" sz="2800" dirty="0">
                <a:solidFill>
                  <a:srgbClr val="FF0000"/>
                </a:solidFill>
                <a:latin typeface="Calibri" panose="020F0502020204030204" charset="0"/>
                <a:cs typeface="Calibri" panose="020F0502020204030204" charset="0"/>
                <a:sym typeface="+mn-lt"/>
              </a:rPr>
              <a:t>Fortunately for</a:t>
            </a:r>
            <a:r>
              <a:rPr lang="zh-CN" altLang="en-US" sz="2800" dirty="0">
                <a:solidFill>
                  <a:schemeClr val="tx1"/>
                </a:solidFill>
                <a:latin typeface="Calibri" panose="020F0502020204030204" charset="0"/>
                <a:cs typeface="Calibri" panose="020F0502020204030204" charset="0"/>
                <a:sym typeface="+mn-lt"/>
              </a:rPr>
              <a:t> students, the university </a:t>
            </a:r>
            <a:r>
              <a:rPr lang="zh-CN" altLang="en-US" sz="2800" dirty="0">
                <a:solidFill>
                  <a:srgbClr val="FF0000"/>
                </a:solidFill>
                <a:latin typeface="Calibri" panose="020F0502020204030204" charset="0"/>
                <a:cs typeface="Calibri" panose="020F0502020204030204" charset="0"/>
                <a:sym typeface="+mn-lt"/>
              </a:rPr>
              <a:t>has a</a:t>
            </a:r>
            <a:r>
              <a:rPr lang="zh-CN" altLang="en-US" sz="2800" dirty="0">
                <a:solidFill>
                  <a:schemeClr val="tx1"/>
                </a:solidFill>
                <a:latin typeface="Calibri" panose="020F0502020204030204" charset="0"/>
                <a:cs typeface="Calibri" panose="020F0502020204030204" charset="0"/>
                <a:sym typeface="+mn-lt"/>
              </a:rPr>
              <a:t> support center </a:t>
            </a:r>
            <a:r>
              <a:rPr lang="zh-CN" altLang="en-US" sz="2800" dirty="0">
                <a:solidFill>
                  <a:srgbClr val="FF0000"/>
                </a:solidFill>
                <a:latin typeface="Calibri" panose="020F0502020204030204" charset="0"/>
                <a:cs typeface="Calibri" panose="020F0502020204030204" charset="0"/>
                <a:sym typeface="+mn-lt"/>
              </a:rPr>
              <a:t>called</a:t>
            </a:r>
            <a:r>
              <a:rPr lang="zh-CN" altLang="en-US" sz="2800" dirty="0">
                <a:solidFill>
                  <a:schemeClr val="tx1"/>
                </a:solidFill>
                <a:latin typeface="Calibri" panose="020F0502020204030204" charset="0"/>
                <a:cs typeface="Calibri" panose="020F0502020204030204" charset="0"/>
                <a:sym typeface="+mn-lt"/>
              </a:rPr>
              <a:t> "Academic Advising" </a:t>
            </a:r>
            <a:r>
              <a:rPr lang="zh-CN" altLang="en-US" sz="2800" dirty="0">
                <a:solidFill>
                  <a:srgbClr val="FF0000"/>
                </a:solidFill>
                <a:latin typeface="Calibri" panose="020F0502020204030204" charset="0"/>
                <a:cs typeface="Calibri" panose="020F0502020204030204" charset="0"/>
                <a:sym typeface="+mn-lt"/>
              </a:rPr>
              <a:t>which deals with</a:t>
            </a:r>
            <a:r>
              <a:rPr lang="zh-CN" altLang="en-US" sz="2800" dirty="0">
                <a:solidFill>
                  <a:schemeClr val="tx1"/>
                </a:solidFill>
                <a:latin typeface="Calibri" panose="020F0502020204030204" charset="0"/>
                <a:cs typeface="Calibri" panose="020F0502020204030204" charset="0"/>
                <a:sym typeface="+mn-lt"/>
              </a:rPr>
              <a:t> providing guidance and assistance in course selection and academic planning.</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517525" y="3590290"/>
            <a:ext cx="11133455" cy="1527175"/>
          </a:xfrm>
          <a:prstGeom prst="rect">
            <a:avLst/>
          </a:prstGeom>
          <a:noFill/>
        </p:spPr>
        <p:txBody>
          <a:bodyPr wrap="square" rtlCol="0">
            <a:no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Fortunately for</a:t>
            </a:r>
            <a:r>
              <a:rPr lang="en-US" altLang="zh-CN" sz="2800" dirty="0">
                <a:solidFill>
                  <a:schemeClr val="tx1"/>
                </a:solidFill>
                <a:latin typeface="Calibri" panose="020F0502020204030204" charset="0"/>
                <a:cs typeface="Calibri" panose="020F0502020204030204" charset="0"/>
                <a:sym typeface="+mn-lt"/>
              </a:rPr>
              <a:t> patients, the hospital </a:t>
            </a:r>
            <a:r>
              <a:rPr lang="en-US" altLang="zh-CN" sz="2800" dirty="0">
                <a:solidFill>
                  <a:srgbClr val="FF0000"/>
                </a:solidFill>
                <a:latin typeface="Calibri" panose="020F0502020204030204" charset="0"/>
                <a:cs typeface="Calibri" panose="020F0502020204030204" charset="0"/>
                <a:sym typeface="+mn-lt"/>
              </a:rPr>
              <a:t>has a</a:t>
            </a:r>
            <a:r>
              <a:rPr lang="en-US" altLang="zh-CN" sz="2800" dirty="0">
                <a:solidFill>
                  <a:schemeClr val="tx1"/>
                </a:solidFill>
                <a:latin typeface="Calibri" panose="020F0502020204030204" charset="0"/>
                <a:cs typeface="Calibri" panose="020F0502020204030204" charset="0"/>
                <a:sym typeface="+mn-lt"/>
              </a:rPr>
              <a:t> specialized unit </a:t>
            </a:r>
            <a:r>
              <a:rPr lang="en-US" altLang="zh-CN" sz="2800" dirty="0">
                <a:solidFill>
                  <a:srgbClr val="FF0000"/>
                </a:solidFill>
                <a:latin typeface="Calibri" panose="020F0502020204030204" charset="0"/>
                <a:cs typeface="Calibri" panose="020F0502020204030204" charset="0"/>
                <a:sym typeface="+mn-lt"/>
              </a:rPr>
              <a:t>called</a:t>
            </a:r>
            <a:r>
              <a:rPr lang="en-US" altLang="zh-CN" sz="2800" dirty="0">
                <a:solidFill>
                  <a:schemeClr val="tx1"/>
                </a:solidFill>
                <a:latin typeface="Calibri" panose="020F0502020204030204" charset="0"/>
                <a:cs typeface="Calibri" panose="020F0502020204030204" charset="0"/>
                <a:sym typeface="+mn-lt"/>
              </a:rPr>
              <a:t> "Emergency Medicine" </a:t>
            </a:r>
            <a:r>
              <a:rPr lang="en-US" altLang="zh-CN" sz="2800" dirty="0">
                <a:solidFill>
                  <a:srgbClr val="FF0000"/>
                </a:solidFill>
                <a:latin typeface="Calibri" panose="020F0502020204030204" charset="0"/>
                <a:cs typeface="Calibri" panose="020F0502020204030204" charset="0"/>
                <a:sym typeface="+mn-lt"/>
              </a:rPr>
              <a:t>which deals with</a:t>
            </a:r>
            <a:r>
              <a:rPr lang="en-US" altLang="zh-CN" sz="2800" dirty="0">
                <a:solidFill>
                  <a:schemeClr val="tx1"/>
                </a:solidFill>
                <a:latin typeface="Calibri" panose="020F0502020204030204" charset="0"/>
                <a:cs typeface="Calibri" panose="020F0502020204030204" charset="0"/>
                <a:sym typeface="+mn-lt"/>
              </a:rPr>
              <a:t> urgent medical conditions and provides immediate care to those in need.</a:t>
            </a:r>
            <a:endParaRPr lang="en-US" altLang="zh-CN"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517525" y="5295900"/>
            <a:ext cx="11334750" cy="1081405"/>
          </a:xfrm>
          <a:prstGeom prst="rect">
            <a:avLst/>
          </a:prstGeom>
          <a:noFill/>
        </p:spPr>
        <p:txBody>
          <a:bodyPr wrap="square" rtlCol="0">
            <a:sp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Fortunately for</a:t>
            </a:r>
            <a:r>
              <a:rPr lang="en-US" altLang="zh-CN" sz="2800" dirty="0">
                <a:solidFill>
                  <a:schemeClr val="tx1"/>
                </a:solidFill>
                <a:latin typeface="Calibri" panose="020F0502020204030204" charset="0"/>
                <a:cs typeface="Calibri" panose="020F0502020204030204" charset="0"/>
                <a:sym typeface="+mn-lt"/>
              </a:rPr>
              <a:t> job seekers, the company </a:t>
            </a:r>
            <a:r>
              <a:rPr lang="en-US" altLang="zh-CN" sz="2800" dirty="0">
                <a:solidFill>
                  <a:srgbClr val="FF0000"/>
                </a:solidFill>
                <a:latin typeface="Calibri" panose="020F0502020204030204" charset="0"/>
                <a:cs typeface="Calibri" panose="020F0502020204030204" charset="0"/>
                <a:sym typeface="+mn-lt"/>
              </a:rPr>
              <a:t>has a</a:t>
            </a:r>
            <a:r>
              <a:rPr lang="en-US" altLang="zh-CN" sz="2800" dirty="0">
                <a:solidFill>
                  <a:schemeClr val="tx1"/>
                </a:solidFill>
                <a:latin typeface="Calibri" panose="020F0502020204030204" charset="0"/>
                <a:cs typeface="Calibri" panose="020F0502020204030204" charset="0"/>
                <a:sym typeface="+mn-lt"/>
              </a:rPr>
              <a:t> department </a:t>
            </a:r>
            <a:r>
              <a:rPr lang="en-US" altLang="zh-CN" sz="2800" dirty="0">
                <a:solidFill>
                  <a:srgbClr val="FF0000"/>
                </a:solidFill>
                <a:latin typeface="Calibri" panose="020F0502020204030204" charset="0"/>
                <a:cs typeface="Calibri" panose="020F0502020204030204" charset="0"/>
                <a:sym typeface="+mn-lt"/>
              </a:rPr>
              <a:t>called</a:t>
            </a:r>
            <a:r>
              <a:rPr lang="en-US" altLang="zh-CN" sz="2800" dirty="0">
                <a:solidFill>
                  <a:schemeClr val="tx1"/>
                </a:solidFill>
                <a:latin typeface="Calibri" panose="020F0502020204030204" charset="0"/>
                <a:cs typeface="Calibri" panose="020F0502020204030204" charset="0"/>
                <a:sym typeface="+mn-lt"/>
              </a:rPr>
              <a:t> "Human Resources" </a:t>
            </a:r>
            <a:r>
              <a:rPr lang="en-US" altLang="zh-CN" sz="2800" dirty="0">
                <a:solidFill>
                  <a:srgbClr val="FF0000"/>
                </a:solidFill>
                <a:latin typeface="Calibri" panose="020F0502020204030204" charset="0"/>
                <a:cs typeface="Calibri" panose="020F0502020204030204" charset="0"/>
                <a:sym typeface="+mn-lt"/>
              </a:rPr>
              <a:t>which deals with</a:t>
            </a:r>
            <a:r>
              <a:rPr lang="en-US" altLang="zh-CN" sz="2800" dirty="0">
                <a:solidFill>
                  <a:schemeClr val="tx1"/>
                </a:solidFill>
                <a:latin typeface="Calibri" panose="020F0502020204030204" charset="0"/>
                <a:cs typeface="Calibri" panose="020F0502020204030204" charset="0"/>
                <a:sym typeface="+mn-lt"/>
              </a:rPr>
              <a:t> recruitment, hiring, and employee management.</a:t>
            </a:r>
            <a:endParaRPr lang="en-US" altLang="zh-CN"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a:latin typeface="Calibri" panose="020F0502020204030204" charset="0"/>
                <a:cs typeface="Calibri" panose="020F0502020204030204" charset="0"/>
                <a:sym typeface="+mn-lt"/>
              </a:rPr>
              <a:t>The old book I found buried in my grandmother’s attic at one time must have been a treasured possession, for it was adorned with a delicate cover of gold and precious jewels that shone brilliantly in the dim light.</a:t>
            </a: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487045" y="1043305"/>
            <a:ext cx="10952480" cy="650240"/>
          </a:xfrm>
          <a:prstGeom prst="rect">
            <a:avLst/>
          </a:prstGeom>
          <a:noFill/>
        </p:spPr>
        <p:txBody>
          <a:bodyPr wrap="square" rtlCol="0">
            <a:noAutofit/>
          </a:bodyPr>
          <a:lstStyle/>
          <a:p>
            <a:pPr indent="0" algn="just" fontAlgn="auto">
              <a:lnSpc>
                <a:spcPts val="3860"/>
              </a:lnSpc>
            </a:pPr>
            <a:r>
              <a:rPr lang="en-US" altLang="zh-CN" sz="3200">
                <a:solidFill>
                  <a:srgbClr val="FF0000"/>
                </a:solidFill>
                <a:latin typeface="微软雅黑" panose="020B0503020204020204" charset="-122"/>
                <a:ea typeface="微软雅黑" panose="020B0503020204020204" charset="-122"/>
                <a:sym typeface="+mn-ea"/>
              </a:rPr>
              <a:t>2. </a:t>
            </a:r>
            <a:r>
              <a:rPr lang="en-US" altLang="zh-CN" sz="3200" b="1">
                <a:solidFill>
                  <a:srgbClr val="FF0000"/>
                </a:solidFill>
                <a:latin typeface="微软雅黑" panose="020B0503020204020204" charset="-122"/>
                <a:ea typeface="微软雅黑" panose="020B0503020204020204" charset="-122"/>
                <a:sym typeface="+mn-ea"/>
              </a:rPr>
              <a:t>… and without realizing it, … as well</a:t>
            </a:r>
            <a:endParaRPr lang="en-US" altLang="zh-CN" sz="3200" b="1" dirty="0">
              <a:solidFill>
                <a:srgbClr val="FF0000"/>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487082" y="3012608"/>
            <a:ext cx="10952704" cy="1029970"/>
          </a:xfrm>
          <a:prstGeom prst="rect">
            <a:avLst/>
          </a:prstGeom>
          <a:noFill/>
        </p:spPr>
        <p:txBody>
          <a:bodyPr wrap="square" rtlCol="0">
            <a:spAutoFit/>
          </a:bodyPr>
          <a:lstStyle/>
          <a:p>
            <a:pPr indent="0" algn="just" fontAlgn="auto">
              <a:lnSpc>
                <a:spcPts val="3660"/>
              </a:lnSpc>
            </a:pPr>
            <a:r>
              <a:rPr lang="zh-CN" altLang="en-US" sz="2800" dirty="0">
                <a:latin typeface="Calibri" panose="020F0502020204030204" charset="0"/>
                <a:cs typeface="Calibri" panose="020F0502020204030204" charset="0"/>
                <a:sym typeface="+mn-lt"/>
              </a:rPr>
              <a:t>Juggling multiple tasks, she hastily parked the car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left her phone behind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66090" y="1764030"/>
            <a:ext cx="10952480" cy="1177925"/>
          </a:xfrm>
          <a:prstGeom prst="rect">
            <a:avLst/>
          </a:prstGeom>
          <a:noFill/>
        </p:spPr>
        <p:txBody>
          <a:bodyPr wrap="square" rtlCol="0">
            <a:noAutofit/>
          </a:bodyPr>
          <a:lstStyle/>
          <a:p>
            <a:pPr indent="0" algn="just" fontAlgn="auto">
              <a:lnSpc>
                <a:spcPts val="3960"/>
              </a:lnSpc>
            </a:pPr>
            <a:r>
              <a:rPr lang="zh-CN" altLang="en-US" sz="2800" dirty="0">
                <a:latin typeface="Calibri" panose="020F0502020204030204" charset="0"/>
                <a:cs typeface="Calibri" panose="020F0502020204030204" charset="0"/>
                <a:sym typeface="+mn-lt"/>
              </a:rPr>
              <a:t>Rushing to her next appointment, she absentmindedly locked her car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locked her baby in the car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4113063"/>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Caught up in the excitement, she enthusiastically joined the dance floor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stepped on her partner's toes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2" name="文本框 1"/>
          <p:cNvSpPr txBox="1"/>
          <p:nvPr>
            <p:custDataLst>
              <p:tags r:id="rId2"/>
            </p:custDataLst>
          </p:nvPr>
        </p:nvSpPr>
        <p:spPr>
          <a:xfrm>
            <a:off x="487082" y="5426243"/>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In a rush to catch the train, she hastily grabbed her suitcase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left her passport behind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656590" y="868045"/>
            <a:ext cx="11082020" cy="848360"/>
          </a:xfrm>
          <a:prstGeom prst="rect">
            <a:avLst/>
          </a:prstGeom>
          <a:noFill/>
        </p:spPr>
        <p:txBody>
          <a:bodyPr wrap="square" rtlCol="0">
            <a:noAutofit/>
          </a:bodyPr>
          <a:lstStyle/>
          <a:p>
            <a:pPr algn="just">
              <a:lnSpc>
                <a:spcPct val="150000"/>
              </a:lnSpc>
            </a:pPr>
            <a:r>
              <a:rPr lang="en-US" altLang="zh-CN" sz="3200">
                <a:solidFill>
                  <a:srgbClr val="FF0000"/>
                </a:solidFill>
                <a:latin typeface="微软雅黑" panose="020B0503020204020204" charset="-122"/>
                <a:ea typeface="微软雅黑" panose="020B0503020204020204" charset="-122"/>
                <a:sym typeface="+mn-ea"/>
              </a:rPr>
              <a:t>3. </a:t>
            </a:r>
            <a:r>
              <a:rPr lang="en-US" altLang="zh-CN" sz="3200" b="1">
                <a:solidFill>
                  <a:srgbClr val="FF0000"/>
                </a:solidFill>
                <a:latin typeface="微软雅黑" panose="020B0503020204020204" charset="-122"/>
                <a:ea typeface="微软雅黑" panose="020B0503020204020204" charset="-122"/>
                <a:sym typeface="+mn-ea"/>
              </a:rPr>
              <a:t>Imagine their dismay when…</a:t>
            </a:r>
            <a:endParaRPr lang="en-US" altLang="zh-CN" sz="3200" b="1" dirty="0">
              <a:solidFill>
                <a:srgbClr val="FF0000"/>
              </a:solidFill>
              <a:latin typeface="微软雅黑" panose="020B0503020204020204" charset="-122"/>
              <a:ea typeface="微软雅黑" panose="020B0503020204020204" charset="-122"/>
              <a:cs typeface="Calibri" panose="020F0502020204030204" charset="0"/>
              <a:sym typeface="+mn-ea"/>
            </a:endParaRPr>
          </a:p>
        </p:txBody>
      </p:sp>
      <p:sp>
        <p:nvSpPr>
          <p:cNvPr id="4" name="文本框 3"/>
          <p:cNvSpPr txBox="1"/>
          <p:nvPr/>
        </p:nvSpPr>
        <p:spPr>
          <a:xfrm>
            <a:off x="770255" y="1889125"/>
            <a:ext cx="10968355" cy="1460500"/>
          </a:xfrm>
          <a:prstGeom prst="rect">
            <a:avLst/>
          </a:prstGeom>
          <a:noFill/>
        </p:spPr>
        <p:txBody>
          <a:bodyPr wrap="square" rtlCol="0">
            <a:spAutoFit/>
          </a:bodyPr>
          <a:lstStyle/>
          <a:p>
            <a:pPr indent="0" algn="just" fontAlgn="auto">
              <a:lnSpc>
                <a:spcPts val="35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entered the conference room, fully prepared for their presentation, only to discover that the projector wasn't working.</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770331" y="3500280"/>
            <a:ext cx="11039475" cy="1499235"/>
          </a:xfrm>
          <a:prstGeom prst="rect">
            <a:avLst/>
          </a:prstGeom>
          <a:noFill/>
        </p:spPr>
        <p:txBody>
          <a:bodyPr wrap="square" rtlCol="0">
            <a:spAutoFit/>
          </a:bodyPr>
          <a:p>
            <a:pPr indent="0" algn="just" fontAlgn="auto">
              <a:lnSpc>
                <a:spcPts val="36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arrived at the restaurant, looking forward to a special anniversary dinner, only to find out that their reservation had been mistakenly canceled.</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custDataLst>
              <p:tags r:id="rId3"/>
            </p:custDataLst>
          </p:nvPr>
        </p:nvSpPr>
        <p:spPr>
          <a:xfrm>
            <a:off x="727786" y="5150645"/>
            <a:ext cx="11039475" cy="1537970"/>
          </a:xfrm>
          <a:prstGeom prst="rect">
            <a:avLst/>
          </a:prstGeom>
          <a:noFill/>
        </p:spPr>
        <p:txBody>
          <a:bodyPr wrap="square" rtlCol="0">
            <a:spAutoFit/>
          </a:bodyPr>
          <a:p>
            <a:pPr indent="0" algn="just" fontAlgn="auto">
              <a:lnSpc>
                <a:spcPts val="37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arrived at the theme park, ready for a day of thrilling rides, only to find that the park was unexpectedly closed for maintenance.</a:t>
            </a:r>
            <a:endParaRPr lang="zh-CN" altLang="en-US" sz="2800"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5</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Story telling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3380" y="1244600"/>
            <a:ext cx="11485245" cy="5182235"/>
          </a:xfrm>
          <a:prstGeom prst="rect">
            <a:avLst/>
          </a:prstGeom>
          <a:noFill/>
        </p:spPr>
        <p:txBody>
          <a:bodyPr wrap="square" rtlCol="0">
            <a:noAutofit/>
          </a:bodyPr>
          <a:lstStyle/>
          <a:p>
            <a:pPr indent="0" fontAlgn="auto">
              <a:lnSpc>
                <a:spcPts val="4160"/>
              </a:lnSpc>
            </a:pPr>
            <a:r>
              <a:rPr lang="en-US" altLang="zh-CN" sz="2800" dirty="0">
                <a:latin typeface="Calibri" panose="020F0502020204030204" charset="0"/>
                <a:ea typeface="Times New Roman" panose="02020603050405020304" charset="0"/>
                <a:cs typeface="Calibri" panose="020F0502020204030204" charset="0"/>
                <a:sym typeface="+mn-ea"/>
              </a:rPr>
              <a:t>1. John ---- successful furniture business ---- ￡3,000 ---- microwave oven ---- safekeeping</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160"/>
              </a:lnSpc>
            </a:pPr>
            <a:r>
              <a:rPr lang="en-US" altLang="zh-CN" sz="2800" dirty="0">
                <a:latin typeface="Calibri" panose="020F0502020204030204" charset="0"/>
                <a:ea typeface="Times New Roman" panose="02020603050405020304" charset="0"/>
                <a:cs typeface="Calibri" panose="020F0502020204030204" charset="0"/>
                <a:sym typeface="+mn-ea"/>
              </a:rPr>
              <a:t>2. John and </a:t>
            </a:r>
            <a:r>
              <a:rPr lang="en-US" sz="2800">
                <a:latin typeface="Calibri" panose="020F0502020204030204" charset="0"/>
                <a:ea typeface="微软雅黑" panose="020B0503020204020204" charset="-122"/>
                <a:cs typeface="Calibri" panose="020F0502020204030204" charset="0"/>
                <a:sym typeface="+mn-ea"/>
              </a:rPr>
              <a:t>fiancé</a:t>
            </a:r>
            <a:r>
              <a:rPr lang="en-US" altLang="zh-CN" sz="2800" dirty="0">
                <a:latin typeface="Calibri" panose="020F0502020204030204" charset="0"/>
                <a:ea typeface="Times New Roman" panose="02020603050405020304" charset="0"/>
                <a:cs typeface="Calibri" panose="020F0502020204030204" charset="0"/>
                <a:sym typeface="+mn-ea"/>
              </a:rPr>
              <a:t>, Jane ---- horse-riding</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160"/>
              </a:lnSpc>
            </a:pPr>
            <a:r>
              <a:rPr lang="zh-CN" altLang="en-US" sz="2800">
                <a:latin typeface="Calibri" panose="020F0502020204030204" charset="0"/>
                <a:cs typeface="Calibri" panose="020F0502020204030204" charset="0"/>
              </a:rPr>
              <a:t>3</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g</a:t>
            </a:r>
            <a:r>
              <a:rPr lang="zh-CN" altLang="en-US" sz="2800">
                <a:latin typeface="Calibri" panose="020F0502020204030204" charset="0"/>
                <a:cs typeface="Calibri" panose="020F0502020204030204" charset="0"/>
              </a:rPr>
              <a:t>ot home ---- Jane cooked dinner ---- microwave oven, without realizing …</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4</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d</a:t>
            </a:r>
            <a:r>
              <a:rPr lang="zh-CN" altLang="en-US" sz="2800">
                <a:latin typeface="Calibri" panose="020F0502020204030204" charset="0"/>
                <a:cs typeface="Calibri" panose="020F0502020204030204" charset="0"/>
              </a:rPr>
              <a:t>ismay ---- cooked wallet ---- notes ---- ash!</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5</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John ---- bank manager ---- sent remains ---- Mutilated Ladies</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6 </a:t>
            </a:r>
            <a:r>
              <a:rPr lang="en-US" altLang="zh-CN" sz="2800">
                <a:latin typeface="Calibri" panose="020F0502020204030204" charset="0"/>
                <a:cs typeface="Calibri" panose="020F0502020204030204" charset="0"/>
              </a:rPr>
              <a:t>e</a:t>
            </a:r>
            <a:r>
              <a:rPr lang="zh-CN" altLang="en-US" sz="2800">
                <a:latin typeface="Calibri" panose="020F0502020204030204" charset="0"/>
                <a:cs typeface="Calibri" panose="020F0502020204030204" charset="0"/>
              </a:rPr>
              <a:t>xamined notes ---- John ---- all money back</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7</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So long ---- something to identify ---- money back,’spokeswoman said</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8</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l</a:t>
            </a:r>
            <a:r>
              <a:rPr lang="zh-CN" altLang="en-US" sz="2800">
                <a:latin typeface="Calibri" panose="020F0502020204030204" charset="0"/>
                <a:cs typeface="Calibri" panose="020F0502020204030204" charset="0"/>
              </a:rPr>
              <a:t>ast year---- ￡1.5m on 21,000 claims</a:t>
            </a:r>
            <a:endParaRPr lang="zh-CN" altLang="en-US" sz="2800">
              <a:latin typeface="Calibri" panose="020F0502020204030204" charset="0"/>
              <a:cs typeface="Calibri" panose="020F0502020204030204" charset="0"/>
            </a:endParaRPr>
          </a:p>
        </p:txBody>
      </p:sp>
      <p:sp>
        <p:nvSpPr>
          <p:cNvPr id="77" name="文本框 76"/>
          <p:cNvSpPr txBox="1"/>
          <p:nvPr/>
        </p:nvSpPr>
        <p:spPr>
          <a:xfrm>
            <a:off x="373380" y="33464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6</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Summary writing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22580" y="762635"/>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580" y="1739265"/>
            <a:ext cx="11546205" cy="4699000"/>
          </a:xfrm>
          <a:prstGeom prst="rect">
            <a:avLst/>
          </a:prstGeom>
          <a:noFill/>
        </p:spPr>
        <p:txBody>
          <a:bodyPr wrap="square" rtlCol="0">
            <a:noAutofit/>
          </a:bodyPr>
          <a:lstStyle/>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1. What sort of business does John Butlin run?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2. What did he do at the end of a very good day?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3. What did he and his fiancée do then?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4. What did Jane do after they got home?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5. What were they dismayed to find?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6. Who did John go and see?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7. What did the bank manager do?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8. What happened after that?</a:t>
            </a:r>
            <a:endParaRPr kumimoji="1" lang="zh-CN" altLang="en-US" sz="2800" kern="0" dirty="0">
              <a:latin typeface="Calibri" panose="020F0502020204030204" charset="0"/>
              <a:ea typeface="微软雅黑" panose="020B0503020204020204" charset="-122"/>
              <a:cs typeface="Calibri" panose="020F0502020204030204" charset="0"/>
              <a:sym typeface="+mn-lt"/>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395970" y="2228215"/>
            <a:ext cx="2271395" cy="3533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77" name="直角三角形 76"/>
          <p:cNvSpPr/>
          <p:nvPr>
            <p:custDataLst>
              <p:tags r:id="rId1"/>
            </p:custDataLst>
          </p:nvPr>
        </p:nvSpPr>
        <p:spPr>
          <a:xfrm rot="10556773">
            <a:off x="8080427" y="293839"/>
            <a:ext cx="1121087" cy="1014043"/>
          </a:xfrm>
          <a:prstGeom prst="rtTriangle">
            <a:avLst/>
          </a:prstGeom>
          <a:pattFill prst="zigZag">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4" name="矩形 63"/>
          <p:cNvSpPr/>
          <p:nvPr>
            <p:custDataLst>
              <p:tags r:id="rId2"/>
            </p:custDataLst>
          </p:nvPr>
        </p:nvSpPr>
        <p:spPr>
          <a:xfrm>
            <a:off x="870857" y="684664"/>
            <a:ext cx="10755086" cy="5844268"/>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5" name="矩形 64"/>
          <p:cNvSpPr/>
          <p:nvPr>
            <p:custDataLst>
              <p:tags r:id="rId3"/>
            </p:custDataLst>
          </p:nvPr>
        </p:nvSpPr>
        <p:spPr>
          <a:xfrm>
            <a:off x="718457" y="532264"/>
            <a:ext cx="10755086" cy="5844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8" name="矩形 67"/>
          <p:cNvSpPr/>
          <p:nvPr>
            <p:custDataLst>
              <p:tags r:id="rId4"/>
            </p:custDataLst>
          </p:nvPr>
        </p:nvSpPr>
        <p:spPr>
          <a:xfrm>
            <a:off x="1571499" y="1229573"/>
            <a:ext cx="3511554" cy="4811007"/>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custDataLst>
              <p:tags r:id="rId5"/>
            </p:custDataLst>
          </p:nvPr>
        </p:nvPicPr>
        <p:blipFill rotWithShape="1">
          <a:blip r:embed="rId6"/>
          <a:srcRect l="12500" r="12500"/>
          <a:stretch>
            <a:fillRect/>
          </a:stretch>
        </p:blipFill>
        <p:spPr>
          <a:xfrm>
            <a:off x="1219200" y="1833245"/>
            <a:ext cx="3657600" cy="3657625"/>
          </a:xfrm>
          <a:custGeom>
            <a:avLst/>
            <a:gdLst/>
            <a:ahLst/>
            <a:cxnLst>
              <a:cxn ang="3">
                <a:pos x="hc" y="t"/>
              </a:cxn>
              <a:cxn ang="cd2">
                <a:pos x="l" y="vc"/>
              </a:cxn>
              <a:cxn ang="cd4">
                <a:pos x="hc" y="b"/>
              </a:cxn>
              <a:cxn ang="0">
                <a:pos x="r" y="vc"/>
              </a:cxn>
            </a:cxnLst>
            <a:rect l="l" t="t" r="r" b="b"/>
            <a:pathLst>
              <a:path w="5760" h="5760">
                <a:moveTo>
                  <a:pt x="0" y="0"/>
                </a:moveTo>
                <a:lnTo>
                  <a:pt x="5760" y="0"/>
                </a:lnTo>
                <a:lnTo>
                  <a:pt x="5760" y="5760"/>
                </a:lnTo>
                <a:lnTo>
                  <a:pt x="0" y="5760"/>
                </a:lnTo>
                <a:lnTo>
                  <a:pt x="0" y="0"/>
                </a:lnTo>
                <a:close/>
              </a:path>
            </a:pathLst>
          </a:custGeom>
        </p:spPr>
      </p:pic>
      <p:sp>
        <p:nvSpPr>
          <p:cNvPr id="5" name="文本框 4"/>
          <p:cNvSpPr txBox="1"/>
          <p:nvPr>
            <p:custDataLst>
              <p:tags r:id="rId7"/>
            </p:custDataLst>
          </p:nvPr>
        </p:nvSpPr>
        <p:spPr>
          <a:xfrm>
            <a:off x="5638800" y="2205990"/>
            <a:ext cx="5181600" cy="2062480"/>
          </a:xfrm>
          <a:prstGeom prst="rect">
            <a:avLst/>
          </a:prstGeom>
          <a:noFill/>
        </p:spPr>
        <p:txBody>
          <a:bodyPr wrap="square" lIns="63500" tIns="25400" rIns="63500" bIns="25400" rtlCol="0" anchor="ctr" anchorCtr="0">
            <a:normAutofit/>
          </a:bodyPr>
          <a:p>
            <a:pPr indent="0" algn="ctr" fontAlgn="auto">
              <a:lnSpc>
                <a:spcPct val="160000"/>
              </a:lnSpc>
              <a:spcBef>
                <a:spcPts val="0"/>
              </a:spcBef>
              <a:spcAft>
                <a:spcPts val="0"/>
              </a:spcAft>
              <a:buSzPct val="100000"/>
              <a:buNone/>
            </a:pPr>
            <a:r>
              <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rPr>
              <a:t>Lesson 7  </a:t>
            </a:r>
            <a:endPar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endParaRPr>
          </a:p>
          <a:p>
            <a:pPr indent="0" algn="ctr" fontAlgn="auto">
              <a:lnSpc>
                <a:spcPct val="160000"/>
              </a:lnSpc>
              <a:spcBef>
                <a:spcPts val="0"/>
              </a:spcBef>
              <a:spcAft>
                <a:spcPts val="0"/>
              </a:spcAft>
              <a:buSzPct val="100000"/>
              <a:buNone/>
            </a:pPr>
            <a:r>
              <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rPr>
              <a:t>Mutilated ladies </a:t>
            </a:r>
            <a:r>
              <a:rPr lang="en-US" altLang="zh-CN" sz="4000" b="1" spc="160">
                <a:gradFill>
                  <a:gsLst>
                    <a:gs pos="0">
                      <a:srgbClr val="D6613F"/>
                    </a:gs>
                    <a:gs pos="100000">
                      <a:srgbClr val="8E3A1D"/>
                    </a:gs>
                  </a:gsLst>
                  <a:lin scaled="1"/>
                </a:gradFill>
                <a:uFillTx/>
                <a:latin typeface="汉仪旗黑-85S" panose="00020600040101010101" pitchFamily="18" charset="-122"/>
                <a:ea typeface="汉仪旗黑-85S" panose="00020600040101010101" pitchFamily="18" charset="-122"/>
                <a:sym typeface="+mn-ea"/>
              </a:rPr>
              <a:t> </a:t>
            </a:r>
            <a:endParaRPr lang="en-US" altLang="zh-CN" sz="4000" b="1" spc="160">
              <a:gradFill>
                <a:gsLst>
                  <a:gs pos="0">
                    <a:srgbClr val="D6613F"/>
                  </a:gs>
                  <a:gs pos="100000">
                    <a:srgbClr val="8E3A1D"/>
                  </a:gs>
                </a:gsLst>
                <a:lin scaled="1"/>
              </a:gradFill>
              <a:uFillTx/>
              <a:latin typeface="汉仪旗黑-85S" panose="00020600040101010101" pitchFamily="18" charset="-122"/>
              <a:ea typeface="汉仪旗黑-85S" panose="00020600040101010101" pitchFamily="18" charset="-122"/>
              <a:sym typeface="+mn-ea"/>
            </a:endParaRPr>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55618" y="3122016"/>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455974" y="1727684"/>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266190" y="682625"/>
            <a:ext cx="10659110" cy="782955"/>
          </a:xfrm>
          <a:prstGeom prst="rect">
            <a:avLst/>
          </a:prstGeom>
          <a:noFill/>
        </p:spPr>
        <p:txBody>
          <a:bodyPr wrap="square" rtlCol="0">
            <a:noAutofit/>
          </a:bodyPr>
          <a:lstStyle/>
          <a:p>
            <a:pPr marL="0" lvl="1" indent="0" fontAlgn="auto">
              <a:lnSpc>
                <a:spcPts val="4060"/>
              </a:lnSpc>
              <a:spcBef>
                <a:spcPts val="600"/>
              </a:spcBef>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1. What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sort of business does John </a:t>
            </a:r>
            <a:r>
              <a:rPr kumimoji="1" lang="en-US" altLang="zh-CN" sz="2800" kern="0" dirty="0" err="1">
                <a:latin typeface="微软雅黑" panose="020B0503020204020204" charset="-122"/>
                <a:ea typeface="微软雅黑" panose="020B0503020204020204" charset="-122"/>
                <a:cs typeface="Times New Roman" panose="02020603050405020304" charset="0"/>
                <a:sym typeface="+mn-lt"/>
              </a:rPr>
              <a:t>Butlin</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 run? </a:t>
            </a:r>
            <a:endParaRPr kumimoji="1" lang="en-US" altLang="zh-CN" sz="2800" kern="0" dirty="0">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lang="en-US" altLang="zh-CN" sz="2800" b="1" dirty="0">
              <a:solidFill>
                <a:srgbClr val="C00000"/>
              </a:solidFill>
              <a:latin typeface="微软雅黑" panose="020B0503020204020204" charset="-122"/>
              <a:ea typeface="微软雅黑" panose="020B0503020204020204" charset="-122"/>
              <a:cs typeface="Calibri" panose="020F0502020204030204" charset="0"/>
              <a:sym typeface="+mn-lt"/>
            </a:endParaRPr>
          </a:p>
        </p:txBody>
      </p:sp>
      <p:sp>
        <p:nvSpPr>
          <p:cNvPr id="2" name="文本框 1"/>
          <p:cNvSpPr txBox="1"/>
          <p:nvPr/>
        </p:nvSpPr>
        <p:spPr>
          <a:xfrm>
            <a:off x="358775" y="4505960"/>
            <a:ext cx="11566525" cy="2223135"/>
          </a:xfrm>
          <a:prstGeom prst="rect">
            <a:avLst/>
          </a:prstGeom>
          <a:noFill/>
        </p:spPr>
        <p:txBody>
          <a:bodyPr wrap="square" rtlCol="0" anchor="t">
            <a:noAutofit/>
          </a:bodyPr>
          <a:p>
            <a:pPr marL="0" indent="0" fontAlgn="auto">
              <a:lnSpc>
                <a:spcPts val="2960"/>
              </a:lnSpc>
              <a:spcBef>
                <a:spcPts val="600"/>
              </a:spcBef>
            </a:pPr>
            <a:r>
              <a:rPr kumimoji="1" lang="en-US" altLang="zh-CN" sz="2800" dirty="0" smtClean="0">
                <a:latin typeface="微软雅黑" panose="020B0503020204020204" charset="-122"/>
                <a:ea typeface="微软雅黑" panose="020B0503020204020204" charset="-122"/>
                <a:cs typeface="微软雅黑" panose="020B0503020204020204" charset="-122"/>
                <a:sym typeface="+mn-ea"/>
              </a:rPr>
              <a:t>1+2:</a:t>
            </a:r>
            <a:endParaRPr kumimoji="1" lang="en-US" altLang="zh-CN" sz="2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ts val="2960"/>
              </a:lnSpc>
              <a:spcBef>
                <a:spcPct val="50000"/>
              </a:spcBef>
              <a:buNone/>
            </a:pPr>
            <a:r>
              <a:rPr kumimoji="1" lang="en-US" altLang="zh-CN" sz="2800" kern="0" dirty="0">
                <a:latin typeface="微软雅黑" panose="020B0503020204020204" charset="-122"/>
                <a:ea typeface="微软雅黑" panose="020B0503020204020204" charset="-122"/>
                <a:cs typeface="微软雅黑" panose="020B0503020204020204" charset="-122"/>
                <a:sym typeface="+mn-lt"/>
              </a:rPr>
              <a:t>John </a:t>
            </a:r>
            <a:r>
              <a:rPr kumimoji="1" lang="en-US" altLang="zh-CN" sz="2800" kern="0" dirty="0" err="1">
                <a:latin typeface="微软雅黑" panose="020B0503020204020204" charset="-122"/>
                <a:ea typeface="微软雅黑" panose="020B0503020204020204" charset="-122"/>
                <a:cs typeface="微软雅黑" panose="020B0503020204020204" charset="-122"/>
                <a:sym typeface="+mn-lt"/>
              </a:rPr>
              <a:t>Butlin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runs a successful furniture business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and after a very</a:t>
            </a:r>
            <a:endPar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endParaRPr>
          </a:p>
          <a:p>
            <a:pPr marL="342900" indent="-342900" fontAlgn="auto">
              <a:lnSpc>
                <a:spcPts val="2960"/>
              </a:lnSpc>
              <a:spcBef>
                <a:spcPct val="50000"/>
              </a:spcBef>
              <a:buNone/>
            </a:pP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good day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put his wallet containing </a:t>
            </a:r>
            <a:r>
              <a:rPr kumimoji="1" lang="zh-CN" altLang="en-US" sz="2800" kern="0" dirty="0">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3,000 into the microwave</a:t>
            </a:r>
            <a:endParaRPr kumimoji="1" lang="en-US" altLang="zh-CN" sz="2800" kern="0" dirty="0">
              <a:latin typeface="微软雅黑" panose="020B0503020204020204" charset="-122"/>
              <a:ea typeface="微软雅黑" panose="020B0503020204020204" charset="-122"/>
              <a:cs typeface="微软雅黑" panose="020B0503020204020204" charset="-122"/>
              <a:sym typeface="+mn-lt"/>
            </a:endParaRPr>
          </a:p>
          <a:p>
            <a:pPr marL="342900" indent="-342900" fontAlgn="auto">
              <a:lnSpc>
                <a:spcPts val="2960"/>
              </a:lnSpc>
              <a:spcBef>
                <a:spcPct val="50000"/>
              </a:spcBef>
              <a:buNone/>
            </a:pPr>
            <a:r>
              <a:rPr kumimoji="1" lang="en-US" altLang="zh-CN" sz="2800" kern="0" dirty="0">
                <a:latin typeface="微软雅黑" panose="020B0503020204020204" charset="-122"/>
                <a:ea typeface="微软雅黑" panose="020B0503020204020204" charset="-122"/>
                <a:cs typeface="微软雅黑" panose="020B0503020204020204" charset="-122"/>
                <a:sym typeface="+mn-lt"/>
              </a:rPr>
              <a:t>oven for </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safekeeping. </a:t>
            </a:r>
            <a:endParaRPr kumimoji="1" lang="en-US" altLang="zh-CN" sz="2800" kern="0" dirty="0" smtClean="0">
              <a:latin typeface="微软雅黑" panose="020B0503020204020204" charset="-122"/>
              <a:ea typeface="微软雅黑" panose="020B0503020204020204" charset="-122"/>
              <a:cs typeface="微软雅黑" panose="020B0503020204020204" charset="-122"/>
              <a:sym typeface="+mn-lt"/>
            </a:endParaRPr>
          </a:p>
          <a:p>
            <a:pPr marL="0" lvl="1" indent="0" algn="just" fontAlgn="auto">
              <a:lnSpc>
                <a:spcPts val="4060"/>
              </a:lnSpc>
            </a:pPr>
            <a:endParaRPr lang="en-US" altLang="zh-CN" sz="2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66190" y="1562735"/>
            <a:ext cx="10560685" cy="756920"/>
          </a:xfrm>
          <a:prstGeom prst="rect">
            <a:avLst/>
          </a:prstGeom>
          <a:noFill/>
        </p:spPr>
        <p:txBody>
          <a:bodyPr wrap="square" rtlCol="0">
            <a:noAutofit/>
          </a:bodyPr>
          <a:p>
            <a:pPr marL="0" lvl="1" indent="0" fontAlgn="auto">
              <a:lnSpc>
                <a:spcPts val="406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John </a:t>
            </a:r>
            <a:r>
              <a:rPr kumimoji="1" lang="en-US" altLang="zh-CN" sz="2800" kern="0" dirty="0" err="1">
                <a:solidFill>
                  <a:srgbClr val="FF0000"/>
                </a:solidFill>
                <a:latin typeface="微软雅黑" panose="020B0503020204020204" charset="-122"/>
                <a:ea typeface="微软雅黑" panose="020B0503020204020204" charset="-122"/>
                <a:cs typeface="Times New Roman" panose="02020603050405020304" charset="0"/>
                <a:sym typeface="+mn-ea"/>
              </a:rPr>
              <a:t>Butlin</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 runs a successful furniture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ea"/>
              </a:rPr>
              <a:t>business.</a:t>
            </a:r>
            <a:r>
              <a:rPr kumimoji="1" lang="zh-CN"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ea"/>
              </a:rPr>
              <a: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nvSpPr>
        <p:spPr>
          <a:xfrm>
            <a:off x="1266190" y="2319655"/>
            <a:ext cx="10288905" cy="612140"/>
          </a:xfrm>
          <a:prstGeom prst="rect">
            <a:avLst/>
          </a:prstGeom>
          <a:noFill/>
        </p:spPr>
        <p:txBody>
          <a:bodyPr wrap="square" rtlCol="0">
            <a:noAutofit/>
          </a:bodyPr>
          <a:p>
            <a:pPr marL="0" lvl="1" indent="0" fontAlgn="auto">
              <a:lnSpc>
                <a:spcPts val="4060"/>
              </a:lnSpc>
              <a:spcBef>
                <a:spcPts val="600"/>
              </a:spcBef>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2. What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did he do at the end of a very good </a:t>
            </a: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day? </a:t>
            </a:r>
            <a:endParaRPr kumimoji="1" lang="en-US" altLang="zh-CN" sz="2800" kern="0" dirty="0">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lang="zh-CN" altLang="en-US" sz="2800">
              <a:latin typeface="微软雅黑" panose="020B0503020204020204" charset="-122"/>
              <a:ea typeface="微软雅黑" panose="020B0503020204020204" charset="-122"/>
            </a:endParaRPr>
          </a:p>
        </p:txBody>
      </p:sp>
      <p:sp>
        <p:nvSpPr>
          <p:cNvPr id="9" name="文本框 8"/>
          <p:cNvSpPr txBox="1"/>
          <p:nvPr/>
        </p:nvSpPr>
        <p:spPr>
          <a:xfrm>
            <a:off x="1266190" y="3083560"/>
            <a:ext cx="10560050" cy="1325245"/>
          </a:xfrm>
          <a:prstGeom prst="rect">
            <a:avLst/>
          </a:prstGeom>
          <a:noFill/>
        </p:spPr>
        <p:txBody>
          <a:bodyPr wrap="square" rtlCol="0">
            <a:noAutofit/>
          </a:bodyPr>
          <a:p>
            <a:pPr marL="0" lvl="1" indent="0" fontAlgn="auto">
              <a:lnSpc>
                <a:spcPts val="446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rPr>
              <a:t>He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put his wallet containing </a:t>
            </a:r>
            <a:r>
              <a:rPr kumimoji="1" lang="zh-CN" altLang="en-US"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3,000 into the microwave oven for </a:t>
            </a:r>
            <a:r>
              <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rPr>
              <a:t>safekeeping.</a:t>
            </a:r>
            <a:endPar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endParaRPr>
          </a:p>
          <a:p>
            <a:pPr marL="0" lvl="1" indent="0" fontAlgn="auto">
              <a:lnSpc>
                <a:spcPts val="4060"/>
              </a:lnSpc>
              <a:spcBef>
                <a:spcPts val="600"/>
              </a:spcBef>
            </a:pPr>
            <a:endPar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P spid="4" grpId="0"/>
      <p:bldP spid="4" grpId="1"/>
      <p:bldP spid="8" grpId="0"/>
      <p:bldP spid="8" grpId="1"/>
      <p:bldP spid="10" grpId="0" bldLvl="0" animBg="1"/>
      <p:bldP spid="10" grpId="1" animBg="1"/>
      <p:bldP spid="9" grpId="0"/>
      <p:bldP spid="9" grpId="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43585" y="110490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43584" y="250391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43674" y="378444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816100" y="163830"/>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3</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 What did he and his fiancée do then? </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pPr marL="0" lvl="1" indent="-342900" fontAlgn="auto">
              <a:lnSpc>
                <a:spcPts val="2480"/>
              </a:lnSpc>
            </a:pPr>
            <a:endParaRPr kumimoji="1" lang="en-US" altLang="zh-CN" sz="2800" kern="0" dirty="0" smtClean="0">
              <a:solidFill>
                <a:schemeClr val="tx1"/>
              </a:solidFill>
              <a:latin typeface="微软雅黑" panose="020B0503020204020204" charset="-122"/>
              <a:ea typeface="微软雅黑" panose="020B0503020204020204" charset="-122"/>
              <a:cs typeface="Times New Roman" panose="02020603050405020304" charset="0"/>
              <a:sym typeface="+mn-lt"/>
            </a:endParaRPr>
          </a:p>
        </p:txBody>
      </p:sp>
      <p:sp>
        <p:nvSpPr>
          <p:cNvPr id="11" name="文本框 10"/>
          <p:cNvSpPr txBox="1"/>
          <p:nvPr/>
        </p:nvSpPr>
        <p:spPr>
          <a:xfrm>
            <a:off x="743585" y="4636770"/>
            <a:ext cx="10968355" cy="2221230"/>
          </a:xfrm>
          <a:prstGeom prst="rect">
            <a:avLst/>
          </a:prstGeom>
          <a:noFill/>
        </p:spPr>
        <p:txBody>
          <a:bodyPr wrap="square" rtlCol="0" anchor="t">
            <a:noAutofit/>
          </a:bodyPr>
          <a:p>
            <a:pPr>
              <a:lnSpc>
                <a:spcPct val="120000"/>
              </a:lnSpc>
              <a:spcBef>
                <a:spcPts val="600"/>
              </a:spcBef>
            </a:pPr>
            <a:r>
              <a:rPr kumimoji="1" lang="en-US" altLang="zh-CN" sz="2800" u="sng" kern="0" dirty="0" smtClean="0">
                <a:latin typeface="微软雅黑" panose="020B0503020204020204" charset="-122"/>
                <a:ea typeface="微软雅黑" panose="020B0503020204020204" charset="-122"/>
                <a:cs typeface="Chalkboard SE" charset="0"/>
                <a:sym typeface="+mn-lt"/>
              </a:rPr>
              <a:t>3+4+5:</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a:lnSpc>
                <a:spcPct val="12000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Chalkboard SE" charset="0"/>
                <a:sym typeface="+mn-lt"/>
              </a:rPr>
              <a:t>Then</a:t>
            </a:r>
            <a:r>
              <a:rPr kumimoji="1" lang="en-US" altLang="zh-CN" sz="2800" kern="0" dirty="0" smtClean="0">
                <a:solidFill>
                  <a:srgbClr val="C00000"/>
                </a:solidFill>
                <a:latin typeface="微软雅黑" panose="020B0503020204020204" charset="-122"/>
                <a:ea typeface="微软雅黑" panose="020B0503020204020204" charset="-122"/>
                <a:cs typeface="Chalkboard SE" charset="0"/>
                <a:sym typeface="+mn-lt"/>
              </a:rPr>
              <a:t> </a:t>
            </a:r>
            <a:r>
              <a:rPr kumimoji="1" lang="en-US" altLang="zh-CN" sz="2800" kern="0" dirty="0">
                <a:latin typeface="微软雅黑" panose="020B0503020204020204" charset="-122"/>
                <a:ea typeface="微软雅黑" panose="020B0503020204020204" charset="-122"/>
                <a:cs typeface="Chalkboard SE" charset="0"/>
                <a:sym typeface="+mn-lt"/>
              </a:rPr>
              <a:t>he and his fiancée, Jane, went horse-riding, </a:t>
            </a:r>
            <a:r>
              <a:rPr kumimoji="1" lang="en-US" altLang="zh-CN" sz="2800" kern="0" dirty="0">
                <a:solidFill>
                  <a:srgbClr val="FF0000"/>
                </a:solidFill>
                <a:latin typeface="微软雅黑" panose="020B0503020204020204" charset="-122"/>
                <a:ea typeface="微软雅黑" panose="020B0503020204020204" charset="-122"/>
                <a:cs typeface="Chalkboard SE" charset="0"/>
                <a:sym typeface="+mn-lt"/>
              </a:rPr>
              <a:t>after which </a:t>
            </a:r>
            <a:r>
              <a:rPr kumimoji="1" lang="en-US" altLang="zh-CN" sz="2800" kern="0" dirty="0">
                <a:latin typeface="微软雅黑" panose="020B0503020204020204" charset="-122"/>
                <a:ea typeface="微软雅黑" panose="020B0503020204020204" charset="-122"/>
                <a:cs typeface="Chalkboard SE" charset="0"/>
                <a:sym typeface="+mn-lt"/>
              </a:rPr>
              <a:t>Jane cooked their dinner in the microwave oven </a:t>
            </a:r>
            <a:r>
              <a:rPr kumimoji="1" lang="en-US" altLang="zh-CN" sz="2800" kern="0" dirty="0">
                <a:solidFill>
                  <a:srgbClr val="FF0000"/>
                </a:solidFill>
                <a:latin typeface="微软雅黑" panose="020B0503020204020204" charset="-122"/>
                <a:ea typeface="微软雅黑" panose="020B0503020204020204" charset="-122"/>
                <a:cs typeface="Chalkboard SE" charset="0"/>
                <a:sym typeface="+mn-lt"/>
              </a:rPr>
              <a:t>only to find</a:t>
            </a:r>
            <a:r>
              <a:rPr kumimoji="1" lang="en-US" altLang="zh-CN" sz="2800" kern="0" dirty="0">
                <a:solidFill>
                  <a:srgbClr val="C00000"/>
                </a:solidFill>
                <a:latin typeface="微软雅黑" panose="020B0503020204020204" charset="-122"/>
                <a:ea typeface="微软雅黑" panose="020B0503020204020204" charset="-122"/>
                <a:cs typeface="Chalkboard SE" charset="0"/>
                <a:sym typeface="+mn-lt"/>
              </a:rPr>
              <a:t> </a:t>
            </a:r>
            <a:r>
              <a:rPr kumimoji="1" lang="en-US" altLang="zh-CN" sz="2800" kern="0" dirty="0">
                <a:latin typeface="微软雅黑" panose="020B0503020204020204" charset="-122"/>
                <a:ea typeface="微软雅黑" panose="020B0503020204020204" charset="-122"/>
                <a:cs typeface="Chalkboard SE" charset="0"/>
                <a:sym typeface="+mn-lt"/>
              </a:rPr>
              <a:t>to their dismay that the money had been destroyed.</a:t>
            </a:r>
            <a:endParaRPr kumimoji="1" lang="en-US" altLang="zh-CN" sz="2800" dirty="0">
              <a:solidFill>
                <a:schemeClr val="tx1"/>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1820545" y="1001395"/>
            <a:ext cx="9335770" cy="1055370"/>
          </a:xfrm>
          <a:prstGeom prst="rect">
            <a:avLst/>
          </a:prstGeom>
          <a:noFill/>
        </p:spPr>
        <p:txBody>
          <a:bodyPr wrap="square" rtlCol="0">
            <a:spAutoFit/>
          </a:bodyPr>
          <a:p>
            <a:pPr marL="0" lvl="1" indent="0" fontAlgn="auto">
              <a:lnSpc>
                <a:spcPts val="3760"/>
              </a:lnSpc>
            </a:pP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He </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and his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fianc</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é</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e</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 Jane, went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horse-riding.</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3760"/>
              </a:lnSpc>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9" name="文本框 8"/>
          <p:cNvSpPr txBox="1"/>
          <p:nvPr/>
        </p:nvSpPr>
        <p:spPr>
          <a:xfrm>
            <a:off x="1816100" y="1659890"/>
            <a:ext cx="9575165" cy="612140"/>
          </a:xfrm>
          <a:prstGeom prst="rect">
            <a:avLst/>
          </a:prstGeom>
          <a:noFill/>
        </p:spPr>
        <p:txBody>
          <a:bodyPr wrap="square" rtlCol="0">
            <a:noAutofit/>
          </a:bodyPr>
          <a:p>
            <a:pPr marL="0" lvl="1"/>
            <a:r>
              <a:rPr kumimoji="1" lang="en-US" altLang="zh-CN" sz="2800" kern="0" dirty="0">
                <a:latin typeface="微软雅黑" panose="020B0503020204020204" charset="-122"/>
                <a:ea typeface="微软雅黑" panose="020B0503020204020204" charset="-122"/>
                <a:cs typeface="Times New Roman" panose="02020603050405020304" charset="0"/>
                <a:sym typeface="+mn-lt"/>
              </a:rPr>
              <a:t>4. What did Jane do after they got home</a:t>
            </a: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pPr marL="0" lvl="1"/>
            <a:endParaRPr lang="zh-CN" altLang="en-US" sz="2800">
              <a:latin typeface="微软雅黑" panose="020B0503020204020204" charset="-122"/>
              <a:ea typeface="微软雅黑" panose="020B0503020204020204" charset="-122"/>
              <a:cs typeface="Calibri" panose="020F0502020204030204" charset="0"/>
            </a:endParaRPr>
          </a:p>
        </p:txBody>
      </p:sp>
      <p:sp>
        <p:nvSpPr>
          <p:cNvPr id="10" name="文本框 9"/>
          <p:cNvSpPr txBox="1"/>
          <p:nvPr/>
        </p:nvSpPr>
        <p:spPr>
          <a:xfrm>
            <a:off x="1816100" y="2357120"/>
            <a:ext cx="10027920" cy="670560"/>
          </a:xfrm>
          <a:prstGeom prst="rect">
            <a:avLst/>
          </a:prstGeom>
          <a:noFill/>
        </p:spPr>
        <p:txBody>
          <a:bodyPr wrap="square" rtlCol="0">
            <a:noAutofit/>
          </a:bodyPr>
          <a:p>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Jane cooked their dinner in the microwave oven.</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12" name="文本框 11"/>
          <p:cNvSpPr txBox="1"/>
          <p:nvPr/>
        </p:nvSpPr>
        <p:spPr>
          <a:xfrm>
            <a:off x="1661160" y="3049270"/>
            <a:ext cx="9068435" cy="65405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5. What were they dismayed to find? </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endParaRPr lang="zh-CN" altLang="en-US" sz="2800">
              <a:latin typeface="微软雅黑" panose="020B0503020204020204" charset="-122"/>
              <a:ea typeface="微软雅黑" panose="020B0503020204020204" charset="-122"/>
              <a:cs typeface="Calibri" panose="020F0502020204030204" charset="0"/>
            </a:endParaRPr>
          </a:p>
        </p:txBody>
      </p:sp>
      <p:sp>
        <p:nvSpPr>
          <p:cNvPr id="13" name="文本框 12"/>
          <p:cNvSpPr txBox="1"/>
          <p:nvPr/>
        </p:nvSpPr>
        <p:spPr>
          <a:xfrm>
            <a:off x="1757680" y="3681730"/>
            <a:ext cx="10086340" cy="1044575"/>
          </a:xfrm>
          <a:prstGeom prst="rect">
            <a:avLst/>
          </a:prstGeom>
          <a:noFill/>
        </p:spPr>
        <p:txBody>
          <a:bodyPr wrap="square" rtlCol="0">
            <a:noAutofit/>
          </a:bodyPr>
          <a:p>
            <a:pPr marL="0" lvl="1"/>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They only to find to their dismay that the money had been destroyed.</a:t>
            </a:r>
            <a:r>
              <a:rPr kumimoji="1" lang="zh-CN"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 </a:t>
            </a:r>
            <a:endParaRPr kumimoji="1" lang="zh-CN"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43585" y="110490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43584" y="250391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43674" y="401558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816100" y="163830"/>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lang="en-US" altLang="zh-CN" sz="2800">
                <a:latin typeface="微软雅黑" panose="020B0503020204020204" charset="-122"/>
                <a:ea typeface="微软雅黑" panose="020B0503020204020204" charset="-122"/>
                <a:sym typeface="+mn-ea"/>
              </a:rPr>
              <a:t>6. Who did John go and see?</a:t>
            </a:r>
            <a:endParaRPr lang="en-US" altLang="zh-CN" sz="2800">
              <a:latin typeface="微软雅黑" panose="020B0503020204020204" charset="-122"/>
              <a:ea typeface="微软雅黑" panose="020B0503020204020204" charset="-122"/>
            </a:endParaRPr>
          </a:p>
          <a:p>
            <a:pPr marL="0" lvl="1" indent="-342900" fontAlgn="auto">
              <a:lnSpc>
                <a:spcPts val="2480"/>
              </a:lnSpc>
            </a:pPr>
            <a:endParaRPr kumimoji="1" lang="en-US" altLang="zh-CN" sz="2800" kern="0" dirty="0" smtClean="0">
              <a:solidFill>
                <a:schemeClr val="tx1"/>
              </a:solidFill>
              <a:latin typeface="微软雅黑" panose="020B0503020204020204" charset="-122"/>
              <a:ea typeface="微软雅黑" panose="020B0503020204020204" charset="-122"/>
              <a:cs typeface="Times New Roman" panose="02020603050405020304" charset="0"/>
              <a:sym typeface="+mn-lt"/>
            </a:endParaRPr>
          </a:p>
        </p:txBody>
      </p:sp>
      <p:sp>
        <p:nvSpPr>
          <p:cNvPr id="11" name="文本框 10"/>
          <p:cNvSpPr txBox="1"/>
          <p:nvPr/>
        </p:nvSpPr>
        <p:spPr>
          <a:xfrm>
            <a:off x="647065" y="4636770"/>
            <a:ext cx="11366500" cy="2221230"/>
          </a:xfrm>
          <a:prstGeom prst="rect">
            <a:avLst/>
          </a:prstGeom>
          <a:noFill/>
        </p:spPr>
        <p:txBody>
          <a:bodyPr wrap="square" rtlCol="0" anchor="t">
            <a:noAutofit/>
          </a:bodyPr>
          <a:p>
            <a:pPr>
              <a:lnSpc>
                <a:spcPct val="120000"/>
              </a:lnSpc>
              <a:spcBef>
                <a:spcPts val="600"/>
              </a:spcBef>
            </a:pPr>
            <a:r>
              <a:rPr kumimoji="1" lang="en-US" altLang="zh-CN" sz="2800" u="sng" kern="0" dirty="0" smtClean="0">
                <a:latin typeface="微软雅黑" panose="020B0503020204020204" charset="-122"/>
                <a:ea typeface="微软雅黑" panose="020B0503020204020204" charset="-122"/>
                <a:cs typeface="Chalkboard SE" charset="0"/>
                <a:sym typeface="+mn-lt"/>
              </a:rPr>
              <a:t>6+7+8:</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John went to see his bank manager </a:t>
            </a:r>
            <a:r>
              <a:rPr lang="en-US" altLang="zh-CN" sz="2800">
                <a:solidFill>
                  <a:srgbClr val="FF0000"/>
                </a:solidFill>
                <a:latin typeface="微软雅黑" panose="020B0503020204020204" charset="-122"/>
                <a:ea typeface="微软雅黑" panose="020B0503020204020204" charset="-122"/>
                <a:sym typeface="+mn-ea"/>
              </a:rPr>
              <a:t>who</a:t>
            </a:r>
            <a:r>
              <a:rPr lang="en-US" altLang="zh-CN" sz="2800">
                <a:solidFill>
                  <a:schemeClr val="tx1"/>
                </a:solidFill>
                <a:latin typeface="微软雅黑" panose="020B0503020204020204" charset="-122"/>
                <a:ea typeface="微软雅黑" panose="020B0503020204020204" charset="-122"/>
                <a:sym typeface="+mn-ea"/>
              </a:rPr>
              <a:t> sent the remains to</a:t>
            </a:r>
            <a:endParaRPr lang="en-US" altLang="zh-CN" sz="2800">
              <a:solidFill>
                <a:schemeClr val="tx1"/>
              </a:solidFill>
              <a:latin typeface="微软雅黑" panose="020B0503020204020204" charset="-122"/>
              <a:ea typeface="微软雅黑" panose="020B0503020204020204" charset="-122"/>
              <a:sym typeface="+mn-ea"/>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the Mutilated Ladies department </a:t>
            </a:r>
            <a:r>
              <a:rPr lang="en-US" altLang="zh-CN" sz="2800">
                <a:solidFill>
                  <a:srgbClr val="FF0000"/>
                </a:solidFill>
                <a:latin typeface="微软雅黑" panose="020B0503020204020204" charset="-122"/>
                <a:ea typeface="微软雅黑" panose="020B0503020204020204" charset="-122"/>
                <a:sym typeface="+mn-ea"/>
              </a:rPr>
              <a:t>who</a:t>
            </a:r>
            <a:r>
              <a:rPr lang="en-US" altLang="zh-CN" sz="2800">
                <a:solidFill>
                  <a:schemeClr val="tx1"/>
                </a:solidFill>
                <a:latin typeface="微软雅黑" panose="020B0503020204020204" charset="-122"/>
                <a:ea typeface="微软雅黑" panose="020B0503020204020204" charset="-122"/>
                <a:sym typeface="+mn-ea"/>
              </a:rPr>
              <a:t> identified the remains</a:t>
            </a:r>
            <a:endParaRPr lang="en-US" altLang="zh-CN" sz="2800">
              <a:solidFill>
                <a:schemeClr val="tx1"/>
              </a:solidFill>
              <a:latin typeface="微软雅黑" panose="020B0503020204020204" charset="-122"/>
              <a:ea typeface="微软雅黑" panose="020B0503020204020204" charset="-122"/>
              <a:sym typeface="+mn-ea"/>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and returned the money. </a:t>
            </a:r>
            <a:endParaRPr kumimoji="1" lang="en-US" altLang="zh-CN" sz="2800" dirty="0">
              <a:solidFill>
                <a:schemeClr val="tx1"/>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1820545" y="1001395"/>
            <a:ext cx="9335770" cy="1055370"/>
          </a:xfrm>
          <a:prstGeom prst="rect">
            <a:avLst/>
          </a:prstGeom>
          <a:noFill/>
        </p:spPr>
        <p:txBody>
          <a:bodyPr wrap="square" rtlCol="0">
            <a:spAutoFit/>
          </a:bodyPr>
          <a:p>
            <a:pPr marL="0" lvl="1" indent="0" fontAlgn="auto">
              <a:lnSpc>
                <a:spcPts val="3760"/>
              </a:lnSpc>
            </a:pPr>
            <a:r>
              <a:rPr lang="en-US" altLang="zh-CN" sz="2800">
                <a:solidFill>
                  <a:srgbClr val="FF0000"/>
                </a:solidFill>
                <a:latin typeface="微软雅黑" panose="020B0503020204020204" charset="-122"/>
                <a:ea typeface="微软雅黑" panose="020B0503020204020204" charset="-122"/>
                <a:sym typeface="+mn-ea"/>
              </a:rPr>
              <a:t>John went and saw his bank manager.</a:t>
            </a:r>
            <a:endParaRPr lang="en-US" altLang="zh-CN" sz="2800">
              <a:solidFill>
                <a:srgbClr val="FF0000"/>
              </a:solidFill>
              <a:latin typeface="微软雅黑" panose="020B0503020204020204" charset="-122"/>
              <a:ea typeface="微软雅黑" panose="020B0503020204020204" charset="-122"/>
            </a:endParaRPr>
          </a:p>
          <a:p>
            <a:pPr marL="0" lvl="1" indent="0" fontAlgn="auto">
              <a:lnSpc>
                <a:spcPts val="3760"/>
              </a:lnSpc>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9" name="文本框 8"/>
          <p:cNvSpPr txBox="1"/>
          <p:nvPr/>
        </p:nvSpPr>
        <p:spPr>
          <a:xfrm>
            <a:off x="1816100" y="1659890"/>
            <a:ext cx="9575165" cy="612140"/>
          </a:xfrm>
          <a:prstGeom prst="rect">
            <a:avLst/>
          </a:prstGeom>
          <a:noFill/>
        </p:spPr>
        <p:txBody>
          <a:bodyPr wrap="square" rtlCol="0">
            <a:noAutofit/>
          </a:bodyPr>
          <a:p>
            <a:pPr marL="0" lvl="1"/>
            <a:r>
              <a:rPr lang="en-US" altLang="zh-CN" sz="2800">
                <a:latin typeface="微软雅黑" panose="020B0503020204020204" charset="-122"/>
                <a:ea typeface="微软雅黑" panose="020B0503020204020204" charset="-122"/>
                <a:sym typeface="+mn-ea"/>
              </a:rPr>
              <a:t>7. What did the bank manager do?</a:t>
            </a:r>
            <a:endParaRPr lang="en-US" altLang="zh-CN" sz="2800">
              <a:latin typeface="微软雅黑" panose="020B0503020204020204" charset="-122"/>
              <a:ea typeface="微软雅黑" panose="020B0503020204020204" charset="-122"/>
            </a:endParaRPr>
          </a:p>
          <a:p>
            <a:pPr marL="0" lvl="1"/>
            <a:endParaRPr lang="zh-CN" altLang="en-US" sz="2800">
              <a:latin typeface="微软雅黑" panose="020B0503020204020204" charset="-122"/>
              <a:ea typeface="微软雅黑" panose="020B0503020204020204" charset="-122"/>
              <a:cs typeface="Calibri" panose="020F0502020204030204" charset="0"/>
            </a:endParaRPr>
          </a:p>
        </p:txBody>
      </p:sp>
      <p:sp>
        <p:nvSpPr>
          <p:cNvPr id="10" name="文本框 9"/>
          <p:cNvSpPr txBox="1"/>
          <p:nvPr/>
        </p:nvSpPr>
        <p:spPr>
          <a:xfrm>
            <a:off x="1816100" y="2272030"/>
            <a:ext cx="10027920" cy="1156970"/>
          </a:xfrm>
          <a:prstGeom prst="rect">
            <a:avLst/>
          </a:prstGeom>
          <a:noFill/>
        </p:spPr>
        <p:txBody>
          <a:bodyPr wrap="square" rtlCol="0">
            <a:noAutofit/>
          </a:bodyPr>
          <a:p>
            <a:pPr marL="609600" indent="-609600" fontAlgn="auto">
              <a:lnSpc>
                <a:spcPts val="396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The bank manager sent the remains to the special</a:t>
            </a:r>
            <a:endParaRPr lang="en-US" altLang="zh-CN" sz="2800">
              <a:solidFill>
                <a:srgbClr val="FF0000"/>
              </a:solidFill>
              <a:latin typeface="微软雅黑" panose="020B0503020204020204" charset="-122"/>
              <a:ea typeface="微软雅黑" panose="020B0503020204020204" charset="-122"/>
            </a:endParaRPr>
          </a:p>
          <a:p>
            <a:pPr marL="609600" indent="-609600" fontAlgn="auto">
              <a:lnSpc>
                <a:spcPts val="396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department of the Bank of England: the Mutilated ladies.</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
        <p:nvSpPr>
          <p:cNvPr id="12" name="文本框 11"/>
          <p:cNvSpPr txBox="1"/>
          <p:nvPr/>
        </p:nvSpPr>
        <p:spPr>
          <a:xfrm>
            <a:off x="1645285" y="3429000"/>
            <a:ext cx="9068435" cy="65405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lang="en-US" altLang="zh-CN" sz="2800">
                <a:latin typeface="微软雅黑" panose="020B0503020204020204" charset="-122"/>
                <a:ea typeface="微软雅黑" panose="020B0503020204020204" charset="-122"/>
                <a:sym typeface="+mn-ea"/>
              </a:rPr>
              <a:t>8. What happened after that?</a:t>
            </a:r>
            <a:endParaRPr lang="en-US" altLang="zh-CN" sz="2800">
              <a:latin typeface="微软雅黑" panose="020B0503020204020204" charset="-122"/>
              <a:ea typeface="微软雅黑" panose="020B0503020204020204" charset="-122"/>
            </a:endParaRPr>
          </a:p>
          <a:p>
            <a:endParaRPr lang="zh-CN" altLang="en-US" sz="2800">
              <a:latin typeface="微软雅黑" panose="020B0503020204020204" charset="-122"/>
              <a:ea typeface="微软雅黑" panose="020B0503020204020204" charset="-122"/>
              <a:cs typeface="Calibri" panose="020F0502020204030204" charset="0"/>
            </a:endParaRPr>
          </a:p>
        </p:txBody>
      </p:sp>
      <p:sp>
        <p:nvSpPr>
          <p:cNvPr id="13" name="文本框 12"/>
          <p:cNvSpPr txBox="1"/>
          <p:nvPr/>
        </p:nvSpPr>
        <p:spPr>
          <a:xfrm>
            <a:off x="1757680" y="4015740"/>
            <a:ext cx="10560685" cy="720725"/>
          </a:xfrm>
          <a:prstGeom prst="rect">
            <a:avLst/>
          </a:prstGeom>
          <a:noFill/>
        </p:spPr>
        <p:txBody>
          <a:bodyPr wrap="square" rtlCol="0">
            <a:noAutofit/>
          </a:bodyPr>
          <a:p>
            <a:pPr marL="609600" indent="-609600">
              <a:lnSpc>
                <a:spcPct val="10500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They examined the remains and John got all his money back.</a:t>
            </a:r>
            <a:endParaRPr lang="en-US" altLang="zh-CN" sz="2800">
              <a:solidFill>
                <a:srgbClr val="FF0000"/>
              </a:solidFill>
              <a:latin typeface="微软雅黑" panose="020B0503020204020204" charset="-122"/>
              <a:ea typeface="微软雅黑" panose="020B0503020204020204" charset="-122"/>
            </a:endParaRPr>
          </a:p>
          <a:p>
            <a:pPr marL="0" lvl="1"/>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337820" y="1028700"/>
            <a:ext cx="11238230" cy="5620385"/>
          </a:xfrm>
          <a:prstGeom prst="rect">
            <a:avLst/>
          </a:prstGeom>
          <a:noFill/>
        </p:spPr>
        <p:txBody>
          <a:bodyPr wrap="square" rtlCol="0">
            <a:noAutofit/>
          </a:bodyPr>
          <a:lstStyle/>
          <a:p>
            <a:pPr indent="0" algn="just" fontAlgn="auto">
              <a:lnSpc>
                <a:spcPts val="4840"/>
              </a:lnSpc>
              <a:spcBef>
                <a:spcPts val="600"/>
              </a:spcBef>
            </a:pPr>
            <a:r>
              <a:rPr kumimoji="1" lang="en-US" altLang="zh-CN" sz="3200" kern="0" dirty="0" smtClean="0">
                <a:latin typeface="微软雅黑" panose="020B0503020204020204" charset="-122"/>
                <a:ea typeface="微软雅黑" panose="020B0503020204020204" charset="-122"/>
                <a:cs typeface="Calibri" panose="020F0502020204030204" charset="0"/>
                <a:sym typeface="+mn-lt"/>
              </a:rPr>
              <a:t>        </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John </a:t>
            </a:r>
            <a:r>
              <a:rPr kumimoji="1" lang="en-US" altLang="zh-CN" sz="2800" kern="0" dirty="0" err="1">
                <a:latin typeface="微软雅黑" panose="020B0503020204020204" charset="-122"/>
                <a:ea typeface="微软雅黑" panose="020B0503020204020204" charset="-122"/>
                <a:cs typeface="微软雅黑" panose="020B0503020204020204" charset="-122"/>
                <a:sym typeface="+mn-lt"/>
              </a:rPr>
              <a:t>Butlin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runs a successful furniture business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and after a very good day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put his wallet containing </a:t>
            </a:r>
            <a:r>
              <a:rPr kumimoji="1" lang="zh-CN" altLang="en-US" sz="2800" kern="0" dirty="0" smtClean="0">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3,000 </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into the microwave oven for safekeeping.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Then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and his fiancée, Jane, went horse-riding,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after which</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Jane cooked their dinner in the microwave oven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only to find to their dismay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that the money had been destroyed. John went to see his bank manager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who</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sent the remains to the Mutilated Ladies department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who</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identified the remains and returned the money. </a:t>
            </a:r>
            <a:endParaRPr kumimoji="1" lang="zh-CN" altLang="en-US" sz="2800" kern="0" dirty="0">
              <a:latin typeface="微软雅黑" panose="020B0503020204020204" charset="-122"/>
              <a:ea typeface="微软雅黑" panose="020B0503020204020204" charset="-122"/>
              <a:cs typeface="微软雅黑" panose="020B0503020204020204" charset="-122"/>
              <a:sym typeface="+mn-lt"/>
            </a:endParaRPr>
          </a:p>
          <a:p>
            <a:pPr indent="0" algn="just" fontAlgn="auto">
              <a:lnSpc>
                <a:spcPct val="150000"/>
              </a:lnSpc>
              <a:spcBef>
                <a:spcPts val="600"/>
              </a:spcBef>
            </a:pPr>
            <a:endParaRPr kumimoji="1" lang="en-US" altLang="zh-CN" sz="2800" kern="0" dirty="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7</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Occasion describing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271270"/>
            <a:ext cx="11288395" cy="5169535"/>
          </a:xfrm>
          <a:prstGeom prst="rect">
            <a:avLst/>
          </a:prstGeom>
          <a:noFill/>
          <a:ln w="9525">
            <a:noFill/>
          </a:ln>
        </p:spPr>
        <p:txBody>
          <a:bodyPr wrap="square">
            <a:spAutoFit/>
          </a:bodyPr>
          <a:p>
            <a:pPr indent="266700" fontAlgn="auto">
              <a:lnSpc>
                <a:spcPts val="3960"/>
              </a:lnSpc>
            </a:pPr>
            <a:r>
              <a:rPr lang="en-US" sz="2800" b="0">
                <a:latin typeface="Times New Roman" panose="02020603050405020304" charset="0"/>
                <a:ea typeface="宋体" panose="02010600030101010101" pitchFamily="2" charset="-122"/>
              </a:rPr>
              <a:t>  </a:t>
            </a:r>
            <a:r>
              <a:rPr lang="en-US" sz="2800" b="0">
                <a:latin typeface="微软雅黑" panose="020B0503020204020204" charset="-122"/>
                <a:ea typeface="微软雅黑" panose="020B0503020204020204" charset="-122"/>
              </a:rPr>
              <a:t> Jane opened the oven door and saw that her meal was</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 She took the food out</a:t>
            </a:r>
            <a:r>
              <a:rPr lang="en-US" sz="2800" b="0">
                <a:latin typeface="微软雅黑" panose="020B0503020204020204" charset="-122"/>
                <a:ea typeface="微软雅黑" panose="020B0503020204020204" charset="-122"/>
                <a:cs typeface="Times New Roman" panose="02020603050405020304" charset="0"/>
              </a:rPr>
              <a:t> </a:t>
            </a:r>
            <a:r>
              <a:rPr lang="en-US" sz="2800" b="0">
                <a:latin typeface="微软雅黑" panose="020B0503020204020204" charset="-122"/>
                <a:ea typeface="微软雅黑" panose="020B0503020204020204" charset="-122"/>
              </a:rPr>
              <a:t>of the oven and</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 They both rushed to the oven and</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 At first, they didn't know what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John wanted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____________________________________________________but Jane wouldn't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’It's best not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___________________________________________________,’Jane said. ‘You can see that all the money</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Jane told John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so the next day ____________________________________________________.</a:t>
            </a:r>
            <a:endParaRPr lang="en-US" altLang="en-US" sz="2800" b="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278765" y="1271270"/>
            <a:ext cx="11644630" cy="4872355"/>
          </a:xfrm>
          <a:prstGeom prst="rect">
            <a:avLst/>
          </a:prstGeom>
          <a:noFill/>
          <a:ln w="9525">
            <a:noFill/>
          </a:ln>
        </p:spPr>
        <p:txBody>
          <a:bodyPr wrap="square">
            <a:spAutoFit/>
          </a:bodyPr>
          <a:p>
            <a:pPr indent="266700" fontAlgn="auto">
              <a:lnSpc>
                <a:spcPts val="4660"/>
              </a:lnSpc>
            </a:pPr>
            <a:r>
              <a:rPr lang="en-US" sz="2800" b="0">
                <a:latin typeface="Times New Roman" panose="02020603050405020304" charset="0"/>
                <a:ea typeface="宋体" panose="02010600030101010101" pitchFamily="2" charset="-122"/>
              </a:rPr>
              <a:t>    </a:t>
            </a:r>
            <a:r>
              <a:rPr lang="en-US" sz="2800" b="0">
                <a:latin typeface="微软雅黑" panose="020B0503020204020204" charset="-122"/>
                <a:ea typeface="微软雅黑" panose="020B0503020204020204" charset="-122"/>
              </a:rPr>
              <a:t> Jane opened the oven door and saw that her meal was _________________. She took the food out of the oven and ____________________________________________________________ which she couldn’t recognize. So she went to find John and ________________ In dismay, John quickly explained that ________________________ ________________________________________________________________. They both rushed to the oven and _____________________________________. At first, they didn't know ____________. </a:t>
            </a:r>
            <a:endParaRPr lang="en-US" altLang="en-US" sz="2800" b="0">
              <a:latin typeface="微软雅黑" panose="020B0503020204020204" charset="-122"/>
              <a:ea typeface="微软雅黑" panose="020B0503020204020204" charset="-122"/>
            </a:endParaRPr>
          </a:p>
        </p:txBody>
      </p:sp>
      <p:sp>
        <p:nvSpPr>
          <p:cNvPr id="2" name="文本框 1"/>
          <p:cNvSpPr txBox="1"/>
          <p:nvPr/>
        </p:nvSpPr>
        <p:spPr>
          <a:xfrm>
            <a:off x="278765" y="1856740"/>
            <a:ext cx="2830830"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ready to serve</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3" name="文本框 2"/>
          <p:cNvSpPr txBox="1"/>
          <p:nvPr>
            <p:custDataLst>
              <p:tags r:id="rId1"/>
            </p:custDataLst>
          </p:nvPr>
        </p:nvSpPr>
        <p:spPr>
          <a:xfrm>
            <a:off x="405765" y="2507615"/>
            <a:ext cx="9707245" cy="650875"/>
          </a:xfrm>
          <a:prstGeom prst="rect">
            <a:avLst/>
          </a:prstGeom>
          <a:noFill/>
        </p:spPr>
        <p:txBody>
          <a:bodyPr wrap="square" rtlCol="0">
            <a:spAutoFit/>
          </a:bodyPr>
          <a:p>
            <a:pPr>
              <a:lnSpc>
                <a:spcPct val="13000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in </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doing so, noticed something strange inside the oven</a:t>
            </a:r>
            <a:r>
              <a:rPr kumimoji="1" lang="en-US" altLang="zh-CN" sz="2800" b="1" kern="0" dirty="0">
                <a:solidFill>
                  <a:srgbClr val="C00000"/>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2800" b="1"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4" name="文本框 3"/>
          <p:cNvSpPr txBox="1"/>
          <p:nvPr>
            <p:custDataLst>
              <p:tags r:id="rId2"/>
            </p:custDataLst>
          </p:nvPr>
        </p:nvSpPr>
        <p:spPr>
          <a:xfrm>
            <a:off x="8924290" y="3035300"/>
            <a:ext cx="315404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told him about it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5" name="文本框 4"/>
          <p:cNvSpPr txBox="1"/>
          <p:nvPr>
            <p:custDataLst>
              <p:tags r:id="rId3"/>
            </p:custDataLst>
          </p:nvPr>
        </p:nvSpPr>
        <p:spPr>
          <a:xfrm>
            <a:off x="6970395" y="3686175"/>
            <a:ext cx="3735705" cy="94107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he had put his wallet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6" name="文本框 5"/>
          <p:cNvSpPr txBox="1"/>
          <p:nvPr>
            <p:custDataLst>
              <p:tags r:id="rId4"/>
            </p:custDataLst>
          </p:nvPr>
        </p:nvSpPr>
        <p:spPr>
          <a:xfrm>
            <a:off x="278765" y="4211955"/>
            <a:ext cx="10427335" cy="94107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containing the day’s takings into the oven for safekeeping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7" name="文本框 6"/>
          <p:cNvSpPr txBox="1"/>
          <p:nvPr>
            <p:custDataLst>
              <p:tags r:id="rId5"/>
            </p:custDataLst>
          </p:nvPr>
        </p:nvSpPr>
        <p:spPr>
          <a:xfrm>
            <a:off x="5259705" y="4900930"/>
            <a:ext cx="6221730" cy="1036955"/>
          </a:xfrm>
          <a:prstGeom prst="rect">
            <a:avLst/>
          </a:prstGeom>
          <a:noFill/>
        </p:spPr>
        <p:txBody>
          <a:bodyPr wrap="square" rtlCol="0">
            <a:noAutofit/>
          </a:bodyPr>
          <a:p>
            <a:pPr>
              <a:lnSpc>
                <a:spcPct val="130000"/>
              </a:lnSpc>
              <a:spcBef>
                <a:spcPts val="600"/>
              </a:spcBef>
            </a:pPr>
            <a:r>
              <a:rPr kumimoji="1" lang="en-US" altLang="zh-CN" sz="2400" kern="0" dirty="0">
                <a:solidFill>
                  <a:srgbClr val="FF0000"/>
                </a:solidFill>
                <a:latin typeface="微软雅黑" panose="020B0503020204020204" charset="-122"/>
                <a:ea typeface="微软雅黑" panose="020B0503020204020204" charset="-122"/>
                <a:cs typeface="Times New Roman" panose="02020603050405020304" charset="0"/>
                <a:sym typeface="+mn-lt"/>
              </a:rPr>
              <a:t>saw that the money had been destroyed  </a:t>
            </a:r>
            <a:endParaRPr kumimoji="1" lang="en-US" altLang="zh-CN" sz="24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custDataLst>
              <p:tags r:id="rId6"/>
            </p:custDataLst>
          </p:nvPr>
        </p:nvSpPr>
        <p:spPr>
          <a:xfrm>
            <a:off x="4082415" y="5491480"/>
            <a:ext cx="2384425" cy="65151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what to do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7165" y="725170"/>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96545" y="1889125"/>
            <a:ext cx="11311255" cy="3322955"/>
          </a:xfrm>
          <a:prstGeom prst="rect">
            <a:avLst/>
          </a:prstGeom>
          <a:noFill/>
          <a:ln w="9525">
            <a:noFill/>
          </a:ln>
        </p:spPr>
        <p:txBody>
          <a:bodyPr wrap="square">
            <a:spAutoFit/>
          </a:bodyPr>
          <a:p>
            <a:pPr indent="0" fontAlgn="auto">
              <a:lnSpc>
                <a:spcPct val="150000"/>
              </a:lnSpc>
            </a:pPr>
            <a:r>
              <a:rPr lang="en-US" sz="2800" b="0">
                <a:latin typeface="微软雅黑" panose="020B0503020204020204" charset="-122"/>
                <a:ea typeface="微软雅黑" panose="020B0503020204020204" charset="-122"/>
              </a:rPr>
              <a:t>John wanted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 but Jane wouldn't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________.‘It's best not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___________________,’Jane said. ‘You can see that all the money</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Jane told John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go and see his bank manager ___________,so the next day ___________________________________________________.</a:t>
            </a:r>
            <a:endParaRPr lang="en-US" altLang="en-US" sz="2800" b="0">
              <a:latin typeface="微软雅黑" panose="020B0503020204020204" charset="-122"/>
              <a:ea typeface="微软雅黑" panose="020B0503020204020204" charset="-122"/>
            </a:endParaRPr>
          </a:p>
        </p:txBody>
      </p:sp>
      <p:sp>
        <p:nvSpPr>
          <p:cNvPr id="3" name="文本框 2"/>
          <p:cNvSpPr txBox="1"/>
          <p:nvPr>
            <p:custDataLst>
              <p:tags r:id="rId1"/>
            </p:custDataLst>
          </p:nvPr>
        </p:nvSpPr>
        <p:spPr>
          <a:xfrm>
            <a:off x="3098165" y="1950085"/>
            <a:ext cx="41522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throw the money away</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4" name="文本框 3"/>
          <p:cNvSpPr txBox="1"/>
          <p:nvPr>
            <p:custDataLst>
              <p:tags r:id="rId2"/>
            </p:custDataLst>
          </p:nvPr>
        </p:nvSpPr>
        <p:spPr>
          <a:xfrm>
            <a:off x="296545" y="2622550"/>
            <a:ext cx="13709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let him</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5" name="文本框 4"/>
          <p:cNvSpPr txBox="1"/>
          <p:nvPr>
            <p:custDataLst>
              <p:tags r:id="rId3"/>
            </p:custDataLst>
          </p:nvPr>
        </p:nvSpPr>
        <p:spPr>
          <a:xfrm>
            <a:off x="4573905" y="2600960"/>
            <a:ext cx="321881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disturb the wallet</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6" name="文本框 5"/>
          <p:cNvSpPr txBox="1"/>
          <p:nvPr>
            <p:custDataLst>
              <p:tags r:id="rId4"/>
            </p:custDataLst>
          </p:nvPr>
        </p:nvSpPr>
        <p:spPr>
          <a:xfrm>
            <a:off x="4229100" y="3251835"/>
            <a:ext cx="665670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is there, even if it has been destroyed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7" name="文本框 6"/>
          <p:cNvSpPr txBox="1"/>
          <p:nvPr>
            <p:custDataLst>
              <p:tags r:id="rId5"/>
            </p:custDataLst>
          </p:nvPr>
        </p:nvSpPr>
        <p:spPr>
          <a:xfrm>
            <a:off x="8446135" y="3902710"/>
            <a:ext cx="1897380"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for advice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custDataLst>
              <p:tags r:id="rId6"/>
            </p:custDataLst>
          </p:nvPr>
        </p:nvSpPr>
        <p:spPr>
          <a:xfrm>
            <a:off x="3098165" y="4553585"/>
            <a:ext cx="82924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John took the wallet and the ashes to the bank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4" grpId="0"/>
      <p:bldP spid="4" grpId="1"/>
      <p:bldP spid="5" grpId="0"/>
      <p:bldP spid="5" grpId="1"/>
      <p:bldP spid="6" grpId="0"/>
      <p:bldP spid="6" grpId="1"/>
      <p:bldP spid="7" grpId="0"/>
      <p:bldP spid="7" grpId="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8</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cs typeface="Arial" panose="020B0604020202020204" pitchFamily="34" charset="0"/>
                <a:sym typeface="+mn-lt"/>
              </a:rPr>
              <a:t>Story development</a:t>
            </a:r>
            <a:endParaRPr lang="en-US" altLang="zh-CN" sz="4000" b="1" spc="260" dirty="0">
              <a:cs typeface="Arial" panose="020B0604020202020204" pitchFamily="34" charset="0"/>
              <a:sym typeface="+mn-lt"/>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1945" y="807720"/>
            <a:ext cx="11684635" cy="5728335"/>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Has it ever happened to you? Have you ever put your trousers in the washing machine and then remembered there was a large bank note in your back pocket? When you rescued your trousers, did you find the note was whiter than white? People who live in Britain needn't despair when they make mistakes like this (and a lot of people do)! Fortunately for them, the Bank of England has a team called Mutilated Ladies which deals with claims from people who fed their money to a machine or to their dog. Dogs, it seems, love to chew up money!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A recent case concerns Jane Butlin whose fiancé, John, runs a successful furniture business. John had a very good day and put his wallet containing ￡3, 000 into the microwave oven for safekeeping. Then he and Jane went horse-riding. When they got home, Jane cooked their dinner in the microwave oven and without realizing it, cooked her fiancé's wallet as well. Imagine their dismay when they found a beautifully-cooked wallet and notes turned to ash! John went to see his bank manager who sent the remains of wallet and the money to the special department of the Bank of England in Newcastle: the Mutilated Ladies! They examined the remains and John got all his money back. ‘So long as there's something to identify, we will give people their money back,’ said a spokeswoman for the Bank. ‘Last year, we paid ￡1. 5m on 21, 000 claims.’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1</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altLang="zh-CN" sz="4000" b="1" spc="160" dirty="0">
                <a:latin typeface="Calibri" panose="020F0502020204030204" charset="0"/>
                <a:ea typeface="仓耳玄三M W05" panose="02020400000000000000" charset="-122"/>
                <a:cs typeface="Calibri" panose="020F0502020204030204" charset="0"/>
                <a:sym typeface="+mn-lt"/>
              </a:rPr>
              <a:t>Target vocabulary</a:t>
            </a:r>
            <a:endParaRPr lang="en-US" altLang="zh-CN" sz="4000" b="1" spc="160" dirty="0">
              <a:latin typeface="Calibri" panose="020F0502020204030204" charset="0"/>
              <a:ea typeface="仓耳玄三M W05" panose="02020400000000000000" charset="-122"/>
              <a:cs typeface="Calibri" panose="020F0502020204030204" charset="0"/>
              <a:sym typeface="+mn-lt"/>
            </a:endParaRPr>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813435" y="526415"/>
            <a:ext cx="11156950" cy="2601595"/>
          </a:xfrm>
          <a:prstGeom prst="rect">
            <a:avLst/>
          </a:prstGeom>
          <a:noFill/>
        </p:spPr>
        <p:txBody>
          <a:bodyPr wrap="square" rtlCol="0">
            <a:spAutoFit/>
          </a:bodyPr>
          <a:lstStyle/>
          <a:p>
            <a:pPr indent="0" fontAlgn="auto">
              <a:lnSpc>
                <a:spcPct val="170000"/>
              </a:lnSpc>
            </a:pPr>
            <a:r>
              <a:rPr lang="en-US" altLang="zh-CN" sz="3200" dirty="0">
                <a:solidFill>
                  <a:schemeClr val="tx1"/>
                </a:solidFill>
                <a:cs typeface="+mn-ea"/>
                <a:sym typeface="+mn-lt"/>
              </a:rPr>
              <a:t>Para 1</a:t>
            </a:r>
            <a:r>
              <a:rPr lang="zh-CN" altLang="en-US" sz="3200" dirty="0">
                <a:solidFill>
                  <a:schemeClr val="tx1"/>
                </a:solidFill>
                <a:cs typeface="+mn-ea"/>
                <a:sym typeface="+mn-lt"/>
              </a:rPr>
              <a:t>：</a:t>
            </a:r>
            <a:endParaRPr lang="zh-CN" altLang="en-US" sz="3200" dirty="0">
              <a:solidFill>
                <a:schemeClr val="tx1"/>
              </a:solidFill>
              <a:cs typeface="+mn-ea"/>
              <a:sym typeface="+mn-lt"/>
            </a:endParaRPr>
          </a:p>
          <a:p>
            <a:pPr indent="0" fontAlgn="auto">
              <a:lnSpc>
                <a:spcPct val="170000"/>
              </a:lnSpc>
            </a:pPr>
            <a:r>
              <a:rPr lang="en-US" altLang="zh-CN" sz="3200" i="1"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rPr>
              <a:t> </a:t>
            </a:r>
            <a:r>
              <a:rPr lang="en-US" sz="3200">
                <a:latin typeface="微软雅黑" panose="020B0503020204020204" charset="-122"/>
                <a:ea typeface="微软雅黑" panose="020B0503020204020204" charset="-122"/>
                <a:cs typeface="Calibri" panose="020F0502020204030204" charset="0"/>
                <a:sym typeface="+mn-ea"/>
              </a:rPr>
              <a:t>The story of Jane and John became famous in their small town.</a:t>
            </a:r>
            <a:endParaRPr lang="zh-CN" altLang="en-US" sz="3200" dirty="0">
              <a:solidFill>
                <a:schemeClr val="tx1"/>
              </a:solidFill>
              <a:latin typeface="微软雅黑" panose="020B0503020204020204" charset="-122"/>
              <a:ea typeface="微软雅黑" panose="020B0503020204020204" charset="-122"/>
              <a:cs typeface="Calibri" panose="020F0502020204030204" charset="0"/>
              <a:sym typeface="+mn-lt"/>
            </a:endParaRPr>
          </a:p>
        </p:txBody>
      </p:sp>
      <p:sp>
        <p:nvSpPr>
          <p:cNvPr id="2" name="文本框 1"/>
          <p:cNvSpPr txBox="1"/>
          <p:nvPr/>
        </p:nvSpPr>
        <p:spPr>
          <a:xfrm>
            <a:off x="770255" y="3660775"/>
            <a:ext cx="11200130" cy="2601595"/>
          </a:xfrm>
          <a:prstGeom prst="rect">
            <a:avLst/>
          </a:prstGeom>
          <a:noFill/>
        </p:spPr>
        <p:txBody>
          <a:bodyPr wrap="square" rtlCol="0">
            <a:spAutoFit/>
          </a:bodyPr>
          <a:p>
            <a:pPr indent="0" fontAlgn="auto">
              <a:lnSpc>
                <a:spcPct val="170000"/>
              </a:lnSpc>
            </a:pPr>
            <a:r>
              <a:rPr lang="en-US" altLang="zh-CN" sz="3200" dirty="0">
                <a:cs typeface="+mn-ea"/>
                <a:sym typeface="+mn-lt"/>
              </a:rPr>
              <a:t>Para 2</a:t>
            </a:r>
            <a:r>
              <a:rPr lang="zh-CN" altLang="en-US" sz="3200" dirty="0">
                <a:cs typeface="+mn-ea"/>
                <a:sym typeface="+mn-lt"/>
              </a:rPr>
              <a:t>：</a:t>
            </a:r>
            <a:endParaRPr lang="zh-CN" altLang="en-US" sz="3200" dirty="0">
              <a:solidFill>
                <a:schemeClr val="tx1"/>
              </a:solidFill>
              <a:cs typeface="+mn-ea"/>
              <a:sym typeface="+mn-lt"/>
            </a:endParaRPr>
          </a:p>
          <a:p>
            <a:pPr indent="0" fontAlgn="auto">
              <a:lnSpc>
                <a:spcPct val="170000"/>
              </a:lnSpc>
            </a:pPr>
            <a:r>
              <a:rPr lang="en-US" altLang="zh-CN" sz="3200" i="1"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rPr>
              <a:t> </a:t>
            </a:r>
            <a:r>
              <a:rPr kumimoji="1" lang="en-US" altLang="zh-CN" sz="3200" kern="0" dirty="0">
                <a:latin typeface="微软雅黑" panose="020B0503020204020204" charset="-122"/>
                <a:ea typeface="微软雅黑" panose="020B0503020204020204" charset="-122"/>
                <a:cs typeface="Times New Roman" panose="02020603050405020304" charset="0"/>
                <a:sym typeface="+mn-lt"/>
              </a:rPr>
              <a:t> Yet, Jane couldn't shake off guilt for ruining John's special day. </a:t>
            </a:r>
            <a:endPar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35" y="835025"/>
            <a:ext cx="11631295"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480"/>
              </a:lnSpc>
            </a:pPr>
            <a:r>
              <a:rPr lang="en-US" sz="2000">
                <a:latin typeface="Calibri" panose="020F0502020204030204" charset="0"/>
                <a:ea typeface="宋体" panose="02010600030101010101" pitchFamily="2" charset="-122"/>
                <a:cs typeface="Calibri" panose="020F0502020204030204" charset="0"/>
                <a:sym typeface="+mn-ea"/>
              </a:rPr>
              <a:t>       </a:t>
            </a:r>
            <a:r>
              <a:rPr lang="en-US" sz="2000">
                <a:latin typeface="微软雅黑" panose="020B0503020204020204" charset="-122"/>
                <a:ea typeface="微软雅黑" panose="020B0503020204020204" charset="-122"/>
                <a:cs typeface="Calibri" panose="020F0502020204030204" charset="0"/>
                <a:sym typeface="+mn-ea"/>
              </a:rPr>
              <a:t>  The story of Jane and John became quite famous in the small town they lived in. People couldn't help but chuckle at the thought of a microwave-cooked wallet and the Mutilated Ladies team coming to the rescue. Some even joked that it was a clever way to launder money. Jane and John found themselves the center of attention for a while, but eventually, life went back to normal. However, the incident had a lasting impact on Jane and John. They became more cautious with their money and belongings, realizing the importance of being responsible.</a:t>
            </a:r>
            <a:endParaRPr lang="en-US" sz="2000">
              <a:latin typeface="微软雅黑" panose="020B0503020204020204" charset="-122"/>
              <a:ea typeface="微软雅黑" panose="020B0503020204020204" charset="-122"/>
              <a:cs typeface="Calibri" panose="020F0502020204030204" charset="0"/>
              <a:sym typeface="+mn-ea"/>
            </a:endParaRPr>
          </a:p>
          <a:p>
            <a:pPr indent="0" fontAlgn="auto">
              <a:lnSpc>
                <a:spcPts val="3480"/>
              </a:lnSpc>
            </a:pPr>
            <a:r>
              <a:rPr lang="en-US" sz="2000">
                <a:latin typeface="微软雅黑" panose="020B0503020204020204" charset="-122"/>
                <a:ea typeface="微软雅黑" panose="020B0503020204020204" charset="-122"/>
                <a:cs typeface="Calibri" panose="020F0502020204030204" charset="0"/>
                <a:sym typeface="+mn-ea"/>
              </a:rPr>
              <a:t>       Yet, Jane couldn't shake off the feeling of guilt for ruining John's special day. She knew how hard he had worked to earn that money, and she couldn't believe she had been so careless. She tried to make it up to him by cooking his favorite meals and surprising him with small gifts, but she still felt like she had let him down. John, on the other hand, was just happy to have his money back and didn't hold a grudge. He knew that accidents happen, and he was just grateful that the Mutilated Ladies were able to help them out.</a:t>
            </a:r>
            <a:endParaRPr lang="zh-CN" altLang="en-US" sz="2000" dirty="0">
              <a:latin typeface="微软雅黑" panose="020B0503020204020204" charset="-122"/>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1:</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80035" y="835025"/>
            <a:ext cx="11631295"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780"/>
              </a:lnSpc>
            </a:pPr>
            <a:r>
              <a:rPr lang="en-US" sz="2000">
                <a:latin typeface="Calibri" panose="020F0502020204030204" charset="0"/>
                <a:ea typeface="宋体" panose="02010600030101010101" pitchFamily="2" charset="-122"/>
                <a:cs typeface="Calibri" panose="020F0502020204030204" charset="0"/>
                <a:sym typeface="+mn-ea"/>
              </a:rPr>
              <a:t>       </a:t>
            </a:r>
            <a:r>
              <a:rPr lang="en-US" sz="2400">
                <a:latin typeface="微软雅黑" panose="020B0503020204020204" charset="-122"/>
                <a:ea typeface="微软雅黑" panose="020B0503020204020204" charset="-122"/>
                <a:cs typeface="Calibri" panose="020F0502020204030204" charset="0"/>
                <a:sym typeface="+mn-ea"/>
              </a:rPr>
              <a:t>  </a:t>
            </a:r>
            <a:r>
              <a:rPr lang="en-US" sz="2000">
                <a:latin typeface="微软雅黑" panose="020B0503020204020204" charset="-122"/>
                <a:ea typeface="微软雅黑" panose="020B0503020204020204" charset="-122"/>
                <a:cs typeface="Calibri" panose="020F0502020204030204" charset="0"/>
                <a:sym typeface="+mn-ea"/>
              </a:rPr>
              <a:t>The story of Jane and John became famous in their small town. Initially, Jane felt ashamed, but she realized people were intrigued, not judgmental. Some even playfully called her 'The Microwaver.' Jane found humor in the situation, joking about starting a wallet-cooking business. </a:t>
            </a:r>
            <a:r>
              <a:rPr kumimoji="1" lang="en-US" altLang="zh-CN" sz="2000" kern="0" dirty="0">
                <a:latin typeface="微软雅黑" panose="020B0503020204020204" charset="-122"/>
                <a:ea typeface="微软雅黑" panose="020B0503020204020204" charset="-122"/>
                <a:cs typeface="Times New Roman" panose="02020603050405020304" charset="0"/>
                <a:sym typeface="+mn-lt"/>
              </a:rPr>
              <a:t>The incident brought Jane and John closer. They bonded over the stress and relief. John saw it as an opportunity to declutter his wallet. Jane was grateful for the Bank of England's Mutilated Ladies, knowing there was a solution for such mistakes.</a:t>
            </a:r>
            <a:endParaRPr kumimoji="1" lang="en-US" altLang="zh-CN" sz="2000" kern="0" dirty="0">
              <a:latin typeface="微软雅黑" panose="020B0503020204020204" charset="-122"/>
              <a:ea typeface="微软雅黑" panose="020B0503020204020204" charset="-122"/>
              <a:cs typeface="Times New Roman" panose="02020603050405020304" charset="0"/>
              <a:sym typeface="+mn-lt"/>
            </a:endParaRPr>
          </a:p>
          <a:p>
            <a:pPr indent="0" fontAlgn="auto">
              <a:lnSpc>
                <a:spcPts val="3780"/>
              </a:lnSpc>
            </a:pPr>
            <a:r>
              <a:rPr kumimoji="1" lang="en-US" altLang="zh-CN" sz="2000" kern="0" dirty="0">
                <a:latin typeface="微软雅黑" panose="020B0503020204020204" charset="-122"/>
                <a:ea typeface="微软雅黑" panose="020B0503020204020204" charset="-122"/>
                <a:cs typeface="Times New Roman" panose="02020603050405020304" charset="0"/>
                <a:sym typeface="+mn-lt"/>
              </a:rPr>
              <a:t>       Yet, Jane couldn't shake off guilt for ruining John's special day. To make it up to him, she planned a surprise picnic at their favorite countryside spot. Jane cooked his favorite foods and wrote an apology letter.When they arrived, John was touched. They enjoyed the afternoon, reminiscing and making plans. Jane wanted to show John how much she cared and cherished their relationship. She learned that genuine love and care are the best way to make up for a mistake.</a:t>
            </a:r>
            <a:endParaRPr lang="zh-CN" altLang="en-US" sz="2000" dirty="0">
              <a:latin typeface="微软雅黑" panose="020B0503020204020204" charset="-122"/>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2:</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9</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6297930"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Vocabulary reiforcement</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84505" y="23304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
        <p:nvSpPr>
          <p:cNvPr id="100" name="文本框 99"/>
          <p:cNvSpPr txBox="1"/>
          <p:nvPr/>
        </p:nvSpPr>
        <p:spPr>
          <a:xfrm>
            <a:off x="542925" y="955675"/>
            <a:ext cx="11106150" cy="5726430"/>
          </a:xfrm>
          <a:prstGeom prst="rect">
            <a:avLst/>
          </a:prstGeom>
          <a:noFill/>
          <a:ln w="9525">
            <a:noFill/>
          </a:ln>
        </p:spPr>
        <p:txBody>
          <a:bodyPr wrap="square">
            <a:spAutoFit/>
          </a:bodyPr>
          <a:p>
            <a:pPr indent="266700" fontAlgn="auto">
              <a:lnSpc>
                <a:spcPts val="3380"/>
              </a:lnSpc>
            </a:pPr>
            <a:r>
              <a:rPr lang="en-US" sz="2400" b="0">
                <a:latin typeface="Times New Roman" panose="02020603050405020304" charset="0"/>
                <a:ea typeface="宋体" panose="02010600030101010101" pitchFamily="2" charset="-122"/>
              </a:rPr>
              <a:t>   </a:t>
            </a:r>
            <a:r>
              <a:rPr lang="en-US" sz="2000" b="0">
                <a:latin typeface="微软雅黑" panose="020B0503020204020204" charset="-122"/>
                <a:ea typeface="微软雅黑" panose="020B0503020204020204" charset="-122"/>
              </a:rPr>
              <a:t> Jessica was devastated when she found out that her fiancé had </a:t>
            </a:r>
            <a:r>
              <a:rPr lang="en-US" sz="2000" b="0">
                <a:solidFill>
                  <a:srgbClr val="FF0000"/>
                </a:solidFill>
                <a:latin typeface="微软雅黑" panose="020B0503020204020204" charset="-122"/>
                <a:ea typeface="微软雅黑" panose="020B0503020204020204" charset="-122"/>
              </a:rPr>
              <a:t>m</a:t>
            </a:r>
            <a:r>
              <a:rPr lang="en-US" sz="2000" b="0">
                <a:latin typeface="微软雅黑" panose="020B0503020204020204" charset="-122"/>
                <a:ea typeface="微软雅黑" panose="020B0503020204020204" charset="-122"/>
              </a:rPr>
              <a:t>_________ their bank note. She had been </a:t>
            </a:r>
            <a:r>
              <a:rPr lang="en-US" sz="2000" b="0">
                <a:solidFill>
                  <a:srgbClr val="FF0000"/>
                </a:solidFill>
                <a:latin typeface="微软雅黑" panose="020B0503020204020204" charset="-122"/>
                <a:ea typeface="微软雅黑" panose="020B0503020204020204" charset="-122"/>
              </a:rPr>
              <a:t>s</a:t>
            </a:r>
            <a:r>
              <a:rPr lang="en-US" sz="2000" b="0">
                <a:latin typeface="微软雅黑" panose="020B0503020204020204" charset="-122"/>
                <a:ea typeface="微软雅黑" panose="020B0503020204020204" charset="-122"/>
              </a:rPr>
              <a:t>____________ it in her jewelry box for months, and was planning to use it to pay for their upcoming wedding. She tried to remain calm as she confronted him, but he simply</a:t>
            </a:r>
            <a:r>
              <a:rPr lang="en-US" sz="2000" b="0">
                <a:solidFill>
                  <a:srgbClr val="FF0000"/>
                </a:solidFill>
                <a:latin typeface="微软雅黑" panose="020B0503020204020204" charset="-122"/>
                <a:ea typeface="微软雅黑" panose="020B0503020204020204" charset="-122"/>
              </a:rPr>
              <a:t> c</a:t>
            </a:r>
            <a:r>
              <a:rPr lang="en-US" sz="2000" b="0">
                <a:latin typeface="微软雅黑" panose="020B0503020204020204" charset="-122"/>
                <a:ea typeface="微软雅黑" panose="020B0503020204020204" charset="-122"/>
              </a:rPr>
              <a:t>________ his gum and shrugged it off.       Determined to </a:t>
            </a:r>
            <a:r>
              <a:rPr lang="en-US" sz="2000" b="0">
                <a:solidFill>
                  <a:srgbClr val="FF0000"/>
                </a:solidFill>
                <a:latin typeface="微软雅黑" panose="020B0503020204020204" charset="-122"/>
                <a:ea typeface="微软雅黑" panose="020B0503020204020204" charset="-122"/>
              </a:rPr>
              <a:t>i</a:t>
            </a:r>
            <a:r>
              <a:rPr lang="en-US" sz="2000" b="0">
                <a:latin typeface="微软雅黑" panose="020B0503020204020204" charset="-122"/>
                <a:ea typeface="微软雅黑" panose="020B0503020204020204" charset="-122"/>
              </a:rPr>
              <a:t>________ the person responsible for the damage, Jessica contacted the bank and requested an investigation. After a few days, a </a:t>
            </a:r>
            <a:r>
              <a:rPr lang="en-US" sz="2000" b="0">
                <a:solidFill>
                  <a:srgbClr val="FF0000"/>
                </a:solidFill>
                <a:latin typeface="微软雅黑" panose="020B0503020204020204" charset="-122"/>
                <a:ea typeface="微软雅黑" panose="020B0503020204020204" charset="-122"/>
              </a:rPr>
              <a:t>s</a:t>
            </a:r>
            <a:r>
              <a:rPr lang="en-US" sz="2000" b="0">
                <a:latin typeface="微软雅黑" panose="020B0503020204020204" charset="-122"/>
                <a:ea typeface="微软雅黑" panose="020B0503020204020204" charset="-122"/>
              </a:rPr>
              <a:t>______________ called her back with some shocking news: the bank note had been </a:t>
            </a:r>
            <a:r>
              <a:rPr lang="en-US" sz="2000" b="0">
                <a:solidFill>
                  <a:srgbClr val="FF0000"/>
                </a:solidFill>
                <a:latin typeface="微软雅黑" panose="020B0503020204020204" charset="-122"/>
                <a:ea typeface="微软雅黑" panose="020B0503020204020204" charset="-122"/>
              </a:rPr>
              <a:t>m</a:t>
            </a:r>
            <a:r>
              <a:rPr lang="en-US" sz="2000" b="0">
                <a:latin typeface="微软雅黑" panose="020B0503020204020204" charset="-122"/>
                <a:ea typeface="微软雅黑" panose="020B0503020204020204" charset="-122"/>
              </a:rPr>
              <a:t>___________ and then left in the oven for hours. Jessica was filled with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 as she realized that her fiancé had done it on purpose.       She knew that she couldn't marry someone who would do something so cruel and thoughtless, so she ended their </a:t>
            </a:r>
            <a:r>
              <a:rPr lang="en-US" sz="2000" b="0">
                <a:solidFill>
                  <a:srgbClr val="FF0000"/>
                </a:solidFill>
                <a:latin typeface="微软雅黑" panose="020B0503020204020204" charset="-122"/>
                <a:ea typeface="微软雅黑" panose="020B0503020204020204" charset="-122"/>
              </a:rPr>
              <a:t>e</a:t>
            </a:r>
            <a:r>
              <a:rPr lang="en-US" sz="2000" b="0">
                <a:latin typeface="微软雅黑" panose="020B0503020204020204" charset="-122"/>
                <a:ea typeface="微软雅黑" panose="020B0503020204020204" charset="-122"/>
              </a:rPr>
              <a:t>_____________. Even though it was a painful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________, Jessica knew that it was the right thing to do. She couldn't imagine a life with someone who would take pleasure in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__________ something that was important to her.</a:t>
            </a:r>
            <a:endParaRPr lang="en-US" altLang="en-US" sz="2000" b="0">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9052560" y="1048385"/>
            <a:ext cx="1193800" cy="37084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utilated</a:t>
            </a:r>
            <a:endParaRPr lang="en-US" altLang="zh-CN" sz="2000">
              <a:solidFill>
                <a:srgbClr val="FF0000"/>
              </a:solidFill>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3080385" y="1487805"/>
            <a:ext cx="1763395" cy="398780"/>
          </a:xfrm>
          <a:prstGeom prst="rect">
            <a:avLst/>
          </a:prstGeom>
          <a:noFill/>
        </p:spPr>
        <p:txBody>
          <a:bodyPr wrap="square" rtlCol="0">
            <a:spAutoFit/>
          </a:bodyPr>
          <a:p>
            <a:r>
              <a:rPr lang="en-US" altLang="zh-CN" sz="2000">
                <a:solidFill>
                  <a:srgbClr val="FF0000"/>
                </a:solidFill>
                <a:latin typeface="微软雅黑" panose="020B0503020204020204" charset="-122"/>
                <a:ea typeface="微软雅黑" panose="020B0503020204020204" charset="-122"/>
              </a:rPr>
              <a:t>afekeeping</a:t>
            </a:r>
            <a:endParaRPr lang="en-US" altLang="zh-CN" sz="2000">
              <a:solidFill>
                <a:srgbClr val="FF000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2403475" y="2353310"/>
            <a:ext cx="1015365" cy="27940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hewed</a:t>
            </a:r>
            <a:endParaRPr lang="en-US" altLang="zh-CN" sz="2000">
              <a:solidFill>
                <a:srgbClr val="FF0000"/>
              </a:solidFill>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2984500" y="2776220"/>
            <a:ext cx="113538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dentify</a:t>
            </a:r>
            <a:endParaRPr lang="en-US" altLang="zh-CN" sz="2000">
              <a:solidFill>
                <a:srgbClr val="FF0000"/>
              </a:solidFill>
              <a:latin typeface="微软雅黑" panose="020B0503020204020204" charset="-122"/>
              <a:ea typeface="微软雅黑" panose="020B0503020204020204" charset="-122"/>
            </a:endParaRPr>
          </a:p>
        </p:txBody>
      </p:sp>
      <p:sp>
        <p:nvSpPr>
          <p:cNvPr id="19" name="文本框 18"/>
          <p:cNvSpPr txBox="1"/>
          <p:nvPr>
            <p:custDataLst>
              <p:tags r:id="rId6"/>
            </p:custDataLst>
          </p:nvPr>
        </p:nvSpPr>
        <p:spPr>
          <a:xfrm>
            <a:off x="7546340" y="3204845"/>
            <a:ext cx="1811020" cy="43688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pokesperson</a:t>
            </a:r>
            <a:endParaRPr lang="en-US" altLang="zh-CN" sz="2000">
              <a:solidFill>
                <a:srgbClr val="FF0000"/>
              </a:solidFill>
              <a:latin typeface="微软雅黑" panose="020B0503020204020204" charset="-122"/>
              <a:ea typeface="微软雅黑" panose="020B0503020204020204" charset="-122"/>
            </a:endParaRPr>
          </a:p>
        </p:txBody>
      </p:sp>
      <p:sp>
        <p:nvSpPr>
          <p:cNvPr id="20" name="文本框 19"/>
          <p:cNvSpPr txBox="1"/>
          <p:nvPr>
            <p:custDataLst>
              <p:tags r:id="rId7"/>
            </p:custDataLst>
          </p:nvPr>
        </p:nvSpPr>
        <p:spPr>
          <a:xfrm>
            <a:off x="7026275" y="3642360"/>
            <a:ext cx="1626870" cy="2514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icrowaved</a:t>
            </a:r>
            <a:endParaRPr lang="en-US" altLang="zh-CN" sz="2000">
              <a:solidFill>
                <a:srgbClr val="FF0000"/>
              </a:solidFill>
              <a:latin typeface="微软雅黑" panose="020B0503020204020204" charset="-122"/>
              <a:ea typeface="微软雅黑" panose="020B0503020204020204" charset="-122"/>
            </a:endParaRPr>
          </a:p>
        </p:txBody>
      </p:sp>
      <p:sp>
        <p:nvSpPr>
          <p:cNvPr id="21" name="文本框 20"/>
          <p:cNvSpPr txBox="1"/>
          <p:nvPr>
            <p:custDataLst>
              <p:tags r:id="rId8"/>
            </p:custDataLst>
          </p:nvPr>
        </p:nvSpPr>
        <p:spPr>
          <a:xfrm>
            <a:off x="4658360" y="4064000"/>
            <a:ext cx="896620" cy="381635"/>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ismay</a:t>
            </a:r>
            <a:endParaRPr lang="en-US" altLang="zh-CN" sz="2000">
              <a:solidFill>
                <a:srgbClr val="FF0000"/>
              </a:solidFill>
              <a:latin typeface="微软雅黑" panose="020B0503020204020204" charset="-122"/>
              <a:ea typeface="微软雅黑" panose="020B0503020204020204" charset="-122"/>
            </a:endParaRPr>
          </a:p>
        </p:txBody>
      </p:sp>
      <p:sp>
        <p:nvSpPr>
          <p:cNvPr id="22" name="文本框 21"/>
          <p:cNvSpPr txBox="1"/>
          <p:nvPr>
            <p:custDataLst>
              <p:tags r:id="rId9"/>
            </p:custDataLst>
          </p:nvPr>
        </p:nvSpPr>
        <p:spPr>
          <a:xfrm>
            <a:off x="4575810" y="5354955"/>
            <a:ext cx="1723390" cy="281305"/>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ngagement</a:t>
            </a:r>
            <a:endParaRPr lang="en-US" altLang="zh-CN" sz="2000">
              <a:solidFill>
                <a:srgbClr val="FF0000"/>
              </a:solidFill>
              <a:latin typeface="微软雅黑" panose="020B0503020204020204" charset="-122"/>
              <a:ea typeface="微软雅黑" panose="020B0503020204020204" charset="-122"/>
            </a:endParaRPr>
          </a:p>
        </p:txBody>
      </p:sp>
      <p:sp>
        <p:nvSpPr>
          <p:cNvPr id="23" name="文本框 22"/>
          <p:cNvSpPr txBox="1"/>
          <p:nvPr>
            <p:custDataLst>
              <p:tags r:id="rId10"/>
            </p:custDataLst>
          </p:nvPr>
        </p:nvSpPr>
        <p:spPr>
          <a:xfrm>
            <a:off x="9860915" y="5354955"/>
            <a:ext cx="110490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ecision</a:t>
            </a:r>
            <a:endParaRPr lang="en-US" altLang="zh-CN" sz="2000">
              <a:solidFill>
                <a:srgbClr val="FF0000"/>
              </a:solidFill>
              <a:latin typeface="微软雅黑" panose="020B0503020204020204" charset="-122"/>
              <a:ea typeface="微软雅黑" panose="020B0503020204020204" charset="-122"/>
            </a:endParaRPr>
          </a:p>
        </p:txBody>
      </p:sp>
      <p:sp>
        <p:nvSpPr>
          <p:cNvPr id="24" name="文本框 23"/>
          <p:cNvSpPr txBox="1"/>
          <p:nvPr>
            <p:custDataLst>
              <p:tags r:id="rId11"/>
            </p:custDataLst>
          </p:nvPr>
        </p:nvSpPr>
        <p:spPr>
          <a:xfrm>
            <a:off x="4110355" y="6207760"/>
            <a:ext cx="133350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estroying</a:t>
            </a:r>
            <a:endParaRPr lang="en-US" altLang="zh-CN" sz="200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9" grpId="0"/>
      <p:bldP spid="9" grpId="1"/>
      <p:bldP spid="10" grpId="0"/>
      <p:bldP spid="10"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08610" y="265430"/>
            <a:ext cx="2988945" cy="883285"/>
          </a:xfrm>
          <a:prstGeom prst="rect">
            <a:avLst/>
          </a:prstGeom>
          <a:noFill/>
        </p:spPr>
        <p:txBody>
          <a:bodyPr wrap="square" rtlCol="0">
            <a:noAutofit/>
          </a:bodyPr>
          <a:lstStyle/>
          <a:p>
            <a:pPr>
              <a:lnSpc>
                <a:spcPct val="120000"/>
              </a:lnSpc>
            </a:pPr>
            <a:r>
              <a:rPr lang="zh-CN" altLang="en-US" sz="3200" dirty="0">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100" name="文本框 99"/>
          <p:cNvSpPr txBox="1"/>
          <p:nvPr/>
        </p:nvSpPr>
        <p:spPr>
          <a:xfrm>
            <a:off x="394335" y="1028700"/>
            <a:ext cx="11107420" cy="1115695"/>
          </a:xfrm>
          <a:prstGeom prst="rect">
            <a:avLst/>
          </a:prstGeom>
          <a:noFill/>
          <a:ln w="9525">
            <a:solidFill>
              <a:srgbClr val="FF0000"/>
            </a:solidFill>
          </a:ln>
        </p:spPr>
        <p:txBody>
          <a:bodyPr wrap="square">
            <a:noAutofit/>
          </a:bodyPr>
          <a:p>
            <a:pPr indent="0" fontAlgn="auto">
              <a:lnSpc>
                <a:spcPts val="3560"/>
              </a:lnSpc>
            </a:pPr>
            <a:r>
              <a:rPr lang="en-US" sz="2400" b="0">
                <a:latin typeface="Calibri" panose="020F0502020204030204" charset="0"/>
                <a:ea typeface="微软雅黑" panose="020B0503020204020204" charset="-122"/>
                <a:cs typeface="Calibri" panose="020F0502020204030204" charset="0"/>
              </a:rPr>
              <a:t>happen to                   whiter than white       deal with         chew up           for safekeeping without realizing it    turn to ash                   give back         so long as         refer to</a:t>
            </a:r>
            <a:r>
              <a:rPr lang="en-US" sz="2400" b="0">
                <a:latin typeface="微软雅黑" panose="020B0503020204020204" charset="-122"/>
                <a:ea typeface="微软雅黑" panose="020B0503020204020204" charset="-122"/>
              </a:rPr>
              <a:t> </a:t>
            </a:r>
            <a:endParaRPr lang="en-US" sz="2400" b="0">
              <a:latin typeface="Times New Roman" panose="02020603050405020304" charset="0"/>
              <a:ea typeface="宋体" panose="02010600030101010101" pitchFamily="2" charset="-122"/>
            </a:endParaRPr>
          </a:p>
          <a:p>
            <a:pPr indent="0" fontAlgn="auto">
              <a:lnSpc>
                <a:spcPts val="356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394970" y="2227580"/>
            <a:ext cx="10939145" cy="4107815"/>
          </a:xfrm>
          <a:prstGeom prst="rect">
            <a:avLst/>
          </a:prstGeom>
          <a:noFill/>
          <a:ln w="9525">
            <a:noFill/>
          </a:ln>
        </p:spPr>
        <p:txBody>
          <a:bodyPr wrap="square">
            <a:spAutoFit/>
          </a:bodyPr>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1. I will do it __________ you promise to help me later, as I have a lot on my plate right now.</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2. It's amazing how people can try to appear _______________, but nobody is perfect.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3. Unfortunately, ________________, I left my phone on the bus and had to go back to get it.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4. The fire was so intense that everything in the room ____________, leaving nothing for me to salvage.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5. I need to ________ the book I borrowed from the library last week, as someone else may need to read it.</a:t>
            </a:r>
            <a:r>
              <a:rPr lang="en-US" b="0">
                <a:latin typeface="Calibri" panose="020F0502020204030204" charset="0"/>
                <a:ea typeface="宋体" panose="02010600030101010101" pitchFamily="2" charset="-122"/>
                <a:cs typeface="Calibri" panose="020F0502020204030204" charset="0"/>
              </a:rPr>
              <a:t> </a:t>
            </a:r>
            <a:endParaRPr lang="en-US" b="0">
              <a:latin typeface="Calibri" panose="020F0502020204030204" charset="0"/>
              <a:ea typeface="宋体" panose="02010600030101010101" pitchFamily="2" charset="-122"/>
              <a:cs typeface="Calibri" panose="020F0502020204030204" charset="0"/>
            </a:endParaRPr>
          </a:p>
        </p:txBody>
      </p:sp>
      <p:sp>
        <p:nvSpPr>
          <p:cNvPr id="3" name="文本框 2"/>
          <p:cNvSpPr txBox="1"/>
          <p:nvPr>
            <p:custDataLst>
              <p:tags r:id="rId1"/>
            </p:custDataLst>
          </p:nvPr>
        </p:nvSpPr>
        <p:spPr>
          <a:xfrm>
            <a:off x="2103755" y="2305050"/>
            <a:ext cx="148907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so long as</a:t>
            </a:r>
            <a:r>
              <a:rPr lang="en-US" sz="2000">
                <a:latin typeface="Calibri" panose="020F0502020204030204" charset="0"/>
                <a:ea typeface="宋体" panose="02010600030101010101" pitchFamily="2" charset="-122"/>
                <a:cs typeface="Calibri" panose="020F0502020204030204" charset="0"/>
                <a:sym typeface="+mn-ea"/>
              </a:rPr>
              <a:t> </a:t>
            </a:r>
            <a:endParaRPr lang="en-US" altLang="zh-CN" sz="2000">
              <a:solidFill>
                <a:srgbClr val="FF0000"/>
              </a:solidFill>
              <a:latin typeface="微软雅黑" panose="020B0503020204020204" charset="-122"/>
              <a:ea typeface="微软雅黑" panose="020B0503020204020204" charset="-122"/>
            </a:endParaRPr>
          </a:p>
        </p:txBody>
      </p:sp>
      <p:sp>
        <p:nvSpPr>
          <p:cNvPr id="7" name="文本框 6"/>
          <p:cNvSpPr txBox="1"/>
          <p:nvPr>
            <p:custDataLst>
              <p:tags r:id="rId2"/>
            </p:custDataLst>
          </p:nvPr>
        </p:nvSpPr>
        <p:spPr>
          <a:xfrm>
            <a:off x="5985510" y="3171190"/>
            <a:ext cx="2476500"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whiter than white</a:t>
            </a:r>
            <a:r>
              <a:rPr lang="en-US" sz="2000">
                <a:latin typeface="Calibri" panose="020F0502020204030204" charset="0"/>
                <a:ea typeface="宋体" panose="02010600030101010101" pitchFamily="2" charset="-122"/>
                <a:cs typeface="Calibri" panose="020F0502020204030204" charset="0"/>
                <a:sym typeface="+mn-ea"/>
              </a:rPr>
              <a:t> </a:t>
            </a:r>
            <a:endParaRPr lang="en-US" altLang="zh-CN" sz="2000">
              <a:solidFill>
                <a:srgbClr val="FF0000"/>
              </a:solidFill>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2566035" y="3624580"/>
            <a:ext cx="2725420"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without realizing it</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9" name="文本框 8"/>
          <p:cNvSpPr txBox="1"/>
          <p:nvPr>
            <p:custDataLst>
              <p:tags r:id="rId4"/>
            </p:custDataLst>
          </p:nvPr>
        </p:nvSpPr>
        <p:spPr>
          <a:xfrm>
            <a:off x="7129780" y="4498975"/>
            <a:ext cx="188531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turned to ash</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10" name="文本框 9"/>
          <p:cNvSpPr txBox="1"/>
          <p:nvPr>
            <p:custDataLst>
              <p:tags r:id="rId5"/>
            </p:custDataLst>
          </p:nvPr>
        </p:nvSpPr>
        <p:spPr>
          <a:xfrm>
            <a:off x="1905635" y="5379720"/>
            <a:ext cx="139128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give back</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08610" y="265430"/>
            <a:ext cx="2988945" cy="883285"/>
          </a:xfrm>
          <a:prstGeom prst="rect">
            <a:avLst/>
          </a:prstGeom>
          <a:noFill/>
        </p:spPr>
        <p:txBody>
          <a:bodyPr wrap="square" rtlCol="0">
            <a:noAutofit/>
          </a:bodyPr>
          <a:lstStyle/>
          <a:p>
            <a:pPr>
              <a:lnSpc>
                <a:spcPct val="120000"/>
              </a:lnSpc>
            </a:pPr>
            <a:r>
              <a:rPr lang="zh-CN" altLang="en-US" sz="3200" dirty="0">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100" name="文本框 99"/>
          <p:cNvSpPr txBox="1"/>
          <p:nvPr/>
        </p:nvSpPr>
        <p:spPr>
          <a:xfrm>
            <a:off x="394335" y="1028700"/>
            <a:ext cx="11107420" cy="1051560"/>
          </a:xfrm>
          <a:prstGeom prst="rect">
            <a:avLst/>
          </a:prstGeom>
          <a:noFill/>
          <a:ln w="9525">
            <a:solidFill>
              <a:srgbClr val="FF0000"/>
            </a:solidFill>
          </a:ln>
        </p:spPr>
        <p:txBody>
          <a:bodyPr wrap="square">
            <a:noAutofit/>
          </a:bodyPr>
          <a:p>
            <a:pPr indent="0" fontAlgn="auto">
              <a:lnSpc>
                <a:spcPts val="3660"/>
              </a:lnSpc>
            </a:pPr>
            <a:r>
              <a:rPr lang="en-US" sz="2400" b="0">
                <a:latin typeface="Calibri" panose="020F0502020204030204" charset="0"/>
                <a:ea typeface="微软雅黑" panose="020B0503020204020204" charset="-122"/>
                <a:cs typeface="Calibri" panose="020F0502020204030204" charset="0"/>
              </a:rPr>
              <a:t>happen to                   whiter than white       deal with       chew up          for safekeeping without realizing it    turn to ash                    give back       so long as        refer to</a:t>
            </a:r>
            <a:r>
              <a:rPr lang="en-US" sz="2400" b="0">
                <a:latin typeface="微软雅黑" panose="020B0503020204020204" charset="-122"/>
                <a:ea typeface="微软雅黑" panose="020B0503020204020204" charset="-122"/>
              </a:rPr>
              <a:t> </a:t>
            </a:r>
            <a:endParaRPr lang="en-US" sz="2400" b="0">
              <a:latin typeface="Times New Roman" panose="02020603050405020304" charset="0"/>
              <a:ea typeface="宋体" panose="02010600030101010101" pitchFamily="2" charset="-122"/>
            </a:endParaRPr>
          </a:p>
          <a:p>
            <a:pPr indent="0" fontAlgn="auto">
              <a:lnSpc>
                <a:spcPts val="366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394970" y="2191385"/>
            <a:ext cx="10939145" cy="4169410"/>
          </a:xfrm>
          <a:prstGeom prst="rect">
            <a:avLst/>
          </a:prstGeom>
          <a:noFill/>
          <a:ln w="9525">
            <a:noFill/>
          </a:ln>
        </p:spPr>
        <p:txBody>
          <a:bodyPr wrap="square">
            <a:spAutoFit/>
          </a:bodyPr>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6. My dog always ________ my shoes when I'm not home, so I have to remember to put them out of his reach.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7. Could you please _______ the user manual for instructions on how to operate the device, as I'm not quite sure how to use it?</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8. ___________ difficult customers can be really challenging, but it's important to remain calm and professional.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9. I put the document in the safe ______________ until Monday, as it contains important information that cannot be lost or damaged.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10. Yesterday, something ___________ my neighbor when she was jogging in the park. She tripped over a rock and fell, injuring her knee."</a:t>
            </a:r>
            <a:endParaRPr lang="en-US" b="0">
              <a:latin typeface="Calibri" panose="020F0502020204030204" charset="0"/>
              <a:ea typeface="宋体" panose="02010600030101010101" pitchFamily="2" charset="-122"/>
              <a:cs typeface="Calibri" panose="020F0502020204030204" charset="0"/>
            </a:endParaRPr>
          </a:p>
        </p:txBody>
      </p:sp>
      <p:sp>
        <p:nvSpPr>
          <p:cNvPr id="10" name="文本框 9"/>
          <p:cNvSpPr txBox="1"/>
          <p:nvPr>
            <p:custDataLst>
              <p:tags r:id="rId1"/>
            </p:custDataLst>
          </p:nvPr>
        </p:nvSpPr>
        <p:spPr>
          <a:xfrm>
            <a:off x="2635250" y="2221865"/>
            <a:ext cx="139128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chews up</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3" name="文本框 2"/>
          <p:cNvSpPr txBox="1"/>
          <p:nvPr>
            <p:custDataLst>
              <p:tags r:id="rId2"/>
            </p:custDataLst>
          </p:nvPr>
        </p:nvSpPr>
        <p:spPr>
          <a:xfrm>
            <a:off x="2947035" y="3021965"/>
            <a:ext cx="139128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refer to</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4" name="文本框 3"/>
          <p:cNvSpPr txBox="1"/>
          <p:nvPr>
            <p:custDataLst>
              <p:tags r:id="rId3"/>
            </p:custDataLst>
          </p:nvPr>
        </p:nvSpPr>
        <p:spPr>
          <a:xfrm>
            <a:off x="716915" y="3841115"/>
            <a:ext cx="199199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Dealing with</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5" name="文本框 4"/>
          <p:cNvSpPr txBox="1"/>
          <p:nvPr>
            <p:custDataLst>
              <p:tags r:id="rId4"/>
            </p:custDataLst>
          </p:nvPr>
        </p:nvSpPr>
        <p:spPr>
          <a:xfrm>
            <a:off x="4615180" y="4636135"/>
            <a:ext cx="2185670"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for safekeeping</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6" name="文本框 5"/>
          <p:cNvSpPr txBox="1"/>
          <p:nvPr>
            <p:custDataLst>
              <p:tags r:id="rId5"/>
            </p:custDataLst>
          </p:nvPr>
        </p:nvSpPr>
        <p:spPr>
          <a:xfrm>
            <a:off x="3550285" y="5457825"/>
            <a:ext cx="183451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happened to</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4" grpId="0"/>
      <p:bldP spid="4" grpId="1"/>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05130"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0" name="文本框 99"/>
          <p:cNvSpPr txBox="1"/>
          <p:nvPr/>
        </p:nvSpPr>
        <p:spPr>
          <a:xfrm>
            <a:off x="473075" y="1012190"/>
            <a:ext cx="11029315" cy="5579745"/>
          </a:xfrm>
          <a:prstGeom prst="rect">
            <a:avLst/>
          </a:prstGeom>
          <a:noFill/>
          <a:ln w="9525">
            <a:noFill/>
          </a:ln>
        </p:spPr>
        <p:txBody>
          <a:bodyPr wrap="square">
            <a:noAutofit/>
          </a:bodyPr>
          <a:p>
            <a:pPr indent="0" fontAlgn="auto">
              <a:lnSpc>
                <a:spcPts val="3900"/>
              </a:lnSpc>
            </a:pPr>
            <a:r>
              <a:rPr lang="en-US" sz="2000" b="0">
                <a:latin typeface="微软雅黑" panose="020B0503020204020204" charset="-122"/>
                <a:ea typeface="微软雅黑" panose="020B0503020204020204" charset="-122"/>
              </a:rPr>
              <a:t>1. _____ mutilate	A. </a:t>
            </a:r>
            <a:r>
              <a:rPr lang="en-US" sz="2000">
                <a:latin typeface="微软雅黑" panose="020B0503020204020204" charset="-122"/>
                <a:ea typeface="微软雅黑" panose="020B0503020204020204" charset="-122"/>
                <a:sym typeface="+mn-ea"/>
              </a:rPr>
              <a:t>a man engaged to be married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2. _____ safekeeping  </a:t>
            </a:r>
            <a:r>
              <a:rPr lang="en-US" sz="2000">
                <a:latin typeface="微软雅黑" panose="020B0503020204020204" charset="-122"/>
                <a:ea typeface="微软雅黑" panose="020B0503020204020204" charset="-122"/>
                <a:sym typeface="+mn-ea"/>
              </a:rPr>
              <a:t> 	B. a printed currency issued by a bank</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3. _____ fiancé  		C. to severely damage or disfigure something</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4. _____ microwave  	D. a feeling of distress, disappointment, or discouragement</a:t>
            </a:r>
            <a:endParaRPr lang="en-US" sz="2000">
              <a:latin typeface="Times New Roman" panose="02020603050405020304" charset="0"/>
              <a:ea typeface="宋体" panose="02010600030101010101" pitchFamily="2"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5. _____ a bank note 	E. the act of keeping something safe and protected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6. _____ chew 		F. a heated chamber used for baking, roasting, or heating food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7. _____ identify   	</a:t>
            </a:r>
            <a:r>
              <a:rPr lang="en-US" b="0">
                <a:latin typeface="微软雅黑" panose="020B0503020204020204" charset="-122"/>
                <a:ea typeface="微软雅黑" panose="020B0503020204020204" charset="-122"/>
              </a:rPr>
              <a:t>G. to recognize or determine the identity of someone or something</a:t>
            </a:r>
            <a:endParaRPr lang="en-US" b="0">
              <a:latin typeface="微软雅黑" panose="020B0503020204020204" charset="-122"/>
              <a:ea typeface="微软雅黑" panose="020B0503020204020204" charset="-122"/>
            </a:endParaRPr>
          </a:p>
          <a:p>
            <a:pPr indent="0" fontAlgn="auto">
              <a:lnSpc>
                <a:spcPts val="3900"/>
              </a:lnSpc>
            </a:pPr>
            <a:r>
              <a:rPr lang="en-US" sz="2000" b="0">
                <a:latin typeface="微软雅黑" panose="020B0503020204020204" charset="-122"/>
                <a:ea typeface="微软雅黑" panose="020B0503020204020204" charset="-122"/>
              </a:rPr>
              <a:t>8. _____ spokeswoman	H. </a:t>
            </a:r>
            <a:r>
              <a:rPr lang="en-US" sz="2000">
                <a:latin typeface="微软雅黑" panose="020B0503020204020204" charset="-122"/>
                <a:ea typeface="微软雅黑" panose="020B0503020204020204" charset="-122"/>
                <a:sym typeface="+mn-ea"/>
              </a:rPr>
              <a:t>an appliance used for quickly heating or cooking food using  </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9. _____ dismay  	I. to grind food with the teeth to break it down before swallowing</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10. ____ oven 		J. a female representative who speaks on behalf of an organization </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                                       or group</a:t>
            </a:r>
            <a:endParaRPr lang="en-US" sz="2000">
              <a:latin typeface="微软雅黑" panose="020B0503020204020204" charset="-122"/>
              <a:ea typeface="微软雅黑" panose="020B0503020204020204" charset="-122"/>
              <a:sym typeface="+mn-ea"/>
            </a:endParaRPr>
          </a:p>
          <a:p>
            <a:pPr indent="0" fontAlgn="auto">
              <a:lnSpc>
                <a:spcPts val="3800"/>
              </a:lnSpc>
            </a:pPr>
            <a:r>
              <a:rPr lang="en-US" sz="2000">
                <a:latin typeface="微软雅黑" panose="020B0503020204020204" charset="-122"/>
                <a:ea typeface="微软雅黑" panose="020B0503020204020204" charset="-122"/>
                <a:sym typeface="+mn-ea"/>
              </a:rPr>
              <a:t>   </a:t>
            </a:r>
            <a:endParaRPr lang="en-US" sz="2000" b="0">
              <a:latin typeface="微软雅黑" panose="020B0503020204020204" charset="-122"/>
              <a:ea typeface="微软雅黑" panose="020B0503020204020204" charset="-122"/>
            </a:endParaRPr>
          </a:p>
          <a:p>
            <a:pPr indent="0" fontAlgn="auto">
              <a:lnSpc>
                <a:spcPts val="3300"/>
              </a:lnSpc>
            </a:pPr>
            <a:endParaRPr lang="en-US" sz="2000">
              <a:latin typeface="微软雅黑" panose="020B0503020204020204" charset="-122"/>
              <a:ea typeface="微软雅黑" panose="020B0503020204020204" charset="-122"/>
              <a:sym typeface="+mn-ea"/>
            </a:endParaRPr>
          </a:p>
          <a:p>
            <a:pPr indent="0" fontAlgn="auto">
              <a:lnSpc>
                <a:spcPts val="3300"/>
              </a:lnSpc>
            </a:pPr>
            <a:endParaRPr lang="en-US" sz="2000">
              <a:latin typeface="微软雅黑" panose="020B0503020204020204" charset="-122"/>
              <a:ea typeface="微软雅黑" panose="020B0503020204020204" charset="-122"/>
              <a:sym typeface="+mn-ea"/>
            </a:endParaRPr>
          </a:p>
          <a:p>
            <a:pPr indent="0" fontAlgn="auto">
              <a:lnSpc>
                <a:spcPts val="330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15" name="文本框 14"/>
          <p:cNvSpPr txBox="1"/>
          <p:nvPr>
            <p:custDataLst>
              <p:tags r:id="rId1"/>
            </p:custDataLst>
          </p:nvPr>
        </p:nvSpPr>
        <p:spPr>
          <a:xfrm>
            <a:off x="929640" y="113220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C</a:t>
            </a:r>
            <a:endParaRPr lang="en-US" altLang="zh-CN" sz="2400">
              <a:solidFill>
                <a:srgbClr val="FF0000"/>
              </a:solidFill>
              <a:latin typeface="Arial" panose="020B0604020202020204" pitchFamily="34" charset="0"/>
              <a:cs typeface="Arial" panose="020B0604020202020204" pitchFamily="34" charset="0"/>
            </a:endParaRPr>
          </a:p>
        </p:txBody>
      </p:sp>
      <p:sp>
        <p:nvSpPr>
          <p:cNvPr id="16" name="文本框 15"/>
          <p:cNvSpPr txBox="1"/>
          <p:nvPr>
            <p:custDataLst>
              <p:tags r:id="rId2"/>
            </p:custDataLst>
          </p:nvPr>
        </p:nvSpPr>
        <p:spPr>
          <a:xfrm>
            <a:off x="929640" y="159194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E</a:t>
            </a:r>
            <a:endParaRPr lang="en-US" altLang="zh-CN" sz="2400">
              <a:solidFill>
                <a:srgbClr val="FF0000"/>
              </a:solidFill>
              <a:latin typeface="Arial" panose="020B0604020202020204" pitchFamily="34" charset="0"/>
              <a:cs typeface="Arial" panose="020B0604020202020204" pitchFamily="34" charset="0"/>
            </a:endParaRPr>
          </a:p>
        </p:txBody>
      </p:sp>
      <p:sp>
        <p:nvSpPr>
          <p:cNvPr id="17" name="文本框 16"/>
          <p:cNvSpPr txBox="1"/>
          <p:nvPr>
            <p:custDataLst>
              <p:tags r:id="rId3"/>
            </p:custDataLst>
          </p:nvPr>
        </p:nvSpPr>
        <p:spPr>
          <a:xfrm>
            <a:off x="929640" y="2073910"/>
            <a:ext cx="520700" cy="444500"/>
          </a:xfrm>
          <a:prstGeom prst="rect">
            <a:avLst/>
          </a:prstGeom>
          <a:noFill/>
        </p:spPr>
        <p:txBody>
          <a:bodyPr wrap="square" rtlCol="0">
            <a:noAutofit/>
          </a:bodyPr>
          <a:p>
            <a:r>
              <a:rPr lang="en-US" altLang="zh-CN" sz="2400">
                <a:solidFill>
                  <a:srgbClr val="FF0000"/>
                </a:solidFill>
                <a:latin typeface="Arial" panose="020B0604020202020204" pitchFamily="34" charset="0"/>
                <a:cs typeface="Arial" panose="020B0604020202020204" pitchFamily="34" charset="0"/>
              </a:rPr>
              <a:t>A</a:t>
            </a:r>
            <a:endParaRPr lang="en-US" altLang="zh-CN" sz="2400">
              <a:solidFill>
                <a:srgbClr val="FF0000"/>
              </a:solidFill>
              <a:latin typeface="Arial" panose="020B0604020202020204" pitchFamily="34" charset="0"/>
              <a:cs typeface="Arial" panose="020B0604020202020204" pitchFamily="34" charset="0"/>
            </a:endParaRPr>
          </a:p>
        </p:txBody>
      </p:sp>
      <p:sp>
        <p:nvSpPr>
          <p:cNvPr id="18" name="文本框 17"/>
          <p:cNvSpPr txBox="1"/>
          <p:nvPr>
            <p:custDataLst>
              <p:tags r:id="rId4"/>
            </p:custDataLst>
          </p:nvPr>
        </p:nvSpPr>
        <p:spPr>
          <a:xfrm>
            <a:off x="929640" y="2615565"/>
            <a:ext cx="520700" cy="465455"/>
          </a:xfrm>
          <a:prstGeom prst="rect">
            <a:avLst/>
          </a:prstGeom>
          <a:noFill/>
        </p:spPr>
        <p:txBody>
          <a:bodyPr wrap="square" rtlCol="0">
            <a:noAutofit/>
          </a:bodyPr>
          <a:p>
            <a:r>
              <a:rPr lang="en-US" altLang="zh-CN" sz="2400">
                <a:solidFill>
                  <a:srgbClr val="FF0000"/>
                </a:solidFill>
                <a:latin typeface="Arial" panose="020B0604020202020204" pitchFamily="34" charset="0"/>
                <a:cs typeface="Arial" panose="020B0604020202020204" pitchFamily="34" charset="0"/>
              </a:rPr>
              <a:t>H</a:t>
            </a:r>
            <a:endParaRPr lang="en-US" altLang="zh-CN" sz="2400">
              <a:solidFill>
                <a:srgbClr val="FF0000"/>
              </a:solidFill>
              <a:latin typeface="Arial" panose="020B0604020202020204" pitchFamily="34" charset="0"/>
              <a:cs typeface="Arial" panose="020B0604020202020204" pitchFamily="34" charset="0"/>
            </a:endParaRPr>
          </a:p>
        </p:txBody>
      </p:sp>
      <p:sp>
        <p:nvSpPr>
          <p:cNvPr id="19" name="文本框 18"/>
          <p:cNvSpPr txBox="1"/>
          <p:nvPr>
            <p:custDataLst>
              <p:tags r:id="rId5"/>
            </p:custDataLst>
          </p:nvPr>
        </p:nvSpPr>
        <p:spPr>
          <a:xfrm>
            <a:off x="929640" y="312356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B</a:t>
            </a:r>
            <a:endParaRPr lang="en-US" altLang="zh-CN" sz="2400">
              <a:solidFill>
                <a:srgbClr val="FF0000"/>
              </a:solidFill>
              <a:latin typeface="Arial" panose="020B0604020202020204" pitchFamily="34" charset="0"/>
              <a:cs typeface="Arial" panose="020B0604020202020204" pitchFamily="34" charset="0"/>
            </a:endParaRPr>
          </a:p>
        </p:txBody>
      </p:sp>
      <p:sp>
        <p:nvSpPr>
          <p:cNvPr id="20" name="文本框 19"/>
          <p:cNvSpPr txBox="1"/>
          <p:nvPr>
            <p:custDataLst>
              <p:tags r:id="rId6"/>
            </p:custDataLst>
          </p:nvPr>
        </p:nvSpPr>
        <p:spPr>
          <a:xfrm>
            <a:off x="929640" y="358394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I</a:t>
            </a:r>
            <a:endParaRPr lang="en-US" altLang="zh-CN" sz="2400">
              <a:solidFill>
                <a:srgbClr val="FF0000"/>
              </a:solidFill>
              <a:latin typeface="Arial" panose="020B0604020202020204" pitchFamily="34" charset="0"/>
              <a:cs typeface="Arial" panose="020B0604020202020204" pitchFamily="34" charset="0"/>
            </a:endParaRPr>
          </a:p>
        </p:txBody>
      </p:sp>
      <p:sp>
        <p:nvSpPr>
          <p:cNvPr id="21" name="文本框 20"/>
          <p:cNvSpPr txBox="1"/>
          <p:nvPr>
            <p:custDataLst>
              <p:tags r:id="rId7"/>
            </p:custDataLst>
          </p:nvPr>
        </p:nvSpPr>
        <p:spPr>
          <a:xfrm>
            <a:off x="929640" y="410400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G</a:t>
            </a:r>
            <a:endParaRPr lang="en-US" altLang="zh-CN" sz="2400">
              <a:solidFill>
                <a:srgbClr val="FF0000"/>
              </a:solidFill>
              <a:latin typeface="Arial" panose="020B0604020202020204" pitchFamily="34" charset="0"/>
              <a:cs typeface="Arial" panose="020B0604020202020204" pitchFamily="34" charset="0"/>
            </a:endParaRPr>
          </a:p>
        </p:txBody>
      </p:sp>
      <p:sp>
        <p:nvSpPr>
          <p:cNvPr id="22" name="文本框 21"/>
          <p:cNvSpPr txBox="1"/>
          <p:nvPr>
            <p:custDataLst>
              <p:tags r:id="rId8"/>
            </p:custDataLst>
          </p:nvPr>
        </p:nvSpPr>
        <p:spPr>
          <a:xfrm>
            <a:off x="929640" y="462407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J</a:t>
            </a:r>
            <a:endParaRPr lang="en-US" altLang="zh-CN" sz="2400">
              <a:solidFill>
                <a:srgbClr val="FF0000"/>
              </a:solidFill>
              <a:latin typeface="Arial" panose="020B0604020202020204" pitchFamily="34" charset="0"/>
              <a:cs typeface="Arial" panose="020B0604020202020204" pitchFamily="34" charset="0"/>
            </a:endParaRPr>
          </a:p>
        </p:txBody>
      </p:sp>
      <p:sp>
        <p:nvSpPr>
          <p:cNvPr id="23" name="文本框 22"/>
          <p:cNvSpPr txBox="1"/>
          <p:nvPr>
            <p:custDataLst>
              <p:tags r:id="rId9"/>
            </p:custDataLst>
          </p:nvPr>
        </p:nvSpPr>
        <p:spPr>
          <a:xfrm>
            <a:off x="929640" y="508444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D</a:t>
            </a:r>
            <a:endParaRPr lang="en-US" altLang="zh-CN" sz="2400">
              <a:solidFill>
                <a:srgbClr val="FF0000"/>
              </a:solidFill>
              <a:latin typeface="Arial" panose="020B0604020202020204" pitchFamily="34" charset="0"/>
              <a:cs typeface="Arial" panose="020B0604020202020204" pitchFamily="34" charset="0"/>
            </a:endParaRPr>
          </a:p>
        </p:txBody>
      </p:sp>
      <p:sp>
        <p:nvSpPr>
          <p:cNvPr id="24" name="文本框 23"/>
          <p:cNvSpPr txBox="1"/>
          <p:nvPr>
            <p:custDataLst>
              <p:tags r:id="rId10"/>
            </p:custDataLst>
          </p:nvPr>
        </p:nvSpPr>
        <p:spPr>
          <a:xfrm>
            <a:off x="929640" y="561848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F</a:t>
            </a:r>
            <a:endParaRPr lang="en-US" altLang="zh-CN" sz="2400">
              <a:solidFill>
                <a:srgbClr val="FF0000"/>
              </a:solidFill>
              <a:latin typeface="Arial" panose="020B0604020202020204" pitchFamily="34" charset="0"/>
              <a:cs typeface="Arial" panose="020B0604020202020204" pitchFamily="3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2</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the passage</a:t>
            </a:r>
            <a:endParaRPr lang="en-US" altLang="zh-CN" sz="4000" b="1" spc="160" dirty="0">
              <a:sym typeface="+mn-lt"/>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807720"/>
            <a:ext cx="11684635" cy="5930900"/>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Has it ever happened to you? Have you ever put your trousers in the washing machine and then remembered there was a large bank note in your back pocket? When you rescued your trousers, did you find the note was whiter than white? People who live in Britain needn't despair when they make mistakes like this (and a lot of people do)! Fortunately for them, the Bank of England has a team called Mutilated Ladies which deals with claims from people who fed their money to a machine or to their dog. Dogs, it seems, love to chew up money!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A recent case concerns Jane Butlin whose fiancé, John, runs a successful furniture business. John had a very good day and put his wallet containing ￡3, 000 into the microwave oven for safekeeping. Then he and Jane went horse-riding. When they got home, Jane cooked their dinner in the microwave oven and without realizing it, cooked her fiancé's wallet as well. Imagine their dismay when they found a beautifully-cooked wallet and notes turned to ash! John went to see his bank manager who sent the remains of wallet and the money to the special department of the Bank of England in Newcastle: the Mutilated Ladies! They examined the remains and John got all his money back. ‘So long as there's something to identify, we will give people their money back,’ said a spokeswoman for the Bank. ‘Last year, we paid ￡1. 5m on 21, 000 claims.’ *Damaged bank notes. The Queen's head appears on English bank notes，and ‘lady’ refers to this.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custDataLst>
              <p:tags r:id="rId1"/>
            </p:custDataLst>
          </p:nvPr>
        </p:nvPicPr>
        <p:blipFill rotWithShape="1">
          <a:blip r:embed="rId2"/>
          <a:srcRect l="24760" r="24760"/>
          <a:stretch>
            <a:fillRect/>
          </a:stretch>
        </p:blipFill>
        <p:spPr>
          <a:xfrm>
            <a:off x="470201" y="1419156"/>
            <a:ext cx="2541916" cy="3770430"/>
          </a:xfrm>
          <a:prstGeom prst="rect">
            <a:avLst/>
          </a:prstGeom>
        </p:spPr>
      </p:pic>
      <p:pic>
        <p:nvPicPr>
          <p:cNvPr id="20" name="图片 19"/>
          <p:cNvPicPr>
            <a:picLocks noChangeAspect="1"/>
          </p:cNvPicPr>
          <p:nvPr>
            <p:custDataLst>
              <p:tags r:id="rId3"/>
            </p:custDataLst>
          </p:nvPr>
        </p:nvPicPr>
        <p:blipFill rotWithShape="1">
          <a:blip r:embed="rId2"/>
          <a:srcRect l="24857" r="24857"/>
          <a:stretch>
            <a:fillRect/>
          </a:stretch>
        </p:blipFill>
        <p:spPr>
          <a:xfrm>
            <a:off x="3249282" y="2428401"/>
            <a:ext cx="2541917" cy="3784907"/>
          </a:xfrm>
          <a:prstGeom prst="rect">
            <a:avLst/>
          </a:prstGeom>
        </p:spPr>
      </p:pic>
      <p:sp>
        <p:nvSpPr>
          <p:cNvPr id="21" name="文本框 20"/>
          <p:cNvSpPr txBox="1"/>
          <p:nvPr>
            <p:custDataLst>
              <p:tags r:id="rId4"/>
            </p:custDataLst>
          </p:nvPr>
        </p:nvSpPr>
        <p:spPr>
          <a:xfrm>
            <a:off x="5960745" y="2595880"/>
            <a:ext cx="5746750" cy="929640"/>
          </a:xfrm>
          <a:prstGeom prst="rect">
            <a:avLst/>
          </a:prstGeom>
          <a:noFill/>
        </p:spPr>
        <p:txBody>
          <a:bodyPr wrap="square" lIns="90170" tIns="0" rIns="90170" bIns="0" rtlCol="0" anchor="ctr" anchorCtr="1">
            <a:normAutofit/>
          </a:bodyPr>
          <a:p>
            <a:pPr lvl="0" indent="0" algn="l" fontAlgn="ctr">
              <a:lnSpc>
                <a:spcPct val="120000"/>
              </a:lnSpc>
              <a:spcBef>
                <a:spcPts val="0"/>
              </a:spcBef>
              <a:spcAft>
                <a:spcPts val="800"/>
              </a:spcAft>
              <a:buSzPct val="100000"/>
              <a:buFont typeface="Wingdings" panose="05000000000000000000" charset="0"/>
              <a:buNone/>
            </a:pPr>
            <a:r>
              <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rPr>
              <a:t>Why did Jane cook John's wallet? </a:t>
            </a:r>
            <a:endPar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a:p>
            <a:pPr marL="279400" lvl="1" indent="0" algn="l" fontAlgn="auto">
              <a:lnSpc>
                <a:spcPct val="120000"/>
              </a:lnSpc>
              <a:spcBef>
                <a:spcPts val="0"/>
              </a:spcBef>
              <a:spcAft>
                <a:spcPts val="800"/>
              </a:spcAft>
              <a:buSzPct val="100000"/>
              <a:buNone/>
            </a:pPr>
            <a:endPar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p:txBody>
      </p:sp>
      <p:sp>
        <p:nvSpPr>
          <p:cNvPr id="22" name="文本框 21"/>
          <p:cNvSpPr txBox="1"/>
          <p:nvPr>
            <p:custDataLst>
              <p:tags r:id="rId5"/>
            </p:custDataLst>
          </p:nvPr>
        </p:nvSpPr>
        <p:spPr>
          <a:xfrm>
            <a:off x="6337935" y="3428365"/>
            <a:ext cx="5456555" cy="2183130"/>
          </a:xfrm>
          <a:prstGeom prst="rect">
            <a:avLst/>
          </a:prstGeom>
          <a:noFill/>
        </p:spPr>
        <p:txBody>
          <a:bodyPr wrap="square" lIns="90170" tIns="0" rIns="90170" bIns="0" rtlCol="0" anchor="ctr" anchorCtr="1">
            <a:noAutofit/>
          </a:bodyPr>
          <a:p>
            <a:pPr marL="0" lvl="1" indent="0" algn="just" fontAlgn="auto">
              <a:lnSpc>
                <a:spcPct val="120000"/>
              </a:lnSpc>
              <a:spcBef>
                <a:spcPts val="0"/>
              </a:spcBef>
              <a:spcAft>
                <a:spcPts val="800"/>
              </a:spcAft>
              <a:buSzPct val="100000"/>
              <a:buNone/>
            </a:pPr>
            <a:r>
              <a:rPr kumimoji="0" altLang="zh-CN" sz="2800" b="0" i="0" u="none" kern="1200" cap="none" spc="7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rPr>
              <a:t>She cooked a meal in the microwave oven without knowing John had put his wallet there.</a:t>
            </a:r>
            <a:endParaRPr kumimoji="0" altLang="zh-CN" sz="2800" b="0" i="0" u="none" kern="1200" cap="none" spc="7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3</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comprehesion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759460" y="924560"/>
            <a:ext cx="6103620" cy="755650"/>
          </a:xfrm>
          <a:prstGeom prst="rect">
            <a:avLst/>
          </a:prstGeom>
          <a:noFill/>
        </p:spPr>
        <p:txBody>
          <a:bodyPr wrap="square" rtlCol="0">
            <a:spAutoFit/>
          </a:bodyPr>
          <a:lstStyle/>
          <a:p>
            <a:pPr>
              <a:lnSpc>
                <a:spcPct val="120000"/>
              </a:lnSpc>
            </a:pPr>
            <a:r>
              <a:rPr lang="zh-CN" altLang="en-US" sz="3600" b="1" dirty="0">
                <a:highlight>
                  <a:srgbClr val="FFFF00"/>
                </a:highlight>
                <a:latin typeface="Calibri" panose="020F0502020204030204" charset="0"/>
                <a:cs typeface="Calibri" panose="020F0502020204030204" charset="0"/>
                <a:sym typeface="+mn-lt"/>
              </a:rPr>
              <a:t>Reading comprehension</a:t>
            </a:r>
            <a:endParaRPr lang="zh-CN" altLang="en-US" sz="3600" b="1" dirty="0">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950720"/>
            <a:ext cx="11101070" cy="476821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zh-CN" altLang="en-US" sz="3200" dirty="0">
                <a:solidFill>
                  <a:schemeClr val="tx1"/>
                </a:solidFill>
                <a:latin typeface="Calibri" panose="020F0502020204030204" charset="0"/>
                <a:cs typeface="Calibri" panose="020F0502020204030204" charset="0"/>
              </a:rPr>
              <a:t>1. They call the team in Newcastle ‘Mutilated Ladies’ </a:t>
            </a:r>
            <a:r>
              <a:rPr lang="en-US" altLang="zh-CN" sz="3200" dirty="0">
                <a:solidFill>
                  <a:schemeClr val="tx1"/>
                </a:solidFill>
                <a:latin typeface="Calibri" panose="020F0502020204030204" charset="0"/>
                <a:cs typeface="Calibri" panose="020F0502020204030204" charset="0"/>
              </a:rPr>
              <a:t> </a:t>
            </a:r>
            <a:endParaRPr lang="en-US" altLang="zh-CN"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because _______.</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their job involves mutilating bank notes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ladies accidentally mutilate bank notes in the wash</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only ladies have the patience for this difficult job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they identify pictures of the Queen on mutilated bank notes  </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1059180" y="601662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00" name="图片 99"/>
          <p:cNvPicPr/>
          <p:nvPr>
            <p:custDataLst>
              <p:tags r:id="rId1"/>
            </p:custDataLst>
          </p:nvPr>
        </p:nvPicPr>
        <p:blipFill>
          <a:blip r:embed="rId2"/>
          <a:stretch>
            <a:fillRect/>
          </a:stretch>
        </p:blipFill>
        <p:spPr>
          <a:xfrm>
            <a:off x="7803515" y="397510"/>
            <a:ext cx="3815080" cy="17894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3.xml><?xml version="1.0" encoding="utf-8"?>
<p:tagLst xmlns:p="http://schemas.openxmlformats.org/presentationml/2006/main">
  <p:tag name="KSO_WM_TEMPLATE_THUMBS_INDEX" val="1、4、7、9、12、13、16、17、19、22、27、30、31"/>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322"/>
  <p:tag name="KSO_WM_TEMPLATE_MASTER_TYPE" val="1"/>
</p:tagLst>
</file>

<file path=ppt/tags/tag364.xml><?xml version="1.0" encoding="utf-8"?>
<p:tagLst xmlns:p="http://schemas.openxmlformats.org/presentationml/2006/main">
  <p:tag name="KSO_WM_TAG_VERSION" val="1.0"/>
  <p:tag name="KSO_WM_TEMPLATE_CATEGORY" val="diagram"/>
  <p:tag name="KSO_WM_TEMPLATE_INDEX" val="30177790"/>
</p:tagLst>
</file>

<file path=ppt/tags/tag365.xml><?xml version="1.0" encoding="utf-8"?>
<p:tagLst xmlns:p="http://schemas.openxmlformats.org/presentationml/2006/main">
  <p:tag name="KSO_WM_TAG_VERSION" val="1.0"/>
  <p:tag name="KSO_WM_TEMPLATE_CATEGORY" val="diagram"/>
  <p:tag name="KSO_WM_TEMPLATE_INDEX" val="30177790"/>
</p:tagLst>
</file>

<file path=ppt/tags/tag366.xml><?xml version="1.0" encoding="utf-8"?>
<p:tagLst xmlns:p="http://schemas.openxmlformats.org/presentationml/2006/main">
  <p:tag name="KSO_WM_TEMPLATE_CATEGORY" val="diagram"/>
  <p:tag name="KSO_WM_TEMPLATE_INDEX" val="30177790"/>
  <p:tag name="KSO_WM_TAG_VERSION" val="1.0"/>
  <p:tag name="KSO_WM_BEAUTIFY_FLAG" val="#wm#"/>
</p:tagLst>
</file>

<file path=ppt/tags/tag367.xml><?xml version="1.0" encoding="utf-8"?>
<p:tagLst xmlns:p="http://schemas.openxmlformats.org/presentationml/2006/main">
  <p:tag name="KSO_WM_UNIT_ADJUSTLAYOUT_ID" val="77"/>
  <p:tag name="KSO_WM_UNIT_COLOR_SCHEME_SHAPE_ID" val="77"/>
  <p:tag name="KSO_WM_UNIT_COLOR_SCHEME_PARENT_PAGE" val="0_1"/>
  <p:tag name="KSO_WM_UNIT_BLOCK" val="0"/>
  <p:tag name="KSO_WM_UNIT_SM_LIMIT_TYPE" val="2"/>
  <p:tag name="KSO_WM_UNIT_DEC_AREA_ID" val="26f667020e184cfcb5fdc8f0ef51eae4"/>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1"/>
  <p:tag name="KSO_WM_UNIT_ID" val="diagram20213636_1*i*1"/>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FILL_FORE_SCHEMECOLOR_INDEX_BRIGHTNESS" val="-0.05"/>
  <p:tag name="KSO_WM_UNIT_FILL_FORE_SCHEMECOLOR_INDEX" val="14"/>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2"/>
  <p:tag name="KSO_WM_UNIT_TEXT_FILL_TYPE" val="1"/>
  <p:tag name="KSO_WM_UNIT_VALUE" val="12"/>
  <p:tag name="KSO_WM_TEMPLATE_ASSEMBLE_XID" val="60656f694054ed1e2fb80994"/>
  <p:tag name="KSO_WM_TEMPLATE_ASSEMBLE_GROUPID" val="60656f694054ed1e2fb80994"/>
</p:tagLst>
</file>

<file path=ppt/tags/tag368.xml><?xml version="1.0" encoding="utf-8"?>
<p:tagLst xmlns:p="http://schemas.openxmlformats.org/presentationml/2006/main">
  <p:tag name="KSO_WM_UNIT_ADJUSTLAYOUT_ID" val="64"/>
  <p:tag name="KSO_WM_UNIT_COLOR_SCHEME_SHAPE_ID" val="64"/>
  <p:tag name="KSO_WM_UNIT_COLOR_SCHEME_PARENT_PAGE" val="0_1"/>
  <p:tag name="KSO_WM_UNIT_DECOLORIZATION" val="1"/>
  <p:tag name="KSO_WM_UNIT_BLOCK" val="0"/>
  <p:tag name="KSO_WM_UNIT_SM_LIMIT_TYPE" val="2"/>
  <p:tag name="KSO_WM_UNIT_DEC_AREA_ID" val="60990a4491a046b0998955ad9d9fad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4"/>
  <p:tag name="KSO_WM_UNIT_ID" val="diagram20213636_1*i*4"/>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987"/>
  <p:tag name="KSO_WM_TEMPLATE_ASSEMBLE_XID" val="60656f694054ed1e2fb80994"/>
  <p:tag name="KSO_WM_TEMPLATE_ASSEMBLE_GROUPID" val="60656f694054ed1e2fb80994"/>
</p:tagLst>
</file>

<file path=ppt/tags/tag369.xml><?xml version="1.0" encoding="utf-8"?>
<p:tagLst xmlns:p="http://schemas.openxmlformats.org/presentationml/2006/main">
  <p:tag name="KSO_WM_UNIT_ADJUSTLAYOUT_ID" val="65"/>
  <p:tag name="KSO_WM_UNIT_COLOR_SCHEME_SHAPE_ID" val="65"/>
  <p:tag name="KSO_WM_UNIT_COLOR_SCHEME_PARENT_PAGE" val="0_1"/>
  <p:tag name="KSO_WM_UNIT_BLOCK" val="0"/>
  <p:tag name="KSO_WM_UNIT_SM_LIMIT_TYPE" val="2"/>
  <p:tag name="KSO_WM_UNIT_DEC_AREA_ID" val="64f98742acdb40a2bf23a4620074bd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5"/>
  <p:tag name="KSO_WM_UNIT_ID" val="diagram20213636_1*i*5"/>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987"/>
  <p:tag name="KSO_WM_TEMPLATE_ASSEMBLE_XID" val="60656f694054ed1e2fb80994"/>
  <p:tag name="KSO_WM_TEMPLATE_ASSEMBLE_GROUPID" val="60656f694054ed1e2fb8099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ADJUSTLAYOUT_ID" val="68"/>
  <p:tag name="KSO_WM_UNIT_COLOR_SCHEME_SHAPE_ID" val="68"/>
  <p:tag name="KSO_WM_UNIT_COLOR_SCHEME_PARENT_PAGE" val="0_1"/>
  <p:tag name="KSO_WM_UNIT_DECOLORIZATION" val="1"/>
  <p:tag name="KSO_WM_UNIT_BLOCK" val="0"/>
  <p:tag name="KSO_WM_UNIT_SM_LIMIT_TYPE" val="2"/>
  <p:tag name="KSO_WM_UNIT_DEC_AREA_ID" val="094935a61e8a4176ae5df096d2c04d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6"/>
  <p:tag name="KSO_WM_UNIT_ID" val="diagram20213636_1*i*6"/>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255"/>
  <p:tag name="KSO_WM_TEMPLATE_ASSEMBLE_XID" val="60656f694054ed1e2fb80994"/>
  <p:tag name="KSO_WM_TEMPLATE_ASSEMBLE_GROUPID" val="60656f694054ed1e2fb80994"/>
</p:tagLst>
</file>

<file path=ppt/tags/tag371.xml><?xml version="1.0" encoding="utf-8"?>
<p:tagLst xmlns:p="http://schemas.openxmlformats.org/presentationml/2006/main">
  <p:tag name="KSO_WM_UNIT_VALUE" val="1015*1015"/>
  <p:tag name="KSO_WM_UNIT_HIGHLIGHT" val="0"/>
  <p:tag name="KSO_WM_UNIT_COMPATIBLE" val="1"/>
  <p:tag name="KSO_WM_UNIT_DIAGRAM_ISNUMVISUAL" val="0"/>
  <p:tag name="KSO_WM_UNIT_DIAGRAM_ISREFERUNIT" val="0"/>
  <p:tag name="KSO_WM_UNIT_TYPE" val="d"/>
  <p:tag name="KSO_WM_UNIT_INDEX" val="1"/>
  <p:tag name="KSO_WM_UNIT_ID" val="diagram20213636_1*d*1"/>
  <p:tag name="KSO_WM_TEMPLATE_CATEGORY" val="diagram"/>
  <p:tag name="KSO_WM_TEMPLATE_INDEX" val="20213636"/>
  <p:tag name="KSO_WM_UNIT_LAYERLEVEL" val="1"/>
  <p:tag name="KSO_WM_TAG_VERSION" val="1.0"/>
  <p:tag name="KSO_WM_BEAUTIFY_FLAG" val="#wm#"/>
  <p:tag name="KSO_WM_CHIP_GROUPID" val="5e7310da9a230a26b9e88a19"/>
  <p:tag name="KSO_WM_CHIP_XID" val="5e7310da9a230a26b9e88a1a"/>
  <p:tag name="KSO_WM_UNIT_DEC_AREA_ID" val="f069c38b6b6d4387b23a1e1e5dc00e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a10ac8e76ab4988ba9615b6d006bac2"/>
  <p:tag name="KSO_WM_TEMPLATE_ASSEMBLE_XID" val="60656f694054ed1e2fb80994"/>
  <p:tag name="KSO_WM_TEMPLATE_ASSEMBLE_GROUPID" val="60656f694054ed1e2fb80994"/>
  <p:tag name="KSO_WM_UNIT_PICTURE_CLIP_FLAG" val="0"/>
</p:tagLst>
</file>

<file path=ppt/tags/tag37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3636_1*a*1"/>
  <p:tag name="KSO_WM_TEMPLATE_CATEGORY" val="diagram"/>
  <p:tag name="KSO_WM_TEMPLATE_INDEX" val="20213636"/>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aeeb6e96c064044a6008e9fb5972a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b8eb6c62bcc41bca268b6f529095efa"/>
  <p:tag name="KSO_WM_UNIT_SUPPORT_BIG_FONT" val="1"/>
  <p:tag name="KSO_WM_UNIT_TEXT_FILL_FORE_SCHEMECOLOR_INDEX_BRIGHTNESS" val="0"/>
  <p:tag name="KSO_WM_UNIT_TEXT_FILL_FORE_SCHEMECOLOR_INDEX" val="13"/>
  <p:tag name="KSO_WM_UNIT_TEXT_FILL_TYPE" val="1"/>
  <p:tag name="KSO_WM_TEMPLATE_ASSEMBLE_XID" val="60656f694054ed1e2fb80994"/>
  <p:tag name="KSO_WM_TEMPLATE_ASSEMBLE_GROUPID" val="60656f694054ed1e2fb80994"/>
</p:tagLst>
</file>

<file path=ppt/tags/tag373.xml><?xml version="1.0" encoding="utf-8"?>
<p:tagLst xmlns:p="http://schemas.openxmlformats.org/presentationml/2006/main">
  <p:tag name="KSO_WM_BEAUTIFY_FLAG" val="#wm#"/>
  <p:tag name="KSO_WM_TEMPLATE_CATEGORY" val="diagram"/>
  <p:tag name="KSO_WM_TEMPLATE_INDEX" val="20213636"/>
  <p:tag name="KSO_WM_SLIDE_ID" val="diagram2021363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4*540"/>
  <p:tag name="KSO_WM_SLIDE_POSITION" val="0*0"/>
  <p:tag name="KSO_WM_TAG_VERSION" val="1.0"/>
  <p:tag name="KSO_WM_SLIDE_LAYOUT" val="a_d"/>
  <p:tag name="KSO_WM_SLIDE_LAYOUT_CNT" val="1_1"/>
  <p:tag name="KSO_WM_SLIDE_CAN_ADD_NAVIGATION" val="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c3789e782d64a8db1011494b7f8e4c2&quot;,&quot;fill_align&quot;:&quot;lm&quot;,&quot;chip_types&quot;:[&quot;picture&quot;]},{&quot;text_align&quot;:&quot;cm&quot;,&quot;text_direction&quot;:&quot;horizontal&quot;,&quot;support_big_font&quot;:true,&quot;fill_id&quot;:&quot;438c312198694d7e90d6eeedb9ae7024&quot;,&quot;fill_align&quot;:&quot;cm&quot;,&quot;chip_types&quot;:[&quot;header&quot;]}],[{&quot;text_align&quot;:&quot;lm&quot;,&quot;text_direction&quot;:&quot;horizontal&quot;,&quot;support_big_font&quot;:false,&quot;fill_id&quot;:&quot;8c3789e782d64a8db1011494b7f8e4c2&quot;,&quot;fill_align&quot;:&quot;lm&quot;,&quot;chip_types&quot;:[&quot;picture&quot;]},{&quot;text_align&quot;:&quot;lm&quot;,&quot;text_direction&quot;:&quot;horizontal&quot;,&quot;support_big_font&quot;:true,&quot;fill_id&quot;:&quot;438c312198694d7e90d6eeedb9ae7024&quot;,&quot;fill_align&quot;:&quot;cm&quot;,&quot;chip_types&quot;:[&quot;text&quot;]}]]"/>
  <p:tag name="KSO_WM_SLIDE_BACKGROUND" val="[&quot;general&quot;]"/>
  <p:tag name="KSO_WM_CHIP_XID" val="5efd8d2c81ee359a788b1dc1"/>
  <p:tag name="KSO_WM_CHIP_DECFILLPROP" val="[]"/>
  <p:tag name="KSO_WM_CHIP_GROUPID" val="5efd8d2c81ee359a788b1dc0"/>
  <p:tag name="KSO_WM_SLIDE_BK_DARK_LIGHT" val="2"/>
  <p:tag name="KSO_WM_SLIDE_BACKGROUND_TYPE" val="general"/>
  <p:tag name="KSO_WM_SLIDE_SUPPORT_FEATURE_TYPE" val="0"/>
  <p:tag name="KSO_WM_TEMPLATE_ASSEMBLE_XID" val="60656f694054ed1e2fb80994"/>
  <p:tag name="KSO_WM_TEMPLATE_ASSEMBLE_GROUPID" val="60656f694054ed1e2fb80994"/>
  <p:tag name="KSO_WM_SLIDE_CONSTRAINT" val="%7b%22slideConstraint%22%3a%7b%22seriesAreas%22%3a%5b%5d%2c%22singleAreas%22%3a%5b%7b%22shapes%22%3a%5b19%5d%2c%22serialConstraintIndex%22%3a-1%2c%22areatextmark%22%3a0%2c%22pictureprocessmark%22%3a0%7d%5d%7d%7d"/>
  <p:tag name="KSO_WM_SLIDE_COLORSCHEME_VERSION" val="3.2"/>
  <p:tag name="KSO_WM_SLIDE_LAYOUT_INFO" val="{&quot;backgroundInfo&quot;:[{&quot;bottom&quot;:0,&quot;bottomAbs&quot;:false,&quot;left&quot;:0,&quot;leftAbs&quot;:false,&quot;right&quot;:0,&quot;rightAbs&quot;:false,&quot;top&quot;:0,&quot;topAbs&quot;:false,&quot;type&quot;:&quot;general&quot;}],&quot;direction&quot;:1,&quot;id&quot;:&quot;2021-04-01T15:44:55&quot;,&quot;maxSize&quot;:{&quot;size1&quot;:41.2},&quot;minSize&quot;:{&quot;size1&quot;:41.2},&quot;normalSize&quot;:{&quot;size1&quot;:41.2},&quot;subLayout&quot;:[{&quot;id&quot;:&quot;2021-04-01T15:44:55&quot;,&quot;margin&quot;:{&quot;bottom&quot;:2.5399999618530273,&quot;left&quot;:3.38700008392334,&quot;right&quot;:0.4230000674724579,&quot;top&quot;:2.9629998207092285},&quot;type&quot;:0},{&quot;id&quot;:&quot;2021-04-01T15:44:55&quot;,&quot;margin&quot;:{&quot;bottom&quot;:6.7729997634887695,&quot;left&quot;:1.7020000219345093,&quot;right&quot;:3.809999942779541,&quot;top&quot;:8.043000221252441},&quot;type&quot;:0}],&quot;type&quot;:0}"/>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75.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7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77.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wm#"/>
  <p:tag name="KSO_WM_TEMPLATE_CATEGORY" val="diagram"/>
  <p:tag name="KSO_WM_TEMPLATE_INDEX" val="20182480"/>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9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93.xml><?xml version="1.0" encoding="utf-8"?>
<p:tagLst xmlns:p="http://schemas.openxmlformats.org/presentationml/2006/main">
  <p:tag name="KSO_WM_BEAUTIFY_FLAG" val="#wm#"/>
  <p:tag name="KSO_WM_TEMPLATE_CATEGORY" val="diagram"/>
  <p:tag name="KSO_WM_TEMPLATE_INDEX" val="20182480"/>
</p:tagLst>
</file>

<file path=ppt/tags/tag394.xml><?xml version="1.0" encoding="utf-8"?>
<p:tagLst xmlns:p="http://schemas.openxmlformats.org/presentationml/2006/main">
  <p:tag name="KSO_WM_TEMPLATE_CATEGORY" val="diagram"/>
  <p:tag name="KSO_WM_TEMPLATE_INDEX" val="30177790"/>
  <p:tag name="KSO_WM_UNIT_ID" val="diagram30177790_1*d*1"/>
  <p:tag name="KSO_WM_UNIT_LAYERLEVEL" val="1"/>
  <p:tag name="KSO_WM_UNIT_VALUE" val="1047*706"/>
  <p:tag name="KSO_WM_UNIT_HIGHLIGHT" val="0"/>
  <p:tag name="KSO_WM_UNIT_COMPATIBLE" val="0"/>
  <p:tag name="KSO_WM_UNIT_CLEAR" val="0"/>
  <p:tag name="KSO_WM_TAG_VERSION" val="1.0"/>
</p:tagLst>
</file>

<file path=ppt/tags/tag395.xml><?xml version="1.0" encoding="utf-8"?>
<p:tagLst xmlns:p="http://schemas.openxmlformats.org/presentationml/2006/main">
  <p:tag name="KSO_WM_TEMPLATE_CATEGORY" val="diagram"/>
  <p:tag name="KSO_WM_TEMPLATE_INDEX" val="30177790"/>
  <p:tag name="KSO_WM_UNIT_ID" val="diagram30177790_1*d*2"/>
  <p:tag name="KSO_WM_UNIT_LAYERLEVEL" val="1"/>
  <p:tag name="KSO_WM_UNIT_VALUE" val="1051*706"/>
  <p:tag name="KSO_WM_UNIT_HIGHLIGHT" val="0"/>
  <p:tag name="KSO_WM_UNIT_COMPATIBLE" val="0"/>
  <p:tag name="KSO_WM_UNIT_CLEAR" val="0"/>
  <p:tag name="KSO_WM_TAG_VERSION" val="1.0"/>
</p:tagLst>
</file>

<file path=ppt/tags/tag396.xml><?xml version="1.0" encoding="utf-8"?>
<p:tagLst xmlns:p="http://schemas.openxmlformats.org/presentationml/2006/main">
  <p:tag name="KSO_WM_TEMPLATE_CATEGORY" val="diagram"/>
  <p:tag name="KSO_WM_TEMPLATE_INDEX" val="30177790"/>
  <p:tag name="KSO_WM_UNIT_ID" val="diagram30177790_1*f*2"/>
  <p:tag name="KSO_WM_UNIT_LAYERLEVEL" val="1"/>
  <p:tag name="KSO_WM_UNIT_VALUE" val="196"/>
  <p:tag name="KSO_WM_UNIT_HIGHLIGHT" val="0"/>
  <p:tag name="KSO_WM_UNIT_COMPATIBLE" val="0"/>
  <p:tag name="KSO_WM_UNIT_CLEAR" val="0"/>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97.xml><?xml version="1.0" encoding="utf-8"?>
<p:tagLst xmlns:p="http://schemas.openxmlformats.org/presentationml/2006/main">
  <p:tag name="KSO_WM_TEMPLATE_CATEGORY" val="diagram"/>
  <p:tag name="KSO_WM_TEMPLATE_INDEX" val="30177790"/>
  <p:tag name="KSO_WM_UNIT_ID" val="diagram30177790_1*f*1"/>
  <p:tag name="KSO_WM_UNIT_LAYERLEVEL" val="1"/>
  <p:tag name="KSO_WM_UNIT_VALUE" val="196"/>
  <p:tag name="KSO_WM_UNIT_HIGHLIGHT" val="0"/>
  <p:tag name="KSO_WM_UNIT_COMPATIBLE" val="0"/>
  <p:tag name="KSO_WM_UNIT_CLEAR" val="0"/>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98.xml><?xml version="1.0" encoding="utf-8"?>
<p:tagLst xmlns:p="http://schemas.openxmlformats.org/presentationml/2006/main">
  <p:tag name="KSO_WM_BEAUTIFY_FLAG" val="#wm#"/>
  <p:tag name="KSO_WM_TEMPLATE_CATEGORY" val="diagram"/>
  <p:tag name="KSO_WM_TEMPLATE_INDEX" val="30177790"/>
  <p:tag name="KSO_WM_SLIDE_ID" val="diagram30177790_1"/>
  <p:tag name="KSO_WM_TEMPLATE_SUBCATEGORY" val="21"/>
  <p:tag name="KSO_WM_TEMPLATE_MASTER_TYPE" val="0"/>
  <p:tag name="KSO_WM_TEMPLATE_COLOR_TYPE" val="1"/>
  <p:tag name="KSO_WM_SLIDE_TYPE" val="text"/>
  <p:tag name="KSO_WM_SLIDE_SUBTYPE" val="picTxt"/>
  <p:tag name="KSO_WM_SLIDE_ITEM_CNT" val="4"/>
  <p:tag name="KSO_WM_SLIDE_INDEX" val="1"/>
  <p:tag name="KSO_WM_TAG_VERSION" val="1.0"/>
  <p:tag name="KSO_WM_SLIDE_LAYOUT" val="a_f_b_d"/>
  <p:tag name="KSO_WM_SLIDE_LAYOUT_CNT" val="1_2_1_2"/>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header&quot;]},{&quot;text_align&quot;:&quot;lt&quot;,&quot;text_direction&quot;:&quot;horizontal&quot;,&quot;support_big_font&quot;:false,&quot;picture_toward&quot;:0,&quot;picture_dockside&quot;:[],&quot;fill_id&quot;:&quot;ac71787c34b9486c80fe97510903788a&quot;,&quot;fill_align&quot;:&quot;lt&quot;,&quot;chip_types&quot;:[&quot;text&quot;,&quot;picture&quot;,&quot;chart&quot;,&quot;table&quot;,&quot;video&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picture&quot;]},{&quot;text_align&quot;:&quot;lm&quot;,&quot;text_direction&quot;:&quot;horizontal&quot;,&quot;support_big_font&quot;:false,&quot;picture_toward&quot;:0,&quot;picture_dockside&quot;:[],&quot;fill_id&quot;:&quot;ac71787c34b9486c80fe97510903788a&quot;,&quot;fill_align&quot;:&quot;lm&quot;,&quot;chip_types&quot;:[&quot;picture&quot;]}],[{&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header&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text&quot;,&quot;picture&quot;]},{&quot;text_align&quot;:&quot;lt&quot;,&quot;text_direction&quot;:&quot;horizontal&quot;,&quot;support_big_font&quot;:false,&quot;picture_toward&quot;:0,&quot;picture_dockside&quot;:[],&quot;fill_id&quot;:&quot;ac71787c34b9486c80fe97510903788a&quot;,&quot;fill_align&quot;:&quot;lt&quot;,&quot;chip_types&quot;:[&quot;text&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diagram&quot;,&quot;picture&quot;]},{&quot;text_align&quot;:&quot;lm&quot;,&quot;text_direction&quot;:&quot;horizontal&quot;,&quot;support_big_font&quot;:false,&quot;picture_toward&quot;:0,&quot;picture_dockside&quot;:[],&quot;fill_id&quot;:&quot;ac71787c34b9486c80fe97510903788a&quot;,&quot;fill_align&quot;:&quot;lm&quot;,&quot;chip_types&quot;:[&quot;text&quot;]}]]"/>
  <p:tag name="KSO_WM_SLIDE_SIZE" val="850*396"/>
  <p:tag name="KSO_WM_SLIDE_POSITION" val="37*93"/>
  <p:tag name="KSO_WM_CHIP_XID" val="5eecac08a758c1ec0b7089df"/>
  <p:tag name="KSO_WM_CHIP_DECFILLPROP" val="[]"/>
  <p:tag name="KSO_WM_CHIP_GROUPID" val="5eecac08a758c1ec0b7089de"/>
  <p:tag name="KSO_WM_SLIDE_BK_DARK_LIGHT" val="2"/>
  <p:tag name="KSO_WM_SLIDE_BACKGROUND_TYPE" val="general"/>
  <p:tag name="KSO_WM_SLIDE_SUPPORT_FEATURE_TYPE" val="7"/>
  <p:tag name="KSO_WM_TEMPLATE_ASSEMBLE_XID" val="639b08600c9383becde74185"/>
  <p:tag name="KSO_WM_TEMPLATE_ASSEMBLE_GROUPID" val="639b08600c9383becde74185"/>
  <p:tag name="KSO_WM_UNIT_FLASH_PICTURE_TYPE" val="0"/>
  <p:tag name="FIXED_XID_TMP" val="5f5ee1ca4d6848d78f644aec"/>
  <p:tag name="KSO_WM_SLIDE_CAN_ADD_NAVIGATION"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0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0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03.xml><?xml version="1.0" encoding="utf-8"?>
<p:tagLst xmlns:p="http://schemas.openxmlformats.org/presentationml/2006/main">
  <p:tag name="KSO_WM_UNIT_PLACING_PICTURE_USER_VIEWPORT" val="{&quot;height&quot;:6876,&quot;width&quot;:1032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05.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0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07.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17.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19.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21.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22.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3.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4.xml><?xml version="1.0" encoding="utf-8"?>
<p:tagLst xmlns:p="http://schemas.openxmlformats.org/presentationml/2006/main">
  <p:tag name="KSO_WM_UNIT_PLACING_PICTURE_USER_VIEWPORT" val="{&quot;height&quot;:5565,&quot;width&quot;:3577}"/>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2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27.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8.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2.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4.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45.xml><?xml version="1.0" encoding="utf-8"?>
<p:tagLst xmlns:p="http://schemas.openxmlformats.org/presentationml/2006/main">
  <p:tag name="KSO_WM_BEAUTIFY_FLAG" val="#wm#"/>
  <p:tag name="KSO_WM_TEMPLATE_CATEGORY" val="diagram"/>
  <p:tag name="KSO_WM_TEMPLATE_INDEX" val="20182480"/>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7.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9.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ysClr val="windowText" lastClr="000000"/>
      </a:dk1>
      <a:lt1>
        <a:sysClr val="window" lastClr="FFFFFF"/>
      </a:lt1>
      <a:dk2>
        <a:srgbClr val="F0E9EB"/>
      </a:dk2>
      <a:lt2>
        <a:srgbClr val="FFFFFF"/>
      </a:lt2>
      <a:accent1>
        <a:srgbClr val="CB2844"/>
      </a:accent1>
      <a:accent2>
        <a:srgbClr val="B0304D"/>
      </a:accent2>
      <a:accent3>
        <a:srgbClr val="953856"/>
      </a:accent3>
      <a:accent4>
        <a:srgbClr val="7A415E"/>
      </a:accent4>
      <a:accent5>
        <a:srgbClr val="5F4967"/>
      </a:accent5>
      <a:accent6>
        <a:srgbClr val="44517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16459</Words>
  <Application>WPS 演示</Application>
  <PresentationFormat>宽屏</PresentationFormat>
  <Paragraphs>385</Paragraphs>
  <Slides>36</Slides>
  <Notes>32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36</vt:i4>
      </vt:variant>
    </vt:vector>
  </HeadingPairs>
  <TitlesOfParts>
    <vt:vector size="58" baseType="lpstr">
      <vt:lpstr>Arial</vt:lpstr>
      <vt:lpstr>宋体</vt:lpstr>
      <vt:lpstr>Wingdings</vt:lpstr>
      <vt:lpstr>微软雅黑</vt:lpstr>
      <vt:lpstr>汉仪旗黑-85S</vt:lpstr>
      <vt:lpstr>黑体</vt:lpstr>
      <vt:lpstr>Times New Roman</vt:lpstr>
      <vt:lpstr>HelveticaNeue</vt:lpstr>
      <vt:lpstr>Helvetica 65 Medium</vt:lpstr>
      <vt:lpstr>华文新魏</vt:lpstr>
      <vt:lpstr>Calibri</vt:lpstr>
      <vt:lpstr>仓耳玄三M W05</vt:lpstr>
      <vt:lpstr>Wingdings</vt:lpstr>
      <vt:lpstr>Arial Unicode MS</vt:lpstr>
      <vt:lpstr>等线</vt:lpstr>
      <vt:lpstr>Chalkboard SE</vt:lpstr>
      <vt:lpstr>Segoe Print</vt:lpstr>
      <vt:lpstr>Cambria Math</vt:lpstr>
      <vt:lpstr>Office 主题</vt:lpstr>
      <vt:lpstr>1_Office 主题​​</vt:lpstr>
      <vt:lpstr>2_Office 主题​​</vt:lpstr>
      <vt:lpstr>3_Office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232</cp:revision>
  <dcterms:created xsi:type="dcterms:W3CDTF">2019-09-23T13:49:00Z</dcterms:created>
  <dcterms:modified xsi:type="dcterms:W3CDTF">2023-07-11T11:11:58Z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