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311" r:id="rId3"/>
    <p:sldId id="292" r:id="rId4"/>
    <p:sldId id="287" r:id="rId5"/>
    <p:sldId id="260" r:id="rId6"/>
    <p:sldId id="270" r:id="rId7"/>
    <p:sldId id="256" r:id="rId8"/>
    <p:sldId id="261" r:id="rId9"/>
    <p:sldId id="259" r:id="rId11"/>
    <p:sldId id="263" r:id="rId12"/>
    <p:sldId id="272" r:id="rId13"/>
    <p:sldId id="281" r:id="rId14"/>
    <p:sldId id="288" r:id="rId15"/>
    <p:sldId id="266" r:id="rId16"/>
    <p:sldId id="279" r:id="rId17"/>
    <p:sldId id="277" r:id="rId18"/>
    <p:sldId id="276" r:id="rId19"/>
    <p:sldId id="262" r:id="rId20"/>
    <p:sldId id="280" r:id="rId21"/>
    <p:sldId id="293" r:id="rId22"/>
    <p:sldId id="291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93"/>
    <p:restoredTop sz="92618"/>
  </p:normalViewPr>
  <p:slideViewPr>
    <p:cSldViewPr snapToGrid="0" snapToObjects="1">
      <p:cViewPr>
        <p:scale>
          <a:sx n="100" d="100"/>
          <a:sy n="100" d="100"/>
        </p:scale>
        <p:origin x="270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D1425-D0B2-E34D-8082-527500F982C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BDD93-8AFB-C24F-8CF5-0BB493915B8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How</a:t>
            </a:r>
            <a:r>
              <a:rPr kumimoji="1" lang="en-US" altLang="zh-CN" baseline="0" dirty="0" smtClean="0"/>
              <a:t> did you know that?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BDD93-8AFB-C24F-8CF5-0BB493915B8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612B7-2E64-4CB8-9A59-2577782337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FD583-B524-864B-AF9D-EDA49D6E6F3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BE-D186-5A42-9061-21503606435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GIF"/><Relationship Id="rId2" Type="http://schemas.microsoft.com/office/2007/relationships/hdphoto" Target="../media/image10.wdp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3" Type="http://schemas.openxmlformats.org/officeDocument/2006/relationships/image" Target="../media/image5.tiff"/><Relationship Id="rId2" Type="http://schemas.openxmlformats.org/officeDocument/2006/relationships/image" Target="../media/image11.jpeg"/><Relationship Id="rId1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7.wdp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GIF"/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内容占位符 2"/>
          <p:cNvSpPr>
            <a:spLocks noGrp="1" noChangeArrowheads="1"/>
          </p:cNvSpPr>
          <p:nvPr>
            <p:ph idx="1"/>
          </p:nvPr>
        </p:nvSpPr>
        <p:spPr>
          <a:xfrm>
            <a:off x="1868393" y="537270"/>
            <a:ext cx="8858250" cy="607218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endParaRPr lang="en-US" altLang="zh-CN" dirty="0" smtClean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en-US" altLang="zh-CN" i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      </a:t>
            </a:r>
            <a:endParaRPr lang="en-US" altLang="en-US" sz="4600" dirty="0">
              <a:ea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600" dirty="0">
              <a:ea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CN" altLang="en-US" sz="8000" b="1" dirty="0">
              <a:solidFill>
                <a:srgbClr val="0000FF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 rot="21060000">
            <a:off x="2157078" y="2819884"/>
            <a:ext cx="7215187" cy="2090737"/>
          </a:xfrm>
          <a:custGeom>
            <a:avLst/>
            <a:gdLst>
              <a:gd name="connsiteX0" fmla="*/ 0 w 6423102"/>
              <a:gd name="connsiteY0" fmla="*/ 2360341 h 2471853"/>
              <a:gd name="connsiteX1" fmla="*/ 4638907 w 6423102"/>
              <a:gd name="connsiteY1" fmla="*/ 18585 h 2471853"/>
              <a:gd name="connsiteX2" fmla="*/ 6378497 w 6423102"/>
              <a:gd name="connsiteY2" fmla="*/ 2471853 h 2471853"/>
              <a:gd name="connsiteX3" fmla="*/ 6378497 w 6423102"/>
              <a:gd name="connsiteY3" fmla="*/ 2471853 h 2471853"/>
              <a:gd name="connsiteX4" fmla="*/ 6423102 w 6423102"/>
              <a:gd name="connsiteY4" fmla="*/ 2427249 h 247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3102" h="2471853">
                <a:moveTo>
                  <a:pt x="0" y="2360341"/>
                </a:moveTo>
                <a:cubicBezTo>
                  <a:pt x="1787912" y="1180170"/>
                  <a:pt x="3575824" y="0"/>
                  <a:pt x="4638907" y="18585"/>
                </a:cubicBezTo>
                <a:cubicBezTo>
                  <a:pt x="5701990" y="37170"/>
                  <a:pt x="6378497" y="2471853"/>
                  <a:pt x="6378497" y="2471853"/>
                </a:cubicBezTo>
                <a:lnTo>
                  <a:pt x="6378497" y="2471853"/>
                </a:lnTo>
                <a:lnTo>
                  <a:pt x="6423102" y="2427249"/>
                </a:lnTo>
              </a:path>
            </a:pathLst>
          </a:cu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0066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流程图: 联系 7"/>
          <p:cNvSpPr/>
          <p:nvPr/>
        </p:nvSpPr>
        <p:spPr>
          <a:xfrm>
            <a:off x="2112963" y="5257800"/>
            <a:ext cx="285750" cy="2857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流程图: 联系 8"/>
          <p:cNvSpPr/>
          <p:nvPr/>
        </p:nvSpPr>
        <p:spPr>
          <a:xfrm>
            <a:off x="7242175" y="2232025"/>
            <a:ext cx="285750" cy="2857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内容占位符 2"/>
          <p:cNvSpPr txBox="1">
            <a:spLocks noChangeArrowheads="1"/>
          </p:cNvSpPr>
          <p:nvPr/>
        </p:nvSpPr>
        <p:spPr bwMode="auto">
          <a:xfrm>
            <a:off x="6767544" y="1267567"/>
            <a:ext cx="2428875" cy="13573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altLang="zh-CN" sz="2800" b="1" i="1" dirty="0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Climax (</a:t>
            </a:r>
            <a:r>
              <a:rPr lang="zh-CN" altLang="en-US" sz="2800" b="1" dirty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高潮</a:t>
            </a:r>
            <a:r>
              <a:rPr lang="en-US" altLang="zh-CN" sz="2800" b="1" i="1" dirty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)</a:t>
            </a:r>
            <a:endParaRPr lang="en-US" altLang="zh-CN" sz="2800" b="1" i="1" dirty="0">
              <a:solidFill>
                <a:srgbClr val="C0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18" name="流程图: 联系 17"/>
          <p:cNvSpPr/>
          <p:nvPr/>
        </p:nvSpPr>
        <p:spPr>
          <a:xfrm>
            <a:off x="4792663" y="3286125"/>
            <a:ext cx="285750" cy="2857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流程图: 联系 18"/>
          <p:cNvSpPr/>
          <p:nvPr/>
        </p:nvSpPr>
        <p:spPr>
          <a:xfrm>
            <a:off x="9323389" y="4206875"/>
            <a:ext cx="287337" cy="2857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内容占位符 2"/>
          <p:cNvSpPr txBox="1">
            <a:spLocks noChangeArrowheads="1"/>
          </p:cNvSpPr>
          <p:nvPr/>
        </p:nvSpPr>
        <p:spPr bwMode="auto">
          <a:xfrm>
            <a:off x="8549137" y="4718279"/>
            <a:ext cx="2428875" cy="11953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Ending</a:t>
            </a:r>
            <a:r>
              <a:rPr lang="zh-CN" altLang="en-US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 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(</a:t>
            </a:r>
            <a:r>
              <a:rPr lang="zh-CN" altLang="en-US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结局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) </a:t>
            </a:r>
            <a:endParaRPr lang="en-US" altLang="zh-CN" sz="2800" b="1" i="1" dirty="0">
              <a:solidFill>
                <a:srgbClr val="C0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23" name="内容占位符 2"/>
          <p:cNvSpPr txBox="1">
            <a:spLocks noChangeArrowheads="1"/>
          </p:cNvSpPr>
          <p:nvPr/>
        </p:nvSpPr>
        <p:spPr bwMode="auto">
          <a:xfrm>
            <a:off x="833384" y="5601093"/>
            <a:ext cx="2428875" cy="1357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Introduction</a:t>
            </a:r>
            <a:endParaRPr lang="en-US" altLang="zh-CN" sz="2800" b="1" i="1" dirty="0" smtClean="0">
              <a:solidFill>
                <a:srgbClr val="C0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(</a:t>
            </a:r>
            <a:r>
              <a:rPr lang="zh-CN" altLang="en-US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导入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)</a:t>
            </a:r>
            <a:r>
              <a:rPr lang="en-US" altLang="zh-CN" sz="3200" i="1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endParaRPr lang="en-US" altLang="zh-CN" sz="3200" i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内容占位符 2"/>
          <p:cNvSpPr txBox="1">
            <a:spLocks noChangeArrowheads="1"/>
          </p:cNvSpPr>
          <p:nvPr/>
        </p:nvSpPr>
        <p:spPr bwMode="auto">
          <a:xfrm>
            <a:off x="4589515" y="3528218"/>
            <a:ext cx="2428875" cy="13573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Development</a:t>
            </a:r>
            <a:endParaRPr lang="en-US" altLang="zh-CN" sz="2800" b="1" i="1" dirty="0" smtClean="0">
              <a:solidFill>
                <a:srgbClr val="C0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(</a:t>
            </a:r>
            <a:r>
              <a:rPr lang="zh-CN" altLang="en-US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发展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,</a:t>
            </a:r>
            <a:r>
              <a:rPr lang="zh-CN" altLang="en-US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经过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)</a:t>
            </a:r>
            <a:r>
              <a:rPr lang="en-US" altLang="zh-CN" sz="2800" i="1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endParaRPr lang="en-US" altLang="zh-CN" sz="2800" i="1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0" y="20815"/>
            <a:ext cx="12191999" cy="576064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Summary:</a:t>
            </a:r>
            <a:r>
              <a:rPr lang="zh-CN" altLang="en-US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draw</a:t>
            </a:r>
            <a:r>
              <a:rPr lang="zh-CN" altLang="en-US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 </a:t>
            </a: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</a:rPr>
              <a:t>a mind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map</a:t>
            </a:r>
            <a:r>
              <a:rPr lang="en-US" altLang="zh-CN" sz="2800" b="1" dirty="0" smtClean="0">
                <a:latin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to retell </a:t>
            </a:r>
            <a:r>
              <a:rPr lang="en-US" altLang="zh-CN" sz="2800" b="1" dirty="0" smtClean="0">
                <a:latin typeface="Comic Sans MS" panose="030F0702030302020204" charset="0"/>
              </a:rPr>
              <a:t>the development of the story</a:t>
            </a:r>
            <a:endParaRPr lang="zh-CN" altLang="en-US" sz="2800" b="1" dirty="0">
              <a:latin typeface="Comic Sans MS" panose="030F0702030302020204" charset="0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177916" y="3831733"/>
            <a:ext cx="3823574" cy="89667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b="1" dirty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The whole family </a:t>
            </a: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had </a:t>
            </a:r>
            <a:r>
              <a:rPr lang="en-US" altLang="zh-CN" sz="2400" b="1" dirty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a </a:t>
            </a:r>
            <a:r>
              <a:rPr lang="en-US" altLang="zh-CN" sz="2400" b="1" dirty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happy gathering time</a:t>
            </a:r>
            <a:r>
              <a:rPr lang="en-US" altLang="zh-CN" sz="2400" b="1" dirty="0" smtClean="0">
                <a:solidFill>
                  <a:srgbClr val="C0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en-US" altLang="zh-CN" sz="2400" b="1" dirty="0">
              <a:solidFill>
                <a:srgbClr val="0070C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endParaRPr lang="en-US" altLang="zh-CN" sz="2400" b="1" dirty="0">
              <a:solidFill>
                <a:srgbClr val="272727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370372" y="1957573"/>
            <a:ext cx="3631118" cy="13183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Branson </a:t>
            </a:r>
            <a:r>
              <a:rPr lang="en-US" altLang="zh-CN" sz="2400" b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spotted </a:t>
            </a: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the 2-year-old twins face down the pool! </a:t>
            </a:r>
            <a:endParaRPr lang="en-US" altLang="zh-CN" sz="2400" b="1" dirty="0">
              <a:solidFill>
                <a:srgbClr val="272727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36" name="圆角矩形 8"/>
          <p:cNvSpPr/>
          <p:nvPr/>
        </p:nvSpPr>
        <p:spPr>
          <a:xfrm>
            <a:off x="3755893" y="4705449"/>
            <a:ext cx="1716594" cy="1923485"/>
          </a:xfrm>
          <a:prstGeom prst="roundRect">
            <a:avLst>
              <a:gd name="adj" fmla="val 4483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joyous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cheerful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delighted excited thrilled</a:t>
            </a:r>
            <a:endParaRPr lang="en-US" altLang="zh-CN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4999391" y="753512"/>
            <a:ext cx="5887336" cy="93125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Branson </a:t>
            </a:r>
            <a:r>
              <a:rPr lang="en-US" altLang="zh-CN" sz="2400" b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performed a miraculous rescue</a:t>
            </a: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 towards the drowned twins </a:t>
            </a:r>
            <a:endParaRPr lang="en-US" altLang="zh-CN" sz="2400" b="1" dirty="0">
              <a:solidFill>
                <a:srgbClr val="272727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endParaRPr lang="en-US" altLang="zh-CN" sz="2400" b="1" dirty="0">
              <a:solidFill>
                <a:srgbClr val="272727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39" name="圆角矩形 8"/>
          <p:cNvSpPr/>
          <p:nvPr/>
        </p:nvSpPr>
        <p:spPr>
          <a:xfrm>
            <a:off x="9427598" y="1607942"/>
            <a:ext cx="1724629" cy="1552234"/>
          </a:xfrm>
          <a:prstGeom prst="roundRect">
            <a:avLst>
              <a:gd name="adj" fmla="val 4483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alm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ntelligent 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brave 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heroic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56341" y="753511"/>
            <a:ext cx="2126559" cy="101328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000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08089" y="933567"/>
            <a:ext cx="177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</a:t>
            </a:r>
            <a:r>
              <a:rPr kumimoji="1" lang="en-US" altLang="zh-CN" sz="2800" b="1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ilemma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1" name="圆角矩形 8"/>
          <p:cNvSpPr/>
          <p:nvPr/>
        </p:nvSpPr>
        <p:spPr>
          <a:xfrm>
            <a:off x="10130731" y="5315973"/>
            <a:ext cx="1707964" cy="926786"/>
          </a:xfrm>
          <a:prstGeom prst="roundRect">
            <a:avLst>
              <a:gd name="adj" fmla="val 4483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</a:t>
            </a:r>
            <a:r>
              <a:rPr lang="en-US" altLang="zh-CN" sz="24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elieved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rateful 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9816643" y="3308406"/>
            <a:ext cx="2025059" cy="128179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The twins</a:t>
            </a:r>
            <a:r>
              <a:rPr lang="zh-CN" altLang="en-US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 smtClean="0">
                <a:solidFill>
                  <a:srgbClr val="0070C0"/>
                </a:solidFill>
                <a:latin typeface="Comic Sans MS" panose="030F0702030302020204" charset="0"/>
                <a:ea typeface="宋体" panose="02010600030101010101" pitchFamily="2" charset="-122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Comic Sans MS" panose="030F0702030302020204" charset="0"/>
                <a:ea typeface="宋体" panose="02010600030101010101" pitchFamily="2" charset="-122"/>
              </a:rPr>
              <a:t>were saved.  </a:t>
            </a:r>
            <a:endParaRPr lang="en-US" altLang="zh-CN" sz="2400" b="1" dirty="0">
              <a:solidFill>
                <a:srgbClr val="C0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</a:pPr>
            <a:endParaRPr lang="en-US" altLang="zh-CN" sz="2800" b="1" i="1" dirty="0">
              <a:solidFill>
                <a:srgbClr val="C00000"/>
              </a:solidFill>
              <a:latin typeface="Comic Sans MS" panose="030F0702030302020204" charset="0"/>
              <a:ea typeface="宋体" panose="02010600030101010101" pitchFamily="2" charset="-122"/>
            </a:endParaRPr>
          </a:p>
        </p:txBody>
      </p:sp>
      <p:sp>
        <p:nvSpPr>
          <p:cNvPr id="43" name="圆角矩形 8"/>
          <p:cNvSpPr/>
          <p:nvPr/>
        </p:nvSpPr>
        <p:spPr>
          <a:xfrm>
            <a:off x="3941648" y="1940803"/>
            <a:ext cx="1823597" cy="1626662"/>
          </a:xfrm>
          <a:prstGeom prst="roundRect">
            <a:avLst>
              <a:gd name="adj" fmla="val 4483"/>
            </a:avLst>
          </a:prstGeom>
          <a:solidFill>
            <a:srgbClr val="C00000"/>
          </a:solidFill>
          <a:ln w="38100" cap="flat" cmpd="sng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frightened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errified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orrible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dreadful</a:t>
            </a:r>
            <a:endParaRPr lang="en-US" altLang="zh-CN" sz="24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endParaRPr lang="en-US" altLang="zh-CN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0512" y="4013108"/>
            <a:ext cx="2648355" cy="2895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/>
      <p:bldP spid="18" grpId="0" animBg="1"/>
      <p:bldP spid="19" grpId="0" animBg="1"/>
      <p:bldP spid="22" grpId="0"/>
      <p:bldP spid="23" grpId="0"/>
      <p:bldP spid="2" grpId="0"/>
      <p:bldP spid="30" grpId="0" bldLvl="0" animBg="1"/>
      <p:bldP spid="35" grpId="0" bldLvl="0" animBg="1"/>
      <p:bldP spid="36" grpId="0" bldLvl="0" animBg="1"/>
      <p:bldP spid="37" grpId="0" bldLvl="0" animBg="1"/>
      <p:bldP spid="39" grpId="0" bldLvl="0" animBg="1"/>
      <p:bldP spid="31" grpId="0" animBg="1"/>
      <p:bldP spid="40" grpId="0"/>
      <p:bldP spid="41" grpId="0" bldLvl="0" animBg="1"/>
      <p:bldP spid="42" grpId="0" bldLvl="0" animBg="1"/>
      <p:bldP spid="4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088" y="2778347"/>
            <a:ext cx="2764537" cy="2073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1" y="2425327"/>
            <a:ext cx="2919982" cy="23136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0" y="0"/>
            <a:ext cx="9570720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Now, Let‘s</a:t>
            </a:r>
            <a:r>
              <a:rPr lang="zh-CN" altLang="en-US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apply what we have learned into practice!</a:t>
            </a:r>
            <a:endParaRPr lang="en-US" altLang="zh-CN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52400" y="818138"/>
            <a:ext cx="11594591" cy="583996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矩形 226311"/>
          <p:cNvSpPr/>
          <p:nvPr/>
        </p:nvSpPr>
        <p:spPr>
          <a:xfrm>
            <a:off x="1600357" y="3762065"/>
            <a:ext cx="7970363" cy="2716150"/>
          </a:xfrm>
          <a:solidFill>
            <a:srgbClr val="FF0000"/>
          </a:solidFill>
          <a:ln w="19050">
            <a:solidFill>
              <a:schemeClr val="tx1"/>
            </a:solidFill>
            <a:round/>
          </a:ln>
          <a:effectLst>
            <a:prstShdw prst="shdw13" dist="53882" dir="13500000">
              <a:srgbClr val="990000">
                <a:alpha val="50000"/>
              </a:srgbClr>
            </a:prstShdw>
          </a:effectLst>
        </p:spPr>
        <p:txBody>
          <a:bodyPr wrap="none" fromWordArt="1" anchor="t" anchorCtr="0">
            <a:prstTxWarp prst="textStop">
              <a:avLst/>
            </a:prstTxWarp>
          </a:bodyPr>
          <a:lstStyle/>
          <a:p>
            <a:pPr algn="ctr"/>
            <a:r>
              <a:rPr sz="3600" b="1" kern="10" dirty="0">
                <a:ln w="19050">
                  <a:solidFill>
                    <a:schemeClr val="tx1"/>
                  </a:solidFill>
                  <a:round/>
                </a:ln>
                <a:solidFill>
                  <a:srgbClr val="FF0000"/>
                </a:solidFill>
                <a:effectLst>
                  <a:prstShdw prst="shdw13" dist="53882" dir="13500000">
                    <a:srgbClr val="990000">
                      <a:alpha val="50000"/>
                    </a:srgbClr>
                  </a:prstShdw>
                </a:effectLst>
                <a:latin typeface="Arial" panose="020B0604020202020204"/>
              </a:rPr>
              <a:t> Writing task</a:t>
            </a:r>
            <a:endParaRPr sz="3600" b="1" kern="10" dirty="0">
              <a:ln w="19050">
                <a:solidFill>
                  <a:schemeClr val="tx1"/>
                </a:solidFill>
                <a:round/>
              </a:ln>
              <a:solidFill>
                <a:srgbClr val="FF0000"/>
              </a:solidFill>
              <a:effectLst>
                <a:prstShdw prst="shdw13" dist="53882" dir="13500000">
                  <a:srgbClr val="990000">
                    <a:alpha val="50000"/>
                  </a:srgbClr>
                </a:prstShdw>
              </a:effectLst>
              <a:latin typeface="Arial" panose="020B0604020202020204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46175" y="1075194"/>
            <a:ext cx="10607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uppose </a:t>
            </a:r>
            <a:r>
              <a:rPr lang="en-US" altLang="zh-CN" sz="2800" kern="1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you </a:t>
            </a:r>
            <a:r>
              <a:rPr lang="en-US" altLang="zh-CN" sz="2800" b="1" kern="1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were a lifeguard</a:t>
            </a:r>
            <a:r>
              <a:rPr lang="en-US" altLang="zh-CN" sz="2800" kern="1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there was a child drowning in the water. Try to describe how to perform your rescue. (Please 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highlight </a:t>
            </a:r>
            <a:r>
              <a:rPr lang="en-US" altLang="zh-CN" sz="2800" b="1" kern="1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your heroism </a:t>
            </a:r>
            <a:r>
              <a:rPr lang="en-US" altLang="zh-CN" sz="2800" kern="1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by 2 aspects, including </a:t>
            </a:r>
            <a:r>
              <a:rPr lang="en-US" altLang="zh-CN" sz="2800" b="1" kern="1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seriousness of the situation and your quick action!)</a:t>
            </a:r>
            <a:endParaRPr lang="zh-CN" altLang="zh-CN" sz="3600" b="1" kern="1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9570720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Chance to be a hero/</a:t>
            </a: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</a:rPr>
              <a:t>heroine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: one paradigm (</a:t>
            </a:r>
            <a:r>
              <a:rPr lang="zh-CN" altLang="en-US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典范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77800" y="659698"/>
            <a:ext cx="11811000" cy="619830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6436" y="659698"/>
            <a:ext cx="112410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   Without</a:t>
            </a:r>
            <a:r>
              <a:rPr lang="zh-CN" altLang="en-US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thinking twice, I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leaped off my chair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dived into the water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with a tremendous splash.</a:t>
            </a:r>
            <a:r>
              <a:rPr lang="en-US" altLang="zh-CN" sz="2800" kern="1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Meanwhile, a small crowd of the onlookers </a:t>
            </a:r>
            <a:r>
              <a:rPr lang="en-US" altLang="zh-CN" sz="2800" kern="1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called emergency service</a:t>
            </a:r>
            <a:r>
              <a:rPr lang="en-US" altLang="zh-CN" sz="2800" kern="1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I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swam as quickly</a:t>
            </a:r>
            <a:r>
              <a:rPr lang="en-US" altLang="zh-CN" sz="2800" kern="1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as I could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towards the the drowning boy. After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reaching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him, I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grabbed him around the chest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pulled him to the water surface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Then we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slowly moved to the side of the pool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As soon as we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climbed out of the pool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I started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performing CPR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on the boy. Luckily, the boy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coughed up water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started breathing after several minutes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What a positive sign! Meanwhile the crowd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burst into applause!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After seeing her boy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safe and sound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the boy’s mother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tottered forward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sank upon the bosom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of her son,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crying tears of joy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Then she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clasped my hands tightly,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expressing her thanks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over and over again. Today, I really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took pride in my brave action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appreciated the value of </a:t>
            </a:r>
            <a:r>
              <a:rPr lang="en-US" altLang="zh-CN" sz="2800" kern="1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my job. </a:t>
            </a:r>
            <a:endParaRPr lang="en-US" altLang="zh-CN" sz="2800" kern="100" dirty="0" smtClean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b="1" kern="1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endParaRPr lang="zh-CN" altLang="zh-CN" sz="3600" b="1" kern="1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" y="0"/>
            <a:ext cx="12192000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Let’s recall what we ‘ve learned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today about First-Aid 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4640" y="806021"/>
            <a:ext cx="1802979" cy="668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28201" y="1645211"/>
            <a:ext cx="1783439" cy="89331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30237" y="894852"/>
            <a:ext cx="1571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Initially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014794" y="847941"/>
            <a:ext cx="10177205" cy="6264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 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should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keep calm 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when an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accident/emergency occurs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49692" y="1784867"/>
            <a:ext cx="10272564" cy="62480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</a:t>
            </a:r>
            <a:r>
              <a:rPr lang="en-US" altLang="zh-CN" sz="280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ought to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call 911/ 120/ emergency service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right away! 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0237" y="1861814"/>
            <a:ext cx="181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Secondly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785178" y="3457562"/>
            <a:ext cx="5854472" cy="57429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someone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drowning?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95532" y="3990040"/>
            <a:ext cx="2014791" cy="196115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2821129" y="5875738"/>
            <a:ext cx="5426633" cy="58325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got burned?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749021" y="5070749"/>
            <a:ext cx="5754550" cy="61552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bleeding?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70007" y="2709316"/>
            <a:ext cx="11952249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While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in different situations, we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 corresponding First-Aid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8422" y="4493565"/>
            <a:ext cx="2152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Different situations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2404901" y="3822366"/>
            <a:ext cx="276282" cy="2496766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2749021" y="4255823"/>
            <a:ext cx="6187687" cy="61552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fell through ice?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180" y="2211675"/>
            <a:ext cx="3144726" cy="2491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图片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365" y="4992273"/>
            <a:ext cx="2938210" cy="184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614" y="2908511"/>
            <a:ext cx="3186492" cy="3517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4" descr="comprehending 1"/>
          <p:cNvPicPr/>
          <p:nvPr/>
        </p:nvPicPr>
        <p:blipFill>
          <a:blip r:embed="rId4"/>
          <a:stretch>
            <a:fillRect/>
          </a:stretch>
        </p:blipFill>
        <p:spPr>
          <a:xfrm>
            <a:off x="8887281" y="4352627"/>
            <a:ext cx="3234975" cy="2146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bldLvl="0" animBg="1"/>
      <p:bldP spid="8" grpId="0" bldLvl="0" animBg="1"/>
      <p:bldP spid="10" grpId="0" bldLvl="0" animBg="1"/>
      <p:bldP spid="11" grpId="0" animBg="1"/>
      <p:bldP spid="13" grpId="0" bldLvl="0" animBg="1"/>
      <p:bldP spid="14" grpId="0" bldLvl="0" animBg="1"/>
      <p:bldP spid="15" grpId="0" animBg="1"/>
      <p:bldP spid="17" grpId="0" animBg="1"/>
      <p:bldP spid="1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851288" y="721351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54119" y="816802"/>
            <a:ext cx="111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First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18860" y="1611178"/>
            <a:ext cx="1479141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51288" y="2581829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66001" y="1699897"/>
            <a:ext cx="14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Next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50174" y="2720441"/>
            <a:ext cx="14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Then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556739" y="1687826"/>
            <a:ext cx="9488209" cy="6264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Dive into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swimming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pool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at once/immediately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610564" y="2673051"/>
            <a:ext cx="9488209" cy="56829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Pull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drowned person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out of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swimming pool.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606228" y="3518963"/>
            <a:ext cx="9438719" cy="187472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 /operate CPR(</a:t>
            </a:r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心肺复苏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copy/imitate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you have learned from the school/ other people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until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someone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coughed up the water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started breathing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95142" y="934413"/>
            <a:ext cx="418343" cy="4943486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-93060" y="31189"/>
            <a:ext cx="12380495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drowning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kind of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rescue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can we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826377" y="4026266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1000347" y="4142847"/>
            <a:ext cx="1605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Later  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2702291" y="5648191"/>
            <a:ext cx="9440219" cy="103157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cry for help or ask others to call 911/ emergency service  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2574734" y="780487"/>
            <a:ext cx="8476379" cy="6264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keep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calm 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when an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accident/emergency occurs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429058" y="5470704"/>
            <a:ext cx="2135878" cy="93039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566413" y="5682575"/>
            <a:ext cx="1990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Meanwhile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bldLvl="0" animBg="1"/>
      <p:bldP spid="13" grpId="0" bldLvl="0" animBg="1"/>
      <p:bldP spid="14" grpId="0" bldLvl="0" animBg="1"/>
      <p:bldP spid="17" grpId="0" animBg="1"/>
      <p:bldP spid="41" grpId="0" animBg="1"/>
      <p:bldP spid="43" grpId="0" bldLvl="0" animBg="1"/>
      <p:bldP spid="44" grpId="0" bldLvl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529082" y="2025515"/>
            <a:ext cx="552447" cy="5524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217870" y="2185847"/>
            <a:ext cx="3818082" cy="2415359"/>
          </a:xfrm>
          <a:prstGeom prst="ellipse">
            <a:avLst/>
          </a:prstGeom>
          <a:solidFill>
            <a:srgbClr val="0070C0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726760" y="2394832"/>
            <a:ext cx="4834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 to </a:t>
            </a:r>
            <a:endParaRPr lang="en-US" altLang="zh-CN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Survive </a:t>
            </a:r>
            <a:endParaRPr lang="en-US" altLang="zh-CN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fall through ice</a:t>
            </a:r>
            <a:r>
              <a:rPr lang="zh-CN" altLang="en-US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</a:t>
            </a:r>
            <a:endParaRPr lang="zh-CN" altLang="zh-CN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7" name="图片 26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3" y="466845"/>
            <a:ext cx="2491062" cy="183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图片 2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572" y="1866068"/>
            <a:ext cx="2938210" cy="184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图片 2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90" y="4878274"/>
            <a:ext cx="3073730" cy="178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图片 2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22" y="4863591"/>
            <a:ext cx="3086178" cy="170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图片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6" y="1351120"/>
            <a:ext cx="3044663" cy="1851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椭圆 32"/>
          <p:cNvSpPr/>
          <p:nvPr/>
        </p:nvSpPr>
        <p:spPr>
          <a:xfrm>
            <a:off x="3384476" y="1728174"/>
            <a:ext cx="797609" cy="8141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1</a:t>
            </a:r>
            <a:endParaRPr kumimoji="1" lang="zh-CN" altLang="en-US" sz="24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5848168" y="1335671"/>
            <a:ext cx="797609" cy="8141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2</a:t>
            </a:r>
            <a:endParaRPr kumimoji="1" lang="zh-CN" altLang="en-US" sz="24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217870" y="434417"/>
            <a:ext cx="2839201" cy="83944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lnSpc>
                <a:spcPts val="2500"/>
              </a:lnSpc>
            </a:pPr>
            <a:r>
              <a:rPr lang="zh-CN" altLang="en-US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get control of your breathing</a:t>
            </a:r>
            <a:endParaRPr lang="zh-CN" altLang="en-US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9469505" y="604739"/>
            <a:ext cx="2432686" cy="112343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lnSpc>
                <a:spcPts val="25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Locate 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thickest area of ice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8000167" y="3676409"/>
            <a:ext cx="4110471" cy="292047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Stretch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your arms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over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surface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; get horizontal with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surface</a:t>
            </a:r>
            <a:r>
              <a:rPr lang="zh-CN" altLang="en-US" sz="28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kick your legs to climb out of the water</a:t>
            </a:r>
            <a:endParaRPr lang="en-US" altLang="zh-CN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8000197" y="2521946"/>
            <a:ext cx="797609" cy="8141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3</a:t>
            </a:r>
            <a:endParaRPr kumimoji="1" lang="zh-CN" altLang="en-US" sz="24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7202558" y="4367660"/>
            <a:ext cx="797609" cy="8141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4</a:t>
            </a:r>
            <a:endParaRPr kumimoji="1" lang="zh-CN" altLang="en-US" sz="24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-14717" y="3448520"/>
            <a:ext cx="4545647" cy="156337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Place your arms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over the surface of the ice and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remain visible for rescue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313740" y="529386"/>
            <a:ext cx="3101279" cy="81556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lnSpc>
                <a:spcPts val="25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Stay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as calm as possible!</a:t>
            </a:r>
            <a:endParaRPr lang="zh-CN" altLang="en-US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479135" y="5034397"/>
            <a:ext cx="797609" cy="8141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5</a:t>
            </a:r>
            <a:endParaRPr kumimoji="1" lang="zh-CN" altLang="en-US" sz="24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33" grpId="0" animBg="1"/>
      <p:bldP spid="34" grpId="0" animBg="1"/>
      <p:bldP spid="35" grpId="0" bldLvl="0" animBg="1"/>
      <p:bldP spid="37" grpId="0" bldLvl="0" animBg="1"/>
      <p:bldP spid="38" grpId="0" bldLvl="0" animBg="1"/>
      <p:bldP spid="39" grpId="0" animBg="1"/>
      <p:bldP spid="40" grpId="0" animBg="1"/>
      <p:bldP spid="41" grpId="0" bldLvl="0" animBg="1"/>
      <p:bldP spid="42" grpId="0" bldLvl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84221" y="108284"/>
            <a:ext cx="11117982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bleeding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ow to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highlight the heroism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55536" y="1375826"/>
            <a:ext cx="2877312" cy="142342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455536" y="3764378"/>
            <a:ext cx="2779776" cy="125252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640975" y="1100184"/>
            <a:ext cx="7392786" cy="208179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screaming/shouting/yelling</a:t>
            </a:r>
            <a:r>
              <a:rPr lang="zh-CN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尖叫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; shocking;</a:t>
            </a:r>
            <a:r>
              <a:rPr lang="en-US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bleeding heavily</a:t>
            </a:r>
            <a:r>
              <a:rPr lang="zh-CN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大出血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severe situation,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being stabbed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repeatedly</a:t>
            </a:r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zh-CN" altLang="zh-CN" sz="2800" b="1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多次</a:t>
            </a:r>
            <a:r>
              <a:rPr lang="zh-CN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被刺伤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;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almost been cut off</a:t>
            </a:r>
            <a:r>
              <a:rPr lang="zh-CN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几乎被砍断了</a:t>
            </a:r>
            <a:r>
              <a:rPr lang="zh-CN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519054" y="3595000"/>
            <a:ext cx="8592033" cy="284379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r>
              <a:rPr lang="zh-CN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好词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: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rushed outside</a:t>
            </a:r>
            <a:r>
              <a:rPr lang="zh-CN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冲出去</a:t>
            </a:r>
            <a:r>
              <a:rPr lang="en-US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;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quick</a:t>
            </a:r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action</a:t>
            </a:r>
            <a:r>
              <a:rPr lang="en-US" altLang="zh-CN" sz="2800" b="1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;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bravery; immediately, treat, applying pressure</a:t>
            </a:r>
            <a:r>
              <a:rPr lang="zh-CN" altLang="zh-CN" sz="2800" b="1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施加压力</a:t>
            </a:r>
            <a:endParaRPr lang="zh-CN" altLang="zh-CN" sz="28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zh-CN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好</a:t>
            </a:r>
            <a:r>
              <a:rPr lang="zh-CN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句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: 1.</a:t>
            </a:r>
            <a:r>
              <a:rPr lang="zh-CN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约翰立即采取行动，而不是感到害怕和袖手旁观</a:t>
            </a:r>
            <a:r>
              <a:rPr lang="zh-CN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！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John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immediately took actions instead of feeling frightened and standing by!</a:t>
            </a:r>
            <a:endParaRPr lang="zh-CN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7233" y="1448585"/>
            <a:ext cx="2356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seriousness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of situations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7233" y="3913584"/>
            <a:ext cx="2356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heroes’ quick action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147409" y="1276433"/>
            <a:ext cx="360394" cy="3933278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bldLvl="0" animBg="1"/>
      <p:bldP spid="7" grpId="0" bldLvl="0" animBg="1"/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/>
          <p:nvPr/>
        </p:nvSpPr>
        <p:spPr>
          <a:xfrm>
            <a:off x="60629" y="94477"/>
            <a:ext cx="10239071" cy="510778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Let‘s</a:t>
            </a:r>
            <a:r>
              <a:rPr lang="zh-CN" altLang="en-US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recall: What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kind of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firs aid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did John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(</a:t>
            </a:r>
            <a:r>
              <a:rPr lang="zh-CN" altLang="en-US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人教</a:t>
            </a:r>
            <a:r>
              <a:rPr lang="en-US" altLang="zh-CN" sz="24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B5U5) </a:t>
            </a:r>
            <a:endParaRPr lang="zh-CN" altLang="en-US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904034" y="682971"/>
            <a:ext cx="10544253" cy="86409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algn="just">
              <a:lnSpc>
                <a:spcPts val="28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He slowed the bleeding by </a:t>
            </a:r>
            <a:r>
              <a:rPr lang="en-US" altLang="zh-CN" sz="2800" b="1" dirty="0">
                <a:solidFill>
                  <a:srgbClr val="FF0000"/>
                </a:solidFill>
              </a:rPr>
              <a:t>applying</a:t>
            </a:r>
            <a:r>
              <a:rPr lang="en-US" altLang="zh-CN" sz="2800" dirty="0">
                <a:solidFill>
                  <a:srgbClr val="000000"/>
                </a:solidFill>
              </a:rPr>
              <a:t> pressure to the wounds </a:t>
            </a:r>
            <a:r>
              <a:rPr lang="en-US" altLang="zh-CN" sz="2800" b="1" dirty="0">
                <a:solidFill>
                  <a:srgbClr val="0070C0"/>
                </a:solidFill>
              </a:rPr>
              <a:t>until </a:t>
            </a:r>
            <a:r>
              <a:rPr lang="en-US" altLang="zh-CN" sz="2800" dirty="0">
                <a:solidFill>
                  <a:srgbClr val="000000"/>
                </a:solidFill>
              </a:rPr>
              <a:t>the police and ambulance arrived.</a:t>
            </a:r>
            <a:endParaRPr lang="zh-CN" altLang="zh-CN" sz="2800" dirty="0">
              <a:solidFill>
                <a:srgbClr val="000000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366056" y="2401748"/>
            <a:ext cx="10447991" cy="86409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algn="just">
              <a:lnSpc>
                <a:spcPts val="2800"/>
              </a:lnSpc>
            </a:pPr>
            <a:r>
              <a:rPr lang="en-US" altLang="zh-CN" sz="2800" dirty="0">
                <a:solidFill>
                  <a:srgbClr val="000000"/>
                </a:solidFill>
              </a:rPr>
              <a:t>He</a:t>
            </a:r>
            <a:r>
              <a:rPr lang="en-US" altLang="zh-CN" sz="2800" b="1" dirty="0">
                <a:solidFill>
                  <a:srgbClr val="0070C0"/>
                </a:solidFill>
              </a:rPr>
              <a:t> did not </a:t>
            </a:r>
            <a:r>
              <a:rPr lang="en-US" altLang="zh-CN" sz="2800" b="1" dirty="0">
                <a:solidFill>
                  <a:srgbClr val="FF0000"/>
                </a:solidFill>
              </a:rPr>
              <a:t>stop applying </a:t>
            </a:r>
            <a:r>
              <a:rPr lang="en-US" altLang="zh-CN" sz="2800" dirty="0">
                <a:solidFill>
                  <a:srgbClr val="000000"/>
                </a:solidFill>
              </a:rPr>
              <a:t>pressure to the wounds </a:t>
            </a:r>
            <a:r>
              <a:rPr lang="en-US" altLang="zh-CN" sz="2800" b="1" dirty="0">
                <a:solidFill>
                  <a:srgbClr val="0070C0"/>
                </a:solidFill>
              </a:rPr>
              <a:t>until </a:t>
            </a:r>
            <a:r>
              <a:rPr lang="en-US" altLang="zh-CN" sz="2800" dirty="0">
                <a:solidFill>
                  <a:srgbClr val="000000"/>
                </a:solidFill>
              </a:rPr>
              <a:t>the police and ambulance arrived.</a:t>
            </a:r>
            <a:endParaRPr lang="zh-CN" altLang="zh-CN" sz="2800" dirty="0">
              <a:solidFill>
                <a:srgbClr val="000000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610082" y="4132116"/>
            <a:ext cx="10447805" cy="86409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algn="just">
              <a:lnSpc>
                <a:spcPts val="2800"/>
              </a:lnSpc>
            </a:pPr>
            <a:r>
              <a:rPr lang="en-US" altLang="zh-CN" sz="2800" b="1" dirty="0">
                <a:solidFill>
                  <a:srgbClr val="0070C0"/>
                </a:solidFill>
              </a:rPr>
              <a:t>Not until </a:t>
            </a:r>
            <a:r>
              <a:rPr lang="en-US" altLang="zh-CN" sz="2800" dirty="0">
                <a:solidFill>
                  <a:srgbClr val="000000"/>
                </a:solidFill>
              </a:rPr>
              <a:t>the police and ambulance arrived </a:t>
            </a:r>
            <a:r>
              <a:rPr lang="en-US" altLang="zh-CN" sz="2800" b="1" dirty="0">
                <a:solidFill>
                  <a:srgbClr val="FF0000"/>
                </a:solidFill>
              </a:rPr>
              <a:t>did</a:t>
            </a:r>
            <a:r>
              <a:rPr lang="en-US" altLang="zh-CN" sz="2800" dirty="0">
                <a:solidFill>
                  <a:srgbClr val="000000"/>
                </a:solidFill>
              </a:rPr>
              <a:t> he </a:t>
            </a:r>
            <a:r>
              <a:rPr lang="en-US" altLang="zh-CN" sz="2800" b="1" dirty="0">
                <a:solidFill>
                  <a:srgbClr val="FF0000"/>
                </a:solidFill>
              </a:rPr>
              <a:t>stop</a:t>
            </a:r>
            <a:r>
              <a:rPr lang="en-US" altLang="zh-CN" sz="2800" dirty="0">
                <a:solidFill>
                  <a:srgbClr val="00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applying</a:t>
            </a:r>
            <a:r>
              <a:rPr lang="en-US" altLang="zh-CN" sz="2800" dirty="0">
                <a:solidFill>
                  <a:srgbClr val="000000"/>
                </a:solidFill>
              </a:rPr>
              <a:t> pressure to the wounds.</a:t>
            </a:r>
            <a:endParaRPr lang="zh-CN" altLang="zh-CN" sz="2800" dirty="0">
              <a:solidFill>
                <a:srgbClr val="000000"/>
              </a:solidFill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 rot="20509568" flipH="1">
            <a:off x="422868" y="1735403"/>
            <a:ext cx="480607" cy="1066427"/>
          </a:xfrm>
          <a:prstGeom prst="curvedLeftArrow">
            <a:avLst>
              <a:gd name="adj1" fmla="val 16800"/>
              <a:gd name="adj2" fmla="val 68902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 rot="20663705" flipH="1">
            <a:off x="795665" y="3668198"/>
            <a:ext cx="524267" cy="1188322"/>
          </a:xfrm>
          <a:prstGeom prst="curvedLeftArrow">
            <a:avLst>
              <a:gd name="adj1" fmla="val 16800"/>
              <a:gd name="adj2" fmla="val 68902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9" name="云形标注 8"/>
          <p:cNvSpPr/>
          <p:nvPr/>
        </p:nvSpPr>
        <p:spPr>
          <a:xfrm>
            <a:off x="450082" y="5229200"/>
            <a:ext cx="3683006" cy="1584176"/>
          </a:xfrm>
          <a:prstGeom prst="cloudCallout">
            <a:avLst>
              <a:gd name="adj1" fmla="val 35525"/>
              <a:gd name="adj2" fmla="val -721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 about his feeling?</a:t>
            </a:r>
            <a:endParaRPr lang="zh-CN" altLang="en-US" sz="28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50886" y="5194593"/>
            <a:ext cx="6162835" cy="1328023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“I 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am proud of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 did but I was just doing _____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I had been taught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(</a:t>
            </a:r>
            <a:r>
              <a:rPr lang="zh-CN" altLang="en-US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引导宾语从句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</a:t>
            </a:r>
            <a:r>
              <a:rPr lang="zh-CN" altLang="en-US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在从句中做宾语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 </a:t>
            </a:r>
            <a:endParaRPr lang="en-US" altLang="zh-CN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线条"/>
          <p:cNvSpPr/>
          <p:nvPr/>
        </p:nvSpPr>
        <p:spPr>
          <a:xfrm>
            <a:off x="4382734" y="6021288"/>
            <a:ext cx="1368152" cy="0"/>
          </a:xfrm>
          <a:prstGeom prst="line">
            <a:avLst/>
          </a:prstGeom>
          <a:ln w="127000">
            <a:solidFill>
              <a:srgbClr val="0070C0"/>
            </a:solidFill>
            <a:miter/>
            <a:tailEnd type="triangle"/>
          </a:ln>
        </p:spPr>
        <p:txBody>
          <a:bodyPr lIns="0" tIns="0" rIns="0" bIns="0"/>
          <a:lstStyle/>
          <a:p>
            <a:endParaRPr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60152" y="5596994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</a:t>
            </a:r>
            <a:endParaRPr lang="zh-CN" altLang="en-US" sz="2800" dirty="0"/>
          </a:p>
        </p:txBody>
      </p:sp>
      <p:sp>
        <p:nvSpPr>
          <p:cNvPr id="13" name="Text Box 2"/>
          <p:cNvSpPr/>
          <p:nvPr/>
        </p:nvSpPr>
        <p:spPr>
          <a:xfrm>
            <a:off x="904034" y="1699440"/>
            <a:ext cx="8770123" cy="510778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Use</a:t>
            </a:r>
            <a:r>
              <a:rPr lang="zh-CN" altLang="en-US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sentence pattern “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…not …..until..” 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 transform </a:t>
            </a:r>
            <a:endParaRPr lang="zh-CN" altLang="en-US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Text Box 2"/>
          <p:cNvSpPr/>
          <p:nvPr/>
        </p:nvSpPr>
        <p:spPr>
          <a:xfrm>
            <a:off x="1192869" y="3422957"/>
            <a:ext cx="8518603" cy="510778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Use</a:t>
            </a:r>
            <a:r>
              <a:rPr lang="zh-CN" altLang="en-US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sentence pattern “</a:t>
            </a:r>
            <a:r>
              <a:rPr lang="en-US" altLang="zh-CN" sz="24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Not until….”  </a:t>
            </a:r>
            <a:r>
              <a:rPr lang="en-US" altLang="zh-CN" sz="2400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 paraphrase </a:t>
            </a:r>
            <a:endParaRPr lang="zh-CN" altLang="en-US" sz="24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 advAuto="0"/>
      <p:bldP spid="12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84222" y="0"/>
            <a:ext cx="12276222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got burned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kind of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First-Aid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can we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First aid for burn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28449" y="872763"/>
            <a:ext cx="10850880" cy="5653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851288" y="721351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98278" y="815683"/>
            <a:ext cx="173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Initially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18860" y="1611178"/>
            <a:ext cx="1479141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51288" y="2581829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66001" y="1699897"/>
            <a:ext cx="14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Next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50174" y="2720441"/>
            <a:ext cx="14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Then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554570" y="1644872"/>
            <a:ext cx="9637430" cy="64188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take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off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clothing</a:t>
            </a:r>
            <a:r>
              <a:rPr lang="en-US" altLang="zh-CN" sz="2800" b="1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or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emove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clothing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via using scissors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606228" y="2571543"/>
            <a:ext cx="9585772" cy="103233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cool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burns immediately with cool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water &amp;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place burns under gently running water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for about 10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minutes</a:t>
            </a:r>
            <a:endParaRPr lang="zh-CN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606228" y="3888667"/>
            <a:ext cx="9438719" cy="143847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ry the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burned area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gently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cover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burned area with a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clean bandage or a plastic bag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and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fix it with tape.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270438" y="852426"/>
            <a:ext cx="471271" cy="3827164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826377" y="4026266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1000347" y="4142847"/>
            <a:ext cx="1605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Later  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3017117" y="5592031"/>
            <a:ext cx="9027830" cy="96987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call 120/ emergency service immediately and sent the victim to the hospital!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2574734" y="780487"/>
            <a:ext cx="8476379" cy="6264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keep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calm </a:t>
            </a:r>
            <a:r>
              <a:rPr lang="en-US" altLang="zh-CN" sz="2800" dirty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when an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accident/emergency occurs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140665" y="5113277"/>
            <a:ext cx="1895838" cy="165173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263241" y="5218560"/>
            <a:ext cx="1773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For a serious burns 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0" y="33806"/>
            <a:ext cx="12380495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if someone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got burned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kind of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First-Aid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can we </a:t>
            </a:r>
            <a:r>
              <a:rPr lang="en-US" altLang="zh-CN" sz="2800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perform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线条"/>
          <p:cNvSpPr/>
          <p:nvPr/>
        </p:nvSpPr>
        <p:spPr>
          <a:xfrm>
            <a:off x="1612189" y="6076970"/>
            <a:ext cx="1368152" cy="0"/>
          </a:xfrm>
          <a:prstGeom prst="line">
            <a:avLst/>
          </a:prstGeom>
          <a:ln w="127000">
            <a:solidFill>
              <a:srgbClr val="0070C0"/>
            </a:solidFill>
            <a:miter/>
            <a:tailEnd type="triangle"/>
          </a:ln>
        </p:spPr>
        <p:txBody>
          <a:bodyPr lIns="0" tIns="0" rIns="0" bIns="0"/>
          <a:lstStyle/>
          <a:p>
            <a:endParaRPr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bldLvl="0" animBg="1"/>
      <p:bldP spid="13" grpId="0" bldLvl="0" animBg="1"/>
      <p:bldP spid="14" grpId="0" bldLvl="0" animBg="1"/>
      <p:bldP spid="17" grpId="0" animBg="1"/>
      <p:bldP spid="41" grpId="0" animBg="1"/>
      <p:bldP spid="43" grpId="0" bldLvl="0" animBg="1"/>
      <p:bldP spid="44" grpId="0" bldLvl="0" animBg="1"/>
      <p:bldP spid="45" grpId="0" animBg="1"/>
      <p:bldP spid="46" grpId="0"/>
      <p:bldP spid="20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152400" y="127000"/>
            <a:ext cx="11861800" cy="673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1"/>
          <p:cNvSpPr txBox="1"/>
          <p:nvPr/>
        </p:nvSpPr>
        <p:spPr>
          <a:xfrm>
            <a:off x="152400" y="1513820"/>
            <a:ext cx="11582400" cy="2758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45" algn="ctr">
              <a:lnSpc>
                <a:spcPts val="5200"/>
              </a:lnSpc>
            </a:pPr>
            <a:r>
              <a:rPr lang="zh-CN" altLang="zh-CN" sz="5400" b="1" dirty="0">
                <a:solidFill>
                  <a:srgbClr val="0070C0"/>
                </a:solidFill>
              </a:rPr>
              <a:t>阅读理解改编</a:t>
            </a:r>
            <a:r>
              <a:rPr lang="zh-CN" altLang="zh-CN" sz="5400" dirty="0">
                <a:solidFill>
                  <a:srgbClr val="0070C0"/>
                </a:solidFill>
              </a:rPr>
              <a:t> </a:t>
            </a:r>
            <a:endParaRPr lang="en-US" altLang="zh-CN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45" algn="ctr">
              <a:lnSpc>
                <a:spcPts val="5200"/>
              </a:lnSpc>
            </a:pPr>
            <a:r>
              <a:rPr lang="en-US" altLang="zh-CN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iraculous</a:t>
            </a:r>
            <a:r>
              <a:rPr lang="zh-CN" altLang="en-US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Rescue</a:t>
            </a:r>
            <a:endParaRPr lang="en-US" altLang="zh-CN" sz="5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45" algn="ctr">
              <a:lnSpc>
                <a:spcPts val="5200"/>
              </a:lnSpc>
            </a:pPr>
            <a:endParaRPr lang="en-US" altLang="zh-CN" sz="4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45" algn="r">
              <a:lnSpc>
                <a:spcPts val="5200"/>
              </a:lnSpc>
            </a:pPr>
            <a:r>
              <a:rPr lang="en-US" altLang="zh-CN" sz="4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Yujia</a:t>
            </a:r>
            <a:r>
              <a:rPr lang="en-US" altLang="zh-CN" sz="4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</a:t>
            </a:r>
            <a:endParaRPr lang="en-US" altLang="zh-CN" sz="4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70000"/>
          </a:blip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/>
        </p:nvSpPr>
        <p:spPr>
          <a:xfrm>
            <a:off x="2146300" y="2894306"/>
            <a:ext cx="9715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b="1" i="1" dirty="0" smtClean="0">
                <a:solidFill>
                  <a:srgbClr val="0070C0"/>
                </a:solidFill>
              </a:rPr>
              <a:t>Thank You! </a:t>
            </a:r>
            <a:endParaRPr kumimoji="1" lang="zh-CN" altLang="en-US" sz="9600" b="1" i="1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146602"/>
            <a:ext cx="11952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333333"/>
                </a:solidFill>
                <a:latin typeface="微软雅黑" panose="020B0503020204020204" charset="-122"/>
              </a:rPr>
              <a:t> </a:t>
            </a:r>
            <a:r>
              <a:rPr kumimoji="1" lang="en-US" altLang="zh-CN" sz="5400" b="1" i="1" dirty="0">
                <a:solidFill>
                  <a:srgbClr val="0070C0"/>
                </a:solidFill>
              </a:rPr>
              <a:t>L</a:t>
            </a:r>
            <a:r>
              <a:rPr kumimoji="1" lang="en-US" altLang="zh-CN" sz="5400" b="1" i="1" dirty="0" smtClean="0">
                <a:solidFill>
                  <a:srgbClr val="0070C0"/>
                </a:solidFill>
              </a:rPr>
              <a:t>ife </a:t>
            </a:r>
            <a:r>
              <a:rPr kumimoji="1" lang="en-US" altLang="zh-CN" sz="5400" b="1" i="1" dirty="0">
                <a:solidFill>
                  <a:srgbClr val="0070C0"/>
                </a:solidFill>
              </a:rPr>
              <a:t>is the highest of all the </a:t>
            </a:r>
            <a:r>
              <a:rPr kumimoji="1" lang="en-US" altLang="zh-CN" sz="5400" b="1" i="1" dirty="0" smtClean="0">
                <a:solidFill>
                  <a:srgbClr val="0070C0"/>
                </a:solidFill>
              </a:rPr>
              <a:t>treasures</a:t>
            </a:r>
            <a:r>
              <a:rPr kumimoji="1" lang="en-US" altLang="zh-CN" sz="4800" b="1" i="1" dirty="0">
                <a:solidFill>
                  <a:srgbClr val="0070C0"/>
                </a:solidFill>
              </a:rPr>
              <a:t>.</a:t>
            </a:r>
            <a:endParaRPr kumimoji="1" lang="zh-CN" altLang="en-US" sz="4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>
            <a:spLocks noChangeArrowheads="1"/>
          </p:cNvSpPr>
          <p:nvPr/>
        </p:nvSpPr>
        <p:spPr bwMode="auto">
          <a:xfrm>
            <a:off x="-31750" y="0"/>
            <a:ext cx="10126726" cy="61118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</a:rPr>
              <a:t>Warming-Up: </a:t>
            </a:r>
            <a:r>
              <a:rPr lang="en-US" altLang="zh-CN" b="1" dirty="0" smtClean="0">
                <a:solidFill>
                  <a:srgbClr val="FFFF00"/>
                </a:solidFill>
                <a:latin typeface="Comic Sans MS" panose="030F0702030302020204" charset="0"/>
              </a:rPr>
              <a:t>A short clip </a:t>
            </a:r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</a:rPr>
              <a:t>from </a:t>
            </a:r>
            <a:r>
              <a:rPr lang="en-US" altLang="zh-CN" b="1" i="1" dirty="0" smtClean="0">
                <a:solidFill>
                  <a:srgbClr val="FFFF00"/>
                </a:solidFill>
                <a:latin typeface="Comic Sans MS" panose="030F0702030302020204" charset="0"/>
              </a:rPr>
              <a:t>The </a:t>
            </a:r>
            <a:r>
              <a:rPr lang="en-US" altLang="zh-CN" b="1" i="1" smtClean="0">
                <a:solidFill>
                  <a:srgbClr val="FFFF00"/>
                </a:solidFill>
                <a:latin typeface="Comic Sans MS" panose="030F0702030302020204" charset="0"/>
              </a:rPr>
              <a:t>Good Doctor《</a:t>
            </a:r>
            <a:r>
              <a:rPr lang="zh-CN" altLang="en-US" b="1" i="1" dirty="0" smtClean="0">
                <a:solidFill>
                  <a:srgbClr val="FFFF00"/>
                </a:solidFill>
                <a:latin typeface="Comic Sans MS" panose="030F0702030302020204" charset="0"/>
              </a:rPr>
              <a:t>良医</a:t>
            </a:r>
            <a:r>
              <a:rPr lang="en-US" altLang="zh-CN" b="1" i="1" dirty="0" smtClean="0">
                <a:solidFill>
                  <a:srgbClr val="FFFF00"/>
                </a:solidFill>
                <a:latin typeface="Comic Sans MS" panose="030F0702030302020204" charset="0"/>
              </a:rPr>
              <a:t>》</a:t>
            </a:r>
            <a:endParaRPr lang="en-US" altLang="zh-CN" b="1" i="1" dirty="0">
              <a:solidFill>
                <a:srgbClr val="FFFF00"/>
              </a:solidFill>
              <a:latin typeface="Comic Sans MS" panose="030F0702030302020204" charset="0"/>
            </a:endParaRPr>
          </a:p>
        </p:txBody>
      </p:sp>
      <p:pic>
        <p:nvPicPr>
          <p:cNvPr id="3" name="Shawn performed a rescue to a ki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4800" y="721158"/>
            <a:ext cx="11716512" cy="6136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5137" y="140296"/>
            <a:ext cx="2626863" cy="2904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圆角矩形 8"/>
          <p:cNvSpPr/>
          <p:nvPr/>
        </p:nvSpPr>
        <p:spPr>
          <a:xfrm>
            <a:off x="433136" y="4404499"/>
            <a:ext cx="6821905" cy="1616973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 cap="flat" cmpd="sng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zh-CN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0"/>
              </a:spcBef>
            </a:pP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圆角矩形 2"/>
          <p:cNvSpPr>
            <a:spLocks noChangeArrowheads="1"/>
          </p:cNvSpPr>
          <p:nvPr/>
        </p:nvSpPr>
        <p:spPr bwMode="auto">
          <a:xfrm>
            <a:off x="-31751" y="0"/>
            <a:ext cx="7092951" cy="61118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 b="1" dirty="0" smtClean="0">
                <a:solidFill>
                  <a:schemeClr val="bg1"/>
                </a:solidFill>
                <a:latin typeface="Comic Sans MS" panose="030F0702030302020204" charset="0"/>
              </a:rPr>
              <a:t>Lead-in: </a:t>
            </a:r>
            <a:r>
              <a:rPr lang="en-US" altLang="zh-CN" sz="3200" b="1" dirty="0" smtClean="0">
                <a:solidFill>
                  <a:srgbClr val="FFFF00"/>
                </a:solidFill>
                <a:latin typeface="Comic Sans MS" panose="030F0702030302020204" charset="0"/>
              </a:rPr>
              <a:t>A</a:t>
            </a:r>
            <a:r>
              <a:rPr lang="zh-CN" altLang="en-US" sz="3200" b="1" dirty="0" smtClean="0">
                <a:solidFill>
                  <a:srgbClr val="FFFF00"/>
                </a:solidFill>
                <a:latin typeface="Comic Sans MS" panose="030F0702030302020204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Comic Sans MS" panose="030F0702030302020204" charset="0"/>
              </a:rPr>
              <a:t>Miraculous</a:t>
            </a:r>
            <a:r>
              <a:rPr lang="zh-CN" altLang="en-US" sz="3200" b="1" dirty="0" smtClean="0">
                <a:solidFill>
                  <a:srgbClr val="FFFF00"/>
                </a:solidFill>
                <a:latin typeface="Comic Sans MS" panose="030F0702030302020204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Comic Sans MS" panose="030F0702030302020204" charset="0"/>
              </a:rPr>
              <a:t>Rescue</a:t>
            </a:r>
            <a:endParaRPr lang="en-US" altLang="zh-CN" sz="3200" b="1" dirty="0">
              <a:solidFill>
                <a:srgbClr val="FFFF00"/>
              </a:solidFill>
              <a:latin typeface="Comic Sans MS" panose="030F07020303020202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4901" y="1678065"/>
            <a:ext cx="2345692" cy="92786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24901" y="1624963"/>
            <a:ext cx="2642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</a:t>
            </a:r>
            <a:r>
              <a:rPr kumimoji="1" lang="zh-CN" altLang="en-US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miraculous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rescue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2750200" y="799098"/>
            <a:ext cx="216932" cy="2605839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126347" y="721301"/>
            <a:ext cx="5180055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the rescue about?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4221" y="6209392"/>
            <a:ext cx="11718758" cy="57888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Tip 1:Focus on 6 elements:</a:t>
            </a:r>
            <a:r>
              <a:rPr lang="zh-CN" altLang="en-US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when/ where/ who/ what/ how/ why 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126347" y="1455512"/>
            <a:ext cx="6637009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Who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did the rescue?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(main character)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126347" y="3044931"/>
            <a:ext cx="6637217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did he/she perform the rescue?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126347" y="2259992"/>
            <a:ext cx="7574340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Where/When/ Why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did the rescue happen? 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84221" y="3728510"/>
            <a:ext cx="7652084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  <a:sym typeface="+mn-ea"/>
              </a:rPr>
              <a:t>What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  <a:sym typeface="+mn-ea"/>
              </a:rPr>
              <a:t>is the writing style of this passage?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 rot="1229274" flipH="1">
            <a:off x="1481984" y="1878805"/>
            <a:ext cx="949595" cy="1992260"/>
          </a:xfrm>
          <a:prstGeom prst="curvedLeftArrow">
            <a:avLst>
              <a:gd name="adj1" fmla="val 609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17" name="Rectangle 3"/>
          <p:cNvSpPr txBox="1"/>
          <p:nvPr/>
        </p:nvSpPr>
        <p:spPr>
          <a:xfrm>
            <a:off x="-413716" y="4580552"/>
            <a:ext cx="7327233" cy="13951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A. An exposition (</a:t>
            </a:r>
            <a:r>
              <a:rPr lang="zh-CN" altLang="en-US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说明文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 b="1" i="1" dirty="0" smtClean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defRPr/>
            </a:pPr>
            <a:r>
              <a:rPr lang="en-US" altLang="zh-CN" sz="2800" b="1" i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B. An argumentation(</a:t>
            </a:r>
            <a:r>
              <a:rPr lang="zh-CN" altLang="en-US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议论文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 b="1" i="1" dirty="0" smtClean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defRPr/>
            </a:pP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       C. A </a:t>
            </a:r>
            <a:r>
              <a:rPr lang="en-US" altLang="zh-CN" sz="2800" b="1" i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descriptive/ 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narration(</a:t>
            </a:r>
            <a:r>
              <a:rPr lang="zh-CN" altLang="en-US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记叙文</a:t>
            </a:r>
            <a:r>
              <a:rPr lang="en-US" altLang="zh-CN" sz="2800" b="1" i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 b="1" i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7453161" y="4307392"/>
            <a:ext cx="2857903" cy="177069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rgue</a:t>
            </a:r>
            <a:endParaRPr lang="en-US" altLang="zh-CN" sz="2800" b="1" dirty="0" smtClean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argument argumentation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 rot="1229274" flipH="1">
            <a:off x="3799114" y="5378756"/>
            <a:ext cx="763254" cy="1041981"/>
          </a:xfrm>
          <a:prstGeom prst="curvedLeftArrow">
            <a:avLst>
              <a:gd name="adj1" fmla="val 609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5" y="5296761"/>
            <a:ext cx="1053298" cy="826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4" grpId="0" animBg="1"/>
      <p:bldP spid="6" grpId="0" animBg="1"/>
      <p:bldP spid="8" grpId="0" bldLvl="0" animBg="1"/>
      <p:bldP spid="9" grpId="0" animBg="1"/>
      <p:bldP spid="10" grpId="0" bldLvl="0" animBg="1"/>
      <p:bldP spid="11" grpId="0" bldLvl="0" animBg="1"/>
      <p:bldP spid="12" grpId="0" bldLvl="0" animBg="1"/>
      <p:bldP spid="15" grpId="0" animBg="1"/>
      <p:bldP spid="16" grpId="0" animBg="1"/>
      <p:bldP spid="17" grpId="0" build="p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214" y="160411"/>
            <a:ext cx="7356539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Para1-2: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When did </a:t>
            </a:r>
            <a:r>
              <a:rPr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story happen?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42488" y="2260095"/>
            <a:ext cx="9046680" cy="5472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They were having fun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 the family’s swimming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pool!   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Oval 22"/>
          <p:cNvSpPr>
            <a:spLocks noChangeArrowheads="1"/>
          </p:cNvSpPr>
          <p:nvPr/>
        </p:nvSpPr>
        <p:spPr bwMode="auto">
          <a:xfrm>
            <a:off x="9207302" y="964910"/>
            <a:ext cx="2380363" cy="610404"/>
          </a:xfrm>
          <a:prstGeom prst="ellipse">
            <a:avLst/>
          </a:prstGeom>
          <a:noFill/>
          <a:ln w="508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" name="线条"/>
          <p:cNvSpPr/>
          <p:nvPr/>
        </p:nvSpPr>
        <p:spPr>
          <a:xfrm flipH="1">
            <a:off x="6894095" y="1441086"/>
            <a:ext cx="3502133" cy="547233"/>
          </a:xfrm>
          <a:prstGeom prst="line">
            <a:avLst/>
          </a:prstGeom>
          <a:ln w="127000">
            <a:solidFill>
              <a:schemeClr val="accent1"/>
            </a:solidFill>
            <a:miter/>
            <a:tailEnd type="triangle"/>
          </a:ln>
        </p:spPr>
        <p:txBody>
          <a:bodyPr lIns="0" tIns="0" rIns="0" bIns="0"/>
          <a:lstStyle/>
          <a:p/>
        </p:txBody>
      </p:sp>
      <p:sp>
        <p:nvSpPr>
          <p:cNvPr id="9" name="Text Box 2"/>
          <p:cNvSpPr/>
          <p:nvPr/>
        </p:nvSpPr>
        <p:spPr>
          <a:xfrm>
            <a:off x="200679" y="1678315"/>
            <a:ext cx="6815898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Before moving inside,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where 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were they?   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4279" y="973096"/>
            <a:ext cx="11649512" cy="61040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When/As</a:t>
            </a:r>
            <a:r>
              <a:rPr lang="en-US" altLang="zh-CN" sz="2800" b="1" dirty="0" smtClean="0">
                <a:solidFill>
                  <a:srgbClr val="C0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party was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wrapped up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zh-CN" sz="280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whole family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moved inside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en-US" altLang="zh-CN" sz="28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272392" y="525381"/>
            <a:ext cx="2116376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=ended up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Text Box 2"/>
          <p:cNvSpPr/>
          <p:nvPr/>
        </p:nvSpPr>
        <p:spPr>
          <a:xfrm>
            <a:off x="169567" y="2903328"/>
            <a:ext cx="11141184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 </a:t>
            </a:r>
            <a:r>
              <a:rPr lang="en-US" altLang="zh-CN" i="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about everyone’s feelings 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towards </a:t>
            </a:r>
            <a:r>
              <a:rPr lang="en-US" altLang="zh-CN" b="1" i="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family–gathering time?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7834522" y="3451712"/>
            <a:ext cx="1875860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delighted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631688" y="3463759"/>
            <a:ext cx="1406628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joyous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4053740" y="3463761"/>
            <a:ext cx="1551007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thrilled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5955765" y="3451712"/>
            <a:ext cx="1640773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excited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2389334" y="3463761"/>
            <a:ext cx="1313388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joyful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41015" y="4647564"/>
            <a:ext cx="2262352" cy="111304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Supporting sentences</a:t>
            </a:r>
            <a:endParaRPr kumimoji="1" lang="zh-CN" altLang="en-US" sz="2800" b="1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左大括号 18"/>
          <p:cNvSpPr/>
          <p:nvPr/>
        </p:nvSpPr>
        <p:spPr>
          <a:xfrm>
            <a:off x="2599659" y="4272069"/>
            <a:ext cx="201042" cy="1864036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云形标注 19"/>
          <p:cNvSpPr/>
          <p:nvPr/>
        </p:nvSpPr>
        <p:spPr>
          <a:xfrm>
            <a:off x="2973475" y="689074"/>
            <a:ext cx="6480489" cy="2796493"/>
          </a:xfrm>
          <a:prstGeom prst="cloudCallout">
            <a:avLst>
              <a:gd name="adj1" fmla="val 18980"/>
              <a:gd name="adj2" fmla="val 76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Did they enjoy the party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all night</a:t>
            </a:r>
            <a:r>
              <a:rPr lang="en-US" altLang="zh-CN" sz="32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 </a:t>
            </a:r>
            <a:endParaRPr lang="zh-CN" altLang="en-US" sz="32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994946" y="3379522"/>
            <a:ext cx="1242549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0119711" y="3485567"/>
            <a:ext cx="111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How?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896992" y="4130540"/>
            <a:ext cx="6556973" cy="5472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day started out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joyously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…(Para1)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2896992" y="4857982"/>
            <a:ext cx="8973520" cy="5472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They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had a meal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some fun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 the 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swimming pool.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2896993" y="5588872"/>
            <a:ext cx="9160688" cy="54723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adults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put on a performance 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chatted(Para2)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" name="AutoShape 12"/>
          <p:cNvSpPr>
            <a:spLocks noChangeArrowheads="1"/>
          </p:cNvSpPr>
          <p:nvPr/>
        </p:nvSpPr>
        <p:spPr bwMode="auto">
          <a:xfrm rot="1229274" flipH="1">
            <a:off x="51706" y="5118436"/>
            <a:ext cx="981562" cy="1010442"/>
          </a:xfrm>
          <a:prstGeom prst="curvedLeftArrow">
            <a:avLst>
              <a:gd name="adj1" fmla="val 609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58287" y="6229841"/>
            <a:ext cx="10716977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Tip 2: Infer characters’ feelings with descriptive sentences. 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475">
            <a:off x="8041585" y="1670817"/>
            <a:ext cx="1496856" cy="1042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animBg="1"/>
      <p:bldP spid="8" grpId="0" animBg="1" advAuto="0"/>
      <p:bldP spid="9" grpId="0"/>
      <p:bldP spid="11" grpId="0" bldLvl="0" animBg="1"/>
      <p:bldP spid="6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bldLvl="0" animBg="1"/>
      <p:bldP spid="24" grpId="0" bldLvl="0" animBg="1"/>
      <p:bldP spid="25" grpId="0" bldLvl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Marker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28607">
            <a:off x="3018057" y="992581"/>
            <a:ext cx="1214929" cy="165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/>
          <p:cNvSpPr txBox="1"/>
          <p:nvPr/>
        </p:nvSpPr>
        <p:spPr>
          <a:xfrm>
            <a:off x="36153" y="85028"/>
            <a:ext cx="11822472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Para2 Which sentence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infers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you that the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plot is going to change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88560" y="917607"/>
            <a:ext cx="11870090" cy="9397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But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 all the 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commotion,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no one remembered to lock the door to the pool area.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Oval 22"/>
          <p:cNvSpPr>
            <a:spLocks noChangeArrowheads="1"/>
          </p:cNvSpPr>
          <p:nvPr/>
        </p:nvSpPr>
        <p:spPr bwMode="auto">
          <a:xfrm>
            <a:off x="188560" y="917607"/>
            <a:ext cx="811565" cy="596868"/>
          </a:xfrm>
          <a:prstGeom prst="ellipse">
            <a:avLst/>
          </a:prstGeom>
          <a:noFill/>
          <a:ln w="508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" name="Text Box 2"/>
          <p:cNvSpPr/>
          <p:nvPr/>
        </p:nvSpPr>
        <p:spPr>
          <a:xfrm>
            <a:off x="78197" y="2023284"/>
            <a:ext cx="9898415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1.By the way, what’s the meaning of the word “commotion”?  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4342" y="2572477"/>
            <a:ext cx="92785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A.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Excitement /Thrill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			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        B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Adaptations</a:t>
            </a:r>
            <a:endParaRPr lang="en-US" altLang="zh-CN" sz="2800" dirty="0"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C.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Delay/Postpone/Put off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		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        D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</a:t>
            </a:r>
            <a:r>
              <a:rPr lang="en-US" altLang="zh-CN" sz="2800" dirty="0" smtClean="0"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Emergency</a:t>
            </a:r>
            <a:endParaRPr lang="zh-CN" altLang="en-US" sz="2800" dirty="0">
              <a:solidFill>
                <a:schemeClr val="tx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线条"/>
          <p:cNvSpPr/>
          <p:nvPr/>
        </p:nvSpPr>
        <p:spPr>
          <a:xfrm flipH="1">
            <a:off x="2617832" y="1473261"/>
            <a:ext cx="2935862" cy="2282038"/>
          </a:xfrm>
          <a:prstGeom prst="line">
            <a:avLst/>
          </a:prstGeom>
          <a:ln w="127000">
            <a:solidFill>
              <a:schemeClr val="accent1"/>
            </a:solidFill>
            <a:miter/>
            <a:tailEnd type="triangle"/>
          </a:ln>
        </p:spPr>
        <p:txBody>
          <a:bodyPr lIns="0" tIns="0" rIns="0" bIns="0"/>
          <a:lstStyle/>
          <a:p/>
        </p:txBody>
      </p:sp>
      <p:sp>
        <p:nvSpPr>
          <p:cNvPr id="13" name="Text Box 2"/>
          <p:cNvSpPr/>
          <p:nvPr/>
        </p:nvSpPr>
        <p:spPr>
          <a:xfrm>
            <a:off x="675605" y="3827679"/>
            <a:ext cx="3740503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it right?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线条"/>
          <p:cNvSpPr/>
          <p:nvPr/>
        </p:nvSpPr>
        <p:spPr>
          <a:xfrm flipV="1">
            <a:off x="3599155" y="4071608"/>
            <a:ext cx="1591327" cy="2981"/>
          </a:xfrm>
          <a:prstGeom prst="line">
            <a:avLst/>
          </a:prstGeom>
          <a:ln w="127000">
            <a:solidFill>
              <a:schemeClr val="accent1"/>
            </a:solidFill>
            <a:miter/>
            <a:tailEnd type="triangle"/>
          </a:ln>
        </p:spPr>
        <p:txBody>
          <a:bodyPr lIns="0" tIns="0" rIns="0" bIns="0"/>
          <a:lstStyle/>
          <a:p/>
        </p:txBody>
      </p:sp>
      <p:sp>
        <p:nvSpPr>
          <p:cNvPr id="15" name="圆角矩形 14"/>
          <p:cNvSpPr/>
          <p:nvPr/>
        </p:nvSpPr>
        <p:spPr>
          <a:xfrm>
            <a:off x="5443755" y="3867757"/>
            <a:ext cx="3169673" cy="54107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It was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 mistake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930983" y="3494065"/>
            <a:ext cx="2628683" cy="98008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9049898" y="3721813"/>
            <a:ext cx="2390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 serious?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40232" y="4751798"/>
            <a:ext cx="11718393" cy="68912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It was a simple mistake that </a:t>
            </a:r>
            <a:r>
              <a:rPr lang="en-US" altLang="zh-CN" sz="2800" b="1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could have____________________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7506158" y="4672144"/>
            <a:ext cx="4176134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ost the family dearly!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1378070" y="5311131"/>
            <a:ext cx="10265634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Actually! It was a costly mistake instead of a small one!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3883" y="5843395"/>
            <a:ext cx="10844792" cy="1055608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So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unlocked door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gives us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another hint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which means that someone could go to the swimming pool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freely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right?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2481514" y="941562"/>
            <a:ext cx="2067542" cy="596868"/>
          </a:xfrm>
          <a:prstGeom prst="ellipse">
            <a:avLst/>
          </a:prstGeom>
          <a:noFill/>
          <a:ln w="508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4" y="2324404"/>
            <a:ext cx="1053298" cy="826066"/>
          </a:xfrm>
          <a:prstGeom prst="rect">
            <a:avLst/>
          </a:prstGeom>
        </p:spPr>
      </p:pic>
      <p:sp>
        <p:nvSpPr>
          <p:cNvPr id="25" name="AutoShape 12"/>
          <p:cNvSpPr>
            <a:spLocks noChangeArrowheads="1"/>
          </p:cNvSpPr>
          <p:nvPr/>
        </p:nvSpPr>
        <p:spPr bwMode="auto">
          <a:xfrm rot="19438385" flipH="1">
            <a:off x="659693" y="5258535"/>
            <a:ext cx="680864" cy="854972"/>
          </a:xfrm>
          <a:prstGeom prst="curvedLeftArrow">
            <a:avLst>
              <a:gd name="adj1" fmla="val 1103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475">
            <a:off x="4924182" y="2861603"/>
            <a:ext cx="1496856" cy="1042044"/>
          </a:xfrm>
          <a:prstGeom prst="rect">
            <a:avLst/>
          </a:prstGeom>
        </p:spPr>
      </p:pic>
      <p:sp>
        <p:nvSpPr>
          <p:cNvPr id="26" name="折角形 25"/>
          <p:cNvSpPr/>
          <p:nvPr/>
        </p:nvSpPr>
        <p:spPr>
          <a:xfrm>
            <a:off x="227234" y="3361684"/>
            <a:ext cx="12083887" cy="1473171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800" dirty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How </a:t>
            </a:r>
            <a:r>
              <a:rPr kumimoji="1" lang="en-US" altLang="zh-CN" sz="2800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is</a:t>
            </a:r>
            <a:r>
              <a:rPr kumimoji="1" lang="zh-CN" altLang="en-US" sz="2800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 </a:t>
            </a:r>
            <a:r>
              <a:rPr kumimoji="1" lang="en-US" altLang="zh-CN" sz="2800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 the sentence developed? </a:t>
            </a:r>
            <a:r>
              <a:rPr kumimoji="1" lang="en-US" altLang="zh-CN" sz="2800" b="1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(figure of speech)</a:t>
            </a:r>
            <a:endParaRPr kumimoji="1" lang="en-US" altLang="zh-CN" sz="2800" b="1" dirty="0">
              <a:solidFill>
                <a:srgbClr val="0070C0"/>
              </a:solidFill>
              <a:effectLst/>
              <a:latin typeface="Comic Sans MS" panose="030F0702030302020204"/>
              <a:cs typeface="Comic Sans MS" panose="030F0702030302020204"/>
            </a:endParaRPr>
          </a:p>
          <a:p>
            <a:pPr algn="l">
              <a:lnSpc>
                <a:spcPct val="100000"/>
              </a:lnSpc>
            </a:pPr>
            <a:r>
              <a:rPr kumimoji="1" lang="en-US" altLang="zh-CN" sz="2800" dirty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A.by space	  </a:t>
            </a:r>
            <a:r>
              <a:rPr kumimoji="1" lang="en-US" altLang="zh-CN" sz="2800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     </a:t>
            </a:r>
            <a:r>
              <a:rPr kumimoji="1" lang="en-US" altLang="zh-CN" sz="2800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  <a:sym typeface="+mn-ea"/>
              </a:rPr>
              <a:t>B. by </a:t>
            </a:r>
            <a:r>
              <a:rPr kumimoji="1" lang="en-US" altLang="zh-CN" sz="2800" dirty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  <a:sym typeface="+mn-ea"/>
              </a:rPr>
              <a:t>contrast</a:t>
            </a:r>
            <a:r>
              <a:rPr kumimoji="1" lang="en-US" altLang="zh-CN" sz="2800" dirty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	</a:t>
            </a:r>
            <a:r>
              <a:rPr kumimoji="1" lang="en-US" altLang="zh-CN" sz="2800" dirty="0" smtClean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 </a:t>
            </a:r>
            <a:r>
              <a:rPr kumimoji="1" lang="en-US" altLang="zh-CN" sz="2800" dirty="0">
                <a:solidFill>
                  <a:srgbClr val="0070C0"/>
                </a:solidFill>
                <a:effectLst/>
                <a:latin typeface="Comic Sans MS" panose="030F0702030302020204"/>
                <a:cs typeface="Comic Sans MS" panose="030F0702030302020204"/>
              </a:rPr>
              <a:t>C.by classification	 D.by process </a:t>
            </a:r>
            <a:endParaRPr kumimoji="1" lang="en-US" altLang="zh-CN" sz="2800" dirty="0">
              <a:solidFill>
                <a:srgbClr val="0070C0"/>
              </a:solidFill>
              <a:effectLst/>
              <a:latin typeface="Comic Sans MS" panose="030F0702030302020204"/>
              <a:cs typeface="Comic Sans MS" panose="030F0702030302020204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857" y="3721813"/>
            <a:ext cx="1053298" cy="826066"/>
          </a:xfrm>
          <a:prstGeom prst="rect">
            <a:avLst/>
          </a:prstGeom>
        </p:spPr>
      </p:pic>
      <p:sp>
        <p:nvSpPr>
          <p:cNvPr id="28" name="线条"/>
          <p:cNvSpPr/>
          <p:nvPr/>
        </p:nvSpPr>
        <p:spPr>
          <a:xfrm flipH="1">
            <a:off x="1301640" y="1473261"/>
            <a:ext cx="4252054" cy="4556714"/>
          </a:xfrm>
          <a:prstGeom prst="line">
            <a:avLst/>
          </a:prstGeom>
          <a:ln w="127000">
            <a:solidFill>
              <a:schemeClr val="accent1"/>
            </a:solidFill>
            <a:miter/>
            <a:tailEnd type="triangle"/>
          </a:ln>
        </p:spPr>
        <p:txBody>
          <a:bodyPr lIns="0" tIns="0" rIns="0" bIns="0"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/>
      <p:bldP spid="10" grpId="0"/>
      <p:bldP spid="12" grpId="1" animBg="1"/>
      <p:bldP spid="13" grpId="0"/>
      <p:bldP spid="14" grpId="0" animBg="1" advAuto="0"/>
      <p:bldP spid="15" grpId="0" bldLvl="0" animBg="1"/>
      <p:bldP spid="16" grpId="0" animBg="1"/>
      <p:bldP spid="19" grpId="0" bldLvl="0" animBg="1"/>
      <p:bldP spid="20" grpId="0" animBg="1"/>
      <p:bldP spid="21" grpId="0" animBg="1"/>
      <p:bldP spid="22" grpId="0" animBg="1"/>
      <p:bldP spid="18" grpId="0" animBg="1"/>
      <p:bldP spid="25" grpId="0" animBg="1"/>
      <p:bldP spid="26" grpId="0" bldLvl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1925" y="112586"/>
            <a:ext cx="9775025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Para3 So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went outside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through the unlocked door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21463" y="945442"/>
            <a:ext cx="11322862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It 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is  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__________________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that/ who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went outside. (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强调句型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635344" y="903234"/>
            <a:ext cx="3993931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Branson’s little sister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Text Box 2"/>
          <p:cNvSpPr/>
          <p:nvPr/>
        </p:nvSpPr>
        <p:spPr>
          <a:xfrm>
            <a:off x="0" y="1693882"/>
            <a:ext cx="5093878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was she </a:t>
            </a:r>
            <a:r>
              <a:rPr lang="en-US" altLang="zh-CN" i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doing outside?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131575" y="1676033"/>
            <a:ext cx="6454836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Wandering/Roaming 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around outside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</a:t>
            </a:r>
            <a:endParaRPr lang="en-US" altLang="zh-CN" sz="2800" b="1" dirty="0" smtClean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Text Box 2"/>
          <p:cNvSpPr/>
          <p:nvPr/>
        </p:nvSpPr>
        <p:spPr>
          <a:xfrm>
            <a:off x="57996" y="2405989"/>
            <a:ext cx="3962803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Who did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notice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that?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869512" y="2406624"/>
            <a:ext cx="5515119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Branson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(our main character)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Text Box 2"/>
          <p:cNvSpPr/>
          <p:nvPr/>
        </p:nvSpPr>
        <p:spPr>
          <a:xfrm>
            <a:off x="111925" y="3194302"/>
            <a:ext cx="3962803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else did he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spot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249383" y="3185650"/>
            <a:ext cx="7942617" cy="55891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 2-year-old twins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face down in the pool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Text Box 2"/>
          <p:cNvSpPr/>
          <p:nvPr/>
        </p:nvSpPr>
        <p:spPr>
          <a:xfrm>
            <a:off x="94378" y="3913981"/>
            <a:ext cx="10074394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Well, did </a:t>
            </a:r>
            <a:r>
              <a:rPr lang="en-US" altLang="zh-CN" b="1" i="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Branson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just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scream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and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escape from the scene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475">
            <a:off x="10132963" y="3974277"/>
            <a:ext cx="1689482" cy="1040749"/>
          </a:xfrm>
          <a:prstGeom prst="rect">
            <a:avLst/>
          </a:prstGeom>
        </p:spPr>
      </p:pic>
      <p:sp>
        <p:nvSpPr>
          <p:cNvPr id="15" name="Text Box 2"/>
          <p:cNvSpPr/>
          <p:nvPr/>
        </p:nvSpPr>
        <p:spPr>
          <a:xfrm>
            <a:off x="551632" y="4489814"/>
            <a:ext cx="9335318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Did he just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ignore/ neglect 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it or </a:t>
            </a:r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stand there in shock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475">
            <a:off x="10144699" y="3855786"/>
            <a:ext cx="1915502" cy="1179981"/>
          </a:xfrm>
          <a:prstGeom prst="rect">
            <a:avLst/>
          </a:prstGeom>
        </p:spPr>
      </p:pic>
      <p:sp>
        <p:nvSpPr>
          <p:cNvPr id="17" name="AutoShape 12"/>
          <p:cNvSpPr>
            <a:spLocks noChangeArrowheads="1"/>
          </p:cNvSpPr>
          <p:nvPr/>
        </p:nvSpPr>
        <p:spPr bwMode="auto">
          <a:xfrm rot="20643012" flipH="1">
            <a:off x="138374" y="4570355"/>
            <a:ext cx="741834" cy="1111036"/>
          </a:xfrm>
          <a:prstGeom prst="curvedLeftArrow">
            <a:avLst>
              <a:gd name="adj1" fmla="val 609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131916" y="5107112"/>
            <a:ext cx="9839512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Actually/In fact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he </a:t>
            </a:r>
            <a:r>
              <a:rPr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_________________</a:t>
            </a:r>
            <a:r>
              <a:rPr lang="en-US" altLang="zh-CN" sz="2800" b="1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instantly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5779654" y="4919690"/>
            <a:ext cx="3955419" cy="904647"/>
          </a:xfrm>
          <a:prstGeom prst="ellipse">
            <a:avLst/>
          </a:prstGeom>
          <a:noFill/>
          <a:ln w="508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11925" y="5814164"/>
            <a:ext cx="2735253" cy="104383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13041" y="5845833"/>
            <a:ext cx="2390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about his actions?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2084" y="5761931"/>
            <a:ext cx="8634327" cy="1055608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Tip 3: Pay attention to the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verbs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which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assist in developing the plot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3632309" y="3498611"/>
            <a:ext cx="6846622" cy="1344361"/>
          </a:xfrm>
          <a:prstGeom prst="wedgeRoundRectCallout">
            <a:avLst>
              <a:gd name="adj1" fmla="val -65403"/>
              <a:gd name="adj2" fmla="val 3426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It was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 miraculous(</a:t>
            </a:r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奇迹般的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thing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 know that my son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acted immediately! </a:t>
            </a:r>
            <a:endParaRPr lang="zh-CN" altLang="en-US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799" y="2845000"/>
            <a:ext cx="2783219" cy="3184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57" y="-108456"/>
            <a:ext cx="2056742" cy="3353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 Box 2"/>
          <p:cNvSpPr/>
          <p:nvPr/>
        </p:nvSpPr>
        <p:spPr>
          <a:xfrm>
            <a:off x="9384631" y="2474225"/>
            <a:ext cx="3962803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b="1" i="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 old </a:t>
            </a:r>
            <a:r>
              <a:rPr lang="en-US" altLang="zh-CN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was he? </a:t>
            </a:r>
            <a:endParaRPr lang="en-US" altLang="zh-CN" i="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12" y="650297"/>
            <a:ext cx="3144726" cy="2491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8679681" y="1951924"/>
            <a:ext cx="3589301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Only 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six years old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云形标注 19"/>
          <p:cNvSpPr/>
          <p:nvPr/>
        </p:nvSpPr>
        <p:spPr>
          <a:xfrm>
            <a:off x="4189260" y="308409"/>
            <a:ext cx="6596597" cy="3085839"/>
          </a:xfrm>
          <a:prstGeom prst="cloudCallout">
            <a:avLst>
              <a:gd name="adj1" fmla="val -71931"/>
              <a:gd name="adj2" fmla="val 1926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</a:t>
            </a:r>
            <a:r>
              <a:rPr lang="en-US" altLang="zh-CN" sz="32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 emergent/urgent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situation</a:t>
            </a:r>
            <a:r>
              <a:rPr lang="en-US" altLang="zh-CN" sz="32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en-US" altLang="zh-CN" sz="3200" b="1" dirty="0" smtClean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 terrifying sight</a:t>
            </a:r>
            <a:r>
              <a:rPr lang="en-US" altLang="zh-CN" sz="32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zh-CN" altLang="en-US" sz="32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5" name="圆角矩形标注 24"/>
          <p:cNvSpPr/>
          <p:nvPr/>
        </p:nvSpPr>
        <p:spPr>
          <a:xfrm>
            <a:off x="2925833" y="1242757"/>
            <a:ext cx="9045595" cy="1770418"/>
          </a:xfrm>
          <a:prstGeom prst="wedgeRoundRectCallout">
            <a:avLst>
              <a:gd name="adj1" fmla="val -53276"/>
              <a:gd name="adj2" fmla="val 8535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2.Hence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 can infer that Branson’s mother was______ towards his son?</a:t>
            </a:r>
            <a:endParaRPr lang="en-US" altLang="zh-CN" sz="2800" dirty="0" smtClean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dirty="0" err="1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A.confused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/puzzled   </a:t>
            </a:r>
            <a:r>
              <a:rPr lang="en-US" altLang="zh-CN" sz="2800" dirty="0" err="1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B.proud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   </a:t>
            </a:r>
            <a:r>
              <a:rPr lang="en-US" altLang="zh-CN" sz="2800" dirty="0" err="1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C.relaxed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D.anxious</a:t>
            </a:r>
            <a:endParaRPr lang="zh-CN" altLang="en-US" sz="28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94" y="2072717"/>
            <a:ext cx="1053298" cy="82606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801011" y="5134943"/>
            <a:ext cx="4099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took rescue measures 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base"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7" grpId="0"/>
      <p:bldP spid="8" grpId="0" bldLvl="0" animBg="1"/>
      <p:bldP spid="9" grpId="0"/>
      <p:bldP spid="10" grpId="0" bldLvl="0" animBg="1"/>
      <p:bldP spid="11" grpId="0"/>
      <p:bldP spid="12" grpId="0" bldLvl="0" animBg="1"/>
      <p:bldP spid="13" grpId="0"/>
      <p:bldP spid="15" grpId="0"/>
      <p:bldP spid="17" grpId="0" animBg="1"/>
      <p:bldP spid="18" grpId="0" animBg="1"/>
      <p:bldP spid="19" grpId="0" animBg="1"/>
      <p:bldP spid="21" grpId="0" animBg="1"/>
      <p:bldP spid="23" grpId="0" animBg="1"/>
      <p:bldP spid="26" grpId="0" animBg="1"/>
      <p:bldP spid="24" grpId="0"/>
      <p:bldP spid="30" grpId="0" animBg="1"/>
      <p:bldP spid="20" grpId="0" animBg="1"/>
      <p:bldP spid="2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0"/>
            <a:ext cx="12192000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Para4-5:What did Branson do when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 such an emergent situation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51288" y="721351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54119" y="816802"/>
            <a:ext cx="111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First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72619" y="1534511"/>
            <a:ext cx="1479141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51288" y="2581829"/>
            <a:ext cx="1571624" cy="73531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50174" y="1686401"/>
            <a:ext cx="14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Next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50174" y="2720441"/>
            <a:ext cx="1493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Then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495244" y="819092"/>
            <a:ext cx="9322946" cy="6264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dived into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swimming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pool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at </a:t>
            </a:r>
            <a:r>
              <a:rPr lang="en-US" altLang="zh-CN" sz="2800" b="1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once/right away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495243" y="1675963"/>
            <a:ext cx="9488209" cy="56829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pulled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drowned twins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out of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swimming pool.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495243" y="2505286"/>
            <a:ext cx="9488209" cy="105790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began performing/operating CPR(</a:t>
            </a:r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心肺复苏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for the twins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while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crying for help !   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 rot="20643012" flipH="1">
            <a:off x="185965" y="1990536"/>
            <a:ext cx="899718" cy="2378875"/>
          </a:xfrm>
          <a:prstGeom prst="curvedLeftArrow">
            <a:avLst>
              <a:gd name="adj1" fmla="val 609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467546" y="3674346"/>
            <a:ext cx="9677782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How could a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6-year-old boy </a:t>
            </a:r>
            <a:r>
              <a:rPr lang="en-US" altLang="zh-CN" sz="2800" b="1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know how to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apply CPR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 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513485" y="938464"/>
            <a:ext cx="267919" cy="2184882"/>
          </a:xfrm>
          <a:prstGeom prst="leftBrace">
            <a:avLst>
              <a:gd name="adj1" fmla="val 107857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 rot="2011186" flipH="1">
            <a:off x="226029" y="3323318"/>
            <a:ext cx="741834" cy="1111036"/>
          </a:xfrm>
          <a:prstGeom prst="curvedLeftArrow">
            <a:avLst>
              <a:gd name="adj1" fmla="val 6092"/>
              <a:gd name="adj2" fmla="val 74286"/>
              <a:gd name="adj3" fmla="val 3333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235467" y="4396296"/>
            <a:ext cx="11723443" cy="63463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 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just copied/imitated _____ he had seen when </a:t>
            </a:r>
            <a:r>
              <a:rPr lang="en-US" altLang="zh-CN" sz="280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his mother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…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4703664" y="4363683"/>
            <a:ext cx="1122947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</a:t>
            </a: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hat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9346698" y="4082630"/>
            <a:ext cx="2779579" cy="105560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a(n) ________boy!  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5123068" y="2937285"/>
            <a:ext cx="2848515" cy="616463"/>
          </a:xfrm>
          <a:prstGeom prst="ellipse">
            <a:avLst/>
          </a:prstGeom>
          <a:noFill/>
          <a:ln w="50800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4" name="线条"/>
          <p:cNvSpPr/>
          <p:nvPr/>
        </p:nvSpPr>
        <p:spPr>
          <a:xfrm flipH="1">
            <a:off x="1669702" y="3410832"/>
            <a:ext cx="4660573" cy="2063013"/>
          </a:xfrm>
          <a:prstGeom prst="line">
            <a:avLst/>
          </a:prstGeom>
          <a:ln w="127000">
            <a:solidFill>
              <a:schemeClr val="accent1"/>
            </a:solidFill>
            <a:miter/>
            <a:tailEnd type="triangle"/>
          </a:ln>
        </p:spPr>
        <p:txBody>
          <a:bodyPr lIns="0" tIns="0" rIns="0" bIns="0"/>
          <a:lstStyle/>
          <a:p/>
        </p:txBody>
      </p:sp>
      <p:sp>
        <p:nvSpPr>
          <p:cNvPr id="30" name="圆角矩形 29"/>
          <p:cNvSpPr/>
          <p:nvPr/>
        </p:nvSpPr>
        <p:spPr>
          <a:xfrm>
            <a:off x="2118357" y="5265301"/>
            <a:ext cx="10007920" cy="144857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Adults came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________(run) outside…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Steven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began applying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CPR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until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drowning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boys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started_____________ and ___________while Branson’s mom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called 911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22662" y="4739557"/>
            <a:ext cx="2208056" cy="199910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26107" y="4861355"/>
            <a:ext cx="23908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After hearing his </a:t>
            </a:r>
            <a:r>
              <a:rPr kumimoji="1"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frightened</a:t>
            </a:r>
            <a:endParaRPr kumimoji="1" lang="en-US" altLang="zh-CN" sz="2800" b="1" dirty="0" smtClean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cry</a:t>
            </a:r>
            <a:endParaRPr kumimoji="1" lang="zh-CN" altLang="en-US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3" name="文本框 32"/>
          <p:cNvSpPr txBox="1">
            <a:spLocks noChangeArrowheads="1"/>
          </p:cNvSpPr>
          <p:nvPr/>
        </p:nvSpPr>
        <p:spPr bwMode="auto">
          <a:xfrm>
            <a:off x="4385430" y="5150641"/>
            <a:ext cx="1554011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running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4" name="文本框 33"/>
          <p:cNvSpPr txBox="1">
            <a:spLocks noChangeArrowheads="1"/>
          </p:cNvSpPr>
          <p:nvPr/>
        </p:nvSpPr>
        <p:spPr bwMode="auto">
          <a:xfrm>
            <a:off x="8890175" y="5702402"/>
            <a:ext cx="3345462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oughing up water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5" name="文本框 34"/>
          <p:cNvSpPr txBox="1">
            <a:spLocks noChangeArrowheads="1"/>
          </p:cNvSpPr>
          <p:nvPr/>
        </p:nvSpPr>
        <p:spPr bwMode="auto">
          <a:xfrm>
            <a:off x="3168984" y="6104973"/>
            <a:ext cx="1899305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chemeClr val="bg1"/>
              </a:buClr>
            </a:pPr>
            <a:r>
              <a:rPr lang="en-US" altLang="zh-CN" sz="2800" b="1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breathing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6" name="云形标注 35"/>
          <p:cNvSpPr/>
          <p:nvPr/>
        </p:nvSpPr>
        <p:spPr>
          <a:xfrm>
            <a:off x="6050367" y="1542870"/>
            <a:ext cx="6355818" cy="3201035"/>
          </a:xfrm>
          <a:prstGeom prst="cloudCallout">
            <a:avLst>
              <a:gd name="adj1" fmla="val 18943"/>
              <a:gd name="adj2" fmla="val 8107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ortunately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the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drowning 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twins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were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saved/rescued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00B05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rather than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ended up in brain death!   </a:t>
            </a:r>
            <a:endParaRPr lang="zh-CN" altLang="en-US" sz="28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059728" y="83503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40" name="云形标注 39"/>
          <p:cNvSpPr/>
          <p:nvPr/>
        </p:nvSpPr>
        <p:spPr>
          <a:xfrm>
            <a:off x="-58198" y="514794"/>
            <a:ext cx="7561981" cy="3330257"/>
          </a:xfrm>
          <a:prstGeom prst="cloudCallout">
            <a:avLst>
              <a:gd name="adj1" fmla="val 61882"/>
              <a:gd name="adj2" fmla="val 1079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It’s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_____________________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 know the knowledge of first aid which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can indeed _______________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(</a:t>
            </a:r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起作用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between life and death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! </a:t>
            </a:r>
            <a:endParaRPr lang="zh-CN" altLang="en-US" sz="2800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381735" y="4494686"/>
            <a:ext cx="1942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intelligent</a:t>
            </a:r>
            <a:endParaRPr lang="zh-CN" altLang="en-US" sz="2800" dirty="0"/>
          </a:p>
        </p:txBody>
      </p:sp>
      <p:sp>
        <p:nvSpPr>
          <p:cNvPr id="12" name="矩形 11"/>
          <p:cNvSpPr/>
          <p:nvPr/>
        </p:nvSpPr>
        <p:spPr>
          <a:xfrm>
            <a:off x="1149401" y="1148052"/>
            <a:ext cx="4735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significant/essential/vital </a:t>
            </a:r>
            <a:endParaRPr lang="zh-CN" altLang="en-US" sz="2800" dirty="0"/>
          </a:p>
        </p:txBody>
      </p:sp>
      <p:sp>
        <p:nvSpPr>
          <p:cNvPr id="18" name="矩形 17"/>
          <p:cNvSpPr/>
          <p:nvPr/>
        </p:nvSpPr>
        <p:spPr>
          <a:xfrm>
            <a:off x="1049787" y="2445475"/>
            <a:ext cx="3546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make a difference 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bldLvl="0" animBg="1"/>
      <p:bldP spid="13" grpId="0" bldLvl="0" animBg="1"/>
      <p:bldP spid="14" grpId="0" bldLvl="0" animBg="1"/>
      <p:bldP spid="15" grpId="0" animBg="1"/>
      <p:bldP spid="16" grpId="0" animBg="1"/>
      <p:bldP spid="17" grpId="0" animBg="1"/>
      <p:bldP spid="19" grpId="0" animBg="1"/>
      <p:bldP spid="20" grpId="0" bldLvl="0" animBg="1"/>
      <p:bldP spid="21" grpId="0" animBg="1"/>
      <p:bldP spid="22" grpId="0" animBg="1"/>
      <p:bldP spid="23" grpId="0" animBg="1"/>
      <p:bldP spid="24" grpId="1" animBg="1"/>
      <p:bldP spid="30" grpId="0" bldLvl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40" grpId="0" animBg="1"/>
      <p:bldP spid="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86013" y="1502208"/>
            <a:ext cx="9439194" cy="1055608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boys were  _______ in the hospital.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(</a:t>
            </a:r>
            <a:r>
              <a:rPr lang="zh-CN" altLang="en-US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期中考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Cloze)</a:t>
            </a:r>
            <a:endParaRPr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A. sent          B. taken      C. landed         D. made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0"/>
            <a:ext cx="11344275" cy="578882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Para6:After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emergency responders </a:t>
            </a:r>
            <a:r>
              <a:rPr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arrived, what did they do?</a:t>
            </a:r>
            <a:endParaRPr lang="en-US" altLang="zh-CN" sz="2800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59259" y="727305"/>
            <a:ext cx="9299129" cy="62648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They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airlifted 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boys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the hospital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by helicopter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 </a:t>
            </a:r>
            <a:endParaRPr lang="en-US" altLang="zh-CN" sz="2800" b="1" dirty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Text Box 2"/>
          <p:cNvSpPr/>
          <p:nvPr/>
        </p:nvSpPr>
        <p:spPr>
          <a:xfrm>
            <a:off x="178829" y="4013854"/>
            <a:ext cx="11646378" cy="578882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 </a:t>
            </a:r>
            <a:r>
              <a:rPr lang="en-US" altLang="zh-CN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adjectives would you use to describe </a:t>
            </a:r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Branson’s </a:t>
            </a:r>
            <a:r>
              <a:rPr lang="en-US" altLang="zh-CN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actions? </a:t>
            </a:r>
            <a:endParaRPr lang="zh-CN" altLang="en-US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84196" y="5628600"/>
            <a:ext cx="10602008" cy="86222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pPr lvl="0" algn="just">
              <a:lnSpc>
                <a:spcPts val="28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Brave,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courageous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fearless,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heroic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quick-thinking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</a:t>
            </a:r>
            <a:endParaRPr lang="en-US" altLang="zh-CN" sz="2800" dirty="0" smtClean="0">
              <a:solidFill>
                <a:srgbClr val="0070C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lvl="0" algn="just">
              <a:lnSpc>
                <a:spcPts val="2800"/>
              </a:lnSpc>
            </a:pP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quick-minded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helpful, </a:t>
            </a:r>
            <a:r>
              <a:rPr lang="en-US" altLang="zh-CN" sz="2800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unselfish,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confident, 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intelligent, smart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84196" y="2743572"/>
            <a:ext cx="11575271" cy="98094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Amazingly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,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twins were already showing 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________________</a:t>
            </a:r>
            <a:r>
              <a:rPr lang="en-US" altLang="zh-CN" sz="2800" b="1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(</a:t>
            </a:r>
            <a:r>
              <a:rPr lang="zh-CN" altLang="en-US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改善的迹象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) 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and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absolutely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fine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before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receiving cure/ treatment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08" y="1772836"/>
            <a:ext cx="1053298" cy="826066"/>
          </a:xfrm>
          <a:prstGeom prst="rect">
            <a:avLst/>
          </a:prstGeom>
        </p:spPr>
      </p:pic>
      <p:sp>
        <p:nvSpPr>
          <p:cNvPr id="13" name="矩形 65540"/>
          <p:cNvSpPr/>
          <p:nvPr/>
        </p:nvSpPr>
        <p:spPr>
          <a:xfrm>
            <a:off x="1962782" y="4855728"/>
            <a:ext cx="7418709" cy="660252"/>
          </a:xfrm>
          <a:prstGeom prst="roundRect">
            <a:avLst/>
          </a:prstGeom>
          <a:solidFill>
            <a:srgbClr val="FFFF00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36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36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36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36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 lang="zh-CN" altLang="en-US" sz="36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To stay calm and not to be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panic!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恐慌的</a:t>
            </a:r>
            <a:endParaRPr lang="en-US" altLang="zh-CN" sz="2800" dirty="0">
              <a:solidFill>
                <a:srgbClr val="FF00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129390" y="1257576"/>
            <a:ext cx="2174634" cy="1421111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61980" y="1224007"/>
            <a:ext cx="21240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Based on doctor’s </a:t>
            </a:r>
            <a:endParaRPr kumimoji="1" lang="en-US" altLang="zh-CN" sz="2800" b="1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kumimoji="1"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remarks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660996" y="2775554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signs of improvement </a:t>
            </a:r>
            <a:endParaRPr lang="zh-CN" altLang="en-US" sz="2800" dirty="0"/>
          </a:p>
        </p:txBody>
      </p:sp>
      <p:sp>
        <p:nvSpPr>
          <p:cNvPr id="16" name="圆角矩形 15"/>
          <p:cNvSpPr/>
          <p:nvPr/>
        </p:nvSpPr>
        <p:spPr>
          <a:xfrm>
            <a:off x="1800179" y="115534"/>
            <a:ext cx="10255391" cy="3678532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just">
              <a:lnSpc>
                <a:spcPts val="2800"/>
              </a:lnSpc>
            </a:pP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3.There is no doubt that it is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________________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that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made the twin brother quick and full recovery!  </a:t>
            </a:r>
            <a:endParaRPr lang="en-US" altLang="zh-CN" sz="2800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algn="just">
              <a:lnSpc>
                <a:spcPts val="2800"/>
              </a:lnSpc>
            </a:pPr>
            <a:endParaRPr lang="en-US" altLang="zh-CN" sz="2800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marL="514350" indent="-514350">
              <a:buAutoNum type="alphaUcPeriod"/>
            </a:pP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doctor’s 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effective treatment            </a:t>
            </a:r>
            <a:endParaRPr lang="en-US" altLang="zh-CN" sz="2800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pPr marL="514350" indent="-514350">
              <a:buAutoNum type="alphaUcPeriod"/>
            </a:pP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Branson’s </a:t>
            </a:r>
            <a:r>
              <a:rPr lang="en-US" altLang="zh-CN" sz="2800" b="1" dirty="0" smtClean="0">
                <a:solidFill>
                  <a:srgbClr val="FFFF00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prompt/quick/instant reaction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as well as his knowledge about the first aid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C. the timely arrival of the helicopter   </a:t>
            </a:r>
            <a:endParaRPr lang="en-US" altLang="zh-CN" sz="2800" dirty="0" smtClean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D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. Their good luck/ fortune  </a:t>
            </a:r>
            <a:endParaRPr lang="en-US" altLang="zh-CN" sz="2800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07" y="1599627"/>
            <a:ext cx="1053298" cy="826066"/>
          </a:xfrm>
          <a:prstGeom prst="rect">
            <a:avLst/>
          </a:prstGeom>
        </p:spPr>
      </p:pic>
      <p:sp>
        <p:nvSpPr>
          <p:cNvPr id="20" name="Text Box 2"/>
          <p:cNvSpPr/>
          <p:nvPr/>
        </p:nvSpPr>
        <p:spPr>
          <a:xfrm>
            <a:off x="178829" y="3826048"/>
            <a:ext cx="11876741" cy="1055608"/>
          </a:xfrm>
          <a:prstGeom prst="roundRect">
            <a:avLst/>
          </a:prstGeom>
          <a:solidFill>
            <a:srgbClr val="0070C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800" b="0" i="1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What’s </a:t>
            </a:r>
            <a:r>
              <a:rPr lang="en-US" altLang="zh-CN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the </a:t>
            </a:r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first </a:t>
            </a:r>
            <a:r>
              <a:rPr lang="en-US" altLang="zh-CN" b="1" dirty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thing to remember when dealing with an emergency</a:t>
            </a:r>
            <a:r>
              <a:rPr lang="en-US" altLang="zh-CN" b="1" dirty="0" smtClean="0">
                <a:solidFill>
                  <a:schemeClr val="bg1"/>
                </a:solidFill>
                <a:latin typeface="Comic Sans MS" panose="030F0702030302020204" charset="0"/>
                <a:ea typeface="Comic Sans MS" panose="030F0702030302020204" charset="0"/>
                <a:cs typeface="Comic Sans MS" panose="030F0702030302020204" charset="0"/>
              </a:rPr>
              <a:t>?</a:t>
            </a:r>
            <a:endParaRPr lang="en-US" altLang="zh-CN" b="1" dirty="0">
              <a:solidFill>
                <a:schemeClr val="bg1"/>
              </a:solidFill>
              <a:latin typeface="Comic Sans MS" panose="030F0702030302020204" charset="0"/>
              <a:ea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bldLvl="0" animBg="1"/>
      <p:bldP spid="8" grpId="0" animBg="1"/>
      <p:bldP spid="9" grpId="0" animBg="1"/>
      <p:bldP spid="10" grpId="0" bldLvl="0" animBg="1"/>
      <p:bldP spid="13" grpId="0" animBg="1"/>
      <p:bldP spid="18" grpId="0" animBg="1"/>
      <p:bldP spid="19" grpId="0"/>
      <p:bldP spid="3" grpId="0"/>
      <p:bldP spid="16" grpId="0" animBg="1"/>
      <p:bldP spid="2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9010</Words>
  <Application>WPS 演示</Application>
  <PresentationFormat>自定义</PresentationFormat>
  <Paragraphs>407</Paragraphs>
  <Slides>20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Arial</vt:lpstr>
      <vt:lpstr>Times New Roman</vt:lpstr>
      <vt:lpstr>HelveticaNeue</vt:lpstr>
      <vt:lpstr>Helvetica 65 Medium</vt:lpstr>
      <vt:lpstr>华文新魏</vt:lpstr>
      <vt:lpstr>Comic Sans MS</vt:lpstr>
      <vt:lpstr>Comic Sans MS</vt:lpstr>
      <vt:lpstr>Calibri</vt:lpstr>
      <vt:lpstr>微软雅黑</vt:lpstr>
      <vt:lpstr>Arial Unicode MS</vt:lpstr>
      <vt:lpstr>等线 Light</vt:lpstr>
      <vt:lpstr>等线</vt:lpstr>
      <vt:lpstr>方正姚体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24147</cp:lastModifiedBy>
  <cp:revision>304</cp:revision>
  <dcterms:created xsi:type="dcterms:W3CDTF">2021-05-27T10:47:00Z</dcterms:created>
  <dcterms:modified xsi:type="dcterms:W3CDTF">2023-07-20T13:07:22Z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