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sldIdLst>
    <p:sldId id="393" r:id="rId4"/>
    <p:sldId id="263" r:id="rId5"/>
    <p:sldId id="264" r:id="rId6"/>
    <p:sldId id="292" r:id="rId7"/>
    <p:sldId id="274" r:id="rId8"/>
    <p:sldId id="275" r:id="rId9"/>
    <p:sldId id="349" r:id="rId10"/>
    <p:sldId id="277" r:id="rId11"/>
    <p:sldId id="278" r:id="rId12"/>
    <p:sldId id="279" r:id="rId13"/>
    <p:sldId id="280" r:id="rId14"/>
    <p:sldId id="373" r:id="rId15"/>
    <p:sldId id="273" r:id="rId16"/>
    <p:sldId id="346" r:id="rId17"/>
    <p:sldId id="374" r:id="rId18"/>
    <p:sldId id="375" r:id="rId19"/>
    <p:sldId id="376" r:id="rId20"/>
    <p:sldId id="372" r:id="rId21"/>
    <p:sldId id="370" r:id="rId22"/>
    <p:sldId id="371" r:id="rId23"/>
    <p:sldId id="377" r:id="rId24"/>
    <p:sldId id="378" r:id="rId25"/>
    <p:sldId id="379" r:id="rId26"/>
    <p:sldId id="281" r:id="rId27"/>
    <p:sldId id="282" r:id="rId28"/>
    <p:sldId id="283" r:id="rId29"/>
    <p:sldId id="284" r:id="rId30"/>
    <p:sldId id="285" r:id="rId31"/>
    <p:sldId id="286" r:id="rId32"/>
    <p:sldId id="290" r:id="rId33"/>
    <p:sldId id="291"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0" d="100"/>
          <a:sy n="60" d="100"/>
        </p:scale>
        <p:origin x="816" y="52"/>
      </p:cViewPr>
      <p:guideLst/>
    </p:cSldViewPr>
  </p:slideViewPr>
  <p:notesTextViewPr>
    <p:cViewPr>
      <p:scale>
        <a:sx n="1" d="1"/>
        <a:sy n="1" d="1"/>
      </p:scale>
      <p:origin x="0" y="0"/>
    </p:cViewPr>
  </p:notesTextViewPr>
  <p:sorterViewPr>
    <p:cViewPr varScale="1">
      <p:scale>
        <a:sx n="100" d="100"/>
        <a:sy n="100" d="100"/>
      </p:scale>
      <p:origin x="0" y="-109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78913E-107A-405E-99C3-FCFE4A4B3BF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9C5A524-5D1C-4B56-857A-4387A16F6B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165600" y="6245225"/>
            <a:ext cx="3860800" cy="476250"/>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737600" y="6245225"/>
            <a:ext cx="2844800" cy="476250"/>
          </a:xfrm>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78913E-107A-405E-99C3-FCFE4A4B3BF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9C5A524-5D1C-4B56-857A-4387A16F6B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950" y="-313180"/>
            <a:ext cx="1409880" cy="1280773"/>
          </a:xfrm>
          <a:prstGeom prst="rect">
            <a:avLst/>
          </a:prstGeom>
        </p:spPr>
      </p:pic>
      <p:pic>
        <p:nvPicPr>
          <p:cNvPr id="3" name="图片 2"/>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487" b="48657"/>
          <a:stretch>
            <a:fillRect/>
          </a:stretch>
        </p:blipFill>
        <p:spPr>
          <a:xfrm rot="5893929">
            <a:off x="10981133" y="-705537"/>
            <a:ext cx="1078165" cy="1641346"/>
          </a:xfrm>
          <a:prstGeom prst="rect">
            <a:avLst/>
          </a:prstGeom>
        </p:spPr>
      </p:pic>
      <p:pic>
        <p:nvPicPr>
          <p:cNvPr id="4" name="图片 3"/>
          <p:cNvPicPr>
            <a:picLocks noChangeAspect="1"/>
          </p:cNvPicPr>
          <p:nvPr userDrawn="1"/>
        </p:nvPicPr>
        <p:blipFill rotWithShape="1">
          <a:blip r:embed="rId5" cstate="print">
            <a:extLst>
              <a:ext uri="{28A0092B-C50C-407E-A947-70E740481C1C}">
                <a14:useLocalDpi xmlns:a14="http://schemas.microsoft.com/office/drawing/2010/main" val="0"/>
              </a:ext>
            </a:extLst>
          </a:blip>
          <a:srcRect r="14535" b="56359"/>
          <a:stretch>
            <a:fillRect/>
          </a:stretch>
        </p:blipFill>
        <p:spPr>
          <a:xfrm>
            <a:off x="1" y="5784647"/>
            <a:ext cx="6095999" cy="1073353"/>
          </a:xfrm>
          <a:prstGeom prst="rect">
            <a:avLst/>
          </a:prstGeom>
        </p:spPr>
      </p:pic>
      <p:pic>
        <p:nvPicPr>
          <p:cNvPr id="5" name="图片 4"/>
          <p:cNvPicPr>
            <a:picLocks noChangeAspect="1"/>
          </p:cNvPicPr>
          <p:nvPr userDrawn="1"/>
        </p:nvPicPr>
        <p:blipFill rotWithShape="1">
          <a:blip r:embed="rId5" cstate="print">
            <a:extLst>
              <a:ext uri="{28A0092B-C50C-407E-A947-70E740481C1C}">
                <a14:useLocalDpi xmlns:a14="http://schemas.microsoft.com/office/drawing/2010/main" val="0"/>
              </a:ext>
            </a:extLst>
          </a:blip>
          <a:srcRect r="14535" b="56359"/>
          <a:stretch>
            <a:fillRect/>
          </a:stretch>
        </p:blipFill>
        <p:spPr>
          <a:xfrm flipH="1">
            <a:off x="6096001" y="5784647"/>
            <a:ext cx="6095999" cy="1073353"/>
          </a:xfrm>
          <a:prstGeom prst="rect">
            <a:avLst/>
          </a:prstGeom>
        </p:spPr>
      </p:pic>
      <p:pic>
        <p:nvPicPr>
          <p:cNvPr id="6"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0800000">
            <a:off x="11213804" y="0"/>
            <a:ext cx="1335836" cy="766170"/>
          </a:xfrm>
          <a:prstGeom prst="rect">
            <a:avLst/>
          </a:prstGeom>
        </p:spPr>
      </p:pic>
      <p:pic>
        <p:nvPicPr>
          <p:cNvPr id="7" name="图片 6" descr="62ab00243d8d7602ec3afe6f18f246a3"/>
          <p:cNvPicPr>
            <a:picLocks noChangeAspect="1"/>
          </p:cNvPicPr>
          <p:nvPr userDrawn="1"/>
        </p:nvPicPr>
        <p:blipFill>
          <a:blip r:embed="rId7"/>
          <a:stretch>
            <a:fillRect/>
          </a:stretch>
        </p:blipFill>
        <p:spPr>
          <a:xfrm>
            <a:off x="6263216" y="5784646"/>
            <a:ext cx="6777570" cy="1191920"/>
          </a:xfrm>
          <a:prstGeom prst="rect">
            <a:avLst/>
          </a:prstGeom>
        </p:spPr>
      </p:pic>
      <p:pic>
        <p:nvPicPr>
          <p:cNvPr id="12" name="图片 11"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2950" y="-313180"/>
            <a:ext cx="1409880" cy="1280773"/>
          </a:xfrm>
          <a:prstGeom prst="rect">
            <a:avLst/>
          </a:prstGeom>
        </p:spPr>
      </p:pic>
      <p:pic>
        <p:nvPicPr>
          <p:cNvPr id="3" name="图片 2"/>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0487" b="48657"/>
          <a:stretch>
            <a:fillRect/>
          </a:stretch>
        </p:blipFill>
        <p:spPr>
          <a:xfrm rot="5893929">
            <a:off x="10981133" y="-705537"/>
            <a:ext cx="1078165" cy="1641346"/>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r="14535" b="56359"/>
          <a:stretch>
            <a:fillRect/>
          </a:stretch>
        </p:blipFill>
        <p:spPr>
          <a:xfrm>
            <a:off x="1" y="5784647"/>
            <a:ext cx="6095999" cy="1073353"/>
          </a:xfrm>
          <a:prstGeom prst="rect">
            <a:avLst/>
          </a:prstGeom>
        </p:spPr>
      </p:pic>
      <p:pic>
        <p:nvPicPr>
          <p:cNvPr id="5" name="图片 4"/>
          <p:cNvPicPr>
            <a:picLocks noChangeAspect="1"/>
          </p:cNvPicPr>
          <p:nvPr userDrawn="1"/>
        </p:nvPicPr>
        <p:blipFill rotWithShape="1">
          <a:blip r:embed="rId4" cstate="print">
            <a:extLst>
              <a:ext uri="{28A0092B-C50C-407E-A947-70E740481C1C}">
                <a14:useLocalDpi xmlns:a14="http://schemas.microsoft.com/office/drawing/2010/main" val="0"/>
              </a:ext>
            </a:extLst>
          </a:blip>
          <a:srcRect r="14535" b="56359"/>
          <a:stretch>
            <a:fillRect/>
          </a:stretch>
        </p:blipFill>
        <p:spPr>
          <a:xfrm flipH="1">
            <a:off x="6096001" y="5784647"/>
            <a:ext cx="6095999" cy="1073353"/>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0800000">
            <a:off x="11213804" y="0"/>
            <a:ext cx="1335836" cy="766170"/>
          </a:xfrm>
          <a:prstGeom prst="rect">
            <a:avLst/>
          </a:prstGeom>
        </p:spPr>
      </p:pic>
      <p:pic>
        <p:nvPicPr>
          <p:cNvPr id="7" name="图片 6" descr="62ab00243d8d7602ec3afe6f18f246a3"/>
          <p:cNvPicPr>
            <a:picLocks noChangeAspect="1"/>
          </p:cNvPicPr>
          <p:nvPr userDrawn="1"/>
        </p:nvPicPr>
        <p:blipFill>
          <a:blip r:embed="rId6"/>
          <a:stretch>
            <a:fillRect/>
          </a:stretch>
        </p:blipFill>
        <p:spPr>
          <a:xfrm>
            <a:off x="6263216" y="5784646"/>
            <a:ext cx="6777570" cy="119192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image" Target="../media/image17.png"/><Relationship Id="rId3" Type="http://schemas.microsoft.com/office/2007/relationships/media" Target="../media/media5.mp4"/><Relationship Id="rId2" Type="http://schemas.openxmlformats.org/officeDocument/2006/relationships/video" Target="../media/media5.mp4"/><Relationship Id="rId16" Type="http://schemas.openxmlformats.org/officeDocument/2006/relationships/slideLayout" Target="../slideLayouts/slideLayout1.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5.xml"/></Relationships>
</file>

<file path=ppt/slides/_rels/slide1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18.png"/><Relationship Id="rId4" Type="http://schemas.microsoft.com/office/2007/relationships/media" Target="../media/media6.mp4"/><Relationship Id="rId3" Type="http://schemas.openxmlformats.org/officeDocument/2006/relationships/video" Target="../media/media6.mp4"/><Relationship Id="rId2" Type="http://schemas.openxmlformats.org/officeDocument/2006/relationships/tags" Target="../tags/tag58.xml"/><Relationship Id="rId13" Type="http://schemas.openxmlformats.org/officeDocument/2006/relationships/slideLayout" Target="../slideLayouts/slideLayout1.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7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tags" Target="../tags/tag83.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0"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14.png"/><Relationship Id="rId3" Type="http://schemas.microsoft.com/office/2007/relationships/media" Target="../media/media2.mp4"/><Relationship Id="rId2" Type="http://schemas.openxmlformats.org/officeDocument/2006/relationships/video" Target="../media/media2.mp4"/><Relationship Id="rId16" Type="http://schemas.openxmlformats.org/officeDocument/2006/relationships/slideLayout" Target="../slideLayouts/slideLayout1.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image" Target="../media/image15.png"/><Relationship Id="rId3" Type="http://schemas.microsoft.com/office/2007/relationships/media" Target="../media/media3.mp4"/><Relationship Id="rId2" Type="http://schemas.openxmlformats.org/officeDocument/2006/relationships/video" Target="../media/media3.mp4"/><Relationship Id="rId13" Type="http://schemas.openxmlformats.org/officeDocument/2006/relationships/slideLayout" Target="../slideLayouts/slideLayout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image" Target="../media/image16.png"/><Relationship Id="rId3" Type="http://schemas.microsoft.com/office/2007/relationships/media" Target="../media/media4.mp4"/><Relationship Id="rId2" Type="http://schemas.openxmlformats.org/officeDocument/2006/relationships/video" Target="../media/media4.mp4"/><Relationship Id="rId18" Type="http://schemas.openxmlformats.org/officeDocument/2006/relationships/slideLayout" Target="../slideLayouts/slideLayout1.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488350" y="4"/>
            <a:ext cx="9662886" cy="95313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791475" y="876543"/>
            <a:ext cx="11838410" cy="645160"/>
          </a:xfrm>
          <a:prstGeom prst="rect">
            <a:avLst/>
          </a:prstGeom>
        </p:spPr>
        <p:txBody>
          <a:bodyPr wrap="square">
            <a:spAutoFit/>
          </a:bodyPr>
          <a:lstStyle/>
          <a:p>
            <a:pPr algn="just">
              <a:lnSpc>
                <a:spcPct val="150000"/>
              </a:lnSpc>
              <a:spcAft>
                <a:spcPts val="0"/>
              </a:spcAft>
            </a:pPr>
            <a:r>
              <a:rPr lang="en-US" altLang="zh-CN" sz="24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Mr. Craven’s change:</a:t>
            </a:r>
            <a:endParaRPr lang="zh-CN" altLang="zh-CN" sz="2400" b="1" kern="100" dirty="0">
              <a:solidFill>
                <a:srgbClr val="0000FF"/>
              </a:solidFill>
              <a:latin typeface="Arial Rounded MT Bold" panose="020F0704030504030204" pitchFamily="34" charset="0"/>
              <a:cs typeface="Times New Roman" panose="02020603050405020304" pitchFamily="18" charset="0"/>
            </a:endParaRPr>
          </a:p>
        </p:txBody>
      </p:sp>
      <p:pic>
        <p:nvPicPr>
          <p:cNvPr id="14" name="秘密花园11">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2008505" y="1521460"/>
            <a:ext cx="7762875" cy="4826000"/>
          </a:xfrm>
          <a:prstGeom prst="rect">
            <a:avLst/>
          </a:prstGeom>
        </p:spPr>
      </p:pic>
      <p:sp>
        <p:nvSpPr>
          <p:cNvPr id="16" name="流程图: 过程 15"/>
          <p:cNvSpPr/>
          <p:nvPr>
            <p:custDataLst>
              <p:tags r:id="rId5"/>
            </p:custDataLst>
          </p:nvPr>
        </p:nvSpPr>
        <p:spPr>
          <a:xfrm>
            <a:off x="791845" y="1521460"/>
            <a:ext cx="11266805" cy="507492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5" name="文本框 14"/>
          <p:cNvSpPr txBox="1"/>
          <p:nvPr>
            <p:custDataLst>
              <p:tags r:id="rId6"/>
            </p:custDataLst>
          </p:nvPr>
        </p:nvSpPr>
        <p:spPr>
          <a:xfrm>
            <a:off x="833755" y="1384935"/>
            <a:ext cx="10317480"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P6 Mrs. Medlock said Mr. Craven’s as sour as a crab apple. </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7" name="文本框 16"/>
          <p:cNvSpPr txBox="1"/>
          <p:nvPr>
            <p:custDataLst>
              <p:tags r:id="rId7"/>
            </p:custDataLst>
          </p:nvPr>
        </p:nvSpPr>
        <p:spPr>
          <a:xfrm>
            <a:off x="791845" y="2307590"/>
            <a:ext cx="10019030"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P7 Master doesn’t want to see you. </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8" name="文本框 17"/>
          <p:cNvSpPr txBox="1"/>
          <p:nvPr>
            <p:custDataLst>
              <p:tags r:id="rId8"/>
            </p:custDataLst>
          </p:nvPr>
        </p:nvSpPr>
        <p:spPr>
          <a:xfrm>
            <a:off x="791845" y="2896870"/>
            <a:ext cx="11364595"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P31 Mr. Craven said, his voice more gentle than she had thought it would be.</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9" name="文本框 18"/>
          <p:cNvSpPr txBox="1"/>
          <p:nvPr>
            <p:custDataLst>
              <p:tags r:id="rId9"/>
            </p:custDataLst>
          </p:nvPr>
        </p:nvSpPr>
        <p:spPr>
          <a:xfrm>
            <a:off x="777875" y="180530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（在痛苦中封锁自己）</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0" name="文本框 19"/>
          <p:cNvSpPr txBox="1"/>
          <p:nvPr>
            <p:custDataLst>
              <p:tags r:id="rId10"/>
            </p:custDataLst>
          </p:nvPr>
        </p:nvSpPr>
        <p:spPr>
          <a:xfrm>
            <a:off x="5962650" y="2307590"/>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（脾性孤僻，怪异）</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1" name="文本框 20"/>
          <p:cNvSpPr txBox="1"/>
          <p:nvPr>
            <p:custDataLst>
              <p:tags r:id="rId11"/>
            </p:custDataLst>
          </p:nvPr>
        </p:nvSpPr>
        <p:spPr>
          <a:xfrm>
            <a:off x="833755" y="3444240"/>
            <a:ext cx="11323320" cy="119888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P33 She saw her uncle had a kind, almost handsome face, but it was full of sadness. </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2" name="文本框 21"/>
          <p:cNvSpPr txBox="1"/>
          <p:nvPr>
            <p:custDataLst>
              <p:tags r:id="rId12"/>
            </p:custDataLst>
          </p:nvPr>
        </p:nvSpPr>
        <p:spPr>
          <a:xfrm>
            <a:off x="833755" y="4526915"/>
            <a:ext cx="6096000"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P33 He smiled a sad smile.</a:t>
            </a:r>
            <a:endPar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3" name="文本框 22"/>
          <p:cNvSpPr txBox="1"/>
          <p:nvPr>
            <p:custDataLst>
              <p:tags r:id="rId13"/>
            </p:custDataLst>
          </p:nvPr>
        </p:nvSpPr>
        <p:spPr>
          <a:xfrm>
            <a:off x="833755" y="5045710"/>
            <a:ext cx="11170920" cy="119888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P69 Mr. Craven woke from his dream. It had been so clear, so vivid. In it, he had heard his wife’s voice calling to him.</a:t>
            </a:r>
            <a:endPar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4" name="文本框 23"/>
          <p:cNvSpPr txBox="1"/>
          <p:nvPr>
            <p:custDataLst>
              <p:tags r:id="rId14"/>
            </p:custDataLst>
          </p:nvPr>
        </p:nvSpPr>
        <p:spPr>
          <a:xfrm>
            <a:off x="791845" y="606742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（魔力唤醒了他的乐观）</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5" name="文本框 24"/>
          <p:cNvSpPr txBox="1"/>
          <p:nvPr>
            <p:custDataLst>
              <p:tags r:id="rId15"/>
            </p:custDataLst>
          </p:nvPr>
        </p:nvSpPr>
        <p:spPr>
          <a:xfrm>
            <a:off x="2245995" y="400621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（逃避快乐）</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linds(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linds(horizontal)">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69" fill="hold" display="1">
                  <p:stCondLst>
                    <p:cond delay="indefinite"/>
                  </p:stCondLst>
                </p:cTn>
                <p:tgtEl>
                  <p:spTgt spid="14"/>
                </p:tgtEl>
              </p:cMediaNode>
            </p:video>
          </p:childTnLst>
        </p:cTn>
      </p:par>
    </p:tnLst>
    <p:bldLst>
      <p:bldP spid="3" grpId="0"/>
      <p:bldP spid="16" grpId="0" bldLvl="0" animBg="1"/>
      <p:bldP spid="16" grpId="1" animBg="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479460" y="4"/>
            <a:ext cx="9662886" cy="95313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sp>
        <p:nvSpPr>
          <p:cNvPr id="3" name="矩形 2"/>
          <p:cNvSpPr/>
          <p:nvPr>
            <p:custDataLst>
              <p:tags r:id="rId2"/>
            </p:custDataLst>
          </p:nvPr>
        </p:nvSpPr>
        <p:spPr>
          <a:xfrm>
            <a:off x="603515" y="766171"/>
            <a:ext cx="11838410" cy="645160"/>
          </a:xfrm>
          <a:prstGeom prst="rect">
            <a:avLst/>
          </a:prstGeom>
        </p:spPr>
        <p:txBody>
          <a:bodyPr wrap="square">
            <a:spAutoFit/>
          </a:bodyPr>
          <a:lstStyle/>
          <a:p>
            <a:pPr algn="just">
              <a:lnSpc>
                <a:spcPct val="150000"/>
              </a:lnSpc>
              <a:spcAft>
                <a:spcPts val="0"/>
              </a:spcAft>
            </a:pPr>
            <a:r>
              <a:rPr lang="en-US" altLang="zh-CN" sz="24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Mr. Craven’s change:</a:t>
            </a:r>
            <a:endParaRPr lang="zh-CN" altLang="zh-CN" sz="3200" b="1" kern="100" dirty="0">
              <a:solidFill>
                <a:srgbClr val="0000FF"/>
              </a:solidFill>
              <a:latin typeface="Arial Rounded MT Bold" panose="020F0704030504030204" pitchFamily="34" charset="0"/>
              <a:cs typeface="Times New Roman" panose="02020603050405020304" pitchFamily="18" charset="0"/>
            </a:endParaRPr>
          </a:p>
        </p:txBody>
      </p:sp>
      <p:pic>
        <p:nvPicPr>
          <p:cNvPr id="15" name="秘密花园12">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2008505" y="1411605"/>
            <a:ext cx="8044180" cy="4938395"/>
          </a:xfrm>
          <a:prstGeom prst="rect">
            <a:avLst/>
          </a:prstGeom>
        </p:spPr>
      </p:pic>
      <p:sp>
        <p:nvSpPr>
          <p:cNvPr id="17" name="流程图: 过程 16"/>
          <p:cNvSpPr/>
          <p:nvPr>
            <p:custDataLst>
              <p:tags r:id="rId6"/>
            </p:custDataLst>
          </p:nvPr>
        </p:nvSpPr>
        <p:spPr>
          <a:xfrm>
            <a:off x="791845" y="1381760"/>
            <a:ext cx="11126470" cy="509524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6" name="文本框 25"/>
          <p:cNvSpPr txBox="1"/>
          <p:nvPr>
            <p:custDataLst>
              <p:tags r:id="rId7"/>
            </p:custDataLst>
          </p:nvPr>
        </p:nvSpPr>
        <p:spPr>
          <a:xfrm>
            <a:off x="921385" y="1696085"/>
            <a:ext cx="10451465" cy="119888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chemeClr val="tx1">
                    <a:lumMod val="95000"/>
                    <a:lumOff val="5000"/>
                  </a:schemeClr>
                </a:solidFill>
                <a:latin typeface="Arial Rounded MT Bold" panose="020F0704030504030204" pitchFamily="34" charset="0"/>
                <a:ea typeface="宋体" panose="02010600030101010101" pitchFamily="2" charset="-122"/>
                <a:cs typeface="Times New Roman" panose="02020603050405020304" pitchFamily="18" charset="0"/>
                <a:sym typeface="+mn-ea"/>
              </a:rPr>
              <a:t>P72 He went straight to his wife’s garden. It was to here the voice had called him. </a:t>
            </a:r>
            <a:endParaRPr lang="en-US" altLang="zh-CN" sz="2400" b="1" kern="100" dirty="0">
              <a:solidFill>
                <a:schemeClr val="tx1">
                  <a:lumMod val="95000"/>
                  <a:lumOff val="5000"/>
                </a:schemeClr>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9" name="文本框 28"/>
          <p:cNvSpPr txBox="1"/>
          <p:nvPr>
            <p:custDataLst>
              <p:tags r:id="rId8"/>
            </p:custDataLst>
          </p:nvPr>
        </p:nvSpPr>
        <p:spPr>
          <a:xfrm>
            <a:off x="965200" y="3235325"/>
            <a:ext cx="10260965" cy="119888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chemeClr val="tx1">
                    <a:lumMod val="95000"/>
                    <a:lumOff val="5000"/>
                  </a:schemeClr>
                </a:solidFill>
                <a:latin typeface="Arial Rounded MT Bold" panose="020F0704030504030204" pitchFamily="34" charset="0"/>
                <a:ea typeface="宋体" panose="02010600030101010101" pitchFamily="2" charset="-122"/>
                <a:cs typeface="Times New Roman" panose="02020603050405020304" pitchFamily="18" charset="0"/>
                <a:sym typeface="+mn-ea"/>
              </a:rPr>
              <a:t>P74 Mr. Craven just stared. This couldn’t be Colin? This tall, handsome boy? </a:t>
            </a:r>
            <a:endParaRPr lang="en-US" altLang="zh-CN" sz="2400" b="1" kern="100" dirty="0">
              <a:solidFill>
                <a:schemeClr val="tx1">
                  <a:lumMod val="95000"/>
                  <a:lumOff val="5000"/>
                </a:schemeClr>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30" name="文本框 29"/>
          <p:cNvSpPr txBox="1"/>
          <p:nvPr>
            <p:custDataLst>
              <p:tags r:id="rId9"/>
            </p:custDataLst>
          </p:nvPr>
        </p:nvSpPr>
        <p:spPr>
          <a:xfrm>
            <a:off x="2757805" y="224980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（内心的醒悟，</a:t>
            </a:r>
            <a:r>
              <a:rPr lang="zh-CN" altLang="zh-CN" sz="2400" b="1" kern="100" dirty="0">
                <a:solidFill>
                  <a:srgbClr val="00B050"/>
                </a:solidFill>
                <a:latin typeface="Arial Rounded MT Bold" panose="020F0704030504030204" pitchFamily="34" charset="0"/>
                <a:ea typeface="Times New Roman" panose="02020603050405020304" pitchFamily="18" charset="0"/>
                <a:cs typeface="Times New Roman" panose="02020603050405020304" pitchFamily="18" charset="0"/>
                <a:sym typeface="+mn-ea"/>
              </a:rPr>
              <a:t> </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重新走进花园）</a:t>
            </a:r>
            <a:endPar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31" name="文本框 30"/>
          <p:cNvSpPr txBox="1"/>
          <p:nvPr>
            <p:custDataLst>
              <p:tags r:id="rId10"/>
            </p:custDataLst>
          </p:nvPr>
        </p:nvSpPr>
        <p:spPr>
          <a:xfrm>
            <a:off x="725805" y="4420870"/>
            <a:ext cx="10840720" cy="119888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（从父亲的视角看儿子的巨大转变，</a:t>
            </a:r>
            <a:r>
              <a:rPr lang="zh-CN" altLang="zh-CN" sz="2400" b="1" kern="100" dirty="0">
                <a:solidFill>
                  <a:srgbClr val="00B050"/>
                </a:solidFill>
                <a:latin typeface="Arial Rounded MT Bold" panose="020F0704030504030204" pitchFamily="34" charset="0"/>
                <a:ea typeface="Times New Roman" panose="02020603050405020304" pitchFamily="18" charset="0"/>
                <a:cs typeface="Times New Roman" panose="02020603050405020304" pitchFamily="18" charset="0"/>
                <a:sym typeface="+mn-ea"/>
              </a:rPr>
              <a:t> </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他看到的是一个全新的</a:t>
            </a:r>
            <a:r>
              <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，像其他孩子一样健康的</a:t>
            </a:r>
            <a:r>
              <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32" name="圆角矩形 31"/>
          <p:cNvSpPr/>
          <p:nvPr>
            <p:custDataLst>
              <p:tags r:id="rId11"/>
            </p:custDataLst>
          </p:nvPr>
        </p:nvSpPr>
        <p:spPr>
          <a:xfrm>
            <a:off x="831215" y="2894965"/>
            <a:ext cx="10959465" cy="304228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每个人都渴望得到快乐，而失去了妻子的</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Mr. Craven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也是如此。他将曾经给妻子修建的花园上了锁，挖了坑把钥匙埋了，或许他认为这样随着时间的流逝，可以把这一切淡忘，但他没有如愿。大多数时候他都出门在外，在庄园里也把自己关在西边楼里。而小说的最后循着妻子的呼唤来到秘密花园的</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Mr. Craven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却感受到了生活的快乐，家庭的温馨。</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33" name="流程图: 终止 32"/>
          <p:cNvSpPr/>
          <p:nvPr>
            <p:custDataLst>
              <p:tags r:id="rId12"/>
            </p:custDataLst>
          </p:nvPr>
        </p:nvSpPr>
        <p:spPr>
          <a:xfrm>
            <a:off x="2387600" y="1597660"/>
            <a:ext cx="7084695" cy="1111250"/>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rPr>
              <a:t>What’s Mr.  Craven’s Change</a:t>
            </a:r>
            <a:endParaRPr lang="en-US" altLang="zh-CN" sz="2800" b="1">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linds(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linds(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linds(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9" fill="hold" display="1">
                  <p:stCondLst>
                    <p:cond delay="indefinite"/>
                  </p:stCondLst>
                </p:cTn>
                <p:tgtEl>
                  <p:spTgt spid="15"/>
                </p:tgtEl>
              </p:cMediaNode>
            </p:video>
          </p:childTnLst>
        </p:cTn>
      </p:par>
    </p:tnLst>
    <p:bldLst>
      <p:bldP spid="3" grpId="0"/>
      <p:bldP spid="17" grpId="0" animBg="1"/>
      <p:bldP spid="17" grpId="1" animBg="1"/>
      <p:bldP spid="26" grpId="0"/>
      <p:bldP spid="26" grpId="1"/>
      <p:bldP spid="29" grpId="0"/>
      <p:bldP spid="29" grpId="1"/>
      <p:bldP spid="30" grpId="0"/>
      <p:bldP spid="30" grpId="1"/>
      <p:bldP spid="31" grpId="0"/>
      <p:bldP spid="31" grpId="1"/>
      <p:bldP spid="32" grpId="0" bldLvl="0" animBg="1"/>
      <p:bldP spid="32" grpId="1" animBg="1"/>
      <p:bldP spid="33" grpId="0" bldLvl="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605" y="738505"/>
            <a:ext cx="10892790" cy="2226310"/>
          </a:xfrm>
          <a:prstGeom prst="rect">
            <a:avLst/>
          </a:prstGeom>
        </p:spPr>
        <p:txBody>
          <a:bodyPr wrap="square">
            <a:noAutofit/>
          </a:bodyPr>
          <a:lstStyle/>
          <a:p>
            <a:pPr lvl="0" algn="just">
              <a:lnSpc>
                <a:spcPct val="150000"/>
              </a:lnSpc>
              <a:spcAft>
                <a:spcPts val="0"/>
              </a:spcAft>
            </a:pPr>
            <a:r>
              <a:rPr lang="en-US"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40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Understand </a:t>
            </a:r>
            <a:r>
              <a:rPr lang="en-US"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characters </a:t>
            </a:r>
            <a:r>
              <a:rPr lang="zh-CN"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分析关键人物，梳理角色的性格特征，读懂人物</a:t>
            </a:r>
            <a:endParaRPr lang="zh-CN" altLang="zh-CN" sz="4000" b="1" kern="100" dirty="0">
              <a:latin typeface="等线" panose="02010600030101010101" pitchFamily="2" charset="-122"/>
              <a:cs typeface="Times New Roman" panose="02020603050405020304" pitchFamily="18" charset="0"/>
            </a:endParaRPr>
          </a:p>
          <a:p>
            <a:pPr marL="228600" indent="266700" algn="just">
              <a:lnSpc>
                <a:spcPct val="150000"/>
              </a:lnSpc>
              <a:spcAft>
                <a:spcPts val="0"/>
              </a:spcAft>
            </a:pPr>
            <a:endParaRPr lang="zh-CN" altLang="zh-CN" sz="4000" b="1" kern="100" dirty="0">
              <a:latin typeface="等线" panose="02010600030101010101" pitchFamily="2" charset="-122"/>
              <a:cs typeface="Times New Roman" panose="02020603050405020304" pitchFamily="18" charset="0"/>
            </a:endParaRPr>
          </a:p>
        </p:txBody>
      </p:sp>
      <p:sp>
        <p:nvSpPr>
          <p:cNvPr id="3" name="文本框 2"/>
          <p:cNvSpPr txBox="1"/>
          <p:nvPr/>
        </p:nvSpPr>
        <p:spPr>
          <a:xfrm>
            <a:off x="925830" y="2964815"/>
            <a:ext cx="10351770" cy="2861310"/>
          </a:xfrm>
          <a:prstGeom prst="rect">
            <a:avLst/>
          </a:prstGeom>
          <a:solidFill>
            <a:schemeClr val="accent4">
              <a:lumMod val="40000"/>
              <a:lumOff val="60000"/>
            </a:schemeClr>
          </a:solidFill>
        </p:spPr>
        <p:txBody>
          <a:bodyPr wrap="square" rtlCol="0" anchor="t">
            <a:spAutoFit/>
          </a:bodyPr>
          <a:lstStyle/>
          <a:p>
            <a:pPr marL="228600" indent="266700" algn="just">
              <a:lnSpc>
                <a:spcPct val="150000"/>
              </a:lnSpc>
              <a:spcAft>
                <a:spcPts val="0"/>
              </a:spcAft>
            </a:pPr>
            <a:r>
              <a:rPr lang="en-US" altLang="zh-CN" sz="4000" b="1" kern="100" dirty="0" smtClean="0">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zh-CN" sz="4000" b="1" kern="100" dirty="0" smtClean="0">
                <a:latin typeface="Times New Roman" panose="02020603050405020304" pitchFamily="18" charset="0"/>
                <a:ea typeface="宋体" panose="02010600030101010101" pitchFamily="2" charset="-122"/>
                <a:cs typeface="Times New Roman" panose="02020603050405020304" pitchFamily="18" charset="0"/>
                <a:sym typeface="+mn-ea"/>
              </a:rPr>
              <a:t>学生</a:t>
            </a:r>
            <a:r>
              <a:rPr lang="zh-CN"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从小说文本中提炼出</a:t>
            </a:r>
            <a:r>
              <a:rPr lang="en-US"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Mary</a:t>
            </a:r>
            <a:r>
              <a:rPr lang="zh-CN"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Colin</a:t>
            </a:r>
            <a:r>
              <a:rPr lang="zh-CN"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Dickon</a:t>
            </a:r>
            <a:r>
              <a:rPr lang="zh-CN"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rPr>
              <a:t>等的性格特征，引领学生对主要人物进行细致的分析</a:t>
            </a:r>
            <a:endParaRPr lang="zh-CN" altLang="zh-CN" sz="40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514" y="524628"/>
            <a:ext cx="10892971" cy="829945"/>
          </a:xfrm>
          <a:prstGeom prst="rect">
            <a:avLst/>
          </a:prstGeom>
        </p:spPr>
        <p:txBody>
          <a:bodyPr wrap="square">
            <a:spAutoFit/>
          </a:bodyPr>
          <a:lstStyle/>
          <a:p>
            <a:pPr lvl="0" algn="just">
              <a:lnSpc>
                <a:spcPct val="150000"/>
              </a:lnSpc>
            </a:pP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Explore and write about the  Charactor Profile</a:t>
            </a:r>
            <a:endParaRPr lang="zh-CN" altLang="zh-CN" sz="3200" kern="100" dirty="0">
              <a:solidFill>
                <a:prstClr val="black"/>
              </a:solidFill>
              <a:latin typeface="等线" panose="02010600030101010101" pitchFamily="2" charset="-122"/>
              <a:cs typeface="Times New Roman" panose="02020603050405020304" pitchFamily="18" charset="0"/>
            </a:endParaRPr>
          </a:p>
        </p:txBody>
      </p:sp>
      <p:sp>
        <p:nvSpPr>
          <p:cNvPr id="4" name="圆角矩形 3"/>
          <p:cNvSpPr/>
          <p:nvPr/>
        </p:nvSpPr>
        <p:spPr>
          <a:xfrm>
            <a:off x="7105650" y="1497330"/>
            <a:ext cx="4527550" cy="4394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74090" y="1496695"/>
            <a:ext cx="5596890" cy="4473575"/>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tLang="zh-CN"/>
          </a:p>
          <a:p>
            <a:pPr algn="ctr"/>
            <a:r>
              <a:rPr lang="en-US" altLang="zh-CN" sz="2400" b="1"/>
              <a:t>Appearance: </a:t>
            </a:r>
            <a:r>
              <a:rPr lang="en-US" altLang="zh-CN"/>
              <a:t>_________________________________________________</a:t>
            </a:r>
            <a:endParaRPr lang="en-US" altLang="zh-CN"/>
          </a:p>
          <a:p>
            <a:pPr algn="ctr"/>
            <a:r>
              <a:rPr lang="en-US" altLang="zh-CN">
                <a:sym typeface="+mn-ea"/>
              </a:rPr>
              <a:t>_________________________________________________</a:t>
            </a:r>
            <a:endParaRPr lang="en-US" altLang="zh-CN"/>
          </a:p>
          <a:p>
            <a:pPr algn="ctr"/>
            <a:endParaRPr lang="en-US" altLang="zh-CN"/>
          </a:p>
          <a:p>
            <a:pPr algn="ctr"/>
            <a:r>
              <a:rPr lang="en-US" altLang="zh-CN" sz="2400" b="1"/>
              <a:t>Personality: </a:t>
            </a:r>
            <a:r>
              <a:rPr lang="en-US" altLang="zh-CN">
                <a:sym typeface="+mn-ea"/>
              </a:rPr>
              <a:t>_________________________________________________</a:t>
            </a:r>
            <a:endParaRPr lang="en-US" altLang="zh-CN"/>
          </a:p>
          <a:p>
            <a:pPr algn="ctr"/>
            <a:r>
              <a:rPr lang="en-US" altLang="zh-CN">
                <a:sym typeface="+mn-ea"/>
              </a:rPr>
              <a:t>_________________________________________________</a:t>
            </a:r>
            <a:endParaRPr lang="en-US" altLang="zh-CN"/>
          </a:p>
          <a:p>
            <a:pPr algn="ctr"/>
            <a:r>
              <a:rPr lang="en-US" altLang="zh-CN">
                <a:sym typeface="+mn-ea"/>
              </a:rPr>
              <a:t>_________________________________________________</a:t>
            </a:r>
            <a:endParaRPr lang="en-US" altLang="zh-CN">
              <a:sym typeface="+mn-ea"/>
            </a:endParaRPr>
          </a:p>
          <a:p>
            <a:pPr algn="ctr"/>
            <a:r>
              <a:rPr lang="en-US" altLang="zh-CN" b="1">
                <a:sym typeface="+mn-ea"/>
              </a:rPr>
              <a:t>What Does Your Charactor do in the story</a:t>
            </a:r>
            <a:endParaRPr lang="en-US" altLang="zh-CN" b="1">
              <a:sym typeface="+mn-ea"/>
            </a:endParaRPr>
          </a:p>
          <a:p>
            <a:pPr algn="ctr"/>
            <a:r>
              <a:rPr lang="en-US" altLang="zh-CN">
                <a:sym typeface="+mn-ea"/>
              </a:rPr>
              <a:t>_________________________________________________</a:t>
            </a:r>
            <a:endParaRPr lang="en-US" altLang="zh-CN"/>
          </a:p>
          <a:p>
            <a:pPr algn="ctr"/>
            <a:r>
              <a:rPr lang="en-US" altLang="zh-CN">
                <a:sym typeface="+mn-ea"/>
              </a:rPr>
              <a:t>_________________________________________________</a:t>
            </a:r>
            <a:endParaRPr lang="en-US" altLang="zh-CN"/>
          </a:p>
          <a:p>
            <a:pPr algn="ctr"/>
            <a:r>
              <a:rPr lang="en-US" altLang="zh-CN" sz="2400" b="1">
                <a:sym typeface="+mn-ea"/>
              </a:rPr>
              <a:t>Change</a:t>
            </a:r>
            <a:endParaRPr lang="en-US" altLang="zh-CN" sz="2400" b="1">
              <a:sym typeface="+mn-ea"/>
            </a:endParaRPr>
          </a:p>
          <a:p>
            <a:pPr algn="ctr"/>
            <a:r>
              <a:rPr lang="en-US" altLang="zh-CN">
                <a:sym typeface="+mn-ea"/>
              </a:rPr>
              <a:t>_________________________________________________</a:t>
            </a:r>
            <a:endParaRPr lang="en-US" altLang="zh-CN"/>
          </a:p>
          <a:p>
            <a:pPr algn="ctr"/>
            <a:r>
              <a:rPr lang="en-US" altLang="zh-CN">
                <a:sym typeface="+mn-ea"/>
              </a:rPr>
              <a:t>_________________________________________________</a:t>
            </a:r>
            <a:endParaRPr lang="en-US" altLang="zh-CN"/>
          </a:p>
          <a:p>
            <a:pPr algn="ctr"/>
            <a:endParaRPr lang="en-US" altLang="zh-CN"/>
          </a:p>
        </p:txBody>
      </p:sp>
      <p:pic>
        <p:nvPicPr>
          <p:cNvPr id="6" name="图片 5" descr="29"/>
          <p:cNvPicPr>
            <a:picLocks noChangeAspect="1"/>
          </p:cNvPicPr>
          <p:nvPr/>
        </p:nvPicPr>
        <p:blipFill>
          <a:blip r:embed="rId2"/>
          <a:stretch>
            <a:fillRect/>
          </a:stretch>
        </p:blipFill>
        <p:spPr>
          <a:xfrm>
            <a:off x="7527925" y="1666875"/>
            <a:ext cx="3344545" cy="3918585"/>
          </a:xfrm>
          <a:prstGeom prst="rect">
            <a:avLst/>
          </a:prstGeom>
        </p:spPr>
      </p:pic>
      <p:pic>
        <p:nvPicPr>
          <p:cNvPr id="7" name="图片 6" descr="30"/>
          <p:cNvPicPr>
            <a:picLocks noChangeAspect="1"/>
          </p:cNvPicPr>
          <p:nvPr/>
        </p:nvPicPr>
        <p:blipFill>
          <a:blip r:embed="rId3"/>
          <a:stretch>
            <a:fillRect/>
          </a:stretch>
        </p:blipFill>
        <p:spPr>
          <a:xfrm>
            <a:off x="7393305" y="1646555"/>
            <a:ext cx="3613785" cy="3938905"/>
          </a:xfrm>
          <a:prstGeom prst="rect">
            <a:avLst/>
          </a:prstGeom>
        </p:spPr>
      </p:pic>
      <p:pic>
        <p:nvPicPr>
          <p:cNvPr id="8" name="图片 7" descr="31"/>
          <p:cNvPicPr>
            <a:picLocks noChangeAspect="1"/>
          </p:cNvPicPr>
          <p:nvPr/>
        </p:nvPicPr>
        <p:blipFill>
          <a:blip r:embed="rId4"/>
          <a:stretch>
            <a:fillRect/>
          </a:stretch>
        </p:blipFill>
        <p:spPr>
          <a:xfrm>
            <a:off x="7621270" y="1666875"/>
            <a:ext cx="3385820" cy="3939540"/>
          </a:xfrm>
          <a:prstGeom prst="rect">
            <a:avLst/>
          </a:prstGeom>
        </p:spPr>
      </p:pic>
      <p:pic>
        <p:nvPicPr>
          <p:cNvPr id="9" name="图片 8" descr="32"/>
          <p:cNvPicPr>
            <a:picLocks noChangeAspect="1"/>
          </p:cNvPicPr>
          <p:nvPr/>
        </p:nvPicPr>
        <p:blipFill>
          <a:blip r:embed="rId5"/>
          <a:stretch>
            <a:fillRect/>
          </a:stretch>
        </p:blipFill>
        <p:spPr>
          <a:xfrm>
            <a:off x="8088630" y="1666875"/>
            <a:ext cx="3225165" cy="39395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605" y="524510"/>
            <a:ext cx="6703060" cy="706755"/>
          </a:xfrm>
          <a:prstGeom prst="rect">
            <a:avLst/>
          </a:prstGeom>
        </p:spPr>
        <p:txBody>
          <a:bodyPr wrap="square">
            <a:spAutoFit/>
          </a:bodyPr>
          <a:lstStyle/>
          <a:p>
            <a:pPr algn="just">
              <a:spcAft>
                <a:spcPts val="0"/>
              </a:spcAft>
            </a:pPr>
            <a:r>
              <a:rPr lang="en-US"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40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Understand the characters</a:t>
            </a:r>
            <a:endParaRPr lang="zh-CN" altLang="zh-CN" sz="3600" b="1" kern="100" dirty="0">
              <a:solidFill>
                <a:srgbClr val="0000FF"/>
              </a:solidFill>
              <a:latin typeface="等线" panose="02010600030101010101" pitchFamily="2" charset="-122"/>
              <a:cs typeface="Times New Roman" panose="02020603050405020304" pitchFamily="18" charset="0"/>
            </a:endParaRPr>
          </a:p>
        </p:txBody>
      </p:sp>
      <p:sp>
        <p:nvSpPr>
          <p:cNvPr id="4" name="椭圆 3"/>
          <p:cNvSpPr/>
          <p:nvPr/>
        </p:nvSpPr>
        <p:spPr>
          <a:xfrm>
            <a:off x="249555" y="1360170"/>
            <a:ext cx="6186805" cy="507555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065395" y="1360170"/>
            <a:ext cx="6073140" cy="494919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lgn="just">
              <a:spcAft>
                <a:spcPts val="0"/>
              </a:spcAft>
            </a:pPr>
            <a:endParaRPr lang="en-US" altLang="zh-CN" b="1" kern="100" dirty="0" smtClean="0">
              <a:solidFill>
                <a:schemeClr val="tx1"/>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7259955" y="647700"/>
            <a:ext cx="3416935" cy="583565"/>
          </a:xfrm>
          <a:prstGeom prst="rect">
            <a:avLst/>
          </a:prstGeom>
          <a:noFill/>
        </p:spPr>
        <p:txBody>
          <a:bodyPr wrap="square" rtlCol="0" anchor="t">
            <a:spAutoFit/>
          </a:bodyPr>
          <a:lstStyle/>
          <a:p>
            <a:r>
              <a:rPr lang="en-US" altLang="zh-CN" sz="32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Colin’s change</a:t>
            </a:r>
            <a:endParaRPr lang="en-US" altLang="zh-CN" sz="32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2667635" y="1456690"/>
            <a:ext cx="1679575" cy="583565"/>
          </a:xfrm>
          <a:prstGeom prst="rect">
            <a:avLst/>
          </a:prstGeom>
          <a:noFill/>
        </p:spPr>
        <p:txBody>
          <a:bodyPr wrap="square" rtlCol="0" anchor="t">
            <a:spAutoFit/>
          </a:bodyPr>
          <a:lstStyle/>
          <a:p>
            <a:r>
              <a:rPr lang="en-US" altLang="zh-CN" sz="32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Before</a:t>
            </a:r>
            <a:endParaRPr lang="en-US" altLang="zh-CN" sz="32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7442200" y="1471295"/>
            <a:ext cx="1407795" cy="583565"/>
          </a:xfrm>
          <a:prstGeom prst="rect">
            <a:avLst/>
          </a:prstGeom>
          <a:noFill/>
        </p:spPr>
        <p:txBody>
          <a:bodyPr wrap="square" rtlCol="0" anchor="t">
            <a:spAutoFit/>
          </a:bodyPr>
          <a:lstStyle/>
          <a:p>
            <a:r>
              <a:rPr lang="en-US" altLang="zh-CN" sz="32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After</a:t>
            </a:r>
            <a:endParaRPr lang="en-US" altLang="zh-CN" sz="32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5633085" y="2294890"/>
            <a:ext cx="4722495" cy="922020"/>
          </a:xfrm>
          <a:prstGeom prst="rect">
            <a:avLst/>
          </a:prstGeom>
          <a:noFill/>
        </p:spPr>
        <p:txBody>
          <a:bodyPr wrap="square" rtlCol="0" anchor="t">
            <a:spAutoFit/>
          </a:bodyPr>
          <a:lstStyle/>
          <a:p>
            <a:pPr algn="just">
              <a:spcAft>
                <a:spcPts val="0"/>
              </a:spcAft>
            </a:pPr>
            <a:r>
              <a:rPr lang="en-US" altLang="zh-CN"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P68 That night, Colin slept long and deep. When he woke, </a:t>
            </a:r>
            <a:r>
              <a:rPr lang="en-US" altLang="zh-CN"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sym typeface="+mn-ea"/>
              </a:rPr>
              <a:t>refreshed and full of energy,</a:t>
            </a:r>
            <a:r>
              <a:rPr lang="en-US" altLang="zh-CN"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he had a plan.</a:t>
            </a:r>
            <a:endParaRPr lang="en-US" altLang="zh-CN" b="1" kern="100" dirty="0">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5633085" y="3326765"/>
            <a:ext cx="4722495" cy="1198880"/>
          </a:xfrm>
          <a:prstGeom prst="rect">
            <a:avLst/>
          </a:prstGeom>
          <a:noFill/>
        </p:spPr>
        <p:txBody>
          <a:bodyPr wrap="square" rtlCol="0" anchor="t">
            <a:spAutoFit/>
          </a:bodyPr>
          <a:lstStyle/>
          <a:p>
            <a:pPr marL="114300" indent="-114300" algn="just">
              <a:spcAft>
                <a:spcPts val="0"/>
              </a:spcAft>
            </a:pPr>
            <a:r>
              <a:rPr lang="en-US" altLang="zh-CN"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P68 As the trees blossomed and the shoots turned into the most beautiful flowers, Colin, too, changed. </a:t>
            </a:r>
            <a:r>
              <a:rPr lang="en-US" altLang="zh-CN"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sym typeface="+mn-ea"/>
              </a:rPr>
              <a:t>His arms grew stronger. His legs grew stronger</a:t>
            </a:r>
            <a:r>
              <a:rPr lang="en-US" altLang="zh-CN"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en-US" altLang="zh-CN"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1" name="文本框 10"/>
          <p:cNvSpPr txBox="1"/>
          <p:nvPr/>
        </p:nvSpPr>
        <p:spPr>
          <a:xfrm>
            <a:off x="5800090" y="4635500"/>
            <a:ext cx="4388485" cy="922020"/>
          </a:xfrm>
          <a:prstGeom prst="rect">
            <a:avLst/>
          </a:prstGeom>
          <a:noFill/>
        </p:spPr>
        <p:txBody>
          <a:bodyPr wrap="square" rtlCol="0" anchor="t">
            <a:spAutoFit/>
          </a:bodyPr>
          <a:lstStyle/>
          <a:p>
            <a:pPr marL="114300" indent="-114300" algn="just">
              <a:spcAft>
                <a:spcPts val="0"/>
              </a:spcAft>
            </a:pPr>
            <a:r>
              <a:rPr lang="en-US"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Dickon</a:t>
            </a:r>
            <a:r>
              <a:rPr lang="zh-CN"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和</a:t>
            </a:r>
            <a:r>
              <a:rPr lang="en-US"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一起帮助</a:t>
            </a:r>
            <a:r>
              <a:rPr lang="en-US"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摆脱对生活的厌倦，让他第一次站了起来，最后学会了奔跑。</a:t>
            </a:r>
            <a:endParaRPr lang="zh-CN"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2" name="文本框 11"/>
          <p:cNvSpPr txBox="1"/>
          <p:nvPr/>
        </p:nvSpPr>
        <p:spPr>
          <a:xfrm>
            <a:off x="1163955" y="2254885"/>
            <a:ext cx="3900805" cy="922020"/>
          </a:xfrm>
          <a:prstGeom prst="rect">
            <a:avLst/>
          </a:prstGeom>
          <a:noFill/>
        </p:spPr>
        <p:txBody>
          <a:bodyPr wrap="square" rtlCol="0" anchor="t">
            <a:spAutoFit/>
          </a:bodyPr>
          <a:lstStyle/>
          <a:p>
            <a:pPr algn="just">
              <a:spcAft>
                <a:spcPts val="0"/>
              </a:spcAft>
            </a:pPr>
            <a:r>
              <a:rPr lang="en-US" altLang="zh-CN" b="1" kern="100" dirty="0">
                <a:latin typeface="Arial Rounded MT Bold" panose="020F0704030504030204" pitchFamily="34" charset="0"/>
                <a:cs typeface="Times New Roman" panose="02020603050405020304" pitchFamily="18" charset="0"/>
                <a:sym typeface="+mn-ea"/>
              </a:rPr>
              <a:t>P36 The boy had huge, dark eyes that seemed to big for his </a:t>
            </a:r>
            <a:r>
              <a:rPr lang="en-US" altLang="zh-CN" b="1" kern="100" dirty="0">
                <a:solidFill>
                  <a:srgbClr val="FF0000"/>
                </a:solidFill>
                <a:latin typeface="Arial Rounded MT Bold" panose="020F0704030504030204" pitchFamily="34" charset="0"/>
                <a:cs typeface="Times New Roman" panose="02020603050405020304" pitchFamily="18" charset="0"/>
                <a:sym typeface="+mn-ea"/>
              </a:rPr>
              <a:t>thin, pale face.</a:t>
            </a:r>
            <a:endParaRPr lang="en-US" altLang="zh-CN" b="1" kern="100" dirty="0">
              <a:solidFill>
                <a:srgbClr val="FF0000"/>
              </a:solidFill>
              <a:latin typeface="Arial Rounded MT Bold" panose="020F0704030504030204" pitchFamily="34" charset="0"/>
              <a:cs typeface="Times New Roman" panose="02020603050405020304" pitchFamily="18" charset="0"/>
              <a:sym typeface="+mn-ea"/>
            </a:endParaRPr>
          </a:p>
        </p:txBody>
      </p:sp>
      <p:sp>
        <p:nvSpPr>
          <p:cNvPr id="13" name="文本框 12"/>
          <p:cNvSpPr txBox="1"/>
          <p:nvPr/>
        </p:nvSpPr>
        <p:spPr>
          <a:xfrm>
            <a:off x="1163955" y="3230880"/>
            <a:ext cx="3183255" cy="368300"/>
          </a:xfrm>
          <a:prstGeom prst="rect">
            <a:avLst/>
          </a:prstGeom>
          <a:noFill/>
        </p:spPr>
        <p:txBody>
          <a:bodyPr wrap="square" rtlCol="0" anchor="t">
            <a:spAutoFit/>
          </a:bodyPr>
          <a:lstStyle/>
          <a:p>
            <a:pPr algn="just">
              <a:spcAft>
                <a:spcPts val="0"/>
              </a:spcAft>
            </a:pPr>
            <a:r>
              <a:rPr lang="en-US" altLang="zh-CN" b="1" kern="100" dirty="0">
                <a:latin typeface="Arial Rounded MT Bold" panose="020F0704030504030204" pitchFamily="34" charset="0"/>
                <a:cs typeface="Times New Roman" panose="02020603050405020304" pitchFamily="18" charset="0"/>
                <a:sym typeface="+mn-ea"/>
              </a:rPr>
              <a:t>P43 He looked so </a:t>
            </a:r>
            <a:r>
              <a:rPr lang="en-US" altLang="zh-CN" b="1" kern="100" dirty="0">
                <a:solidFill>
                  <a:srgbClr val="FF0000"/>
                </a:solidFill>
                <a:latin typeface="Arial Rounded MT Bold" panose="020F0704030504030204" pitchFamily="34" charset="0"/>
                <a:cs typeface="Times New Roman" panose="02020603050405020304" pitchFamily="18" charset="0"/>
                <a:sym typeface="+mn-ea"/>
              </a:rPr>
              <a:t>glum</a:t>
            </a:r>
            <a:r>
              <a:rPr lang="en-US" altLang="zh-CN" b="1" kern="100" dirty="0">
                <a:latin typeface="Arial Rounded MT Bold" panose="020F0704030504030204" pitchFamily="34" charset="0"/>
                <a:cs typeface="Times New Roman" panose="02020603050405020304" pitchFamily="18" charset="0"/>
                <a:sym typeface="+mn-ea"/>
              </a:rPr>
              <a:t>.</a:t>
            </a:r>
            <a:endParaRPr lang="en-US" altLang="zh-CN" b="1" kern="100" dirty="0">
              <a:latin typeface="Arial Rounded MT Bold" panose="020F0704030504030204" pitchFamily="34" charset="0"/>
              <a:cs typeface="Times New Roman" panose="02020603050405020304" pitchFamily="18" charset="0"/>
              <a:sym typeface="+mn-ea"/>
            </a:endParaRPr>
          </a:p>
        </p:txBody>
      </p:sp>
      <p:sp>
        <p:nvSpPr>
          <p:cNvPr id="14" name="文本框 13"/>
          <p:cNvSpPr txBox="1"/>
          <p:nvPr/>
        </p:nvSpPr>
        <p:spPr>
          <a:xfrm>
            <a:off x="1163955" y="3681095"/>
            <a:ext cx="4018280" cy="922020"/>
          </a:xfrm>
          <a:prstGeom prst="rect">
            <a:avLst/>
          </a:prstGeom>
          <a:noFill/>
        </p:spPr>
        <p:txBody>
          <a:bodyPr wrap="square" rtlCol="0" anchor="t">
            <a:spAutoFit/>
          </a:bodyPr>
          <a:lstStyle/>
          <a:p>
            <a:pPr algn="just">
              <a:spcAft>
                <a:spcPts val="0"/>
              </a:spcAft>
            </a:pPr>
            <a:r>
              <a:rPr lang="en-US" altLang="zh-CN" b="1" kern="100" dirty="0">
                <a:latin typeface="Arial Rounded MT Bold" panose="020F0704030504030204" pitchFamily="34" charset="0"/>
                <a:cs typeface="Times New Roman" panose="02020603050405020304" pitchFamily="18" charset="0"/>
                <a:sym typeface="+mn-ea"/>
              </a:rPr>
              <a:t>P54 He continued to wail and begin banging his </a:t>
            </a:r>
            <a:r>
              <a:rPr lang="en-US" altLang="zh-CN" b="1" kern="100" dirty="0">
                <a:solidFill>
                  <a:srgbClr val="FF0000"/>
                </a:solidFill>
                <a:latin typeface="Arial Rounded MT Bold" panose="020F0704030504030204" pitchFamily="34" charset="0"/>
                <a:cs typeface="Times New Roman" panose="02020603050405020304" pitchFamily="18" charset="0"/>
                <a:sym typeface="+mn-ea"/>
              </a:rPr>
              <a:t>stick-like arms and legs.</a:t>
            </a:r>
            <a:endParaRPr lang="en-US" altLang="zh-CN" b="1" kern="100" dirty="0">
              <a:solidFill>
                <a:srgbClr val="FF0000"/>
              </a:solidFill>
              <a:latin typeface="Arial Rounded MT Bold" panose="020F0704030504030204" pitchFamily="34" charset="0"/>
              <a:cs typeface="Times New Roman" panose="02020603050405020304" pitchFamily="18" charset="0"/>
              <a:sym typeface="+mn-ea"/>
            </a:endParaRPr>
          </a:p>
        </p:txBody>
      </p:sp>
      <p:sp>
        <p:nvSpPr>
          <p:cNvPr id="15" name="文本框 14"/>
          <p:cNvSpPr txBox="1"/>
          <p:nvPr/>
        </p:nvSpPr>
        <p:spPr>
          <a:xfrm>
            <a:off x="1163955" y="4685030"/>
            <a:ext cx="4018915" cy="1198880"/>
          </a:xfrm>
          <a:prstGeom prst="rect">
            <a:avLst/>
          </a:prstGeom>
          <a:noFill/>
        </p:spPr>
        <p:txBody>
          <a:bodyPr wrap="square" rtlCol="0" anchor="t">
            <a:spAutoFit/>
          </a:bodyPr>
          <a:lstStyle/>
          <a:p>
            <a:pPr algn="just">
              <a:spcAft>
                <a:spcPts val="0"/>
              </a:spcAft>
            </a:pPr>
            <a:r>
              <a:rPr lang="en-US"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Colin因为自己weak and </a:t>
            </a:r>
            <a:r>
              <a:rPr lang="en-US" altLang="zh-CN" b="1" kern="100" dirty="0" err="1">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feeble的身体，而不喜他人盯着自己看，还会暴怒到高烧不止。</a:t>
            </a:r>
            <a:r>
              <a:rPr lang="en-US" altLang="zh-CN" b="1" kern="100" dirty="0" err="1" smtClean="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也因为焦虑自己是否会和父亲一样驼背而半夜哭</a:t>
            </a:r>
            <a:r>
              <a:rPr lang="zh-CN" altLang="en-US" b="1" kern="100" dirty="0" smtClean="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嚎</a:t>
            </a:r>
            <a:endParaRPr lang="en-US" altLang="zh-CN"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228602" y="0"/>
          <a:ext cx="11963398" cy="7010400"/>
        </p:xfrm>
        <a:graphic>
          <a:graphicData uri="http://schemas.openxmlformats.org/drawingml/2006/table">
            <a:tbl>
              <a:tblPr firstRow="1" firstCol="1" bandRow="1">
                <a:tableStyleId>{5C22544A-7EE6-4342-B048-85BDC9FD1C3A}</a:tableStyleId>
              </a:tblPr>
              <a:tblGrid>
                <a:gridCol w="1320799"/>
                <a:gridCol w="5041900"/>
                <a:gridCol w="2120900"/>
                <a:gridCol w="1016000"/>
                <a:gridCol w="2463799"/>
              </a:tblGrid>
              <a:tr h="0">
                <a:tc>
                  <a:txBody>
                    <a:bodyPr/>
                    <a:lstStyle/>
                    <a:p>
                      <a:pPr indent="266700" algn="l">
                        <a:spcAft>
                          <a:spcPts val="0"/>
                        </a:spcAft>
                      </a:pPr>
                      <a:r>
                        <a:rPr lang="zh-CN" sz="2000" b="1" kern="100" dirty="0">
                          <a:effectLst/>
                          <a:latin typeface="Arial Rounded MT Bold" panose="020F0704030504030204" pitchFamily="34" charset="0"/>
                        </a:rPr>
                        <a:t>人物</a:t>
                      </a:r>
                      <a:r>
                        <a:rPr lang="en-US" sz="2000" b="1" kern="100" dirty="0">
                          <a:effectLst/>
                          <a:latin typeface="Arial Rounded MT Bold" panose="020F0704030504030204" pitchFamily="34" charset="0"/>
                        </a:rPr>
                        <a:t>(Name)</a:t>
                      </a:r>
                      <a:r>
                        <a:rPr lang="zh-CN" sz="2000" b="1" kern="100" dirty="0">
                          <a:effectLst/>
                          <a:latin typeface="Arial Rounded MT Bold" panose="020F0704030504030204" pitchFamily="34" charset="0"/>
                        </a:rPr>
                        <a:t>：</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a:effectLst/>
                          <a:latin typeface="Arial Rounded MT Bold" panose="020F0704030504030204" pitchFamily="34" charset="0"/>
                        </a:rPr>
                        <a:t>节选</a:t>
                      </a:r>
                      <a:r>
                        <a:rPr lang="en-US" sz="2000" b="1" kern="100">
                          <a:effectLst/>
                          <a:latin typeface="Arial Rounded MT Bold" panose="020F0704030504030204" pitchFamily="34" charset="0"/>
                        </a:rPr>
                        <a:t>(experts)</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a:effectLst/>
                          <a:latin typeface="Arial Rounded MT Bold" panose="020F0704030504030204" pitchFamily="34" charset="0"/>
                        </a:rPr>
                        <a:t>身份（</a:t>
                      </a:r>
                      <a:r>
                        <a:rPr lang="en-US" sz="2000" b="1" kern="100">
                          <a:effectLst/>
                          <a:latin typeface="Arial Rounded MT Bold" panose="020F0704030504030204" pitchFamily="34" charset="0"/>
                        </a:rPr>
                        <a:t>Identity</a:t>
                      </a:r>
                      <a:r>
                        <a:rPr lang="zh-CN" sz="2000" b="1" kern="100">
                          <a:effectLst/>
                          <a:latin typeface="Arial Rounded MT Bold" panose="020F0704030504030204" pitchFamily="34" charset="0"/>
                        </a:rPr>
                        <a:t>）</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dirty="0">
                          <a:effectLst/>
                          <a:latin typeface="Arial Rounded MT Bold" panose="020F0704030504030204" pitchFamily="34" charset="0"/>
                        </a:rPr>
                        <a:t>所说所为：</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dirty="0">
                          <a:effectLst/>
                          <a:latin typeface="Arial Rounded MT Bold" panose="020F0704030504030204" pitchFamily="34" charset="0"/>
                        </a:rPr>
                        <a:t>人物性格（</a:t>
                      </a:r>
                      <a:r>
                        <a:rPr lang="en-US" sz="2000" b="1" kern="100" dirty="0">
                          <a:effectLst/>
                          <a:latin typeface="Arial Rounded MT Bold" panose="020F0704030504030204" pitchFamily="34" charset="0"/>
                        </a:rPr>
                        <a:t>Personality</a:t>
                      </a:r>
                      <a:r>
                        <a:rPr lang="zh-CN" sz="2000" b="1" kern="100" dirty="0">
                          <a:effectLst/>
                          <a:latin typeface="Arial Rounded MT Bold" panose="020F0704030504030204" pitchFamily="34" charset="0"/>
                        </a:rPr>
                        <a:t>）：</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a:effectLst/>
                          <a:latin typeface="Arial Rounded MT Bold" panose="020F0704030504030204" pitchFamily="34" charset="0"/>
                        </a:rPr>
                        <a:t>Mary</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dirty="0">
                          <a:effectLst/>
                          <a:latin typeface="Arial Rounded MT Bold" panose="020F0704030504030204" pitchFamily="34" charset="0"/>
                        </a:rPr>
                        <a:t>Every chapter</a:t>
                      </a:r>
                      <a:r>
                        <a:rPr lang="zh-CN" sz="2000" b="1" kern="100" dirty="0">
                          <a:effectLst/>
                          <a:latin typeface="Arial Rounded MT Bold" panose="020F0704030504030204" pitchFamily="34" charset="0"/>
                        </a:rPr>
                        <a:t>（</a:t>
                      </a:r>
                      <a:r>
                        <a:rPr lang="zh-CN" sz="2000" b="1" kern="100" dirty="0" smtClean="0">
                          <a:effectLst/>
                          <a:latin typeface="Arial Rounded MT Bold" panose="020F0704030504030204" pitchFamily="34" charset="0"/>
                        </a:rPr>
                        <a:t>见</a:t>
                      </a:r>
                      <a:r>
                        <a:rPr lang="zh-CN" altLang="en-US" sz="2000" b="1" kern="100" dirty="0" smtClean="0">
                          <a:effectLst/>
                          <a:latin typeface="Arial Rounded MT Bold" panose="020F0704030504030204" pitchFamily="34" charset="0"/>
                        </a:rPr>
                        <a:t>前</a:t>
                      </a:r>
                      <a:r>
                        <a:rPr lang="zh-CN" sz="2000" b="1" kern="100" dirty="0" smtClean="0">
                          <a:effectLst/>
                          <a:latin typeface="Arial Rounded MT Bold" panose="020F0704030504030204" pitchFamily="34" charset="0"/>
                        </a:rPr>
                        <a:t>分析</a:t>
                      </a:r>
                      <a:r>
                        <a:rPr lang="zh-CN" sz="2000" b="1" kern="100" dirty="0">
                          <a:effectLst/>
                          <a:latin typeface="Arial Rounded MT Bold" panose="020F0704030504030204" pitchFamily="34" charset="0"/>
                        </a:rPr>
                        <a:t>）</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A little orphan girl</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Plain-looking</a:t>
                      </a:r>
                      <a:r>
                        <a:rPr lang="zh-CN" sz="2000" b="1" kern="100">
                          <a:effectLst/>
                          <a:latin typeface="Arial Rounded MT Bold" panose="020F0704030504030204" pitchFamily="34" charset="0"/>
                        </a:rPr>
                        <a:t>，</a:t>
                      </a:r>
                      <a:endParaRPr lang="zh-CN" sz="2000" b="1" kern="100">
                        <a:effectLst/>
                        <a:latin typeface="Arial Rounded MT Bold" panose="020F0704030504030204" pitchFamily="34" charset="0"/>
                      </a:endParaRPr>
                    </a:p>
                    <a:p>
                      <a:pPr indent="266700" algn="l">
                        <a:spcAft>
                          <a:spcPts val="0"/>
                        </a:spcAft>
                      </a:pPr>
                      <a:r>
                        <a:rPr lang="en-US" sz="2000" b="1" kern="100">
                          <a:effectLst/>
                          <a:latin typeface="Arial Rounded MT Bold" panose="020F0704030504030204" pitchFamily="34" charset="0"/>
                        </a:rPr>
                        <a:t>In low spirits</a:t>
                      </a:r>
                      <a:r>
                        <a:rPr lang="zh-CN" sz="2000" b="1" kern="100">
                          <a:effectLst/>
                          <a:latin typeface="Arial Rounded MT Bold" panose="020F0704030504030204" pitchFamily="34" charset="0"/>
                        </a:rPr>
                        <a:t>，</a:t>
                      </a:r>
                      <a:endParaRPr lang="zh-CN" sz="2000" b="1" kern="100">
                        <a:effectLst/>
                        <a:latin typeface="Arial Rounded MT Bold" panose="020F0704030504030204" pitchFamily="34" charset="0"/>
                      </a:endParaRPr>
                    </a:p>
                    <a:p>
                      <a:pPr indent="266700" algn="l">
                        <a:spcAft>
                          <a:spcPts val="0"/>
                        </a:spcAft>
                      </a:pPr>
                      <a:r>
                        <a:rPr lang="en-US" sz="2000" b="1" kern="100">
                          <a:effectLst/>
                          <a:latin typeface="Arial Rounded MT Bold" panose="020F0704030504030204" pitchFamily="34" charset="0"/>
                        </a:rPr>
                        <a:t>------gentle</a:t>
                      </a:r>
                      <a:r>
                        <a:rPr lang="zh-CN" sz="2000" b="1" kern="100">
                          <a:effectLst/>
                          <a:latin typeface="Arial Rounded MT Bold" panose="020F0704030504030204" pitchFamily="34" charset="0"/>
                        </a:rPr>
                        <a:t>，</a:t>
                      </a:r>
                      <a:r>
                        <a:rPr lang="en-US" sz="2000" b="1" kern="100">
                          <a:effectLst/>
                          <a:latin typeface="Arial Rounded MT Bold" panose="020F0704030504030204" pitchFamily="34" charset="0"/>
                        </a:rPr>
                        <a:t>lovely</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a:effectLst/>
                          <a:latin typeface="Arial Rounded MT Bold" panose="020F0704030504030204" pitchFamily="34" charset="0"/>
                        </a:rPr>
                        <a:t>Colin</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dirty="0" smtClean="0">
                          <a:effectLst/>
                          <a:latin typeface="Arial Rounded MT Bold" panose="020F0704030504030204" pitchFamily="34" charset="0"/>
                        </a:rPr>
                        <a:t>见</a:t>
                      </a:r>
                      <a:r>
                        <a:rPr lang="zh-CN" altLang="en-US" sz="2000" b="1" kern="100" dirty="0" smtClean="0">
                          <a:effectLst/>
                          <a:latin typeface="Arial Rounded MT Bold" panose="020F0704030504030204" pitchFamily="34" charset="0"/>
                        </a:rPr>
                        <a:t>前</a:t>
                      </a:r>
                      <a:r>
                        <a:rPr lang="zh-CN" sz="2000" b="1" kern="100" dirty="0" smtClean="0">
                          <a:effectLst/>
                          <a:latin typeface="Arial Rounded MT Bold" panose="020F0704030504030204" pitchFamily="34" charset="0"/>
                        </a:rPr>
                        <a:t>分析</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Master of the house</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Lonely</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a:effectLst/>
                          <a:latin typeface="Arial Rounded MT Bold" panose="020F0704030504030204" pitchFamily="34" charset="0"/>
                        </a:rPr>
                        <a:t>Dickon</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P27 He had glorious rust-colored hair and blue eyes the color of the sky.</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Martha’s brother</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Kind-hearted</a:t>
                      </a:r>
                      <a:r>
                        <a:rPr lang="zh-CN" sz="2000" b="1" kern="100">
                          <a:effectLst/>
                          <a:latin typeface="Arial Rounded MT Bold" panose="020F0704030504030204" pitchFamily="34" charset="0"/>
                        </a:rPr>
                        <a:t>，</a:t>
                      </a:r>
                      <a:r>
                        <a:rPr lang="en-US" sz="2000" b="1" kern="100">
                          <a:effectLst/>
                          <a:latin typeface="Arial Rounded MT Bold" panose="020F0704030504030204" pitchFamily="34" charset="0"/>
                        </a:rPr>
                        <a:t> helpful</a:t>
                      </a:r>
                      <a:r>
                        <a:rPr lang="zh-CN" sz="2000" b="1" kern="100">
                          <a:effectLst/>
                          <a:latin typeface="Arial Rounded MT Bold" panose="020F0704030504030204" pitchFamily="34" charset="0"/>
                        </a:rPr>
                        <a:t>，</a:t>
                      </a:r>
                      <a:r>
                        <a:rPr lang="en-US" sz="2000" b="1" kern="100">
                          <a:effectLst/>
                          <a:latin typeface="Arial Rounded MT Bold" panose="020F0704030504030204" pitchFamily="34" charset="0"/>
                        </a:rPr>
                        <a:t>caring</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dirty="0">
                          <a:effectLst/>
                          <a:latin typeface="Arial Rounded MT Bold" panose="020F0704030504030204" pitchFamily="34" charset="0"/>
                        </a:rPr>
                        <a:t>Martha</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dirty="0">
                          <a:effectLst/>
                          <a:latin typeface="Arial Rounded MT Bold" panose="020F0704030504030204" pitchFamily="34" charset="0"/>
                        </a:rPr>
                        <a:t>P10 “I hope you like it here, Miss. There’s not much inside but outside-well-there’s a whole world waiting for you.”</a:t>
                      </a:r>
                      <a:endParaRPr lang="zh-CN" sz="2000" b="1" kern="100" dirty="0">
                        <a:effectLst/>
                        <a:latin typeface="Arial Rounded MT Bold" panose="020F0704030504030204" pitchFamily="34" charset="0"/>
                      </a:endParaRPr>
                    </a:p>
                    <a:p>
                      <a:pPr indent="266700" algn="l">
                        <a:spcAft>
                          <a:spcPts val="0"/>
                        </a:spcAft>
                      </a:pPr>
                      <a:r>
                        <a:rPr lang="en-US" sz="2000" b="1" kern="100" dirty="0">
                          <a:effectLst/>
                          <a:latin typeface="Arial Rounded MT Bold" panose="020F0704030504030204" pitchFamily="34" charset="0"/>
                        </a:rPr>
                        <a:t>P16 The only person she had to talk to was Martha.</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maid</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Kind</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a:effectLst/>
                          <a:latin typeface="Arial Rounded MT Bold" panose="020F0704030504030204" pitchFamily="34" charset="0"/>
                        </a:rPr>
                        <a:t>Mr. Cravon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zh-CN" sz="2000" b="1" kern="100" dirty="0" smtClean="0">
                          <a:effectLst/>
                          <a:latin typeface="Arial Rounded MT Bold" panose="020F0704030504030204" pitchFamily="34" charset="0"/>
                        </a:rPr>
                        <a:t>见</a:t>
                      </a:r>
                      <a:r>
                        <a:rPr lang="zh-CN" altLang="en-US" sz="2000" b="1" kern="100" dirty="0" smtClean="0">
                          <a:effectLst/>
                          <a:latin typeface="Arial Rounded MT Bold" panose="020F0704030504030204" pitchFamily="34" charset="0"/>
                        </a:rPr>
                        <a:t>前</a:t>
                      </a:r>
                      <a:r>
                        <a:rPr lang="zh-CN" sz="2000" b="1" kern="100" dirty="0" smtClean="0">
                          <a:effectLst/>
                          <a:latin typeface="Arial Rounded MT Bold" panose="020F0704030504030204" pitchFamily="34" charset="0"/>
                        </a:rPr>
                        <a:t>分析</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Master of the house</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Lonely-------pleasant</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r h="0">
                <a:tc>
                  <a:txBody>
                    <a:bodyPr/>
                    <a:lstStyle/>
                    <a:p>
                      <a:pPr indent="266700" algn="l">
                        <a:spcAft>
                          <a:spcPts val="0"/>
                        </a:spcAft>
                      </a:pPr>
                      <a:r>
                        <a:rPr lang="en-US" sz="2000" b="1" kern="100">
                          <a:effectLst/>
                          <a:latin typeface="Arial Rounded MT Bold" panose="020F0704030504030204" pitchFamily="34" charset="0"/>
                        </a:rPr>
                        <a:t>Mrs. Medlock</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dirty="0">
                          <a:effectLst/>
                          <a:latin typeface="Arial Rounded MT Bold" panose="020F0704030504030204" pitchFamily="34" charset="0"/>
                        </a:rPr>
                        <a:t>P8 Mr. Craven won’t have and nor will I!</a:t>
                      </a:r>
                      <a:endParaRPr lang="zh-CN" sz="2000" b="1" kern="100" dirty="0">
                        <a:effectLst/>
                        <a:latin typeface="Arial Rounded MT Bold" panose="020F0704030504030204" pitchFamily="34" charset="0"/>
                      </a:endParaRPr>
                    </a:p>
                    <a:p>
                      <a:pPr indent="266700" algn="l">
                        <a:spcAft>
                          <a:spcPts val="0"/>
                        </a:spcAft>
                      </a:pPr>
                      <a:r>
                        <a:rPr lang="en-US" sz="2000" b="1" kern="100" dirty="0">
                          <a:effectLst/>
                          <a:latin typeface="Arial Rounded MT Bold" panose="020F0704030504030204" pitchFamily="34" charset="0"/>
                        </a:rPr>
                        <a:t>P31 </a:t>
                      </a:r>
                      <a:r>
                        <a:rPr lang="en-US" sz="2000" b="1" kern="100" dirty="0" err="1">
                          <a:effectLst/>
                          <a:latin typeface="Arial Rounded MT Bold" panose="020F0704030504030204" pitchFamily="34" charset="0"/>
                        </a:rPr>
                        <a:t>Mrs</a:t>
                      </a:r>
                      <a:r>
                        <a:rPr lang="en-US" sz="2000" b="1" kern="100" dirty="0">
                          <a:effectLst/>
                          <a:latin typeface="Arial Rounded MT Bold" panose="020F0704030504030204" pitchFamily="34" charset="0"/>
                        </a:rPr>
                        <a:t> Medlock stormed in, the usual scowl</a:t>
                      </a:r>
                      <a:r>
                        <a:rPr lang="zh-CN" sz="2000" b="1" kern="100" dirty="0">
                          <a:effectLst/>
                          <a:latin typeface="Arial Rounded MT Bold" panose="020F0704030504030204" pitchFamily="34" charset="0"/>
                        </a:rPr>
                        <a:t>（怒容）</a:t>
                      </a:r>
                      <a:r>
                        <a:rPr lang="en-US" sz="2000" b="1" kern="100" dirty="0">
                          <a:effectLst/>
                          <a:latin typeface="Arial Rounded MT Bold" panose="020F0704030504030204" pitchFamily="34" charset="0"/>
                        </a:rPr>
                        <a:t>nailed</a:t>
                      </a:r>
                      <a:r>
                        <a:rPr lang="zh-CN" sz="2000" b="1" kern="100" dirty="0">
                          <a:effectLst/>
                          <a:latin typeface="Arial Rounded MT Bold" panose="020F0704030504030204" pitchFamily="34" charset="0"/>
                        </a:rPr>
                        <a:t>（钉）</a:t>
                      </a:r>
                      <a:r>
                        <a:rPr lang="en-US" sz="2000" b="1" kern="100" dirty="0">
                          <a:effectLst/>
                          <a:latin typeface="Arial Rounded MT Bold" panose="020F0704030504030204" pitchFamily="34" charset="0"/>
                        </a:rPr>
                        <a:t> to her face.</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Uncle’s housekeeper</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a:effectLst/>
                          <a:latin typeface="Arial Rounded MT Bold" panose="020F0704030504030204" pitchFamily="34" charset="0"/>
                        </a:rPr>
                        <a:t> </a:t>
                      </a:r>
                      <a:endParaRPr lang="zh-CN" sz="2000" b="1" kern="10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indent="266700" algn="l">
                        <a:spcAft>
                          <a:spcPts val="0"/>
                        </a:spcAft>
                      </a:pPr>
                      <a:r>
                        <a:rPr lang="en-US" sz="2000" b="1" kern="100" dirty="0">
                          <a:effectLst/>
                          <a:latin typeface="Arial Rounded MT Bold" panose="020F0704030504030204" pitchFamily="34" charset="0"/>
                        </a:rPr>
                        <a:t>Indifferent</a:t>
                      </a:r>
                      <a:endParaRPr lang="zh-CN" sz="2000" b="1" kern="100" dirty="0">
                        <a:effectLst/>
                        <a:latin typeface="Arial Rounded MT Bold" panose="020F0704030504030204" pitchFamily="34" charset="0"/>
                        <a:ea typeface="等线" panose="02010600030101010101" pitchFamily="2" charset="-122"/>
                        <a:cs typeface="Times New Roman" panose="02020603050405020304" pitchFamily="18" charset="0"/>
                      </a:endParaRPr>
                    </a:p>
                  </a:txBody>
                  <a:tcPr marL="68580" marR="68580" marT="0" marB="0"/>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514" y="166006"/>
            <a:ext cx="10892971" cy="1077218"/>
          </a:xfrm>
          <a:prstGeom prst="rect">
            <a:avLst/>
          </a:prstGeom>
        </p:spPr>
        <p:txBody>
          <a:bodyPr wrap="square">
            <a:spAutoFit/>
          </a:bodyPr>
          <a:lstStyle/>
          <a:p>
            <a:pPr algn="just">
              <a:spcAft>
                <a:spcPts val="0"/>
              </a:spcAft>
            </a:pPr>
            <a:r>
              <a:rPr lang="en-US"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a:t>
            </a:r>
            <a:r>
              <a:rPr lang="zh-CN"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分析</a:t>
            </a:r>
            <a:r>
              <a:rPr lang="zh-CN"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人物对整部小说的发展和结果的影响，促进学生对小说人物的深度思考。（附各类描写整理）</a:t>
            </a:r>
            <a:endParaRPr lang="zh-CN" altLang="zh-CN" sz="3200" b="1" kern="100" dirty="0">
              <a:solidFill>
                <a:srgbClr val="0000FF"/>
              </a:solidFill>
              <a:latin typeface="等线" panose="02010600030101010101" pitchFamily="2" charset="-122"/>
              <a:cs typeface="Times New Roman" panose="02020603050405020304" pitchFamily="18" charset="0"/>
            </a:endParaRPr>
          </a:p>
        </p:txBody>
      </p:sp>
      <p:sp>
        <p:nvSpPr>
          <p:cNvPr id="3" name="矩形 2"/>
          <p:cNvSpPr/>
          <p:nvPr/>
        </p:nvSpPr>
        <p:spPr>
          <a:xfrm>
            <a:off x="544195" y="1919605"/>
            <a:ext cx="10853420" cy="1564005"/>
          </a:xfrm>
          <a:prstGeom prst="rect">
            <a:avLst/>
          </a:prstGeom>
        </p:spPr>
        <p:txBody>
          <a:bodyPr wrap="square">
            <a:noAutofit/>
          </a:bodyPr>
          <a:lstStyle/>
          <a:p>
            <a:pPr algn="just">
              <a:spcAft>
                <a:spcPts val="0"/>
              </a:spcAft>
            </a:pPr>
            <a:r>
              <a:rPr lang="en-US" altLang="zh-CN" sz="2800" b="1" kern="100" dirty="0">
                <a:latin typeface="Arial Rounded MT Bold" panose="020F0704030504030204" pitchFamily="34" charset="0"/>
                <a:ea typeface="宋体" panose="02010600030101010101" pitchFamily="2" charset="-122"/>
                <a:cs typeface="Calibri" panose="020F0502020204030204" charset="0"/>
              </a:rPr>
              <a:t>P58 “May I?” Colin said in awe. The feel of the warm, soft new born lamb through his nightgown</a:t>
            </a:r>
            <a:r>
              <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rPr>
              <a:t> filled him with tenderness</a:t>
            </a:r>
            <a:r>
              <a:rPr lang="en-US" altLang="zh-CN" sz="2800" b="1" kern="100" dirty="0">
                <a:latin typeface="Arial Rounded MT Bold" panose="020F0704030504030204" pitchFamily="34" charset="0"/>
                <a:ea typeface="宋体" panose="02010600030101010101" pitchFamily="2" charset="-122"/>
                <a:cs typeface="Calibri" panose="020F0502020204030204" charset="0"/>
              </a:rPr>
              <a:t>. </a:t>
            </a:r>
            <a:endParaRPr lang="zh-CN" altLang="zh-CN" sz="2800" b="1" kern="100" dirty="0">
              <a:solidFill>
                <a:srgbClr val="00B050"/>
              </a:solidFill>
              <a:latin typeface="Arial Rounded MT Bold" panose="020F0704030504030204" pitchFamily="34" charset="0"/>
              <a:cs typeface="Calibri" panose="020F0502020204030204" charset="0"/>
            </a:endParaRPr>
          </a:p>
          <a:p>
            <a:pPr algn="just">
              <a:spcAft>
                <a:spcPts val="0"/>
              </a:spcAft>
            </a:pPr>
            <a:endParaRPr lang="zh-CN" altLang="zh-CN" sz="2800" b="1" kern="100" dirty="0">
              <a:solidFill>
                <a:srgbClr val="00B050"/>
              </a:solidFill>
              <a:latin typeface="Arial Rounded MT Bold" panose="020F0704030504030204" pitchFamily="34" charset="0"/>
              <a:cs typeface="Calibri" panose="020F0502020204030204" charset="0"/>
            </a:endParaRPr>
          </a:p>
        </p:txBody>
      </p:sp>
      <p:sp>
        <p:nvSpPr>
          <p:cNvPr id="4" name="文本框 3"/>
          <p:cNvSpPr txBox="1"/>
          <p:nvPr/>
        </p:nvSpPr>
        <p:spPr>
          <a:xfrm>
            <a:off x="544195" y="2930525"/>
            <a:ext cx="10339705" cy="953135"/>
          </a:xfrm>
          <a:prstGeom prst="rect">
            <a:avLst/>
          </a:prstGeom>
          <a:noFill/>
        </p:spPr>
        <p:txBody>
          <a:bodyPr wrap="square" rtlCol="0">
            <a:spAutoFit/>
          </a:bodyPr>
          <a:lstStyle/>
          <a:p>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a:t>
            </a:r>
            <a:r>
              <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Dickon</a:t>
            </a: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带来的刚出生的小羊羔温暖着</a:t>
            </a:r>
            <a:r>
              <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Colin</a:t>
            </a: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那颗长时间得不到关爱的心，让他心中充满了热烈的期待。</a:t>
            </a:r>
            <a:r>
              <a:rPr lang="zh-CN" altLang="zh-CN" sz="2800" b="1" kern="100" dirty="0" smtClean="0">
                <a:solidFill>
                  <a:srgbClr val="00B050"/>
                </a:solidFill>
                <a:latin typeface="Calibri" panose="020F0502020204030204" charset="0"/>
                <a:ea typeface="宋体" panose="02010600030101010101" pitchFamily="2" charset="-122"/>
                <a:cs typeface="Calibri" panose="020F0502020204030204" charset="0"/>
                <a:sym typeface="+mn-ea"/>
              </a:rPr>
              <a:t>）</a:t>
            </a:r>
            <a:endParaRPr lang="zh-CN" altLang="en-US" sz="2800" dirty="0">
              <a:latin typeface="Calibri" panose="020F0502020204030204" charset="0"/>
              <a:cs typeface="Calibri" panose="020F0502020204030204" charset="0"/>
            </a:endParaRPr>
          </a:p>
        </p:txBody>
      </p:sp>
      <p:sp>
        <p:nvSpPr>
          <p:cNvPr id="5" name="文本框 4"/>
          <p:cNvSpPr txBox="1"/>
          <p:nvPr/>
        </p:nvSpPr>
        <p:spPr>
          <a:xfrm>
            <a:off x="544195" y="4036695"/>
            <a:ext cx="10908665" cy="953135"/>
          </a:xfrm>
          <a:prstGeom prst="rect">
            <a:avLst/>
          </a:prstGeom>
          <a:noFill/>
        </p:spPr>
        <p:txBody>
          <a:bodyPr wrap="square" rtlCol="0" anchor="t">
            <a:spAutoFit/>
          </a:bodyPr>
          <a:lstStyle/>
          <a:p>
            <a:r>
              <a:rPr lang="en-US" altLang="zh-CN" sz="2800" b="1" kern="100" dirty="0">
                <a:latin typeface="Arial Rounded MT Bold" panose="020F0704030504030204" pitchFamily="34" charset="0"/>
                <a:ea typeface="宋体" panose="02010600030101010101" pitchFamily="2" charset="-122"/>
                <a:cs typeface="Calibri" panose="020F0502020204030204" charset="0"/>
                <a:sym typeface="+mn-ea"/>
              </a:rPr>
              <a:t>P60 “And if the</a:t>
            </a:r>
            <a:r>
              <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rPr>
              <a:t> fresh air agrees with me</a:t>
            </a:r>
            <a:r>
              <a:rPr lang="en-US" altLang="zh-CN" sz="2800" b="1" kern="100" dirty="0">
                <a:latin typeface="Arial Rounded MT Bold" panose="020F0704030504030204" pitchFamily="34" charset="0"/>
                <a:ea typeface="宋体" panose="02010600030101010101" pitchFamily="2" charset="-122"/>
                <a:cs typeface="Calibri" panose="020F0502020204030204" charset="0"/>
                <a:sym typeface="+mn-ea"/>
              </a:rPr>
              <a:t>, I’ll be doing the same every day.” </a:t>
            </a:r>
            <a:endParaRPr lang="en-US" altLang="zh-CN" sz="2800" b="1" kern="100" dirty="0">
              <a:latin typeface="Arial Rounded MT Bold" panose="020F0704030504030204" pitchFamily="34" charset="0"/>
              <a:ea typeface="宋体" panose="02010600030101010101" pitchFamily="2" charset="-122"/>
              <a:cs typeface="Calibri" panose="020F0502020204030204" charset="0"/>
              <a:sym typeface="+mn-ea"/>
            </a:endParaRPr>
          </a:p>
        </p:txBody>
      </p:sp>
      <p:sp>
        <p:nvSpPr>
          <p:cNvPr id="6" name="文本框 5"/>
          <p:cNvSpPr txBox="1"/>
          <p:nvPr/>
        </p:nvSpPr>
        <p:spPr>
          <a:xfrm>
            <a:off x="631825" y="5066347"/>
            <a:ext cx="10252075" cy="953135"/>
          </a:xfrm>
          <a:prstGeom prst="rect">
            <a:avLst/>
          </a:prstGeom>
          <a:noFill/>
        </p:spPr>
        <p:txBody>
          <a:bodyPr wrap="square" rtlCol="0" anchor="t">
            <a:spAutoFit/>
          </a:bodyPr>
          <a:lstStyle/>
          <a:p>
            <a:pPr algn="just">
              <a:spcAft>
                <a:spcPts val="0"/>
              </a:spcAft>
            </a:pP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（语言描写</a:t>
            </a:r>
            <a:r>
              <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Colin</a:t>
            </a: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感受到了外面世界的精彩，自然的魔力对他产生了影响，他开始期待每天都拥有灿烂的光明和芬芳的空气。）</a:t>
            </a:r>
            <a:endPar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7" name="文本框 6"/>
          <p:cNvSpPr txBox="1"/>
          <p:nvPr/>
        </p:nvSpPr>
        <p:spPr>
          <a:xfrm>
            <a:off x="544195" y="1302385"/>
            <a:ext cx="6096000" cy="521970"/>
          </a:xfrm>
          <a:prstGeom prst="rect">
            <a:avLst/>
          </a:prstGeom>
          <a:noFill/>
        </p:spPr>
        <p:txBody>
          <a:bodyPr wrap="square" rtlCol="0" anchor="t">
            <a:spAutoFit/>
          </a:bodyPr>
          <a:lstStyle/>
          <a:p>
            <a:pPr algn="just">
              <a:spcAft>
                <a:spcPts val="0"/>
              </a:spcAft>
            </a:pPr>
            <a:r>
              <a:rPr lang="en-US"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Analyze the </a:t>
            </a:r>
            <a:r>
              <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rPr>
              <a:t>Speech</a:t>
            </a:r>
            <a:r>
              <a:rPr lang="en-US"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 </a:t>
            </a:r>
            <a:endParaRPr lang="en-US"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514" y="524628"/>
            <a:ext cx="10892971" cy="706755"/>
          </a:xfrm>
          <a:prstGeom prst="rect">
            <a:avLst/>
          </a:prstGeom>
        </p:spPr>
        <p:txBody>
          <a:bodyPr wrap="square">
            <a:spAutoFit/>
          </a:bodyPr>
          <a:lstStyle/>
          <a:p>
            <a:pPr algn="just">
              <a:spcAft>
                <a:spcPts val="0"/>
              </a:spcAft>
            </a:pPr>
            <a:r>
              <a:rPr lang="en-US" altLang="zh-CN" sz="40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 </a:t>
            </a:r>
            <a:r>
              <a:rPr lang="en-US" altLang="zh-CN" sz="40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Understand the characters</a:t>
            </a:r>
            <a:endParaRPr lang="zh-CN" altLang="zh-CN" sz="3600" b="1" kern="100" dirty="0">
              <a:solidFill>
                <a:srgbClr val="0000FF"/>
              </a:solidFill>
              <a:latin typeface="等线" panose="02010600030101010101" pitchFamily="2" charset="-122"/>
              <a:cs typeface="Times New Roman" panose="02020603050405020304" pitchFamily="18" charset="0"/>
            </a:endParaRPr>
          </a:p>
        </p:txBody>
      </p:sp>
      <p:sp>
        <p:nvSpPr>
          <p:cNvPr id="3" name="矩形 2"/>
          <p:cNvSpPr/>
          <p:nvPr/>
        </p:nvSpPr>
        <p:spPr>
          <a:xfrm>
            <a:off x="941613" y="1479400"/>
            <a:ext cx="7605487" cy="737235"/>
          </a:xfrm>
          <a:prstGeom prst="rect">
            <a:avLst/>
          </a:prstGeom>
        </p:spPr>
        <p:txBody>
          <a:bodyPr wrap="square">
            <a:spAutoFit/>
          </a:bodyPr>
          <a:lstStyle/>
          <a:p>
            <a:pPr algn="just">
              <a:lnSpc>
                <a:spcPct val="150000"/>
              </a:lnSpc>
              <a:spcAft>
                <a:spcPts val="0"/>
              </a:spcAft>
            </a:pPr>
            <a:r>
              <a:rPr lang="en-US"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rPr>
              <a:t>Analyze the </a:t>
            </a:r>
            <a:r>
              <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rPr>
              <a:t>Actions</a:t>
            </a:r>
            <a:r>
              <a:rPr lang="zh-CN"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rPr>
              <a:t>：</a:t>
            </a:r>
            <a:endParaRPr lang="zh-CN" altLang="zh-CN" sz="2800" b="1" kern="100" dirty="0">
              <a:solidFill>
                <a:srgbClr val="00B050"/>
              </a:solidFill>
              <a:latin typeface="Arial Rounded MT Bold" panose="020F0704030504030204" pitchFamily="34" charset="0"/>
              <a:cs typeface="Calibri" panose="020F0502020204030204" charset="0"/>
            </a:endParaRPr>
          </a:p>
        </p:txBody>
      </p:sp>
      <p:sp>
        <p:nvSpPr>
          <p:cNvPr id="4" name="文本框 3"/>
          <p:cNvSpPr txBox="1"/>
          <p:nvPr/>
        </p:nvSpPr>
        <p:spPr>
          <a:xfrm>
            <a:off x="913764" y="2502117"/>
            <a:ext cx="10364470" cy="1383665"/>
          </a:xfrm>
          <a:prstGeom prst="rect">
            <a:avLst/>
          </a:prstGeom>
          <a:noFill/>
        </p:spPr>
        <p:txBody>
          <a:bodyPr wrap="square" rtlCol="0" anchor="t">
            <a:spAutoFit/>
          </a:bodyPr>
          <a:lstStyle/>
          <a:p>
            <a:pPr algn="just">
              <a:lnSpc>
                <a:spcPct val="150000"/>
              </a:lnSpc>
              <a:spcAft>
                <a:spcPts val="0"/>
              </a:spcAft>
            </a:pPr>
            <a:r>
              <a:rPr lang="en-US" altLang="zh-CN" sz="2800" b="1" kern="100" dirty="0">
                <a:latin typeface="Arial Rounded MT Bold" panose="020F0704030504030204" pitchFamily="34" charset="0"/>
                <a:ea typeface="宋体" panose="02010600030101010101" pitchFamily="2" charset="-122"/>
                <a:cs typeface="Calibri" panose="020F0502020204030204" charset="0"/>
                <a:sym typeface="+mn-ea"/>
              </a:rPr>
              <a:t>P67 They watched Colin put one foot on the ground, then the other, until he was standing upright. </a:t>
            </a:r>
            <a:endParaRPr lang="en-US" altLang="zh-CN" sz="2800" b="1" kern="100" dirty="0">
              <a:solidFill>
                <a:srgbClr val="00B050"/>
              </a:solidFill>
              <a:latin typeface="Arial Rounded MT Bold" panose="020F0704030504030204" pitchFamily="34" charset="0"/>
              <a:ea typeface="宋体" panose="02010600030101010101" pitchFamily="2" charset="-122"/>
              <a:cs typeface="Calibri" panose="020F0502020204030204" charset="0"/>
              <a:sym typeface="+mn-ea"/>
            </a:endParaRPr>
          </a:p>
        </p:txBody>
      </p:sp>
      <p:sp>
        <p:nvSpPr>
          <p:cNvPr id="5" name="文本框 4"/>
          <p:cNvSpPr txBox="1"/>
          <p:nvPr/>
        </p:nvSpPr>
        <p:spPr>
          <a:xfrm>
            <a:off x="941613" y="4171264"/>
            <a:ext cx="9512300" cy="737235"/>
          </a:xfrm>
          <a:prstGeom prst="rect">
            <a:avLst/>
          </a:prstGeom>
          <a:noFill/>
        </p:spPr>
        <p:txBody>
          <a:bodyPr wrap="square" rtlCol="0" anchor="t">
            <a:spAutoFit/>
          </a:bodyPr>
          <a:lstStyle/>
          <a:p>
            <a:pPr algn="just">
              <a:lnSpc>
                <a:spcPct val="150000"/>
              </a:lnSpc>
              <a:spcAft>
                <a:spcPts val="0"/>
              </a:spcAft>
            </a:pP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动作描写</a:t>
            </a:r>
            <a:r>
              <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Colin</a:t>
            </a:r>
            <a:r>
              <a:rPr lang="zh-CN"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坚强地站起来了</a:t>
            </a:r>
            <a:r>
              <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rPr>
              <a:t>.</a:t>
            </a:r>
            <a:endParaRPr lang="en-US" altLang="zh-CN" sz="28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956930" y="240679"/>
            <a:ext cx="11303000" cy="583565"/>
          </a:xfrm>
          <a:prstGeom prst="rect">
            <a:avLst/>
          </a:prstGeom>
        </p:spPr>
        <p:txBody>
          <a:bodyPr wrap="square">
            <a:spAutoFit/>
          </a:bodyPr>
          <a:lstStyle/>
          <a:p>
            <a:pPr lvl="0" algn="just">
              <a:spcAft>
                <a:spcPts val="0"/>
              </a:spcAft>
            </a:pP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Read </a:t>
            </a: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gist and the outline</a:t>
            </a:r>
            <a:r>
              <a:rPr lang="zh-CN"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小说章节和概要</a:t>
            </a:r>
            <a:endParaRPr lang="zh-CN" altLang="zh-CN" sz="4000" kern="100" dirty="0">
              <a:latin typeface="等线" panose="02010600030101010101" pitchFamily="2" charset="-122"/>
              <a:cs typeface="Times New Roman" panose="02020603050405020304" pitchFamily="18" charset="0"/>
            </a:endParaRPr>
          </a:p>
        </p:txBody>
      </p:sp>
      <p:sp>
        <p:nvSpPr>
          <p:cNvPr id="3" name="矩形 2"/>
          <p:cNvSpPr/>
          <p:nvPr/>
        </p:nvSpPr>
        <p:spPr>
          <a:xfrm>
            <a:off x="956930" y="1409093"/>
            <a:ext cx="3221370" cy="4832092"/>
          </a:xfrm>
          <a:prstGeom prst="rect">
            <a:avLst/>
          </a:prstGeom>
        </p:spPr>
        <p:txBody>
          <a:bodyPr wrap="square">
            <a:spAutoFit/>
          </a:bodyPr>
          <a:lstStyle/>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1</a:t>
            </a:r>
            <a:endParaRPr lang="zh-CN" altLang="zh-CN" sz="2800" b="1" kern="100" dirty="0" smtClean="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2</a:t>
            </a:r>
            <a:endParaRPr lang="zh-CN" altLang="zh-CN" sz="2800" b="1" kern="100" dirty="0" smtClean="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3</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Chapter </a:t>
            </a: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4</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Chapter </a:t>
            </a: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5</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6 </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7</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8</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9</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10</a:t>
            </a:r>
            <a:endPar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Chapter 11</a:t>
            </a:r>
            <a:endParaRPr lang="zh-CN" altLang="zh-CN" sz="2800" b="1" kern="100" dirty="0">
              <a:latin typeface="Arial Rounded MT Bold" panose="020F0704030504030204" pitchFamily="34" charset="0"/>
              <a:cs typeface="Times New Roman" panose="02020603050405020304" pitchFamily="18" charset="0"/>
            </a:endParaRPr>
          </a:p>
        </p:txBody>
      </p:sp>
      <p:sp>
        <p:nvSpPr>
          <p:cNvPr id="12" name="矩形 11"/>
          <p:cNvSpPr/>
          <p:nvPr/>
        </p:nvSpPr>
        <p:spPr>
          <a:xfrm>
            <a:off x="4178300" y="1409093"/>
            <a:ext cx="7017193" cy="4832092"/>
          </a:xfrm>
          <a:prstGeom prst="rect">
            <a:avLst/>
          </a:prstGeom>
        </p:spPr>
        <p:txBody>
          <a:bodyPr wrap="square">
            <a:spAutoFit/>
          </a:bodyPr>
          <a:lstStyle/>
          <a:p>
            <a:pPr marL="228600" indent="266700" algn="just"/>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Martha</a:t>
            </a:r>
            <a:endParaRPr lang="en-US"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No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One Left</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The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Friendly Robin</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Ben </a:t>
            </a:r>
            <a:r>
              <a:rPr lang="en-US" altLang="zh-CN" sz="2800" b="1" kern="100" dirty="0" err="1">
                <a:latin typeface="Arial Rounded MT Bold" panose="020F0704030504030204" pitchFamily="34" charset="0"/>
                <a:ea typeface="宋体" panose="02010600030101010101" pitchFamily="2" charset="-122"/>
                <a:cs typeface="Times New Roman" panose="02020603050405020304" pitchFamily="18" charset="0"/>
              </a:rPr>
              <a:t>Weatherstaff</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The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Secret Garden</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Coming home</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The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newborn lamb</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Dickon</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The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Cry In the Corridor</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Can </a:t>
            </a:r>
            <a:r>
              <a:rPr lang="en-US" altLang="zh-CN" sz="2800" b="1" kern="100" dirty="0">
                <a:latin typeface="Arial Rounded MT Bold" panose="020F0704030504030204" pitchFamily="34" charset="0"/>
                <a:ea typeface="宋体" panose="02010600030101010101" pitchFamily="2" charset="-122"/>
                <a:cs typeface="Times New Roman" panose="02020603050405020304" pitchFamily="18" charset="0"/>
              </a:rPr>
              <a:t>You Keep A Secret</a:t>
            </a:r>
            <a:endParaRPr lang="zh-CN" altLang="zh-CN" sz="2800" b="1" kern="100" dirty="0">
              <a:latin typeface="Arial Rounded MT Bold" panose="020F0704030504030204" pitchFamily="34" charset="0"/>
              <a:cs typeface="Times New Roman" panose="02020603050405020304" pitchFamily="18" charset="0"/>
            </a:endParaRPr>
          </a:p>
          <a:p>
            <a:pPr marL="228600" indent="266700" algn="just">
              <a:spcAft>
                <a:spcPts val="0"/>
              </a:spcAft>
            </a:pPr>
            <a:r>
              <a:rPr lang="en-US" altLang="zh-CN" sz="2800" b="1" kern="100" dirty="0" smtClean="0">
                <a:latin typeface="Arial Rounded MT Bold" panose="020F0704030504030204" pitchFamily="34" charset="0"/>
                <a:ea typeface="宋体" panose="02010600030101010101" pitchFamily="2" charset="-122"/>
                <a:cs typeface="Times New Roman" panose="02020603050405020304" pitchFamily="18" charset="0"/>
              </a:rPr>
              <a:t>A Tantrum</a:t>
            </a:r>
            <a:endParaRPr lang="zh-CN" altLang="zh-CN" sz="2800" b="1" kern="100" dirty="0">
              <a:latin typeface="Arial Rounded MT Bold" panose="020F0704030504030204" pitchFamily="34" charset="0"/>
              <a:cs typeface="Times New Roman" panose="02020603050405020304" pitchFamily="18" charset="0"/>
            </a:endParaRPr>
          </a:p>
        </p:txBody>
      </p:sp>
      <p:sp>
        <p:nvSpPr>
          <p:cNvPr id="13" name="矩形 12"/>
          <p:cNvSpPr/>
          <p:nvPr/>
        </p:nvSpPr>
        <p:spPr>
          <a:xfrm>
            <a:off x="200894" y="900911"/>
            <a:ext cx="11648206" cy="523220"/>
          </a:xfrm>
          <a:prstGeom prst="rect">
            <a:avLst/>
          </a:prstGeom>
        </p:spPr>
        <p:txBody>
          <a:bodyPr wrap="square">
            <a:spAutoFit/>
          </a:bodyPr>
          <a:lstStyle/>
          <a:p>
            <a:pPr marL="228600" indent="266700" algn="just">
              <a:spcAft>
                <a:spcPts val="0"/>
              </a:spcAft>
            </a:pPr>
            <a:r>
              <a:rPr lang="zh-CN"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各章节内容匹配：</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Match the chapter with the correct </a:t>
            </a: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content</a:t>
            </a:r>
            <a:endParaRPr lang="zh-CN" altLang="zh-CN" sz="2800" kern="100" dirty="0">
              <a:solidFill>
                <a:srgbClr val="FF0000"/>
              </a:solidFill>
              <a:latin typeface="Arial Rounded MT Bold" panose="020F0704030504030204" pitchFamily="34" charset="0"/>
              <a:cs typeface="Times New Roman" panose="02020603050405020304" pitchFamily="18" charset="0"/>
            </a:endParaRPr>
          </a:p>
        </p:txBody>
      </p:sp>
      <p:sp>
        <p:nvSpPr>
          <p:cNvPr id="6" name="矩形 5"/>
          <p:cNvSpPr/>
          <p:nvPr/>
        </p:nvSpPr>
        <p:spPr>
          <a:xfrm>
            <a:off x="956930" y="5872430"/>
            <a:ext cx="5786136" cy="737510"/>
          </a:xfrm>
          <a:prstGeom prst="rect">
            <a:avLst/>
          </a:prstGeom>
        </p:spPr>
        <p:txBody>
          <a:bodyPr wrap="none">
            <a:spAutoFit/>
          </a:bodyPr>
          <a:lstStyle/>
          <a:p>
            <a:pPr algn="just">
              <a:lnSpc>
                <a:spcPct val="150000"/>
              </a:lnSpc>
              <a:spcAft>
                <a:spcPts val="0"/>
              </a:spcAft>
            </a:pPr>
            <a:r>
              <a:rPr lang="en-US" altLang="zh-CN" sz="32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What is your favorite chapter</a:t>
            </a:r>
            <a:r>
              <a:rPr lang="zh-CN" altLang="zh-CN" sz="32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250" fill="hold"/>
                                        <p:tgtEl>
                                          <p:spTgt spid="6"/>
                                        </p:tgtEl>
                                        <p:attrNameLst>
                                          <p:attrName>ppt_w</p:attrName>
                                        </p:attrNameLst>
                                      </p:cBhvr>
                                      <p:tavLst>
                                        <p:tav tm="0">
                                          <p:val>
                                            <p:fltVal val="0"/>
                                          </p:val>
                                        </p:tav>
                                        <p:tav tm="100000">
                                          <p:val>
                                            <p:strVal val="#ppt_w"/>
                                          </p:val>
                                        </p:tav>
                                      </p:tavLst>
                                    </p:anim>
                                    <p:anim calcmode="lin" valueType="num">
                                      <p:cBhvr>
                                        <p:cTn id="20" dur="12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13378" y="194511"/>
            <a:ext cx="11715750" cy="737235"/>
          </a:xfrm>
          <a:prstGeom prst="rect">
            <a:avLst/>
          </a:prstGeom>
        </p:spPr>
        <p:txBody>
          <a:bodyPr wrap="square">
            <a:spAutoFit/>
          </a:bodyPr>
          <a:lstStyle/>
          <a:p>
            <a:pPr lvl="0"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gist and sequence of events </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小说章节和概要</a:t>
            </a:r>
            <a:endParaRPr lang="zh-CN" altLang="zh-CN" sz="2500" b="1" kern="100" dirty="0">
              <a:latin typeface="等线" panose="02010600030101010101" pitchFamily="2" charset="-122"/>
              <a:cs typeface="Times New Roman" panose="02020603050405020304" pitchFamily="18" charset="0"/>
            </a:endParaRPr>
          </a:p>
        </p:txBody>
      </p:sp>
      <p:pic>
        <p:nvPicPr>
          <p:cNvPr id="4" name="图片 3" descr="7"/>
          <p:cNvPicPr>
            <a:picLocks noChangeAspect="1"/>
          </p:cNvPicPr>
          <p:nvPr/>
        </p:nvPicPr>
        <p:blipFill>
          <a:blip r:embed="rId2"/>
          <a:stretch>
            <a:fillRect/>
          </a:stretch>
        </p:blipFill>
        <p:spPr>
          <a:xfrm>
            <a:off x="884555" y="4358005"/>
            <a:ext cx="1732280" cy="1894205"/>
          </a:xfrm>
          <a:prstGeom prst="rect">
            <a:avLst/>
          </a:prstGeom>
        </p:spPr>
      </p:pic>
      <p:sp>
        <p:nvSpPr>
          <p:cNvPr id="6" name="文本框 5"/>
          <p:cNvSpPr txBox="1"/>
          <p:nvPr/>
        </p:nvSpPr>
        <p:spPr>
          <a:xfrm>
            <a:off x="3482340" y="1491615"/>
            <a:ext cx="8315960" cy="461665"/>
          </a:xfrm>
          <a:prstGeom prst="rect">
            <a:avLst/>
          </a:prstGeom>
          <a:solidFill>
            <a:schemeClr val="accent2">
              <a:lumMod val="20000"/>
              <a:lumOff val="80000"/>
            </a:schemeClr>
          </a:solidFill>
        </p:spPr>
        <p:txBody>
          <a:bodyPr wrap="square" rtlCol="0" anchor="t">
            <a:spAutoFit/>
          </a:bodyPr>
          <a:lstStyle/>
          <a:p>
            <a:r>
              <a:rPr lang="zh-CN" altLang="en-US" sz="2400" b="1">
                <a:latin typeface="Arial Rounded MT Bold" panose="020F0704030504030204" pitchFamily="34" charset="0"/>
              </a:rPr>
              <a:t>A sudden outbreak of </a:t>
            </a:r>
            <a:r>
              <a:rPr lang="zh-CN" altLang="en-US" sz="2400" b="1">
                <a:solidFill>
                  <a:srgbClr val="FF0000"/>
                </a:solidFill>
                <a:latin typeface="Arial Rounded MT Bold" panose="020F0704030504030204" pitchFamily="34" charset="0"/>
              </a:rPr>
              <a:t>cholera </a:t>
            </a:r>
            <a:r>
              <a:rPr lang="zh-CN" altLang="en-US" sz="2400" b="1">
                <a:latin typeface="Arial Rounded MT Bold" panose="020F0704030504030204" pitchFamily="34" charset="0"/>
              </a:rPr>
              <a:t>left Mary an orphan</a:t>
            </a:r>
            <a:endParaRPr lang="zh-CN" altLang="en-US" sz="2400" b="1">
              <a:latin typeface="Arial Rounded MT Bold" panose="020F0704030504030204" pitchFamily="34" charset="0"/>
            </a:endParaRPr>
          </a:p>
        </p:txBody>
      </p:sp>
      <p:sp>
        <p:nvSpPr>
          <p:cNvPr id="7" name="文本框 6"/>
          <p:cNvSpPr txBox="1"/>
          <p:nvPr/>
        </p:nvSpPr>
        <p:spPr>
          <a:xfrm>
            <a:off x="3482340" y="2591435"/>
            <a:ext cx="7456170" cy="460375"/>
          </a:xfrm>
          <a:prstGeom prst="rect">
            <a:avLst/>
          </a:prstGeom>
          <a:solidFill>
            <a:schemeClr val="accent4">
              <a:lumMod val="20000"/>
              <a:lumOff val="80000"/>
            </a:schemeClr>
          </a:solidFill>
        </p:spPr>
        <p:txBody>
          <a:bodyPr wrap="square" rtlCol="0" anchor="t">
            <a:spAutoFit/>
          </a:bodyPr>
          <a:lstStyle/>
          <a:p>
            <a:r>
              <a:rPr lang="zh-CN" altLang="en-US" sz="2400" b="1" dirty="0">
                <a:latin typeface="Arial Rounded MT Bold" panose="020F0704030504030204" pitchFamily="34" charset="0"/>
              </a:rPr>
              <a:t>She was sent to live with </a:t>
            </a:r>
            <a:r>
              <a:rPr lang="zh-CN" altLang="en-US" sz="2400" b="1" dirty="0">
                <a:solidFill>
                  <a:srgbClr val="FF0000"/>
                </a:solidFill>
                <a:latin typeface="Arial Rounded MT Bold" panose="020F0704030504030204" pitchFamily="34" charset="0"/>
              </a:rPr>
              <a:t>her uncle, Mr. Craven. </a:t>
            </a:r>
            <a:endParaRPr lang="zh-CN" altLang="en-US" sz="2400" b="1" dirty="0">
              <a:solidFill>
                <a:srgbClr val="FF0000"/>
              </a:solidFill>
              <a:latin typeface="Arial Rounded MT Bold" panose="020F0704030504030204" pitchFamily="34" charset="0"/>
            </a:endParaRPr>
          </a:p>
        </p:txBody>
      </p:sp>
      <p:sp>
        <p:nvSpPr>
          <p:cNvPr id="8" name="文本框 7"/>
          <p:cNvSpPr txBox="1"/>
          <p:nvPr/>
        </p:nvSpPr>
        <p:spPr>
          <a:xfrm>
            <a:off x="3482340" y="3420338"/>
            <a:ext cx="8036560" cy="1200329"/>
          </a:xfrm>
          <a:prstGeom prst="rect">
            <a:avLst/>
          </a:prstGeom>
          <a:solidFill>
            <a:schemeClr val="accent2">
              <a:lumMod val="20000"/>
              <a:lumOff val="80000"/>
            </a:schemeClr>
          </a:solidFill>
        </p:spPr>
        <p:txBody>
          <a:bodyPr wrap="square" rtlCol="0" anchor="t">
            <a:spAutoFit/>
          </a:bodyPr>
          <a:lstStyle/>
          <a:p>
            <a:r>
              <a:rPr lang="zh-CN" altLang="en-US" sz="2400" b="1">
                <a:latin typeface="Arial Rounded MT Bold" panose="020F0704030504030204" pitchFamily="34" charset="0"/>
              </a:rPr>
              <a:t>In the strange environment, </a:t>
            </a:r>
            <a:r>
              <a:rPr lang="zh-CN" altLang="en-US" sz="2400" b="1">
                <a:solidFill>
                  <a:srgbClr val="FF0000"/>
                </a:solidFill>
                <a:latin typeface="Arial Rounded MT Bold" panose="020F0704030504030204" pitchFamily="34" charset="0"/>
              </a:rPr>
              <a:t>Mrs Medlock</a:t>
            </a:r>
            <a:r>
              <a:rPr lang="zh-CN" altLang="en-US" sz="2400" b="1">
                <a:latin typeface="Arial Rounded MT Bold" panose="020F0704030504030204" pitchFamily="34" charset="0"/>
              </a:rPr>
              <a:t>, who came to meet her, was serious and </a:t>
            </a:r>
            <a:r>
              <a:rPr lang="en-US" altLang="zh-CN" sz="2400" b="1">
                <a:latin typeface="Arial Rounded MT Bold" panose="020F0704030504030204" pitchFamily="34" charset="0"/>
              </a:rPr>
              <a:t>indifferent</a:t>
            </a:r>
            <a:r>
              <a:rPr lang="zh-CN" altLang="en-US" sz="2400" b="1">
                <a:latin typeface="Arial Rounded MT Bold" panose="020F0704030504030204" pitchFamily="34" charset="0"/>
              </a:rPr>
              <a:t>, which made Mary more lonely</a:t>
            </a:r>
            <a:r>
              <a:rPr lang="en-US" altLang="zh-CN" sz="2400" b="1">
                <a:latin typeface="Arial Rounded MT Bold" panose="020F0704030504030204" pitchFamily="34" charset="0"/>
              </a:rPr>
              <a:t>.</a:t>
            </a:r>
            <a:endParaRPr lang="en-US" altLang="zh-CN" sz="2400" b="1">
              <a:latin typeface="Arial Rounded MT Bold" panose="020F0704030504030204" pitchFamily="34" charset="0"/>
            </a:endParaRPr>
          </a:p>
        </p:txBody>
      </p:sp>
      <p:sp>
        <p:nvSpPr>
          <p:cNvPr id="9" name="文本框 8"/>
          <p:cNvSpPr txBox="1"/>
          <p:nvPr/>
        </p:nvSpPr>
        <p:spPr>
          <a:xfrm>
            <a:off x="3482340" y="4989195"/>
            <a:ext cx="8134985" cy="1015663"/>
          </a:xfrm>
          <a:prstGeom prst="rect">
            <a:avLst/>
          </a:prstGeom>
          <a:solidFill>
            <a:schemeClr val="accent4">
              <a:lumMod val="20000"/>
              <a:lumOff val="80000"/>
            </a:schemeClr>
          </a:solidFill>
        </p:spPr>
        <p:txBody>
          <a:bodyPr wrap="square" rtlCol="0" anchor="t">
            <a:spAutoFit/>
          </a:bodyPr>
          <a:lstStyle/>
          <a:p>
            <a:r>
              <a:rPr lang="zh-CN" altLang="en-US" sz="2000" b="1">
                <a:latin typeface="Arial Rounded MT Bold" panose="020F0704030504030204" pitchFamily="34" charset="0"/>
              </a:rPr>
              <a:t>With </a:t>
            </a:r>
            <a:r>
              <a:rPr lang="zh-CN" altLang="en-US" sz="2000" b="1">
                <a:solidFill>
                  <a:srgbClr val="FF0000"/>
                </a:solidFill>
                <a:latin typeface="Arial Rounded MT Bold" panose="020F0704030504030204" pitchFamily="34" charset="0"/>
              </a:rPr>
              <a:t>Martha's </a:t>
            </a:r>
            <a:r>
              <a:rPr lang="en-US" altLang="zh-CN" sz="2000" b="1">
                <a:latin typeface="Arial Rounded MT Bold" panose="020F0704030504030204" pitchFamily="34" charset="0"/>
              </a:rPr>
              <a:t>company</a:t>
            </a:r>
            <a:r>
              <a:rPr lang="zh-CN" altLang="en-US" sz="2000" b="1">
                <a:latin typeface="Arial Rounded MT Bold" panose="020F0704030504030204" pitchFamily="34" charset="0"/>
              </a:rPr>
              <a:t>, Mary got to know </a:t>
            </a:r>
            <a:r>
              <a:rPr lang="zh-CN" altLang="en-US" sz="2000" b="1">
                <a:solidFill>
                  <a:srgbClr val="FF0000"/>
                </a:solidFill>
                <a:latin typeface="Arial Rounded MT Bold" panose="020F0704030504030204" pitchFamily="34" charset="0"/>
              </a:rPr>
              <a:t>Dickon</a:t>
            </a:r>
            <a:r>
              <a:rPr lang="zh-CN" altLang="en-US" sz="2000" b="1">
                <a:latin typeface="Arial Rounded MT Bold" panose="020F0704030504030204" pitchFamily="34" charset="0"/>
              </a:rPr>
              <a:t>, who liked and knew about animals. They planted flowers and grass in the secret garden together, and the</a:t>
            </a:r>
            <a:r>
              <a:rPr lang="en-US" altLang="zh-CN" sz="2000" b="1">
                <a:latin typeface="Arial Rounded MT Bold" panose="020F0704030504030204" pitchFamily="34" charset="0"/>
              </a:rPr>
              <a:t>y</a:t>
            </a:r>
            <a:r>
              <a:rPr lang="zh-CN" altLang="en-US" sz="2000" b="1">
                <a:latin typeface="Arial Rounded MT Bold" panose="020F0704030504030204" pitchFamily="34" charset="0"/>
              </a:rPr>
              <a:t> gradually became cheerful.</a:t>
            </a:r>
            <a:endParaRPr lang="zh-CN" altLang="en-US" sz="2000" b="1">
              <a:latin typeface="Arial Rounded MT Bold" panose="020F0704030504030204" pitchFamily="34" charset="0"/>
            </a:endParaRPr>
          </a:p>
        </p:txBody>
      </p:sp>
      <p:pic>
        <p:nvPicPr>
          <p:cNvPr id="11" name="图片 10" descr="12"/>
          <p:cNvPicPr>
            <a:picLocks noChangeAspect="1"/>
          </p:cNvPicPr>
          <p:nvPr/>
        </p:nvPicPr>
        <p:blipFill>
          <a:blip r:embed="rId3"/>
          <a:srcRect r="12448"/>
          <a:stretch>
            <a:fillRect/>
          </a:stretch>
        </p:blipFill>
        <p:spPr>
          <a:xfrm>
            <a:off x="884555" y="1342390"/>
            <a:ext cx="1862455" cy="1196340"/>
          </a:xfrm>
          <a:prstGeom prst="rect">
            <a:avLst/>
          </a:prstGeom>
        </p:spPr>
      </p:pic>
      <p:pic>
        <p:nvPicPr>
          <p:cNvPr id="12" name="图片 11" descr="2"/>
          <p:cNvPicPr>
            <a:picLocks noChangeAspect="1"/>
          </p:cNvPicPr>
          <p:nvPr/>
        </p:nvPicPr>
        <p:blipFill>
          <a:blip r:embed="rId4"/>
          <a:srcRect r="14314"/>
          <a:stretch>
            <a:fillRect/>
          </a:stretch>
        </p:blipFill>
        <p:spPr>
          <a:xfrm>
            <a:off x="884555" y="3074035"/>
            <a:ext cx="1926590" cy="12623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9" grpId="0" bldLvl="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58280" y="-92115"/>
            <a:ext cx="2486040" cy="1908214"/>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31" y="4875539"/>
            <a:ext cx="1380498" cy="162979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81137" y="4295776"/>
            <a:ext cx="1059117" cy="162319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3012" y="34885"/>
            <a:ext cx="2576250" cy="2576250"/>
          </a:xfrm>
          <a:prstGeom prst="rect">
            <a:avLst/>
          </a:prstGeom>
        </p:spPr>
      </p:pic>
      <p:sp>
        <p:nvSpPr>
          <p:cNvPr id="2" name="矩形 1"/>
          <p:cNvSpPr/>
          <p:nvPr/>
        </p:nvSpPr>
        <p:spPr>
          <a:xfrm>
            <a:off x="1295804" y="1456973"/>
            <a:ext cx="9474233" cy="2308324"/>
          </a:xfrm>
          <a:prstGeom prst="rect">
            <a:avLst/>
          </a:prstGeom>
        </p:spPr>
        <p:txBody>
          <a:bodyPr wrap="square">
            <a:spAutoFit/>
          </a:bodyPr>
          <a:lstStyle/>
          <a:p>
            <a:pPr algn="ctr">
              <a:lnSpc>
                <a:spcPct val="150000"/>
              </a:lnSpc>
              <a:spcAft>
                <a:spcPts val="0"/>
              </a:spcAft>
            </a:pPr>
            <a:r>
              <a:rPr lang="zh-CN" altLang="zh-CN" sz="4800" b="1" kern="100" dirty="0">
                <a:latin typeface="Times New Roman" panose="02020603050405020304" pitchFamily="18" charset="0"/>
                <a:ea typeface="宋体" panose="02010600030101010101" pitchFamily="2" charset="-122"/>
                <a:cs typeface="Times New Roman" panose="02020603050405020304" pitchFamily="18" charset="0"/>
              </a:rPr>
              <a:t>基于深度学习理念的小说整体阅读</a:t>
            </a:r>
            <a:r>
              <a:rPr lang="en-US" altLang="zh-CN" sz="4800"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4800" b="1" kern="100" dirty="0" smtClean="0">
                <a:latin typeface="Times New Roman" panose="02020603050405020304" pitchFamily="18" charset="0"/>
                <a:ea typeface="宋体" panose="02010600030101010101" pitchFamily="2" charset="-122"/>
                <a:cs typeface="Times New Roman" panose="02020603050405020304" pitchFamily="18" charset="0"/>
              </a:rPr>
              <a:t>以</a:t>
            </a:r>
            <a:r>
              <a:rPr lang="en-US" altLang="zh-CN" sz="4800" b="1" kern="100"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The Secret Garden</a:t>
            </a:r>
            <a:r>
              <a:rPr lang="zh-CN" altLang="zh-CN" sz="4800" b="1" kern="100" dirty="0" smtClean="0">
                <a:latin typeface="Times New Roman" panose="02020603050405020304" pitchFamily="18" charset="0"/>
                <a:ea typeface="宋体" panose="02010600030101010101" pitchFamily="2" charset="-122"/>
                <a:cs typeface="Times New Roman" panose="02020603050405020304" pitchFamily="18" charset="0"/>
              </a:rPr>
              <a:t>为</a:t>
            </a:r>
            <a:r>
              <a:rPr lang="zh-CN" altLang="zh-CN" sz="4800" b="1" kern="100" dirty="0">
                <a:latin typeface="Times New Roman" panose="02020603050405020304" pitchFamily="18" charset="0"/>
                <a:ea typeface="宋体" panose="02010600030101010101" pitchFamily="2" charset="-122"/>
                <a:cs typeface="Times New Roman" panose="02020603050405020304" pitchFamily="18" charset="0"/>
              </a:rPr>
              <a:t>例</a:t>
            </a:r>
            <a:endParaRPr lang="zh-CN" altLang="zh-CN" sz="4800" kern="100" dirty="0">
              <a:latin typeface="等线" panose="02010600030101010101" pitchFamily="2" charset="-122"/>
              <a:cs typeface="Times New Roman" panose="02020603050405020304" pitchFamily="18" charset="0"/>
            </a:endParaRPr>
          </a:p>
        </p:txBody>
      </p:sp>
      <p:sp>
        <p:nvSpPr>
          <p:cNvPr id="3" name="文本框 2"/>
          <p:cNvSpPr txBox="1"/>
          <p:nvPr/>
        </p:nvSpPr>
        <p:spPr>
          <a:xfrm>
            <a:off x="7239000" y="4295776"/>
            <a:ext cx="1651000" cy="954107"/>
          </a:xfrm>
          <a:prstGeom prst="rect">
            <a:avLst/>
          </a:prstGeom>
          <a:noFill/>
        </p:spPr>
        <p:txBody>
          <a:bodyPr wrap="square" rtlCol="0">
            <a:spAutoFit/>
          </a:bodyPr>
          <a:lstStyle/>
          <a:p>
            <a:r>
              <a:rPr lang="zh-CN" altLang="en-US" sz="2800" dirty="0">
                <a:solidFill>
                  <a:schemeClr val="tx1">
                    <a:lumMod val="95000"/>
                    <a:lumOff val="5000"/>
                  </a:schemeClr>
                </a:solidFill>
                <a:latin typeface="华文行楷" panose="02010800040101010101" pitchFamily="2" charset="-122"/>
                <a:ea typeface="华文行楷" panose="02010800040101010101" pitchFamily="2" charset="-122"/>
              </a:rPr>
              <a:t>许丽</a:t>
            </a:r>
            <a:r>
              <a:rPr lang="zh-CN" altLang="en-US" sz="2800" dirty="0" smtClean="0">
                <a:solidFill>
                  <a:schemeClr val="tx1">
                    <a:lumMod val="95000"/>
                    <a:lumOff val="5000"/>
                  </a:schemeClr>
                </a:solidFill>
                <a:latin typeface="华文行楷" panose="02010800040101010101" pitchFamily="2" charset="-122"/>
                <a:ea typeface="华文行楷" panose="02010800040101010101" pitchFamily="2" charset="-122"/>
              </a:rPr>
              <a:t>君</a:t>
            </a:r>
            <a:endParaRPr lang="en-US" altLang="zh-CN" sz="2800" dirty="0" smtClean="0">
              <a:solidFill>
                <a:schemeClr val="tx1">
                  <a:lumMod val="95000"/>
                  <a:lumOff val="5000"/>
                </a:schemeClr>
              </a:solidFill>
              <a:latin typeface="华文行楷" panose="02010800040101010101" pitchFamily="2" charset="-122"/>
              <a:ea typeface="华文行楷" panose="02010800040101010101" pitchFamily="2" charset="-122"/>
            </a:endParaRPr>
          </a:p>
          <a:p>
            <a:r>
              <a:rPr lang="zh-CN" altLang="en-US" sz="2800" dirty="0">
                <a:solidFill>
                  <a:schemeClr val="tx1">
                    <a:lumMod val="95000"/>
                    <a:lumOff val="5000"/>
                  </a:schemeClr>
                </a:solidFill>
                <a:latin typeface="华文行楷" panose="02010800040101010101" pitchFamily="2" charset="-122"/>
                <a:ea typeface="华文行楷" panose="02010800040101010101" pitchFamily="2" charset="-122"/>
              </a:rPr>
              <a:t>夏超燕</a:t>
            </a:r>
            <a:endParaRPr lang="zh-CN" altLang="en-US" sz="2800" dirty="0">
              <a:solidFill>
                <a:schemeClr val="tx1">
                  <a:lumMod val="95000"/>
                  <a:lumOff val="5000"/>
                </a:schemeClr>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59098" y="280871"/>
            <a:ext cx="11715750" cy="737235"/>
          </a:xfrm>
          <a:prstGeom prst="rect">
            <a:avLst/>
          </a:prstGeom>
        </p:spPr>
        <p:txBody>
          <a:bodyPr wrap="square">
            <a:spAutoFit/>
          </a:bodyPr>
          <a:lstStyle/>
          <a:p>
            <a:pPr lvl="0"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gist and sequence of events </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小说章节和概要</a:t>
            </a:r>
            <a:endParaRPr lang="zh-CN" altLang="zh-CN" sz="2500" b="1" kern="100" dirty="0">
              <a:latin typeface="等线" panose="02010600030101010101" pitchFamily="2" charset="-122"/>
              <a:cs typeface="Times New Roman" panose="02020603050405020304" pitchFamily="18" charset="0"/>
            </a:endParaRPr>
          </a:p>
        </p:txBody>
      </p:sp>
      <p:sp>
        <p:nvSpPr>
          <p:cNvPr id="10" name="文本框 9"/>
          <p:cNvSpPr txBox="1"/>
          <p:nvPr/>
        </p:nvSpPr>
        <p:spPr>
          <a:xfrm>
            <a:off x="4043045" y="1494790"/>
            <a:ext cx="7637145" cy="706755"/>
          </a:xfrm>
          <a:prstGeom prst="rect">
            <a:avLst/>
          </a:prstGeom>
          <a:solidFill>
            <a:schemeClr val="accent2">
              <a:lumMod val="20000"/>
              <a:lumOff val="80000"/>
            </a:schemeClr>
          </a:solidFill>
        </p:spPr>
        <p:txBody>
          <a:bodyPr wrap="square" rtlCol="0" anchor="t">
            <a:spAutoFit/>
          </a:bodyPr>
          <a:lstStyle/>
          <a:p>
            <a:r>
              <a:rPr lang="en-US" altLang="zh-CN" sz="2000" b="1">
                <a:latin typeface="Arial Rounded MT Bold" panose="020F0704030504030204" pitchFamily="34" charset="0"/>
                <a:sym typeface="+mn-ea"/>
              </a:rPr>
              <a:t>Mary found her cousin </a:t>
            </a:r>
            <a:r>
              <a:rPr lang="en-US" altLang="zh-CN" sz="2000" b="1">
                <a:solidFill>
                  <a:srgbClr val="FF0000"/>
                </a:solidFill>
                <a:latin typeface="Arial Rounded MT Bold" panose="020F0704030504030204" pitchFamily="34" charset="0"/>
                <a:sym typeface="+mn-ea"/>
              </a:rPr>
              <a:t>Colin</a:t>
            </a:r>
            <a:r>
              <a:rPr lang="en-US" altLang="zh-CN" sz="2000" b="1">
                <a:latin typeface="Arial Rounded MT Bold" panose="020F0704030504030204" pitchFamily="34" charset="0"/>
                <a:sym typeface="+mn-ea"/>
              </a:rPr>
              <a:t>, the young owner of the manor, who is also weak and feeble in bed all year round.</a:t>
            </a:r>
            <a:endParaRPr lang="en-US" altLang="zh-CN" sz="2000" b="1">
              <a:latin typeface="Arial Rounded MT Bold" panose="020F0704030504030204" pitchFamily="34" charset="0"/>
              <a:sym typeface="+mn-ea"/>
            </a:endParaRPr>
          </a:p>
        </p:txBody>
      </p:sp>
      <p:sp>
        <p:nvSpPr>
          <p:cNvPr id="11" name="文本框 10"/>
          <p:cNvSpPr txBox="1"/>
          <p:nvPr/>
        </p:nvSpPr>
        <p:spPr>
          <a:xfrm>
            <a:off x="4043045" y="2668270"/>
            <a:ext cx="7496810" cy="706755"/>
          </a:xfrm>
          <a:prstGeom prst="rect">
            <a:avLst/>
          </a:prstGeom>
          <a:solidFill>
            <a:schemeClr val="accent4">
              <a:lumMod val="20000"/>
              <a:lumOff val="80000"/>
            </a:schemeClr>
          </a:solidFill>
        </p:spPr>
        <p:txBody>
          <a:bodyPr wrap="square" rtlCol="0" anchor="t">
            <a:spAutoFit/>
          </a:bodyPr>
          <a:lstStyle/>
          <a:p>
            <a:r>
              <a:rPr lang="zh-CN" altLang="en-US" sz="2000" b="1">
                <a:solidFill>
                  <a:srgbClr val="FF0000"/>
                </a:solidFill>
                <a:latin typeface="Arial Rounded MT Bold" panose="020F0704030504030204" pitchFamily="34" charset="0"/>
              </a:rPr>
              <a:t>Mary </a:t>
            </a:r>
            <a:r>
              <a:rPr lang="en-US" altLang="zh-CN" sz="2000" b="1">
                <a:latin typeface="Arial Rounded MT Bold" panose="020F0704030504030204" pitchFamily="34" charset="0"/>
              </a:rPr>
              <a:t>and </a:t>
            </a:r>
            <a:r>
              <a:rPr lang="en-US" altLang="zh-CN" sz="2000" b="1">
                <a:solidFill>
                  <a:srgbClr val="FF0000"/>
                </a:solidFill>
                <a:latin typeface="Arial Rounded MT Bold" panose="020F0704030504030204" pitchFamily="34" charset="0"/>
              </a:rPr>
              <a:t>Dickon </a:t>
            </a:r>
            <a:r>
              <a:rPr lang="zh-CN" altLang="en-US" sz="2000" b="1">
                <a:latin typeface="Arial Rounded MT Bold" panose="020F0704030504030204" pitchFamily="34" charset="0"/>
              </a:rPr>
              <a:t>t</a:t>
            </a:r>
            <a:r>
              <a:rPr lang="en-US" altLang="zh-CN" sz="2000" b="1">
                <a:latin typeface="Arial Rounded MT Bold" panose="020F0704030504030204" pitchFamily="34" charset="0"/>
              </a:rPr>
              <a:t>ook</a:t>
            </a:r>
            <a:r>
              <a:rPr lang="zh-CN" altLang="en-US" sz="2000" b="1">
                <a:latin typeface="Arial Rounded MT Bold" panose="020F0704030504030204" pitchFamily="34" charset="0"/>
              </a:rPr>
              <a:t> </a:t>
            </a:r>
            <a:r>
              <a:rPr lang="zh-CN" altLang="en-US" sz="2000" b="1">
                <a:solidFill>
                  <a:srgbClr val="FF0000"/>
                </a:solidFill>
                <a:latin typeface="Arial Rounded MT Bold" panose="020F0704030504030204" pitchFamily="34" charset="0"/>
              </a:rPr>
              <a:t>Colin </a:t>
            </a:r>
            <a:r>
              <a:rPr lang="zh-CN" altLang="en-US" sz="2000" b="1">
                <a:latin typeface="Arial Rounded MT Bold" panose="020F0704030504030204" pitchFamily="34" charset="0"/>
              </a:rPr>
              <a:t>into the secret garden and play</a:t>
            </a:r>
            <a:r>
              <a:rPr lang="en-US" altLang="zh-CN" sz="2000" b="1">
                <a:latin typeface="Arial Rounded MT Bold" panose="020F0704030504030204" pitchFamily="34" charset="0"/>
              </a:rPr>
              <a:t>ed</a:t>
            </a:r>
            <a:r>
              <a:rPr lang="zh-CN" altLang="en-US" sz="2000" b="1">
                <a:latin typeface="Arial Rounded MT Bold" panose="020F0704030504030204" pitchFamily="34" charset="0"/>
              </a:rPr>
              <a:t> around, watching the plants and plants grow.</a:t>
            </a:r>
            <a:endParaRPr lang="zh-CN" altLang="en-US" sz="2000" b="1">
              <a:latin typeface="Arial Rounded MT Bold" panose="020F0704030504030204" pitchFamily="34" charset="0"/>
            </a:endParaRPr>
          </a:p>
        </p:txBody>
      </p:sp>
      <p:sp>
        <p:nvSpPr>
          <p:cNvPr id="12" name="文本框 11"/>
          <p:cNvSpPr txBox="1"/>
          <p:nvPr/>
        </p:nvSpPr>
        <p:spPr>
          <a:xfrm>
            <a:off x="4079239" y="3707447"/>
            <a:ext cx="7496810" cy="1015663"/>
          </a:xfrm>
          <a:prstGeom prst="rect">
            <a:avLst/>
          </a:prstGeom>
          <a:solidFill>
            <a:schemeClr val="accent2">
              <a:lumMod val="20000"/>
              <a:lumOff val="80000"/>
            </a:schemeClr>
          </a:solidFill>
        </p:spPr>
        <p:txBody>
          <a:bodyPr wrap="square" rtlCol="0" anchor="t">
            <a:spAutoFit/>
          </a:bodyPr>
          <a:lstStyle/>
          <a:p>
            <a:r>
              <a:rPr lang="zh-CN" altLang="en-US" sz="2000" b="1">
                <a:latin typeface="Arial Rounded MT Bold" panose="020F0704030504030204" pitchFamily="34" charset="0"/>
              </a:rPr>
              <a:t>Gradually </a:t>
            </a:r>
            <a:r>
              <a:rPr lang="zh-CN" altLang="en-US" sz="2000" b="1">
                <a:solidFill>
                  <a:srgbClr val="FF0000"/>
                </a:solidFill>
                <a:latin typeface="Arial Rounded MT Bold" panose="020F0704030504030204" pitchFamily="34" charset="0"/>
              </a:rPr>
              <a:t>Colin </a:t>
            </a:r>
            <a:r>
              <a:rPr lang="zh-CN" altLang="en-US" sz="2000" b="1">
                <a:latin typeface="Arial Rounded MT Bold" panose="020F0704030504030204" pitchFamily="34" charset="0"/>
              </a:rPr>
              <a:t>regained his health and confidence. From then on, the whole house was brimming with joy and happiness.</a:t>
            </a:r>
            <a:endParaRPr lang="zh-CN" altLang="en-US" sz="2000" b="1">
              <a:latin typeface="Arial Rounded MT Bold" panose="020F0704030504030204" pitchFamily="34" charset="0"/>
            </a:endParaRPr>
          </a:p>
        </p:txBody>
      </p:sp>
      <p:sp>
        <p:nvSpPr>
          <p:cNvPr id="13" name="文本框 12"/>
          <p:cNvSpPr txBox="1"/>
          <p:nvPr/>
        </p:nvSpPr>
        <p:spPr>
          <a:xfrm>
            <a:off x="4079239" y="4956810"/>
            <a:ext cx="7564755" cy="1014730"/>
          </a:xfrm>
          <a:prstGeom prst="rect">
            <a:avLst/>
          </a:prstGeom>
          <a:solidFill>
            <a:schemeClr val="accent4">
              <a:lumMod val="20000"/>
              <a:lumOff val="80000"/>
            </a:schemeClr>
          </a:solidFill>
        </p:spPr>
        <p:txBody>
          <a:bodyPr wrap="square" rtlCol="0" anchor="t">
            <a:spAutoFit/>
          </a:bodyPr>
          <a:lstStyle/>
          <a:p>
            <a:r>
              <a:rPr lang="zh-CN" altLang="en-US" sz="2000" b="1">
                <a:solidFill>
                  <a:srgbClr val="FF0000"/>
                </a:solidFill>
                <a:latin typeface="Arial Rounded MT Bold" panose="020F0704030504030204" pitchFamily="34" charset="0"/>
              </a:rPr>
              <a:t>Mr. Craven</a:t>
            </a:r>
            <a:r>
              <a:rPr lang="zh-CN" altLang="en-US" sz="2000" b="1">
                <a:latin typeface="Arial Rounded MT Bold" panose="020F0704030504030204" pitchFamily="34" charset="0"/>
              </a:rPr>
              <a:t>, who has been away from home, fe</a:t>
            </a:r>
            <a:r>
              <a:rPr lang="en-US" altLang="zh-CN" sz="2000" b="1">
                <a:latin typeface="Arial Rounded MT Bold" panose="020F0704030504030204" pitchFamily="34" charset="0"/>
              </a:rPr>
              <a:t>lt </a:t>
            </a:r>
            <a:r>
              <a:rPr lang="zh-CN" altLang="en-US" sz="2000" b="1">
                <a:latin typeface="Arial Rounded MT Bold" panose="020F0704030504030204" pitchFamily="34" charset="0"/>
              </a:rPr>
              <a:t>the longing call of the secret garden and his late wife, and return</a:t>
            </a:r>
            <a:r>
              <a:rPr lang="en-US" altLang="zh-CN" sz="2000" b="1">
                <a:latin typeface="Arial Rounded MT Bold" panose="020F0704030504030204" pitchFamily="34" charset="0"/>
              </a:rPr>
              <a:t>ed</a:t>
            </a:r>
            <a:r>
              <a:rPr lang="zh-CN" altLang="en-US" sz="2000" b="1">
                <a:latin typeface="Arial Rounded MT Bold" panose="020F0704030504030204" pitchFamily="34" charset="0"/>
              </a:rPr>
              <a:t> to the manor to share the happiness of life with his family.</a:t>
            </a:r>
            <a:endParaRPr lang="zh-CN" altLang="en-US" sz="2000" b="1">
              <a:latin typeface="Arial Rounded MT Bold" panose="020F0704030504030204" pitchFamily="34" charset="0"/>
            </a:endParaRPr>
          </a:p>
        </p:txBody>
      </p:sp>
      <p:pic>
        <p:nvPicPr>
          <p:cNvPr id="6" name="图片 5" descr="13"/>
          <p:cNvPicPr>
            <a:picLocks noChangeAspect="1"/>
          </p:cNvPicPr>
          <p:nvPr/>
        </p:nvPicPr>
        <p:blipFill>
          <a:blip r:embed="rId2"/>
          <a:stretch>
            <a:fillRect/>
          </a:stretch>
        </p:blipFill>
        <p:spPr>
          <a:xfrm>
            <a:off x="1163955" y="4699635"/>
            <a:ext cx="2033270" cy="1144270"/>
          </a:xfrm>
          <a:prstGeom prst="rect">
            <a:avLst/>
          </a:prstGeom>
        </p:spPr>
      </p:pic>
      <p:pic>
        <p:nvPicPr>
          <p:cNvPr id="7" name="图片 6" descr="11"/>
          <p:cNvPicPr>
            <a:picLocks noChangeAspect="1"/>
          </p:cNvPicPr>
          <p:nvPr/>
        </p:nvPicPr>
        <p:blipFill>
          <a:blip r:embed="rId3"/>
          <a:stretch>
            <a:fillRect/>
          </a:stretch>
        </p:blipFill>
        <p:spPr>
          <a:xfrm>
            <a:off x="1163955" y="1356360"/>
            <a:ext cx="1964690" cy="1311910"/>
          </a:xfrm>
          <a:prstGeom prst="rect">
            <a:avLst/>
          </a:prstGeom>
        </p:spPr>
      </p:pic>
      <p:pic>
        <p:nvPicPr>
          <p:cNvPr id="8" name="图片 7" descr="10"/>
          <p:cNvPicPr>
            <a:picLocks noChangeAspect="1"/>
          </p:cNvPicPr>
          <p:nvPr/>
        </p:nvPicPr>
        <p:blipFill>
          <a:blip r:embed="rId4"/>
          <a:srcRect l="8625" r="11573"/>
          <a:stretch>
            <a:fillRect/>
          </a:stretch>
        </p:blipFill>
        <p:spPr>
          <a:xfrm>
            <a:off x="1163955" y="3006725"/>
            <a:ext cx="1964690" cy="13296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006928" y="-165100"/>
            <a:ext cx="10203542" cy="922020"/>
          </a:xfrm>
          <a:prstGeom prst="rect">
            <a:avLst/>
          </a:prstGeom>
        </p:spPr>
        <p:txBody>
          <a:bodyPr wrap="square">
            <a:spAutoFit/>
          </a:bodyPr>
          <a:lstStyle/>
          <a:p>
            <a:pPr lvl="0" algn="just">
              <a:lnSpc>
                <a:spcPct val="150000"/>
              </a:lnSpc>
            </a:pP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5. </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归纳</a:t>
            </a:r>
            <a:r>
              <a:rPr lang="zh-CN" altLang="en-US"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整理知识点和培养丰富的语言</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表达</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nvSpPr>
        <p:spPr>
          <a:xfrm>
            <a:off x="266699" y="579755"/>
            <a:ext cx="11684000" cy="737235"/>
          </a:xfrm>
          <a:prstGeom prst="rect">
            <a:avLst/>
          </a:prstGeom>
        </p:spPr>
        <p:txBody>
          <a:bodyPr wrap="square">
            <a:spAutoFit/>
          </a:bodyPr>
          <a:lstStyle/>
          <a:p>
            <a:pPr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Learn about setting</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find sentences showing Magic of the Nature</a:t>
            </a:r>
            <a:r>
              <a:rPr lang="zh-CN"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srgbClr val="0000FF"/>
              </a:solidFill>
              <a:latin typeface="等线" panose="02010600030101010101" pitchFamily="2" charset="-122"/>
              <a:cs typeface="Times New Roman" panose="02020603050405020304" pitchFamily="18" charset="0"/>
            </a:endParaRPr>
          </a:p>
        </p:txBody>
      </p:sp>
      <p:sp>
        <p:nvSpPr>
          <p:cNvPr id="4" name="文本框 3"/>
          <p:cNvSpPr txBox="1"/>
          <p:nvPr/>
        </p:nvSpPr>
        <p:spPr>
          <a:xfrm>
            <a:off x="380365" y="1335194"/>
            <a:ext cx="11193780" cy="119888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P15 Instead the ivy grew wild here, trailing like a waterfall down to the ground.</a:t>
            </a:r>
            <a:endParaRPr lang="zh-CN" altLang="zh-CN" sz="2400" b="1" kern="100" dirty="0">
              <a:latin typeface="等线" panose="02010600030101010101" pitchFamily="2" charset="-122"/>
              <a:cs typeface="Times New Roman" panose="02020603050405020304" pitchFamily="18" charset="0"/>
            </a:endParaRPr>
          </a:p>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P18 Tiny green shoots were jutting out of the soil. </a:t>
            </a:r>
            <a:endPar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459105" y="2475443"/>
            <a:ext cx="10229215" cy="645160"/>
          </a:xfrm>
          <a:prstGeom prst="rect">
            <a:avLst/>
          </a:prstGeom>
          <a:noFill/>
        </p:spPr>
        <p:txBody>
          <a:bodyPr wrap="square" rtlCol="0" anchor="t">
            <a:spAutoFit/>
          </a:bodyPr>
          <a:lstStyle/>
          <a:p>
            <a:pPr algn="just">
              <a:lnSpc>
                <a:spcPct val="150000"/>
              </a:lnSpc>
              <a:spcAft>
                <a:spcPts val="0"/>
              </a:spcAft>
            </a:pPr>
            <a:r>
              <a:rPr lang="zh-CN" altLang="zh-CN" sz="24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花园在他们的辛勤劳动下苏醒了）</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380365" y="3082501"/>
            <a:ext cx="10581005" cy="2306955"/>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P21 What happened next was pure magic. A strong gust of wind lifted the ivy, parting it like a curtain.</a:t>
            </a:r>
            <a:endParaRPr lang="zh-CN" altLang="zh-CN" sz="2400" b="1" kern="100" dirty="0">
              <a:latin typeface="等线" panose="02010600030101010101" pitchFamily="2" charset="-122"/>
              <a:cs typeface="Times New Roman" panose="02020603050405020304" pitchFamily="18" charset="0"/>
            </a:endParaRPr>
          </a:p>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P25 You sprinkle</a:t>
            </a:r>
            <a:r>
              <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（撒）</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 them in the ground and flowers grow. </a:t>
            </a:r>
            <a:endParaRPr lang="zh-CN" altLang="zh-CN" sz="2400" b="1" kern="100" dirty="0">
              <a:latin typeface="等线" panose="02010600030101010101" pitchFamily="2" charset="-122"/>
              <a:cs typeface="Times New Roman" panose="02020603050405020304" pitchFamily="18" charset="0"/>
            </a:endParaRPr>
          </a:p>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P48 Green shoots were sprouting everywhere now. </a:t>
            </a:r>
            <a:endPar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459105" y="5389456"/>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花园里百花盛开，绿草如茵）</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006928" y="0"/>
            <a:ext cx="10203542" cy="922020"/>
          </a:xfrm>
          <a:prstGeom prst="rect">
            <a:avLst/>
          </a:prstGeom>
        </p:spPr>
        <p:txBody>
          <a:bodyPr wrap="square">
            <a:spAutoFit/>
          </a:bodyPr>
          <a:lstStyle/>
          <a:p>
            <a:pPr lvl="0" algn="just">
              <a:lnSpc>
                <a:spcPct val="150000"/>
              </a:lnSpc>
            </a:pP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5. </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归纳</a:t>
            </a:r>
            <a:r>
              <a:rPr lang="zh-CN" altLang="en-US"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整理知识点和培养丰富的语言</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表达</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nvSpPr>
        <p:spPr>
          <a:xfrm>
            <a:off x="266699" y="816822"/>
            <a:ext cx="11684000" cy="737235"/>
          </a:xfrm>
          <a:prstGeom prst="rect">
            <a:avLst/>
          </a:prstGeom>
        </p:spPr>
        <p:txBody>
          <a:bodyPr wrap="square">
            <a:spAutoFit/>
          </a:bodyPr>
          <a:lstStyle/>
          <a:p>
            <a:pPr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Learn about setting</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find sentences showing Magic of the Nature</a:t>
            </a:r>
            <a:r>
              <a:rPr lang="zh-CN"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srgbClr val="0000FF"/>
              </a:solidFill>
              <a:latin typeface="等线" panose="02010600030101010101" pitchFamily="2" charset="-122"/>
              <a:cs typeface="Times New Roman" panose="02020603050405020304" pitchFamily="18" charset="0"/>
            </a:endParaRPr>
          </a:p>
        </p:txBody>
      </p:sp>
      <p:sp>
        <p:nvSpPr>
          <p:cNvPr id="4" name="文本框 3"/>
          <p:cNvSpPr txBox="1"/>
          <p:nvPr/>
        </p:nvSpPr>
        <p:spPr>
          <a:xfrm>
            <a:off x="549910" y="1553845"/>
            <a:ext cx="10183495"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P49 The garden was coming alive. </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481330" y="2026920"/>
            <a:ext cx="500761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（花园生机勃勃，让人心旷神怡）</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549910" y="2508250"/>
            <a:ext cx="5688330" cy="64516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P49</a:t>
            </a:r>
            <a:r>
              <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It’s nature. All nature’s grand.</a:t>
            </a:r>
            <a:r>
              <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549910" y="3003550"/>
            <a:ext cx="739013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（大自然是一朵含苞待放的花，是绚丽多姿的色彩）</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595630" y="3762375"/>
            <a:ext cx="10137775" cy="1753235"/>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P68  Slowly, over the days and weeks, the garden worked its magic. As the trees blossomed and the shoots turned into the most beautiful flowers, Colin, to, changed. His arms grew stronger. His legs grew stronger.</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594995" y="5606415"/>
            <a:ext cx="8763635" cy="460375"/>
          </a:xfrm>
          <a:prstGeom prst="rect">
            <a:avLst/>
          </a:prstGeom>
          <a:noFill/>
        </p:spPr>
        <p:txBody>
          <a:bodyPr wrap="square" rtlCol="0" anchor="t">
            <a:spAutoFit/>
          </a:bodyPr>
          <a:lstStyle/>
          <a:p>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（他们一天天在改变着，正如尘封的秘密花园在慢慢地变化）</a:t>
            </a:r>
            <a:endPar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7" grpId="0"/>
      <p:bldP spid="7" grpId="1"/>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006928" y="0"/>
            <a:ext cx="10203542" cy="922020"/>
          </a:xfrm>
          <a:prstGeom prst="rect">
            <a:avLst/>
          </a:prstGeom>
        </p:spPr>
        <p:txBody>
          <a:bodyPr wrap="square">
            <a:spAutoFit/>
          </a:bodyPr>
          <a:lstStyle/>
          <a:p>
            <a:pPr lvl="0" algn="just">
              <a:lnSpc>
                <a:spcPct val="150000"/>
              </a:lnSpc>
            </a:pP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5. </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归纳</a:t>
            </a:r>
            <a:r>
              <a:rPr lang="zh-CN" altLang="en-US"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整理知识点和培养丰富的语言</a:t>
            </a:r>
            <a:r>
              <a:rPr lang="zh-CN" altLang="en-US"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表达</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nvSpPr>
        <p:spPr>
          <a:xfrm>
            <a:off x="266699" y="969222"/>
            <a:ext cx="11684000" cy="645160"/>
          </a:xfrm>
          <a:prstGeom prst="rect">
            <a:avLst/>
          </a:prstGeom>
        </p:spPr>
        <p:txBody>
          <a:bodyPr wrap="square">
            <a:spAutoFit/>
          </a:bodyPr>
          <a:lstStyle/>
          <a:p>
            <a:pPr algn="just">
              <a:lnSpc>
                <a:spcPct val="150000"/>
              </a:lnSpc>
              <a:spcAft>
                <a:spcPts val="0"/>
              </a:spcAft>
            </a:pPr>
            <a:r>
              <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Learn about setting</a:t>
            </a: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find sentences showing Magic of the Nature</a:t>
            </a:r>
            <a:r>
              <a:rPr lang="zh-CN"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b="1" kern="100" dirty="0">
              <a:latin typeface="等线" panose="02010600030101010101" pitchFamily="2" charset="-122"/>
              <a:cs typeface="Times New Roman" panose="02020603050405020304" pitchFamily="18" charset="0"/>
            </a:endParaRPr>
          </a:p>
        </p:txBody>
      </p:sp>
      <p:sp>
        <p:nvSpPr>
          <p:cNvPr id="4" name="文本框 3"/>
          <p:cNvSpPr txBox="1"/>
          <p:nvPr/>
        </p:nvSpPr>
        <p:spPr>
          <a:xfrm>
            <a:off x="436245" y="1661160"/>
            <a:ext cx="10547350" cy="1198880"/>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P68 “It’s a miracle,” Ben said. But the garden hadn’t finished working its magic just yet. </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2787650" y="2214880"/>
            <a:ext cx="8297545"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（大自然的美创造了一个个奇迹）</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436245" y="3033395"/>
            <a:ext cx="10229215" cy="1753235"/>
          </a:xfrm>
          <a:prstGeom prst="rect">
            <a:avLst/>
          </a:prstGeom>
          <a:noFill/>
        </p:spPr>
        <p:txBody>
          <a:bodyPr wrap="square" rtlCol="0" anchor="t">
            <a:spAutoFit/>
          </a:bodyPr>
          <a:lstStyle/>
          <a:p>
            <a:pPr algn="just">
              <a:lnSpc>
                <a:spcPct val="150000"/>
              </a:lnSpc>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P75 The garden was </a:t>
            </a: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 feast of </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autumn yellow and purple, and </a:t>
            </a: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flaming scarlet</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 The afternoon sun shone down on the leaves and made everything appear like </a:t>
            </a: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 temple of gold</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 “It was the magic of the secret garden.” </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396240" y="4786630"/>
            <a:ext cx="6096000" cy="119888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（唤醒了</a:t>
            </a:r>
            <a:r>
              <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求生的意识）</a:t>
            </a:r>
            <a:endParaRPr lang="zh-CN" altLang="zh-CN" sz="2400" b="1" kern="100" dirty="0">
              <a:solidFill>
                <a:srgbClr val="0000FF"/>
              </a:solidFill>
              <a:latin typeface="等线" panose="02010600030101010101" pitchFamily="2" charset="-122"/>
              <a:cs typeface="Times New Roman" panose="02020603050405020304" pitchFamily="18" charset="0"/>
            </a:endParaRPr>
          </a:p>
          <a:p>
            <a:pPr algn="just">
              <a:lnSpc>
                <a:spcPct val="150000"/>
              </a:lnSpc>
              <a:spcAft>
                <a:spcPts val="0"/>
              </a:spcAft>
            </a:pP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流程图: 可选过程 8"/>
          <p:cNvSpPr/>
          <p:nvPr/>
        </p:nvSpPr>
        <p:spPr>
          <a:xfrm>
            <a:off x="436245" y="2480945"/>
            <a:ext cx="10490835" cy="189611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zh-CN" altLang="zh-CN" sz="32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mn-ea"/>
              </a:rPr>
              <a:t>Get close to nature and may your heart be inspired.</a:t>
            </a:r>
            <a:endParaRPr lang="zh-CN" altLang="zh-CN" sz="3200" b="1"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7" grpId="0"/>
      <p:bldP spid="7" grpId="1"/>
      <p:bldP spid="8" grpId="0"/>
      <p:bldP spid="8" grpId="1"/>
      <p:bldP spid="9" grpId="0" bldLvl="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425498" y="-58236"/>
            <a:ext cx="9662886" cy="92333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2"/>
            </p:custDataLst>
          </p:nvPr>
        </p:nvSpPr>
        <p:spPr>
          <a:xfrm>
            <a:off x="380365" y="1015682"/>
            <a:ext cx="11658600" cy="923330"/>
          </a:xfrm>
          <a:prstGeom prst="rect">
            <a:avLst/>
          </a:prstGeom>
        </p:spPr>
        <p:txBody>
          <a:bodyPr wrap="square">
            <a:spAutoFit/>
          </a:bodyPr>
          <a:lstStyle/>
          <a:p>
            <a:pPr algn="just">
              <a:lnSpc>
                <a:spcPct val="150000"/>
              </a:lnSpc>
              <a:spcAft>
                <a:spcPts val="0"/>
              </a:spcAft>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Discuss the </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questions:</a:t>
            </a:r>
            <a:endParaRPr lang="zh-CN" altLang="zh-CN" sz="3600" b="1" kern="100" dirty="0">
              <a:solidFill>
                <a:srgbClr val="0000FF"/>
              </a:solidFill>
              <a:latin typeface="等线" panose="02010600030101010101" pitchFamily="2" charset="-122"/>
              <a:cs typeface="Times New Roman" panose="02020603050405020304" pitchFamily="18" charset="0"/>
            </a:endParaRPr>
          </a:p>
        </p:txBody>
      </p:sp>
      <p:sp>
        <p:nvSpPr>
          <p:cNvPr id="5" name="文本框 4"/>
          <p:cNvSpPr txBox="1"/>
          <p:nvPr>
            <p:custDataLst>
              <p:tags r:id="rId3"/>
            </p:custDataLst>
          </p:nvPr>
        </p:nvSpPr>
        <p:spPr>
          <a:xfrm>
            <a:off x="4940935" y="4667473"/>
            <a:ext cx="4639883" cy="830997"/>
          </a:xfrm>
          <a:prstGeom prst="rect">
            <a:avLst/>
          </a:prstGeom>
          <a:noFill/>
        </p:spPr>
        <p:txBody>
          <a:bodyPr wrap="square" rtlCol="0">
            <a:spAutoFit/>
            <a:scene3d>
              <a:camera prst="perspectiveFront"/>
              <a:lightRig rig="threePt" dir="t"/>
            </a:scene3d>
          </a:bodyPr>
          <a:lstStyle/>
          <a:p>
            <a:r>
              <a:rPr lang="en-US" altLang="zh-CN" sz="4800" dirty="0" smtClean="0">
                <a:ln w="22225">
                  <a:solidFill>
                    <a:schemeClr val="accent2"/>
                  </a:solidFill>
                  <a:prstDash val="solid"/>
                </a:ln>
                <a:solidFill>
                  <a:schemeClr val="accent2">
                    <a:lumMod val="40000"/>
                    <a:lumOff val="60000"/>
                  </a:schemeClr>
                </a:solidFill>
                <a:effectLst/>
                <a:latin typeface="Arial Rounded MT Bold" panose="020F0704030504030204" pitchFamily="34" charset="0"/>
              </a:rPr>
              <a:t>Nature</a:t>
            </a:r>
            <a:endParaRPr lang="en-US" altLang="zh-CN" sz="4800" dirty="0" smtClean="0">
              <a:ln w="22225">
                <a:solidFill>
                  <a:schemeClr val="accent2"/>
                </a:solidFill>
                <a:prstDash val="solid"/>
              </a:ln>
              <a:solidFill>
                <a:schemeClr val="accent2">
                  <a:lumMod val="40000"/>
                  <a:lumOff val="60000"/>
                </a:schemeClr>
              </a:solidFill>
              <a:effectLst/>
              <a:latin typeface="Arial Rounded MT Bold" panose="020F0704030504030204" pitchFamily="34" charset="0"/>
            </a:endParaRPr>
          </a:p>
        </p:txBody>
      </p:sp>
      <p:sp>
        <p:nvSpPr>
          <p:cNvPr id="4" name="文本框 3"/>
          <p:cNvSpPr txBox="1"/>
          <p:nvPr>
            <p:custDataLst>
              <p:tags r:id="rId4"/>
            </p:custDataLst>
          </p:nvPr>
        </p:nvSpPr>
        <p:spPr>
          <a:xfrm>
            <a:off x="380365" y="2258282"/>
            <a:ext cx="11658600" cy="830997"/>
          </a:xfrm>
          <a:prstGeom prst="rect">
            <a:avLst/>
          </a:prstGeom>
          <a:noFill/>
        </p:spPr>
        <p:txBody>
          <a:bodyPr wrap="square" rtlCol="0" anchor="t">
            <a:spAutoFit/>
          </a:bodyPr>
          <a:lstStyle/>
          <a:p>
            <a:pPr algn="just">
              <a:lnSpc>
                <a:spcPct val="150000"/>
              </a:lnSpc>
              <a:spcAft>
                <a:spcPts val="0"/>
              </a:spcAft>
            </a:pP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What </a:t>
            </a:r>
            <a:r>
              <a:rPr lang="en-US"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led </a:t>
            </a: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Mary walk out of the sadness into the world of sunlight?</a:t>
            </a:r>
            <a:endParaRPr lang="zh-CN" altLang="zh-CN" sz="3200" b="1" kern="100" dirty="0" smtClean="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custDataLst>
              <p:tags r:id="rId5"/>
            </p:custDataLst>
          </p:nvPr>
        </p:nvSpPr>
        <p:spPr>
          <a:xfrm>
            <a:off x="793129" y="3414922"/>
            <a:ext cx="10193655" cy="830997"/>
          </a:xfrm>
          <a:prstGeom prst="rect">
            <a:avLst/>
          </a:prstGeom>
          <a:noFill/>
        </p:spPr>
        <p:txBody>
          <a:bodyPr wrap="square" rtlCol="0" anchor="t">
            <a:spAutoFit/>
          </a:bodyPr>
          <a:lstStyle/>
          <a:p>
            <a:pPr algn="just">
              <a:lnSpc>
                <a:spcPct val="150000"/>
              </a:lnSpc>
              <a:spcAft>
                <a:spcPts val="0"/>
              </a:spcAft>
            </a:pP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What caused Colin to struggle to his feet from his chair</a:t>
            </a:r>
            <a:r>
              <a:rPr lang="zh-CN"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zh-CN" sz="3200" b="1" kern="100" dirty="0">
                <a:solidFill>
                  <a:srgbClr val="0000FF"/>
                </a:solidFill>
                <a:latin typeface="等线" panose="02010600030101010101" pitchFamily="2" charset="-122"/>
                <a:ea typeface="Times New Roman" panose="02020603050405020304" pitchFamily="18" charset="0"/>
                <a:cs typeface="Times New Roman" panose="02020603050405020304" pitchFamily="18" charset="0"/>
                <a:sym typeface="+mn-ea"/>
              </a:rPr>
              <a:t> </a:t>
            </a:r>
            <a:endParaRPr lang="zh-CN" altLang="zh-CN" sz="3200" b="1" kern="100" dirty="0" smtClean="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4" grpId="0"/>
      <p:bldP spid="4" grpId="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1698" y="-208527"/>
            <a:ext cx="9662886" cy="92333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1"/>
            </p:custDataLst>
          </p:nvPr>
        </p:nvSpPr>
        <p:spPr>
          <a:xfrm>
            <a:off x="419100" y="373086"/>
            <a:ext cx="11658600" cy="1198880"/>
          </a:xfrm>
          <a:prstGeom prst="rect">
            <a:avLst/>
          </a:prstGeom>
        </p:spPr>
        <p:txBody>
          <a:bodyPr wrap="square">
            <a:spAutoFit/>
          </a:bodyPr>
          <a:lstStyle/>
          <a:p>
            <a:pPr algn="just">
              <a:lnSpc>
                <a:spcPct val="150000"/>
              </a:lnSpc>
              <a:spcAft>
                <a:spcPts val="0"/>
              </a:spcAft>
            </a:pP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Further thinking</a:t>
            </a:r>
            <a:r>
              <a:rPr lang="zh-CN"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200" b="1" kern="100" dirty="0">
              <a:solidFill>
                <a:srgbClr val="FF0000"/>
              </a:solidFill>
              <a:latin typeface="等线" panose="02010600030101010101" pitchFamily="2" charset="-122"/>
              <a:cs typeface="Times New Roman" panose="02020603050405020304" pitchFamily="18" charset="0"/>
            </a:endParaRPr>
          </a:p>
          <a:p>
            <a:pPr algn="just">
              <a:lnSpc>
                <a:spcPct val="150000"/>
              </a:lnSpc>
              <a:spcAft>
                <a:spcPts val="0"/>
              </a:spcAft>
            </a:pPr>
            <a:r>
              <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What is the feeling of the character?</a:t>
            </a:r>
            <a:endParaRPr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2"/>
            </p:custDataLst>
          </p:nvPr>
        </p:nvSpPr>
        <p:spPr>
          <a:xfrm>
            <a:off x="304800" y="1686266"/>
            <a:ext cx="11353800" cy="4401205"/>
          </a:xfrm>
          <a:prstGeom prst="rect">
            <a:avLst/>
          </a:prstGeom>
          <a:noFill/>
        </p:spPr>
        <p:txBody>
          <a:bodyPr wrap="square" rtlCol="0" anchor="t">
            <a:spAutoFit/>
          </a:bodyPr>
          <a:lstStyle/>
          <a:p>
            <a:pPr marL="342900" indent="-342900" algn="just">
              <a:lnSpc>
                <a:spcPct val="100000"/>
              </a:lnSpc>
              <a:spcAft>
                <a:spcPts val="0"/>
              </a:spcAft>
              <a:buFont typeface="Arial" panose="020B0604020202020204" pitchFamily="34" charset="0"/>
              <a:buChar char="•"/>
            </a:pPr>
            <a:r>
              <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Mary used to hate the world,</a:t>
            </a:r>
            <a:r>
              <a:rPr lang="en-US"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 but</a:t>
            </a:r>
            <a:r>
              <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 the world responded in kind. When she faced life with joy and changed life with a smile, the world also brought joy to her. </a:t>
            </a:r>
            <a:endPar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just">
              <a:lnSpc>
                <a:spcPct val="100000"/>
              </a:lnSpc>
              <a:spcAft>
                <a:spcPts val="0"/>
              </a:spcAft>
              <a:buFont typeface="Arial" panose="020B0604020202020204" pitchFamily="34" charset="0"/>
              <a:buChar char="•"/>
            </a:pPr>
            <a:endPar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just">
              <a:lnSpc>
                <a:spcPct val="100000"/>
              </a:lnSpc>
              <a:spcAft>
                <a:spcPts val="0"/>
              </a:spcAft>
              <a:buFont typeface="Arial" panose="020B0604020202020204" pitchFamily="34" charset="0"/>
              <a:buChar char="•"/>
            </a:pPr>
            <a:r>
              <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The beauty of nature is </a:t>
            </a:r>
            <a:r>
              <a:rPr lang="en-US"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deep and intense</a:t>
            </a:r>
            <a:r>
              <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 When Mary first planted a seed, when Colin first petted a lamb, when Dickon first interacted with a robin, they were already exposed to the beauty of nature. </a:t>
            </a:r>
            <a:endPar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just">
              <a:lnSpc>
                <a:spcPct val="100000"/>
              </a:lnSpc>
              <a:spcAft>
                <a:spcPts val="0"/>
              </a:spcAft>
              <a:buFont typeface="Arial" panose="020B0604020202020204" pitchFamily="34" charset="0"/>
              <a:buChar char="•"/>
            </a:pPr>
            <a:endPar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just">
              <a:lnSpc>
                <a:spcPct val="100000"/>
              </a:lnSpc>
              <a:spcAft>
                <a:spcPts val="0"/>
              </a:spcAft>
              <a:buFont typeface="Arial" panose="020B0604020202020204" pitchFamily="34" charset="0"/>
              <a:buChar char="•"/>
            </a:pPr>
            <a:r>
              <a:rPr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 Nature is not just for Mary, Colin and Dickon, it is for everyone. Only by getting close to nature can we appreciate the beauty of nature.</a:t>
            </a:r>
            <a:endParaRPr lang="zh-CN"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76298" y="0"/>
            <a:ext cx="9662886" cy="92333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1"/>
            </p:custDataLst>
          </p:nvPr>
        </p:nvSpPr>
        <p:spPr>
          <a:xfrm>
            <a:off x="342900" y="835613"/>
            <a:ext cx="11658600" cy="1383665"/>
          </a:xfrm>
          <a:prstGeom prst="rect">
            <a:avLst/>
          </a:prstGeom>
        </p:spPr>
        <p:txBody>
          <a:bodyPr wrap="square">
            <a:spAutoFit/>
          </a:bodyPr>
          <a:lstStyle/>
          <a:p>
            <a:pPr algn="just">
              <a:lnSpc>
                <a:spcPct val="150000"/>
              </a:lnSpc>
              <a:spcAft>
                <a:spcPts val="0"/>
              </a:spcAft>
            </a:pPr>
            <a:r>
              <a:rPr lang="en-US"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Further thinking</a:t>
            </a:r>
            <a:r>
              <a:rPr lang="zh-CN"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srgbClr val="FF0000"/>
              </a:solidFill>
              <a:latin typeface="等线" panose="02010600030101010101" pitchFamily="2" charset="-122"/>
              <a:cs typeface="Times New Roman" panose="02020603050405020304" pitchFamily="18" charset="0"/>
            </a:endParaRPr>
          </a:p>
          <a:p>
            <a:pPr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Author’s points of view/my point of view</a:t>
            </a:r>
            <a:endParaRPr lang="zh-CN" altLang="zh-CN" sz="3600" b="1" kern="100" dirty="0">
              <a:latin typeface="等线" panose="02010600030101010101" pitchFamily="2" charset="-122"/>
              <a:cs typeface="Times New Roman" panose="02020603050405020304" pitchFamily="18" charset="0"/>
            </a:endParaRPr>
          </a:p>
        </p:txBody>
      </p:sp>
      <p:sp>
        <p:nvSpPr>
          <p:cNvPr id="4" name="文本框 3"/>
          <p:cNvSpPr txBox="1"/>
          <p:nvPr>
            <p:custDataLst>
              <p:tags r:id="rId2"/>
            </p:custDataLst>
          </p:nvPr>
        </p:nvSpPr>
        <p:spPr>
          <a:xfrm>
            <a:off x="342900" y="4249373"/>
            <a:ext cx="11068685" cy="2030095"/>
          </a:xfrm>
          <a:prstGeom prst="rect">
            <a:avLst/>
          </a:prstGeom>
          <a:noFill/>
        </p:spPr>
        <p:txBody>
          <a:bodyPr wrap="square" rtlCol="0" anchor="t">
            <a:spAutoFit/>
          </a:bodyPr>
          <a:lstStyle/>
          <a:p>
            <a:pPr marL="457200" indent="-457200" algn="just">
              <a:lnSpc>
                <a:spcPct val="150000"/>
              </a:lnSpc>
              <a:spcAft>
                <a:spcPts val="0"/>
              </a:spcAft>
              <a:buFont typeface="Arial" panose="020B0604020202020204" pitchFamily="34" charset="0"/>
              <a:buChar char="•"/>
            </a:pPr>
            <a:r>
              <a:rPr lang="en-US"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Have you got an expecting garden just like the secret garden?</a:t>
            </a:r>
            <a:endParaRPr lang="zh-CN" altLang="zh-CN" sz="3600" b="1" kern="100" dirty="0">
              <a:latin typeface="等线" panose="02010600030101010101" pitchFamily="2" charset="-122"/>
              <a:cs typeface="Times New Roman" panose="02020603050405020304" pitchFamily="18" charset="0"/>
            </a:endParaRPr>
          </a:p>
          <a:p>
            <a:pPr marL="457200" indent="-457200" algn="just">
              <a:lnSpc>
                <a:spcPct val="150000"/>
              </a:lnSpc>
              <a:spcAft>
                <a:spcPts val="0"/>
              </a:spcAft>
              <a:buFont typeface="Arial" panose="020B0604020202020204" pitchFamily="34" charset="0"/>
              <a:buChar char="•"/>
            </a:pPr>
            <a:r>
              <a:rPr lang="en-US"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Have you got friends for company in the secret garden?</a:t>
            </a:r>
            <a:endParaRPr lang="zh-CN" altLang="zh-CN" sz="3600" b="1" kern="100" dirty="0">
              <a:latin typeface="等线" panose="02010600030101010101" pitchFamily="2" charset="-122"/>
              <a:cs typeface="Times New Roman" panose="02020603050405020304" pitchFamily="18" charset="0"/>
            </a:endParaRPr>
          </a:p>
          <a:p>
            <a:pPr marL="457200" indent="-457200" algn="just">
              <a:lnSpc>
                <a:spcPct val="150000"/>
              </a:lnSpc>
              <a:spcAft>
                <a:spcPts val="0"/>
              </a:spcAft>
              <a:buFont typeface="Arial" panose="020B0604020202020204" pitchFamily="34" charset="0"/>
              <a:buChar char="•"/>
            </a:pPr>
            <a:r>
              <a:rPr lang="en-US"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Do you have any close friends to show and expose yourself?</a:t>
            </a:r>
            <a:endParaRPr lang="en-US"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custDataLst>
              <p:tags r:id="rId3"/>
            </p:custDataLst>
          </p:nvPr>
        </p:nvSpPr>
        <p:spPr>
          <a:xfrm>
            <a:off x="381000" y="2219278"/>
            <a:ext cx="10702925" cy="2030095"/>
          </a:xfrm>
          <a:prstGeom prst="rect">
            <a:avLst/>
          </a:prstGeom>
          <a:noFill/>
        </p:spPr>
        <p:txBody>
          <a:bodyPr wrap="square" rtlCol="0" anchor="t">
            <a:spAutoFit/>
          </a:bodyPr>
          <a:lstStyle/>
          <a:p>
            <a:pPr algn="just">
              <a:lnSpc>
                <a:spcPct val="150000"/>
              </a:lnSpc>
              <a:spcAft>
                <a:spcPts val="0"/>
              </a:spcAft>
            </a:pP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Stop running away from happiness, stop holding on to pain! We have to liberate ourselves, get rid of the pain, overcome difficulties, overcome life. We should face up to happiness and accept it.</a:t>
            </a:r>
            <a:endPar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66158" y="152400"/>
            <a:ext cx="9662886" cy="92333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1"/>
            </p:custDataLst>
          </p:nvPr>
        </p:nvSpPr>
        <p:spPr>
          <a:xfrm>
            <a:off x="368301" y="823571"/>
            <a:ext cx="11658600" cy="2676525"/>
          </a:xfrm>
          <a:prstGeom prst="rect">
            <a:avLst/>
          </a:prstGeom>
        </p:spPr>
        <p:txBody>
          <a:bodyPr wrap="square">
            <a:spAutoFit/>
          </a:bodyPr>
          <a:lstStyle/>
          <a:p>
            <a:pPr algn="just">
              <a:lnSpc>
                <a:spcPct val="150000"/>
              </a:lnSpc>
              <a:spcAft>
                <a:spcPts val="0"/>
              </a:spcAft>
            </a:pPr>
            <a:r>
              <a:rPr lang="en-US"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Further thinking</a:t>
            </a:r>
            <a:r>
              <a:rPr lang="zh-CN" altLang="zh-CN" sz="28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solidFill>
                <a:srgbClr val="FF0000"/>
              </a:solidFill>
              <a:latin typeface="等线" panose="02010600030101010101" pitchFamily="2" charset="-122"/>
              <a:cs typeface="Times New Roman" panose="02020603050405020304" pitchFamily="18" charset="0"/>
            </a:endParaRPr>
          </a:p>
          <a:p>
            <a:pPr algn="just">
              <a:lnSpc>
                <a:spcPct val="150000"/>
              </a:lnSpc>
              <a:spcAft>
                <a:spcPts val="0"/>
              </a:spcAft>
            </a:pPr>
            <a:r>
              <a:rPr altLang="zh-CN" sz="2800" b="1" kern="100" dirty="0">
                <a:latin typeface="Times New Roman" panose="02020603050405020304" pitchFamily="18" charset="0"/>
                <a:ea typeface="宋体" panose="02010600030101010101" pitchFamily="2" charset="-122"/>
                <a:cs typeface="Times New Roman" panose="02020603050405020304" pitchFamily="18" charset="0"/>
              </a:rPr>
              <a:t>With the help of this </a:t>
            </a:r>
            <a:r>
              <a:rPr lang="en-US" sz="2800" b="1" kern="100" dirty="0">
                <a:latin typeface="Times New Roman" panose="02020603050405020304" pitchFamily="18" charset="0"/>
                <a:ea typeface="宋体" panose="02010600030101010101" pitchFamily="2" charset="-122"/>
                <a:cs typeface="Times New Roman" panose="02020603050405020304" pitchFamily="18" charset="0"/>
              </a:rPr>
              <a:t>power</a:t>
            </a:r>
            <a:r>
              <a:rPr altLang="zh-CN" sz="2800" b="1" kern="100" dirty="0">
                <a:latin typeface="Times New Roman" panose="02020603050405020304" pitchFamily="18" charset="0"/>
                <a:ea typeface="宋体" panose="02010600030101010101" pitchFamily="2" charset="-122"/>
                <a:cs typeface="Times New Roman" panose="02020603050405020304" pitchFamily="18" charset="0"/>
              </a:rPr>
              <a:t> of nature, it awakened Mary's sleeping childlike spirit, Colin's sense of survival, and Craven's optimism, and he was no longer solitary or hostile to the world.</a:t>
            </a:r>
            <a:endParaRPr lang="zh-CN" altLang="zh-CN" sz="3600" b="1" kern="100" dirty="0">
              <a:latin typeface="等线" panose="02010600030101010101" pitchFamily="2" charset="-122"/>
              <a:cs typeface="Times New Roman" panose="02020603050405020304" pitchFamily="18" charset="0"/>
            </a:endParaRPr>
          </a:p>
        </p:txBody>
      </p:sp>
      <p:sp>
        <p:nvSpPr>
          <p:cNvPr id="4" name="文本框 3"/>
          <p:cNvSpPr txBox="1"/>
          <p:nvPr>
            <p:custDataLst>
              <p:tags r:id="rId2"/>
            </p:custDataLst>
          </p:nvPr>
        </p:nvSpPr>
        <p:spPr>
          <a:xfrm>
            <a:off x="368300" y="3497580"/>
            <a:ext cx="11329670" cy="1383665"/>
          </a:xfrm>
          <a:prstGeom prst="rect">
            <a:avLst/>
          </a:prstGeom>
          <a:noFill/>
        </p:spPr>
        <p:txBody>
          <a:bodyPr wrap="square" rtlCol="0" anchor="t">
            <a:spAutoFit/>
          </a:bodyPr>
          <a:lstStyle/>
          <a:p>
            <a:pPr algn="just">
              <a:lnSpc>
                <a:spcPct val="150000"/>
              </a:lnSpc>
              <a:spcAft>
                <a:spcPts val="0"/>
              </a:spcAft>
            </a:pP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In chapter 9</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zh-CN" sz="2800" b="1" kern="100" dirty="0">
                <a:solidFill>
                  <a:srgbClr val="0000FF"/>
                </a:solidFill>
                <a:latin typeface="等线" panose="02010600030101010101" pitchFamily="2" charset="-122"/>
                <a:ea typeface="Times New Roman" panose="02020603050405020304" pitchFamily="18" charset="0"/>
                <a:cs typeface="Times New Roman" panose="02020603050405020304" pitchFamily="18" charset="0"/>
                <a:sym typeface="+mn-ea"/>
              </a:rPr>
              <a:t> </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You know, if he can’t see nature, maybe we should take nature to him?</a:t>
            </a:r>
            <a:r>
              <a:rPr lang="zh-CN"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custDataLst>
              <p:tags r:id="rId3"/>
            </p:custDataLst>
          </p:nvPr>
        </p:nvSpPr>
        <p:spPr>
          <a:xfrm>
            <a:off x="368300" y="4754880"/>
            <a:ext cx="11045825" cy="1383665"/>
          </a:xfrm>
          <a:prstGeom prst="rect">
            <a:avLst/>
          </a:prstGeom>
          <a:noFill/>
        </p:spPr>
        <p:txBody>
          <a:bodyPr wrap="square" rtlCol="0" anchor="t">
            <a:spAutoFit/>
          </a:bodyPr>
          <a:lstStyle/>
          <a:p>
            <a:pPr algn="just">
              <a:lnSpc>
                <a:spcPct val="150000"/>
              </a:lnSpc>
              <a:spcAft>
                <a:spcPts val="0"/>
              </a:spcAft>
            </a:pPr>
            <a:r>
              <a:rPr lang="zh-CN"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rPr>
              <a:t>秘密花园在快乐中降临，在痛苦中封锁，又在快乐中重新开启。正如伯内特说的：“有花园就有未来，有未来生活还会继续。”</a:t>
            </a:r>
            <a:endParaRPr lang="zh-CN" altLang="zh-CN" sz="28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518558" y="-254000"/>
            <a:ext cx="9662886" cy="92333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2"/>
            </p:custDataLst>
          </p:nvPr>
        </p:nvSpPr>
        <p:spPr>
          <a:xfrm>
            <a:off x="457201" y="480060"/>
            <a:ext cx="11226799" cy="829945"/>
          </a:xfrm>
          <a:prstGeom prst="rect">
            <a:avLst/>
          </a:prstGeom>
        </p:spPr>
        <p:txBody>
          <a:bodyPr wrap="square">
            <a:spAutoFit/>
          </a:bodyPr>
          <a:lstStyle/>
          <a:p>
            <a:pPr algn="just">
              <a:spcAft>
                <a:spcPts val="0"/>
              </a:spcAft>
            </a:pP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Your reflection:</a:t>
            </a:r>
            <a:endParaRPr lang="zh-CN" altLang="zh-CN" sz="3200" b="1" kern="100" dirty="0">
              <a:solidFill>
                <a:srgbClr val="FF0000"/>
              </a:solidFill>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Q: What impressed you most in the novel? Why do you think so?</a:t>
            </a:r>
            <a:endPar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3"/>
            </p:custDataLst>
          </p:nvPr>
        </p:nvSpPr>
        <p:spPr>
          <a:xfrm>
            <a:off x="622300" y="1310005"/>
            <a:ext cx="10858500" cy="1692771"/>
          </a:xfrm>
          <a:prstGeom prst="rect">
            <a:avLst/>
          </a:prstGeom>
          <a:noFill/>
        </p:spPr>
        <p:txBody>
          <a:bodyPr wrap="square" rtlCol="0" anchor="t">
            <a:spAutoFit/>
          </a:bodyPr>
          <a:lstStyle/>
          <a:p>
            <a:pPr algn="just">
              <a:spcAft>
                <a:spcPts val="0"/>
              </a:spcAft>
            </a:pP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"Secret Garden" taught me that </a:t>
            </a:r>
            <a:r>
              <a:rPr lang="zh-CN" altLang="zh-CN" sz="26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pessimistic people</a:t>
            </a:r>
            <a:r>
              <a:rPr lang="en-US"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tend to be</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first defeated by themselves, and then defeated by life; </a:t>
            </a:r>
            <a:r>
              <a:rPr lang="zh-CN" altLang="zh-CN" sz="26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Optimistic people</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conquer themselves </a:t>
            </a:r>
            <a:r>
              <a:rPr lang="en-US"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and</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conquer life." The world is beautiful, </a:t>
            </a:r>
            <a:r>
              <a:rPr lang="en-US"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what we need is the</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eyes to find beauty.</a:t>
            </a:r>
            <a:endParaRPr lang="en-US" altLang="zh-CN" sz="26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custDataLst>
              <p:tags r:id="rId4"/>
            </p:custDataLst>
          </p:nvPr>
        </p:nvSpPr>
        <p:spPr>
          <a:xfrm>
            <a:off x="635000" y="3136671"/>
            <a:ext cx="10358120" cy="3415030"/>
          </a:xfrm>
          <a:prstGeom prst="rect">
            <a:avLst/>
          </a:prstGeom>
          <a:noFill/>
        </p:spPr>
        <p:txBody>
          <a:bodyPr wrap="square" rtlCol="0" anchor="t">
            <a:spAutoFit/>
          </a:bodyPr>
          <a:lstStyle/>
          <a:p>
            <a:pPr algn="just">
              <a:spcAft>
                <a:spcPts val="0"/>
              </a:spcAft>
            </a:pPr>
            <a:r>
              <a:rPr lang="en-US" altLang="zh-CN" sz="24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Sentences extending your thought about what is happening:</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 was impressed by…</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What impressed me most is that…</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 was surprised that …</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It astonished me that…</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 was inspired by…</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It occurred to me that …</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It dawned on that…</a:t>
            </a:r>
            <a:endParaRPr lang="zh-CN" altLang="zh-CN" sz="3200" b="1" kern="100" dirty="0">
              <a:latin typeface="等线" panose="02010600030101010101" pitchFamily="2" charset="-122"/>
              <a:cs typeface="Times New Roman" panose="02020603050405020304" pitchFamily="18" charset="0"/>
            </a:endParaRPr>
          </a:p>
          <a:p>
            <a:pPr algn="just">
              <a:spcAft>
                <a:spcPts val="0"/>
              </a:spcAft>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rPr>
              <a:t>It was beyond my expectation that …</a:t>
            </a:r>
            <a:endPar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006929" y="215900"/>
            <a:ext cx="10203542" cy="922020"/>
          </a:xfrm>
          <a:prstGeom prst="rect">
            <a:avLst/>
          </a:prstGeom>
        </p:spPr>
        <p:txBody>
          <a:bodyPr wrap="square">
            <a:spAutoFit/>
          </a:bodyPr>
          <a:lstStyle/>
          <a:p>
            <a:pPr lvl="0" algn="just">
              <a:lnSpc>
                <a:spcPct val="150000"/>
              </a:lnSpc>
            </a:pP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6</a:t>
            </a:r>
            <a:r>
              <a:rPr lang="en-US" altLang="zh-CN" sz="36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 Explore </a:t>
            </a:r>
            <a:r>
              <a:rPr lang="en-US" altLang="zh-CN" sz="3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the theme:</a:t>
            </a:r>
            <a:endParaRPr lang="zh-CN" altLang="zh-CN" sz="3600" b="1" kern="100" dirty="0">
              <a:solidFill>
                <a:prstClr val="black"/>
              </a:solidFill>
              <a:latin typeface="等线" panose="02010600030101010101" pitchFamily="2" charset="-122"/>
              <a:cs typeface="Times New Roman" panose="02020603050405020304" pitchFamily="18" charset="0"/>
            </a:endParaRPr>
          </a:p>
        </p:txBody>
      </p:sp>
      <p:sp>
        <p:nvSpPr>
          <p:cNvPr id="3" name="矩形 2"/>
          <p:cNvSpPr/>
          <p:nvPr>
            <p:custDataLst>
              <p:tags r:id="rId2"/>
            </p:custDataLst>
          </p:nvPr>
        </p:nvSpPr>
        <p:spPr>
          <a:xfrm>
            <a:off x="1006929" y="1721212"/>
            <a:ext cx="11226799" cy="1569660"/>
          </a:xfrm>
          <a:prstGeom prst="rect">
            <a:avLst/>
          </a:prstGeom>
        </p:spPr>
        <p:txBody>
          <a:bodyPr wrap="square">
            <a:spAutoFit/>
          </a:bodyPr>
          <a:lstStyle/>
          <a:p>
            <a:pPr algn="just">
              <a:lnSpc>
                <a:spcPct val="150000"/>
              </a:lnSpc>
              <a:spcAft>
                <a:spcPts val="0"/>
              </a:spcAft>
            </a:pPr>
            <a:r>
              <a:rPr lang="en-US" altLang="zh-CN" sz="32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Stories </a:t>
            </a:r>
            <a:r>
              <a:rPr lang="en-US" altLang="zh-CN" sz="32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help bring out emotions and feelings,</a:t>
            </a:r>
            <a:endParaRPr lang="zh-CN" altLang="zh-CN" sz="3200" b="1" kern="100" dirty="0">
              <a:latin typeface="等线" panose="02010600030101010101" pitchFamily="2" charset="-122"/>
              <a:cs typeface="Times New Roman" panose="02020603050405020304" pitchFamily="18" charset="0"/>
            </a:endParaRPr>
          </a:p>
          <a:p>
            <a:pPr marL="228600" indent="266700" algn="just">
              <a:lnSpc>
                <a:spcPct val="150000"/>
              </a:lnSpc>
              <a:spcAft>
                <a:spcPts val="0"/>
              </a:spcAft>
            </a:pPr>
            <a:r>
              <a:rPr lang="en-US" altLang="zh-CN" sz="3200" b="1" kern="100" dirty="0">
                <a:latin typeface="Times New Roman" panose="02020603050405020304" pitchFamily="18" charset="0"/>
                <a:ea typeface="宋体" panose="02010600030101010101" pitchFamily="2" charset="-122"/>
                <a:cs typeface="Times New Roman" panose="02020603050405020304" pitchFamily="18" charset="0"/>
              </a:rPr>
              <a:t>Make the connection between the nature and people</a:t>
            </a:r>
            <a:r>
              <a:rPr lang="zh-CN" altLang="zh-CN" sz="3200" b="1"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3200" b="1" kern="100" dirty="0">
              <a:latin typeface="等线" panose="02010600030101010101" pitchFamily="2" charset="-122"/>
              <a:cs typeface="Times New Roman" panose="02020603050405020304" pitchFamily="18" charset="0"/>
            </a:endParaRPr>
          </a:p>
        </p:txBody>
      </p:sp>
      <p:sp>
        <p:nvSpPr>
          <p:cNvPr id="5" name="文本框 4"/>
          <p:cNvSpPr txBox="1"/>
          <p:nvPr>
            <p:custDataLst>
              <p:tags r:id="rId3"/>
            </p:custDataLst>
          </p:nvPr>
        </p:nvSpPr>
        <p:spPr>
          <a:xfrm>
            <a:off x="1006929" y="3874165"/>
            <a:ext cx="10350499" cy="1476173"/>
          </a:xfrm>
          <a:prstGeom prst="rect">
            <a:avLst/>
          </a:prstGeom>
          <a:noFill/>
        </p:spPr>
        <p:txBody>
          <a:bodyPr wrap="square" rtlCol="0" anchor="t">
            <a:spAutoFit/>
          </a:bodyPr>
          <a:lstStyle/>
          <a:p>
            <a:pPr marL="228600" indent="266700" algn="just">
              <a:lnSpc>
                <a:spcPct val="150000"/>
              </a:lnSpc>
              <a:spcAft>
                <a:spcPts val="0"/>
              </a:spcAft>
            </a:pPr>
            <a:r>
              <a:rPr lang="zh-CN" altLang="zh-CN" sz="3200" b="1" kern="100" dirty="0">
                <a:latin typeface="Times New Roman" panose="02020603050405020304" pitchFamily="18" charset="0"/>
                <a:ea typeface="宋体" panose="02010600030101010101" pitchFamily="2" charset="-122"/>
                <a:cs typeface="Times New Roman" panose="02020603050405020304" pitchFamily="18" charset="0"/>
                <a:sym typeface="+mn-ea"/>
              </a:rPr>
              <a:t>大自然不仅美在外表，大自然的魔力使人们变得阳光，让人们燃起生命的火花，大自然创造出一个个奇迹。</a:t>
            </a:r>
            <a:endParaRPr lang="zh-CN" altLang="zh-CN" sz="3200" b="1"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4500" y="611986"/>
            <a:ext cx="11303000" cy="2861310"/>
          </a:xfrm>
          <a:prstGeom prst="rect">
            <a:avLst/>
          </a:prstGeom>
        </p:spPr>
        <p:txBody>
          <a:bodyPr wrap="square">
            <a:spAutoFit/>
          </a:bodyPr>
          <a:lstStyle/>
          <a:p>
            <a:pPr marL="342900" lvl="0" indent="-342900" algn="just">
              <a:lnSpc>
                <a:spcPct val="150000"/>
              </a:lnSpc>
              <a:spcAft>
                <a:spcPts val="0"/>
              </a:spcAft>
              <a:buFont typeface="+mj-lt"/>
              <a:buAutoNum type="arabicPeriod"/>
            </a:pPr>
            <a:r>
              <a:rPr lang="en-US" altLang="zh-CN" sz="48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About the author and the novel</a:t>
            </a:r>
            <a:endParaRPr lang="zh-CN" altLang="zh-CN" sz="4800" b="1" kern="100" dirty="0">
              <a:latin typeface="Arial Rounded MT Bold" panose="020F0704030504030204" pitchFamily="34" charset="0"/>
              <a:cs typeface="Times New Roman" panose="02020603050405020304" pitchFamily="18" charset="0"/>
            </a:endParaRPr>
          </a:p>
          <a:p>
            <a:pPr marL="266700" indent="266700" algn="just">
              <a:lnSpc>
                <a:spcPct val="150000"/>
              </a:lnSpc>
              <a:spcAft>
                <a:spcPts val="0"/>
              </a:spcAft>
            </a:pPr>
            <a:r>
              <a:rPr lang="en-US" altLang="zh-CN" sz="36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rPr>
              <a:t>Any mystery about the title? </a:t>
            </a:r>
            <a:endParaRPr lang="en-US" altLang="zh-CN" sz="36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endParaRPr>
          </a:p>
          <a:p>
            <a:pPr marL="266700" indent="266700" algn="just">
              <a:lnSpc>
                <a:spcPct val="150000"/>
              </a:lnSpc>
              <a:spcAft>
                <a:spcPts val="0"/>
              </a:spcAft>
            </a:pPr>
            <a:r>
              <a:rPr lang="zh-CN" altLang="zh-CN" sz="36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rPr>
              <a:t>题目</a:t>
            </a:r>
            <a:r>
              <a:rPr lang="zh-CN" altLang="zh-CN" sz="36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rPr>
              <a:t>带来的神秘感</a:t>
            </a:r>
            <a:r>
              <a:rPr lang="zh-CN" altLang="zh-CN" sz="36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rPr>
              <a:t>？</a:t>
            </a:r>
            <a:endParaRPr lang="zh-CN" altLang="zh-CN" sz="36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444500" y="4023360"/>
            <a:ext cx="7068185" cy="829945"/>
          </a:xfrm>
          <a:prstGeom prst="rect">
            <a:avLst/>
          </a:prstGeom>
        </p:spPr>
        <p:txBody>
          <a:bodyPr wrap="square">
            <a:spAutoFit/>
          </a:bodyPr>
          <a:lstStyle/>
          <a:p>
            <a:pPr marL="266700" indent="266700">
              <a:spcAft>
                <a:spcPts val="0"/>
              </a:spcAft>
            </a:pPr>
            <a:r>
              <a:rPr lang="en-US" altLang="zh-CN" sz="4800"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A myth  </a:t>
            </a:r>
            <a:r>
              <a:rPr lang="en-US" altLang="zh-CN" sz="4800"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or a </a:t>
            </a:r>
            <a:r>
              <a:rPr lang="en-US" altLang="zh-CN" sz="4800"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fairy???</a:t>
            </a:r>
            <a:endParaRPr lang="zh-CN" altLang="zh-CN" sz="4800" kern="100" dirty="0">
              <a:solidFill>
                <a:srgbClr val="FF0000"/>
              </a:solidFill>
              <a:latin typeface="Arial Rounded MT Bold" panose="020F0704030504030204" pitchFamily="34" charset="0"/>
              <a:cs typeface="Times New Roman" panose="02020603050405020304" pitchFamily="18" charset="0"/>
            </a:endParaRPr>
          </a:p>
        </p:txBody>
      </p:sp>
      <p:pic>
        <p:nvPicPr>
          <p:cNvPr id="5" name="图片 4" descr="26"/>
          <p:cNvPicPr>
            <a:picLocks noChangeAspect="1"/>
          </p:cNvPicPr>
          <p:nvPr>
            <p:custDataLst>
              <p:tags r:id="rId1"/>
            </p:custDataLst>
          </p:nvPr>
        </p:nvPicPr>
        <p:blipFill>
          <a:blip r:embed="rId2"/>
          <a:stretch>
            <a:fillRect/>
          </a:stretch>
        </p:blipFill>
        <p:spPr>
          <a:xfrm>
            <a:off x="7903845" y="1717040"/>
            <a:ext cx="3651250" cy="48691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ppt_x</p:attrName>
                                        </p:attrNameLst>
                                      </p:cBhvr>
                                      <p:tavLst>
                                        <p:tav tm="0">
                                          <p:val>
                                            <p:fltVal val="0.5"/>
                                          </p:val>
                                        </p:tav>
                                        <p:tav tm="100000">
                                          <p:val>
                                            <p:strVal val="#ppt_x"/>
                                          </p:val>
                                        </p:tav>
                                      </p:tavLst>
                                    </p:anim>
                                    <p:anim calcmode="lin" valueType="num">
                                      <p:cBhvr>
                                        <p:cTn id="10" dur="1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778000" y="1451822"/>
            <a:ext cx="8699500" cy="3046095"/>
          </a:xfrm>
          <a:prstGeom prst="rect">
            <a:avLst/>
          </a:prstGeom>
        </p:spPr>
        <p:txBody>
          <a:bodyPr wrap="square">
            <a:spAutoFit/>
          </a:bodyPr>
          <a:lstStyle/>
          <a:p>
            <a:pPr lvl="0" algn="just">
              <a:spcAft>
                <a:spcPts val="0"/>
              </a:spcAft>
            </a:pPr>
            <a:r>
              <a:rPr lang="en-US" altLang="zh-CN" sz="4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7</a:t>
            </a:r>
            <a:r>
              <a:rPr lang="en-US" altLang="zh-CN" sz="4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Retell </a:t>
            </a:r>
            <a:r>
              <a:rPr lang="en-US" altLang="zh-CN" sz="4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story in your own words</a:t>
            </a:r>
            <a:r>
              <a:rPr lang="zh-CN" altLang="zh-CN" sz="4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4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take </a:t>
            </a:r>
            <a:r>
              <a:rPr lang="en-US" altLang="zh-CN" sz="4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some of the key words and make up your own story.</a:t>
            </a:r>
            <a:endParaRPr lang="zh-CN" altLang="zh-CN" sz="4800" kern="100" dirty="0">
              <a:latin typeface="等线"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40610" y="3426277"/>
            <a:ext cx="3292248" cy="769441"/>
          </a:xfrm>
          <a:prstGeom prst="rect">
            <a:avLst/>
          </a:prstGeom>
          <a:effectLst/>
        </p:spPr>
        <p:txBody>
          <a:bodyPr vert="horz" wrap="none">
            <a:spAutoFit/>
          </a:bodyPr>
          <a:lstStyle/>
          <a:p>
            <a:pPr algn="ctr"/>
            <a:r>
              <a:rPr lang="en-US" altLang="zh-CN" sz="4400" b="1" dirty="0">
                <a:solidFill>
                  <a:srgbClr val="0000FF"/>
                </a:solidFill>
                <a:latin typeface="Arial Rounded MT Bold" panose="020F0704030504030204" pitchFamily="34" charset="0"/>
                <a:ea typeface="微软雅黑" panose="020B0503020204020204" charset="-122"/>
              </a:rPr>
              <a:t>Thanks……</a:t>
            </a:r>
            <a:endParaRPr lang="zh-CN" altLang="en-US" sz="4400" b="1" dirty="0">
              <a:solidFill>
                <a:srgbClr val="0000FF"/>
              </a:solidFill>
              <a:latin typeface="Arial Rounded MT Bold" panose="020F0704030504030204" pitchFamily="34" charset="0"/>
              <a:ea typeface="微软雅黑" panose="020B0503020204020204" charset="-122"/>
            </a:endParaRPr>
          </a:p>
        </p:txBody>
      </p:sp>
      <p:sp>
        <p:nvSpPr>
          <p:cNvPr id="5" name="矩形 4"/>
          <p:cNvSpPr/>
          <p:nvPr/>
        </p:nvSpPr>
        <p:spPr>
          <a:xfrm flipV="1">
            <a:off x="4983752" y="4162508"/>
            <a:ext cx="4098033" cy="45719"/>
          </a:xfrm>
          <a:prstGeom prst="rect">
            <a:avLst/>
          </a:prstGeom>
          <a:solidFill>
            <a:srgbClr val="CE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86752" y="1437315"/>
            <a:ext cx="5273010" cy="29466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0360" y="879475"/>
            <a:ext cx="7239000" cy="821690"/>
          </a:xfrm>
          <a:prstGeom prst="rect">
            <a:avLst/>
          </a:prstGeom>
        </p:spPr>
        <p:txBody>
          <a:bodyPr wrap="square">
            <a:noAutofit/>
          </a:bodyPr>
          <a:lstStyle/>
          <a:p>
            <a:pPr marL="342900" lvl="0" indent="-342900" algn="just">
              <a:spcAft>
                <a:spcPts val="0"/>
              </a:spcAft>
              <a:buFont typeface="+mj-lt"/>
              <a:buAutoNum type="arabicPeriod"/>
            </a:pPr>
            <a:r>
              <a:rPr lang="en-US" altLang="zh-CN" sz="32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About the author and the novel</a:t>
            </a:r>
            <a:endParaRPr lang="zh-CN" altLang="zh-CN" sz="3200" b="1" kern="100" dirty="0">
              <a:latin typeface="Arial Rounded MT Bold" panose="020F0704030504030204" pitchFamily="34" charset="0"/>
              <a:cs typeface="Times New Roman" panose="02020603050405020304" pitchFamily="18" charset="0"/>
            </a:endParaRPr>
          </a:p>
          <a:p>
            <a:pPr marL="266700" indent="266700" algn="just">
              <a:spcAft>
                <a:spcPts val="0"/>
              </a:spcAft>
            </a:pPr>
            <a:endParaRPr lang="en-US" altLang="zh-CN" sz="32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endParaRPr>
          </a:p>
          <a:p>
            <a:pPr marL="266700" indent="266700" algn="just">
              <a:spcAft>
                <a:spcPts val="0"/>
              </a:spcAft>
            </a:pPr>
            <a:endParaRPr lang="zh-CN" altLang="zh-CN" sz="3200" b="1" kern="100" dirty="0">
              <a:latin typeface="Arial Rounded MT Bold" panose="020F0704030504030204" pitchFamily="34" charset="0"/>
              <a:cs typeface="Times New Roman" panose="02020603050405020304" pitchFamily="18" charset="0"/>
            </a:endParaRPr>
          </a:p>
        </p:txBody>
      </p:sp>
      <p:sp>
        <p:nvSpPr>
          <p:cNvPr id="4" name="文本框 3"/>
          <p:cNvSpPr txBox="1"/>
          <p:nvPr/>
        </p:nvSpPr>
        <p:spPr>
          <a:xfrm>
            <a:off x="685800" y="1965325"/>
            <a:ext cx="4997450" cy="953135"/>
          </a:xfrm>
          <a:prstGeom prst="rect">
            <a:avLst/>
          </a:prstGeom>
          <a:solidFill>
            <a:schemeClr val="accent5">
              <a:lumMod val="20000"/>
              <a:lumOff val="80000"/>
            </a:schemeClr>
          </a:solidFill>
        </p:spPr>
        <p:txBody>
          <a:bodyPr wrap="square" rtlCol="0" anchor="t">
            <a:spAutoFit/>
          </a:bodyPr>
          <a:lstStyle/>
          <a:p>
            <a:r>
              <a:rPr lang="en-US" sz="28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written by </a:t>
            </a:r>
            <a:r>
              <a:rPr altLang="zh-CN" sz="28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Famous 20th century female writer</a:t>
            </a:r>
            <a:endParaRPr altLang="zh-CN" sz="28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3048000" y="3248660"/>
            <a:ext cx="5661660" cy="583565"/>
          </a:xfrm>
          <a:prstGeom prst="rect">
            <a:avLst/>
          </a:prstGeom>
          <a:solidFill>
            <a:schemeClr val="accent4">
              <a:lumMod val="20000"/>
              <a:lumOff val="80000"/>
            </a:schemeClr>
          </a:solidFill>
        </p:spPr>
        <p:txBody>
          <a:bodyPr wrap="square" rtlCol="0" anchor="t">
            <a:spAutoFit/>
          </a:bodyPr>
          <a:lstStyle/>
          <a:p>
            <a:r>
              <a:rPr altLang="zh-CN" sz="32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 Frances Hodgson Burnett </a:t>
            </a:r>
            <a:endParaRPr altLang="zh-CN" sz="32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3903345" y="4314190"/>
            <a:ext cx="4064000" cy="460375"/>
          </a:xfrm>
          <a:prstGeom prst="rect">
            <a:avLst/>
          </a:prstGeom>
          <a:solidFill>
            <a:schemeClr val="accent6">
              <a:lumMod val="20000"/>
              <a:lumOff val="80000"/>
            </a:schemeClr>
          </a:solidFill>
        </p:spPr>
        <p:txBody>
          <a:bodyPr wrap="square" rtlCol="0" anchor="t">
            <a:spAutoFit/>
          </a:bodyPr>
          <a:lstStyle/>
          <a:p>
            <a:r>
              <a:rPr lang="zh-CN" sz="24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Friendship and happiness</a:t>
            </a:r>
            <a:endParaRPr lang="zh-CN" sz="2400" b="1" kern="100" dirty="0" smtClean="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6593205" y="5043170"/>
            <a:ext cx="4512945" cy="460375"/>
          </a:xfrm>
          <a:prstGeom prst="rect">
            <a:avLst/>
          </a:prstGeom>
          <a:solidFill>
            <a:schemeClr val="accent1">
              <a:lumMod val="20000"/>
              <a:lumOff val="80000"/>
            </a:schemeClr>
          </a:solidFill>
        </p:spPr>
        <p:txBody>
          <a:bodyPr wrap="square" rtlCol="0" anchor="t">
            <a:spAutoFit/>
          </a:bodyPr>
          <a:lstStyle/>
          <a:p>
            <a:r>
              <a:rPr lang="zh-CN" altLang="zh-CN" sz="24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The passion and love of life</a:t>
            </a:r>
            <a:endParaRPr lang="zh-CN" altLang="zh-CN" sz="24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6593205" y="1965325"/>
            <a:ext cx="4154805" cy="953135"/>
          </a:xfrm>
          <a:prstGeom prst="rect">
            <a:avLst/>
          </a:prstGeom>
          <a:solidFill>
            <a:schemeClr val="tx2">
              <a:lumMod val="20000"/>
              <a:lumOff val="80000"/>
            </a:schemeClr>
          </a:solidFill>
        </p:spPr>
        <p:txBody>
          <a:bodyPr wrap="square" rtlCol="0" anchor="t">
            <a:spAutoFit/>
          </a:bodyPr>
          <a:lstStyle/>
          <a:p>
            <a:r>
              <a:rPr lang="zh-CN" altLang="zh-CN" sz="28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An exploration of the soul and growth</a:t>
            </a:r>
            <a:endParaRPr lang="zh-CN" altLang="zh-CN" sz="28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686435" y="5043170"/>
            <a:ext cx="4765675" cy="460375"/>
          </a:xfrm>
          <a:prstGeom prst="rect">
            <a:avLst/>
          </a:prstGeom>
          <a:solidFill>
            <a:schemeClr val="accent4">
              <a:lumMod val="20000"/>
              <a:lumOff val="80000"/>
            </a:schemeClr>
          </a:solidFill>
        </p:spPr>
        <p:txBody>
          <a:bodyPr wrap="square" rtlCol="0" anchor="t">
            <a:spAutoFit/>
          </a:bodyPr>
          <a:lstStyle/>
          <a:p>
            <a:r>
              <a:rPr lang="zh-CN" altLang="zh-CN" sz="24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rPr>
              <a:t>classic of children's literature</a:t>
            </a:r>
            <a:endParaRPr lang="zh-CN" altLang="zh-CN" sz="2400" b="1" kern="100" dirty="0">
              <a:solidFill>
                <a:srgbClr val="0D0D0D"/>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16624" y="383085"/>
            <a:ext cx="10892971" cy="891540"/>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4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Important </a:t>
            </a:r>
            <a:r>
              <a:rPr lang="en-US" altLang="zh-CN" sz="24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things that happened-Twists:</a:t>
            </a:r>
            <a:endParaRPr lang="en-US" altLang="zh-CN" sz="24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pic>
        <p:nvPicPr>
          <p:cNvPr id="7" name="秘密花园6">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274445" y="1397635"/>
            <a:ext cx="8318500" cy="5173345"/>
          </a:xfrm>
          <a:prstGeom prst="rect">
            <a:avLst/>
          </a:prstGeom>
        </p:spPr>
      </p:pic>
      <p:sp>
        <p:nvSpPr>
          <p:cNvPr id="14" name="流程图: 过程 13"/>
          <p:cNvSpPr/>
          <p:nvPr>
            <p:custDataLst>
              <p:tags r:id="rId5"/>
            </p:custDataLst>
          </p:nvPr>
        </p:nvSpPr>
        <p:spPr>
          <a:xfrm>
            <a:off x="426720" y="1397635"/>
            <a:ext cx="11182985" cy="5272405"/>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矩形 7"/>
          <p:cNvSpPr/>
          <p:nvPr>
            <p:custDataLst>
              <p:tags r:id="rId6"/>
            </p:custDataLst>
          </p:nvPr>
        </p:nvSpPr>
        <p:spPr>
          <a:xfrm>
            <a:off x="716624" y="1663858"/>
            <a:ext cx="10758749" cy="829945"/>
          </a:xfrm>
          <a:prstGeom prst="rect">
            <a:avLst/>
          </a:prstGeom>
        </p:spPr>
        <p:txBody>
          <a:bodyPr wrap="square">
            <a:spAutoFit/>
          </a:bodyPr>
          <a:lstStyle/>
          <a:p>
            <a:pPr algn="just">
              <a:spcAft>
                <a:spcPts val="0"/>
              </a:spcAft>
            </a:pPr>
            <a:r>
              <a:rPr lang="en-US" altLang="zh-CN" sz="2400" b="1" kern="100" dirty="0" smtClean="0">
                <a:latin typeface="Arial Rounded MT Bold" panose="020F0704030504030204" pitchFamily="34" charset="0"/>
                <a:ea typeface="宋体" panose="02010600030101010101" pitchFamily="2" charset="-122"/>
                <a:cs typeface="Times New Roman" panose="02020603050405020304" pitchFamily="18" charset="0"/>
              </a:rPr>
              <a:t>P19 </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rPr>
              <a:t>Mary</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 leaned forward </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rPr>
              <a:t>and </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tugged at</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rPr>
              <a:t> it, </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her heart thudding</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rPr>
              <a:t>. It was a key. A long, rusty key. </a:t>
            </a:r>
            <a:endPar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endParaRPr>
          </a:p>
        </p:txBody>
      </p:sp>
      <p:sp>
        <p:nvSpPr>
          <p:cNvPr id="9" name="文本框 8"/>
          <p:cNvSpPr txBox="1"/>
          <p:nvPr>
            <p:custDataLst>
              <p:tags r:id="rId7"/>
            </p:custDataLst>
          </p:nvPr>
        </p:nvSpPr>
        <p:spPr>
          <a:xfrm>
            <a:off x="811530" y="2696845"/>
            <a:ext cx="10410190" cy="460375"/>
          </a:xfrm>
          <a:prstGeom prst="rect">
            <a:avLst/>
          </a:prstGeom>
          <a:noFill/>
        </p:spPr>
        <p:txBody>
          <a:bodyPr wrap="square" rtlCol="0" anchor="t">
            <a:spAutoFit/>
          </a:bodyPr>
          <a:lstStyle/>
          <a:p>
            <a:pPr algn="just">
              <a:spcAft>
                <a:spcPts val="0"/>
              </a:spcAft>
            </a:pPr>
            <a:r>
              <a:rPr lang="zh-CN" altLang="zh-CN" sz="2400" b="1" kern="100" dirty="0" smtClean="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在有魔力的知更鸟的引领下，找到了进入花园的钥匙。）</a:t>
            </a:r>
            <a:endPar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1" name="文本框 10"/>
          <p:cNvSpPr txBox="1"/>
          <p:nvPr>
            <p:custDataLst>
              <p:tags r:id="rId8"/>
            </p:custDataLst>
          </p:nvPr>
        </p:nvSpPr>
        <p:spPr>
          <a:xfrm>
            <a:off x="845820" y="3342640"/>
            <a:ext cx="10546080" cy="1198880"/>
          </a:xfrm>
          <a:prstGeom prst="rect">
            <a:avLst/>
          </a:prstGeom>
          <a:noFill/>
        </p:spPr>
        <p:txBody>
          <a:bodyPr wrap="square" rtlCol="0" anchor="t">
            <a:spAutoFit/>
          </a:bodyPr>
          <a:lstStyle/>
          <a:p>
            <a:pPr algn="just">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P21 The gust blew only for a second but long enough for Mary to see a doorknob. </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Taking a deep breath</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Mary </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pushed open</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the door and </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stepped inside</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a:t>
            </a:r>
            <a:endPar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2" name="文本框 11"/>
          <p:cNvSpPr txBox="1"/>
          <p:nvPr>
            <p:custDataLst>
              <p:tags r:id="rId9"/>
            </p:custDataLst>
          </p:nvPr>
        </p:nvSpPr>
        <p:spPr>
          <a:xfrm>
            <a:off x="845820" y="4824730"/>
            <a:ext cx="10546080" cy="829945"/>
          </a:xfrm>
          <a:prstGeom prst="rect">
            <a:avLst/>
          </a:prstGeom>
          <a:noFill/>
        </p:spPr>
        <p:txBody>
          <a:bodyPr wrap="square" rtlCol="0" anchor="t">
            <a:spAutoFit/>
          </a:bodyPr>
          <a:lstStyle/>
          <a:p>
            <a:pPr algn="just">
              <a:spcAft>
                <a:spcPts val="0"/>
              </a:spcAft>
            </a:pPr>
            <a:r>
              <a:rPr lang="zh-CN" altLang="zh-CN" sz="2400" b="1" kern="100" dirty="0" smtClean="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自然的魔力出现了，一阵风吹拂起常青藤，像一道幕帘升起，风吹得时间不长，但足以让</a:t>
            </a:r>
            <a:r>
              <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找到进入</a:t>
            </a:r>
            <a:r>
              <a:rPr lang="en-US"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Secret Garden</a:t>
            </a:r>
            <a:r>
              <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的门和锁孔。）</a:t>
            </a:r>
            <a:endParaRPr lang="zh-CN" altLang="zh-CN" sz="24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3" fill="hold" display="1">
                  <p:stCondLst>
                    <p:cond delay="indefinite"/>
                  </p:stCondLst>
                </p:cTn>
                <p:tgtEl>
                  <p:spTgt spid="7"/>
                </p:tgtEl>
              </p:cMediaNode>
            </p:video>
          </p:childTnLst>
        </p:cTn>
      </p:par>
    </p:tnLst>
    <p:bldLst>
      <p:bldP spid="14" grpId="0" animBg="1"/>
      <p:bldP spid="14" grpId="1" animBg="1"/>
      <p:bldP spid="8" grpId="0"/>
      <p:bldP spid="8" grpId="1"/>
      <p:bldP spid="9" grpId="0"/>
      <p:bldP spid="9" grpId="1"/>
      <p:bldP spid="11" grpId="0"/>
      <p:bldP spid="11"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514" y="269253"/>
            <a:ext cx="10892971" cy="138366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Learn through events</a:t>
            </a:r>
            <a:r>
              <a:rPr lang="zh-CN" altLang="en-US" sz="28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小说中三个角色命运的转变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pic>
        <p:nvPicPr>
          <p:cNvPr id="24" name="秘密花园9">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417320" y="1784350"/>
            <a:ext cx="9312910" cy="4882515"/>
          </a:xfrm>
          <a:prstGeom prst="rect">
            <a:avLst/>
          </a:prstGeom>
        </p:spPr>
      </p:pic>
      <p:sp>
        <p:nvSpPr>
          <p:cNvPr id="37" name="矩形 36"/>
          <p:cNvSpPr/>
          <p:nvPr>
            <p:custDataLst>
              <p:tags r:id="rId5"/>
            </p:custDataLst>
          </p:nvPr>
        </p:nvSpPr>
        <p:spPr>
          <a:xfrm>
            <a:off x="649605" y="1781175"/>
            <a:ext cx="10848340" cy="48856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8" name="文本框 37"/>
          <p:cNvSpPr txBox="1"/>
          <p:nvPr>
            <p:custDataLst>
              <p:tags r:id="rId6"/>
            </p:custDataLst>
          </p:nvPr>
        </p:nvSpPr>
        <p:spPr>
          <a:xfrm>
            <a:off x="1125220" y="3590925"/>
            <a:ext cx="5078730" cy="460375"/>
          </a:xfrm>
          <a:prstGeom prst="rect">
            <a:avLst/>
          </a:prstGeom>
          <a:noFill/>
        </p:spPr>
        <p:txBody>
          <a:bodyPr wrap="square" rtlCol="0" anchor="t">
            <a:spAutoFit/>
          </a:bodyPr>
          <a:lstStyle/>
          <a:p>
            <a:pPr algn="just">
              <a:spcAft>
                <a:spcPts val="0"/>
              </a:spcAft>
            </a:pPr>
            <a:r>
              <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Look</a:t>
            </a:r>
            <a:r>
              <a:rPr lang="zh-CN"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a:t>
            </a:r>
            <a:r>
              <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Mary</a:t>
            </a:r>
            <a:r>
              <a:rPr lang="zh-CN"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无依无靠，心里的悲凄）</a:t>
            </a:r>
            <a:endParaRPr lang="zh-CN"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39" name="文本框 38"/>
          <p:cNvSpPr txBox="1"/>
          <p:nvPr>
            <p:custDataLst>
              <p:tags r:id="rId7"/>
            </p:custDataLst>
          </p:nvPr>
        </p:nvSpPr>
        <p:spPr>
          <a:xfrm>
            <a:off x="1125220" y="5092700"/>
            <a:ext cx="6096000" cy="460375"/>
          </a:xfrm>
          <a:prstGeom prst="rect">
            <a:avLst/>
          </a:prstGeom>
          <a:noFill/>
        </p:spPr>
        <p:txBody>
          <a:bodyPr wrap="square" rtlCol="0" anchor="t">
            <a:spAutoFit/>
          </a:bodyPr>
          <a:lstStyle/>
          <a:p>
            <a:pPr algn="just">
              <a:spcAft>
                <a:spcPts val="0"/>
              </a:spcAft>
            </a:pPr>
            <a:r>
              <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To prove herself capable</a:t>
            </a:r>
            <a:endPar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40" name="文本框 39"/>
          <p:cNvSpPr txBox="1"/>
          <p:nvPr>
            <p:custDataLst>
              <p:tags r:id="rId8"/>
            </p:custDataLst>
          </p:nvPr>
        </p:nvSpPr>
        <p:spPr>
          <a:xfrm>
            <a:off x="6837045" y="3543935"/>
            <a:ext cx="3768090" cy="460375"/>
          </a:xfrm>
          <a:prstGeom prst="rect">
            <a:avLst/>
          </a:prstGeom>
          <a:noFill/>
        </p:spPr>
        <p:txBody>
          <a:bodyPr wrap="square" rtlCol="0" anchor="t">
            <a:spAutoFit/>
          </a:bodyPr>
          <a:lstStyle/>
          <a:p>
            <a:pPr algn="just">
              <a:spcAft>
                <a:spcPts val="0"/>
              </a:spcAft>
            </a:pPr>
            <a:r>
              <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Description of her sadness.</a:t>
            </a:r>
            <a:endPar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41" name="圆角矩形 40"/>
          <p:cNvSpPr/>
          <p:nvPr/>
        </p:nvSpPr>
        <p:spPr>
          <a:xfrm>
            <a:off x="1056005" y="2591435"/>
            <a:ext cx="4699635" cy="9537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9"/>
            </p:custDataLst>
          </p:nvPr>
        </p:nvSpPr>
        <p:spPr>
          <a:xfrm>
            <a:off x="1075055" y="2715260"/>
            <a:ext cx="4246880" cy="504190"/>
          </a:xfrm>
          <a:prstGeom prst="rect">
            <a:avLst/>
          </a:prstGeom>
          <a:noFill/>
        </p:spPr>
        <p:txBody>
          <a:bodyPr wrap="square" rtlCol="0" anchor="t">
            <a:noAutofit/>
          </a:bodyPr>
          <a:lstStyle/>
          <a:p>
            <a:pPr algn="just">
              <a:spcAft>
                <a:spcPts val="0"/>
              </a:spcAft>
            </a:pPr>
            <a:r>
              <a:rPr lang="en-US" altLang="zh-CN" sz="2400" b="1" kern="100" dirty="0">
                <a:latin typeface="Calibri" panose="020F0502020204030204" charset="0"/>
                <a:ea typeface="宋体" panose="02010600030101010101" pitchFamily="2" charset="-122"/>
                <a:cs typeface="Calibri" panose="020F0502020204030204" charset="0"/>
                <a:sym typeface="+mn-ea"/>
              </a:rPr>
              <a:t>P6 very plain looking. Why her face is so pale! Almost yellow.</a:t>
            </a:r>
            <a:r>
              <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rPr>
              <a:t> </a:t>
            </a:r>
            <a:endPar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43" name="圆角矩形 42"/>
          <p:cNvSpPr/>
          <p:nvPr>
            <p:custDataLst>
              <p:tags r:id="rId10"/>
            </p:custDataLst>
          </p:nvPr>
        </p:nvSpPr>
        <p:spPr>
          <a:xfrm>
            <a:off x="6516370" y="2633345"/>
            <a:ext cx="4646930" cy="9112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custDataLst>
              <p:tags r:id="rId11"/>
            </p:custDataLst>
          </p:nvPr>
        </p:nvSpPr>
        <p:spPr>
          <a:xfrm>
            <a:off x="6516370" y="2715260"/>
            <a:ext cx="4363720" cy="612775"/>
          </a:xfrm>
          <a:prstGeom prst="rect">
            <a:avLst/>
          </a:prstGeom>
          <a:noFill/>
        </p:spPr>
        <p:txBody>
          <a:bodyPr wrap="square" rtlCol="0" anchor="t">
            <a:noAutofit/>
          </a:bodyPr>
          <a:lstStyle/>
          <a:p>
            <a:pPr algn="just">
              <a:spcAft>
                <a:spcPts val="0"/>
              </a:spcAft>
            </a:pPr>
            <a:r>
              <a:rPr lang="en-US" altLang="zh-CN" sz="2400" b="1" kern="100" dirty="0">
                <a:latin typeface="Calibri" panose="020F0502020204030204" charset="0"/>
                <a:ea typeface="宋体" panose="02010600030101010101" pitchFamily="2" charset="-122"/>
                <a:cs typeface="Calibri" panose="020F0502020204030204" charset="0"/>
                <a:sym typeface="+mn-ea"/>
              </a:rPr>
              <a:t>P7 Mary felt her spirits sink even lower. </a:t>
            </a:r>
            <a:endParaRPr lang="en-US" altLang="zh-CN" sz="2400" b="1" kern="100" dirty="0">
              <a:solidFill>
                <a:srgbClr val="00B050"/>
              </a:solidFill>
              <a:latin typeface="Calibri" panose="020F0502020204030204" charset="0"/>
              <a:ea typeface="宋体" panose="02010600030101010101" pitchFamily="2" charset="-122"/>
              <a:cs typeface="Calibri" panose="020F0502020204030204" charset="0"/>
              <a:sym typeface="+mn-ea"/>
            </a:endParaRPr>
          </a:p>
        </p:txBody>
      </p:sp>
      <p:sp>
        <p:nvSpPr>
          <p:cNvPr id="45" name="圆角矩形 44"/>
          <p:cNvSpPr/>
          <p:nvPr/>
        </p:nvSpPr>
        <p:spPr>
          <a:xfrm>
            <a:off x="1125220" y="4081145"/>
            <a:ext cx="10038080" cy="8515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12"/>
            </p:custDataLst>
          </p:nvPr>
        </p:nvSpPr>
        <p:spPr>
          <a:xfrm>
            <a:off x="1306195" y="4116705"/>
            <a:ext cx="8128000" cy="829945"/>
          </a:xfrm>
          <a:prstGeom prst="rect">
            <a:avLst/>
          </a:prstGeom>
          <a:noFill/>
        </p:spPr>
        <p:txBody>
          <a:bodyPr wrap="square" rtlCol="0" anchor="t">
            <a:spAutoFit/>
          </a:bodyPr>
          <a:lstStyle/>
          <a:p>
            <a:pPr algn="just">
              <a:spcAft>
                <a:spcPts val="0"/>
              </a:spcAft>
            </a:pPr>
            <a:r>
              <a:rPr lang="en-US" altLang="zh-CN" sz="2400" b="1" kern="100" dirty="0">
                <a:latin typeface="Calibri" panose="020F0502020204030204" charset="0"/>
                <a:ea typeface="宋体" panose="02010600030101010101" pitchFamily="2" charset="-122"/>
                <a:cs typeface="Calibri" panose="020F0502020204030204" charset="0"/>
                <a:sym typeface="+mn-ea"/>
              </a:rPr>
              <a:t>P8 With that warm welcome</a:t>
            </a:r>
            <a:r>
              <a:rPr lang="zh-CN" altLang="zh-CN" sz="2400" b="1" kern="100" dirty="0">
                <a:latin typeface="Calibri" panose="020F0502020204030204" charset="0"/>
                <a:ea typeface="宋体" panose="02010600030101010101" pitchFamily="2" charset="-122"/>
                <a:cs typeface="Calibri" panose="020F0502020204030204" charset="0"/>
                <a:sym typeface="+mn-ea"/>
              </a:rPr>
              <a:t>，</a:t>
            </a:r>
            <a:r>
              <a:rPr lang="en-US" altLang="zh-CN" sz="2400" b="1" kern="100" dirty="0">
                <a:latin typeface="Calibri" panose="020F0502020204030204" charset="0"/>
                <a:ea typeface="宋体" panose="02010600030101010101" pitchFamily="2" charset="-122"/>
                <a:cs typeface="Calibri" panose="020F0502020204030204" charset="0"/>
                <a:sym typeface="+mn-ea"/>
              </a:rPr>
              <a:t>Mary was left alone.</a:t>
            </a:r>
            <a:endParaRPr lang="zh-CN" altLang="zh-CN" sz="2400" b="1" kern="100" dirty="0">
              <a:latin typeface="Calibri" panose="020F0502020204030204" charset="0"/>
              <a:cs typeface="Calibri" panose="020F0502020204030204" charset="0"/>
            </a:endParaRPr>
          </a:p>
          <a:p>
            <a:pPr algn="just">
              <a:spcAft>
                <a:spcPts val="0"/>
              </a:spcAft>
            </a:pPr>
            <a:r>
              <a:rPr lang="en-US" altLang="zh-CN" sz="2400" b="1" kern="100" dirty="0">
                <a:latin typeface="Calibri" panose="020F0502020204030204" charset="0"/>
                <a:ea typeface="宋体" panose="02010600030101010101" pitchFamily="2" charset="-122"/>
                <a:cs typeface="Calibri" panose="020F0502020204030204" charset="0"/>
                <a:sym typeface="+mn-ea"/>
              </a:rPr>
              <a:t>P10 To prove it, Mary struggled into her new clothes. </a:t>
            </a:r>
            <a:endParaRPr lang="en-US" altLang="zh-CN" sz="2400" b="1" kern="100" dirty="0">
              <a:latin typeface="Calibri" panose="020F0502020204030204" charset="0"/>
              <a:ea typeface="宋体" panose="02010600030101010101" pitchFamily="2" charset="-122"/>
              <a:cs typeface="Calibri" panose="020F0502020204030204" charset="0"/>
              <a:sym typeface="+mn-ea"/>
            </a:endParaRPr>
          </a:p>
        </p:txBody>
      </p:sp>
      <p:sp>
        <p:nvSpPr>
          <p:cNvPr id="47" name="下箭头 46"/>
          <p:cNvSpPr/>
          <p:nvPr>
            <p:custDataLst>
              <p:tags r:id="rId13"/>
            </p:custDataLst>
          </p:nvPr>
        </p:nvSpPr>
        <p:spPr>
          <a:xfrm>
            <a:off x="5919470" y="5535295"/>
            <a:ext cx="817245" cy="74930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custDataLst>
              <p:tags r:id="rId14"/>
            </p:custDataLst>
          </p:nvPr>
        </p:nvSpPr>
        <p:spPr>
          <a:xfrm>
            <a:off x="728889" y="1770564"/>
            <a:ext cx="11249042" cy="583565"/>
          </a:xfrm>
          <a:prstGeom prst="rect">
            <a:avLst/>
          </a:prstGeom>
        </p:spPr>
        <p:txBody>
          <a:bodyPr wrap="square">
            <a:spAutoFit/>
          </a:bodyPr>
          <a:lstStyle/>
          <a:p>
            <a:pPr algn="just">
              <a:spcAft>
                <a:spcPts val="0"/>
              </a:spcAft>
            </a:pPr>
            <a:r>
              <a:rPr lang="en-US" altLang="zh-CN" sz="3200" b="1" kern="100" dirty="0" smtClean="0">
                <a:solidFill>
                  <a:srgbClr val="0000FF"/>
                </a:solidFill>
                <a:latin typeface="Calibri" panose="020F0502020204030204" charset="0"/>
                <a:ea typeface="宋体" panose="02010600030101010101" pitchFamily="2" charset="-122"/>
                <a:cs typeface="Calibri" panose="020F0502020204030204" charset="0"/>
              </a:rPr>
              <a:t>Think about Mary’s </a:t>
            </a:r>
            <a:r>
              <a:rPr lang="en-US" altLang="zh-CN" sz="3200" b="1" kern="100" dirty="0">
                <a:solidFill>
                  <a:srgbClr val="0000FF"/>
                </a:solidFill>
                <a:latin typeface="Calibri" panose="020F0502020204030204" charset="0"/>
                <a:ea typeface="宋体" panose="02010600030101010101" pitchFamily="2" charset="-122"/>
                <a:cs typeface="Calibri" panose="020F0502020204030204" charset="0"/>
              </a:rPr>
              <a:t>change: </a:t>
            </a:r>
            <a:endParaRPr lang="en-US" altLang="zh-CN" sz="3200" b="1" kern="100" dirty="0">
              <a:solidFill>
                <a:srgbClr val="0000FF"/>
              </a:solidFill>
              <a:latin typeface="Calibri" panose="020F0502020204030204" charset="0"/>
              <a:ea typeface="宋体" panose="02010600030101010101" pitchFamily="2" charset="-122"/>
              <a:cs typeface="Calibri" panose="020F0502020204030204" charset="0"/>
            </a:endParaRPr>
          </a:p>
        </p:txBody>
      </p:sp>
      <p:sp>
        <p:nvSpPr>
          <p:cNvPr id="49" name="文本框 48"/>
          <p:cNvSpPr txBox="1"/>
          <p:nvPr>
            <p:custDataLst>
              <p:tags r:id="rId15"/>
            </p:custDataLst>
          </p:nvPr>
        </p:nvSpPr>
        <p:spPr>
          <a:xfrm>
            <a:off x="5659755" y="1807845"/>
            <a:ext cx="2246630" cy="521970"/>
          </a:xfrm>
          <a:prstGeom prst="rect">
            <a:avLst/>
          </a:prstGeom>
          <a:noFill/>
        </p:spPr>
        <p:txBody>
          <a:bodyPr wrap="square" rtlCol="0" anchor="t">
            <a:spAutoFit/>
          </a:bodyPr>
          <a:lstStyle/>
          <a:p>
            <a:pPr algn="just">
              <a:spcAft>
                <a:spcPts val="0"/>
              </a:spcAft>
            </a:pPr>
            <a:r>
              <a:rPr lang="en-US" altLang="zh-CN" sz="2800" b="1" kern="100" dirty="0">
                <a:solidFill>
                  <a:srgbClr val="FF0000"/>
                </a:solidFill>
                <a:latin typeface="Calibri" panose="020F0502020204030204" charset="0"/>
                <a:ea typeface="宋体" panose="02010600030101010101" pitchFamily="2" charset="-122"/>
                <a:cs typeface="Calibri" panose="020F0502020204030204" charset="0"/>
                <a:sym typeface="+mn-ea"/>
              </a:rPr>
              <a:t>Beginning </a:t>
            </a:r>
            <a:endParaRPr lang="en-US" altLang="zh-CN" sz="2800" b="1" kern="100" dirty="0">
              <a:solidFill>
                <a:srgbClr val="FF0000"/>
              </a:solidFill>
              <a:latin typeface="Calibri" panose="020F050202020403020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linds(horizontal)">
                                      <p:cBhvr>
                                        <p:cTn id="27" dur="500"/>
                                        <p:tgtEl>
                                          <p:spTgt spid="4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linds(horizont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linds(horizontal)">
                                      <p:cBhvr>
                                        <p:cTn id="40" dur="500"/>
                                        <p:tgtEl>
                                          <p:spTgt spid="4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linds(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linds(horizontal)">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linds(horizontal)">
                                      <p:cBhvr>
                                        <p:cTn id="53" dur="500"/>
                                        <p:tgtEl>
                                          <p:spTgt spid="46"/>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linds(horizontal)">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linds(horizont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blinds(horizontal)">
                                      <p:cBhvr>
                                        <p:cTn id="6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67" fill="hold" display="1">
                  <p:stCondLst>
                    <p:cond delay="indefinite"/>
                  </p:stCondLst>
                </p:cTn>
                <p:tgtEl>
                  <p:spTgt spid="24"/>
                </p:tgtEl>
              </p:cMediaNode>
            </p:video>
          </p:childTnLst>
        </p:cTn>
      </p:par>
    </p:tnLst>
    <p:bldLst>
      <p:bldP spid="37" grpId="0" bldLvl="0" animBg="1"/>
      <p:bldP spid="37" grpId="1" animBg="1"/>
      <p:bldP spid="38" grpId="0"/>
      <p:bldP spid="38" grpId="1"/>
      <p:bldP spid="39" grpId="0"/>
      <p:bldP spid="39" grpId="1"/>
      <p:bldP spid="40" grpId="0"/>
      <p:bldP spid="40" grpId="1"/>
      <p:bldP spid="41" grpId="0" animBg="1"/>
      <p:bldP spid="41" grpId="1" animBg="1"/>
      <p:bldP spid="42" grpId="0"/>
      <p:bldP spid="42" grpId="1"/>
      <p:bldP spid="43" grpId="0" animBg="1"/>
      <p:bldP spid="43" grpId="1" animBg="1"/>
      <p:bldP spid="44" grpId="0"/>
      <p:bldP spid="44" grpId="1"/>
      <p:bldP spid="45" grpId="0" animBg="1"/>
      <p:bldP spid="45" grpId="1" animBg="1"/>
      <p:bldP spid="46" grpId="0"/>
      <p:bldP spid="46" grpId="1"/>
      <p:bldP spid="47" grpId="0" animBg="1"/>
      <p:bldP spid="47" grpId="1" animBg="1"/>
      <p:bldP spid="48" grpId="0"/>
      <p:bldP spid="48" grpId="1"/>
      <p:bldP spid="49" grpId="0"/>
      <p:bldP spid="4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60944" y="266078"/>
            <a:ext cx="10892971" cy="95313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376573" y="1241405"/>
            <a:ext cx="11542722" cy="521970"/>
          </a:xfrm>
          <a:prstGeom prst="rect">
            <a:avLst/>
          </a:prstGeom>
        </p:spPr>
        <p:txBody>
          <a:bodyPr wrap="square">
            <a:spAutoFit/>
          </a:bodyPr>
          <a:lstStyle/>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Mary’s change:  Setting : </a:t>
            </a:r>
            <a:r>
              <a:rPr lang="en-US" altLang="zh-CN" sz="28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rPr>
              <a:t>In the garden:</a:t>
            </a:r>
            <a:endParaRPr lang="zh-CN" altLang="zh-CN" sz="3600" b="1" kern="100" dirty="0">
              <a:solidFill>
                <a:srgbClr val="0000FF"/>
              </a:solidFill>
              <a:latin typeface="Arial Rounded MT Bold" panose="020F0704030504030204" pitchFamily="34" charset="0"/>
              <a:cs typeface="Times New Roman" panose="02020603050405020304" pitchFamily="18" charset="0"/>
            </a:endParaRPr>
          </a:p>
        </p:txBody>
      </p:sp>
      <p:sp>
        <p:nvSpPr>
          <p:cNvPr id="15" name="流程图: 可选过程 14"/>
          <p:cNvSpPr/>
          <p:nvPr/>
        </p:nvSpPr>
        <p:spPr>
          <a:xfrm>
            <a:off x="649605" y="2502535"/>
            <a:ext cx="6087110" cy="65214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000" b="1" kern="100" dirty="0" smtClean="0">
                <a:solidFill>
                  <a:schemeClr val="tx1"/>
                </a:solidFill>
                <a:latin typeface="Calibri" panose="020F0502020204030204" charset="0"/>
                <a:ea typeface="宋体" panose="02010600030101010101" pitchFamily="2" charset="-122"/>
                <a:cs typeface="Calibri" panose="020F0502020204030204" charset="0"/>
                <a:sym typeface="+mn-ea"/>
              </a:rPr>
              <a:t>P15 </a:t>
            </a:r>
            <a:r>
              <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rPr>
              <a:t>For the first time in months, Mary felt happy. </a:t>
            </a:r>
            <a:endPar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16" name="文本框 15"/>
          <p:cNvSpPr txBox="1"/>
          <p:nvPr/>
        </p:nvSpPr>
        <p:spPr>
          <a:xfrm>
            <a:off x="2737485" y="1780540"/>
            <a:ext cx="1430020" cy="521970"/>
          </a:xfrm>
          <a:prstGeom prst="rect">
            <a:avLst/>
          </a:prstGeom>
          <a:solidFill>
            <a:srgbClr val="FFFF00"/>
          </a:solidFill>
        </p:spPr>
        <p:txBody>
          <a:bodyPr wrap="square" rtlCol="0" anchor="t">
            <a:spAutoFit/>
          </a:bodyPr>
          <a:lstStyle/>
          <a:p>
            <a:r>
              <a:rPr lang="en-US" altLang="zh-CN" sz="2800" b="1" kern="100" dirty="0" smtClean="0">
                <a:solidFill>
                  <a:schemeClr val="tx1"/>
                </a:solidFill>
                <a:latin typeface="Arial Rounded MT Bold" panose="020F0704030504030204" pitchFamily="34" charset="0"/>
                <a:ea typeface="宋体" panose="02010600030101010101" pitchFamily="2" charset="-122"/>
                <a:cs typeface="Times New Roman" panose="02020603050405020304" pitchFamily="18" charset="0"/>
                <a:sym typeface="+mn-ea"/>
              </a:rPr>
              <a:t>Cause  </a:t>
            </a:r>
            <a:endParaRPr lang="en-US" altLang="zh-CN" sz="2800" b="1" kern="100" dirty="0" smtClean="0">
              <a:solidFill>
                <a:schemeClr val="tx1"/>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8" name="文本框 17"/>
          <p:cNvSpPr txBox="1"/>
          <p:nvPr/>
        </p:nvSpPr>
        <p:spPr>
          <a:xfrm>
            <a:off x="8815070" y="1780540"/>
            <a:ext cx="1464310" cy="521970"/>
          </a:xfrm>
          <a:prstGeom prst="rect">
            <a:avLst/>
          </a:prstGeom>
          <a:solidFill>
            <a:srgbClr val="FFFF00"/>
          </a:solidFill>
        </p:spPr>
        <p:txBody>
          <a:bodyPr wrap="square" rtlCol="0" anchor="t">
            <a:spAutoFit/>
          </a:bodyPr>
          <a:lstStyle/>
          <a:p>
            <a:pPr algn="just">
              <a:spcAft>
                <a:spcPts val="0"/>
              </a:spcAft>
            </a:pPr>
            <a:r>
              <a:rPr lang="en-US" altLang="zh-CN" sz="2800" b="1" kern="100" dirty="0" smtClean="0">
                <a:solidFill>
                  <a:schemeClr val="tx1"/>
                </a:solidFill>
                <a:latin typeface="Arial Rounded MT Bold" panose="020F0704030504030204" pitchFamily="34" charset="0"/>
                <a:ea typeface="宋体" panose="02010600030101010101" pitchFamily="2" charset="-122"/>
                <a:cs typeface="Times New Roman" panose="02020603050405020304" pitchFamily="18" charset="0"/>
                <a:sym typeface="+mn-ea"/>
              </a:rPr>
              <a:t>Effect</a:t>
            </a:r>
            <a:endParaRPr lang="en-US" altLang="zh-CN" sz="2800" b="1" kern="100" dirty="0" smtClean="0">
              <a:solidFill>
                <a:schemeClr val="tx1"/>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0" name="流程图: 可选过程 19"/>
          <p:cNvSpPr/>
          <p:nvPr/>
        </p:nvSpPr>
        <p:spPr>
          <a:xfrm>
            <a:off x="7185660" y="3512185"/>
            <a:ext cx="4722495" cy="15367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7465060" y="3737610"/>
            <a:ext cx="4052570" cy="1568450"/>
          </a:xfrm>
          <a:prstGeom prst="rect">
            <a:avLst/>
          </a:prstGeom>
          <a:noFill/>
        </p:spPr>
        <p:txBody>
          <a:bodyPr wrap="square" rtlCol="0" anchor="t">
            <a:spAutoFit/>
          </a:bodyPr>
          <a:lstStyle/>
          <a:p>
            <a:pPr algn="just">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花园的清新空气，知更鸟让她忘记了忧愁，忘记了痛苦，</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脸上泛起了健康的红润</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a:p>
            <a:pPr algn="just">
              <a:spcAft>
                <a:spcPts val="0"/>
              </a:spcAft>
            </a:pPr>
            <a:endPar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2" name="流程图: 可选过程 21"/>
          <p:cNvSpPr/>
          <p:nvPr/>
        </p:nvSpPr>
        <p:spPr>
          <a:xfrm>
            <a:off x="649605" y="3326130"/>
            <a:ext cx="6086475" cy="69786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rPr>
              <a:t>P16 The days when she saw or heard the robin were the best. </a:t>
            </a:r>
            <a:endPar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25" name="流程图: 可选过程 24"/>
          <p:cNvSpPr/>
          <p:nvPr/>
        </p:nvSpPr>
        <p:spPr>
          <a:xfrm>
            <a:off x="649605" y="4195445"/>
            <a:ext cx="6087110" cy="69786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rPr>
              <a:t>P16 The fresh air put color in her cheeks and she grew stronger. </a:t>
            </a:r>
            <a:endPar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28" name="流程图: 可选过程 27"/>
          <p:cNvSpPr/>
          <p:nvPr/>
        </p:nvSpPr>
        <p:spPr>
          <a:xfrm>
            <a:off x="649605" y="5107305"/>
            <a:ext cx="6087110" cy="69786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rPr>
              <a:t>P24 There was only a calm feeling that made her feel she was wrapped in a warm blanket.</a:t>
            </a:r>
            <a:endPar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29" name="流程图: 可选过程 28"/>
          <p:cNvSpPr/>
          <p:nvPr>
            <p:custDataLst>
              <p:tags r:id="rId2"/>
            </p:custDataLst>
          </p:nvPr>
        </p:nvSpPr>
        <p:spPr>
          <a:xfrm>
            <a:off x="649605" y="5934075"/>
            <a:ext cx="6087110" cy="69786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000" b="1" kern="100" dirty="0">
                <a:solidFill>
                  <a:schemeClr val="tx1"/>
                </a:solidFill>
                <a:latin typeface="Calibri" panose="020F0502020204030204" charset="0"/>
                <a:ea typeface="宋体" panose="02010600030101010101" pitchFamily="2" charset="-122"/>
                <a:cs typeface="Calibri" panose="020F0502020204030204" charset="0"/>
                <a:sym typeface="+mn-ea"/>
              </a:rPr>
              <a:t>P27 But she wasn’t the old Mary from before and she obeyed</a:t>
            </a:r>
            <a:r>
              <a:rPr lang="en-US" altLang="zh-CN" sz="2000" b="1" kern="100" dirty="0" smtClean="0">
                <a:solidFill>
                  <a:schemeClr val="tx1"/>
                </a:solidFill>
                <a:latin typeface="Calibri" panose="020F0502020204030204" charset="0"/>
                <a:ea typeface="宋体" panose="02010600030101010101" pitchFamily="2" charset="-122"/>
                <a:cs typeface="Calibri" panose="020F0502020204030204" charset="0"/>
                <a:sym typeface="+mn-ea"/>
              </a:rPr>
              <a:t>.</a:t>
            </a:r>
            <a:endParaRPr lang="en-US" altLang="zh-CN" sz="2000" b="1" kern="100" dirty="0" smtClean="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30" name="文本框 29"/>
          <p:cNvSpPr txBox="1"/>
          <p:nvPr/>
        </p:nvSpPr>
        <p:spPr>
          <a:xfrm>
            <a:off x="661035" y="1785620"/>
            <a:ext cx="11036300" cy="2349500"/>
          </a:xfrm>
          <a:prstGeom prst="rect">
            <a:avLst/>
          </a:prstGeom>
          <a:solidFill>
            <a:schemeClr val="accent4">
              <a:lumMod val="20000"/>
              <a:lumOff val="80000"/>
            </a:schemeClr>
          </a:solidFill>
        </p:spPr>
        <p:txBody>
          <a:bodyPr wrap="square" rtlCol="0">
            <a:noAutofit/>
          </a:bodyPr>
          <a:lstStyle/>
          <a:p>
            <a:pPr algn="ctr"/>
            <a:endParaRPr lang="en-US" altLang="zh-CN" sz="2800" b="1" dirty="0">
              <a:solidFill>
                <a:srgbClr val="FF0000"/>
              </a:solidFill>
              <a:latin typeface="Calibri" panose="020F0502020204030204" charset="0"/>
              <a:cs typeface="Calibri" panose="020F0502020204030204" charset="0"/>
            </a:endParaRPr>
          </a:p>
          <a:p>
            <a:pPr algn="ctr"/>
            <a:r>
              <a:rPr lang="en-US" altLang="zh-CN" sz="2800" b="1" dirty="0">
                <a:solidFill>
                  <a:srgbClr val="FF0000"/>
                </a:solidFill>
                <a:latin typeface="Arial Rounded MT Bold" panose="020F0704030504030204" pitchFamily="34" charset="0"/>
                <a:cs typeface="Calibri" panose="020F0502020204030204" charset="0"/>
              </a:rPr>
              <a:t>Mary’s personality:</a:t>
            </a:r>
            <a:endParaRPr lang="en-US" altLang="zh-CN" sz="2800" b="1" dirty="0">
              <a:solidFill>
                <a:srgbClr val="FF0000"/>
              </a:solidFill>
              <a:latin typeface="Arial Rounded MT Bold" panose="020F0704030504030204" pitchFamily="34" charset="0"/>
              <a:cs typeface="Calibri" panose="020F0502020204030204" charset="0"/>
            </a:endParaRPr>
          </a:p>
          <a:p>
            <a:pPr algn="ctr"/>
            <a:r>
              <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rPr>
              <a:t>(Small, sad, but strong-minded)</a:t>
            </a:r>
            <a:endParaRPr lang="zh-CN" altLang="zh-CN" sz="2800" b="1" kern="100" dirty="0">
              <a:solidFill>
                <a:srgbClr val="0000FF"/>
              </a:solidFill>
              <a:latin typeface="Arial Rounded MT Bold" panose="020F0704030504030204" pitchFamily="34" charset="0"/>
              <a:ea typeface="宋体" panose="02010600030101010101" pitchFamily="2" charset="-122"/>
              <a:cs typeface="Calibri" panose="020F0502020204030204" charset="0"/>
            </a:endParaRPr>
          </a:p>
          <a:p>
            <a:pPr algn="ctr"/>
            <a:endParaRPr lang="en-US" altLang="zh-CN" sz="28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endParaRPr>
          </a:p>
          <a:p>
            <a:pPr algn="ctr"/>
            <a:endParaRPr lang="en-US" altLang="zh-CN" sz="2800" b="1" kern="100" dirty="0">
              <a:solidFill>
                <a:srgbClr val="FF0000"/>
              </a:solidFill>
              <a:latin typeface="Calibri" panose="020F0502020204030204" charset="0"/>
              <a:ea typeface="宋体" panose="02010600030101010101" pitchFamily="2" charset="-122"/>
              <a:cs typeface="Calibri" panose="020F0502020204030204" charset="0"/>
              <a:sym typeface="+mn-ea"/>
            </a:endParaRPr>
          </a:p>
        </p:txBody>
      </p:sp>
      <p:sp>
        <p:nvSpPr>
          <p:cNvPr id="31" name="文本框 30"/>
          <p:cNvSpPr txBox="1"/>
          <p:nvPr/>
        </p:nvSpPr>
        <p:spPr>
          <a:xfrm>
            <a:off x="649605" y="3449955"/>
            <a:ext cx="11024870" cy="2484120"/>
          </a:xfrm>
          <a:prstGeom prst="rect">
            <a:avLst/>
          </a:prstGeom>
          <a:solidFill>
            <a:schemeClr val="accent5">
              <a:lumMod val="20000"/>
              <a:lumOff val="80000"/>
            </a:schemeClr>
          </a:solidFill>
        </p:spPr>
        <p:txBody>
          <a:bodyPr wrap="square" rtlCol="0">
            <a:noAutofit/>
          </a:bodyPr>
          <a:lstStyle/>
          <a:p>
            <a:pPr algn="ctr"/>
            <a:endParaRPr lang="zh-CN" altLang="en-US" sz="2400" dirty="0"/>
          </a:p>
          <a:p>
            <a:pPr algn="ctr"/>
            <a:r>
              <a:rPr lang="en-US" altLang="zh-CN" sz="24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rPr>
              <a:t>Mary’s Change</a:t>
            </a:r>
            <a:endParaRPr lang="en-US" altLang="zh-CN" sz="2400" b="1" kern="100" dirty="0">
              <a:solidFill>
                <a:srgbClr val="FF0000"/>
              </a:solidFill>
              <a:latin typeface="Arial Rounded MT Bold" panose="020F0704030504030204" pitchFamily="34" charset="0"/>
              <a:ea typeface="宋体" panose="02010600030101010101" pitchFamily="2" charset="-122"/>
              <a:cs typeface="Calibri" panose="020F0502020204030204" charset="0"/>
              <a:sym typeface="+mn-ea"/>
            </a:endParaRPr>
          </a:p>
          <a:p>
            <a:pPr algn="l"/>
            <a:r>
              <a:rPr lang="en-US"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Mary</a:t>
            </a:r>
            <a:r>
              <a:rPr lang="zh-CN"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从一个孤僻变成了一个善良、纯真、健康向上的女孩，感染了庄园中的另一个人，性格怪癖的</a:t>
            </a:r>
            <a:r>
              <a:rPr lang="en-US"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Colin, </a:t>
            </a:r>
            <a:r>
              <a:rPr lang="zh-CN"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rPr>
              <a:t>他们一天天地改变着，正如尘封的秘密花园慢慢地变化着。</a:t>
            </a:r>
            <a:endParaRPr lang="zh-CN"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endParaRPr>
          </a:p>
          <a:p>
            <a:pPr algn="ctr"/>
            <a:endParaRPr lang="zh-CN"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endParaRPr>
          </a:p>
          <a:p>
            <a:pPr algn="ctr"/>
            <a:endParaRPr lang="zh-CN" altLang="zh-CN" sz="2400" b="1" kern="100" dirty="0">
              <a:solidFill>
                <a:srgbClr val="0000FF"/>
              </a:solidFill>
              <a:latin typeface="Arial Rounded MT Bold" panose="020F0704030504030204" pitchFamily="3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linds(horizontal)">
                                      <p:cBhvr>
                                        <p:cTn id="46" dur="500"/>
                                        <p:tgtEl>
                                          <p:spTgt spid="2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linds(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linds(horizont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linds(horizont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5" grpId="1" animBg="1"/>
      <p:bldP spid="16" grpId="0" animBg="1"/>
      <p:bldP spid="16" grpId="1" animBg="1"/>
      <p:bldP spid="18" grpId="0" animBg="1"/>
      <p:bldP spid="18" grpId="1" animBg="1"/>
      <p:bldP spid="20" grpId="0" animBg="1"/>
      <p:bldP spid="20" grpId="1" animBg="1"/>
      <p:bldP spid="21" grpId="0"/>
      <p:bldP spid="21" grpId="1"/>
      <p:bldP spid="22" grpId="0" animBg="1"/>
      <p:bldP spid="22" grpId="1" animBg="1"/>
      <p:bldP spid="25" grpId="0" animBg="1"/>
      <p:bldP spid="25"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49514" y="73673"/>
            <a:ext cx="10892971" cy="95313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pic>
        <p:nvPicPr>
          <p:cNvPr id="12" name="秘密花园7">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943610" y="1148715"/>
            <a:ext cx="10598785" cy="5443855"/>
          </a:xfrm>
          <a:prstGeom prst="rect">
            <a:avLst/>
          </a:prstGeom>
        </p:spPr>
      </p:pic>
      <p:sp>
        <p:nvSpPr>
          <p:cNvPr id="14" name="流程图: 过程 13"/>
          <p:cNvSpPr/>
          <p:nvPr>
            <p:custDataLst>
              <p:tags r:id="rId5"/>
            </p:custDataLst>
          </p:nvPr>
        </p:nvSpPr>
        <p:spPr>
          <a:xfrm>
            <a:off x="316230" y="1089660"/>
            <a:ext cx="11770995" cy="5647055"/>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矩形 21"/>
          <p:cNvSpPr/>
          <p:nvPr>
            <p:custDataLst>
              <p:tags r:id="rId6"/>
            </p:custDataLst>
          </p:nvPr>
        </p:nvSpPr>
        <p:spPr>
          <a:xfrm>
            <a:off x="376573" y="1250814"/>
            <a:ext cx="11542722" cy="521970"/>
          </a:xfrm>
          <a:prstGeom prst="rect">
            <a:avLst/>
          </a:prstGeom>
        </p:spPr>
        <p:txBody>
          <a:bodyPr wrap="square">
            <a:spAutoFit/>
          </a:bodyPr>
          <a:lstStyle/>
          <a:p>
            <a:pPr algn="just">
              <a:spcAft>
                <a:spcPts val="0"/>
              </a:spcAft>
            </a:pP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Colin Craven’s Change:</a:t>
            </a:r>
            <a:endParaRPr lang="zh-CN" altLang="zh-CN" sz="3600" kern="100" dirty="0">
              <a:latin typeface="Arial Rounded MT Bold" panose="020F0704030504030204" pitchFamily="34" charset="0"/>
              <a:cs typeface="Times New Roman" panose="02020603050405020304" pitchFamily="18" charset="0"/>
            </a:endParaRPr>
          </a:p>
        </p:txBody>
      </p:sp>
      <p:sp>
        <p:nvSpPr>
          <p:cNvPr id="23" name="文本框 22"/>
          <p:cNvSpPr txBox="1"/>
          <p:nvPr>
            <p:custDataLst>
              <p:tags r:id="rId7"/>
            </p:custDataLst>
          </p:nvPr>
        </p:nvSpPr>
        <p:spPr>
          <a:xfrm>
            <a:off x="376555" y="1963420"/>
            <a:ext cx="11426825" cy="460375"/>
          </a:xfrm>
          <a:prstGeom prst="rect">
            <a:avLst/>
          </a:prstGeom>
          <a:noFill/>
        </p:spPr>
        <p:txBody>
          <a:bodyPr wrap="square" rtlCol="0" anchor="t">
            <a:spAutoFit/>
          </a:bodyPr>
          <a:lstStyle/>
          <a:p>
            <a:pPr algn="just">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P36 The boy had huge, dark eyes that seemed too big for his thin, pale face. </a:t>
            </a:r>
            <a:endPar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4" name="文本框 23"/>
          <p:cNvSpPr txBox="1"/>
          <p:nvPr>
            <p:custDataLst>
              <p:tags r:id="rId8"/>
            </p:custDataLst>
          </p:nvPr>
        </p:nvSpPr>
        <p:spPr>
          <a:xfrm>
            <a:off x="408940" y="2916555"/>
            <a:ext cx="11395075" cy="829945"/>
          </a:xfrm>
          <a:prstGeom prst="rect">
            <a:avLst/>
          </a:prstGeom>
          <a:noFill/>
        </p:spPr>
        <p:txBody>
          <a:bodyPr wrap="square" rtlCol="0" anchor="t">
            <a:spAutoFit/>
          </a:bodyPr>
          <a:lstStyle/>
          <a:p>
            <a:pPr algn="just"/>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P39 Colin stared at Mary crossly. “Because I am so weak and ill.” My father hates me! </a:t>
            </a:r>
            <a:endPar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5" name="文本框 24"/>
          <p:cNvSpPr txBox="1"/>
          <p:nvPr>
            <p:custDataLst>
              <p:tags r:id="rId9"/>
            </p:custDataLst>
          </p:nvPr>
        </p:nvSpPr>
        <p:spPr>
          <a:xfrm>
            <a:off x="376555" y="3869690"/>
            <a:ext cx="11543030" cy="1568450"/>
          </a:xfrm>
          <a:prstGeom prst="rect">
            <a:avLst/>
          </a:prstGeom>
          <a:noFill/>
        </p:spPr>
        <p:txBody>
          <a:bodyPr wrap="square" rtlCol="0" anchor="t">
            <a:spAutoFit/>
          </a:bodyPr>
          <a:lstStyle/>
          <a:p>
            <a:pPr algn="just">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P43 Colin said, “Not like here. There’s nothing magical about living here. It’s like a prison.”</a:t>
            </a:r>
            <a:endParaRPr lang="zh-CN" altLang="zh-CN" sz="3200" b="1" kern="100" dirty="0">
              <a:latin typeface="Arial Rounded MT Bold" panose="020F0704030504030204" pitchFamily="34" charset="0"/>
              <a:cs typeface="Times New Roman" panose="02020603050405020304" pitchFamily="18" charset="0"/>
            </a:endParaRPr>
          </a:p>
          <a:p>
            <a:pPr algn="just">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P43 He looked so glum. It made Mary want to cheer him up. </a:t>
            </a:r>
            <a:endPar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endParaRPr>
          </a:p>
          <a:p>
            <a:pPr algn="just">
              <a:spcAft>
                <a:spcPts val="0"/>
              </a:spcAft>
            </a:pP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P44 Colin’s face lit up. “It does sound wonderful.”</a:t>
            </a:r>
            <a:endPar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6" name="文本框 25"/>
          <p:cNvSpPr txBox="1"/>
          <p:nvPr>
            <p:custDataLst>
              <p:tags r:id="rId10"/>
            </p:custDataLst>
          </p:nvPr>
        </p:nvSpPr>
        <p:spPr>
          <a:xfrm>
            <a:off x="511175" y="2399030"/>
            <a:ext cx="6096000" cy="460375"/>
          </a:xfrm>
          <a:prstGeom prst="rect">
            <a:avLst/>
          </a:prstGeom>
          <a:noFill/>
        </p:spPr>
        <p:txBody>
          <a:bodyPr wrap="square" rtlCol="0" anchor="t">
            <a:spAutoFit/>
          </a:bodyPr>
          <a:lstStyle/>
          <a:p>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性格怪癖）</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7" name="文本框 26"/>
          <p:cNvSpPr txBox="1"/>
          <p:nvPr>
            <p:custDataLst>
              <p:tags r:id="rId11"/>
            </p:custDataLst>
          </p:nvPr>
        </p:nvSpPr>
        <p:spPr>
          <a:xfrm>
            <a:off x="2024380" y="3286125"/>
            <a:ext cx="3364230" cy="460375"/>
          </a:xfrm>
          <a:prstGeom prst="rect">
            <a:avLst/>
          </a:prstGeom>
          <a:noFill/>
        </p:spPr>
        <p:txBody>
          <a:bodyPr wrap="square" rtlCol="0" anchor="t">
            <a:spAutoFit/>
          </a:bodyPr>
          <a:lstStyle/>
          <a:p>
            <a:pPr algn="just"/>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的心理阴影）</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8" name="文本框 27"/>
          <p:cNvSpPr txBox="1"/>
          <p:nvPr>
            <p:custDataLst>
              <p:tags r:id="rId12"/>
            </p:custDataLst>
          </p:nvPr>
        </p:nvSpPr>
        <p:spPr>
          <a:xfrm>
            <a:off x="408940" y="5399405"/>
            <a:ext cx="6096000" cy="460375"/>
          </a:xfrm>
          <a:prstGeom prst="rect">
            <a:avLst/>
          </a:prstGeom>
          <a:noFill/>
        </p:spPr>
        <p:txBody>
          <a:bodyPr wrap="square" rtlCol="0" anchor="t">
            <a:spAutoFit/>
          </a:bodyPr>
          <a:lstStyle/>
          <a:p>
            <a:pPr algn="just">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感染着性格孤僻的</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500" fill="hold"/>
                                        <p:tgtEl>
                                          <p:spTgt spid="22"/>
                                        </p:tgtEl>
                                        <p:attrNameLst>
                                          <p:attrName>ppt_w</p:attrName>
                                        </p:attrNameLst>
                                      </p:cBhvr>
                                      <p:tavLst>
                                        <p:tav tm="0">
                                          <p:val>
                                            <p:fltVal val="0"/>
                                          </p:val>
                                        </p:tav>
                                        <p:tav tm="100000">
                                          <p:val>
                                            <p:strVal val="#ppt_w"/>
                                          </p:val>
                                        </p:tav>
                                      </p:tavLst>
                                    </p:anim>
                                    <p:anim calcmode="lin" valueType="num">
                                      <p:cBhvr>
                                        <p:cTn id="18" dur="1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linds(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9" fill="hold" display="1">
                  <p:stCondLst>
                    <p:cond delay="indefinite"/>
                  </p:stCondLst>
                </p:cTn>
                <p:tgtEl>
                  <p:spTgt spid="12"/>
                </p:tgtEl>
              </p:cMediaNode>
            </p:video>
          </p:childTnLst>
        </p:cTn>
      </p:par>
    </p:tnLst>
    <p:bldLst>
      <p:bldP spid="14" grpId="0" bldLvl="0" animBg="1"/>
      <p:bldP spid="14" grpId="1" animBg="1"/>
      <p:bldP spid="22" grpId="0"/>
      <p:bldP spid="23" grpId="0"/>
      <p:bldP spid="23" grpId="1"/>
      <p:bldP spid="24" grpId="0"/>
      <p:bldP spid="24" grpId="1"/>
      <p:bldP spid="25" grpId="0"/>
      <p:bldP spid="25" grpId="1"/>
      <p:bldP spid="26" grpId="0"/>
      <p:bldP spid="26" grpId="1"/>
      <p:bldP spid="27" grpId="0"/>
      <p:bldP spid="27" grpId="1"/>
      <p:bldP spid="28" grpId="0"/>
      <p:bldP spid="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087030" y="29849"/>
            <a:ext cx="9662886" cy="953135"/>
          </a:xfrm>
          <a:prstGeom prst="rect">
            <a:avLst/>
          </a:prstGeom>
        </p:spPr>
        <p:txBody>
          <a:bodyPr wrap="square">
            <a:spAutoFit/>
          </a:bodyPr>
          <a:lstStyle/>
          <a:p>
            <a:pPr algn="just">
              <a:spcAft>
                <a:spcPts val="0"/>
              </a:spcAft>
            </a:pP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 Read </a:t>
            </a:r>
            <a:r>
              <a:rPr lang="en-US" altLang="zh-CN" sz="28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for the </a:t>
            </a:r>
            <a:r>
              <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plot:</a:t>
            </a:r>
            <a:endParaRPr lang="en-US" altLang="zh-CN" sz="2800" b="1" kern="1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en-US" altLang="zh-CN" sz="2800" b="1" kern="100" dirty="0" smtClean="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Great </a:t>
            </a: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Changes of the three main characters</a:t>
            </a:r>
            <a:endPar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endParaRPr>
          </a:p>
        </p:txBody>
      </p:sp>
      <p:pic>
        <p:nvPicPr>
          <p:cNvPr id="14" name="秘密花园">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876935" y="1120140"/>
            <a:ext cx="10794365" cy="5346700"/>
          </a:xfrm>
          <a:prstGeom prst="rect">
            <a:avLst/>
          </a:prstGeom>
        </p:spPr>
      </p:pic>
      <p:sp>
        <p:nvSpPr>
          <p:cNvPr id="16" name="流程图: 过程 15"/>
          <p:cNvSpPr/>
          <p:nvPr>
            <p:custDataLst>
              <p:tags r:id="rId5"/>
            </p:custDataLst>
          </p:nvPr>
        </p:nvSpPr>
        <p:spPr>
          <a:xfrm>
            <a:off x="314220" y="994414"/>
            <a:ext cx="11770995" cy="5647055"/>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矩形 16"/>
          <p:cNvSpPr/>
          <p:nvPr>
            <p:custDataLst>
              <p:tags r:id="rId6"/>
            </p:custDataLst>
          </p:nvPr>
        </p:nvSpPr>
        <p:spPr>
          <a:xfrm>
            <a:off x="246805" y="867271"/>
            <a:ext cx="11838410" cy="645160"/>
          </a:xfrm>
          <a:prstGeom prst="rect">
            <a:avLst/>
          </a:prstGeom>
        </p:spPr>
        <p:txBody>
          <a:bodyPr wrap="square">
            <a:spAutoFit/>
          </a:bodyPr>
          <a:lstStyle/>
          <a:p>
            <a:pPr algn="just">
              <a:lnSpc>
                <a:spcPct val="150000"/>
              </a:lnSpc>
              <a:spcAft>
                <a:spcPts val="0"/>
              </a:spcAft>
            </a:pPr>
            <a:r>
              <a:rPr lang="en-US" altLang="zh-CN" sz="24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rPr>
              <a:t>Colin Craven’s Change: </a:t>
            </a:r>
            <a:endParaRPr lang="zh-CN" altLang="zh-CN" sz="2400" kern="100" dirty="0">
              <a:latin typeface="Arial Rounded MT Bold" panose="020F0704030504030204" pitchFamily="34" charset="0"/>
              <a:cs typeface="Times New Roman" panose="02020603050405020304" pitchFamily="18" charset="0"/>
            </a:endParaRPr>
          </a:p>
        </p:txBody>
      </p:sp>
      <p:sp>
        <p:nvSpPr>
          <p:cNvPr id="18" name="文本框 17"/>
          <p:cNvSpPr txBox="1"/>
          <p:nvPr>
            <p:custDataLst>
              <p:tags r:id="rId7"/>
            </p:custDataLst>
          </p:nvPr>
        </p:nvSpPr>
        <p:spPr>
          <a:xfrm>
            <a:off x="523240" y="1428750"/>
            <a:ext cx="11148695" cy="645160"/>
          </a:xfrm>
          <a:prstGeom prst="rect">
            <a:avLst/>
          </a:prstGeom>
          <a:noFill/>
        </p:spPr>
        <p:txBody>
          <a:bodyPr wrap="square" rtlCol="0" anchor="t">
            <a:spAutoFit/>
          </a:bodyPr>
          <a:lstStyle/>
          <a:p>
            <a:pPr algn="just">
              <a:lnSpc>
                <a:spcPct val="150000"/>
              </a:lnSpc>
              <a:spcAft>
                <a:spcPts val="0"/>
              </a:spcAft>
            </a:pPr>
            <a:r>
              <a:rPr lang="en-US"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P45 </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as sounds of laughter were heard coming from Colin’s bedroom. </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19" name="文本框 18"/>
          <p:cNvSpPr txBox="1"/>
          <p:nvPr>
            <p:custDataLst>
              <p:tags r:id="rId8"/>
            </p:custDataLst>
          </p:nvPr>
        </p:nvSpPr>
        <p:spPr>
          <a:xfrm>
            <a:off x="551180" y="2420620"/>
            <a:ext cx="11120120" cy="119888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P50</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“You come when I say! I am the master of this house. I am more important than some stupid garden and some stupid boy!”</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0" name="文本框 19"/>
          <p:cNvSpPr txBox="1"/>
          <p:nvPr>
            <p:custDataLst>
              <p:tags r:id="rId9"/>
            </p:custDataLst>
          </p:nvPr>
        </p:nvSpPr>
        <p:spPr>
          <a:xfrm>
            <a:off x="551180" y="3524250"/>
            <a:ext cx="9766935" cy="64516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P52 </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How dare this boy make everyone do what he wanted? </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1" name="文本框 20"/>
          <p:cNvSpPr txBox="1"/>
          <p:nvPr>
            <p:custDataLst>
              <p:tags r:id="rId10"/>
            </p:custDataLst>
          </p:nvPr>
        </p:nvSpPr>
        <p:spPr>
          <a:xfrm>
            <a:off x="467360" y="4004310"/>
            <a:ext cx="10901680" cy="645160"/>
          </a:xfrm>
          <a:prstGeom prst="rect">
            <a:avLst/>
          </a:prstGeom>
          <a:noFill/>
        </p:spPr>
        <p:txBody>
          <a:bodyPr wrap="square" rtlCol="0" anchor="t">
            <a:spAutoFit/>
          </a:bodyPr>
          <a:lstStyle/>
          <a:p>
            <a:pPr algn="just">
              <a:lnSpc>
                <a:spcPct val="150000"/>
              </a:lnSpc>
              <a:spcAft>
                <a:spcPts val="0"/>
              </a:spcAft>
            </a:pPr>
            <a:r>
              <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面对</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的粗暴无礼，</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训斥他，最终以自己的乐观感染了</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2" name="文本框 21"/>
          <p:cNvSpPr txBox="1"/>
          <p:nvPr>
            <p:custDataLst>
              <p:tags r:id="rId11"/>
            </p:custDataLst>
          </p:nvPr>
        </p:nvSpPr>
        <p:spPr>
          <a:xfrm>
            <a:off x="622935" y="4593590"/>
            <a:ext cx="10003155" cy="64516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P55 </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The look of relief on the boy’s face was heartbreaking. </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3" name="文本框 22"/>
          <p:cNvSpPr txBox="1"/>
          <p:nvPr>
            <p:custDataLst>
              <p:tags r:id="rId12"/>
            </p:custDataLst>
          </p:nvPr>
        </p:nvSpPr>
        <p:spPr>
          <a:xfrm>
            <a:off x="670560" y="5575300"/>
            <a:ext cx="10571480" cy="1198880"/>
          </a:xfrm>
          <a:prstGeom prst="rect">
            <a:avLst/>
          </a:prstGeom>
          <a:noFill/>
        </p:spPr>
        <p:txBody>
          <a:bodyPr wrap="square" rtlCol="0" anchor="t">
            <a:spAutoFit/>
          </a:bodyPr>
          <a:lstStyle/>
          <a:p>
            <a:pPr algn="just">
              <a:lnSpc>
                <a:spcPct val="150000"/>
              </a:lnSpc>
              <a:spcAft>
                <a:spcPts val="0"/>
              </a:spcAft>
            </a:pP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P69</a:t>
            </a:r>
            <a:r>
              <a:rPr lang="en-US" altLang="zh-CN" sz="2400" b="1" kern="100" dirty="0">
                <a:latin typeface="Arial Rounded MT Bold" panose="020F0704030504030204" pitchFamily="34" charset="0"/>
                <a:ea typeface="宋体" panose="02010600030101010101" pitchFamily="2" charset="-122"/>
                <a:cs typeface="Times New Roman" panose="02020603050405020304" pitchFamily="18" charset="0"/>
                <a:sym typeface="+mn-ea"/>
              </a:rPr>
              <a:t> By the time summer turned to autumn, he was not just walking, but running too. </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4" name="文本框 23"/>
          <p:cNvSpPr txBox="1"/>
          <p:nvPr>
            <p:custDataLst>
              <p:tags r:id="rId13"/>
            </p:custDataLst>
          </p:nvPr>
        </p:nvSpPr>
        <p:spPr>
          <a:xfrm>
            <a:off x="628650" y="193103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不再厌倦生活）</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5" name="文本框 24"/>
          <p:cNvSpPr txBox="1"/>
          <p:nvPr>
            <p:custDataLst>
              <p:tags r:id="rId14"/>
            </p:custDataLst>
          </p:nvPr>
        </p:nvSpPr>
        <p:spPr>
          <a:xfrm>
            <a:off x="622935" y="5071110"/>
            <a:ext cx="8334375" cy="645160"/>
          </a:xfrm>
          <a:prstGeom prst="rect">
            <a:avLst/>
          </a:prstGeom>
          <a:noFill/>
        </p:spPr>
        <p:txBody>
          <a:bodyPr wrap="square" rtlCol="0" anchor="t">
            <a:spAutoFit/>
          </a:bodyPr>
          <a:lstStyle/>
          <a:p>
            <a:pPr algn="just">
              <a:lnSpc>
                <a:spcPct val="150000"/>
              </a:lnSpc>
              <a:spcAft>
                <a:spcPts val="0"/>
              </a:spcAft>
            </a:pPr>
            <a:r>
              <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Mary</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让</a:t>
            </a:r>
            <a:r>
              <a:rPr lang="en-US"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猛醒，帮助他战胜了“心魔”）</a:t>
            </a:r>
            <a:endPar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6" name="文本框 25"/>
          <p:cNvSpPr txBox="1"/>
          <p:nvPr>
            <p:custDataLst>
              <p:tags r:id="rId15"/>
            </p:custDataLst>
          </p:nvPr>
        </p:nvSpPr>
        <p:spPr>
          <a:xfrm>
            <a:off x="3141345" y="6127115"/>
            <a:ext cx="6096000" cy="645160"/>
          </a:xfrm>
          <a:prstGeom prst="rect">
            <a:avLst/>
          </a:prstGeom>
          <a:noFill/>
        </p:spPr>
        <p:txBody>
          <a:bodyPr wrap="square" rtlCol="0" anchor="t">
            <a:spAutoFit/>
          </a:bodyPr>
          <a:lstStyle/>
          <a:p>
            <a:pPr algn="just">
              <a:lnSpc>
                <a:spcPct val="150000"/>
              </a:lnSpc>
              <a:spcAft>
                <a:spcPts val="0"/>
              </a:spcAft>
            </a:pPr>
            <a:r>
              <a:rPr lang="zh-CN" altLang="zh-CN" sz="2400" b="1" kern="100" dirty="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（他们在秘密花园里健康成长</a:t>
            </a:r>
            <a:r>
              <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zh-CN" altLang="zh-CN" sz="2400" b="1" kern="100" dirty="0" smtClean="0">
              <a:solidFill>
                <a:srgbClr val="0000FF"/>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7" name="圆角矩形 26"/>
          <p:cNvSpPr/>
          <p:nvPr>
            <p:custDataLst>
              <p:tags r:id="rId16"/>
            </p:custDataLst>
          </p:nvPr>
        </p:nvSpPr>
        <p:spPr>
          <a:xfrm>
            <a:off x="392272" y="3220085"/>
            <a:ext cx="11547475" cy="30410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zh-CN" sz="2800" b="1" kern="100" dirty="0">
                <a:solidFill>
                  <a:srgbClr val="FF0000"/>
                </a:solidFill>
                <a:latin typeface="Arial Rounded MT Bold" panose="020F0704030504030204" pitchFamily="34" charset="0"/>
                <a:ea typeface="宋体" panose="02010600030101010101" pitchFamily="2" charset="-122"/>
                <a:cs typeface="Times New Roman" panose="02020603050405020304" pitchFamily="18" charset="0"/>
                <a:sym typeface="+mn-ea"/>
              </a:rPr>
              <a:t> </a:t>
            </a:r>
            <a:r>
              <a:rPr lang="en-US"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r>
              <a:rPr lang="zh-CN"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怕自己和父亲一样驼背，从来没有奢望能站起来的</a:t>
            </a:r>
            <a:r>
              <a:rPr lang="en-US"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Colin</a:t>
            </a:r>
            <a:r>
              <a:rPr lang="zh-CN"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勇敢地在园丁</a:t>
            </a:r>
            <a:r>
              <a:rPr lang="en-US"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Ben</a:t>
            </a:r>
            <a:r>
              <a:rPr lang="zh-CN"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面前站立了起来，走出了生活中巨大的阴影，最终战胜自我，享受快乐，父子相见，过去的阴霾已成过往。</a:t>
            </a:r>
            <a:r>
              <a:rPr lang="en-US"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rPr>
              <a:t>)</a:t>
            </a:r>
            <a:endParaRPr lang="en-US" altLang="zh-CN" sz="3200" b="1" kern="100" dirty="0">
              <a:solidFill>
                <a:srgbClr val="00B050"/>
              </a:solidFill>
              <a:latin typeface="Arial Rounded MT Bold" panose="020F0704030504030204" pitchFamily="34" charset="0"/>
              <a:ea typeface="宋体" panose="02010600030101010101" pitchFamily="2" charset="-122"/>
              <a:cs typeface="Times New Roman" panose="02020603050405020304" pitchFamily="18" charset="0"/>
              <a:sym typeface="+mn-ea"/>
            </a:endParaRPr>
          </a:p>
        </p:txBody>
      </p:sp>
      <p:sp>
        <p:nvSpPr>
          <p:cNvPr id="28" name="流程图: 终止 27"/>
          <p:cNvSpPr/>
          <p:nvPr>
            <p:custDataLst>
              <p:tags r:id="rId17"/>
            </p:custDataLst>
          </p:nvPr>
        </p:nvSpPr>
        <p:spPr>
          <a:xfrm>
            <a:off x="2576830" y="1697990"/>
            <a:ext cx="7084695" cy="1111250"/>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Rounded MT Bold" panose="020F0704030504030204" pitchFamily="34" charset="0"/>
              </a:rPr>
              <a:t>What’s Colin Craven’s Change</a:t>
            </a:r>
            <a:endParaRPr lang="en-US" altLang="zh-CN" sz="2800" b="1" dirty="0">
              <a:solidFill>
                <a:schemeClr val="tx1"/>
              </a:solidFill>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500" fill="hold"/>
                                        <p:tgtEl>
                                          <p:spTgt spid="17"/>
                                        </p:tgtEl>
                                        <p:attrNameLst>
                                          <p:attrName>ppt_w</p:attrName>
                                        </p:attrNameLst>
                                      </p:cBhvr>
                                      <p:tavLst>
                                        <p:tav tm="0">
                                          <p:val>
                                            <p:fltVal val="0"/>
                                          </p:val>
                                        </p:tav>
                                        <p:tav tm="100000">
                                          <p:val>
                                            <p:strVal val="#ppt_w"/>
                                          </p:val>
                                        </p:tav>
                                      </p:tavLst>
                                    </p:anim>
                                    <p:anim calcmode="lin" valueType="num">
                                      <p:cBhvr>
                                        <p:cTn id="18" dur="1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linds(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74" fill="hold" display="1">
                  <p:stCondLst>
                    <p:cond delay="indefinite"/>
                  </p:stCondLst>
                </p:cTn>
                <p:tgtEl>
                  <p:spTgt spid="14"/>
                </p:tgtEl>
              </p:cMediaNode>
            </p:video>
          </p:childTnLst>
        </p:cTn>
      </p:par>
    </p:tnLst>
    <p:bldLst>
      <p:bldP spid="16" grpId="0" animBg="1"/>
      <p:bldP spid="16" grpId="1" animBg="1"/>
      <p:bldP spid="17" grpId="0"/>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animBg="1"/>
      <p:bldP spid="27" grpId="1" animBg="1"/>
      <p:bldP spid="28" grpId="0" animBg="1"/>
      <p:bldP spid="28" grpId="1" animBg="1"/>
    </p:bldLst>
  </p:timing>
</p:sld>
</file>

<file path=ppt/tags/tag1.xml><?xml version="1.0" encoding="utf-8"?>
<p:tagLst xmlns:p="http://schemas.openxmlformats.org/presentationml/2006/main">
  <p:tag name="KSO_WM_UNIT_PLACING_PICTURE_USER_VIEWPORT" val="{&quot;height&quot;:10800,&quot;width&quot;:8100}"/>
</p:tagLst>
</file>

<file path=ppt/tags/tag1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4.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5.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5.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 name="KSO_WM_UNIT_MEDIACOVER_TEXT"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7.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6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6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9.xml><?xml version="1.0" encoding="utf-8"?>
<p:tagLst xmlns:p="http://schemas.openxmlformats.org/presentationml/2006/main">
  <p:tag name="KSO_WM_UNIT_TABLE_BEAUTIFY" val="smartTable{c9715865-8519-44ea-94b0-54dc8b1c7a10}"/>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11667</Words>
  <Application>WPS 演示</Application>
  <PresentationFormat>宽屏</PresentationFormat>
  <Paragraphs>488</Paragraphs>
  <Slides>31</Slides>
  <Notes>0</Notes>
  <HiddenSlides>0</HiddenSlides>
  <MMClips>6</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31</vt:i4>
      </vt:variant>
    </vt:vector>
  </HeadingPairs>
  <TitlesOfParts>
    <vt:vector size="47" baseType="lpstr">
      <vt:lpstr>Arial</vt:lpstr>
      <vt:lpstr>宋体</vt:lpstr>
      <vt:lpstr>Wingdings</vt:lpstr>
      <vt:lpstr>Times New Roman</vt:lpstr>
      <vt:lpstr>等线</vt:lpstr>
      <vt:lpstr>华文行楷</vt:lpstr>
      <vt:lpstr>Arial Rounded MT Bold</vt:lpstr>
      <vt:lpstr>Calibri</vt:lpstr>
      <vt:lpstr>微软雅黑</vt:lpstr>
      <vt:lpstr>Arial Unicode MS</vt:lpstr>
      <vt:lpstr>等线 Light</vt:lpstr>
      <vt:lpstr>HelveticaNeue</vt:lpstr>
      <vt:lpstr>Helvetica 65 Medium</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舒炀</dc:creator>
  <cp:lastModifiedBy>24147</cp:lastModifiedBy>
  <cp:revision>52</cp:revision>
  <dcterms:created xsi:type="dcterms:W3CDTF">2022-01-24T04:26:00Z</dcterms:created>
  <dcterms:modified xsi:type="dcterms:W3CDTF">2023-08-12T11:35:11Z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AD7285B3C334498FAD91B105D7A1718E_12</vt:lpwstr>
  </property>
  <property fmtid="{D5CDD505-2E9C-101B-9397-08002B2CF9AE}" pid="3" name="KSOProductBuildVer">
    <vt:lpwstr>2052-11.8.2.8411</vt:lpwstr>
  </property>
</Properties>
</file>