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338" r:id="rId2"/>
    <p:sldId id="256" r:id="rId3"/>
    <p:sldId id="307" r:id="rId4"/>
    <p:sldId id="264" r:id="rId5"/>
    <p:sldId id="308" r:id="rId6"/>
    <p:sldId id="263" r:id="rId7"/>
    <p:sldId id="273" r:id="rId8"/>
    <p:sldId id="293" r:id="rId9"/>
    <p:sldId id="292" r:id="rId10"/>
    <p:sldId id="294" r:id="rId11"/>
    <p:sldId id="266" r:id="rId12"/>
    <p:sldId id="258" r:id="rId13"/>
    <p:sldId id="267" r:id="rId14"/>
    <p:sldId id="257" r:id="rId15"/>
    <p:sldId id="295" r:id="rId16"/>
    <p:sldId id="268" r:id="rId17"/>
    <p:sldId id="328" r:id="rId18"/>
    <p:sldId id="330" r:id="rId19"/>
    <p:sldId id="296" r:id="rId20"/>
    <p:sldId id="327" r:id="rId21"/>
    <p:sldId id="269" r:id="rId22"/>
    <p:sldId id="261" r:id="rId23"/>
    <p:sldId id="309" r:id="rId24"/>
    <p:sldId id="271" r:id="rId25"/>
    <p:sldId id="326" r:id="rId26"/>
  </p:sldIdLst>
  <p:sldSz cx="12192000" cy="6858000"/>
  <p:notesSz cx="6858000" cy="9144000"/>
  <p:embeddedFontLst>
    <p:embeddedFont>
      <p:font typeface="汉仪中宋S" panose="02010600030101010101" charset="-122"/>
      <p:regular r:id="rId29"/>
    </p:embeddedFont>
    <p:embeddedFont>
      <p:font typeface="Calibri" panose="020F0502020204030204" pitchFamily="34" charset="0"/>
      <p:regular r:id="rId30"/>
      <p:bold r:id="rId31"/>
      <p:italic r:id="rId32"/>
      <p:boldItalic r:id="rId33"/>
    </p:embeddedFont>
    <p:embeddedFont>
      <p:font typeface="华文新魏" panose="02010800040101010101" pitchFamily="2" charset="-122"/>
      <p:regular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C1F"/>
    <a:srgbClr val="F2F0E1"/>
    <a:srgbClr val="893B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4" d="100"/>
          <a:sy n="104" d="100"/>
        </p:scale>
        <p:origin x="13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宋S" panose="00020600040101010101" charset="-122"/>
              <a:ea typeface="汉仪中宋S" panose="00020600040101010101" charset="-122"/>
              <a:cs typeface="汉仪中宋S"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汉仪中宋S" panose="00020600040101010101" charset="-122"/>
              </a:rPr>
              <a:t>2023/8/22</a:t>
            </a:fld>
            <a:endParaRPr lang="zh-CN" altLang="en-US">
              <a:cs typeface="汉仪中宋S"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宋S" panose="00020600040101010101" charset="-122"/>
              <a:ea typeface="汉仪中宋S" panose="00020600040101010101" charset="-122"/>
              <a:cs typeface="汉仪中宋S"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汉仪中宋S" panose="00020600040101010101" charset="-122"/>
              </a:rPr>
              <a:t>‹#›</a:t>
            </a:fld>
            <a:endParaRPr lang="zh-CN" altLang="en-US">
              <a:cs typeface="汉仪中宋S"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宋S" panose="00020600040101010101" charset="-122"/>
                <a:ea typeface="汉仪中宋S" panose="00020600040101010101" charset="-122"/>
                <a:cs typeface="汉仪中宋S"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宋S" panose="00020600040101010101" charset="-122"/>
                <a:ea typeface="汉仪中宋S" panose="00020600040101010101" charset="-122"/>
                <a:cs typeface="汉仪中宋S" panose="00020600040101010101" charset="-122"/>
              </a:defRPr>
            </a:lvl1pPr>
          </a:lstStyle>
          <a:p>
            <a:fld id="{D2A48B96-639E-45A3-A0BA-2464DFDB1FAA}" type="datetimeFigureOut">
              <a:rPr lang="zh-CN" altLang="en-US" smtClean="0"/>
              <a:t>2023/8/22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宋S" panose="00020600040101010101" charset="-122"/>
                <a:ea typeface="汉仪中宋S" panose="00020600040101010101" charset="-122"/>
                <a:cs typeface="汉仪中宋S"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宋S" panose="00020600040101010101" charset="-122"/>
                <a:ea typeface="汉仪中宋S" panose="00020600040101010101" charset="-122"/>
                <a:cs typeface="汉仪中宋S" panose="00020600040101010101"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1pPr>
    <a:lvl2pPr marL="4572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2pPr>
    <a:lvl3pPr marL="9144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3pPr>
    <a:lvl4pPr marL="13716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4pPr>
    <a:lvl5pPr marL="18288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34774"/>
          <p:cNvPicPr>
            <a:picLocks noChangeAspect="1"/>
          </p:cNvPicPr>
          <p:nvPr userDrawn="1"/>
        </p:nvPicPr>
        <p:blipFill>
          <a:blip r:embed="rId2"/>
          <a:stretch>
            <a:fillRect/>
          </a:stretch>
        </p:blipFill>
        <p:spPr>
          <a:xfrm>
            <a:off x="-635" y="-635"/>
            <a:ext cx="12192635"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34774"/>
          <p:cNvPicPr>
            <a:picLocks noChangeAspect="1"/>
          </p:cNvPicPr>
          <p:nvPr userDrawn="1"/>
        </p:nvPicPr>
        <p:blipFill>
          <a:blip r:embed="rId2"/>
          <a:stretch>
            <a:fillRect/>
          </a:stretch>
        </p:blipFill>
        <p:spPr>
          <a:xfrm>
            <a:off x="-635" y="-635"/>
            <a:ext cx="12192635" cy="6858000"/>
          </a:xfrm>
          <a:prstGeom prst="rect">
            <a:avLst/>
          </a:prstGeom>
        </p:spPr>
      </p:pic>
      <p:sp>
        <p:nvSpPr>
          <p:cNvPr id="2" name="矩形 1"/>
          <p:cNvSpPr/>
          <p:nvPr userDrawn="1"/>
        </p:nvSpPr>
        <p:spPr>
          <a:xfrm>
            <a:off x="13335" y="0"/>
            <a:ext cx="12173585" cy="6856730"/>
          </a:xfrm>
          <a:prstGeom prst="rect">
            <a:avLst/>
          </a:prstGeom>
          <a:gradFill>
            <a:gsLst>
              <a:gs pos="100000">
                <a:schemeClr val="accent1">
                  <a:lumMod val="5000"/>
                  <a:lumOff val="95000"/>
                  <a:alpha val="0"/>
                </a:schemeClr>
              </a:gs>
              <a:gs pos="50000">
                <a:srgbClr val="F2F0E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宋S" panose="00020600040101010101"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2F0E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中宋S" panose="00020600040101010101" charset="-122"/>
                <a:ea typeface="汉仪中宋S" panose="00020600040101010101" charset="-122"/>
                <a:cs typeface="汉仪中宋S" panose="00020600040101010101" charset="-122"/>
              </a:defRPr>
            </a:lvl1p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中宋S" panose="00020600040101010101" charset="-122"/>
                <a:ea typeface="汉仪中宋S" panose="00020600040101010101" charset="-122"/>
                <a:cs typeface="汉仪中宋S"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中宋S" panose="00020600040101010101" charset="-122"/>
                <a:ea typeface="汉仪中宋S" panose="00020600040101010101" charset="-122"/>
                <a:cs typeface="汉仪中宋S" panose="00020600040101010101" charset="-122"/>
              </a:defRPr>
            </a:lvl1pPr>
          </a:lstStyle>
          <a:p>
            <a:fld id="{565CE74E-AB26-4998-AD42-012C4C1AD076}" type="slidenum">
              <a:rPr lang="zh-CN" altLang="en-US" smtClean="0"/>
              <a:t>‹#›</a:t>
            </a:fld>
            <a:endParaRPr lang="zh-CN" altLang="en-US"/>
          </a:p>
        </p:txBody>
      </p:sp>
      <p:pic>
        <p:nvPicPr>
          <p:cNvPr id="5124" name="图片 11" descr="水印"/>
          <p:cNvPicPr>
            <a:picLocks noChangeAspect="1"/>
          </p:cNvPicPr>
          <p:nvPr userDrawn="1"/>
        </p:nvPicPr>
        <p:blipFill>
          <a:blip r:embed="rId15"/>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汉仪中宋S" panose="00020600040101010101" charset="-122"/>
          <a:ea typeface="汉仪中宋S" panose="00020600040101010101" charset="-122"/>
          <a:cs typeface="汉仪中宋S"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中宋S" panose="00020600040101010101" charset="-122"/>
          <a:ea typeface="汉仪中宋S" panose="00020600040101010101" charset="-122"/>
          <a:cs typeface="汉仪中宋S"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中宋S" panose="00020600040101010101" charset="-122"/>
          <a:ea typeface="汉仪中宋S" panose="00020600040101010101" charset="-122"/>
          <a:cs typeface="汉仪中宋S"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中宋S" panose="00020600040101010101" charset="-122"/>
          <a:ea typeface="汉仪中宋S" panose="00020600040101010101" charset="-122"/>
          <a:cs typeface="汉仪中宋S"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中宋S" panose="00020600040101010101" charset="-122"/>
          <a:ea typeface="汉仪中宋S" panose="00020600040101010101" charset="-122"/>
          <a:cs typeface="汉仪中宋S"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中宋S" panose="00020600040101010101" charset="-122"/>
          <a:ea typeface="汉仪中宋S" panose="00020600040101010101" charset="-122"/>
          <a:cs typeface="汉仪中宋S"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8.xml"/><Relationship Id="rId4"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3.xml"/><Relationship Id="rId5" Type="http://schemas.openxmlformats.org/officeDocument/2006/relationships/tags" Target="../tags/tag23.xml"/><Relationship Id="rId4" Type="http://schemas.openxmlformats.org/officeDocument/2006/relationships/tags" Target="../tags/tag2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2.png"/><Relationship Id="rId4" Type="http://schemas.openxmlformats.org/officeDocument/2006/relationships/tags" Target="../tags/tag27.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Layout" Target="../slideLayouts/slideLayout3.xml"/><Relationship Id="rId4" Type="http://schemas.openxmlformats.org/officeDocument/2006/relationships/tags" Target="../tags/tag3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0.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1.xml"/><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42.xml"/><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24.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slideLayout" Target="../slideLayouts/slideLayout3.xml"/><Relationship Id="rId5" Type="http://schemas.openxmlformats.org/officeDocument/2006/relationships/tags" Target="../tags/tag5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矩形 1"/>
          <p:cNvSpPr/>
          <p:nvPr/>
        </p:nvSpPr>
        <p:spPr>
          <a:xfrm>
            <a:off x="762000" y="1246188"/>
            <a:ext cx="6538913" cy="5016500"/>
          </a:xfrm>
          <a:prstGeom prst="rect">
            <a:avLst/>
          </a:prstGeom>
          <a:noFill/>
          <a:ln w="9525">
            <a:noFill/>
          </a:ln>
        </p:spPr>
        <p:txBody>
          <a:bodyPr wrap="square" anchor="t" anchorCtr="0">
            <a:spAutoFit/>
          </a:bodyPr>
          <a:lstStyle/>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p>
        </p:txBody>
      </p:sp>
      <p:pic>
        <p:nvPicPr>
          <p:cNvPr id="5122" name="图片 2"/>
          <p:cNvPicPr>
            <a:picLocks noChangeAspect="1"/>
          </p:cNvPicPr>
          <p:nvPr/>
        </p:nvPicPr>
        <p:blipFill>
          <a:blip r:embed="rId2"/>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lstStyle/>
          <a:p>
            <a:pPr>
              <a:buNone/>
            </a:pPr>
            <a:r>
              <a:rPr lang="zh-CN" altLang="en-US" sz="4000" b="1">
                <a:latin typeface="华文新魏" panose="02010800040101010101" pitchFamily="2" charset="-122"/>
                <a:ea typeface="宋体" panose="0201060003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88950" y="134620"/>
            <a:ext cx="11584940" cy="1076325"/>
          </a:xfrm>
          <a:prstGeom prst="rect">
            <a:avLst/>
          </a:prstGeom>
          <a:noFill/>
        </p:spPr>
        <p:txBody>
          <a:bodyPr wrap="square" rtlCol="0">
            <a:spAutoFit/>
          </a:bodyPr>
          <a:lstStyle/>
          <a:p>
            <a:r>
              <a:rPr lang="en-US" altLang="zh-CN" sz="3200" b="1">
                <a:solidFill>
                  <a:srgbClr val="702C1F"/>
                </a:solidFill>
                <a:cs typeface="汉仪中宋S" panose="00020600040101010101" charset="-122"/>
              </a:rPr>
              <a:t>2. Japanese figure skater Hanyu marries, making fans happy and sad</a:t>
            </a:r>
          </a:p>
        </p:txBody>
      </p:sp>
      <p:pic>
        <p:nvPicPr>
          <p:cNvPr id="3" name="图片 2" descr="D:\2023高二\8.16开学第一周安排\照片\640.gif640"/>
          <p:cNvPicPr/>
          <p:nvPr>
            <p:custDataLst>
              <p:tags r:id="rId2"/>
            </p:custDataLst>
          </p:nvPr>
        </p:nvPicPr>
        <p:blipFill>
          <a:blip r:embed="rId5"/>
          <a:srcRect/>
          <a:stretch>
            <a:fillRect/>
          </a:stretch>
        </p:blipFill>
        <p:spPr>
          <a:xfrm>
            <a:off x="348615" y="1210945"/>
            <a:ext cx="5761355" cy="3394075"/>
          </a:xfrm>
          <a:prstGeom prst="rect">
            <a:avLst/>
          </a:prstGeom>
          <a:noFill/>
          <a:ln w="9525">
            <a:noFill/>
          </a:ln>
        </p:spPr>
      </p:pic>
      <p:pic>
        <p:nvPicPr>
          <p:cNvPr id="101" name="图片 100" descr="D:\2023高二\8.16开学第一周安排\JSsg-fypnsip6707514.jpgJSsg-fypnsip6707514"/>
          <p:cNvPicPr/>
          <p:nvPr>
            <p:custDataLst>
              <p:tags r:id="rId3"/>
            </p:custDataLst>
          </p:nvPr>
        </p:nvPicPr>
        <p:blipFill>
          <a:blip r:embed="rId6"/>
          <a:srcRect/>
          <a:stretch>
            <a:fillRect/>
          </a:stretch>
        </p:blipFill>
        <p:spPr>
          <a:xfrm>
            <a:off x="6598920" y="1210945"/>
            <a:ext cx="5062220" cy="3394075"/>
          </a:xfrm>
          <a:prstGeom prst="rect">
            <a:avLst/>
          </a:prstGeom>
          <a:noFill/>
          <a:ln w="9525">
            <a:noFill/>
          </a:ln>
        </p:spPr>
      </p:pic>
      <p:sp>
        <p:nvSpPr>
          <p:cNvPr id="4" name="文本框 3"/>
          <p:cNvSpPr txBox="1"/>
          <p:nvPr/>
        </p:nvSpPr>
        <p:spPr>
          <a:xfrm>
            <a:off x="409575" y="4698365"/>
            <a:ext cx="11205845" cy="1568450"/>
          </a:xfrm>
          <a:prstGeom prst="rect">
            <a:avLst/>
          </a:prstGeom>
          <a:noFill/>
        </p:spPr>
        <p:txBody>
          <a:bodyPr wrap="square" rtlCol="0" anchor="t">
            <a:spAutoFit/>
          </a:bodyPr>
          <a:lstStyle/>
          <a:p>
            <a:pPr algn="ctr"/>
            <a:r>
              <a:rPr lang="en-US" altLang="zh-CN" sz="3200" b="1" i="1">
                <a:solidFill>
                  <a:schemeClr val="tx1">
                    <a:lumMod val="95000"/>
                    <a:lumOff val="5000"/>
                  </a:schemeClr>
                </a:solidFill>
                <a:latin typeface="汉仪中宋S" panose="00020600040101010101" charset="-122"/>
                <a:ea typeface="汉仪中宋S" panose="00020600040101010101" charset="-122"/>
                <a:cs typeface="汉仪中宋S" panose="00020600040101010101" charset="-122"/>
              </a:rPr>
              <a:t>“幸得识卿桃花面，从此阡陌多暖春。”</a:t>
            </a:r>
          </a:p>
          <a:p>
            <a:pPr algn="ctr"/>
            <a:r>
              <a:rPr lang="en-US" altLang="zh-CN" sz="3200" b="1" i="1">
                <a:solidFill>
                  <a:schemeClr val="tx2">
                    <a:lumMod val="50000"/>
                  </a:schemeClr>
                </a:solidFill>
                <a:latin typeface="汉仪中宋S" panose="00020600040101010101" charset="-122"/>
                <a:ea typeface="汉仪中宋S" panose="00020600040101010101" charset="-122"/>
                <a:cs typeface="汉仪中宋S" panose="00020600040101010101" charset="-122"/>
              </a:rPr>
              <a:t>Fortunately to know the peach blossom of the monarch, since then the terraces will be warmer in the spring.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blinds(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8265" y="0"/>
            <a:ext cx="12016105" cy="13803630"/>
          </a:xfrm>
          <a:prstGeom prst="rect">
            <a:avLst/>
          </a:prstGeom>
          <a:noFill/>
        </p:spPr>
        <p:txBody>
          <a:bodyPr wrap="square" rtlCol="0" anchor="t">
            <a:noAutofit/>
          </a:bodyPr>
          <a:lstStyle/>
          <a:p>
            <a:pPr indent="457200"/>
            <a:r>
              <a:rPr lang="zh-CN" altLang="en-US" sz="2400">
                <a:latin typeface="Times New Roman" panose="02020603050405020304" charset="0"/>
                <a:cs typeface="Times New Roman" panose="02020603050405020304" charset="0"/>
              </a:rPr>
              <a:t>Japan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Olympic gold-medal winning </a:t>
            </a:r>
            <a:r>
              <a:rPr lang="zh-CN" altLang="en-US" sz="2400" b="1">
                <a:solidFill>
                  <a:srgbClr val="C00000"/>
                </a:solidFill>
                <a:latin typeface="Times New Roman" panose="02020603050405020304" charset="0"/>
                <a:cs typeface="Times New Roman" panose="02020603050405020304" charset="0"/>
              </a:rPr>
              <a:t>figure skater</a:t>
            </a:r>
            <a:r>
              <a:rPr lang="zh-CN" altLang="en-US" sz="2400">
                <a:latin typeface="Times New Roman" panose="02020603050405020304" charset="0"/>
                <a:cs typeface="Times New Roman" panose="02020603050405020304" charset="0"/>
              </a:rPr>
              <a:t> Yuzuru Hanyu announced his marriage late Friday, drawing congratulations from his fanbase, though some seemed sad that the </a:t>
            </a:r>
            <a:r>
              <a:rPr lang="zh-CN" altLang="en-US" sz="2400" b="1">
                <a:solidFill>
                  <a:srgbClr val="C00000"/>
                </a:solidFill>
                <a:latin typeface="Times New Roman" panose="02020603050405020304" charset="0"/>
                <a:cs typeface="Times New Roman" panose="02020603050405020304" charset="0"/>
              </a:rPr>
              <a:t>photogenic</a:t>
            </a:r>
            <a:r>
              <a:rPr lang="zh-CN" altLang="en-US" sz="2400">
                <a:latin typeface="Times New Roman" panose="02020603050405020304" charset="0"/>
                <a:cs typeface="Times New Roman" panose="02020603050405020304" charset="0"/>
              </a:rPr>
              <a:t> 28-year-old would no longer be romantically available.</a:t>
            </a:r>
          </a:p>
          <a:p>
            <a:pPr indent="457200"/>
            <a:r>
              <a:rPr lang="zh-CN" altLang="en-US" sz="2400">
                <a:latin typeface="Times New Roman" panose="02020603050405020304" charset="0"/>
                <a:cs typeface="Times New Roman" panose="02020603050405020304" charset="0"/>
              </a:rPr>
              <a:t>Hanyu did not say who his partner was when declaring his new </a:t>
            </a:r>
            <a:r>
              <a:rPr lang="zh-CN" altLang="en-US" sz="2400" b="1">
                <a:solidFill>
                  <a:srgbClr val="C00000"/>
                </a:solidFill>
                <a:latin typeface="Times New Roman" panose="02020603050405020304" charset="0"/>
                <a:cs typeface="Times New Roman" panose="02020603050405020304" charset="0"/>
              </a:rPr>
              <a:t>marital status</a:t>
            </a:r>
            <a:r>
              <a:rPr lang="zh-CN" altLang="en-US" sz="2400">
                <a:latin typeface="Times New Roman" panose="02020603050405020304" charset="0"/>
                <a:cs typeface="Times New Roman" panose="02020603050405020304" charset="0"/>
              </a:rPr>
              <a:t> on X, the social media messaging platform formerly as Twitter.</a:t>
            </a:r>
          </a:p>
          <a:p>
            <a:pPr indent="457200"/>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Thanks (to everyone) for supporting me always ... 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ve decided to get married this time,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he said in the post.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ve lived with skating for 24 years, 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ve thought about various things particularly in the past several years over the fast-changing world including COVID-19 and natural disasters,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he added.</a:t>
            </a:r>
          </a:p>
          <a:p>
            <a:pPr indent="457200"/>
            <a:r>
              <a:rPr lang="zh-CN" altLang="en-US" sz="2400">
                <a:latin typeface="Times New Roman" panose="02020603050405020304" charset="0"/>
                <a:cs typeface="Times New Roman" panose="02020603050405020304" charset="0"/>
              </a:rPr>
              <a:t>Hanyu, who won Olympic gold medals in both the 2014 and 2018 Winter Games, could not be reached immediately for direct comment.</a:t>
            </a:r>
          </a:p>
          <a:p>
            <a:pPr indent="457200"/>
            <a:r>
              <a:rPr lang="zh-CN" altLang="en-US" sz="2400">
                <a:latin typeface="Times New Roman" panose="02020603050405020304" charset="0"/>
                <a:cs typeface="Times New Roman" panose="02020603050405020304" charset="0"/>
              </a:rPr>
              <a:t>There was a clear sense of loss in the reaction among many fans both in and outside Japan, as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Hanyu loss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became a fast </a:t>
            </a:r>
            <a:r>
              <a:rPr lang="zh-CN" altLang="en-US" sz="2400" b="1">
                <a:solidFill>
                  <a:srgbClr val="C00000"/>
                </a:solidFill>
                <a:latin typeface="Times New Roman" panose="02020603050405020304" charset="0"/>
                <a:cs typeface="Times New Roman" panose="02020603050405020304" charset="0"/>
              </a:rPr>
              <a:t>trending hashtag</a:t>
            </a:r>
            <a:r>
              <a:rPr lang="zh-CN" altLang="en-US" sz="2400">
                <a:latin typeface="Times New Roman" panose="02020603050405020304" charset="0"/>
                <a:cs typeface="Times New Roman" panose="02020603050405020304" charset="0"/>
              </a:rPr>
              <a:t> on social media.</a:t>
            </a:r>
          </a:p>
          <a:p>
            <a:pPr indent="457200"/>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m taking Monday off due to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Hanyu loss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read on post on X, while another predicted many more fans would be doing the same.</a:t>
            </a:r>
          </a:p>
          <a:p>
            <a:pPr indent="457200"/>
            <a:r>
              <a:rPr lang="zh-CN" altLang="en-US" sz="2400">
                <a:latin typeface="Times New Roman" panose="02020603050405020304" charset="0"/>
                <a:cs typeface="Times New Roman" panose="02020603050405020304" charset="0"/>
              </a:rPr>
              <a:t>On China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Weibo messaging app, another fan wrote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the world has become empty.</a:t>
            </a:r>
            <a:r>
              <a:rPr lang="en-US" altLang="zh-CN" sz="2400">
                <a:latin typeface="Times New Roman" panose="02020603050405020304" charset="0"/>
                <a:cs typeface="Times New Roman" panose="0202060305040502030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custDataLst>
              <p:tags r:id="rId1"/>
            </p:custDataLst>
          </p:nvPr>
        </p:nvCxnSpPr>
        <p:spPr>
          <a:xfrm flipV="1">
            <a:off x="695960" y="808990"/>
            <a:ext cx="1080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2"/>
            </p:custDataLst>
          </p:nvPr>
        </p:nvSpPr>
        <p:spPr>
          <a:xfrm>
            <a:off x="387985" y="163830"/>
            <a:ext cx="2268220" cy="645160"/>
          </a:xfrm>
          <a:prstGeom prst="rect">
            <a:avLst/>
          </a:prstGeom>
          <a:noFill/>
        </p:spPr>
        <p:txBody>
          <a:bodyPr wrap="square" rtlCol="0">
            <a:spAutoFit/>
          </a:bodyPr>
          <a:lstStyle/>
          <a:p>
            <a:pPr algn="dist"/>
            <a:r>
              <a:rPr lang="en-US" altLang="zh-CN" sz="3600" b="1">
                <a:solidFill>
                  <a:srgbClr val="702C1F"/>
                </a:solidFill>
                <a:latin typeface="汉仪中宋S" panose="00020600040101010101" charset="-122"/>
                <a:ea typeface="汉仪中宋S" panose="00020600040101010101" charset="-122"/>
                <a:cs typeface="汉仪中宋S" panose="00020600040101010101" charset="-122"/>
              </a:rPr>
              <a:t>Questions</a:t>
            </a:r>
          </a:p>
        </p:txBody>
      </p:sp>
      <p:sp>
        <p:nvSpPr>
          <p:cNvPr id="5" name="文本框 4"/>
          <p:cNvSpPr txBox="1"/>
          <p:nvPr>
            <p:custDataLst>
              <p:tags r:id="rId3"/>
            </p:custDataLst>
          </p:nvPr>
        </p:nvSpPr>
        <p:spPr>
          <a:xfrm>
            <a:off x="387985" y="808990"/>
            <a:ext cx="11480800" cy="4154170"/>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rPr>
              <a:t>1. How </a:t>
            </a:r>
            <a:r>
              <a:rPr lang="en-US" sz="2400">
                <a:latin typeface="Times New Roman" panose="02020603050405020304" charset="0"/>
                <a:cs typeface="Times New Roman" panose="02020603050405020304" charset="0"/>
              </a:rPr>
              <a:t>is the public sentiment</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towards</a:t>
            </a:r>
            <a:r>
              <a:rPr lang="zh-CN" altLang="en-US" sz="2400">
                <a:latin typeface="Times New Roman" panose="02020603050405020304" charset="0"/>
                <a:cs typeface="Times New Roman" panose="02020603050405020304" charset="0"/>
              </a:rPr>
              <a:t> Hanyu</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marriage announcement?</a:t>
            </a:r>
          </a:p>
          <a:p>
            <a:r>
              <a:rPr lang="zh-CN" altLang="en-US" sz="2400">
                <a:latin typeface="Times New Roman" panose="02020603050405020304" charset="0"/>
                <a:cs typeface="Times New Roman" panose="02020603050405020304" charset="0"/>
              </a:rPr>
              <a:t>A. </a:t>
            </a:r>
            <a:r>
              <a:rPr lang="en-US" altLang="zh-CN" sz="2400">
                <a:latin typeface="Times New Roman" panose="02020603050405020304" charset="0"/>
                <a:cs typeface="Times New Roman" panose="02020603050405020304" charset="0"/>
              </a:rPr>
              <a:t>A</a:t>
            </a:r>
            <a:r>
              <a:rPr lang="zh-CN" altLang="en-US" sz="2400">
                <a:latin typeface="Times New Roman" panose="02020603050405020304" charset="0"/>
                <a:cs typeface="Times New Roman" panose="02020603050405020304" charset="0"/>
              </a:rPr>
              <a:t>nger.</a:t>
            </a:r>
          </a:p>
          <a:p>
            <a:r>
              <a:rPr lang="zh-CN" altLang="en-US" sz="2400">
                <a:latin typeface="Times New Roman" panose="02020603050405020304" charset="0"/>
                <a:cs typeface="Times New Roman" panose="02020603050405020304" charset="0"/>
              </a:rPr>
              <a:t>B. Mixed feelings of joy and sorrow.</a:t>
            </a:r>
          </a:p>
          <a:p>
            <a:r>
              <a:rPr lang="zh-CN" altLang="en-US" sz="2400">
                <a:latin typeface="Times New Roman" panose="02020603050405020304" charset="0"/>
                <a:cs typeface="Times New Roman" panose="02020603050405020304" charset="0"/>
              </a:rPr>
              <a:t>C. </a:t>
            </a: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ndifference.</a:t>
            </a:r>
          </a:p>
          <a:p>
            <a:r>
              <a:rPr lang="zh-CN" altLang="en-US" sz="2400">
                <a:latin typeface="Times New Roman" panose="02020603050405020304" charset="0"/>
                <a:cs typeface="Times New Roman" panose="02020603050405020304" charset="0"/>
              </a:rPr>
              <a:t>D. Unanimous </a:t>
            </a:r>
            <a:r>
              <a:rPr lang="en-US" altLang="zh-CN" sz="2400">
                <a:latin typeface="Times New Roman" panose="02020603050405020304" charset="0"/>
                <a:cs typeface="Times New Roman" panose="02020603050405020304" charset="0"/>
              </a:rPr>
              <a:t>(一致通过的，获得全体支持的) </a:t>
            </a:r>
            <a:r>
              <a:rPr lang="zh-CN" altLang="en-US" sz="2400">
                <a:latin typeface="Times New Roman" panose="02020603050405020304" charset="0"/>
                <a:cs typeface="Times New Roman" panose="02020603050405020304" charset="0"/>
              </a:rPr>
              <a:t>celebration.</a:t>
            </a: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2. Based on the text, how can Hanyu</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attitude towards his fans be described?</a:t>
            </a:r>
          </a:p>
          <a:p>
            <a:r>
              <a:rPr lang="zh-CN" altLang="en-US" sz="2400">
                <a:latin typeface="Times New Roman" panose="02020603050405020304" charset="0"/>
                <a:cs typeface="Times New Roman" panose="02020603050405020304" charset="0"/>
              </a:rPr>
              <a:t>A. Disinterested and distant.</a:t>
            </a:r>
          </a:p>
          <a:p>
            <a:r>
              <a:rPr lang="zh-CN" altLang="en-US" sz="2400">
                <a:latin typeface="Times New Roman" panose="02020603050405020304" charset="0"/>
                <a:cs typeface="Times New Roman" panose="02020603050405020304" charset="0"/>
              </a:rPr>
              <a:t>B. Grateful and considerate.</a:t>
            </a:r>
          </a:p>
          <a:p>
            <a:r>
              <a:rPr lang="zh-CN" altLang="en-US" sz="2400">
                <a:latin typeface="Times New Roman" panose="02020603050405020304" charset="0"/>
                <a:cs typeface="Times New Roman" panose="02020603050405020304" charset="0"/>
              </a:rPr>
              <a:t>C. Demanding and critical.</a:t>
            </a:r>
          </a:p>
          <a:p>
            <a:r>
              <a:rPr lang="zh-CN" altLang="en-US" sz="2400">
                <a:latin typeface="Times New Roman" panose="02020603050405020304" charset="0"/>
                <a:cs typeface="Times New Roman" panose="02020603050405020304" charset="0"/>
              </a:rPr>
              <a:t>D. Ambivalent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矛盾的</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and inconsistent.</a:t>
            </a:r>
          </a:p>
        </p:txBody>
      </p:sp>
      <p:sp>
        <p:nvSpPr>
          <p:cNvPr id="2" name="椭圆 1"/>
          <p:cNvSpPr/>
          <p:nvPr/>
        </p:nvSpPr>
        <p:spPr>
          <a:xfrm>
            <a:off x="337820" y="1526540"/>
            <a:ext cx="448945" cy="448945"/>
          </a:xfrm>
          <a:prstGeom prst="ellipse">
            <a:avLst/>
          </a:prstGeom>
          <a:noFill/>
          <a:ln w="57150">
            <a:solidFill>
              <a:srgbClr val="702C1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custDataLst>
              <p:tags r:id="rId4"/>
            </p:custDataLst>
          </p:nvPr>
        </p:nvSpPr>
        <p:spPr>
          <a:xfrm>
            <a:off x="337820" y="3729355"/>
            <a:ext cx="448945" cy="448945"/>
          </a:xfrm>
          <a:prstGeom prst="ellipse">
            <a:avLst/>
          </a:prstGeom>
          <a:noFill/>
          <a:ln w="57150">
            <a:solidFill>
              <a:srgbClr val="702C1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5"/>
            </p:custDataLst>
          </p:nvPr>
        </p:nvSpPr>
        <p:spPr>
          <a:xfrm>
            <a:off x="5316220" y="6351270"/>
            <a:ext cx="9773285" cy="460375"/>
          </a:xfrm>
          <a:prstGeom prst="rect">
            <a:avLst/>
          </a:prstGeom>
          <a:noFill/>
        </p:spPr>
        <p:txBody>
          <a:bodyPr wrap="square" rtlCol="0" anchor="t">
            <a:spAutoFit/>
          </a:bodyPr>
          <a:lstStyle/>
          <a:p>
            <a:r>
              <a:rPr lang="zh-CN" sz="2400">
                <a:latin typeface="Times New Roman" panose="02020603050405020304" charset="0"/>
                <a:cs typeface="Times New Roman" panose="02020603050405020304" charset="0"/>
              </a:rPr>
              <a:t>题目来源参考：</a:t>
            </a:r>
            <a:r>
              <a:rPr lang="en-US" altLang="zh-CN" sz="2400">
                <a:latin typeface="Times New Roman" panose="02020603050405020304" charset="0"/>
                <a:cs typeface="Times New Roman" panose="02020603050405020304" charset="0"/>
              </a:rPr>
              <a:t>LearnAnd Record Official Account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7965" y="219075"/>
            <a:ext cx="3710305" cy="583565"/>
          </a:xfrm>
          <a:prstGeom prst="rect">
            <a:avLst/>
          </a:prstGeom>
          <a:noFill/>
        </p:spPr>
        <p:txBody>
          <a:bodyPr wrap="square" rtlCol="0">
            <a:spAutoFit/>
          </a:bodyPr>
          <a:lstStyle/>
          <a:p>
            <a:pPr algn="l"/>
            <a:r>
              <a:rPr lang="en-US" altLang="zh-CN" sz="3200" b="1">
                <a:solidFill>
                  <a:srgbClr val="702C1F"/>
                </a:solidFill>
                <a:latin typeface="汉仪中宋S" panose="00020600040101010101" charset="-122"/>
                <a:ea typeface="汉仪中宋S" panose="00020600040101010101" charset="-122"/>
                <a:cs typeface="汉仪中宋S" panose="00020600040101010101" charset="-122"/>
              </a:rPr>
              <a:t>words and phrases</a:t>
            </a:r>
          </a:p>
        </p:txBody>
      </p:sp>
      <p:sp>
        <p:nvSpPr>
          <p:cNvPr id="7" name="文本框 6"/>
          <p:cNvSpPr txBox="1"/>
          <p:nvPr>
            <p:custDataLst>
              <p:tags r:id="rId2"/>
            </p:custDataLst>
          </p:nvPr>
        </p:nvSpPr>
        <p:spPr>
          <a:xfrm>
            <a:off x="0" y="802640"/>
            <a:ext cx="2995930" cy="5692775"/>
          </a:xfrm>
          <a:prstGeom prst="rect">
            <a:avLst/>
          </a:prstGeom>
          <a:noFill/>
        </p:spPr>
        <p:txBody>
          <a:bodyPr wrap="square" rtlCol="0" anchor="t">
            <a:spAutoFit/>
          </a:bodyPr>
          <a:lstStyle/>
          <a:p>
            <a:r>
              <a:rPr lang="zh-CN" altLang="en-US" sz="2800" b="1">
                <a:solidFill>
                  <a:srgbClr val="C00000"/>
                </a:solidFill>
                <a:latin typeface="Times New Roman" panose="02020603050405020304" charset="0"/>
                <a:cs typeface="Times New Roman" panose="02020603050405020304" charset="0"/>
                <a:sym typeface="+mn-ea"/>
              </a:rPr>
              <a:t>figure skater</a:t>
            </a: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r>
              <a:rPr lang="zh-CN" altLang="en-US" sz="2800" b="1">
                <a:solidFill>
                  <a:srgbClr val="C00000"/>
                </a:solidFill>
                <a:latin typeface="Times New Roman" panose="02020603050405020304" charset="0"/>
                <a:cs typeface="Times New Roman" panose="02020603050405020304" charset="0"/>
                <a:sym typeface="+mn-ea"/>
              </a:rPr>
              <a:t>photogenic</a:t>
            </a: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298065" y="802640"/>
            <a:ext cx="9773285" cy="52197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figure skater</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“花样滑冰运动员”，figure skating</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“花样滑冰”</a:t>
            </a:r>
          </a:p>
        </p:txBody>
      </p:sp>
      <p:sp>
        <p:nvSpPr>
          <p:cNvPr id="11" name="文本框 10"/>
          <p:cNvSpPr txBox="1"/>
          <p:nvPr>
            <p:custDataLst>
              <p:tags r:id="rId4"/>
            </p:custDataLst>
          </p:nvPr>
        </p:nvSpPr>
        <p:spPr>
          <a:xfrm>
            <a:off x="2136775" y="4827905"/>
            <a:ext cx="9773285" cy="953135"/>
          </a:xfrm>
          <a:prstGeom prst="rect">
            <a:avLst/>
          </a:prstGeom>
          <a:noFill/>
        </p:spPr>
        <p:txBody>
          <a:bodyPr wrap="square" rtlCol="0" anchor="t">
            <a:spAutoFit/>
          </a:bodyPr>
          <a:lstStyle/>
          <a:p>
            <a:r>
              <a:rPr sz="2800">
                <a:latin typeface="Times New Roman" panose="02020603050405020304" charset="0"/>
                <a:cs typeface="Times New Roman" panose="02020603050405020304" charset="0"/>
              </a:rPr>
              <a:t> /ˌfəʊ.təˈdʒen.ɪk/</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having a face that looks attractive in photographs</a:t>
            </a:r>
          </a:p>
          <a:p>
            <a:r>
              <a:rPr sz="2800">
                <a:latin typeface="Times New Roman" panose="02020603050405020304" charset="0"/>
                <a:cs typeface="Times New Roman" panose="02020603050405020304" charset="0"/>
              </a:rPr>
              <a:t>上镜的，上相的</a:t>
            </a:r>
          </a:p>
        </p:txBody>
      </p:sp>
      <p:sp>
        <p:nvSpPr>
          <p:cNvPr id="3" name="文本框 2"/>
          <p:cNvSpPr txBox="1"/>
          <p:nvPr>
            <p:custDataLst>
              <p:tags r:id="rId5"/>
            </p:custDataLst>
          </p:nvPr>
        </p:nvSpPr>
        <p:spPr>
          <a:xfrm>
            <a:off x="2357755" y="1512570"/>
            <a:ext cx="9773285" cy="3107690"/>
          </a:xfrm>
          <a:prstGeom prst="rect">
            <a:avLst/>
          </a:prstGeom>
          <a:noFill/>
        </p:spPr>
        <p:txBody>
          <a:bodyPr wrap="square" rtlCol="0" anchor="t">
            <a:spAutoFit/>
          </a:bodyPr>
          <a:lstStyle/>
          <a:p>
            <a:r>
              <a:rPr lang="zh-CN" sz="2800" i="1">
                <a:latin typeface="Times New Roman" panose="02020603050405020304" charset="0"/>
                <a:cs typeface="Times New Roman" panose="02020603050405020304" charset="0"/>
              </a:rPr>
              <a:t>拓展词汇：</a:t>
            </a:r>
          </a:p>
          <a:p>
            <a:r>
              <a:rPr lang="zh-CN" sz="2800">
                <a:latin typeface="Times New Roman" panose="02020603050405020304" charset="0"/>
                <a:cs typeface="Times New Roman" panose="02020603050405020304" charset="0"/>
              </a:rPr>
              <a:t>冰雪运动：</a:t>
            </a:r>
            <a:r>
              <a:rPr lang="en-US" altLang="zh-CN" sz="2800">
                <a:latin typeface="Times New Roman" panose="02020603050405020304" charset="0"/>
                <a:cs typeface="Times New Roman" panose="02020603050405020304" charset="0"/>
              </a:rPr>
              <a:t>sports on snow and ice</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短道速滑：</a:t>
            </a:r>
            <a:r>
              <a:rPr lang="en-US" altLang="zh-CN" sz="2800">
                <a:latin typeface="Times New Roman" panose="02020603050405020304" charset="0"/>
                <a:cs typeface="Times New Roman" panose="02020603050405020304" charset="0"/>
              </a:rPr>
              <a:t>short-track speed skating</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越野滑雪：</a:t>
            </a:r>
            <a:r>
              <a:rPr lang="en-US" altLang="zh-CN" sz="2800">
                <a:latin typeface="Times New Roman" panose="02020603050405020304" charset="0"/>
                <a:cs typeface="Times New Roman" panose="02020603050405020304" charset="0"/>
              </a:rPr>
              <a:t>cross-country skiing </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跳台滑雪：</a:t>
            </a:r>
            <a:r>
              <a:rPr lang="en-US" altLang="zh-CN" sz="2800">
                <a:latin typeface="Times New Roman" panose="02020603050405020304" charset="0"/>
                <a:cs typeface="Times New Roman" panose="02020603050405020304" charset="0"/>
              </a:rPr>
              <a:t>ski jumping</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冰球：</a:t>
            </a:r>
            <a:r>
              <a:rPr lang="en-US" altLang="zh-CN" sz="2800">
                <a:latin typeface="Times New Roman" panose="02020603050405020304" charset="0"/>
                <a:cs typeface="Times New Roman" panose="02020603050405020304" charset="0"/>
              </a:rPr>
              <a:t>ice hockey</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大跳台：</a:t>
            </a:r>
            <a:r>
              <a:rPr lang="en-US" altLang="zh-CN" sz="2800">
                <a:latin typeface="Times New Roman" panose="02020603050405020304" charset="0"/>
                <a:cs typeface="Times New Roman" panose="02020603050405020304" charset="0"/>
              </a:rPr>
              <a:t>big 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linds(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linds(horizontal)">
                                      <p:cBhvr>
                                        <p:cTn id="40" dur="500"/>
                                        <p:tgtEl>
                                          <p:spTgt spid="3">
                                            <p:txEl>
                                              <p:pRg st="5" end="5"/>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linds(horizont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linds(horizont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30815175616"/>
          <p:cNvPicPr>
            <a:picLocks noChangeAspect="1"/>
          </p:cNvPicPr>
          <p:nvPr>
            <p:custDataLst>
              <p:tags r:id="rId1"/>
            </p:custDataLst>
          </p:nvPr>
        </p:nvPicPr>
        <p:blipFill>
          <a:blip r:embed="rId8"/>
          <a:stretch>
            <a:fillRect/>
          </a:stretch>
        </p:blipFill>
        <p:spPr>
          <a:xfrm>
            <a:off x="6096000" y="2112010"/>
            <a:ext cx="5979795" cy="4689475"/>
          </a:xfrm>
          <a:prstGeom prst="rect">
            <a:avLst/>
          </a:prstGeom>
        </p:spPr>
      </p:pic>
      <p:sp>
        <p:nvSpPr>
          <p:cNvPr id="7" name="文本框 6"/>
          <p:cNvSpPr txBox="1"/>
          <p:nvPr>
            <p:custDataLst>
              <p:tags r:id="rId2"/>
            </p:custDataLst>
          </p:nvPr>
        </p:nvSpPr>
        <p:spPr>
          <a:xfrm>
            <a:off x="45085" y="-91440"/>
            <a:ext cx="2995930" cy="2676525"/>
          </a:xfrm>
          <a:prstGeom prst="rect">
            <a:avLst/>
          </a:prstGeom>
          <a:noFill/>
        </p:spPr>
        <p:txBody>
          <a:bodyPr wrap="square" rtlCol="0" anchor="t">
            <a:spAutoFit/>
          </a:bodyPr>
          <a:lstStyle/>
          <a:p>
            <a:endParaRPr lang="zh-CN" altLang="en-US" sz="2800" b="1">
              <a:solidFill>
                <a:srgbClr val="C00000"/>
              </a:solidFill>
              <a:latin typeface="Times New Roman" panose="02020603050405020304" charset="0"/>
              <a:cs typeface="Times New Roman" panose="02020603050405020304" charset="0"/>
              <a:sym typeface="+mn-ea"/>
            </a:endParaRPr>
          </a:p>
          <a:p>
            <a:r>
              <a:rPr lang="zh-CN" altLang="en-US" sz="2800" b="1">
                <a:solidFill>
                  <a:srgbClr val="C00000"/>
                </a:solidFill>
                <a:latin typeface="Times New Roman" panose="02020603050405020304" charset="0"/>
                <a:cs typeface="Times New Roman" panose="02020603050405020304" charset="0"/>
                <a:sym typeface="+mn-ea"/>
              </a:rPr>
              <a:t>marital status</a:t>
            </a:r>
          </a:p>
          <a:p>
            <a:endParaRPr lang="zh-CN" altLang="en-US" sz="2800" b="1">
              <a:solidFill>
                <a:srgbClr val="C00000"/>
              </a:solidFill>
              <a:latin typeface="Times New Roman" panose="02020603050405020304" charset="0"/>
              <a:cs typeface="Times New Roman" panose="02020603050405020304" charset="0"/>
              <a:sym typeface="+mn-ea"/>
            </a:endParaRPr>
          </a:p>
          <a:p>
            <a:r>
              <a:rPr lang="zh-CN" altLang="en-US" sz="2800" b="1">
                <a:solidFill>
                  <a:srgbClr val="C00000"/>
                </a:solidFill>
                <a:latin typeface="Times New Roman" panose="02020603050405020304" charset="0"/>
                <a:cs typeface="Times New Roman" panose="02020603050405020304" charset="0"/>
                <a:sym typeface="+mn-ea"/>
              </a:rPr>
              <a:t>trending hashtag</a:t>
            </a: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p:txBody>
      </p:sp>
      <p:pic>
        <p:nvPicPr>
          <p:cNvPr id="15" name="图片 14" descr="微信图片_20230815175455"/>
          <p:cNvPicPr>
            <a:picLocks noChangeAspect="1"/>
          </p:cNvPicPr>
          <p:nvPr>
            <p:custDataLst>
              <p:tags r:id="rId3"/>
            </p:custDataLst>
          </p:nvPr>
        </p:nvPicPr>
        <p:blipFill>
          <a:blip r:embed="rId9"/>
          <a:srcRect b="12020"/>
          <a:stretch>
            <a:fillRect/>
          </a:stretch>
        </p:blipFill>
        <p:spPr>
          <a:xfrm>
            <a:off x="116840" y="4244340"/>
            <a:ext cx="3009265" cy="2239010"/>
          </a:xfrm>
          <a:prstGeom prst="rect">
            <a:avLst/>
          </a:prstGeom>
        </p:spPr>
      </p:pic>
      <p:pic>
        <p:nvPicPr>
          <p:cNvPr id="16" name="图片 15" descr="trending"/>
          <p:cNvPicPr>
            <a:picLocks noChangeAspect="1"/>
          </p:cNvPicPr>
          <p:nvPr>
            <p:custDataLst>
              <p:tags r:id="rId4"/>
            </p:custDataLst>
          </p:nvPr>
        </p:nvPicPr>
        <p:blipFill>
          <a:blip r:embed="rId10"/>
          <a:srcRect b="10786"/>
          <a:stretch>
            <a:fillRect/>
          </a:stretch>
        </p:blipFill>
        <p:spPr>
          <a:xfrm>
            <a:off x="2190115" y="4244340"/>
            <a:ext cx="2771140" cy="2249170"/>
          </a:xfrm>
          <a:prstGeom prst="rect">
            <a:avLst/>
          </a:prstGeom>
        </p:spPr>
      </p:pic>
      <p:sp>
        <p:nvSpPr>
          <p:cNvPr id="13" name="文本框 12"/>
          <p:cNvSpPr txBox="1"/>
          <p:nvPr>
            <p:custDataLst>
              <p:tags r:id="rId5"/>
            </p:custDataLst>
          </p:nvPr>
        </p:nvSpPr>
        <p:spPr>
          <a:xfrm>
            <a:off x="2586355" y="57785"/>
            <a:ext cx="9773285" cy="953135"/>
          </a:xfrm>
          <a:prstGeom prst="rect">
            <a:avLst/>
          </a:prstGeom>
          <a:noFill/>
        </p:spPr>
        <p:txBody>
          <a:bodyPr wrap="square" rtlCol="0" anchor="t">
            <a:spAutoFit/>
          </a:bodyPr>
          <a:lstStyle/>
          <a:p>
            <a:r>
              <a:rPr sz="2800">
                <a:latin typeface="Times New Roman" panose="02020603050405020304" charset="0"/>
                <a:cs typeface="Times New Roman" panose="02020603050405020304" charset="0"/>
              </a:rPr>
              <a:t>ad</a:t>
            </a:r>
            <a:r>
              <a:rPr lang="en-US" sz="2800">
                <a:latin typeface="Times New Roman" panose="02020603050405020304" charset="0"/>
                <a:cs typeface="Times New Roman" panose="02020603050405020304" charset="0"/>
              </a:rPr>
              <a:t>j. </a:t>
            </a:r>
            <a:r>
              <a:rPr sz="2800">
                <a:latin typeface="Times New Roman" panose="02020603050405020304" charset="0"/>
                <a:cs typeface="Times New Roman" panose="02020603050405020304" charset="0"/>
              </a:rPr>
              <a:t>/ˈmær.ɪ.təl/</a:t>
            </a:r>
            <a:r>
              <a:rPr lang="en-US" sz="2800">
                <a:latin typeface="Times New Roman" panose="02020603050405020304" charset="0"/>
                <a:cs typeface="Times New Roman" panose="02020603050405020304" charset="0"/>
              </a:rPr>
              <a:t> 婚姻的</a:t>
            </a:r>
          </a:p>
          <a:p>
            <a:r>
              <a:rPr sz="2800" b="1">
                <a:solidFill>
                  <a:schemeClr val="accent2">
                    <a:lumMod val="50000"/>
                  </a:schemeClr>
                </a:solidFill>
                <a:latin typeface="Times New Roman" panose="02020603050405020304" charset="0"/>
                <a:cs typeface="Times New Roman" panose="02020603050405020304" charset="0"/>
              </a:rPr>
              <a:t>marital breakdown</a:t>
            </a:r>
            <a:r>
              <a:rPr lang="en-US" sz="2800" b="1">
                <a:solidFill>
                  <a:schemeClr val="accent2">
                    <a:lumMod val="50000"/>
                  </a:schemeClr>
                </a:solidFill>
                <a:latin typeface="Times New Roman" panose="02020603050405020304" charset="0"/>
                <a:cs typeface="Times New Roman" panose="02020603050405020304" charset="0"/>
              </a:rPr>
              <a:t> </a:t>
            </a:r>
            <a:r>
              <a:rPr sz="2800" b="1">
                <a:solidFill>
                  <a:schemeClr val="accent2">
                    <a:lumMod val="50000"/>
                  </a:schemeClr>
                </a:solidFill>
                <a:latin typeface="Times New Roman" panose="02020603050405020304" charset="0"/>
                <a:cs typeface="Times New Roman" panose="02020603050405020304" charset="0"/>
              </a:rPr>
              <a:t>婚姻破裂</a:t>
            </a:r>
          </a:p>
        </p:txBody>
      </p:sp>
      <p:sp>
        <p:nvSpPr>
          <p:cNvPr id="14" name="文本框 13"/>
          <p:cNvSpPr txBox="1"/>
          <p:nvPr>
            <p:custDataLst>
              <p:tags r:id="rId6"/>
            </p:custDataLst>
          </p:nvPr>
        </p:nvSpPr>
        <p:spPr>
          <a:xfrm>
            <a:off x="45085" y="1908175"/>
            <a:ext cx="5977255" cy="2122805"/>
          </a:xfrm>
          <a:prstGeom prst="rect">
            <a:avLst/>
          </a:prstGeom>
          <a:noFill/>
        </p:spPr>
        <p:txBody>
          <a:bodyPr wrap="square" rtlCol="0" anchor="t">
            <a:spAutoFit/>
          </a:bodyPr>
          <a:lstStyle/>
          <a:p>
            <a:r>
              <a:rPr lang="en-US" sz="2600">
                <a:latin typeface="Times New Roman" panose="02020603050405020304" charset="0"/>
                <a:cs typeface="Times New Roman" panose="02020603050405020304" charset="0"/>
              </a:rPr>
              <a:t>v.“（某一时刻在社交媒体或网站上）被提及最多的词语（主题或名字）” </a:t>
            </a:r>
          </a:p>
          <a:p>
            <a:r>
              <a:rPr lang="en-US" sz="2600">
                <a:latin typeface="Times New Roman" panose="02020603050405020304" charset="0"/>
                <a:cs typeface="Times New Roman" panose="02020603050405020304" charset="0"/>
              </a:rPr>
              <a:t>n. “趋势；趋向；倾向；动态；动向；热点”</a:t>
            </a:r>
          </a:p>
          <a:p>
            <a:r>
              <a:rPr sz="2800" b="1">
                <a:solidFill>
                  <a:schemeClr val="accent2">
                    <a:lumMod val="50000"/>
                  </a:schemeClr>
                </a:solidFill>
                <a:latin typeface="Times New Roman" panose="02020603050405020304" charset="0"/>
                <a:cs typeface="Times New Roman" panose="02020603050405020304" charset="0"/>
              </a:rPr>
              <a:t>trending hashtags/a trending topic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34975" y="129540"/>
            <a:ext cx="11584940" cy="2061210"/>
          </a:xfrm>
          <a:prstGeom prst="rect">
            <a:avLst/>
          </a:prstGeom>
          <a:noFill/>
        </p:spPr>
        <p:txBody>
          <a:bodyPr wrap="square" rtlCol="0">
            <a:spAutoFit/>
          </a:bodyPr>
          <a:lstStyle/>
          <a:p>
            <a:r>
              <a:rPr lang="en-US" altLang="zh-CN" sz="3200" b="1">
                <a:solidFill>
                  <a:srgbClr val="702C1F"/>
                </a:solidFill>
                <a:cs typeface="汉仪中宋S" panose="00020600040101010101" charset="-122"/>
              </a:rPr>
              <a:t>3. Crazy fans flock to decennial (/dɪˈsen.i.əl/ 表示“每十年一次的”) concert of Chinese idol group, with tickets, merch and hotels all selling out</a:t>
            </a:r>
          </a:p>
          <a:p>
            <a:endParaRPr lang="en-US" altLang="zh-CN" sz="3200" b="1">
              <a:solidFill>
                <a:srgbClr val="702C1F"/>
              </a:solidFill>
              <a:cs typeface="汉仪中宋S" panose="00020600040101010101" charset="-122"/>
            </a:endParaRPr>
          </a:p>
        </p:txBody>
      </p:sp>
      <p:pic>
        <p:nvPicPr>
          <p:cNvPr id="4" name="图片 3" descr="640"/>
          <p:cNvPicPr>
            <a:picLocks noChangeAspect="1"/>
          </p:cNvPicPr>
          <p:nvPr>
            <p:custDataLst>
              <p:tags r:id="rId2"/>
            </p:custDataLst>
          </p:nvPr>
        </p:nvPicPr>
        <p:blipFill>
          <a:blip r:embed="rId5"/>
          <a:stretch>
            <a:fillRect/>
          </a:stretch>
        </p:blipFill>
        <p:spPr>
          <a:xfrm>
            <a:off x="378460" y="1865630"/>
            <a:ext cx="5061585" cy="3374390"/>
          </a:xfrm>
          <a:prstGeom prst="rect">
            <a:avLst/>
          </a:prstGeom>
        </p:spPr>
      </p:pic>
      <p:pic>
        <p:nvPicPr>
          <p:cNvPr id="100" name="图片 99"/>
          <p:cNvPicPr/>
          <p:nvPr/>
        </p:nvPicPr>
        <p:blipFill>
          <a:blip r:embed="rId6"/>
          <a:stretch>
            <a:fillRect/>
          </a:stretch>
        </p:blipFill>
        <p:spPr>
          <a:xfrm>
            <a:off x="6245225" y="1865630"/>
            <a:ext cx="4579620" cy="3172460"/>
          </a:xfrm>
          <a:prstGeom prst="rect">
            <a:avLst/>
          </a:prstGeom>
          <a:noFill/>
          <a:ln w="9525">
            <a:noFill/>
          </a:ln>
        </p:spPr>
      </p:pic>
      <p:sp>
        <p:nvSpPr>
          <p:cNvPr id="11" name="文本框 10"/>
          <p:cNvSpPr txBox="1"/>
          <p:nvPr>
            <p:custDataLst>
              <p:tags r:id="rId3"/>
            </p:custDataLst>
          </p:nvPr>
        </p:nvSpPr>
        <p:spPr>
          <a:xfrm>
            <a:off x="434975" y="5404485"/>
            <a:ext cx="11306175" cy="891540"/>
          </a:xfrm>
          <a:prstGeom prst="rect">
            <a:avLst/>
          </a:prstGeom>
          <a:noFill/>
        </p:spPr>
        <p:txBody>
          <a:bodyPr wrap="square" rtlCol="0" anchor="t">
            <a:spAutoFit/>
          </a:bodyPr>
          <a:lstStyle/>
          <a:p>
            <a:r>
              <a:rPr sz="2600">
                <a:latin typeface="Times New Roman" panose="02020603050405020304" charset="0"/>
                <a:cs typeface="Times New Roman" panose="02020603050405020304" charset="0"/>
              </a:rPr>
              <a:t>Fans gather in Xi</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an Olympic Sports Center for the 10th anniversary concert of the hit Chinese band TFBoys on Sunday in Xi</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an, Shaanxi province. CHINA DAILY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linds(horizontal)">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5" y="635"/>
            <a:ext cx="12192635" cy="16494760"/>
          </a:xfrm>
          <a:prstGeom prst="rect">
            <a:avLst/>
          </a:prstGeom>
          <a:noFill/>
          <a:ln w="9525">
            <a:noFill/>
          </a:ln>
        </p:spPr>
        <p:txBody>
          <a:bodyPr wrap="square">
            <a:noAutofit/>
          </a:bodyPr>
          <a:lstStyle/>
          <a:p>
            <a:pPr indent="0"/>
            <a:r>
              <a:rPr lang="zh-CN" altLang="en-US" sz="2400">
                <a:solidFill>
                  <a:srgbClr val="702C1F"/>
                </a:solidFill>
                <a:latin typeface="Times New Roman" panose="02020603050405020304" charset="0"/>
                <a:ea typeface="汉仪中宋S" panose="00020600040101010101" charset="-122"/>
                <a:cs typeface="Times New Roman" panose="02020603050405020304" charset="0"/>
                <a:sym typeface="+mn-ea"/>
              </a:rPr>
              <a:t>语法填空</a:t>
            </a:r>
            <a:endParaRPr lang="en-US" altLang="zh-CN" sz="2400">
              <a:solidFill>
                <a:srgbClr val="702C1F"/>
              </a:solidFill>
              <a:latin typeface="Times New Roman" panose="02020603050405020304" charset="0"/>
              <a:ea typeface="汉仪中宋S" panose="00020600040101010101" charset="-122"/>
              <a:cs typeface="Times New Roman" panose="02020603050405020304" charset="0"/>
            </a:endParaRPr>
          </a:p>
          <a:p>
            <a:pPr indent="457200"/>
            <a:r>
              <a:rPr lang="en-US" sz="2500">
                <a:latin typeface="Times New Roman" panose="02020603050405020304" charset="0"/>
                <a:ea typeface="宋体" panose="02010600030101010101" pitchFamily="2" charset="-122"/>
                <a:cs typeface="Times New Roman" panose="02020603050405020304" charset="0"/>
              </a:rPr>
              <a:t>With their boyish charm and </a:t>
            </a:r>
            <a:r>
              <a:rPr lang="en-US" sz="2500" b="1">
                <a:latin typeface="Times New Roman" panose="02020603050405020304" charset="0"/>
                <a:ea typeface="宋体" panose="02010600030101010101" pitchFamily="2" charset="-122"/>
                <a:cs typeface="Times New Roman" panose="02020603050405020304" charset="0"/>
              </a:rPr>
              <a:t>bubblegum beats</a:t>
            </a:r>
            <a:r>
              <a:rPr lang="en-US" sz="2500">
                <a:latin typeface="Times New Roman" panose="02020603050405020304" charset="0"/>
                <a:ea typeface="宋体" panose="02010600030101010101" pitchFamily="2" charset="-122"/>
                <a:cs typeface="Times New Roman" panose="02020603050405020304" charset="0"/>
              </a:rPr>
              <a:t> (“泡泡糖”音乐), the members of Chinese pop group TFBoys are driving the popularity of Xi’an, Shaanxi province, </a:t>
            </a:r>
            <a:r>
              <a:rPr lang="en-US" sz="2500" u="sng">
                <a:latin typeface="Times New Roman" panose="02020603050405020304" charset="0"/>
                <a:ea typeface="宋体" panose="02010600030101010101" pitchFamily="2" charset="-122"/>
                <a:cs typeface="Times New Roman" panose="02020603050405020304" charset="0"/>
              </a:rPr>
              <a:t>               </a:t>
            </a:r>
            <a:r>
              <a:rPr lang="en-US" sz="2500">
                <a:latin typeface="Times New Roman" panose="02020603050405020304" charset="0"/>
                <a:ea typeface="宋体" panose="02010600030101010101" pitchFamily="2" charset="-122"/>
                <a:cs typeface="Times New Roman" panose="02020603050405020304" charset="0"/>
              </a:rPr>
              <a:t> they held a concert to mark the band’s 10th anniversary.</a:t>
            </a:r>
          </a:p>
          <a:p>
            <a:pPr indent="457200"/>
            <a:r>
              <a:rPr lang="en-US" sz="2500">
                <a:latin typeface="Times New Roman" panose="02020603050405020304" charset="0"/>
                <a:ea typeface="宋体" panose="02010600030101010101" pitchFamily="2" charset="-122"/>
                <a:cs typeface="Times New Roman" panose="02020603050405020304" charset="0"/>
              </a:rPr>
              <a:t>As a </a:t>
            </a:r>
            <a:r>
              <a:rPr lang="en-US" sz="2500" b="1">
                <a:latin typeface="Times New Roman" panose="02020603050405020304" charset="0"/>
                <a:ea typeface="宋体" panose="02010600030101010101" pitchFamily="2" charset="-122"/>
                <a:cs typeface="Times New Roman" panose="02020603050405020304" charset="0"/>
              </a:rPr>
              <a:t>legion of</a:t>
            </a:r>
            <a:r>
              <a:rPr lang="en-US" sz="2500">
                <a:latin typeface="Times New Roman" panose="02020603050405020304" charset="0"/>
                <a:ea typeface="宋体" panose="02010600030101010101" pitchFamily="2" charset="-122"/>
                <a:cs typeface="Times New Roman" panose="02020603050405020304" charset="0"/>
              </a:rPr>
              <a:t> (大批的) fans flocked to the Xi’an Olympic Sports Center to hear Wang Junkai, Wang Yuan and Yi Yangqianxi </a:t>
            </a:r>
            <a:r>
              <a:rPr lang="en-US" sz="2500" b="1">
                <a:latin typeface="Times New Roman" panose="02020603050405020304" charset="0"/>
                <a:ea typeface="宋体" panose="02010600030101010101" pitchFamily="2" charset="-122"/>
                <a:cs typeface="Times New Roman" panose="02020603050405020304" charset="0"/>
              </a:rPr>
              <a:t>croon</a:t>
            </a:r>
            <a:r>
              <a:rPr lang="en-US" sz="2500">
                <a:latin typeface="Times New Roman" panose="02020603050405020304" charset="0"/>
                <a:ea typeface="宋体" panose="02010600030101010101" pitchFamily="2" charset="-122"/>
                <a:cs typeface="Times New Roman" panose="02020603050405020304" charset="0"/>
              </a:rPr>
              <a:t> (吟唱) onstage, revenue (收入) from concert ticket sales reached 35.76 million yuan, which in turn drove the city’s tourism revenue to 416 million yuan. </a:t>
            </a:r>
          </a:p>
          <a:p>
            <a:pPr indent="457200"/>
            <a:r>
              <a:rPr lang="en-US" sz="2500">
                <a:latin typeface="Times New Roman" panose="02020603050405020304" charset="0"/>
                <a:ea typeface="宋体" panose="02010600030101010101" pitchFamily="2" charset="-122"/>
                <a:cs typeface="Times New Roman" panose="02020603050405020304" charset="0"/>
              </a:rPr>
              <a:t>The TFBoys was founded in 2013. As one of the first Chinese homegrown boy bands to reach and sustain global popularity, TFBoys </a:t>
            </a:r>
            <a:r>
              <a:rPr lang="en-US" sz="2500" u="sng">
                <a:latin typeface="Times New Roman" panose="02020603050405020304" charset="0"/>
                <a:ea typeface="宋体" panose="02010600030101010101" pitchFamily="2" charset="-122"/>
                <a:cs typeface="Times New Roman" panose="02020603050405020304" charset="0"/>
                <a:sym typeface="+mn-ea"/>
              </a:rPr>
              <a:t>               </a:t>
            </a:r>
            <a:r>
              <a:rPr lang="en-US" sz="2500">
                <a:latin typeface="Times New Roman" panose="02020603050405020304" charset="0"/>
                <a:ea typeface="宋体" panose="02010600030101010101" pitchFamily="2" charset="-122"/>
                <a:cs typeface="Times New Roman" panose="02020603050405020304" charset="0"/>
              </a:rPr>
              <a:t>(call) a cultural phenomenon, and the group’s concerts anywhere are powerful crowd magnets.</a:t>
            </a:r>
          </a:p>
          <a:p>
            <a:pPr indent="457200"/>
            <a:r>
              <a:rPr lang="en-US" sz="2500">
                <a:latin typeface="Times New Roman" panose="02020603050405020304" charset="0"/>
                <a:ea typeface="宋体" panose="02010600030101010101" pitchFamily="2" charset="-122"/>
                <a:cs typeface="Times New Roman" panose="02020603050405020304" charset="0"/>
                <a:sym typeface="+mn-ea"/>
              </a:rPr>
              <a:t>“I like to watch my favorite band’s tours in other cities. Each time, the experience is unique because the songs are a bit different and they share onstage their feelings about the hosting city,” said Wu Ying, 26, from Shanghai. The steady influx of </a:t>
            </a:r>
            <a:r>
              <a:rPr lang="en-US" sz="2500" u="sng">
                <a:latin typeface="Times New Roman" panose="02020603050405020304" charset="0"/>
                <a:ea typeface="宋体" panose="02010600030101010101" pitchFamily="2" charset="-122"/>
                <a:cs typeface="Times New Roman" panose="02020603050405020304" charset="0"/>
                <a:sym typeface="+mn-ea"/>
              </a:rPr>
              <a:t>               </a:t>
            </a:r>
            <a:r>
              <a:rPr lang="en-US" sz="2500">
                <a:latin typeface="Times New Roman" panose="02020603050405020304" charset="0"/>
                <a:ea typeface="宋体" panose="02010600030101010101" pitchFamily="2" charset="-122"/>
                <a:cs typeface="Times New Roman" panose="02020603050405020304" charset="0"/>
                <a:sym typeface="+mn-ea"/>
              </a:rPr>
              <a:t>(devote) fans to Xi’an prompted the trio to make an online plea (恳请), urging supporters to abstain from gatherings and activities at venues, hotels and other locations, and be mindful of the city’s capacity.</a:t>
            </a:r>
            <a:endParaRPr lang="en-US" sz="250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9517380" y="68516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where</a:t>
            </a:r>
          </a:p>
        </p:txBody>
      </p:sp>
      <p:sp>
        <p:nvSpPr>
          <p:cNvPr id="3" name="文本框 2"/>
          <p:cNvSpPr txBox="1"/>
          <p:nvPr>
            <p:custDataLst>
              <p:tags r:id="rId1"/>
            </p:custDataLst>
          </p:nvPr>
        </p:nvSpPr>
        <p:spPr>
          <a:xfrm>
            <a:off x="5659755" y="336804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is called</a:t>
            </a:r>
          </a:p>
        </p:txBody>
      </p:sp>
      <p:sp>
        <p:nvSpPr>
          <p:cNvPr id="4" name="文本框 3"/>
          <p:cNvSpPr txBox="1"/>
          <p:nvPr>
            <p:custDataLst>
              <p:tags r:id="rId2"/>
            </p:custDataLst>
          </p:nvPr>
        </p:nvSpPr>
        <p:spPr>
          <a:xfrm>
            <a:off x="8755380" y="486029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devoted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5" y="635"/>
            <a:ext cx="12192000" cy="16494760"/>
          </a:xfrm>
          <a:prstGeom prst="rect">
            <a:avLst/>
          </a:prstGeom>
          <a:noFill/>
          <a:ln w="9525">
            <a:noFill/>
          </a:ln>
        </p:spPr>
        <p:txBody>
          <a:bodyPr wrap="square">
            <a:noAutofit/>
          </a:bodyPr>
          <a:lstStyle/>
          <a:p>
            <a:pPr indent="457200"/>
            <a:r>
              <a:rPr lang="en-US" sz="2600">
                <a:latin typeface="Times New Roman" panose="02020603050405020304" charset="0"/>
                <a:ea typeface="宋体" panose="02010600030101010101" pitchFamily="2" charset="-122"/>
                <a:cs typeface="Times New Roman" panose="02020603050405020304" charset="0"/>
              </a:rPr>
              <a:t>Xi’an authorities, on their part, concentrated on measures such as strengthening security, </a:t>
            </a:r>
            <a:r>
              <a:rPr lang="en-US" sz="2600" b="1">
                <a:latin typeface="Times New Roman" panose="02020603050405020304" charset="0"/>
                <a:ea typeface="宋体" panose="02010600030101010101" pitchFamily="2" charset="-122"/>
                <a:cs typeface="Times New Roman" panose="02020603050405020304" charset="0"/>
              </a:rPr>
              <a:t>prolonging</a:t>
            </a:r>
            <a:r>
              <a:rPr lang="en-US" sz="2600">
                <a:latin typeface="Times New Roman" panose="02020603050405020304" charset="0"/>
                <a:ea typeface="宋体" panose="02010600030101010101" pitchFamily="2" charset="-122"/>
                <a:cs typeface="Times New Roman" panose="02020603050405020304" charset="0"/>
              </a:rPr>
              <a:t> (延长) public transportation operating hours and releasing official guidelines for fans.</a:t>
            </a:r>
          </a:p>
          <a:p>
            <a:pPr indent="457200"/>
            <a:r>
              <a:rPr lang="en-US" sz="2600">
                <a:latin typeface="Times New Roman" panose="02020603050405020304" charset="0"/>
                <a:ea typeface="宋体" panose="02010600030101010101" pitchFamily="2" charset="-122"/>
                <a:cs typeface="Times New Roman" panose="02020603050405020304" charset="0"/>
              </a:rPr>
              <a:t>Qiao Chengwei, business manager of travel portal Tuniu, attributed the rush partly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         </a:t>
            </a:r>
            <a:r>
              <a:rPr lang="en-US" sz="2600" u="sng">
                <a:latin typeface="Times New Roman" panose="02020603050405020304" charset="0"/>
                <a:ea typeface="宋体" panose="02010600030101010101" pitchFamily="2" charset="-122"/>
                <a:cs typeface="Times New Roman" panose="02020603050405020304" charset="0"/>
                <a:sym typeface="+mn-ea"/>
              </a:rPr>
              <a:t>               </a:t>
            </a:r>
          </a:p>
          <a:p>
            <a:pPr indent="457200"/>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the strategic approach of Xi’an culture and tourism authorities.</a:t>
            </a:r>
          </a:p>
          <a:p>
            <a:pPr indent="457200"/>
            <a:r>
              <a:rPr lang="en-US" sz="2600">
                <a:latin typeface="Times New Roman" panose="02020603050405020304" charset="0"/>
                <a:ea typeface="宋体" panose="02010600030101010101" pitchFamily="2" charset="-122"/>
                <a:cs typeface="Times New Roman" panose="02020603050405020304" charset="0"/>
              </a:rPr>
              <a:t>“Xi’an has always been one of the most popular inter-provincial travel destinations. Family trips and study tours is leading to a huge demand for high-speed train tickets and museum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(admit),” he said.</a:t>
            </a:r>
          </a:p>
          <a:p>
            <a:pPr indent="457200"/>
            <a:r>
              <a:rPr lang="en-US" sz="2600">
                <a:latin typeface="Times New Roman" panose="02020603050405020304" charset="0"/>
                <a:ea typeface="宋体" panose="02010600030101010101" pitchFamily="2" charset="-122"/>
                <a:cs typeface="Times New Roman" panose="02020603050405020304" charset="0"/>
              </a:rPr>
              <a:t>Feng Rao, dean of the tourism research academy at Mafengwo, said, “Concerts not only bring economic benefits to tourism, but more importantly, they enhance the hosting city’s popularity and showcase its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(unique) and charm.” For first-tier and second-tier cities, larger and higher-quality concerts attract more audiences, drive consumption and increase tourism appeal.</a:t>
            </a:r>
          </a:p>
          <a:p>
            <a:pPr indent="457200"/>
            <a:r>
              <a:rPr lang="en-US" sz="2600">
                <a:latin typeface="Times New Roman" panose="02020603050405020304" charset="0"/>
                <a:ea typeface="宋体" panose="02010600030101010101" pitchFamily="2" charset="-122"/>
                <a:cs typeface="Times New Roman" panose="02020603050405020304" charset="0"/>
              </a:rPr>
              <a:t>For smaller cities, it is ideal to balance scale and quality. When it is challenging to support large concerts, lower-cost music festivals are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better choice, he said.</a:t>
            </a:r>
          </a:p>
          <a:p>
            <a:pPr indent="457200"/>
            <a:r>
              <a:rPr lang="en-US" sz="2600">
                <a:latin typeface="Times New Roman" panose="02020603050405020304" charset="0"/>
                <a:ea typeface="宋体" panose="02010600030101010101" pitchFamily="2" charset="-122"/>
                <a:cs typeface="Times New Roman" panose="02020603050405020304" charset="0"/>
              </a:rPr>
              <a:t>	</a:t>
            </a:r>
          </a:p>
        </p:txBody>
      </p:sp>
      <p:sp>
        <p:nvSpPr>
          <p:cNvPr id="3" name="文本框 2"/>
          <p:cNvSpPr txBox="1"/>
          <p:nvPr>
            <p:custDataLst>
              <p:tags r:id="rId1"/>
            </p:custDataLst>
          </p:nvPr>
        </p:nvSpPr>
        <p:spPr>
          <a:xfrm>
            <a:off x="659130" y="157416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to</a:t>
            </a:r>
          </a:p>
        </p:txBody>
      </p:sp>
      <p:sp>
        <p:nvSpPr>
          <p:cNvPr id="2" name="文本框 1"/>
          <p:cNvSpPr txBox="1"/>
          <p:nvPr>
            <p:custDataLst>
              <p:tags r:id="rId2"/>
            </p:custDataLst>
          </p:nvPr>
        </p:nvSpPr>
        <p:spPr>
          <a:xfrm>
            <a:off x="1277620" y="270192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admissions</a:t>
            </a:r>
          </a:p>
        </p:txBody>
      </p:sp>
      <p:sp>
        <p:nvSpPr>
          <p:cNvPr id="4" name="文本框 3"/>
          <p:cNvSpPr txBox="1"/>
          <p:nvPr>
            <p:custDataLst>
              <p:tags r:id="rId3"/>
            </p:custDataLst>
          </p:nvPr>
        </p:nvSpPr>
        <p:spPr>
          <a:xfrm>
            <a:off x="4547870" y="387667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uniqueness</a:t>
            </a:r>
          </a:p>
        </p:txBody>
      </p:sp>
      <p:sp>
        <p:nvSpPr>
          <p:cNvPr id="5" name="文本框 4"/>
          <p:cNvSpPr txBox="1"/>
          <p:nvPr>
            <p:custDataLst>
              <p:tags r:id="rId4"/>
            </p:custDataLst>
          </p:nvPr>
        </p:nvSpPr>
        <p:spPr>
          <a:xfrm>
            <a:off x="7373620" y="550418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5" y="635"/>
            <a:ext cx="12192000" cy="16494760"/>
          </a:xfrm>
          <a:prstGeom prst="rect">
            <a:avLst/>
          </a:prstGeom>
          <a:noFill/>
          <a:ln w="9525">
            <a:noFill/>
          </a:ln>
        </p:spPr>
        <p:txBody>
          <a:bodyPr wrap="square">
            <a:noAutofit/>
          </a:bodyPr>
          <a:lstStyle/>
          <a:p>
            <a:pPr indent="457200"/>
            <a:r>
              <a:rPr lang="en-US" sz="2600">
                <a:latin typeface="Times New Roman" panose="02020603050405020304" charset="0"/>
                <a:ea typeface="宋体" panose="02010600030101010101" pitchFamily="2" charset="-122"/>
                <a:cs typeface="Times New Roman" panose="02020603050405020304" charset="0"/>
              </a:rPr>
              <a:t>Song Changyao, head of the tourism management department at Beijing International Studies University, said: “Concerts and music festivals bring tourists to the hosting city, especially overnight tourists, which contributes to the overall tourism revenue.” Song, however, pointed out that such big-ticket events put extra pressure on a city’s normal operations. “It is necessary to make </a:t>
            </a:r>
            <a:r>
              <a:rPr lang="en-US" sz="2600" b="1">
                <a:latin typeface="Times New Roman" panose="02020603050405020304" charset="0"/>
                <a:ea typeface="宋体" panose="02010600030101010101" pitchFamily="2" charset="-122"/>
                <a:cs typeface="Times New Roman" panose="02020603050405020304" charset="0"/>
              </a:rPr>
              <a:t>provisional </a:t>
            </a:r>
            <a:r>
              <a:rPr lang="en-US" sz="2600">
                <a:latin typeface="Times New Roman" panose="02020603050405020304" charset="0"/>
                <a:ea typeface="宋体" panose="02010600030101010101" pitchFamily="2" charset="-122"/>
                <a:cs typeface="Times New Roman" panose="02020603050405020304" charset="0"/>
              </a:rPr>
              <a:t>(临时的) arrangements and emergency plans, focusing on crowd management, traffic routes, emergency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(evacuate) and price stabilization during such events,” he said.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(compare) with traditional sightseeing, such events represent a form of fan economy, creating emotional connections for fans and visitors. These events provide young people memories, emotional resonance or stress relief, reflecting the diverse, personalized and emotion-driven trends in tourism demand,” he added.</a:t>
            </a:r>
          </a:p>
        </p:txBody>
      </p:sp>
      <p:sp>
        <p:nvSpPr>
          <p:cNvPr id="3" name="文本框 2"/>
          <p:cNvSpPr txBox="1"/>
          <p:nvPr>
            <p:custDataLst>
              <p:tags r:id="rId1"/>
            </p:custDataLst>
          </p:nvPr>
        </p:nvSpPr>
        <p:spPr>
          <a:xfrm>
            <a:off x="8700135" y="195453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evacuation</a:t>
            </a:r>
          </a:p>
        </p:txBody>
      </p:sp>
      <p:sp>
        <p:nvSpPr>
          <p:cNvPr id="2" name="文本框 1"/>
          <p:cNvSpPr txBox="1"/>
          <p:nvPr>
            <p:custDataLst>
              <p:tags r:id="rId2"/>
            </p:custDataLst>
          </p:nvPr>
        </p:nvSpPr>
        <p:spPr>
          <a:xfrm>
            <a:off x="7096125" y="2352675"/>
            <a:ext cx="2032635" cy="521970"/>
          </a:xfrm>
          <a:prstGeom prst="rect">
            <a:avLst/>
          </a:prstGeom>
          <a:noFill/>
        </p:spPr>
        <p:txBody>
          <a:bodyPr wrap="square" rtlCol="0" anchor="t">
            <a:spAutoFit/>
          </a:bodyPr>
          <a:lstStyle/>
          <a:p>
            <a:r>
              <a:rPr lang="en-US" sz="2800" b="1">
                <a:solidFill>
                  <a:srgbClr val="C00000"/>
                </a:solidFill>
                <a:latin typeface="Times New Roman" panose="02020603050405020304" charset="0"/>
                <a:cs typeface="Times New Roman" panose="02020603050405020304" charset="0"/>
                <a:sym typeface="+mn-ea"/>
              </a:rPr>
              <a:t>C</a:t>
            </a:r>
            <a:r>
              <a:rPr lang="en-US" sz="2800" b="1">
                <a:solidFill>
                  <a:schemeClr val="accent2">
                    <a:lumMod val="50000"/>
                  </a:schemeClr>
                </a:solidFill>
                <a:latin typeface="Times New Roman" panose="02020603050405020304" charset="0"/>
                <a:cs typeface="Times New Roman" panose="02020603050405020304" charset="0"/>
                <a:sym typeface="+mn-ea"/>
              </a:rPr>
              <a:t>ompared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34975" y="273685"/>
            <a:ext cx="11584940" cy="583565"/>
          </a:xfrm>
          <a:prstGeom prst="rect">
            <a:avLst/>
          </a:prstGeom>
          <a:noFill/>
        </p:spPr>
        <p:txBody>
          <a:bodyPr wrap="square" rtlCol="0">
            <a:spAutoFit/>
          </a:bodyPr>
          <a:lstStyle/>
          <a:p>
            <a:r>
              <a:rPr lang="en-US" altLang="zh-CN" sz="3200" b="1">
                <a:solidFill>
                  <a:srgbClr val="702C1F"/>
                </a:solidFill>
                <a:cs typeface="汉仪中宋S" panose="00020600040101010101" charset="-122"/>
              </a:rPr>
              <a:t>4. Barbie vs Oppenheimer </a:t>
            </a:r>
          </a:p>
        </p:txBody>
      </p:sp>
      <p:pic>
        <p:nvPicPr>
          <p:cNvPr id="2" name="Oppenherimer">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1453515" y="857250"/>
            <a:ext cx="8314055" cy="6000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2"/>
                </p:tgtEl>
              </p:cMediaNode>
            </p:vide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66795" y="2139315"/>
            <a:ext cx="5120005" cy="706755"/>
          </a:xfrm>
          <a:prstGeom prst="rect">
            <a:avLst/>
          </a:prstGeom>
          <a:noFill/>
        </p:spPr>
        <p:txBody>
          <a:bodyPr wrap="none" rtlCol="0">
            <a:spAutoFit/>
          </a:bodyPr>
          <a:lstStyle/>
          <a:p>
            <a:pPr algn="l"/>
            <a:r>
              <a:rPr sz="4000">
                <a:ln>
                  <a:solidFill>
                    <a:srgbClr val="702C1F"/>
                  </a:solidFill>
                </a:ln>
                <a:solidFill>
                  <a:schemeClr val="bg2">
                    <a:lumMod val="25000"/>
                  </a:schemeClr>
                </a:solidFill>
                <a:latin typeface="Times New Roman" panose="02020603050405020304" charset="0"/>
                <a:ea typeface="汉仪傲娇体简" panose="02010509060101010101" charset="-122"/>
                <a:cs typeface="Times New Roman" panose="02020603050405020304" charset="0"/>
              </a:rPr>
              <a:t>Well begun is half done.</a:t>
            </a:r>
          </a:p>
        </p:txBody>
      </p:sp>
      <p:sp>
        <p:nvSpPr>
          <p:cNvPr id="2" name="文本框 1"/>
          <p:cNvSpPr txBox="1"/>
          <p:nvPr>
            <p:custDataLst>
              <p:tags r:id="rId1"/>
            </p:custDataLst>
          </p:nvPr>
        </p:nvSpPr>
        <p:spPr>
          <a:xfrm>
            <a:off x="2764155" y="746125"/>
            <a:ext cx="6725285" cy="1198880"/>
          </a:xfrm>
          <a:prstGeom prst="rect">
            <a:avLst/>
          </a:prstGeom>
          <a:noFill/>
        </p:spPr>
        <p:txBody>
          <a:bodyPr wrap="none" rtlCol="0">
            <a:spAutoFit/>
          </a:bodyPr>
          <a:lstStyle/>
          <a:p>
            <a:pPr algn="l"/>
            <a:r>
              <a:rPr lang="en-US" sz="7200" b="1">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New Term Begins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34975" y="273685"/>
            <a:ext cx="11584940" cy="583565"/>
          </a:xfrm>
          <a:prstGeom prst="rect">
            <a:avLst/>
          </a:prstGeom>
          <a:noFill/>
        </p:spPr>
        <p:txBody>
          <a:bodyPr wrap="square" rtlCol="0">
            <a:spAutoFit/>
          </a:bodyPr>
          <a:lstStyle/>
          <a:p>
            <a:r>
              <a:rPr lang="en-US" altLang="zh-CN" sz="3200" b="1">
                <a:solidFill>
                  <a:srgbClr val="702C1F"/>
                </a:solidFill>
                <a:cs typeface="汉仪中宋S" panose="00020600040101010101" charset="-122"/>
              </a:rPr>
              <a:t>4. Barbie vs Oppenheimer </a:t>
            </a:r>
          </a:p>
        </p:txBody>
      </p:sp>
      <p:pic>
        <p:nvPicPr>
          <p:cNvPr id="3" name="Barbie">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71120" y="857250"/>
            <a:ext cx="12059285" cy="5832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3"/>
                </p:tgtEl>
              </p:cMediaNode>
            </p:vide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2578735" y="90805"/>
            <a:ext cx="6875780" cy="3017520"/>
          </a:xfrm>
          <a:prstGeom prst="rect">
            <a:avLst/>
          </a:prstGeom>
        </p:spPr>
      </p:pic>
      <p:sp>
        <p:nvSpPr>
          <p:cNvPr id="8" name="文本框 7"/>
          <p:cNvSpPr txBox="1"/>
          <p:nvPr/>
        </p:nvSpPr>
        <p:spPr>
          <a:xfrm>
            <a:off x="129540" y="3108325"/>
            <a:ext cx="11633200" cy="953135"/>
          </a:xfrm>
          <a:prstGeom prst="rect">
            <a:avLst/>
          </a:prstGeom>
          <a:noFill/>
        </p:spPr>
        <p:txBody>
          <a:bodyPr wrap="square" rtlCol="0" anchor="t">
            <a:spAutoFit/>
          </a:bodyPr>
          <a:lstStyle/>
          <a:p>
            <a:r>
              <a:rPr lang="zh-CN" altLang="en-US" sz="2800"/>
              <a:t>炸弹;爆炸装置</a:t>
            </a:r>
          </a:p>
          <a:p>
            <a:r>
              <a:rPr lang="zh-CN" altLang="en-US" sz="2800"/>
              <a:t>A 100-pound bomb </a:t>
            </a:r>
            <a:r>
              <a:rPr lang="zh-CN" altLang="en-US" sz="2800" b="1">
                <a:solidFill>
                  <a:schemeClr val="accent2">
                    <a:lumMod val="50000"/>
                  </a:schemeClr>
                </a:solidFill>
              </a:rPr>
              <a:t>exploded/went off</a:t>
            </a:r>
            <a:r>
              <a:rPr lang="zh-CN" altLang="en-US" sz="2800"/>
              <a:t> today, injuring three people.</a:t>
            </a:r>
          </a:p>
        </p:txBody>
      </p:sp>
      <p:sp>
        <p:nvSpPr>
          <p:cNvPr id="12" name="文本框 11"/>
          <p:cNvSpPr txBox="1"/>
          <p:nvPr>
            <p:custDataLst>
              <p:tags r:id="rId1"/>
            </p:custDataLst>
          </p:nvPr>
        </p:nvSpPr>
        <p:spPr>
          <a:xfrm>
            <a:off x="256540" y="4061460"/>
            <a:ext cx="11633200" cy="1383665"/>
          </a:xfrm>
          <a:prstGeom prst="rect">
            <a:avLst/>
          </a:prstGeom>
          <a:noFill/>
        </p:spPr>
        <p:txBody>
          <a:bodyPr wrap="square" rtlCol="0" anchor="t">
            <a:spAutoFit/>
          </a:bodyPr>
          <a:lstStyle/>
          <a:p>
            <a:pPr marL="514350" indent="-514350">
              <a:buFont typeface="+mj-lt"/>
              <a:buAutoNum type="arabicPeriod"/>
            </a:pPr>
            <a:r>
              <a:rPr lang="zh-CN" altLang="en-US" sz="2800"/>
              <a:t>a sudden and often unpleasant piece of news（常指令人不快的）出人意料的消息;爆炸性新闻</a:t>
            </a:r>
          </a:p>
          <a:p>
            <a:pPr marL="514350" indent="-514350">
              <a:buFont typeface="+mj-lt"/>
              <a:buAutoNum type="arabicPeriod"/>
            </a:pPr>
            <a:r>
              <a:rPr lang="zh-CN" altLang="en-US" sz="2800"/>
              <a:t>a very attractive person美女</a:t>
            </a:r>
            <a:r>
              <a:rPr lang="zh-CN" altLang="en-US" sz="2800" b="1">
                <a:solidFill>
                  <a:schemeClr val="accent2">
                    <a:lumMod val="50000"/>
                  </a:schemeClr>
                </a:solidFill>
              </a:rPr>
              <a:t> (a blonde bombshell金发美女)</a:t>
            </a:r>
          </a:p>
        </p:txBody>
      </p:sp>
      <p:sp>
        <p:nvSpPr>
          <p:cNvPr id="15" name="文本框 14"/>
          <p:cNvSpPr txBox="1"/>
          <p:nvPr>
            <p:custDataLst>
              <p:tags r:id="rId2"/>
            </p:custDataLst>
          </p:nvPr>
        </p:nvSpPr>
        <p:spPr>
          <a:xfrm>
            <a:off x="256540" y="5445125"/>
            <a:ext cx="11633200" cy="953135"/>
          </a:xfrm>
          <a:prstGeom prst="rect">
            <a:avLst/>
          </a:prstGeom>
          <a:noFill/>
        </p:spPr>
        <p:txBody>
          <a:bodyPr wrap="square" rtlCol="0" anchor="t">
            <a:spAutoFit/>
          </a:bodyPr>
          <a:lstStyle/>
          <a:p>
            <a:pPr indent="0">
              <a:buFont typeface="+mj-lt"/>
              <a:buNone/>
            </a:pPr>
            <a:r>
              <a:rPr lang="en-US" altLang="zh-CN" sz="2800" b="1">
                <a:solidFill>
                  <a:schemeClr val="accent2">
                    <a:lumMod val="50000"/>
                  </a:schemeClr>
                </a:solidFill>
              </a:rPr>
              <a:t>fortune: </a:t>
            </a:r>
            <a:r>
              <a:rPr lang="zh-CN" altLang="en-US" sz="2800"/>
              <a:t>命运</a:t>
            </a:r>
            <a:endParaRPr lang="en-US" altLang="zh-CN" sz="2800" b="1">
              <a:solidFill>
                <a:schemeClr val="accent2">
                  <a:lumMod val="50000"/>
                </a:schemeClr>
              </a:solidFill>
            </a:endParaRPr>
          </a:p>
          <a:p>
            <a:pPr indent="0">
              <a:buFont typeface="+mj-lt"/>
              <a:buNone/>
            </a:pPr>
            <a:r>
              <a:rPr lang="en-US" altLang="zh-CN" sz="2800" b="1">
                <a:solidFill>
                  <a:schemeClr val="accent2">
                    <a:lumMod val="50000"/>
                  </a:schemeClr>
                </a:solidFill>
              </a:rPr>
              <a:t>blockbuster: </a:t>
            </a:r>
            <a:r>
              <a:rPr lang="zh-CN" altLang="en-US" sz="2800"/>
              <a:t>a blockbuster movie/novel 电影大片／风靡一时的小说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A1dlS26"/>
          <p:cNvPicPr>
            <a:picLocks noChangeAspect="1"/>
          </p:cNvPicPr>
          <p:nvPr/>
        </p:nvPicPr>
        <p:blipFill>
          <a:blip r:embed="rId2"/>
          <a:stretch>
            <a:fillRect/>
          </a:stretch>
        </p:blipFill>
        <p:spPr>
          <a:xfrm>
            <a:off x="436245" y="262255"/>
            <a:ext cx="5794375" cy="4544695"/>
          </a:xfrm>
          <a:prstGeom prst="rect">
            <a:avLst/>
          </a:prstGeom>
        </p:spPr>
      </p:pic>
      <p:pic>
        <p:nvPicPr>
          <p:cNvPr id="100" name="图片 99"/>
          <p:cNvPicPr/>
          <p:nvPr/>
        </p:nvPicPr>
        <p:blipFill>
          <a:blip r:embed="rId3"/>
          <a:stretch>
            <a:fillRect/>
          </a:stretch>
        </p:blipFill>
        <p:spPr>
          <a:xfrm>
            <a:off x="6714490" y="262414"/>
            <a:ext cx="3048000" cy="4519612"/>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9540" y="0"/>
            <a:ext cx="4099560" cy="1198880"/>
          </a:xfrm>
          <a:prstGeom prst="rect">
            <a:avLst/>
          </a:prstGeom>
          <a:noFill/>
        </p:spPr>
        <p:txBody>
          <a:bodyPr wrap="none" rtlCol="0">
            <a:spAutoFit/>
          </a:bodyPr>
          <a:lstStyle/>
          <a:p>
            <a:r>
              <a:rPr lang="en-US" altLang="zh-CN" sz="7200">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Part Three</a:t>
            </a:r>
            <a:r>
              <a:rPr lang="en-US" altLang="zh-CN">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 </a:t>
            </a:r>
          </a:p>
        </p:txBody>
      </p:sp>
      <p:sp>
        <p:nvSpPr>
          <p:cNvPr id="7" name="文本框 6"/>
          <p:cNvSpPr txBox="1"/>
          <p:nvPr>
            <p:custDataLst>
              <p:tags r:id="rId2"/>
            </p:custDataLst>
          </p:nvPr>
        </p:nvSpPr>
        <p:spPr>
          <a:xfrm>
            <a:off x="535940" y="1449705"/>
            <a:ext cx="11389360" cy="1445260"/>
          </a:xfrm>
          <a:prstGeom prst="rect">
            <a:avLst/>
          </a:prstGeom>
          <a:noFill/>
        </p:spPr>
        <p:txBody>
          <a:bodyPr wrap="square" rtlCol="0" anchor="t">
            <a:spAutoFit/>
          </a:bodyPr>
          <a:lstStyle/>
          <a:p>
            <a:pPr algn="ctr">
              <a:lnSpc>
                <a:spcPct val="100000"/>
              </a:lnSpc>
            </a:pPr>
            <a:r>
              <a:rPr lang="en-US" altLang="zh-CN" sz="4400" b="1" dirty="0">
                <a:sym typeface="+mn-ea"/>
              </a:rPr>
              <a:t>How</a:t>
            </a:r>
            <a:r>
              <a:rPr lang="zh-CN" altLang="en-US" sz="4400" b="1" dirty="0">
                <a:sym typeface="+mn-ea"/>
              </a:rPr>
              <a:t> </a:t>
            </a:r>
            <a:r>
              <a:rPr lang="en-US" altLang="zh-CN" sz="4400" b="1" dirty="0">
                <a:sym typeface="+mn-ea"/>
              </a:rPr>
              <a:t>to</a:t>
            </a:r>
            <a:r>
              <a:rPr lang="zh-CN" altLang="en-US" sz="4400" b="1" dirty="0">
                <a:sym typeface="+mn-ea"/>
              </a:rPr>
              <a:t> </a:t>
            </a:r>
            <a:r>
              <a:rPr lang="en-US" altLang="zh-CN" sz="4400" b="1" i="1">
                <a:solidFill>
                  <a:srgbClr val="702C1F"/>
                </a:solidFill>
                <a:latin typeface="汉仪中宋S" panose="00020600040101010101" charset="-122"/>
                <a:ea typeface="汉仪中宋S" panose="00020600040101010101" charset="-122"/>
                <a:cs typeface="汉仪中宋S" panose="00020600040101010101" charset="-122"/>
                <a:sym typeface="+mn-ea"/>
              </a:rPr>
              <a:t>study English</a:t>
            </a:r>
            <a:r>
              <a:rPr lang="en-US" altLang="zh-CN" sz="4400" b="1" dirty="0" err="1">
                <a:sym typeface="+mn-ea"/>
              </a:rPr>
              <a:t> in new term</a:t>
            </a:r>
            <a:r>
              <a:rPr lang="en-US" altLang="zh-CN" sz="4400" b="1" dirty="0">
                <a:sym typeface="+mn-ea"/>
              </a:rPr>
              <a:t>?</a:t>
            </a: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 </a:t>
            </a: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a:p>
            <a:pPr algn="ctr">
              <a:lnSpc>
                <a:spcPct val="100000"/>
              </a:lnSpc>
            </a:pP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
          <p:cNvSpPr txBox="1"/>
          <p:nvPr>
            <p:custDataLst>
              <p:tags r:id="rId1"/>
            </p:custDataLst>
          </p:nvPr>
        </p:nvSpPr>
        <p:spPr>
          <a:xfrm>
            <a:off x="310785" y="138474"/>
            <a:ext cx="4029558" cy="4032066"/>
          </a:xfrm>
          <a:prstGeom prst="rect">
            <a:avLst/>
          </a:prstGeom>
          <a:noFill/>
        </p:spPr>
        <p:txBody>
          <a:bodyPr wrap="square" rtlCol="0">
            <a:spAutoFit/>
          </a:bodyPr>
          <a:lstStyle/>
          <a:p>
            <a:pPr marL="342900" indent="-342900">
              <a:lnSpc>
                <a:spcPct val="150000"/>
              </a:lnSpc>
              <a:buAutoNum type="arabicPeriod"/>
            </a:pPr>
            <a:r>
              <a:rPr lang="en-US" sz="3500" b="1" dirty="0">
                <a:solidFill>
                  <a:srgbClr val="702C1F"/>
                </a:solidFill>
                <a:latin typeface="+mn-ea"/>
              </a:rPr>
              <a:t>Listen carefully</a:t>
            </a:r>
          </a:p>
          <a:p>
            <a:pPr marL="342900" indent="-342900">
              <a:lnSpc>
                <a:spcPct val="150000"/>
              </a:lnSpc>
              <a:buAutoNum type="arabicPeriod"/>
            </a:pPr>
            <a:r>
              <a:rPr lang="en-US" sz="3500" b="1" dirty="0">
                <a:solidFill>
                  <a:srgbClr val="702C1F"/>
                </a:solidFill>
                <a:latin typeface="+mn-ea"/>
              </a:rPr>
              <a:t>Speak bravely</a:t>
            </a:r>
          </a:p>
          <a:p>
            <a:pPr marL="342900" indent="-342900">
              <a:lnSpc>
                <a:spcPct val="150000"/>
              </a:lnSpc>
              <a:buAutoNum type="arabicPeriod"/>
            </a:pPr>
            <a:r>
              <a:rPr lang="en-US" sz="3500" b="1" dirty="0">
                <a:solidFill>
                  <a:srgbClr val="702C1F"/>
                </a:solidFill>
                <a:latin typeface="+mn-ea"/>
              </a:rPr>
              <a:t>Read loudly</a:t>
            </a:r>
          </a:p>
          <a:p>
            <a:pPr marL="342900" indent="-342900">
              <a:lnSpc>
                <a:spcPct val="150000"/>
              </a:lnSpc>
              <a:buAutoNum type="arabicPeriod"/>
            </a:pPr>
            <a:r>
              <a:rPr lang="en-US" sz="3500" b="1" dirty="0">
                <a:solidFill>
                  <a:srgbClr val="702C1F"/>
                </a:solidFill>
                <a:latin typeface="+mn-ea"/>
              </a:rPr>
              <a:t>Recite actively</a:t>
            </a:r>
          </a:p>
          <a:p>
            <a:pPr marL="342900" indent="-342900">
              <a:lnSpc>
                <a:spcPct val="150000"/>
              </a:lnSpc>
              <a:buFontTx/>
              <a:buAutoNum type="arabicPeriod"/>
            </a:pPr>
            <a:r>
              <a:rPr lang="en-US" sz="3500" b="1" dirty="0">
                <a:solidFill>
                  <a:srgbClr val="702C1F"/>
                </a:solidFill>
                <a:latin typeface="+mn-ea"/>
              </a:rPr>
              <a:t>Write beautifully</a:t>
            </a:r>
          </a:p>
        </p:txBody>
      </p:sp>
      <p:sp>
        <p:nvSpPr>
          <p:cNvPr id="19" name="Right Brace 3"/>
          <p:cNvSpPr/>
          <p:nvPr>
            <p:custDataLst>
              <p:tags r:id="rId2"/>
            </p:custDataLst>
          </p:nvPr>
        </p:nvSpPr>
        <p:spPr>
          <a:xfrm>
            <a:off x="4459165" y="562416"/>
            <a:ext cx="495947" cy="960895"/>
          </a:xfrm>
          <a:prstGeom prst="rightBrac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2C1F"/>
              </a:solidFill>
            </a:endParaRPr>
          </a:p>
        </p:txBody>
      </p:sp>
      <p:sp>
        <p:nvSpPr>
          <p:cNvPr id="20" name="TextBox 4"/>
          <p:cNvSpPr txBox="1"/>
          <p:nvPr>
            <p:custDataLst>
              <p:tags r:id="rId3"/>
            </p:custDataLst>
          </p:nvPr>
        </p:nvSpPr>
        <p:spPr>
          <a:xfrm>
            <a:off x="5352901" y="737182"/>
            <a:ext cx="5067946" cy="645160"/>
          </a:xfrm>
          <a:prstGeom prst="rect">
            <a:avLst/>
          </a:prstGeom>
          <a:noFill/>
        </p:spPr>
        <p:txBody>
          <a:bodyPr wrap="square" rtlCol="0">
            <a:spAutoFit/>
          </a:bodyPr>
          <a:lstStyle/>
          <a:p>
            <a:r>
              <a:rPr lang="en-US" sz="3600">
                <a:latin typeface="Times New Roman" panose="02020603050405020304" charset="0"/>
                <a:cs typeface="Times New Roman" panose="02020603050405020304" charset="0"/>
              </a:rPr>
              <a:t>课堂上</a:t>
            </a:r>
          </a:p>
        </p:txBody>
      </p:sp>
      <p:sp>
        <p:nvSpPr>
          <p:cNvPr id="21" name="Right Brace 5"/>
          <p:cNvSpPr/>
          <p:nvPr>
            <p:custDataLst>
              <p:tags r:id="rId4"/>
            </p:custDataLst>
          </p:nvPr>
        </p:nvSpPr>
        <p:spPr>
          <a:xfrm>
            <a:off x="4229272" y="2075838"/>
            <a:ext cx="495947" cy="1172270"/>
          </a:xfrm>
          <a:prstGeom prst="rightBrac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2C1F"/>
              </a:solidFill>
            </a:endParaRPr>
          </a:p>
        </p:txBody>
      </p:sp>
      <p:sp>
        <p:nvSpPr>
          <p:cNvPr id="22" name="TextBox 6"/>
          <p:cNvSpPr txBox="1"/>
          <p:nvPr>
            <p:custDataLst>
              <p:tags r:id="rId5"/>
            </p:custDataLst>
          </p:nvPr>
        </p:nvSpPr>
        <p:spPr>
          <a:xfrm>
            <a:off x="4968025" y="2296560"/>
            <a:ext cx="5067946" cy="645160"/>
          </a:xfrm>
          <a:prstGeom prst="rect">
            <a:avLst/>
          </a:prstGeom>
          <a:noFill/>
        </p:spPr>
        <p:txBody>
          <a:bodyPr wrap="square" rtlCol="0">
            <a:spAutoFit/>
          </a:bodyPr>
          <a:lstStyle/>
          <a:p>
            <a:r>
              <a:rPr lang="en-US" sz="3600">
                <a:latin typeface="Times New Roman" panose="02020603050405020304" charset="0"/>
                <a:cs typeface="Times New Roman" panose="02020603050405020304" charset="0"/>
              </a:rPr>
              <a:t>早晚自修+</a:t>
            </a:r>
            <a:r>
              <a:rPr lang="zh-CN" altLang="en-US" sz="3600" b="1" i="1" u="sng" dirty="0">
                <a:solidFill>
                  <a:srgbClr val="5F157A"/>
                </a:solidFill>
                <a:latin typeface="+mn-ea"/>
              </a:rPr>
              <a:t>课后</a:t>
            </a:r>
          </a:p>
        </p:txBody>
      </p:sp>
      <p:sp>
        <p:nvSpPr>
          <p:cNvPr id="23" name="TextBox 7"/>
          <p:cNvSpPr txBox="1"/>
          <p:nvPr>
            <p:custDataLst>
              <p:tags r:id="rId6"/>
            </p:custDataLst>
          </p:nvPr>
        </p:nvSpPr>
        <p:spPr>
          <a:xfrm>
            <a:off x="4917659" y="3624228"/>
            <a:ext cx="5067946" cy="645160"/>
          </a:xfrm>
          <a:prstGeom prst="rect">
            <a:avLst/>
          </a:prstGeom>
          <a:noFill/>
        </p:spPr>
        <p:txBody>
          <a:bodyPr wrap="square" rtlCol="0">
            <a:spAutoFit/>
          </a:bodyPr>
          <a:lstStyle/>
          <a:p>
            <a:r>
              <a:rPr lang="en-US" sz="3600">
                <a:latin typeface="Times New Roman" panose="02020603050405020304" charset="0"/>
                <a:cs typeface="Times New Roman" panose="02020603050405020304" charset="0"/>
              </a:rPr>
              <a:t>平时+</a:t>
            </a:r>
            <a:r>
              <a:rPr lang="zh-CN" altLang="en-US" sz="3600" b="1" i="1" u="sng" dirty="0">
                <a:solidFill>
                  <a:srgbClr val="5F157A"/>
                </a:solidFill>
                <a:latin typeface="+mn-ea"/>
              </a:rPr>
              <a:t>周末</a:t>
            </a:r>
          </a:p>
        </p:txBody>
      </p:sp>
      <p:sp>
        <p:nvSpPr>
          <p:cNvPr id="24" name="TextBox 8"/>
          <p:cNvSpPr txBox="1"/>
          <p:nvPr>
            <p:custDataLst>
              <p:tags r:id="rId7"/>
            </p:custDataLst>
          </p:nvPr>
        </p:nvSpPr>
        <p:spPr>
          <a:xfrm>
            <a:off x="8270240" y="2296795"/>
            <a:ext cx="3820795" cy="1137285"/>
          </a:xfrm>
          <a:prstGeom prst="rect">
            <a:avLst/>
          </a:prstGeom>
          <a:solidFill>
            <a:srgbClr val="E8E6F9"/>
          </a:solidFill>
        </p:spPr>
        <p:txBody>
          <a:bodyPr wrap="square" rtlCol="0">
            <a:spAutoFit/>
          </a:bodyPr>
          <a:lstStyle/>
          <a:p>
            <a:r>
              <a:rPr lang="zh-CN" altLang="en-US" sz="3400" b="1" dirty="0">
                <a:solidFill>
                  <a:schemeClr val="accent5">
                    <a:lumMod val="50000"/>
                  </a:schemeClr>
                </a:solidFill>
              </a:rPr>
              <a:t>输入单词</a:t>
            </a:r>
            <a:r>
              <a:rPr lang="en-US" altLang="zh-CN" sz="3400" b="1" dirty="0">
                <a:solidFill>
                  <a:schemeClr val="accent5">
                    <a:lumMod val="50000"/>
                  </a:schemeClr>
                </a:solidFill>
              </a:rPr>
              <a:t>+</a:t>
            </a:r>
            <a:r>
              <a:rPr lang="zh-CN" altLang="en-US" sz="3400" b="1" dirty="0">
                <a:solidFill>
                  <a:schemeClr val="accent5">
                    <a:lumMod val="50000"/>
                  </a:schemeClr>
                </a:solidFill>
              </a:rPr>
              <a:t>高质量语言</a:t>
            </a:r>
          </a:p>
        </p:txBody>
      </p:sp>
      <p:sp>
        <p:nvSpPr>
          <p:cNvPr id="25" name="TextBox 1"/>
          <p:cNvSpPr txBox="1"/>
          <p:nvPr>
            <p:custDataLst>
              <p:tags r:id="rId8"/>
            </p:custDataLst>
          </p:nvPr>
        </p:nvSpPr>
        <p:spPr>
          <a:xfrm>
            <a:off x="994227" y="4523772"/>
            <a:ext cx="9546956" cy="646331"/>
          </a:xfrm>
          <a:prstGeom prst="rect">
            <a:avLst/>
          </a:prstGeom>
          <a:noFill/>
        </p:spPr>
        <p:txBody>
          <a:bodyPr wrap="square" rtlCol="0">
            <a:spAutoFit/>
          </a:bodyPr>
          <a:lstStyle/>
          <a:p>
            <a:r>
              <a:rPr lang="en-US" sz="3600" b="1" dirty="0">
                <a:solidFill>
                  <a:srgbClr val="C00000"/>
                </a:solidFill>
                <a:latin typeface="宋体" panose="02010600030101010101" pitchFamily="2" charset="-122"/>
                <a:ea typeface="宋体" panose="02010600030101010101" pitchFamily="2" charset="-122"/>
              </a:rPr>
              <a:t>基本的素材一定需要背</a:t>
            </a:r>
            <a:r>
              <a:rPr lang="zh-CN" altLang="en-US" sz="3600" b="1" dirty="0">
                <a:solidFill>
                  <a:srgbClr val="C00000"/>
                </a:solidFill>
                <a:latin typeface="宋体" panose="02010600030101010101" pitchFamily="2" charset="-122"/>
                <a:ea typeface="宋体" panose="02010600030101010101" pitchFamily="2" charset="-122"/>
              </a:rPr>
              <a:t>！背！背！</a:t>
            </a:r>
            <a:endParaRPr lang="en-US" sz="3600" b="1" dirty="0">
              <a:solidFill>
                <a:srgbClr val="C00000"/>
              </a:solidFill>
              <a:latin typeface="宋体" panose="02010600030101010101" pitchFamily="2" charset="-122"/>
              <a:ea typeface="宋体" panose="02010600030101010101" pitchFamily="2" charset="-122"/>
            </a:endParaRPr>
          </a:p>
        </p:txBody>
      </p:sp>
      <p:sp>
        <p:nvSpPr>
          <p:cNvPr id="26" name="TextBox 2"/>
          <p:cNvSpPr txBox="1"/>
          <p:nvPr>
            <p:custDataLst>
              <p:tags r:id="rId9"/>
            </p:custDataLst>
          </p:nvPr>
        </p:nvSpPr>
        <p:spPr>
          <a:xfrm>
            <a:off x="994227" y="5296104"/>
            <a:ext cx="9546956" cy="706755"/>
          </a:xfrm>
          <a:prstGeom prst="rect">
            <a:avLst/>
          </a:prstGeom>
          <a:noFill/>
        </p:spPr>
        <p:txBody>
          <a:bodyPr wrap="square" rtlCol="0">
            <a:spAutoFit/>
          </a:bodyPr>
          <a:lstStyle/>
          <a:p>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底层动词</a:t>
            </a:r>
            <a:r>
              <a:rPr lang="zh-CN" altLang="en-US"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、细节（神态、心理</a:t>
            </a:r>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a:t>
            </a:r>
            <a:r>
              <a:rPr lang="zh-CN" altLang="en-US"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a:t>
            </a:r>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描写</a:t>
            </a:r>
          </a:p>
        </p:txBody>
      </p:sp>
      <p:sp>
        <p:nvSpPr>
          <p:cNvPr id="27" name="TextBox 3"/>
          <p:cNvSpPr txBox="1"/>
          <p:nvPr>
            <p:custDataLst>
              <p:tags r:id="rId10"/>
            </p:custDataLst>
          </p:nvPr>
        </p:nvSpPr>
        <p:spPr>
          <a:xfrm>
            <a:off x="993592" y="5942114"/>
            <a:ext cx="9546956" cy="706755"/>
          </a:xfrm>
          <a:prstGeom prst="rect">
            <a:avLst/>
          </a:prstGeom>
          <a:noFill/>
        </p:spPr>
        <p:txBody>
          <a:bodyPr wrap="square" rtlCol="0">
            <a:spAutoFit/>
          </a:bodyPr>
          <a:lstStyle/>
          <a:p>
            <a:pPr algn="l">
              <a:buClrTx/>
              <a:buSzTx/>
              <a:buFontTx/>
            </a:pPr>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背诵默写放在常规的听写中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P spid="21" grpId="0" bldLvl="0" animBg="1"/>
      <p:bldP spid="22" grpId="0"/>
      <p:bldP spid="23" grpId="0"/>
      <p:bldP spid="24" grpId="0" bldLvl="0" animBg="1"/>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7965" y="219075"/>
            <a:ext cx="3710305" cy="583565"/>
          </a:xfrm>
          <a:prstGeom prst="rect">
            <a:avLst/>
          </a:prstGeom>
          <a:noFill/>
        </p:spPr>
        <p:txBody>
          <a:bodyPr wrap="square" rtlCol="0">
            <a:spAutoFit/>
          </a:bodyPr>
          <a:lstStyle/>
          <a:p>
            <a:pPr algn="l"/>
            <a:r>
              <a:rPr lang="zh-CN" altLang="en-US" sz="3200" b="1">
                <a:solidFill>
                  <a:srgbClr val="702C1F"/>
                </a:solidFill>
                <a:latin typeface="汉仪中宋S" panose="00020600040101010101" charset="-122"/>
                <a:ea typeface="汉仪中宋S" panose="00020600040101010101" charset="-122"/>
                <a:cs typeface="汉仪中宋S" panose="00020600040101010101" charset="-122"/>
              </a:rPr>
              <a:t>哈利波特</a:t>
            </a:r>
            <a:r>
              <a:rPr lang="en-US" altLang="zh-CN" sz="3200" b="1">
                <a:solidFill>
                  <a:srgbClr val="702C1F"/>
                </a:solidFill>
                <a:latin typeface="汉仪中宋S" panose="00020600040101010101" charset="-122"/>
                <a:ea typeface="汉仪中宋S" panose="00020600040101010101" charset="-122"/>
                <a:cs typeface="汉仪中宋S" panose="00020600040101010101" charset="-122"/>
              </a:rPr>
              <a:t>1</a:t>
            </a:r>
            <a:r>
              <a:rPr lang="zh-CN" altLang="en-US" sz="3200" b="1">
                <a:solidFill>
                  <a:srgbClr val="702C1F"/>
                </a:solidFill>
                <a:latin typeface="汉仪中宋S" panose="00020600040101010101" charset="-122"/>
                <a:ea typeface="汉仪中宋S" panose="00020600040101010101" charset="-122"/>
                <a:cs typeface="汉仪中宋S" panose="00020600040101010101" charset="-122"/>
              </a:rPr>
              <a:t>素材积累</a:t>
            </a:r>
          </a:p>
        </p:txBody>
      </p:sp>
      <p:pic>
        <p:nvPicPr>
          <p:cNvPr id="3" name="图片 2"/>
          <p:cNvPicPr>
            <a:picLocks noChangeAspect="1"/>
          </p:cNvPicPr>
          <p:nvPr/>
        </p:nvPicPr>
        <p:blipFill>
          <a:blip r:embed="rId3"/>
          <a:stretch>
            <a:fillRect/>
          </a:stretch>
        </p:blipFill>
        <p:spPr>
          <a:xfrm>
            <a:off x="51435" y="1263650"/>
            <a:ext cx="12109450" cy="51600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9540" y="0"/>
            <a:ext cx="3549015" cy="1198880"/>
          </a:xfrm>
          <a:prstGeom prst="rect">
            <a:avLst/>
          </a:prstGeom>
          <a:noFill/>
        </p:spPr>
        <p:txBody>
          <a:bodyPr wrap="none" rtlCol="0">
            <a:spAutoFit/>
          </a:bodyPr>
          <a:lstStyle/>
          <a:p>
            <a:r>
              <a:rPr lang="en-US" altLang="zh-CN" sz="7200">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Part One</a:t>
            </a:r>
            <a:r>
              <a:rPr lang="en-US" altLang="zh-CN">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  </a:t>
            </a:r>
          </a:p>
        </p:txBody>
      </p:sp>
      <p:sp>
        <p:nvSpPr>
          <p:cNvPr id="7" name="文本框 6"/>
          <p:cNvSpPr txBox="1"/>
          <p:nvPr>
            <p:custDataLst>
              <p:tags r:id="rId2"/>
            </p:custDataLst>
          </p:nvPr>
        </p:nvSpPr>
        <p:spPr>
          <a:xfrm>
            <a:off x="535940" y="1198880"/>
            <a:ext cx="11389360" cy="1783715"/>
          </a:xfrm>
          <a:prstGeom prst="rect">
            <a:avLst/>
          </a:prstGeom>
          <a:noFill/>
        </p:spPr>
        <p:txBody>
          <a:bodyPr wrap="square" rtlCol="0" anchor="t">
            <a:spAutoFit/>
          </a:bodyPr>
          <a:lstStyle/>
          <a:p>
            <a:pPr algn="ctr">
              <a:lnSpc>
                <a:spcPct val="100000"/>
              </a:lnSpc>
            </a:pPr>
            <a:r>
              <a:rPr lang="en-US" altLang="zh-CN" sz="3600" b="1">
                <a:solidFill>
                  <a:schemeClr val="bg2">
                    <a:lumMod val="10000"/>
                  </a:schemeClr>
                </a:solidFill>
                <a:latin typeface="汉仪中宋S" panose="00020600040101010101" charset="-122"/>
                <a:ea typeface="汉仪中宋S" panose="00020600040101010101" charset="-122"/>
                <a:cs typeface="汉仪中宋S" panose="00020600040101010101" charset="-122"/>
              </a:rPr>
              <a:t>Can you share </a:t>
            </a:r>
            <a:r>
              <a:rPr lang="en-US" altLang="zh-CN" sz="3700" b="1" i="1">
                <a:solidFill>
                  <a:srgbClr val="702C1F"/>
                </a:solidFill>
                <a:latin typeface="汉仪中宋S" panose="00020600040101010101" charset="-122"/>
                <a:ea typeface="汉仪中宋S" panose="00020600040101010101" charset="-122"/>
                <a:cs typeface="汉仪中宋S" panose="00020600040101010101" charset="-122"/>
              </a:rPr>
              <a:t>something about yourself</a:t>
            </a:r>
            <a:r>
              <a:rPr lang="en-US" altLang="zh-CN" sz="3600" b="1">
                <a:solidFill>
                  <a:schemeClr val="bg2">
                    <a:lumMod val="10000"/>
                  </a:schemeClr>
                </a:solidFill>
                <a:latin typeface="汉仪中宋S" panose="00020600040101010101" charset="-122"/>
                <a:ea typeface="汉仪中宋S" panose="00020600040101010101" charset="-122"/>
                <a:cs typeface="汉仪中宋S" panose="00020600040101010101" charset="-122"/>
              </a:rPr>
              <a:t> and talk about some of your unforgettable </a:t>
            </a:r>
            <a:r>
              <a:rPr lang="en-US" altLang="zh-CN" sz="3700" b="1" i="1">
                <a:solidFill>
                  <a:srgbClr val="702C1F"/>
                </a:solidFill>
                <a:latin typeface="汉仪中宋S" panose="00020600040101010101" charset="-122"/>
                <a:ea typeface="汉仪中宋S" panose="00020600040101010101" charset="-122"/>
                <a:cs typeface="汉仪中宋S" panose="00020600040101010101" charset="-122"/>
              </a:rPr>
              <a:t>experiences</a:t>
            </a:r>
            <a:r>
              <a:rPr lang="en-US" altLang="zh-CN" sz="3600" b="1">
                <a:solidFill>
                  <a:schemeClr val="bg2">
                    <a:lumMod val="10000"/>
                  </a:schemeClr>
                </a:solidFill>
                <a:latin typeface="汉仪中宋S" panose="00020600040101010101" charset="-122"/>
                <a:ea typeface="汉仪中宋S" panose="00020600040101010101" charset="-122"/>
                <a:cs typeface="汉仪中宋S" panose="00020600040101010101" charset="-122"/>
              </a:rPr>
              <a:t> during this summer holiday?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891790" y="0"/>
            <a:ext cx="5828030" cy="1076325"/>
          </a:xfrm>
          <a:prstGeom prst="rect">
            <a:avLst/>
          </a:prstGeom>
          <a:noFill/>
        </p:spPr>
        <p:txBody>
          <a:bodyPr wrap="square" rtlCol="0">
            <a:spAutoFit/>
          </a:bodyPr>
          <a:lstStyle/>
          <a:p>
            <a:pPr algn="ctr"/>
            <a:r>
              <a:rPr lang="zh-CN" altLang="en-US" sz="3200" b="1">
                <a:solidFill>
                  <a:srgbClr val="702C1F"/>
                </a:solidFill>
                <a:latin typeface="汉仪中宋S" panose="00020600040101010101" charset="-122"/>
                <a:ea typeface="汉仪中宋S" panose="00020600040101010101" charset="-122"/>
                <a:cs typeface="汉仪中宋S" panose="00020600040101010101" charset="-122"/>
              </a:rPr>
              <a:t>Sentence structures for reference</a:t>
            </a:r>
          </a:p>
          <a:p>
            <a:pPr algn="ctr"/>
            <a:endParaRPr lang="zh-CN" altLang="en-US" sz="3200" b="1">
              <a:solidFill>
                <a:srgbClr val="702C1F"/>
              </a:solidFill>
              <a:latin typeface="汉仪中宋S" panose="00020600040101010101" charset="-122"/>
              <a:ea typeface="汉仪中宋S" panose="00020600040101010101" charset="-122"/>
              <a:cs typeface="汉仪中宋S" panose="00020600040101010101" charset="-122"/>
            </a:endParaRPr>
          </a:p>
        </p:txBody>
      </p:sp>
      <p:sp>
        <p:nvSpPr>
          <p:cNvPr id="12" name="减号 11"/>
          <p:cNvSpPr/>
          <p:nvPr/>
        </p:nvSpPr>
        <p:spPr>
          <a:xfrm>
            <a:off x="461010" y="226695"/>
            <a:ext cx="2877820" cy="78740"/>
          </a:xfrm>
          <a:prstGeom prst="mathMinus">
            <a:avLst/>
          </a:prstGeom>
          <a:solidFill>
            <a:srgbClr val="702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宋S" panose="00020600040101010101" charset="-122"/>
            </a:endParaRPr>
          </a:p>
        </p:txBody>
      </p:sp>
      <p:sp>
        <p:nvSpPr>
          <p:cNvPr id="13" name="减号 12"/>
          <p:cNvSpPr/>
          <p:nvPr/>
        </p:nvSpPr>
        <p:spPr>
          <a:xfrm>
            <a:off x="8245475" y="226695"/>
            <a:ext cx="2877820" cy="78740"/>
          </a:xfrm>
          <a:prstGeom prst="mathMinus">
            <a:avLst/>
          </a:prstGeom>
          <a:solidFill>
            <a:srgbClr val="702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宋S" panose="00020600040101010101" charset="-122"/>
            </a:endParaRPr>
          </a:p>
        </p:txBody>
      </p:sp>
      <p:sp>
        <p:nvSpPr>
          <p:cNvPr id="3" name="文本框 2"/>
          <p:cNvSpPr txBox="1"/>
          <p:nvPr/>
        </p:nvSpPr>
        <p:spPr>
          <a:xfrm>
            <a:off x="205740" y="869315"/>
            <a:ext cx="11808460" cy="5015865"/>
          </a:xfrm>
          <a:prstGeom prst="rect">
            <a:avLst/>
          </a:prstGeom>
          <a:noFill/>
        </p:spPr>
        <p:txBody>
          <a:bodyPr wrap="square" rtlCol="0" anchor="t">
            <a:spAutoFit/>
          </a:bodyPr>
          <a:lstStyle/>
          <a:p>
            <a:r>
              <a:rPr lang="zh-CN" altLang="en-US" sz="3200" b="1">
                <a:latin typeface="Times New Roman" panose="02020603050405020304" charset="0"/>
                <a:cs typeface="Times New Roman" panose="02020603050405020304" charset="0"/>
              </a:rPr>
              <a:t>Start by</a:t>
            </a:r>
            <a:r>
              <a:rPr lang="en-US" altLang="zh-CN" sz="3200" b="1">
                <a:latin typeface="Times New Roman" panose="02020603050405020304" charset="0"/>
                <a:cs typeface="Times New Roman" panose="02020603050405020304" charset="0"/>
              </a:rPr>
              <a:t> ‘</a:t>
            </a:r>
            <a:r>
              <a:rPr lang="zh-CN" altLang="en-US" sz="3200" b="1">
                <a:latin typeface="Times New Roman" panose="02020603050405020304" charset="0"/>
                <a:cs typeface="Times New Roman" panose="02020603050405020304" charset="0"/>
              </a:rPr>
              <a:t>Wh …</a:t>
            </a:r>
            <a:r>
              <a:rPr lang="en-US" altLang="zh-CN" sz="3200" b="1">
                <a:latin typeface="Times New Roman" panose="02020603050405020304" charset="0"/>
                <a:cs typeface="Times New Roman" panose="02020603050405020304" charset="0"/>
              </a:rPr>
              <a:t>’</a:t>
            </a:r>
            <a:r>
              <a:rPr lang="zh-CN" altLang="en-US" sz="3200" b="1">
                <a:latin typeface="Times New Roman" panose="02020603050405020304" charset="0"/>
                <a:cs typeface="Times New Roman" panose="02020603050405020304" charset="0"/>
              </a:rPr>
              <a:t> questions:</a:t>
            </a:r>
          </a:p>
          <a:p>
            <a:r>
              <a:rPr lang="zh-CN" altLang="en-US" sz="2800">
                <a:latin typeface="Times New Roman" panose="02020603050405020304" charset="0"/>
                <a:cs typeface="Times New Roman" panose="02020603050405020304" charset="0"/>
              </a:rPr>
              <a:t>Who … ? Where … ? What … ? When … ? Why … ? Which … ? How … ?</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Where did you go?</a:t>
            </a:r>
            <a:r>
              <a:rPr lang="en-US" altLang="zh-CN" sz="2800" i="1">
                <a:solidFill>
                  <a:schemeClr val="accent2">
                    <a:lumMod val="50000"/>
                  </a:schemeClr>
                </a:solidFill>
                <a:latin typeface="Times New Roman" panose="02020603050405020304" charset="0"/>
                <a:cs typeface="Times New Roman" panose="02020603050405020304" charset="0"/>
              </a:rPr>
              <a:t>/</a:t>
            </a:r>
            <a:r>
              <a:rPr lang="zh-CN" altLang="en-US" sz="2800" i="1">
                <a:solidFill>
                  <a:schemeClr val="accent2">
                    <a:lumMod val="50000"/>
                  </a:schemeClr>
                </a:solidFill>
                <a:latin typeface="Times New Roman" panose="02020603050405020304" charset="0"/>
                <a:cs typeface="Times New Roman" panose="02020603050405020304" charset="0"/>
              </a:rPr>
              <a:t>Where did you stay?</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Who did you go with?</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Why did you go there?</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What was the best part of your holiday?</a:t>
            </a:r>
          </a:p>
          <a:p>
            <a:pPr indent="0">
              <a:buFont typeface="Arial" panose="020B0604020202020204" pitchFamily="34" charset="0"/>
              <a:buNone/>
            </a:pPr>
            <a:endParaRPr lang="zh-CN" altLang="en-US" sz="3200" b="1">
              <a:latin typeface="Times New Roman" panose="02020603050405020304" charset="0"/>
              <a:cs typeface="Times New Roman" panose="02020603050405020304" charset="0"/>
            </a:endParaRPr>
          </a:p>
          <a:p>
            <a:pPr indent="0">
              <a:buFont typeface="Arial" panose="020B0604020202020204" pitchFamily="34" charset="0"/>
              <a:buNone/>
            </a:pPr>
            <a:r>
              <a:rPr lang="zh-CN" altLang="en-US" sz="3200" b="1">
                <a:latin typeface="Times New Roman" panose="02020603050405020304" charset="0"/>
                <a:cs typeface="Times New Roman" panose="02020603050405020304" charset="0"/>
              </a:rPr>
              <a:t>Improve the sentences:</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Was there </a:t>
            </a:r>
            <a:r>
              <a:rPr lang="zh-CN" altLang="en-US" sz="2800" b="1" i="1">
                <a:solidFill>
                  <a:srgbClr val="C00000"/>
                </a:solidFill>
                <a:latin typeface="Times New Roman" panose="02020603050405020304" charset="0"/>
                <a:cs typeface="Times New Roman" panose="02020603050405020304" charset="0"/>
              </a:rPr>
              <a:t>anything unusual, impressive, or amusing</a:t>
            </a:r>
            <a:r>
              <a:rPr lang="zh-CN" altLang="en-US" sz="2800" i="1">
                <a:solidFill>
                  <a:schemeClr val="accent2">
                    <a:lumMod val="50000"/>
                  </a:schemeClr>
                </a:solidFill>
                <a:latin typeface="Times New Roman" panose="02020603050405020304" charset="0"/>
                <a:cs typeface="Times New Roman" panose="02020603050405020304" charset="0"/>
              </a:rPr>
              <a:t> about your holiday?</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Try to convey </a:t>
            </a:r>
            <a:r>
              <a:rPr lang="zh-CN" altLang="en-US" sz="2800" b="1" i="1">
                <a:solidFill>
                  <a:srgbClr val="C00000"/>
                </a:solidFill>
                <a:latin typeface="Times New Roman" panose="02020603050405020304" charset="0"/>
                <a:cs typeface="Times New Roman" panose="02020603050405020304" charset="0"/>
              </a:rPr>
              <a:t>how you felt</a:t>
            </a:r>
            <a:r>
              <a:rPr lang="zh-CN" altLang="en-US" sz="2800" i="1">
                <a:solidFill>
                  <a:schemeClr val="accent2">
                    <a:lumMod val="50000"/>
                  </a:schemeClr>
                </a:solidFill>
                <a:latin typeface="Times New Roman" panose="02020603050405020304" charset="0"/>
                <a:cs typeface="Times New Roman" panose="02020603050405020304" charset="0"/>
              </a:rPr>
              <a:t> at the various times and places: </a:t>
            </a:r>
            <a:r>
              <a:rPr lang="zh-CN" altLang="en-US" sz="2800" b="1" i="1">
                <a:solidFill>
                  <a:schemeClr val="accent5">
                    <a:lumMod val="50000"/>
                  </a:schemeClr>
                </a:solidFill>
                <a:latin typeface="Times New Roman" panose="02020603050405020304" charset="0"/>
                <a:cs typeface="Times New Roman" panose="02020603050405020304" charset="0"/>
              </a:rPr>
              <a:t>astonished, appalled</a:t>
            </a:r>
            <a:r>
              <a:rPr lang="en-US" altLang="zh-CN" sz="2800" b="1" i="1">
                <a:solidFill>
                  <a:schemeClr val="accent5">
                    <a:lumMod val="50000"/>
                  </a:schemeClr>
                </a:solidFill>
                <a:latin typeface="Times New Roman" panose="02020603050405020304" charset="0"/>
                <a:cs typeface="Times New Roman" panose="02020603050405020304" charset="0"/>
              </a:rPr>
              <a:t> (shocked)</a:t>
            </a:r>
            <a:r>
              <a:rPr lang="zh-CN" altLang="en-US" sz="2800" b="1" i="1">
                <a:solidFill>
                  <a:schemeClr val="accent5">
                    <a:lumMod val="50000"/>
                  </a:schemeClr>
                </a:solidFill>
                <a:latin typeface="Times New Roman" panose="02020603050405020304" charset="0"/>
                <a:cs typeface="Times New Roman" panose="02020603050405020304" charset="0"/>
              </a:rPr>
              <a:t>, fascinated, enchanted, disappointed, overwhelmed.</a:t>
            </a:r>
            <a:r>
              <a:rPr lang="zh-CN" altLang="en-US" sz="2800" i="1">
                <a:solidFill>
                  <a:schemeClr val="accent2">
                    <a:lumMod val="50000"/>
                  </a:schemeClr>
                </a:solidFill>
                <a:latin typeface="Times New Roman" panose="02020603050405020304" charset="0"/>
                <a:cs typeface="Times New Roman" panose="0202060305040502030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linds(horizont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linds(horizontal)">
                                      <p:cBhvr>
                                        <p:cTn id="28" dur="500"/>
                                        <p:tgtEl>
                                          <p:spTgt spid="3">
                                            <p:txEl>
                                              <p:pRg st="2" end="2"/>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linds(horizont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9540" y="0"/>
            <a:ext cx="3542030" cy="1198880"/>
          </a:xfrm>
          <a:prstGeom prst="rect">
            <a:avLst/>
          </a:prstGeom>
          <a:noFill/>
        </p:spPr>
        <p:txBody>
          <a:bodyPr wrap="none" rtlCol="0">
            <a:spAutoFit/>
          </a:bodyPr>
          <a:lstStyle/>
          <a:p>
            <a:r>
              <a:rPr lang="en-US" altLang="zh-CN" sz="7200">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Part Two</a:t>
            </a:r>
            <a:r>
              <a:rPr lang="en-US" altLang="zh-CN">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  </a:t>
            </a:r>
          </a:p>
        </p:txBody>
      </p:sp>
      <p:sp>
        <p:nvSpPr>
          <p:cNvPr id="7" name="文本框 6"/>
          <p:cNvSpPr txBox="1"/>
          <p:nvPr>
            <p:custDataLst>
              <p:tags r:id="rId2"/>
            </p:custDataLst>
          </p:nvPr>
        </p:nvSpPr>
        <p:spPr>
          <a:xfrm>
            <a:off x="535940" y="1198880"/>
            <a:ext cx="11389360" cy="2122805"/>
          </a:xfrm>
          <a:prstGeom prst="rect">
            <a:avLst/>
          </a:prstGeom>
          <a:noFill/>
        </p:spPr>
        <p:txBody>
          <a:bodyPr wrap="square" rtlCol="0" anchor="t">
            <a:spAutoFit/>
          </a:bodyPr>
          <a:lstStyle/>
          <a:p>
            <a:pPr algn="ctr">
              <a:lnSpc>
                <a:spcPct val="100000"/>
              </a:lnSpc>
            </a:pP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What </a:t>
            </a:r>
            <a:r>
              <a:rPr lang="en-US" altLang="zh-CN" sz="4400" b="1" i="1">
                <a:solidFill>
                  <a:srgbClr val="702C1F"/>
                </a:solidFill>
                <a:latin typeface="汉仪中宋S" panose="00020600040101010101" charset="-122"/>
                <a:ea typeface="汉仪中宋S" panose="00020600040101010101" charset="-122"/>
                <a:cs typeface="汉仪中宋S" panose="00020600040101010101" charset="-122"/>
                <a:sym typeface="+mn-ea"/>
              </a:rPr>
              <a:t>events</a:t>
            </a:r>
            <a:r>
              <a:rPr lang="en-US" altLang="zh-CN" sz="4400" b="1">
                <a:solidFill>
                  <a:srgbClr val="702C1F"/>
                </a:solidFill>
                <a:latin typeface="汉仪中宋S" panose="00020600040101010101" charset="-122"/>
                <a:ea typeface="汉仪中宋S" panose="00020600040101010101" charset="-122"/>
                <a:cs typeface="汉仪中宋S" panose="00020600040101010101" charset="-122"/>
                <a:sym typeface="+mn-ea"/>
              </a:rPr>
              <a:t> </a:t>
            </a: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happened</a:t>
            </a:r>
            <a:r>
              <a:rPr lang="en-US" altLang="zh-CN" sz="4400" b="1">
                <a:solidFill>
                  <a:srgbClr val="702C1F"/>
                </a:solidFill>
                <a:latin typeface="汉仪中宋S" panose="00020600040101010101" charset="-122"/>
                <a:ea typeface="汉仪中宋S" panose="00020600040101010101" charset="-122"/>
                <a:cs typeface="汉仪中宋S" panose="00020600040101010101" charset="-122"/>
                <a:sym typeface="+mn-ea"/>
              </a:rPr>
              <a:t> </a:t>
            </a: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during the summer holiday? </a:t>
            </a: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a:p>
            <a:pPr algn="ctr">
              <a:lnSpc>
                <a:spcPct val="100000"/>
              </a:lnSpc>
            </a:pP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2110" y="1206500"/>
            <a:ext cx="11457940" cy="1536065"/>
          </a:xfrm>
          <a:prstGeom prst="rect">
            <a:avLst/>
          </a:prstGeom>
          <a:noFill/>
        </p:spPr>
        <p:txBody>
          <a:bodyPr wrap="square" rtlCol="0" anchor="t">
            <a:noAutofit/>
          </a:bodyPr>
          <a:lstStyle/>
          <a:p>
            <a:pPr>
              <a:lnSpc>
                <a:spcPct val="100000"/>
              </a:lnSpc>
            </a:pPr>
            <a:r>
              <a:rPr lang="zh-CN" altLang="en-US" sz="3200">
                <a:latin typeface="Times New Roman" panose="02020603050405020304" charset="0"/>
                <a:cs typeface="Times New Roman" panose="02020603050405020304" charset="0"/>
                <a:sym typeface="+mn-ea"/>
              </a:rPr>
              <a:t>China</a:t>
            </a:r>
            <a:r>
              <a:rPr lang="en-US" altLang="zh-CN" sz="3200">
                <a:latin typeface="Times New Roman" panose="02020603050405020304" charset="0"/>
                <a:cs typeface="Times New Roman" panose="02020603050405020304" charset="0"/>
                <a:sym typeface="+mn-ea"/>
              </a:rPr>
              <a:t>’</a:t>
            </a:r>
            <a:r>
              <a:rPr lang="zh-CN" altLang="en-US" sz="3200">
                <a:latin typeface="Times New Roman" panose="02020603050405020304" charset="0"/>
                <a:cs typeface="Times New Roman" panose="02020603050405020304" charset="0"/>
                <a:sym typeface="+mn-ea"/>
              </a:rPr>
              <a:t>s recent</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weather has been extraordinary, from </a:t>
            </a:r>
            <a:r>
              <a:rPr lang="zh-CN" altLang="en-US" sz="3200" b="1">
                <a:solidFill>
                  <a:srgbClr val="C00000"/>
                </a:solidFill>
                <a:latin typeface="Times New Roman" panose="02020603050405020304" charset="0"/>
                <a:cs typeface="Times New Roman" panose="02020603050405020304" charset="0"/>
                <a:sym typeface="+mn-ea"/>
              </a:rPr>
              <a:t>historic rainfall</a:t>
            </a:r>
            <a:r>
              <a:rPr lang="zh-CN" altLang="en-US" sz="3200">
                <a:latin typeface="Times New Roman" panose="02020603050405020304" charset="0"/>
                <a:cs typeface="Times New Roman" panose="02020603050405020304" charset="0"/>
                <a:sym typeface="+mn-ea"/>
              </a:rPr>
              <a:t> in Beijing and surrounding areas leading to fatalities and missing persons, to </a:t>
            </a:r>
            <a:r>
              <a:rPr lang="zh-CN" altLang="en-US" sz="3200" b="1">
                <a:solidFill>
                  <a:srgbClr val="C00000"/>
                </a:solidFill>
                <a:latin typeface="Times New Roman" panose="02020603050405020304" charset="0"/>
                <a:cs typeface="Times New Roman" panose="02020603050405020304" charset="0"/>
                <a:sym typeface="+mn-ea"/>
              </a:rPr>
              <a:t>record heatwaves </a:t>
            </a:r>
            <a:r>
              <a:rPr lang="zh-CN" altLang="en-US" sz="3200">
                <a:latin typeface="Times New Roman" panose="02020603050405020304" charset="0"/>
                <a:cs typeface="Times New Roman" panose="02020603050405020304" charset="0"/>
                <a:sym typeface="+mn-ea"/>
              </a:rPr>
              <a:t>just before. </a:t>
            </a:r>
          </a:p>
        </p:txBody>
      </p:sp>
      <p:sp>
        <p:nvSpPr>
          <p:cNvPr id="10" name="文本框 9"/>
          <p:cNvSpPr txBox="1"/>
          <p:nvPr/>
        </p:nvSpPr>
        <p:spPr>
          <a:xfrm>
            <a:off x="434975" y="187960"/>
            <a:ext cx="11395710" cy="1076325"/>
          </a:xfrm>
          <a:prstGeom prst="rect">
            <a:avLst/>
          </a:prstGeom>
          <a:noFill/>
        </p:spPr>
        <p:txBody>
          <a:bodyPr wrap="square" rtlCol="0">
            <a:spAutoFit/>
          </a:bodyPr>
          <a:lstStyle/>
          <a:p>
            <a:r>
              <a:rPr lang="en-US" altLang="zh-CN" sz="3200" b="1">
                <a:solidFill>
                  <a:srgbClr val="702C1F"/>
                </a:solidFill>
                <a:cs typeface="汉仪中宋S" panose="00020600040101010101" charset="-122"/>
              </a:rPr>
              <a:t>1. Authorities issue rainstorm alert across China</a:t>
            </a:r>
          </a:p>
          <a:p>
            <a:r>
              <a:rPr lang="en-US" altLang="zh-CN" sz="3200" b="1">
                <a:solidFill>
                  <a:srgbClr val="702C1F"/>
                </a:solidFill>
                <a:cs typeface="汉仪中宋S" panose="00020600040101010101" charset="-122"/>
              </a:rPr>
              <a:t>Heavy downpours and rainstorms hit Hebei, Beijing, Tianjin....</a:t>
            </a:r>
          </a:p>
        </p:txBody>
      </p:sp>
      <p:pic>
        <p:nvPicPr>
          <p:cNvPr id="100" name="图片 99"/>
          <p:cNvPicPr/>
          <p:nvPr/>
        </p:nvPicPr>
        <p:blipFill>
          <a:blip r:embed="rId2">
            <a:clrChange>
              <a:clrFrom>
                <a:srgbClr val="F3F0E1">
                  <a:alpha val="100000"/>
                </a:srgbClr>
              </a:clrFrom>
              <a:clrTo>
                <a:srgbClr val="F3F0E1">
                  <a:alpha val="100000"/>
                  <a:alpha val="0"/>
                </a:srgbClr>
              </a:clrTo>
            </a:clrChange>
          </a:blip>
          <a:srcRect t="4073" r="53437"/>
          <a:stretch>
            <a:fillRect/>
          </a:stretch>
        </p:blipFill>
        <p:spPr>
          <a:xfrm>
            <a:off x="9566275" y="5043805"/>
            <a:ext cx="2583180" cy="1814195"/>
          </a:xfrm>
          <a:prstGeom prst="rect">
            <a:avLst/>
          </a:prstGeom>
          <a:noFill/>
          <a:ln w="9525">
            <a:noFill/>
          </a:ln>
        </p:spPr>
      </p:pic>
      <p:pic>
        <p:nvPicPr>
          <p:cNvPr id="3" name="图片 2"/>
          <p:cNvPicPr/>
          <p:nvPr/>
        </p:nvPicPr>
        <p:blipFill>
          <a:blip r:embed="rId3"/>
          <a:stretch>
            <a:fillRect/>
          </a:stretch>
        </p:blipFill>
        <p:spPr>
          <a:xfrm>
            <a:off x="137795" y="2972435"/>
            <a:ext cx="4474210" cy="2758440"/>
          </a:xfrm>
          <a:prstGeom prst="rect">
            <a:avLst/>
          </a:prstGeom>
          <a:noFill/>
          <a:ln w="9525">
            <a:noFill/>
          </a:ln>
        </p:spPr>
      </p:pic>
      <p:pic>
        <p:nvPicPr>
          <p:cNvPr id="101" name="图片 100"/>
          <p:cNvPicPr/>
          <p:nvPr/>
        </p:nvPicPr>
        <p:blipFill>
          <a:blip r:embed="rId4"/>
          <a:stretch>
            <a:fillRect/>
          </a:stretch>
        </p:blipFill>
        <p:spPr>
          <a:xfrm>
            <a:off x="5097780" y="2972435"/>
            <a:ext cx="4083050" cy="27590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blinds(horizontal)">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27660" y="271780"/>
            <a:ext cx="11457940" cy="1329055"/>
          </a:xfrm>
          <a:prstGeom prst="rect">
            <a:avLst/>
          </a:prstGeom>
          <a:noFill/>
        </p:spPr>
        <p:txBody>
          <a:bodyPr wrap="square" rtlCol="0" anchor="t">
            <a:noAutofit/>
          </a:bodyPr>
          <a:lstStyle/>
          <a:p>
            <a:pPr indent="0">
              <a:lnSpc>
                <a:spcPct val="150000"/>
              </a:lnSpc>
              <a:buFont typeface="+mj-lt"/>
              <a:buNone/>
            </a:pPr>
            <a:r>
              <a:rPr lang="en-US" altLang="zh-CN" sz="3600" b="1">
                <a:solidFill>
                  <a:srgbClr val="702C1F"/>
                </a:solidFill>
                <a:latin typeface="汉仪中宋S" panose="00020600040101010101" charset="-122"/>
                <a:ea typeface="汉仪中宋S" panose="00020600040101010101" charset="-122"/>
                <a:cs typeface="汉仪中宋S" panose="00020600040101010101" charset="-122"/>
                <a:sym typeface="+mn-ea"/>
              </a:rPr>
              <a:t>Questions:</a:t>
            </a:r>
          </a:p>
          <a:p>
            <a:pPr marL="514350" indent="-514350">
              <a:lnSpc>
                <a:spcPct val="150000"/>
              </a:lnSpc>
              <a:buFont typeface="+mj-lt"/>
              <a:buAutoNum type="arabicPeriod"/>
            </a:pPr>
            <a:r>
              <a:rPr lang="en-US" sz="3200" b="1">
                <a:latin typeface="Times New Roman" panose="02020603050405020304" charset="0"/>
                <a:cs typeface="Times New Roman" panose="02020603050405020304" charset="0"/>
                <a:sym typeface="+mn-ea"/>
              </a:rPr>
              <a:t>What results in the extreme weather events according to the speaker? </a:t>
            </a:r>
          </a:p>
          <a:p>
            <a:pPr marL="514350" indent="-514350">
              <a:lnSpc>
                <a:spcPct val="150000"/>
              </a:lnSpc>
              <a:buFont typeface="+mj-lt"/>
              <a:buAutoNum type="arabicPeriod"/>
            </a:pPr>
            <a:endParaRPr lang="en-US" sz="3200" b="1">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endParaRPr lang="en-US" sz="3200" b="1">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r>
              <a:rPr lang="en-US" sz="3200" b="1">
                <a:latin typeface="Times New Roman" panose="02020603050405020304" charset="0"/>
                <a:cs typeface="Times New Roman" panose="02020603050405020304" charset="0"/>
                <a:sym typeface="+mn-ea"/>
              </a:rPr>
              <a:t>When will negative trends in weather patterns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treme+weather+in+China_x264">
            <a:hlinkClick r:id="" action="ppaction://media"/>
            <a:extLst>
              <a:ext uri="{FF2B5EF4-FFF2-40B4-BE49-F238E27FC236}">
                <a16:creationId xmlns:a16="http://schemas.microsoft.com/office/drawing/2014/main" id="{EF3AADCC-275F-75B1-96F9-1642B98FA4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27660" y="271780"/>
            <a:ext cx="11457940" cy="1329055"/>
          </a:xfrm>
          <a:prstGeom prst="rect">
            <a:avLst/>
          </a:prstGeom>
          <a:noFill/>
        </p:spPr>
        <p:txBody>
          <a:bodyPr wrap="square" rtlCol="0" anchor="t">
            <a:noAutofit/>
          </a:bodyPr>
          <a:lstStyle/>
          <a:p>
            <a:pPr marL="514350" indent="-514350">
              <a:lnSpc>
                <a:spcPct val="150000"/>
              </a:lnSpc>
              <a:buFont typeface="+mj-lt"/>
              <a:buAutoNum type="arabicPeriod"/>
            </a:pPr>
            <a:r>
              <a:rPr lang="en-US" sz="3200">
                <a:latin typeface="Times New Roman" panose="02020603050405020304" charset="0"/>
                <a:cs typeface="Times New Roman" panose="02020603050405020304" charset="0"/>
                <a:sym typeface="+mn-ea"/>
              </a:rPr>
              <a:t>What results in the extreme weather events according to the speaker? </a:t>
            </a:r>
          </a:p>
          <a:p>
            <a:pPr marL="514350" indent="-514350">
              <a:lnSpc>
                <a:spcPct val="150000"/>
              </a:lnSpc>
              <a:buFont typeface="+mj-lt"/>
              <a:buAutoNum type="arabicPeriod"/>
            </a:pPr>
            <a:endParaRPr lang="en-US" sz="3200">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endParaRPr lang="en-US" sz="3200">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r>
              <a:rPr lang="en-US" sz="3200">
                <a:latin typeface="Times New Roman" panose="02020603050405020304" charset="0"/>
                <a:cs typeface="Times New Roman" panose="02020603050405020304" charset="0"/>
                <a:sym typeface="+mn-ea"/>
              </a:rPr>
              <a:t>When will negative trends in weather patterns end?</a:t>
            </a:r>
          </a:p>
        </p:txBody>
      </p:sp>
      <p:sp>
        <p:nvSpPr>
          <p:cNvPr id="4" name="文本框 3"/>
          <p:cNvSpPr txBox="1"/>
          <p:nvPr>
            <p:custDataLst>
              <p:tags r:id="rId2"/>
            </p:custDataLst>
          </p:nvPr>
        </p:nvSpPr>
        <p:spPr>
          <a:xfrm>
            <a:off x="434975" y="1808480"/>
            <a:ext cx="11351260" cy="1229995"/>
          </a:xfrm>
          <a:prstGeom prst="rect">
            <a:avLst/>
          </a:prstGeom>
          <a:noFill/>
        </p:spPr>
        <p:txBody>
          <a:bodyPr wrap="square" rtlCol="0">
            <a:spAutoFit/>
          </a:bodyPr>
          <a:lstStyle/>
          <a:p>
            <a:r>
              <a:rPr lang="en-US" altLang="zh-CN" sz="3700" b="1">
                <a:solidFill>
                  <a:srgbClr val="702C1F"/>
                </a:solidFill>
                <a:latin typeface="汉仪中宋S" panose="00020600040101010101" charset="-122"/>
                <a:ea typeface="汉仪中宋S" panose="00020600040101010101" charset="-122"/>
                <a:cs typeface="汉仪中宋S" panose="00020600040101010101" charset="-122"/>
              </a:rPr>
              <a:t>because of the increased carbon emissions from burning fossil fuels</a:t>
            </a:r>
          </a:p>
        </p:txBody>
      </p:sp>
      <p:sp>
        <p:nvSpPr>
          <p:cNvPr id="2" name="文本框 1"/>
          <p:cNvSpPr txBox="1"/>
          <p:nvPr>
            <p:custDataLst>
              <p:tags r:id="rId3"/>
            </p:custDataLst>
          </p:nvPr>
        </p:nvSpPr>
        <p:spPr>
          <a:xfrm>
            <a:off x="561975" y="4206240"/>
            <a:ext cx="11351260" cy="660400"/>
          </a:xfrm>
          <a:prstGeom prst="rect">
            <a:avLst/>
          </a:prstGeom>
          <a:noFill/>
        </p:spPr>
        <p:txBody>
          <a:bodyPr wrap="square" rtlCol="0">
            <a:spAutoFit/>
          </a:bodyPr>
          <a:lstStyle/>
          <a:p>
            <a:r>
              <a:rPr lang="en-US" altLang="zh-CN" sz="3700" b="1">
                <a:solidFill>
                  <a:srgbClr val="702C1F"/>
                </a:solidFill>
                <a:latin typeface="汉仪中宋S" panose="00020600040101010101" charset="-122"/>
                <a:ea typeface="汉仪中宋S" panose="00020600040101010101" charset="-122"/>
                <a:cs typeface="汉仪中宋S" panose="00020600040101010101" charset="-122"/>
              </a:rPr>
              <a:t>until the 2060s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3.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5.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6.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4.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5.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中宋S"/>
        <a:ea typeface=""/>
        <a:cs typeface=""/>
        <a:font script="Jpan" typeface="ＭＳ Ｐゴシック"/>
        <a:font script="Hang" typeface="맑은 고딕"/>
        <a:font script="Hans" typeface="汉仪中宋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宋S"/>
        <a:ea typeface=""/>
        <a:cs typeface=""/>
        <a:font script="Jpan" typeface="ＭＳ Ｐゴシック"/>
        <a:font script="Hang" typeface="맑은 고딕"/>
        <a:font script="Hans" typeface="汉仪中宋S"/>
        <a:font script="Hant" typeface="新細明體"/>
        <a:font script="Arab" typeface="汉仪中宋S"/>
        <a:font script="Hebr" typeface="汉仪中宋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宋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宋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宋S"/>
        <a:ea typeface=""/>
        <a:cs typeface=""/>
        <a:font script="Jpan" typeface="ＭＳ Ｐゴシック"/>
        <a:font script="Hang" typeface="맑은 고딕"/>
        <a:font script="Hans" typeface="汉仪中宋S"/>
        <a:font script="Hant" typeface="新細明體"/>
        <a:font script="Arab" typeface="汉仪中宋S"/>
        <a:font script="Hebr" typeface="汉仪中宋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宋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宋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宋S"/>
        <a:ea typeface=""/>
        <a:cs typeface=""/>
        <a:font script="Jpan" typeface="ＭＳ Ｐゴシック"/>
        <a:font script="Hang" typeface="맑은 고딕"/>
        <a:font script="Hans" typeface="汉仪中宋S"/>
        <a:font script="Hant" typeface="新細明體"/>
        <a:font script="Arab" typeface="汉仪中宋S"/>
        <a:font script="Hebr" typeface="汉仪中宋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宋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1591</Words>
  <Application>Microsoft Office PowerPoint</Application>
  <PresentationFormat>宽屏</PresentationFormat>
  <Paragraphs>137</Paragraphs>
  <Slides>25</Slides>
  <Notes>3</Notes>
  <HiddenSlides>0</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Times New Roman</vt:lpstr>
      <vt:lpstr>汉仪中宋S</vt:lpstr>
      <vt:lpstr>HelveticaNeue</vt:lpstr>
      <vt:lpstr>Calibri</vt:lpstr>
      <vt:lpstr>华文新魏</vt:lpstr>
      <vt:lpstr>宋体</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Windows 用户</cp:lastModifiedBy>
  <cp:revision>82</cp:revision>
  <dcterms:created xsi:type="dcterms:W3CDTF">2022-06-27T07:42:00Z</dcterms:created>
  <dcterms:modified xsi:type="dcterms:W3CDTF">2023-08-22T06:03:07Z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40AD4019B6AD4640B584ECD0AAB9EB30_11</vt:lpwstr>
  </property>
  <property fmtid="{D5CDD505-2E9C-101B-9397-08002B2CF9AE}" pid="3" name="KSOProductBuildVer">
    <vt:lpwstr>2052-11.8.2.8506</vt:lpwstr>
  </property>
</Properties>
</file>