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99" r:id="rId3"/>
    <p:sldId id="285" r:id="rId4"/>
    <p:sldId id="271" r:id="rId5"/>
    <p:sldId id="266" r:id="rId6"/>
    <p:sldId id="261" r:id="rId7"/>
    <p:sldId id="269" r:id="rId8"/>
    <p:sldId id="260" r:id="rId9"/>
    <p:sldId id="258" r:id="rId11"/>
    <p:sldId id="278" r:id="rId12"/>
    <p:sldId id="277" r:id="rId13"/>
    <p:sldId id="276" r:id="rId14"/>
    <p:sldId id="272" r:id="rId15"/>
    <p:sldId id="259" r:id="rId16"/>
    <p:sldId id="298"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4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image" Target="../media/image21.png"/><Relationship Id="rId3" Type="http://schemas.openxmlformats.org/officeDocument/2006/relationships/tags" Target="../tags/tag22.xml"/><Relationship Id="rId2" Type="http://schemas.openxmlformats.org/officeDocument/2006/relationships/tags" Target="../tags/tag21.xml"/><Relationship Id="rId16" Type="http://schemas.openxmlformats.org/officeDocument/2006/relationships/slideLayout" Target="../slideLayouts/slideLayout2.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image" Target="../media/image22.png"/><Relationship Id="rId10" Type="http://schemas.openxmlformats.org/officeDocument/2006/relationships/tags" Target="../tags/tag28.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image" Target="../media/image24.png"/><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image" Target="../media/image23.png"/><Relationship Id="rId2" Type="http://schemas.openxmlformats.org/officeDocument/2006/relationships/tags" Target="../tags/tag34.xml"/><Relationship Id="rId18" Type="http://schemas.openxmlformats.org/officeDocument/2006/relationships/slideLayout" Target="../slideLayouts/slideLayout2.xml"/><Relationship Id="rId17" Type="http://schemas.openxmlformats.org/officeDocument/2006/relationships/tags" Target="../tags/tag46.xml"/><Relationship Id="rId16" Type="http://schemas.openxmlformats.org/officeDocument/2006/relationships/tags" Target="../tags/tag45.xml"/><Relationship Id="rId15" Type="http://schemas.openxmlformats.org/officeDocument/2006/relationships/image" Target="../media/image25.png"/><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tags" Target="../tags/tag33.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image" Target="../media/image26.png"/><Relationship Id="rId2" Type="http://schemas.openxmlformats.org/officeDocument/2006/relationships/tags" Target="../tags/tag48.xml"/><Relationship Id="rId1" Type="http://schemas.openxmlformats.org/officeDocument/2006/relationships/tags" Target="../tags/tag4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tags" Target="../tags/tag52.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tags" Target="../tags/tag5.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 Id="rId3" Type="http://schemas.openxmlformats.org/officeDocument/2006/relationships/image" Target="../media/image11.png"/><Relationship Id="rId2" Type="http://schemas.openxmlformats.org/officeDocument/2006/relationships/image" Target="../media/image10.png"/><Relationship Id="rId11" Type="http://schemas.openxmlformats.org/officeDocument/2006/relationships/notesSlide" Target="../notesSlides/notesSlide1.xml"/><Relationship Id="rId10"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 Id="rId3" Type="http://schemas.openxmlformats.org/officeDocument/2006/relationships/image" Target="../media/image16.png"/><Relationship Id="rId2" Type="http://schemas.openxmlformats.org/officeDocument/2006/relationships/tags" Target="../tags/tag11.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3844290" y="603885"/>
            <a:ext cx="8230235" cy="6090920"/>
          </a:xfrm>
          <a:prstGeom prst="rect">
            <a:avLst/>
          </a:prstGeom>
          <a:solidFill>
            <a:schemeClr val="accent4">
              <a:lumMod val="20000"/>
              <a:lumOff val="80000"/>
              <a:alpha val="55000"/>
            </a:schemeClr>
          </a:solidFill>
        </p:spPr>
        <p:txBody>
          <a:bodyPr wrap="square" rtlCol="0" anchor="t">
            <a:noAutofit/>
          </a:bodyPr>
          <a:p>
            <a:pPr marL="198120" indent="-198120" algn="just" fontAlgn="auto">
              <a:lnSpc>
                <a:spcPct val="95000"/>
              </a:lnSpc>
              <a:buFont typeface="Arial" panose="020B0604020202020204" pitchFamily="34" charset="0"/>
              <a:buChar char="•"/>
            </a:pPr>
            <a:r>
              <a:rPr lang="en-US" altLang="zh-CN" sz="2200" b="1" i="1">
                <a:latin typeface="Times New Roman" panose="02020603050405020304" charset="0"/>
                <a:cs typeface="Times New Roman" panose="02020603050405020304" charset="0"/>
                <a:sym typeface="+mn-ea"/>
              </a:rPr>
              <a:t>The good news </a:t>
            </a:r>
            <a:r>
              <a:rPr lang="en-US" altLang="zh-CN" sz="2200" b="1" i="1" u="sng">
                <a:latin typeface="Times New Roman" panose="02020603050405020304" charset="0"/>
                <a:cs typeface="Times New Roman" panose="02020603050405020304" charset="0"/>
                <a:sym typeface="+mn-ea"/>
              </a:rPr>
              <a:t>blew past me, whipping away all worries and stress</a:t>
            </a:r>
            <a:r>
              <a:rPr lang="en-US" altLang="zh-CN" sz="2200" b="1" i="1">
                <a:latin typeface="Times New Roman" panose="02020603050405020304" charset="0"/>
                <a:cs typeface="Times New Roman" panose="02020603050405020304" charset="0"/>
                <a:sym typeface="+mn-ea"/>
              </a:rPr>
              <a:t>.</a:t>
            </a:r>
            <a:endParaRPr lang="en-US" altLang="zh-CN" sz="2200" b="1" i="1">
              <a:latin typeface="Times New Roman" panose="02020603050405020304" charset="0"/>
              <a:cs typeface="Times New Roman" panose="02020603050405020304" charset="0"/>
              <a:sym typeface="+mn-ea"/>
            </a:endParaRPr>
          </a:p>
          <a:p>
            <a:pPr marL="198120" indent="-198120" algn="just" fontAlgn="auto">
              <a:lnSpc>
                <a:spcPct val="95000"/>
              </a:lnSpc>
              <a:buFont typeface="Arial" panose="020B0604020202020204" pitchFamily="34" charset="0"/>
              <a:buChar char="•"/>
            </a:pPr>
            <a:r>
              <a:rPr lang="en-US" altLang="zh-CN" sz="2200" b="1" i="1" u="sng">
                <a:latin typeface="Times New Roman" panose="02020603050405020304" charset="0"/>
                <a:cs typeface="Times New Roman" panose="02020603050405020304" charset="0"/>
                <a:sym typeface="+mn-ea"/>
              </a:rPr>
              <a:t>Stiff posture loosing and palms pressing to the heart</a:t>
            </a:r>
            <a:r>
              <a:rPr lang="en-US" altLang="zh-CN" sz="2200" b="1" i="1">
                <a:latin typeface="Times New Roman" panose="02020603050405020304" charset="0"/>
                <a:cs typeface="Times New Roman" panose="02020603050405020304" charset="0"/>
                <a:sym typeface="+mn-ea"/>
              </a:rPr>
              <a:t>, I murmured “</a:t>
            </a:r>
            <a:r>
              <a:rPr lang="en-US" altLang="zh-CN" sz="2200" b="1" i="1" u="sng">
                <a:latin typeface="Times New Roman" panose="02020603050405020304" charset="0"/>
                <a:cs typeface="Times New Roman" panose="02020603050405020304" charset="0"/>
                <a:sym typeface="+mn-ea"/>
              </a:rPr>
              <a:t>Thank Brigitte</a:t>
            </a:r>
            <a:r>
              <a:rPr lang="en-US" altLang="zh-CN" sz="2200" b="1" i="1">
                <a:latin typeface="Times New Roman" panose="02020603050405020304" charset="0"/>
                <a:cs typeface="Times New Roman" panose="02020603050405020304" charset="0"/>
                <a:sym typeface="+mn-ea"/>
              </a:rPr>
              <a:t>!” again and again with beaming tears.</a:t>
            </a:r>
            <a:endParaRPr lang="en-US" altLang="zh-CN" sz="2200" b="1" i="1">
              <a:latin typeface="Times New Roman" panose="02020603050405020304" charset="0"/>
              <a:cs typeface="Times New Roman" panose="02020603050405020304" charset="0"/>
              <a:sym typeface="+mn-ea"/>
            </a:endParaRPr>
          </a:p>
          <a:p>
            <a:pPr marL="198120" indent="-198120" algn="just" fontAlgn="auto">
              <a:lnSpc>
                <a:spcPct val="95000"/>
              </a:lnSpc>
              <a:buFont typeface="Arial" panose="020B0604020202020204" pitchFamily="34" charset="0"/>
              <a:buChar char="•"/>
            </a:pPr>
            <a:endParaRPr lang="en-US" altLang="zh-CN" sz="2200" b="1" i="1">
              <a:latin typeface="Times New Roman" panose="02020603050405020304" charset="0"/>
              <a:cs typeface="Times New Roman" panose="02020603050405020304" charset="0"/>
              <a:sym typeface="+mn-ea"/>
            </a:endParaRPr>
          </a:p>
          <a:p>
            <a:pPr marL="198120" indent="-198120" algn="just" fontAlgn="auto">
              <a:lnSpc>
                <a:spcPct val="95000"/>
              </a:lnSpc>
              <a:buFont typeface="Arial" panose="020B0604020202020204" pitchFamily="34" charset="0"/>
              <a:buChar char="•"/>
            </a:pPr>
            <a:r>
              <a:rPr lang="en-US" altLang="zh-CN" sz="2200" b="1" i="1">
                <a:latin typeface="Times New Roman" panose="02020603050405020304" charset="0"/>
                <a:cs typeface="Times New Roman" panose="02020603050405020304" charset="0"/>
                <a:sym typeface="+mn-ea"/>
              </a:rPr>
              <a:t>No sooner had Brigitte </a:t>
            </a:r>
            <a:r>
              <a:rPr lang="en-US" altLang="zh-CN" sz="2200" b="1" i="1" u="sng">
                <a:latin typeface="Times New Roman" panose="02020603050405020304" charset="0"/>
                <a:cs typeface="Times New Roman" panose="02020603050405020304" charset="0"/>
                <a:sym typeface="+mn-ea"/>
              </a:rPr>
              <a:t>spotted</a:t>
            </a:r>
            <a:r>
              <a:rPr lang="en-US" altLang="zh-CN" sz="2200" b="1" i="1">
                <a:latin typeface="Times New Roman" panose="02020603050405020304" charset="0"/>
                <a:cs typeface="Times New Roman" panose="02020603050405020304" charset="0"/>
                <a:sym typeface="+mn-ea"/>
              </a:rPr>
              <a:t> us than she </a:t>
            </a:r>
            <a:r>
              <a:rPr lang="en-US" altLang="zh-CN" sz="2200" b="1" i="1" u="sng">
                <a:latin typeface="Times New Roman" panose="02020603050405020304" charset="0"/>
                <a:cs typeface="Times New Roman" panose="02020603050405020304" charset="0"/>
                <a:sym typeface="+mn-ea"/>
              </a:rPr>
              <a:t>charged towards</a:t>
            </a:r>
            <a:r>
              <a:rPr lang="en-US" altLang="zh-CN" sz="2200" b="1" i="1">
                <a:latin typeface="Times New Roman" panose="02020603050405020304" charset="0"/>
                <a:cs typeface="Times New Roman" panose="02020603050405020304" charset="0"/>
                <a:sym typeface="+mn-ea"/>
              </a:rPr>
              <a:t>, nervously </a:t>
            </a:r>
            <a:r>
              <a:rPr lang="en-US" altLang="zh-CN" sz="2200" b="1" i="1" u="sng">
                <a:latin typeface="Times New Roman" panose="02020603050405020304" charset="0"/>
                <a:cs typeface="Times New Roman" panose="02020603050405020304" charset="0"/>
                <a:sym typeface="+mn-ea"/>
              </a:rPr>
              <a:t>wagging her tail</a:t>
            </a:r>
            <a:r>
              <a:rPr lang="en-US" altLang="zh-CN" sz="2200" b="1" i="1">
                <a:latin typeface="Times New Roman" panose="02020603050405020304" charset="0"/>
                <a:cs typeface="Times New Roman" panose="02020603050405020304" charset="0"/>
                <a:sym typeface="+mn-ea"/>
              </a:rPr>
              <a:t> and </a:t>
            </a:r>
            <a:r>
              <a:rPr lang="en-US" altLang="zh-CN" sz="2200" b="1" i="1" u="sng">
                <a:latin typeface="Times New Roman" panose="02020603050405020304" charset="0"/>
                <a:cs typeface="Times New Roman" panose="02020603050405020304" charset="0"/>
                <a:sym typeface="+mn-ea"/>
              </a:rPr>
              <a:t>sniffing at</a:t>
            </a:r>
            <a:r>
              <a:rPr lang="en-US" altLang="zh-CN" sz="2200" b="1" i="1">
                <a:latin typeface="Times New Roman" panose="02020603050405020304" charset="0"/>
                <a:cs typeface="Times New Roman" panose="02020603050405020304" charset="0"/>
                <a:sym typeface="+mn-ea"/>
              </a:rPr>
              <a:t> Forrest anxiously to check on him.</a:t>
            </a:r>
            <a:endParaRPr lang="en-US" altLang="zh-CN" sz="2200" b="1" i="1">
              <a:latin typeface="Times New Roman" panose="02020603050405020304" charset="0"/>
              <a:cs typeface="Times New Roman" panose="02020603050405020304" charset="0"/>
              <a:sym typeface="+mn-ea"/>
            </a:endParaRPr>
          </a:p>
          <a:p>
            <a:pPr marL="198120" indent="-198120" algn="just" fontAlgn="auto">
              <a:lnSpc>
                <a:spcPct val="95000"/>
              </a:lnSpc>
              <a:buFont typeface="Arial" panose="020B0604020202020204" pitchFamily="34" charset="0"/>
              <a:buChar char="•"/>
            </a:pPr>
            <a:r>
              <a:rPr lang="en-US" altLang="zh-CN" sz="2200" b="1" i="1">
                <a:latin typeface="Times New Roman" panose="02020603050405020304" charset="0"/>
                <a:cs typeface="Times New Roman" panose="02020603050405020304" charset="0"/>
                <a:sym typeface="+mn-ea"/>
              </a:rPr>
              <a:t>The instant the door opened, </a:t>
            </a:r>
            <a:r>
              <a:rPr sz="2200" b="1" i="1">
                <a:latin typeface="Times New Roman" panose="02020603050405020304" charset="0"/>
                <a:cs typeface="Times New Roman" panose="02020603050405020304" charset="0"/>
                <a:sym typeface="+mn-ea"/>
              </a:rPr>
              <a:t>Brigitte’s</a:t>
            </a:r>
            <a:r>
              <a:rPr lang="zh-CN" altLang="en-US" sz="2200" b="1" i="1">
                <a:latin typeface="Times New Roman" panose="02020603050405020304" charset="0"/>
                <a:cs typeface="Times New Roman" panose="02020603050405020304" charset="0"/>
                <a:sym typeface="+mn-ea"/>
              </a:rPr>
              <a:t> </a:t>
            </a:r>
            <a:r>
              <a:rPr lang="en-US" altLang="zh-CN" sz="2200" b="1" i="1" u="sng">
                <a:latin typeface="Times New Roman" panose="02020603050405020304" charset="0"/>
                <a:cs typeface="Times New Roman" panose="02020603050405020304" charset="0"/>
                <a:sym typeface="+mn-ea"/>
              </a:rPr>
              <a:t>grinning eyes and bright barks</a:t>
            </a:r>
            <a:r>
              <a:rPr lang="en-US" altLang="zh-CN" sz="2200" b="1" i="1">
                <a:latin typeface="Times New Roman" panose="02020603050405020304" charset="0"/>
                <a:cs typeface="Times New Roman" panose="02020603050405020304" charset="0"/>
                <a:sym typeface="+mn-ea"/>
              </a:rPr>
              <a:t> were telling her exhilaration, which was</a:t>
            </a:r>
            <a:r>
              <a:rPr lang="zh-CN" altLang="en-US" sz="2200" b="1" i="1">
                <a:latin typeface="Times New Roman" panose="02020603050405020304" charset="0"/>
                <a:cs typeface="Times New Roman" panose="02020603050405020304" charset="0"/>
                <a:sym typeface="+mn-ea"/>
              </a:rPr>
              <a:t> </a:t>
            </a:r>
            <a:r>
              <a:rPr lang="zh-CN" altLang="en-US" sz="2200" b="1" i="1" u="sng">
                <a:latin typeface="Times New Roman" panose="02020603050405020304" charset="0"/>
                <a:cs typeface="Times New Roman" panose="02020603050405020304" charset="0"/>
                <a:sym typeface="+mn-ea"/>
              </a:rPr>
              <a:t>infectious</a:t>
            </a:r>
            <a:r>
              <a:rPr lang="en-US" altLang="zh-CN" sz="2200" b="1" i="1" u="sng">
                <a:latin typeface="Times New Roman" panose="02020603050405020304" charset="0"/>
                <a:cs typeface="Times New Roman" panose="02020603050405020304" charset="0"/>
                <a:sym typeface="+mn-ea"/>
              </a:rPr>
              <a:t>/ contagious</a:t>
            </a:r>
            <a:r>
              <a:rPr lang="zh-CN" altLang="en-US" sz="2200" b="1" i="1" u="sng">
                <a:latin typeface="Times New Roman" panose="02020603050405020304" charset="0"/>
                <a:cs typeface="Times New Roman" panose="02020603050405020304" charset="0"/>
                <a:sym typeface="+mn-ea"/>
              </a:rPr>
              <a:t> throughout the</a:t>
            </a:r>
            <a:r>
              <a:rPr lang="en-US" altLang="zh-CN" sz="2200" b="1" i="1" u="sng">
                <a:latin typeface="Times New Roman" panose="02020603050405020304" charset="0"/>
                <a:cs typeface="Times New Roman" panose="02020603050405020304" charset="0"/>
                <a:sym typeface="+mn-ea"/>
              </a:rPr>
              <a:t> house like the warm April sunlight</a:t>
            </a:r>
            <a:r>
              <a:rPr lang="en-US" altLang="zh-CN" sz="2200" b="1" i="1">
                <a:latin typeface="Times New Roman" panose="02020603050405020304" charset="0"/>
                <a:cs typeface="Times New Roman" panose="02020603050405020304" charset="0"/>
                <a:sym typeface="+mn-ea"/>
              </a:rPr>
              <a:t>.</a:t>
            </a:r>
            <a:endParaRPr lang="en-US" altLang="zh-CN" sz="2200" b="1" i="1">
              <a:latin typeface="Times New Roman" panose="02020603050405020304" charset="0"/>
              <a:cs typeface="Times New Roman" panose="02020603050405020304" charset="0"/>
              <a:sym typeface="+mn-ea"/>
            </a:endParaRPr>
          </a:p>
          <a:p>
            <a:pPr marL="198120" indent="-198120" algn="just" fontAlgn="auto">
              <a:lnSpc>
                <a:spcPct val="95000"/>
              </a:lnSpc>
              <a:buFont typeface="Arial" panose="020B0604020202020204" pitchFamily="34" charset="0"/>
              <a:buChar char="•"/>
            </a:pPr>
            <a:r>
              <a:rPr lang="en-US" altLang="zh-CN" sz="2200" b="1" i="1" u="sng">
                <a:latin typeface="Times New Roman" panose="02020603050405020304" charset="0"/>
                <a:cs typeface="Times New Roman" panose="02020603050405020304" charset="0"/>
                <a:sym typeface="+mn-ea"/>
              </a:rPr>
              <a:t>Crounching</a:t>
            </a:r>
            <a:r>
              <a:rPr lang="en-US" altLang="zh-CN" sz="2200" b="1" i="1">
                <a:latin typeface="Times New Roman" panose="02020603050405020304" charset="0"/>
                <a:cs typeface="Times New Roman" panose="02020603050405020304" charset="0"/>
                <a:sym typeface="+mn-ea"/>
              </a:rPr>
              <a:t> by Forrest, Brigitte didn't </a:t>
            </a:r>
            <a:r>
              <a:rPr lang="en-US" altLang="zh-CN" sz="2200" b="1" i="1" u="sng">
                <a:latin typeface="Times New Roman" panose="02020603050405020304" charset="0"/>
                <a:cs typeface="Times New Roman" panose="02020603050405020304" charset="0"/>
                <a:sym typeface="+mn-ea"/>
              </a:rPr>
              <a:t>move a muscle or make a sound</a:t>
            </a:r>
            <a:r>
              <a:rPr lang="en-US" altLang="zh-CN" sz="2200" b="1" i="1">
                <a:latin typeface="Times New Roman" panose="02020603050405020304" charset="0"/>
                <a:cs typeface="Times New Roman" panose="02020603050405020304" charset="0"/>
                <a:sym typeface="+mn-ea"/>
              </a:rPr>
              <a:t> until he woke up.</a:t>
            </a:r>
            <a:endParaRPr lang="en-US" altLang="zh-CN" sz="2200" b="1" i="1">
              <a:latin typeface="Times New Roman" panose="02020603050405020304" charset="0"/>
              <a:cs typeface="Times New Roman" panose="02020603050405020304" charset="0"/>
            </a:endParaRPr>
          </a:p>
          <a:p>
            <a:pPr marL="198120" indent="-198120" algn="just" fontAlgn="auto">
              <a:lnSpc>
                <a:spcPct val="95000"/>
              </a:lnSpc>
              <a:buFont typeface="Arial" panose="020B0604020202020204" pitchFamily="34" charset="0"/>
              <a:buChar char="•"/>
            </a:pPr>
            <a:endParaRPr lang="en-US" altLang="zh-CN" sz="2200" b="1" i="1">
              <a:latin typeface="Times New Roman" panose="02020603050405020304" charset="0"/>
              <a:cs typeface="Times New Roman" panose="02020603050405020304" charset="0"/>
              <a:sym typeface="+mn-ea"/>
            </a:endParaRPr>
          </a:p>
          <a:p>
            <a:pPr marL="198120" indent="-198120" algn="just" fontAlgn="auto">
              <a:lnSpc>
                <a:spcPct val="95000"/>
              </a:lnSpc>
              <a:buFont typeface="Arial" panose="020B0604020202020204" pitchFamily="34" charset="0"/>
              <a:buChar char="•"/>
            </a:pPr>
            <a:r>
              <a:rPr lang="en-US" altLang="zh-CN" sz="2200" b="1" i="1">
                <a:latin typeface="Times New Roman" panose="02020603050405020304" charset="0"/>
                <a:cs typeface="Times New Roman" panose="02020603050405020304" charset="0"/>
                <a:sym typeface="+mn-ea"/>
              </a:rPr>
              <a:t>My</a:t>
            </a:r>
            <a:r>
              <a:rPr lang="zh-CN" altLang="en-US" sz="2200" b="1" i="1">
                <a:latin typeface="Times New Roman" panose="02020603050405020304" charset="0"/>
                <a:cs typeface="Times New Roman" panose="02020603050405020304" charset="0"/>
                <a:sym typeface="+mn-ea"/>
              </a:rPr>
              <a:t> mind, however, doesn't seem to be going with the steady rhythm</a:t>
            </a:r>
            <a:r>
              <a:rPr lang="en-US" altLang="zh-CN" sz="2200" b="1" i="1">
                <a:latin typeface="Times New Roman" panose="02020603050405020304" charset="0"/>
                <a:cs typeface="Times New Roman" panose="02020603050405020304" charset="0"/>
                <a:sym typeface="+mn-ea"/>
              </a:rPr>
              <a:t> of Forrest and Brigitte’s breathes</a:t>
            </a:r>
            <a:r>
              <a:rPr lang="zh-CN" altLang="en-US" sz="2200" b="1" i="1">
                <a:latin typeface="Times New Roman" panose="02020603050405020304" charset="0"/>
                <a:cs typeface="Times New Roman" panose="02020603050405020304" charset="0"/>
                <a:sym typeface="+mn-ea"/>
              </a:rPr>
              <a:t>. It is </a:t>
            </a:r>
            <a:r>
              <a:rPr lang="zh-CN" altLang="en-US" sz="2200" b="1" i="1" u="sng">
                <a:latin typeface="Times New Roman" panose="02020603050405020304" charset="0"/>
                <a:cs typeface="Times New Roman" panose="02020603050405020304" charset="0"/>
                <a:sym typeface="+mn-ea"/>
              </a:rPr>
              <a:t>juggling</a:t>
            </a:r>
            <a:r>
              <a:rPr lang="zh-CN" altLang="en-US" sz="2200" b="1" i="1">
                <a:latin typeface="Times New Roman" panose="02020603050405020304" charset="0"/>
                <a:cs typeface="Times New Roman" panose="02020603050405020304" charset="0"/>
                <a:sym typeface="+mn-ea"/>
              </a:rPr>
              <a:t> between all </a:t>
            </a:r>
            <a:r>
              <a:rPr lang="zh-CN" altLang="en-US" sz="2200" b="1" i="1" u="sng">
                <a:latin typeface="Times New Roman" panose="02020603050405020304" charset="0"/>
                <a:cs typeface="Times New Roman" panose="02020603050405020304" charset="0"/>
                <a:sym typeface="+mn-ea"/>
              </a:rPr>
              <a:t>the past, present and future thoughts</a:t>
            </a:r>
            <a:r>
              <a:rPr lang="zh-CN" altLang="en-US" sz="2200" b="1" i="1">
                <a:latin typeface="Times New Roman" panose="02020603050405020304" charset="0"/>
                <a:cs typeface="Times New Roman" panose="02020603050405020304" charset="0"/>
                <a:sym typeface="+mn-ea"/>
              </a:rPr>
              <a:t>.</a:t>
            </a:r>
            <a:endParaRPr lang="zh-CN" altLang="en-US" sz="2200" b="1" i="1">
              <a:latin typeface="Times New Roman" panose="02020603050405020304" charset="0"/>
              <a:cs typeface="Times New Roman" panose="02020603050405020304" charset="0"/>
              <a:sym typeface="+mn-ea"/>
            </a:endParaRPr>
          </a:p>
          <a:p>
            <a:pPr marL="198120" indent="-198120" algn="just" fontAlgn="auto">
              <a:lnSpc>
                <a:spcPct val="95000"/>
              </a:lnSpc>
              <a:buFont typeface="Arial" panose="020B0604020202020204" pitchFamily="34" charset="0"/>
              <a:buChar char="•"/>
            </a:pPr>
            <a:r>
              <a:rPr lang="zh-CN" altLang="en-US" sz="2200" b="1" i="1" u="sng">
                <a:latin typeface="Times New Roman" panose="02020603050405020304" charset="0"/>
                <a:cs typeface="Times New Roman" panose="02020603050405020304" charset="0"/>
                <a:sym typeface="+mn-ea"/>
              </a:rPr>
              <a:t>The stars</a:t>
            </a:r>
            <a:r>
              <a:rPr lang="en-US" altLang="zh-CN" sz="2200" b="1" i="1">
                <a:latin typeface="Times New Roman" panose="02020603050405020304" charset="0"/>
                <a:cs typeface="Times New Roman" panose="02020603050405020304" charset="0"/>
                <a:sym typeface="+mn-ea"/>
              </a:rPr>
              <a:t> in Brigette’s big, intelligent eyes</a:t>
            </a:r>
            <a:r>
              <a:rPr lang="zh-CN" altLang="en-US" sz="2200" b="1" i="1">
                <a:latin typeface="Times New Roman" panose="02020603050405020304" charset="0"/>
                <a:cs typeface="Times New Roman" panose="02020603050405020304" charset="0"/>
                <a:sym typeface="+mn-ea"/>
              </a:rPr>
              <a:t> directly </a:t>
            </a:r>
            <a:r>
              <a:rPr lang="zh-CN" altLang="en-US" sz="2200" b="1" i="1" u="sng">
                <a:latin typeface="Times New Roman" panose="02020603050405020304" charset="0"/>
                <a:cs typeface="Times New Roman" panose="02020603050405020304" charset="0"/>
                <a:sym typeface="+mn-ea"/>
              </a:rPr>
              <a:t>glare</a:t>
            </a:r>
            <a:r>
              <a:rPr lang="en-US" altLang="zh-CN" sz="2200" b="1" i="1" u="sng">
                <a:latin typeface="Times New Roman" panose="02020603050405020304" charset="0"/>
                <a:cs typeface="Times New Roman" panose="02020603050405020304" charset="0"/>
                <a:sym typeface="+mn-ea"/>
              </a:rPr>
              <a:t>d</a:t>
            </a:r>
            <a:r>
              <a:rPr lang="zh-CN" altLang="en-US" sz="2200" b="1" i="1" u="sng">
                <a:latin typeface="Times New Roman" panose="02020603050405020304" charset="0"/>
                <a:cs typeface="Times New Roman" panose="02020603050405020304" charset="0"/>
                <a:sym typeface="+mn-ea"/>
              </a:rPr>
              <a:t> into</a:t>
            </a:r>
            <a:r>
              <a:rPr lang="zh-CN" altLang="en-US" sz="2200" b="1" i="1">
                <a:latin typeface="Times New Roman" panose="02020603050405020304" charset="0"/>
                <a:cs typeface="Times New Roman" panose="02020603050405020304" charset="0"/>
                <a:sym typeface="+mn-ea"/>
              </a:rPr>
              <a:t> </a:t>
            </a:r>
            <a:r>
              <a:rPr lang="en-US" altLang="zh-CN" sz="2200" b="1" i="1">
                <a:latin typeface="Times New Roman" panose="02020603050405020304" charset="0"/>
                <a:cs typeface="Times New Roman" panose="02020603050405020304" charset="0"/>
                <a:sym typeface="+mn-ea"/>
              </a:rPr>
              <a:t>my </a:t>
            </a:r>
            <a:r>
              <a:rPr lang="zh-CN" altLang="en-US" sz="2200" b="1" i="1">
                <a:latin typeface="Times New Roman" panose="02020603050405020304" charset="0"/>
                <a:cs typeface="Times New Roman" panose="02020603050405020304" charset="0"/>
                <a:sym typeface="+mn-ea"/>
              </a:rPr>
              <a:t>soul, making </a:t>
            </a:r>
            <a:r>
              <a:rPr lang="en-US" altLang="zh-CN" sz="2200" b="1" i="1">
                <a:latin typeface="Times New Roman" panose="02020603050405020304" charset="0"/>
                <a:cs typeface="Times New Roman" panose="02020603050405020304" charset="0"/>
                <a:sym typeface="+mn-ea"/>
              </a:rPr>
              <a:t>me set my mind</a:t>
            </a:r>
            <a:r>
              <a:rPr lang="zh-CN" altLang="en-US" sz="2200" b="1" i="1">
                <a:latin typeface="Times New Roman" panose="02020603050405020304" charset="0"/>
                <a:cs typeface="Times New Roman" panose="02020603050405020304" charset="0"/>
                <a:sym typeface="+mn-ea"/>
              </a:rPr>
              <a:t>. There is an unsaid </a:t>
            </a:r>
            <a:r>
              <a:rPr lang="en-US" altLang="zh-CN" sz="2200" b="1" i="1">
                <a:latin typeface="Times New Roman" panose="02020603050405020304" charset="0"/>
                <a:cs typeface="Times New Roman" panose="02020603050405020304" charset="0"/>
                <a:sym typeface="+mn-ea"/>
              </a:rPr>
              <a:t>bravery and courage</a:t>
            </a:r>
            <a:r>
              <a:rPr lang="zh-CN" altLang="en-US" sz="2200" b="1" i="1">
                <a:latin typeface="Times New Roman" panose="02020603050405020304" charset="0"/>
                <a:cs typeface="Times New Roman" panose="02020603050405020304" charset="0"/>
                <a:sym typeface="+mn-ea"/>
              </a:rPr>
              <a:t> all around.</a:t>
            </a:r>
            <a:r>
              <a:rPr lang="en-US" altLang="zh-CN" sz="2200" b="1" i="1">
                <a:latin typeface="Times New Roman" panose="02020603050405020304" charset="0"/>
                <a:cs typeface="Times New Roman" panose="02020603050405020304" charset="0"/>
                <a:sym typeface="+mn-ea"/>
              </a:rPr>
              <a:t>   </a:t>
            </a:r>
            <a:endParaRPr lang="zh-CN" altLang="en-US" sz="2200" b="1" i="1">
              <a:latin typeface="Times New Roman" panose="02020603050405020304" charset="0"/>
              <a:cs typeface="Times New Roman" panose="02020603050405020304" charset="0"/>
              <a:sym typeface="+mn-ea"/>
            </a:endParaRPr>
          </a:p>
          <a:p>
            <a:pPr marL="198120" indent="-198120" algn="just" fontAlgn="auto">
              <a:lnSpc>
                <a:spcPct val="95000"/>
              </a:lnSpc>
              <a:buFont typeface="Arial" panose="020B0604020202020204" pitchFamily="34" charset="0"/>
              <a:buChar char="•"/>
            </a:pPr>
            <a:endParaRPr lang="en-US" altLang="zh-CN" sz="2200" b="1" i="1">
              <a:latin typeface="Times New Roman" panose="02020603050405020304" charset="0"/>
              <a:cs typeface="Times New Roman" panose="02020603050405020304" charset="0"/>
              <a:sym typeface="+mn-ea"/>
            </a:endParaRPr>
          </a:p>
          <a:p>
            <a:pPr marL="198120" indent="-198120" algn="just" fontAlgn="auto">
              <a:lnSpc>
                <a:spcPct val="95000"/>
              </a:lnSpc>
              <a:buFont typeface="Arial" panose="020B0604020202020204" pitchFamily="34" charset="0"/>
              <a:buChar char="•"/>
            </a:pPr>
            <a:endParaRPr lang="en-US" altLang="zh-CN" sz="2200" b="1" i="1">
              <a:latin typeface="Times New Roman" panose="02020603050405020304" charset="0"/>
              <a:cs typeface="Times New Roman" panose="02020603050405020304" charset="0"/>
            </a:endParaRPr>
          </a:p>
          <a:p>
            <a:pPr marL="198120" indent="-198120" algn="just" fontAlgn="auto">
              <a:lnSpc>
                <a:spcPct val="95000"/>
              </a:lnSpc>
              <a:buFont typeface="Arial" panose="020B0604020202020204" pitchFamily="34" charset="0"/>
              <a:buChar char="•"/>
            </a:pPr>
            <a:endParaRPr lang="en-US" altLang="zh-CN" sz="2200" b="1" i="1">
              <a:latin typeface="Times New Roman" panose="02020603050405020304" charset="0"/>
              <a:cs typeface="Times New Roman" panose="02020603050405020304" charset="0"/>
            </a:endParaRPr>
          </a:p>
          <a:p>
            <a:pPr marL="198120" indent="-198120" algn="just" fontAlgn="auto">
              <a:lnSpc>
                <a:spcPct val="95000"/>
              </a:lnSpc>
              <a:buFont typeface="Arial" panose="020B0604020202020204" pitchFamily="34" charset="0"/>
              <a:buChar char="•"/>
            </a:pPr>
            <a:endParaRPr lang="en-US" altLang="zh-CN" sz="2200" b="1" i="1">
              <a:latin typeface="Times New Roman" panose="02020603050405020304" charset="0"/>
              <a:cs typeface="Times New Roman" panose="02020603050405020304" charset="0"/>
            </a:endParaRPr>
          </a:p>
        </p:txBody>
      </p:sp>
      <p:grpSp>
        <p:nvGrpSpPr>
          <p:cNvPr id="39" name="组合 38"/>
          <p:cNvGrpSpPr/>
          <p:nvPr/>
        </p:nvGrpSpPr>
        <p:grpSpPr>
          <a:xfrm>
            <a:off x="0" y="-1905"/>
            <a:ext cx="4345305" cy="686435"/>
            <a:chOff x="598" y="0"/>
            <a:chExt cx="5476" cy="1193"/>
          </a:xfrm>
        </p:grpSpPr>
        <p:sp>
          <p:nvSpPr>
            <p:cNvPr id="40" name="双波形 39"/>
            <p:cNvSpPr/>
            <p:nvPr>
              <p:custDataLst>
                <p:tags r:id="rId2"/>
              </p:custDataLst>
            </p:nvPr>
          </p:nvSpPr>
          <p:spPr>
            <a:xfrm>
              <a:off x="598" y="0"/>
              <a:ext cx="5334" cy="1141"/>
            </a:xfrm>
            <a:prstGeom prst="doubleWave">
              <a:avLst/>
            </a:prstGeom>
            <a:solidFill>
              <a:schemeClr val="accent4">
                <a:lumMod val="75000"/>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标题 1"/>
            <p:cNvSpPr>
              <a:spLocks noGrp="1"/>
            </p:cNvSpPr>
            <p:nvPr>
              <p:custDataLst>
                <p:tags r:id="rId3"/>
              </p:custDataLst>
            </p:nvPr>
          </p:nvSpPr>
          <p:spPr>
            <a:xfrm>
              <a:off x="599" y="39"/>
              <a:ext cx="5475" cy="1154"/>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i="1">
                  <a:effectLst>
                    <a:outerShdw blurRad="38100" dist="38100" dir="2700000" algn="tl">
                      <a:srgbClr val="000000">
                        <a:alpha val="43137"/>
                      </a:srgbClr>
                    </a:outerShdw>
                  </a:effectLst>
                </a:rPr>
                <a:t>Practice it in writing:</a:t>
              </a:r>
              <a:endParaRPr lang="en-US" altLang="zh-CN" sz="3200" b="1" i="1">
                <a:effectLst>
                  <a:outerShdw blurRad="38100" dist="38100" dir="2700000" algn="tl">
                    <a:srgbClr val="000000">
                      <a:alpha val="43137"/>
                    </a:srgbClr>
                  </a:outerShdw>
                </a:effectLst>
              </a:endParaRPr>
            </a:p>
          </p:txBody>
        </p:sp>
      </p:grpSp>
      <p:sp>
        <p:nvSpPr>
          <p:cNvPr id="42" name="文本框 41"/>
          <p:cNvSpPr txBox="1"/>
          <p:nvPr>
            <p:custDataLst>
              <p:tags r:id="rId4"/>
            </p:custDataLst>
          </p:nvPr>
        </p:nvSpPr>
        <p:spPr>
          <a:xfrm>
            <a:off x="54610" y="654685"/>
            <a:ext cx="3850005" cy="6054090"/>
          </a:xfrm>
          <a:prstGeom prst="rect">
            <a:avLst/>
          </a:prstGeom>
          <a:noFill/>
        </p:spPr>
        <p:txBody>
          <a:bodyPr wrap="square" rtlCol="0" anchor="t">
            <a:spAutoFit/>
          </a:bodyPr>
          <a:p>
            <a:pPr indent="0" fontAlgn="auto">
              <a:lnSpc>
                <a:spcPct val="95000"/>
              </a:lnSpc>
            </a:pPr>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Connection with emotion</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Metaphor</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-Brigitte’s an angel</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Brigitte’s our family.</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Brigitte’s a guardian.</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Brigitte’s an angel.</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Echo with the setting.</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Simile</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Description of Distress</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Flashback</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Brigitte’s an angel.</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Reflect the theme</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indent="0" fontAlgn="auto">
              <a:lnSpc>
                <a:spcPct val="95000"/>
              </a:lnSpc>
            </a:pPr>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Metaphor&amp; Personification</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randombar(horizontal)">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randombar(horizontal)">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randombar(horizontal)">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2">
                                            <p:txEl>
                                              <p:pRg st="4" end="4"/>
                                            </p:txEl>
                                          </p:spTgt>
                                        </p:tgtEl>
                                        <p:attrNameLst>
                                          <p:attrName>style.visibility</p:attrName>
                                        </p:attrNameLst>
                                      </p:cBhvr>
                                      <p:to>
                                        <p:strVal val="visible"/>
                                      </p:to>
                                    </p:set>
                                    <p:animEffect transition="in" filter="randombar(horizontal)">
                                      <p:cBhvr>
                                        <p:cTn id="22" dur="500"/>
                                        <p:tgtEl>
                                          <p:spTgt spid="4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2">
                                            <p:txEl>
                                              <p:pRg st="5" end="5"/>
                                            </p:txEl>
                                          </p:spTgt>
                                        </p:tgtEl>
                                        <p:attrNameLst>
                                          <p:attrName>style.visibility</p:attrName>
                                        </p:attrNameLst>
                                      </p:cBhvr>
                                      <p:to>
                                        <p:strVal val="visible"/>
                                      </p:to>
                                    </p:set>
                                    <p:animEffect transition="in" filter="randombar(horizontal)">
                                      <p:cBhvr>
                                        <p:cTn id="27" dur="500"/>
                                        <p:tgtEl>
                                          <p:spTgt spid="4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2">
                                            <p:txEl>
                                              <p:pRg st="6" end="6"/>
                                            </p:txEl>
                                          </p:spTgt>
                                        </p:tgtEl>
                                        <p:attrNameLst>
                                          <p:attrName>style.visibility</p:attrName>
                                        </p:attrNameLst>
                                      </p:cBhvr>
                                      <p:to>
                                        <p:strVal val="visible"/>
                                      </p:to>
                                    </p:set>
                                    <p:animEffect transition="in" filter="randombar(horizontal)">
                                      <p:cBhvr>
                                        <p:cTn id="32" dur="500"/>
                                        <p:tgtEl>
                                          <p:spTgt spid="4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2">
                                            <p:txEl>
                                              <p:pRg st="7" end="7"/>
                                            </p:txEl>
                                          </p:spTgt>
                                        </p:tgtEl>
                                        <p:attrNameLst>
                                          <p:attrName>style.visibility</p:attrName>
                                        </p:attrNameLst>
                                      </p:cBhvr>
                                      <p:to>
                                        <p:strVal val="visible"/>
                                      </p:to>
                                    </p:set>
                                    <p:animEffect transition="in" filter="randombar(horizontal)">
                                      <p:cBhvr>
                                        <p:cTn id="37" dur="500"/>
                                        <p:tgtEl>
                                          <p:spTgt spid="4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2">
                                            <p:txEl>
                                              <p:pRg st="8" end="8"/>
                                            </p:txEl>
                                          </p:spTgt>
                                        </p:tgtEl>
                                        <p:attrNameLst>
                                          <p:attrName>style.visibility</p:attrName>
                                        </p:attrNameLst>
                                      </p:cBhvr>
                                      <p:to>
                                        <p:strVal val="visible"/>
                                      </p:to>
                                    </p:set>
                                    <p:animEffect transition="in" filter="randombar(horizontal)">
                                      <p:cBhvr>
                                        <p:cTn id="42" dur="500"/>
                                        <p:tgtEl>
                                          <p:spTgt spid="4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2">
                                            <p:txEl>
                                              <p:pRg st="11" end="11"/>
                                            </p:txEl>
                                          </p:spTgt>
                                        </p:tgtEl>
                                        <p:attrNameLst>
                                          <p:attrName>style.visibility</p:attrName>
                                        </p:attrNameLst>
                                      </p:cBhvr>
                                      <p:to>
                                        <p:strVal val="visible"/>
                                      </p:to>
                                    </p:set>
                                    <p:animEffect transition="in" filter="randombar(horizontal)">
                                      <p:cBhvr>
                                        <p:cTn id="47" dur="500"/>
                                        <p:tgtEl>
                                          <p:spTgt spid="42">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2">
                                            <p:txEl>
                                              <p:pRg st="12" end="12"/>
                                            </p:txEl>
                                          </p:spTgt>
                                        </p:tgtEl>
                                        <p:attrNameLst>
                                          <p:attrName>style.visibility</p:attrName>
                                        </p:attrNameLst>
                                      </p:cBhvr>
                                      <p:to>
                                        <p:strVal val="visible"/>
                                      </p:to>
                                    </p:set>
                                    <p:animEffect transition="in" filter="randombar(horizontal)">
                                      <p:cBhvr>
                                        <p:cTn id="52" dur="500"/>
                                        <p:tgtEl>
                                          <p:spTgt spid="42">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2">
                                            <p:txEl>
                                              <p:pRg st="14" end="14"/>
                                            </p:txEl>
                                          </p:spTgt>
                                        </p:tgtEl>
                                        <p:attrNameLst>
                                          <p:attrName>style.visibility</p:attrName>
                                        </p:attrNameLst>
                                      </p:cBhvr>
                                      <p:to>
                                        <p:strVal val="visible"/>
                                      </p:to>
                                    </p:set>
                                    <p:animEffect transition="in" filter="randombar(horizontal)">
                                      <p:cBhvr>
                                        <p:cTn id="57" dur="500"/>
                                        <p:tgtEl>
                                          <p:spTgt spid="42">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2">
                                            <p:txEl>
                                              <p:pRg st="15" end="15"/>
                                            </p:txEl>
                                          </p:spTgt>
                                        </p:tgtEl>
                                        <p:attrNameLst>
                                          <p:attrName>style.visibility</p:attrName>
                                        </p:attrNameLst>
                                      </p:cBhvr>
                                      <p:to>
                                        <p:strVal val="visible"/>
                                      </p:to>
                                    </p:set>
                                    <p:animEffect transition="in" filter="randombar(horizontal)">
                                      <p:cBhvr>
                                        <p:cTn id="62" dur="500"/>
                                        <p:tgtEl>
                                          <p:spTgt spid="42">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2">
                                            <p:txEl>
                                              <p:pRg st="16" end="16"/>
                                            </p:txEl>
                                          </p:spTgt>
                                        </p:tgtEl>
                                        <p:attrNameLst>
                                          <p:attrName>style.visibility</p:attrName>
                                        </p:attrNameLst>
                                      </p:cBhvr>
                                      <p:to>
                                        <p:strVal val="visible"/>
                                      </p:to>
                                    </p:set>
                                    <p:animEffect transition="in" filter="randombar(horizontal)">
                                      <p:cBhvr>
                                        <p:cTn id="67" dur="500"/>
                                        <p:tgtEl>
                                          <p:spTgt spid="4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uiExpand="1" build="p"/>
      <p:bldP spid="4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 name="组合 25"/>
          <p:cNvGrpSpPr/>
          <p:nvPr/>
        </p:nvGrpSpPr>
        <p:grpSpPr>
          <a:xfrm>
            <a:off x="38100" y="4187190"/>
            <a:ext cx="6182995" cy="1427480"/>
            <a:chOff x="9496" y="376"/>
            <a:chExt cx="9270" cy="2248"/>
          </a:xfrm>
        </p:grpSpPr>
        <p:sp>
          <p:nvSpPr>
            <p:cNvPr id="10" name="圆角矩形 9"/>
            <p:cNvSpPr/>
            <p:nvPr>
              <p:custDataLst>
                <p:tags r:id="rId1"/>
              </p:custDataLst>
            </p:nvPr>
          </p:nvSpPr>
          <p:spPr>
            <a:xfrm>
              <a:off x="10424" y="1264"/>
              <a:ext cx="8006" cy="434"/>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圆角矩形 23"/>
            <p:cNvSpPr/>
            <p:nvPr>
              <p:custDataLst>
                <p:tags r:id="rId2"/>
              </p:custDataLst>
            </p:nvPr>
          </p:nvSpPr>
          <p:spPr>
            <a:xfrm>
              <a:off x="9588" y="2170"/>
              <a:ext cx="1712" cy="399"/>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角矩形 24"/>
            <p:cNvSpPr/>
            <p:nvPr>
              <p:custDataLst>
                <p:tags r:id="rId3"/>
              </p:custDataLst>
            </p:nvPr>
          </p:nvSpPr>
          <p:spPr>
            <a:xfrm>
              <a:off x="9588" y="1698"/>
              <a:ext cx="8750" cy="472"/>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descr="Weixin Screenshot_20230825204756"/>
            <p:cNvPicPr>
              <a:picLocks noChangeAspect="1"/>
            </p:cNvPicPr>
            <p:nvPr/>
          </p:nvPicPr>
          <p:blipFill>
            <a:blip r:embed="rId4">
              <a:clrChange>
                <a:clrFrom>
                  <a:srgbClr val="FFFFFF">
                    <a:alpha val="100000"/>
                  </a:srgbClr>
                </a:clrFrom>
                <a:clrTo>
                  <a:srgbClr val="FFFFFF">
                    <a:alpha val="100000"/>
                    <a:alpha val="0"/>
                  </a:srgbClr>
                </a:clrTo>
              </a:clrChange>
            </a:blip>
            <a:srcRect t="22963" b="56213"/>
            <a:stretch>
              <a:fillRect/>
            </a:stretch>
          </p:blipFill>
          <p:spPr>
            <a:xfrm>
              <a:off x="9496" y="376"/>
              <a:ext cx="9270" cy="2249"/>
            </a:xfrm>
            <a:prstGeom prst="rect">
              <a:avLst/>
            </a:prstGeom>
          </p:spPr>
        </p:pic>
      </p:grpSp>
      <p:grpSp>
        <p:nvGrpSpPr>
          <p:cNvPr id="39" name="组合 38"/>
          <p:cNvGrpSpPr/>
          <p:nvPr/>
        </p:nvGrpSpPr>
        <p:grpSpPr>
          <a:xfrm>
            <a:off x="8415020" y="-27305"/>
            <a:ext cx="3883660" cy="768350"/>
            <a:chOff x="-194" y="0"/>
            <a:chExt cx="6268" cy="1193"/>
          </a:xfrm>
        </p:grpSpPr>
        <p:sp>
          <p:nvSpPr>
            <p:cNvPr id="40" name="双波形 39"/>
            <p:cNvSpPr/>
            <p:nvPr>
              <p:custDataLst>
                <p:tags r:id="rId5"/>
              </p:custDataLst>
            </p:nvPr>
          </p:nvSpPr>
          <p:spPr>
            <a:xfrm>
              <a:off x="0" y="0"/>
              <a:ext cx="5931" cy="1141"/>
            </a:xfrm>
            <a:prstGeom prst="doubleWave">
              <a:avLst/>
            </a:prstGeom>
            <a:solidFill>
              <a:schemeClr val="accent4">
                <a:lumMod val="75000"/>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标题 1"/>
            <p:cNvSpPr>
              <a:spLocks noGrp="1"/>
            </p:cNvSpPr>
            <p:nvPr>
              <p:custDataLst>
                <p:tags r:id="rId6"/>
              </p:custDataLst>
            </p:nvPr>
          </p:nvSpPr>
          <p:spPr>
            <a:xfrm>
              <a:off x="-194" y="39"/>
              <a:ext cx="6268" cy="1154"/>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i="1">
                  <a:effectLst>
                    <a:outerShdw blurRad="38100" dist="38100" dir="2700000" algn="tl">
                      <a:srgbClr val="000000">
                        <a:alpha val="43137"/>
                      </a:srgbClr>
                    </a:outerShdw>
                  </a:effectLst>
                </a:rPr>
                <a:t>Learn from peers</a:t>
              </a:r>
              <a:endParaRPr lang="en-US" altLang="zh-CN" sz="3200" b="1" i="1">
                <a:effectLst>
                  <a:outerShdw blurRad="38100" dist="38100" dir="2700000" algn="tl">
                    <a:srgbClr val="000000">
                      <a:alpha val="43137"/>
                    </a:srgbClr>
                  </a:outerShdw>
                </a:effectLst>
              </a:endParaRPr>
            </a:p>
          </p:txBody>
        </p:sp>
      </p:grpSp>
      <p:sp>
        <p:nvSpPr>
          <p:cNvPr id="42" name="文本框 41"/>
          <p:cNvSpPr txBox="1"/>
          <p:nvPr/>
        </p:nvSpPr>
        <p:spPr>
          <a:xfrm>
            <a:off x="6219825" y="930275"/>
            <a:ext cx="5990590" cy="4523105"/>
          </a:xfrm>
          <a:prstGeom prst="rect">
            <a:avLst/>
          </a:prstGeom>
          <a:solidFill>
            <a:schemeClr val="bg1">
              <a:alpha val="89000"/>
            </a:schemeClr>
          </a:solidFill>
        </p:spPr>
        <p:txBody>
          <a:bodyPr wrap="square" rtlCol="0" anchor="t">
            <a:spAutoFit/>
          </a:bodyPr>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Effective connection with the given sentence</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Echo with the setting</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Simile</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Brigitte’s a part of our family</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Reflect the theme</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Flashback</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Brigitte’s a guardian</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Brigitte’s an angel</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grpSp>
        <p:nvGrpSpPr>
          <p:cNvPr id="16" name="组合 15"/>
          <p:cNvGrpSpPr/>
          <p:nvPr/>
        </p:nvGrpSpPr>
        <p:grpSpPr>
          <a:xfrm>
            <a:off x="81280" y="741045"/>
            <a:ext cx="6139180" cy="1130300"/>
            <a:chOff x="128" y="1167"/>
            <a:chExt cx="10034" cy="1780"/>
          </a:xfrm>
        </p:grpSpPr>
        <p:sp>
          <p:nvSpPr>
            <p:cNvPr id="37" name="圆角矩形 36"/>
            <p:cNvSpPr/>
            <p:nvPr>
              <p:custDataLst>
                <p:tags r:id="rId7"/>
              </p:custDataLst>
            </p:nvPr>
          </p:nvSpPr>
          <p:spPr>
            <a:xfrm>
              <a:off x="247" y="1955"/>
              <a:ext cx="9725" cy="473"/>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custDataLst>
                <p:tags r:id="rId8"/>
              </p:custDataLst>
            </p:nvPr>
          </p:nvSpPr>
          <p:spPr>
            <a:xfrm>
              <a:off x="9273" y="1380"/>
              <a:ext cx="700" cy="473"/>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custDataLst>
                <p:tags r:id="rId9"/>
              </p:custDataLst>
            </p:nvPr>
          </p:nvSpPr>
          <p:spPr>
            <a:xfrm>
              <a:off x="2625" y="2482"/>
              <a:ext cx="7347" cy="464"/>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9" name="图片 18" descr="Weixin Screenshot_20230825222729"/>
            <p:cNvPicPr>
              <a:picLocks noChangeAspect="1"/>
            </p:cNvPicPr>
            <p:nvPr>
              <p:custDataLst>
                <p:tags r:id="rId10"/>
              </p:custDataLst>
            </p:nvPr>
          </p:nvPicPr>
          <p:blipFill>
            <a:blip r:embed="rId11">
              <a:clrChange>
                <a:clrFrom>
                  <a:srgbClr val="FFFFFF">
                    <a:alpha val="100000"/>
                  </a:srgbClr>
                </a:clrFrom>
                <a:clrTo>
                  <a:srgbClr val="FFFFFF">
                    <a:alpha val="100000"/>
                    <a:alpha val="0"/>
                  </a:srgbClr>
                </a:clrTo>
              </a:clrChange>
            </a:blip>
            <a:srcRect b="85450"/>
            <a:stretch>
              <a:fillRect/>
            </a:stretch>
          </p:blipFill>
          <p:spPr>
            <a:xfrm>
              <a:off x="128" y="1167"/>
              <a:ext cx="10034" cy="1781"/>
            </a:xfrm>
            <a:prstGeom prst="rect">
              <a:avLst/>
            </a:prstGeom>
          </p:spPr>
        </p:pic>
      </p:grpSp>
      <p:grpSp>
        <p:nvGrpSpPr>
          <p:cNvPr id="18" name="组合 17"/>
          <p:cNvGrpSpPr/>
          <p:nvPr/>
        </p:nvGrpSpPr>
        <p:grpSpPr>
          <a:xfrm>
            <a:off x="38100" y="2287270"/>
            <a:ext cx="6182360" cy="1223010"/>
            <a:chOff x="60" y="3602"/>
            <a:chExt cx="10100" cy="1926"/>
          </a:xfrm>
        </p:grpSpPr>
        <p:sp>
          <p:nvSpPr>
            <p:cNvPr id="13" name="圆角矩形 12"/>
            <p:cNvSpPr/>
            <p:nvPr>
              <p:custDataLst>
                <p:tags r:id="rId12"/>
              </p:custDataLst>
            </p:nvPr>
          </p:nvSpPr>
          <p:spPr>
            <a:xfrm>
              <a:off x="4863" y="4059"/>
              <a:ext cx="5109" cy="464"/>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custDataLst>
                <p:tags r:id="rId13"/>
              </p:custDataLst>
            </p:nvPr>
          </p:nvSpPr>
          <p:spPr>
            <a:xfrm>
              <a:off x="160" y="4560"/>
              <a:ext cx="9813" cy="427"/>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custDataLst>
                <p:tags r:id="rId14"/>
              </p:custDataLst>
            </p:nvPr>
          </p:nvSpPr>
          <p:spPr>
            <a:xfrm>
              <a:off x="128" y="5102"/>
              <a:ext cx="879" cy="427"/>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Weixin Screenshot_20230825222729"/>
            <p:cNvPicPr>
              <a:picLocks noChangeAspect="1"/>
            </p:cNvPicPr>
            <p:nvPr>
              <p:custDataLst>
                <p:tags r:id="rId15"/>
              </p:custDataLst>
            </p:nvPr>
          </p:nvPicPr>
          <p:blipFill>
            <a:blip r:embed="rId11">
              <a:clrChange>
                <a:clrFrom>
                  <a:srgbClr val="FFFFFF">
                    <a:alpha val="100000"/>
                  </a:srgbClr>
                </a:clrFrom>
                <a:clrTo>
                  <a:srgbClr val="FFFFFF">
                    <a:alpha val="100000"/>
                    <a:alpha val="0"/>
                  </a:srgbClr>
                </a:clrTo>
              </a:clrChange>
            </a:blip>
            <a:srcRect t="22236" b="60951"/>
            <a:stretch>
              <a:fillRect/>
            </a:stretch>
          </p:blipFill>
          <p:spPr>
            <a:xfrm>
              <a:off x="60" y="3602"/>
              <a:ext cx="10101" cy="192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randombar(horizontal)">
                                      <p:cBhvr>
                                        <p:cTn id="7" dur="500"/>
                                        <p:tgtEl>
                                          <p:spTgt spid="42">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randombar(horizontal)">
                                      <p:cBhvr>
                                        <p:cTn id="10" dur="500"/>
                                        <p:tgtEl>
                                          <p:spTgt spid="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2">
                                            <p:txEl>
                                              <p:pRg st="1" end="1"/>
                                            </p:txEl>
                                          </p:spTgt>
                                        </p:tgtEl>
                                        <p:attrNameLst>
                                          <p:attrName>style.visibility</p:attrName>
                                        </p:attrNameLst>
                                      </p:cBhvr>
                                      <p:to>
                                        <p:strVal val="visible"/>
                                      </p:to>
                                    </p:set>
                                    <p:animEffect transition="in" filter="randombar(horizontal)">
                                      <p:cBhvr>
                                        <p:cTn id="15" dur="500"/>
                                        <p:tgtEl>
                                          <p:spTgt spid="4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2">
                                            <p:txEl>
                                              <p:pRg st="2" end="2"/>
                                            </p:txEl>
                                          </p:spTgt>
                                        </p:tgtEl>
                                        <p:attrNameLst>
                                          <p:attrName>style.visibility</p:attrName>
                                        </p:attrNameLst>
                                      </p:cBhvr>
                                      <p:to>
                                        <p:strVal val="visible"/>
                                      </p:to>
                                    </p:set>
                                    <p:animEffect transition="in" filter="randombar(horizontal)">
                                      <p:cBhvr>
                                        <p:cTn id="20" dur="500"/>
                                        <p:tgtEl>
                                          <p:spTgt spid="4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2">
                                            <p:txEl>
                                              <p:pRg st="4" end="4"/>
                                            </p:txEl>
                                          </p:spTgt>
                                        </p:tgtEl>
                                        <p:attrNameLst>
                                          <p:attrName>style.visibility</p:attrName>
                                        </p:attrNameLst>
                                      </p:cBhvr>
                                      <p:to>
                                        <p:strVal val="visible"/>
                                      </p:to>
                                    </p:set>
                                    <p:animEffect transition="in" filter="randombar(horizontal)">
                                      <p:cBhvr>
                                        <p:cTn id="30" dur="500"/>
                                        <p:tgtEl>
                                          <p:spTgt spid="42">
                                            <p:txEl>
                                              <p:pRg st="4" end="4"/>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2">
                                            <p:txEl>
                                              <p:pRg st="5" end="5"/>
                                            </p:txEl>
                                          </p:spTgt>
                                        </p:tgtEl>
                                        <p:attrNameLst>
                                          <p:attrName>style.visibility</p:attrName>
                                        </p:attrNameLst>
                                      </p:cBhvr>
                                      <p:to>
                                        <p:strVal val="visible"/>
                                      </p:to>
                                    </p:set>
                                    <p:animEffect transition="in" filter="randombar(horizontal)">
                                      <p:cBhvr>
                                        <p:cTn id="33" dur="500"/>
                                        <p:tgtEl>
                                          <p:spTgt spid="4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2">
                                            <p:txEl>
                                              <p:pRg st="9" end="9"/>
                                            </p:txEl>
                                          </p:spTgt>
                                        </p:tgtEl>
                                        <p:attrNameLst>
                                          <p:attrName>style.visibility</p:attrName>
                                        </p:attrNameLst>
                                      </p:cBhvr>
                                      <p:to>
                                        <p:strVal val="visible"/>
                                      </p:to>
                                    </p:set>
                                    <p:animEffect transition="in" filter="randombar(horizontal)">
                                      <p:cBhvr>
                                        <p:cTn id="43" dur="500"/>
                                        <p:tgtEl>
                                          <p:spTgt spid="42">
                                            <p:txEl>
                                              <p:pRg st="9" end="9"/>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2">
                                            <p:txEl>
                                              <p:pRg st="10" end="10"/>
                                            </p:txEl>
                                          </p:spTgt>
                                        </p:tgtEl>
                                        <p:attrNameLst>
                                          <p:attrName>style.visibility</p:attrName>
                                        </p:attrNameLst>
                                      </p:cBhvr>
                                      <p:to>
                                        <p:strVal val="visible"/>
                                      </p:to>
                                    </p:set>
                                    <p:animEffect transition="in" filter="randombar(horizontal)">
                                      <p:cBhvr>
                                        <p:cTn id="46" dur="500"/>
                                        <p:tgtEl>
                                          <p:spTgt spid="42">
                                            <p:txEl>
                                              <p:pRg st="10" end="10"/>
                                            </p:txEl>
                                          </p:spTgt>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2">
                                            <p:txEl>
                                              <p:pRg st="11" end="11"/>
                                            </p:txEl>
                                          </p:spTgt>
                                        </p:tgtEl>
                                        <p:attrNameLst>
                                          <p:attrName>style.visibility</p:attrName>
                                        </p:attrNameLst>
                                      </p:cBhvr>
                                      <p:to>
                                        <p:strVal val="visible"/>
                                      </p:to>
                                    </p:set>
                                    <p:animEffect transition="in" filter="randombar(horizontal)">
                                      <p:cBhvr>
                                        <p:cTn id="49" dur="500"/>
                                        <p:tgtEl>
                                          <p:spTgt spid="4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uiExpand="1" build="p"/>
      <p:bldP spid="4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a:off x="41910" y="741045"/>
            <a:ext cx="6551930" cy="1518920"/>
            <a:chOff x="345" y="5470"/>
            <a:chExt cx="9852" cy="2392"/>
          </a:xfrm>
        </p:grpSpPr>
        <p:sp>
          <p:nvSpPr>
            <p:cNvPr id="5" name="圆角矩形 4"/>
            <p:cNvSpPr/>
            <p:nvPr/>
          </p:nvSpPr>
          <p:spPr>
            <a:xfrm>
              <a:off x="2076" y="6443"/>
              <a:ext cx="7917" cy="376"/>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custDataLst>
                <p:tags r:id="rId1"/>
              </p:custDataLst>
            </p:nvPr>
          </p:nvSpPr>
          <p:spPr>
            <a:xfrm>
              <a:off x="462" y="6870"/>
              <a:ext cx="9531" cy="376"/>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custDataLst>
                <p:tags r:id="rId2"/>
              </p:custDataLst>
            </p:nvPr>
          </p:nvSpPr>
          <p:spPr>
            <a:xfrm>
              <a:off x="462" y="7297"/>
              <a:ext cx="6662" cy="473"/>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Weixin Screenshot_20230825192427"/>
            <p:cNvPicPr>
              <a:picLocks noChangeAspect="1"/>
            </p:cNvPicPr>
            <p:nvPr/>
          </p:nvPicPr>
          <p:blipFill>
            <a:blip r:embed="rId3">
              <a:clrChange>
                <a:clrFrom>
                  <a:srgbClr val="FFFFFF">
                    <a:alpha val="100000"/>
                  </a:srgbClr>
                </a:clrFrom>
                <a:clrTo>
                  <a:srgbClr val="FFFFFF">
                    <a:alpha val="100000"/>
                    <a:alpha val="0"/>
                  </a:srgbClr>
                </a:clrTo>
              </a:clrChange>
            </a:blip>
            <a:srcRect t="55713" b="22130"/>
            <a:stretch>
              <a:fillRect/>
            </a:stretch>
          </p:blipFill>
          <p:spPr>
            <a:xfrm>
              <a:off x="345" y="5470"/>
              <a:ext cx="9852" cy="2393"/>
            </a:xfrm>
            <a:prstGeom prst="rect">
              <a:avLst/>
            </a:prstGeom>
          </p:spPr>
        </p:pic>
      </p:grpSp>
      <p:grpSp>
        <p:nvGrpSpPr>
          <p:cNvPr id="35" name="组合 34"/>
          <p:cNvGrpSpPr/>
          <p:nvPr/>
        </p:nvGrpSpPr>
        <p:grpSpPr>
          <a:xfrm>
            <a:off x="100330" y="2635250"/>
            <a:ext cx="6421120" cy="1224280"/>
            <a:chOff x="8662" y="5010"/>
            <a:chExt cx="10112" cy="1928"/>
          </a:xfrm>
        </p:grpSpPr>
        <p:sp>
          <p:nvSpPr>
            <p:cNvPr id="23" name="圆角矩形 22"/>
            <p:cNvSpPr/>
            <p:nvPr>
              <p:custDataLst>
                <p:tags r:id="rId4"/>
              </p:custDataLst>
            </p:nvPr>
          </p:nvSpPr>
          <p:spPr>
            <a:xfrm>
              <a:off x="8876" y="5506"/>
              <a:ext cx="9681" cy="473"/>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圆角矩形 28"/>
            <p:cNvSpPr/>
            <p:nvPr>
              <p:custDataLst>
                <p:tags r:id="rId5"/>
              </p:custDataLst>
            </p:nvPr>
          </p:nvSpPr>
          <p:spPr>
            <a:xfrm>
              <a:off x="8876" y="6466"/>
              <a:ext cx="3659" cy="473"/>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圆角矩形 29"/>
            <p:cNvSpPr/>
            <p:nvPr>
              <p:custDataLst>
                <p:tags r:id="rId6"/>
              </p:custDataLst>
            </p:nvPr>
          </p:nvSpPr>
          <p:spPr>
            <a:xfrm>
              <a:off x="8876" y="6002"/>
              <a:ext cx="9681" cy="473"/>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圆角矩形 30"/>
            <p:cNvSpPr/>
            <p:nvPr>
              <p:custDataLst>
                <p:tags r:id="rId7"/>
              </p:custDataLst>
            </p:nvPr>
          </p:nvSpPr>
          <p:spPr>
            <a:xfrm>
              <a:off x="15760" y="5010"/>
              <a:ext cx="2900" cy="473"/>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descr="Weixin Screenshot_20230825194721"/>
            <p:cNvPicPr>
              <a:picLocks noChangeAspect="1"/>
            </p:cNvPicPr>
            <p:nvPr/>
          </p:nvPicPr>
          <p:blipFill>
            <a:blip r:embed="rId8">
              <a:clrChange>
                <a:clrFrom>
                  <a:srgbClr val="FFFFFF">
                    <a:alpha val="100000"/>
                  </a:srgbClr>
                </a:clrFrom>
                <a:clrTo>
                  <a:srgbClr val="FFFFFF">
                    <a:alpha val="100000"/>
                    <a:alpha val="0"/>
                  </a:srgbClr>
                </a:clrTo>
              </a:clrChange>
            </a:blip>
            <a:srcRect t="79833" b="3120"/>
            <a:stretch>
              <a:fillRect/>
            </a:stretch>
          </p:blipFill>
          <p:spPr>
            <a:xfrm>
              <a:off x="8662" y="5010"/>
              <a:ext cx="10112" cy="1862"/>
            </a:xfrm>
            <a:prstGeom prst="rect">
              <a:avLst/>
            </a:prstGeom>
          </p:spPr>
        </p:pic>
      </p:grpSp>
      <p:grpSp>
        <p:nvGrpSpPr>
          <p:cNvPr id="38" name="组合 37"/>
          <p:cNvGrpSpPr/>
          <p:nvPr/>
        </p:nvGrpSpPr>
        <p:grpSpPr>
          <a:xfrm>
            <a:off x="172085" y="4331970"/>
            <a:ext cx="6478270" cy="2164080"/>
            <a:chOff x="8661" y="7127"/>
            <a:chExt cx="10202" cy="3408"/>
          </a:xfrm>
        </p:grpSpPr>
        <p:grpSp>
          <p:nvGrpSpPr>
            <p:cNvPr id="36" name="组合 35"/>
            <p:cNvGrpSpPr/>
            <p:nvPr/>
          </p:nvGrpSpPr>
          <p:grpSpPr>
            <a:xfrm>
              <a:off x="8762" y="7128"/>
              <a:ext cx="10100" cy="2887"/>
              <a:chOff x="8762" y="7128"/>
              <a:chExt cx="10100" cy="2887"/>
            </a:xfrm>
          </p:grpSpPr>
          <p:sp>
            <p:nvSpPr>
              <p:cNvPr id="22" name="圆角矩形 21"/>
              <p:cNvSpPr/>
              <p:nvPr>
                <p:custDataLst>
                  <p:tags r:id="rId9"/>
                </p:custDataLst>
              </p:nvPr>
            </p:nvSpPr>
            <p:spPr>
              <a:xfrm>
                <a:off x="8762" y="8120"/>
                <a:ext cx="9898" cy="473"/>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圆角矩形 26"/>
              <p:cNvSpPr/>
              <p:nvPr>
                <p:custDataLst>
                  <p:tags r:id="rId10"/>
                </p:custDataLst>
              </p:nvPr>
            </p:nvSpPr>
            <p:spPr>
              <a:xfrm>
                <a:off x="8762" y="7596"/>
                <a:ext cx="10100" cy="473"/>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圆角矩形 27"/>
              <p:cNvSpPr/>
              <p:nvPr>
                <p:custDataLst>
                  <p:tags r:id="rId11"/>
                </p:custDataLst>
              </p:nvPr>
            </p:nvSpPr>
            <p:spPr>
              <a:xfrm>
                <a:off x="13264" y="7128"/>
                <a:ext cx="5500" cy="473"/>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圆角矩形 31"/>
              <p:cNvSpPr/>
              <p:nvPr>
                <p:custDataLst>
                  <p:tags r:id="rId12"/>
                </p:custDataLst>
              </p:nvPr>
            </p:nvSpPr>
            <p:spPr>
              <a:xfrm>
                <a:off x="8762" y="9585"/>
                <a:ext cx="9898" cy="430"/>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圆角矩形 32"/>
              <p:cNvSpPr/>
              <p:nvPr>
                <p:custDataLst>
                  <p:tags r:id="rId13"/>
                </p:custDataLst>
              </p:nvPr>
            </p:nvSpPr>
            <p:spPr>
              <a:xfrm>
                <a:off x="8762" y="9112"/>
                <a:ext cx="10012" cy="420"/>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圆角矩形 33"/>
              <p:cNvSpPr/>
              <p:nvPr>
                <p:custDataLst>
                  <p:tags r:id="rId14"/>
                </p:custDataLst>
              </p:nvPr>
            </p:nvSpPr>
            <p:spPr>
              <a:xfrm>
                <a:off x="8783" y="8644"/>
                <a:ext cx="9877" cy="376"/>
              </a:xfrm>
              <a:prstGeom prst="roundRect">
                <a:avLst/>
              </a:prstGeom>
              <a:solidFill>
                <a:schemeClr val="accent4">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7" name="图片 16" descr="Weixin Screenshot_20230825230920"/>
            <p:cNvPicPr>
              <a:picLocks noChangeAspect="1"/>
            </p:cNvPicPr>
            <p:nvPr/>
          </p:nvPicPr>
          <p:blipFill>
            <a:blip r:embed="rId15">
              <a:clrChange>
                <a:clrFrom>
                  <a:srgbClr val="FFFFFF">
                    <a:alpha val="100000"/>
                  </a:srgbClr>
                </a:clrFrom>
                <a:clrTo>
                  <a:srgbClr val="FFFFFF">
                    <a:alpha val="100000"/>
                    <a:alpha val="0"/>
                  </a:srgbClr>
                </a:clrTo>
              </a:clrChange>
            </a:blip>
            <a:stretch>
              <a:fillRect/>
            </a:stretch>
          </p:blipFill>
          <p:spPr>
            <a:xfrm>
              <a:off x="8661" y="7127"/>
              <a:ext cx="10202" cy="3408"/>
            </a:xfrm>
            <a:prstGeom prst="rect">
              <a:avLst/>
            </a:prstGeom>
          </p:spPr>
        </p:pic>
      </p:grpSp>
      <p:grpSp>
        <p:nvGrpSpPr>
          <p:cNvPr id="39" name="组合 38"/>
          <p:cNvGrpSpPr/>
          <p:nvPr/>
        </p:nvGrpSpPr>
        <p:grpSpPr>
          <a:xfrm>
            <a:off x="8415020" y="-27305"/>
            <a:ext cx="3883660" cy="768350"/>
            <a:chOff x="-194" y="0"/>
            <a:chExt cx="6268" cy="1193"/>
          </a:xfrm>
        </p:grpSpPr>
        <p:sp>
          <p:nvSpPr>
            <p:cNvPr id="40" name="双波形 39"/>
            <p:cNvSpPr/>
            <p:nvPr>
              <p:custDataLst>
                <p:tags r:id="rId16"/>
              </p:custDataLst>
            </p:nvPr>
          </p:nvSpPr>
          <p:spPr>
            <a:xfrm>
              <a:off x="0" y="0"/>
              <a:ext cx="5931" cy="1141"/>
            </a:xfrm>
            <a:prstGeom prst="doubleWave">
              <a:avLst/>
            </a:prstGeom>
            <a:solidFill>
              <a:schemeClr val="accent4">
                <a:lumMod val="75000"/>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标题 1"/>
            <p:cNvSpPr>
              <a:spLocks noGrp="1"/>
            </p:cNvSpPr>
            <p:nvPr>
              <p:custDataLst>
                <p:tags r:id="rId17"/>
              </p:custDataLst>
            </p:nvPr>
          </p:nvSpPr>
          <p:spPr>
            <a:xfrm>
              <a:off x="-194" y="39"/>
              <a:ext cx="6268" cy="1154"/>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i="1">
                  <a:effectLst>
                    <a:outerShdw blurRad="38100" dist="38100" dir="2700000" algn="tl">
                      <a:srgbClr val="000000">
                        <a:alpha val="43137"/>
                      </a:srgbClr>
                    </a:outerShdw>
                  </a:effectLst>
                </a:rPr>
                <a:t>Learn from peers</a:t>
              </a:r>
              <a:endParaRPr lang="en-US" altLang="zh-CN" sz="3200" b="1" i="1">
                <a:effectLst>
                  <a:outerShdw blurRad="38100" dist="38100" dir="2700000" algn="tl">
                    <a:srgbClr val="000000">
                      <a:alpha val="43137"/>
                    </a:srgbClr>
                  </a:outerShdw>
                </a:effectLst>
              </a:endParaRPr>
            </a:p>
          </p:txBody>
        </p:sp>
      </p:grpSp>
      <p:sp>
        <p:nvSpPr>
          <p:cNvPr id="42" name="文本框 41"/>
          <p:cNvSpPr txBox="1"/>
          <p:nvPr/>
        </p:nvSpPr>
        <p:spPr>
          <a:xfrm>
            <a:off x="6760210" y="930275"/>
            <a:ext cx="5267325" cy="5631180"/>
          </a:xfrm>
          <a:prstGeom prst="rect">
            <a:avLst/>
          </a:prstGeom>
          <a:solidFill>
            <a:schemeClr val="bg1">
              <a:alpha val="89000"/>
            </a:schemeClr>
          </a:solidFill>
        </p:spPr>
        <p:txBody>
          <a:bodyPr wrap="square" rtlCol="0" anchor="t">
            <a:spAutoFit/>
          </a:bodyPr>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Brigitte’s as innocent as an angel</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Brigitte’s a part of our family</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Reflect the theme</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Flashback</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Reflect the theme</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Flashback</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Metaphor</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Brigitte’s a perfect companion</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Brigitte brought warmth as a family member</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Echo with the setting, reflect the theme</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randombar(horizontal)">
                                      <p:cBhvr>
                                        <p:cTn id="7" dur="500"/>
                                        <p:tgtEl>
                                          <p:spTgt spid="42">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randombar(horizontal)">
                                      <p:cBhvr>
                                        <p:cTn id="10" dur="500"/>
                                        <p:tgtEl>
                                          <p:spTgt spid="42">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animEffect transition="in" filter="randombar(horizontal)">
                                      <p:cBhvr>
                                        <p:cTn id="13" dur="500"/>
                                        <p:tgtEl>
                                          <p:spTgt spid="42">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2">
                                            <p:txEl>
                                              <p:pRg st="2" end="2"/>
                                            </p:txEl>
                                          </p:spTgt>
                                        </p:tgtEl>
                                        <p:attrNameLst>
                                          <p:attrName>style.visibility</p:attrName>
                                        </p:attrNameLst>
                                      </p:cBhvr>
                                      <p:to>
                                        <p:strVal val="visible"/>
                                      </p:to>
                                    </p:set>
                                    <p:animEffect transition="in" filter="randombar(horizontal)">
                                      <p:cBhvr>
                                        <p:cTn id="16" dur="500"/>
                                        <p:tgtEl>
                                          <p:spTgt spid="4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randombar(horizontal)">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2">
                                            <p:txEl>
                                              <p:pRg st="5" end="5"/>
                                            </p:txEl>
                                          </p:spTgt>
                                        </p:tgtEl>
                                        <p:attrNameLst>
                                          <p:attrName>style.visibility</p:attrName>
                                        </p:attrNameLst>
                                      </p:cBhvr>
                                      <p:to>
                                        <p:strVal val="visible"/>
                                      </p:to>
                                    </p:set>
                                    <p:animEffect transition="in" filter="randombar(horizontal)">
                                      <p:cBhvr>
                                        <p:cTn id="26" dur="500"/>
                                        <p:tgtEl>
                                          <p:spTgt spid="42">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2">
                                            <p:txEl>
                                              <p:pRg st="6" end="6"/>
                                            </p:txEl>
                                          </p:spTgt>
                                        </p:tgtEl>
                                        <p:attrNameLst>
                                          <p:attrName>style.visibility</p:attrName>
                                        </p:attrNameLst>
                                      </p:cBhvr>
                                      <p:to>
                                        <p:strVal val="visible"/>
                                      </p:to>
                                    </p:set>
                                    <p:animEffect transition="in" filter="randombar(horizontal)">
                                      <p:cBhvr>
                                        <p:cTn id="29" dur="500"/>
                                        <p:tgtEl>
                                          <p:spTgt spid="4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2">
                                            <p:txEl>
                                              <p:pRg st="9" end="9"/>
                                            </p:txEl>
                                          </p:spTgt>
                                        </p:tgtEl>
                                        <p:attrNameLst>
                                          <p:attrName>style.visibility</p:attrName>
                                        </p:attrNameLst>
                                      </p:cBhvr>
                                      <p:to>
                                        <p:strVal val="visible"/>
                                      </p:to>
                                    </p:set>
                                    <p:animEffect transition="in" filter="randombar(horizontal)">
                                      <p:cBhvr>
                                        <p:cTn id="39" dur="500"/>
                                        <p:tgtEl>
                                          <p:spTgt spid="42">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2">
                                            <p:txEl>
                                              <p:pRg st="10" end="10"/>
                                            </p:txEl>
                                          </p:spTgt>
                                        </p:tgtEl>
                                        <p:attrNameLst>
                                          <p:attrName>style.visibility</p:attrName>
                                        </p:attrNameLst>
                                      </p:cBhvr>
                                      <p:to>
                                        <p:strVal val="visible"/>
                                      </p:to>
                                    </p:set>
                                    <p:animEffect transition="in" filter="randombar(horizontal)">
                                      <p:cBhvr>
                                        <p:cTn id="44" dur="500"/>
                                        <p:tgtEl>
                                          <p:spTgt spid="42">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2">
                                            <p:txEl>
                                              <p:pRg st="11" end="11"/>
                                            </p:txEl>
                                          </p:spTgt>
                                        </p:tgtEl>
                                        <p:attrNameLst>
                                          <p:attrName>style.visibility</p:attrName>
                                        </p:attrNameLst>
                                      </p:cBhvr>
                                      <p:to>
                                        <p:strVal val="visible"/>
                                      </p:to>
                                    </p:set>
                                    <p:animEffect transition="in" filter="randombar(horizontal)">
                                      <p:cBhvr>
                                        <p:cTn id="49" dur="500"/>
                                        <p:tgtEl>
                                          <p:spTgt spid="42">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2">
                                            <p:txEl>
                                              <p:pRg st="12" end="12"/>
                                            </p:txEl>
                                          </p:spTgt>
                                        </p:tgtEl>
                                        <p:attrNameLst>
                                          <p:attrName>style.visibility</p:attrName>
                                        </p:attrNameLst>
                                      </p:cBhvr>
                                      <p:to>
                                        <p:strVal val="visible"/>
                                      </p:to>
                                    </p:set>
                                    <p:animEffect transition="in" filter="randombar(horizontal)">
                                      <p:cBhvr>
                                        <p:cTn id="54" dur="500"/>
                                        <p:tgtEl>
                                          <p:spTgt spid="42">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42">
                                            <p:txEl>
                                              <p:pRg st="13" end="13"/>
                                            </p:txEl>
                                          </p:spTgt>
                                        </p:tgtEl>
                                        <p:attrNameLst>
                                          <p:attrName>style.visibility</p:attrName>
                                        </p:attrNameLst>
                                      </p:cBhvr>
                                      <p:to>
                                        <p:strVal val="visible"/>
                                      </p:to>
                                    </p:set>
                                    <p:animEffect transition="in" filter="randombar(horizontal)">
                                      <p:cBhvr>
                                        <p:cTn id="59" dur="500"/>
                                        <p:tgtEl>
                                          <p:spTgt spid="4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uiExpand="1" build="p"/>
      <p:bldP spid="4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60960" y="454025"/>
            <a:ext cx="12007850" cy="4933950"/>
            <a:chOff x="96" y="795"/>
            <a:chExt cx="18910" cy="7770"/>
          </a:xfrm>
        </p:grpSpPr>
        <p:sp>
          <p:nvSpPr>
            <p:cNvPr id="7" name="圆角矩形 6"/>
            <p:cNvSpPr/>
            <p:nvPr>
              <p:custDataLst>
                <p:tags r:id="rId1"/>
              </p:custDataLst>
            </p:nvPr>
          </p:nvSpPr>
          <p:spPr>
            <a:xfrm>
              <a:off x="96" y="795"/>
              <a:ext cx="18910" cy="7770"/>
            </a:xfrm>
            <a:prstGeom prst="roundRect">
              <a:avLst>
                <a:gd name="adj" fmla="val 4347"/>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45" y="795"/>
              <a:ext cx="18770" cy="7770"/>
            </a:xfrm>
            <a:prstGeom prst="rect">
              <a:avLst/>
            </a:prstGeom>
            <a:noFill/>
            <a:ln w="9525">
              <a:noFill/>
            </a:ln>
          </p:spPr>
          <p:txBody>
            <a:bodyPr wrap="square">
              <a:noAutofit/>
            </a:bodyPr>
            <a:p>
              <a:pPr indent="0" algn="just" fontAlgn="auto">
                <a:lnSpc>
                  <a:spcPct val="100000"/>
                </a:lnSpc>
                <a:spcAft>
                  <a:spcPts val="1000"/>
                </a:spcAft>
              </a:pPr>
              <a:r>
                <a:rPr lang="en-US" sz="2200" b="0" i="1" u="sng">
                  <a:solidFill>
                    <a:srgbClr val="000000"/>
                  </a:solidFill>
                  <a:latin typeface="Times New Roman" panose="02020603050405020304" charset="0"/>
                </a:rPr>
                <a:t>There I was surprised to see Brigitte, who was terrified of water, dive into the pool.</a:t>
              </a:r>
              <a:r>
                <a:rPr lang="en-US" sz="2200" b="0" i="1">
                  <a:solidFill>
                    <a:srgbClr val="000000"/>
                  </a:solidFill>
                  <a:latin typeface="Times New Roman" panose="02020603050405020304" charset="0"/>
                </a:rPr>
                <a:t> </a:t>
              </a:r>
              <a:r>
                <a:rPr lang="en-US" sz="2200" b="0">
                  <a:solidFill>
                    <a:srgbClr val="000000"/>
                  </a:solidFill>
                  <a:latin typeface="Times New Roman" panose="02020603050405020304" charset="0"/>
                </a:rPr>
                <a:t>Then to my horror, I caught sight of Forrest’s yellow sleeper. Brigitte was bravely doing her best to keep him </a:t>
              </a:r>
              <a:r>
                <a:rPr lang="en-US" sz="2200" b="1">
                  <a:solidFill>
                    <a:srgbClr val="000000"/>
                  </a:solidFill>
                  <a:latin typeface="Times New Roman" panose="02020603050405020304" charset="0"/>
                </a:rPr>
                <a:t>afloat</a:t>
              </a:r>
              <a:r>
                <a:rPr lang="en-US" sz="2200">
                  <a:solidFill>
                    <a:srgbClr val="000000"/>
                  </a:solidFill>
                  <a:latin typeface="Times New Roman" panose="02020603050405020304" charset="0"/>
                </a:rPr>
                <a:t>(floating)</a:t>
              </a:r>
              <a:r>
                <a:rPr lang="en-US" sz="2200" b="0">
                  <a:solidFill>
                    <a:srgbClr val="000000"/>
                  </a:solidFill>
                  <a:latin typeface="Times New Roman" panose="02020603050405020304" charset="0"/>
                </a:rPr>
                <a:t> by holding on to his sleeper with her mouth. At the same time, she was desperately trying to swim to the shallow end. Only then did I realize that Forrest had somehow opened the door, wandered out and fallen into the pool. In a split second, I dove in, lifted my precious baby out and carried him inside. Hands shaking, I called 911 and we were rushed to the hospital immediately, where the doctor kept him for observation for one night.</a:t>
              </a:r>
              <a:endParaRPr lang="en-US" sz="2200" b="0" i="1">
                <a:solidFill>
                  <a:srgbClr val="000000"/>
                </a:solidFill>
                <a:latin typeface="Times New Roman" panose="02020603050405020304" charset="0"/>
              </a:endParaRPr>
            </a:p>
            <a:p>
              <a:pPr indent="0" algn="just" fontAlgn="auto">
                <a:lnSpc>
                  <a:spcPct val="100000"/>
                </a:lnSpc>
                <a:spcAft>
                  <a:spcPts val="1000"/>
                </a:spcAft>
              </a:pPr>
              <a:r>
                <a:rPr lang="en-US" sz="2200" b="0" i="1" u="sng">
                  <a:solidFill>
                    <a:srgbClr val="000000"/>
                  </a:solidFill>
                  <a:latin typeface="Times New Roman" panose="02020603050405020304" charset="0"/>
                </a:rPr>
                <a:t>Finally, the doctor said Forrest was all right and could be released from hospital.</a:t>
              </a:r>
              <a:r>
                <a:rPr lang="en-US" sz="2200" b="0" i="1">
                  <a:solidFill>
                    <a:srgbClr val="000000"/>
                  </a:solidFill>
                  <a:latin typeface="Times New Roman" panose="02020603050405020304" charset="0"/>
                </a:rPr>
                <a:t> </a:t>
              </a:r>
              <a:r>
                <a:rPr lang="en-US" sz="2200" b="0">
                  <a:solidFill>
                    <a:srgbClr val="000000"/>
                  </a:solidFill>
                  <a:latin typeface="Times New Roman" panose="02020603050405020304" charset="0"/>
                </a:rPr>
                <a:t>Back home, once Brigitte saw him, she barked with apparent joy and wouldn’t let Forrest out of her sight. In time she settled down, but remained dedicated to Forrest and followed him everywhere, concerned about his safety. Even when Forrest was asleep, Brigitte crammed herself under the crib, keeping a vigil. Our dog was indeed an angel, erasing any despair I might have had about losing our home. A house could always be replaced, but knowing we had each other around was the greatest blessing of all. I was grateful she was part of our lives, who I would never give up.</a:t>
              </a:r>
              <a:endParaRPr lang="en-US" altLang="en-US" sz="2200" b="0">
                <a:solidFill>
                  <a:srgbClr val="000000"/>
                </a:solidFill>
                <a:latin typeface="Times New Roman" panose="02020603050405020304" charset="0"/>
              </a:endParaRPr>
            </a:p>
          </p:txBody>
        </p:sp>
      </p:grpSp>
      <p:pic>
        <p:nvPicPr>
          <p:cNvPr id="5" name="图片 4"/>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8819515" y="65405"/>
            <a:ext cx="3192145" cy="439420"/>
          </a:xfrm>
          <a:prstGeom prst="rect">
            <a:avLst/>
          </a:prstGeom>
        </p:spPr>
      </p:pic>
      <p:sp>
        <p:nvSpPr>
          <p:cNvPr id="8" name="双波形 7"/>
          <p:cNvSpPr/>
          <p:nvPr>
            <p:custDataLst>
              <p:tags r:id="rId4"/>
            </p:custDataLst>
          </p:nvPr>
        </p:nvSpPr>
        <p:spPr>
          <a:xfrm>
            <a:off x="187960" y="5339715"/>
            <a:ext cx="10514330" cy="1422400"/>
          </a:xfrm>
          <a:prstGeom prst="doubleWave">
            <a:avLst/>
          </a:prstGeom>
          <a:solidFill>
            <a:schemeClr val="accent4">
              <a:lumMod val="75000"/>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标题 1"/>
          <p:cNvSpPr>
            <a:spLocks noGrp="1"/>
          </p:cNvSpPr>
          <p:nvPr>
            <p:custDataLst>
              <p:tags r:id="rId5"/>
            </p:custDataLst>
          </p:nvPr>
        </p:nvSpPr>
        <p:spPr>
          <a:xfrm>
            <a:off x="242570" y="5523230"/>
            <a:ext cx="10459720" cy="102616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00000"/>
              </a:lnSpc>
            </a:pPr>
            <a:r>
              <a:rPr lang="en-US" altLang="zh-CN" sz="2400" b="1" i="1">
                <a:effectLst>
                  <a:outerShdw blurRad="38100" dist="38100" dir="2700000" algn="tl">
                    <a:srgbClr val="000000">
                      <a:alpha val="43137"/>
                    </a:srgbClr>
                  </a:outerShdw>
                </a:effectLst>
              </a:rPr>
              <a:t>1. Circle the </a:t>
            </a:r>
            <a:r>
              <a:rPr lang="en-US" altLang="zh-CN" sz="2400" b="1" i="1" u="sng">
                <a:solidFill>
                  <a:srgbClr val="C00000"/>
                </a:solidFill>
                <a:effectLst>
                  <a:outerShdw blurRad="38100" dist="38100" dir="2700000" algn="tl">
                    <a:srgbClr val="000000">
                      <a:alpha val="43137"/>
                    </a:srgbClr>
                  </a:outerShdw>
                </a:effectLst>
              </a:rPr>
              <a:t>foreshadowing</a:t>
            </a:r>
            <a:r>
              <a:rPr lang="en-US" altLang="zh-CN" sz="2400" b="1" i="1">
                <a:effectLst>
                  <a:outerShdw blurRad="38100" dist="38100" dir="2700000" algn="tl">
                    <a:srgbClr val="000000">
                      <a:alpha val="43137"/>
                    </a:srgbClr>
                  </a:outerShdw>
                </a:effectLst>
              </a:rPr>
              <a:t> in the writing.</a:t>
            </a:r>
            <a:endParaRPr lang="en-US" altLang="zh-CN" sz="2400" b="1" i="1">
              <a:effectLst>
                <a:outerShdw blurRad="38100" dist="38100" dir="2700000" algn="tl">
                  <a:srgbClr val="000000">
                    <a:alpha val="43137"/>
                  </a:srgbClr>
                </a:outerShdw>
              </a:effectLst>
            </a:endParaRPr>
          </a:p>
          <a:p>
            <a:pPr algn="l">
              <a:lnSpc>
                <a:spcPct val="100000"/>
              </a:lnSpc>
            </a:pPr>
            <a:r>
              <a:rPr lang="en-US" altLang="zh-CN" sz="2400" b="1" i="1">
                <a:effectLst>
                  <a:outerShdw blurRad="38100" dist="38100" dir="2700000" algn="tl">
                    <a:srgbClr val="000000">
                      <a:alpha val="43137"/>
                    </a:srgbClr>
                  </a:outerShdw>
                </a:effectLst>
              </a:rPr>
              <a:t>2. Attach importance to </a:t>
            </a:r>
            <a:r>
              <a:rPr lang="en-US" altLang="zh-CN" sz="2400" b="1" i="1" u="sng">
                <a:solidFill>
                  <a:srgbClr val="C00000"/>
                </a:solidFill>
                <a:effectLst>
                  <a:outerShdw blurRad="38100" dist="38100" dir="2700000" algn="tl">
                    <a:srgbClr val="000000">
                      <a:alpha val="43137"/>
                    </a:srgbClr>
                  </a:outerShdw>
                </a:effectLst>
              </a:rPr>
              <a:t>the connection, sentence patterns and good expressions</a:t>
            </a:r>
            <a:r>
              <a:rPr lang="en-US" altLang="zh-CN" sz="2400" b="1" i="1">
                <a:solidFill>
                  <a:schemeClr val="tx1"/>
                </a:solidFill>
                <a:effectLst>
                  <a:outerShdw blurRad="38100" dist="38100" dir="2700000" algn="tl">
                    <a:srgbClr val="000000">
                      <a:alpha val="43137"/>
                    </a:srgbClr>
                  </a:outerShdw>
                </a:effectLst>
              </a:rPr>
              <a:t>.</a:t>
            </a:r>
            <a:endParaRPr lang="en-US" altLang="zh-CN" sz="2400" b="1" i="1">
              <a:solidFill>
                <a:srgbClr val="C00000"/>
              </a:solidFill>
              <a:effectLst>
                <a:outerShdw blurRad="38100" dist="38100" dir="2700000" algn="tl">
                  <a:srgbClr val="000000">
                    <a:alpha val="43137"/>
                  </a:srgbClr>
                </a:outerShdw>
              </a:effectLst>
            </a:endParaRPr>
          </a:p>
          <a:p>
            <a:pPr algn="l">
              <a:lnSpc>
                <a:spcPct val="100000"/>
              </a:lnSpc>
            </a:pPr>
            <a:r>
              <a:rPr lang="en-US" altLang="zh-CN" sz="2400" b="1" i="1">
                <a:effectLst>
                  <a:outerShdw blurRad="38100" dist="38100" dir="2700000" algn="tl">
                    <a:srgbClr val="000000">
                      <a:alpha val="43137"/>
                    </a:srgbClr>
                  </a:outerShdw>
                </a:effectLst>
              </a:rPr>
              <a:t>3. Polish your own version.</a:t>
            </a:r>
            <a:endParaRPr lang="en-US" altLang="zh-CN" sz="2400" b="1" i="1">
              <a:effectLst>
                <a:outerShdw blurRad="38100" dist="38100" dir="2700000" algn="tl">
                  <a:srgbClr val="000000">
                    <a:alpha val="43137"/>
                  </a:srgbClr>
                </a:outerShdw>
              </a:effectLst>
            </a:endParaRPr>
          </a:p>
        </p:txBody>
      </p:sp>
      <p:pic>
        <p:nvPicPr>
          <p:cNvPr id="3" name="图片 2" descr="images"/>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10653395" y="5241925"/>
            <a:ext cx="1456055" cy="14560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a:off x="60960" y="605155"/>
            <a:ext cx="12083415" cy="5803914"/>
            <a:chOff x="96" y="715"/>
            <a:chExt cx="19029" cy="9457"/>
          </a:xfrm>
        </p:grpSpPr>
        <p:sp>
          <p:nvSpPr>
            <p:cNvPr id="7" name="圆角矩形 6"/>
            <p:cNvSpPr/>
            <p:nvPr>
              <p:custDataLst>
                <p:tags r:id="rId1"/>
              </p:custDataLst>
            </p:nvPr>
          </p:nvSpPr>
          <p:spPr>
            <a:xfrm>
              <a:off x="96" y="715"/>
              <a:ext cx="19029" cy="9361"/>
            </a:xfrm>
            <a:prstGeom prst="roundRect">
              <a:avLst>
                <a:gd name="adj" fmla="val 4347"/>
              </a:avLst>
            </a:prstGeom>
            <a:solidFill>
              <a:schemeClr val="accent4">
                <a:lumMod val="75000"/>
                <a:alpha val="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240" y="808"/>
              <a:ext cx="18589" cy="9364"/>
            </a:xfrm>
            <a:prstGeom prst="rect">
              <a:avLst/>
            </a:prstGeom>
            <a:noFill/>
            <a:ln w="9525">
              <a:noFill/>
            </a:ln>
          </p:spPr>
          <p:txBody>
            <a:bodyPr wrap="square">
              <a:noAutofit/>
            </a:bodyPr>
            <a:p>
              <a:pPr indent="0" algn="just" fontAlgn="auto">
                <a:lnSpc>
                  <a:spcPct val="95000"/>
                </a:lnSpc>
              </a:pPr>
              <a:r>
                <a:rPr lang="en-US" sz="2400" b="0" i="1" u="sng">
                  <a:latin typeface="Times New Roman" panose="02020603050405020304" charset="0"/>
                  <a:ea typeface="宋体" panose="02010600030101010101" pitchFamily="2" charset="-122"/>
                  <a:cs typeface="Times New Roman" panose="02020603050405020304" charset="0"/>
                </a:rPr>
                <a:t>There I was surprised to see Brigitte, who was terrified of water, dive into the pool. </a:t>
              </a:r>
              <a:r>
                <a:rPr lang="en-US" sz="2400" b="0">
                  <a:latin typeface="Times New Roman" panose="02020603050405020304" charset="0"/>
                  <a:ea typeface="宋体" panose="02010600030101010101" pitchFamily="2" charset="-122"/>
                  <a:cs typeface="Times New Roman" panose="02020603050405020304" charset="0"/>
                </a:rPr>
                <a:t>As I ran after her to the pool, what came into my sight swept over me with extreme shock. My thirteen-month-old son was struggling in the water. Seeing her playmate sinking, Brigitte seemed to forget everything, putting herself straight into the protector mode. She practiced crawling motions repeatedly, firmly took hold of Forrest’s collar and dragged him back towards the poolside. Without a second thought, I splashed right in and embraced my boy from Brigitte’s mouth onto the dry land. Forrest’s face pale and lips blue, I wrapped him into the car and rushed to the hospital anxiously.</a:t>
              </a:r>
              <a:endParaRPr lang="en-US" sz="2400" b="0">
                <a:latin typeface="Times New Roman" panose="02020603050405020304" charset="0"/>
                <a:ea typeface="宋体" panose="02010600030101010101" pitchFamily="2" charset="-122"/>
                <a:cs typeface="Times New Roman" panose="02020603050405020304" charset="0"/>
              </a:endParaRPr>
            </a:p>
            <a:p>
              <a:pPr indent="0" algn="just" fontAlgn="auto">
                <a:lnSpc>
                  <a:spcPct val="95000"/>
                </a:lnSpc>
              </a:pPr>
              <a:r>
                <a:rPr lang="en-US" sz="2400" b="0" i="1" u="sng">
                  <a:latin typeface="Times New Roman" panose="02020603050405020304" charset="0"/>
                  <a:ea typeface="宋体" panose="02010600030101010101" pitchFamily="2" charset="-122"/>
                  <a:cs typeface="Times New Roman" panose="02020603050405020304" charset="0"/>
                </a:rPr>
                <a:t>Finally, the doctor said Forrest was all right and could be released from hospital.</a:t>
              </a:r>
              <a:r>
                <a:rPr lang="en-US" sz="2400" b="0">
                  <a:latin typeface="Times New Roman" panose="02020603050405020304" charset="0"/>
                  <a:ea typeface="宋体" panose="02010600030101010101" pitchFamily="2" charset="-122"/>
                  <a:cs typeface="Times New Roman" panose="02020603050405020304" charset="0"/>
                </a:rPr>
                <a:t> Stiff posture loosing and palms pressing to the heart, I murmured “Thank Brigitte!” again and again with beaming tears. Before long, Forrest and I went back home. The instant the door opened, Brigitte’s grinning eyes, bright barks and wagging tails were telling her exhilaration, which was contagious throughout the house like the warm April sunlight. The stars in Brigette’s big, intelligent eyes directly glared into my soul, making me set my mind. There is an unsaid bravery and courage all around our sound and sweet family. Brigette is a genuine gift and integral guardian angle to us!  </a:t>
              </a:r>
              <a:endParaRPr lang="en-US" altLang="en-US" sz="2400" b="0">
                <a:latin typeface="Times New Roman" panose="02020603050405020304" charset="0"/>
                <a:ea typeface="宋体" panose="02010600030101010101" pitchFamily="2" charset="-122"/>
                <a:cs typeface="Times New Roman" panose="02020603050405020304" charset="0"/>
              </a:endParaRPr>
            </a:p>
          </p:txBody>
        </p:sp>
      </p:grpSp>
      <p:pic>
        <p:nvPicPr>
          <p:cNvPr id="4" name="图片 3"/>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8025130" y="74930"/>
            <a:ext cx="4119245" cy="5892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rcRect t="4777" b="3018"/>
          <a:stretch>
            <a:fillRect/>
          </a:stretch>
        </p:blipFill>
        <p:spPr>
          <a:xfrm>
            <a:off x="0" y="0"/>
            <a:ext cx="12852400" cy="7120890"/>
          </a:xfrm>
          <a:prstGeom prst="rect">
            <a:avLst/>
          </a:prstGeom>
        </p:spPr>
      </p:pic>
      <p:sp>
        <p:nvSpPr>
          <p:cNvPr id="5" name="标题 4"/>
          <p:cNvSpPr>
            <a:spLocks noGrp="1"/>
          </p:cNvSpPr>
          <p:nvPr>
            <p:ph type="ctrTitle"/>
            <p:custDataLst>
              <p:tags r:id="rId3"/>
            </p:custDataLst>
          </p:nvPr>
        </p:nvSpPr>
        <p:spPr>
          <a:xfrm>
            <a:off x="1409065" y="1648460"/>
            <a:ext cx="7944485" cy="2645410"/>
          </a:xfrm>
        </p:spPr>
        <p:txBody>
          <a:bodyPr>
            <a:noAutofit/>
          </a:bodyPr>
          <a:p>
            <a:r>
              <a:rPr lang="en-US" sz="7200">
                <a:solidFill>
                  <a:schemeClr val="tx1">
                    <a:lumMod val="85000"/>
                    <a:lumOff val="15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sym typeface="+mn-ea"/>
              </a:rPr>
              <a:t> </a:t>
            </a:r>
            <a:r>
              <a:rPr lang="en-US" sz="7200" b="1">
                <a:solidFill>
                  <a:schemeClr val="tx1">
                    <a:lumMod val="85000"/>
                    <a:lumOff val="15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sym typeface="+mn-ea"/>
              </a:rPr>
              <a:t>A Four-legged Guardian Angel</a:t>
            </a:r>
            <a:endParaRPr lang="en-US" altLang="en-US" sz="7200" b="1">
              <a:solidFill>
                <a:schemeClr val="tx1">
                  <a:lumMod val="85000"/>
                  <a:lumOff val="15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sym typeface="+mn-ea"/>
            </a:endParaRPr>
          </a:p>
        </p:txBody>
      </p:sp>
      <p:sp>
        <p:nvSpPr>
          <p:cNvPr id="6" name="副标题 5"/>
          <p:cNvSpPr>
            <a:spLocks noGrp="1"/>
          </p:cNvSpPr>
          <p:nvPr>
            <p:ph type="subTitle" idx="1"/>
            <p:custDataLst>
              <p:tags r:id="rId4"/>
            </p:custDataLst>
          </p:nvPr>
        </p:nvSpPr>
        <p:spPr>
          <a:xfrm>
            <a:off x="2286000" y="4509770"/>
            <a:ext cx="5903595" cy="1036955"/>
          </a:xfrm>
        </p:spPr>
        <p:txBody>
          <a:bodyPr>
            <a:normAutofit lnSpcReduction="10000"/>
          </a:bodyPr>
          <a:p>
            <a:r>
              <a:rPr lang="zh-CN" altLang="en-US"/>
              <a:t>读后续写讲评</a:t>
            </a:r>
            <a:endParaRPr lang="zh-CN" altLang="en-US"/>
          </a:p>
          <a:p>
            <a:r>
              <a:rPr lang="en-US" altLang="zh-CN"/>
              <a:t>Z20</a:t>
            </a:r>
            <a:r>
              <a:rPr lang="zh-CN" altLang="en-US"/>
              <a:t>名校联盟</a:t>
            </a:r>
            <a:r>
              <a:rPr lang="en-US" altLang="zh-CN">
                <a:sym typeface="+mn-ea"/>
              </a:rPr>
              <a:t>24</a:t>
            </a:r>
            <a:r>
              <a:rPr lang="zh-CN" altLang="en-US">
                <a:sym typeface="+mn-ea"/>
              </a:rPr>
              <a:t>届</a:t>
            </a:r>
            <a:r>
              <a:rPr lang="zh-CN" altLang="en-US"/>
              <a:t>高三第一次联考</a:t>
            </a:r>
            <a:endParaRPr lang="zh-CN" altLang="en-US"/>
          </a:p>
        </p:txBody>
      </p:sp>
      <p:sp>
        <p:nvSpPr>
          <p:cNvPr id="8" name="文本框 7"/>
          <p:cNvSpPr txBox="1"/>
          <p:nvPr>
            <p:custDataLst>
              <p:tags r:id="rId5"/>
            </p:custDataLst>
          </p:nvPr>
        </p:nvSpPr>
        <p:spPr>
          <a:xfrm>
            <a:off x="247015" y="468630"/>
            <a:ext cx="6096000" cy="583565"/>
          </a:xfrm>
          <a:prstGeom prst="rect">
            <a:avLst/>
          </a:prstGeom>
          <a:noFill/>
        </p:spPr>
        <p:txBody>
          <a:bodyPr wrap="square" rtlCol="0" anchor="t">
            <a:spAutoFit/>
          </a:bodyPr>
          <a:p>
            <a:r>
              <a:rPr lang="en-US" altLang="zh-CN" sz="3200" b="1" i="1">
                <a:sym typeface="+mn-ea"/>
              </a:rPr>
              <a:t>--</a:t>
            </a:r>
            <a:r>
              <a:rPr lang="zh-CN" sz="3200" b="1" i="1">
                <a:sym typeface="+mn-ea"/>
              </a:rPr>
              <a:t>树立伏笔意识，连贯全文</a:t>
            </a:r>
            <a:endParaRPr lang="zh-CN" altLang="en-US" sz="3200" b="1" i="1">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10820" y="1780540"/>
            <a:ext cx="7227570" cy="1146810"/>
          </a:xfrm>
        </p:spPr>
        <p:txBody>
          <a:bodyPr>
            <a:noAutofit/>
          </a:bodyPr>
          <a:p>
            <a:pPr marL="0" indent="0">
              <a:buNone/>
            </a:pPr>
            <a:r>
              <a:rPr lang="en-US" altLang="zh-CN" sz="4000" b="1">
                <a:effectLst>
                  <a:outerShdw blurRad="38100" dist="38100" dir="2700000" algn="tl">
                    <a:srgbClr val="000000">
                      <a:alpha val="43137"/>
                    </a:srgbClr>
                  </a:outerShdw>
                </a:effectLst>
                <a:latin typeface="Times New Roman" panose="02020603050405020304" charset="0"/>
                <a:cs typeface="Times New Roman" panose="02020603050405020304" charset="0"/>
              </a:rPr>
              <a:t>How to practice </a:t>
            </a:r>
            <a:r>
              <a:rPr lang="en-US" altLang="zh-CN" sz="4000" b="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CONTINUATION</a:t>
            </a:r>
            <a:r>
              <a:rPr lang="en-US" altLang="zh-CN" sz="4000" b="1">
                <a:effectLst>
                  <a:outerShdw blurRad="38100" dist="38100" dir="2700000" algn="tl">
                    <a:srgbClr val="000000">
                      <a:alpha val="43137"/>
                    </a:srgbClr>
                  </a:outerShdw>
                </a:effectLst>
                <a:latin typeface="Times New Roman" panose="02020603050405020304" charset="0"/>
                <a:cs typeface="Times New Roman" panose="02020603050405020304" charset="0"/>
              </a:rPr>
              <a:t> in writing?</a:t>
            </a:r>
            <a:endParaRPr lang="en-US" altLang="zh-CN" sz="4000" b="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buNone/>
            </a:pPr>
            <a:endParaRPr lang="en-US" altLang="zh-CN" sz="4000" b="1">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5" name="下箭头 4"/>
          <p:cNvSpPr/>
          <p:nvPr/>
        </p:nvSpPr>
        <p:spPr>
          <a:xfrm rot="16200000">
            <a:off x="3392805" y="-128905"/>
            <a:ext cx="301625" cy="6414770"/>
          </a:xfrm>
          <a:prstGeom prst="downArrow">
            <a:avLst/>
          </a:prstGeom>
          <a:solidFill>
            <a:schemeClr val="accent4">
              <a:lumMod val="60000"/>
              <a:lumOff val="40000"/>
            </a:schemeClr>
          </a:solidFill>
          <a:ln>
            <a:noFill/>
          </a:ln>
          <a:effectLst>
            <a:outerShdw blurRad="50800" dist="50800" dir="5400000" algn="ctr" rotWithShape="0">
              <a:schemeClr val="accent4">
                <a:lumMod val="7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6877050" y="3406140"/>
            <a:ext cx="5118735" cy="706755"/>
          </a:xfrm>
          <a:prstGeom prst="rect">
            <a:avLst/>
          </a:prstGeom>
          <a:noFill/>
          <a:effectLst>
            <a:outerShdw blurRad="50800" dist="63500" dir="2700000" algn="tl" rotWithShape="0">
              <a:prstClr val="black">
                <a:alpha val="40000"/>
              </a:prstClr>
            </a:outerShdw>
          </a:effectLst>
        </p:spPr>
        <p:txBody>
          <a:bodyPr wrap="square" rtlCol="0" anchor="t">
            <a:spAutoFit/>
          </a:bodyPr>
          <a:p>
            <a:r>
              <a:rPr lang="en-US" altLang="zh-CN" sz="4000" b="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FORESHADOWING</a:t>
            </a:r>
            <a:endParaRPr lang="en-US" altLang="zh-CN" sz="4000" b="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7" name="文本框 6"/>
          <p:cNvSpPr txBox="1"/>
          <p:nvPr/>
        </p:nvSpPr>
        <p:spPr>
          <a:xfrm>
            <a:off x="6877050" y="4026535"/>
            <a:ext cx="3558540" cy="706755"/>
          </a:xfrm>
          <a:prstGeom prst="rect">
            <a:avLst/>
          </a:prstGeom>
          <a:noFill/>
        </p:spPr>
        <p:txBody>
          <a:bodyPr wrap="square" rtlCol="0" anchor="t">
            <a:spAutoFit/>
          </a:bodyPr>
          <a:p>
            <a:r>
              <a:rPr lang="en-US" altLang="zh-CN" sz="4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Where is it?</a:t>
            </a:r>
            <a:endParaRPr lang="en-US" altLang="zh-CN" sz="4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2" name="文本框 1"/>
          <p:cNvSpPr txBox="1"/>
          <p:nvPr/>
        </p:nvSpPr>
        <p:spPr>
          <a:xfrm>
            <a:off x="1537335" y="3534410"/>
            <a:ext cx="5213985" cy="1198880"/>
          </a:xfrm>
          <a:prstGeom prst="rect">
            <a:avLst/>
          </a:prstGeom>
          <a:noFill/>
          <a:ln>
            <a:solidFill>
              <a:srgbClr val="C00000"/>
            </a:solidFill>
            <a:prstDash val="dash"/>
          </a:ln>
        </p:spPr>
        <p:txBody>
          <a:bodyPr wrap="square" rtlCol="0" anchor="t">
            <a:spAutoFit/>
          </a:bodyPr>
          <a:p>
            <a:pPr algn="just"/>
            <a:r>
              <a:rPr lang="en-US" altLang="zh-CN" sz="2400">
                <a:latin typeface="Times New Roman" panose="02020603050405020304" charset="0"/>
                <a:cs typeface="Times New Roman" panose="02020603050405020304" charset="0"/>
              </a:rPr>
              <a:t>A</a:t>
            </a:r>
            <a:r>
              <a:rPr lang="zh-CN" altLang="en-US" sz="2400">
                <a:latin typeface="Times New Roman" panose="02020603050405020304" charset="0"/>
                <a:cs typeface="Times New Roman" panose="02020603050405020304" charset="0"/>
              </a:rPr>
              <a:t> narrative device in which a storyteller gives an advance hint of what is to come later in the story</a:t>
            </a:r>
            <a:endParaRPr lang="zh-CN" altLang="en-US"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5" grpId="1" animBg="1"/>
      <p:bldP spid="6" grpId="1" animBg="1"/>
      <p:bldP spid="7" grpId="0"/>
      <p:bldP spid="7" grpId="1"/>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60960" y="66040"/>
            <a:ext cx="12007850" cy="6602095"/>
          </a:xfrm>
          <a:prstGeom prst="roundRect">
            <a:avLst>
              <a:gd name="adj" fmla="val 4347"/>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64135" y="105410"/>
            <a:ext cx="11962765" cy="6462395"/>
          </a:xfrm>
          <a:prstGeom prst="rect">
            <a:avLst/>
          </a:prstGeom>
          <a:noFill/>
          <a:ln w="9525">
            <a:noFill/>
          </a:ln>
        </p:spPr>
        <p:txBody>
          <a:bodyPr wrap="square">
            <a:spAutoFit/>
          </a:bodyPr>
          <a:p>
            <a:pPr indent="0" algn="ctr" fontAlgn="auto">
              <a:lnSpc>
                <a:spcPct val="90000"/>
              </a:lnSpc>
            </a:pPr>
            <a:r>
              <a:rPr lang="en-US" sz="2000" b="0">
                <a:solidFill>
                  <a:schemeClr val="accent4">
                    <a:lumMod val="50000"/>
                  </a:schemeClr>
                </a:solidFill>
                <a:latin typeface="Times New Roman" panose="02020603050405020304" charset="0"/>
                <a:ea typeface="微软雅黑" panose="020B0503020204020204" charset="-122"/>
              </a:rPr>
              <a:t> </a:t>
            </a:r>
            <a:r>
              <a:rPr lang="en-US" sz="2000" b="1">
                <a:solidFill>
                  <a:schemeClr val="accent4">
                    <a:lumMod val="50000"/>
                  </a:schemeClr>
                </a:solidFill>
                <a:effectLst/>
                <a:latin typeface="Times New Roman" panose="02020603050405020304" charset="0"/>
                <a:ea typeface="微软雅黑" panose="020B0503020204020204" charset="-122"/>
              </a:rPr>
              <a:t>A Four-legged Guardian Angel</a:t>
            </a:r>
            <a:endParaRPr lang="en-US" sz="2000" b="0">
              <a:solidFill>
                <a:schemeClr val="accent4">
                  <a:lumMod val="50000"/>
                </a:schemeClr>
              </a:solidFill>
              <a:effectLst/>
              <a:latin typeface="Times New Roman" panose="02020603050405020304" charset="0"/>
              <a:ea typeface="微软雅黑" panose="020B0503020204020204" charset="-122"/>
            </a:endParaRPr>
          </a:p>
          <a:p>
            <a:pPr indent="0" algn="just" fontAlgn="auto">
              <a:lnSpc>
                <a:spcPct val="90000"/>
              </a:lnSpc>
            </a:pPr>
            <a:r>
              <a:rPr lang="en-US" sz="2000" b="0">
                <a:solidFill>
                  <a:schemeClr val="accent4">
                    <a:lumMod val="50000"/>
                  </a:schemeClr>
                </a:solidFill>
                <a:effectLst/>
                <a:latin typeface="Calibri" panose="020F0502020204030204" charset="0"/>
                <a:ea typeface="微软雅黑" panose="020B0503020204020204" charset="-122"/>
              </a:rPr>
              <a:t>①</a:t>
            </a:r>
            <a:r>
              <a:rPr lang="en-US" sz="2000" b="0">
                <a:solidFill>
                  <a:schemeClr val="accent4">
                    <a:lumMod val="50000"/>
                  </a:schemeClr>
                </a:solidFill>
                <a:effectLst/>
                <a:latin typeface="Times New Roman" panose="02020603050405020304" charset="0"/>
                <a:ea typeface="微软雅黑" panose="020B0503020204020204" charset="-122"/>
              </a:rPr>
              <a:t>Snow had just melted off the ground that April day at our house in Regina Beach, Saskatchewan. I had just cleaned up the pool in preparation for selling the house. The year before, I had lost my job with the provincial government, and now our financial situation was grim. In despair, I had finally put the home on the market, and a real estate agent was due to show up later that day. Even worse, I would have to give up my beloved Great Dane (</a:t>
            </a:r>
            <a:r>
              <a:rPr lang="zh-CN" altLang="en-US" sz="2000" b="0">
                <a:solidFill>
                  <a:schemeClr val="accent4">
                    <a:lumMod val="50000"/>
                  </a:schemeClr>
                </a:solidFill>
                <a:effectLst/>
                <a:latin typeface="Times New Roman" panose="02020603050405020304" charset="0"/>
                <a:ea typeface="微软雅黑" panose="020B0503020204020204" charset="-122"/>
              </a:rPr>
              <a:t>大丹犬</a:t>
            </a:r>
            <a:r>
              <a:rPr lang="en-US" sz="2000" b="0">
                <a:solidFill>
                  <a:schemeClr val="accent4">
                    <a:lumMod val="50000"/>
                  </a:schemeClr>
                </a:solidFill>
                <a:effectLst/>
                <a:latin typeface="Times New Roman" panose="02020603050405020304" charset="0"/>
                <a:ea typeface="微软雅黑" panose="020B0503020204020204" charset="-122"/>
              </a:rPr>
              <a:t>), Brigitte, because I could no longer afford the cost of feeding it. The thought of losing the dog and our beautiful home was almost more than I could bear.</a:t>
            </a:r>
            <a:endParaRPr lang="en-US" sz="2000" b="0">
              <a:solidFill>
                <a:schemeClr val="accent4">
                  <a:lumMod val="50000"/>
                </a:schemeClr>
              </a:solidFill>
              <a:effectLst/>
              <a:latin typeface="Times New Roman" panose="02020603050405020304" charset="0"/>
              <a:ea typeface="微软雅黑" panose="020B0503020204020204" charset="-122"/>
            </a:endParaRPr>
          </a:p>
          <a:p>
            <a:pPr indent="0" algn="just" fontAlgn="auto">
              <a:lnSpc>
                <a:spcPct val="90000"/>
              </a:lnSpc>
            </a:pPr>
            <a:r>
              <a:rPr lang="en-US" sz="2000" b="0">
                <a:solidFill>
                  <a:schemeClr val="accent4">
                    <a:lumMod val="50000"/>
                  </a:schemeClr>
                </a:solidFill>
                <a:effectLst/>
                <a:latin typeface="Calibri" panose="020F0502020204030204" charset="0"/>
                <a:ea typeface="微软雅黑" panose="020B0503020204020204" charset="-122"/>
              </a:rPr>
              <a:t>②</a:t>
            </a:r>
            <a:r>
              <a:rPr lang="en-US" sz="2000" b="0">
                <a:solidFill>
                  <a:schemeClr val="accent4">
                    <a:lumMod val="50000"/>
                  </a:schemeClr>
                </a:solidFill>
                <a:effectLst/>
                <a:latin typeface="Times New Roman" panose="02020603050405020304" charset="0"/>
                <a:ea typeface="微软雅黑" panose="020B0503020204020204" charset="-122"/>
              </a:rPr>
              <a:t>Deep in despair, I sat typing up resumes and cover letters. Out of the corner of my eye I could see my thirteen-month-old son, Forrest, as he lay on the carpet, playing near our big, gentle nanny-dog, Brigitte. It seemed as if Brigitte was always meant to be in this family and she turned out to be a perfect companion.</a:t>
            </a:r>
            <a:endParaRPr lang="en-US" sz="2000" b="0">
              <a:solidFill>
                <a:schemeClr val="accent4">
                  <a:lumMod val="50000"/>
                </a:schemeClr>
              </a:solidFill>
              <a:effectLst/>
              <a:latin typeface="Times New Roman" panose="02020603050405020304" charset="0"/>
              <a:ea typeface="微软雅黑" panose="020B0503020204020204" charset="-122"/>
            </a:endParaRPr>
          </a:p>
          <a:p>
            <a:pPr indent="0" algn="just" fontAlgn="auto">
              <a:lnSpc>
                <a:spcPct val="90000"/>
              </a:lnSpc>
            </a:pPr>
            <a:r>
              <a:rPr lang="en-US" sz="2000" b="0">
                <a:solidFill>
                  <a:schemeClr val="accent4">
                    <a:lumMod val="50000"/>
                  </a:schemeClr>
                </a:solidFill>
                <a:effectLst/>
                <a:latin typeface="Calibri" panose="020F0502020204030204" charset="0"/>
                <a:ea typeface="微软雅黑" panose="020B0503020204020204" charset="-122"/>
              </a:rPr>
              <a:t>③</a:t>
            </a:r>
            <a:r>
              <a:rPr lang="en-US" sz="2000" b="0">
                <a:solidFill>
                  <a:schemeClr val="accent4">
                    <a:lumMod val="50000"/>
                  </a:schemeClr>
                </a:solidFill>
                <a:effectLst/>
                <a:latin typeface="Times New Roman" panose="02020603050405020304" charset="0"/>
                <a:ea typeface="微软雅黑" panose="020B0503020204020204" charset="-122"/>
              </a:rPr>
              <a:t>Brigitte came to our Rouse on Christmas eve when the doorbell rang and I was sure some of my Christmas packages had arrived. I ran to the door and swung it open, but no one was there. I sensed something and looked down, only to find a beautiful Great Dane sitting there, looking up at me with big, intelligent eyes. There was no way that she could have rung the doorbell by herself, was there? Perhaps, someone had found the puppy somewhere and left her there, and then rang the doorbell and ran away. They accurately guessed I would welcome an additional family member and take care of her.</a:t>
            </a:r>
            <a:endParaRPr lang="en-US" sz="2000" b="0">
              <a:solidFill>
                <a:schemeClr val="accent4">
                  <a:lumMod val="50000"/>
                </a:schemeClr>
              </a:solidFill>
              <a:effectLst/>
              <a:latin typeface="Times New Roman" panose="02020603050405020304" charset="0"/>
              <a:ea typeface="微软雅黑" panose="020B0503020204020204" charset="-122"/>
            </a:endParaRPr>
          </a:p>
          <a:p>
            <a:pPr indent="0" algn="just" fontAlgn="auto">
              <a:lnSpc>
                <a:spcPct val="90000"/>
              </a:lnSpc>
            </a:pPr>
            <a:r>
              <a:rPr lang="en-US" sz="2000" b="0">
                <a:solidFill>
                  <a:schemeClr val="accent4">
                    <a:lumMod val="50000"/>
                  </a:schemeClr>
                </a:solidFill>
                <a:effectLst/>
                <a:latin typeface="微软雅黑" panose="020B0503020204020204" charset="-122"/>
                <a:ea typeface="微软雅黑" panose="020B0503020204020204" charset="-122"/>
              </a:rPr>
              <a:t>④</a:t>
            </a:r>
            <a:r>
              <a:rPr lang="en-US" sz="2000" b="0">
                <a:solidFill>
                  <a:schemeClr val="accent4">
                    <a:lumMod val="50000"/>
                  </a:schemeClr>
                </a:solidFill>
                <a:effectLst/>
                <a:latin typeface="Times New Roman" panose="02020603050405020304" charset="0"/>
                <a:ea typeface="微软雅黑" panose="020B0503020204020204" charset="-122"/>
              </a:rPr>
              <a:t>Thinking of these, I couldn't help heaving a sigh and went straight back to work. However, I hadn't typed more than two sentences when Brigitte began barking furiously and running back and forth to the sliding glass door overlooking our pool.</a:t>
            </a:r>
            <a:endParaRPr lang="en-US" sz="2000" b="0">
              <a:solidFill>
                <a:schemeClr val="accent4">
                  <a:lumMod val="50000"/>
                </a:schemeClr>
              </a:solidFill>
              <a:effectLst/>
              <a:latin typeface="Times New Roman" panose="02020603050405020304" charset="0"/>
              <a:ea typeface="微软雅黑" panose="020B0503020204020204" charset="-122"/>
            </a:endParaRPr>
          </a:p>
          <a:p>
            <a:pPr indent="0" algn="just" fontAlgn="auto">
              <a:lnSpc>
                <a:spcPct val="90000"/>
              </a:lnSpc>
            </a:pPr>
            <a:r>
              <a:rPr lang="en-US" sz="2000" b="0">
                <a:solidFill>
                  <a:schemeClr val="accent4">
                    <a:lumMod val="50000"/>
                  </a:schemeClr>
                </a:solidFill>
                <a:effectLst/>
                <a:latin typeface="微软雅黑" panose="020B0503020204020204" charset="-122"/>
                <a:ea typeface="微软雅黑" panose="020B0503020204020204" charset="-122"/>
              </a:rPr>
              <a:t>⑤</a:t>
            </a:r>
            <a:r>
              <a:rPr lang="en-US" sz="2000" b="0">
                <a:solidFill>
                  <a:schemeClr val="accent4">
                    <a:lumMod val="50000"/>
                  </a:schemeClr>
                </a:solidFill>
                <a:effectLst/>
                <a:latin typeface="Times New Roman" panose="02020603050405020304" charset="0"/>
                <a:ea typeface="微软雅黑" panose="020B0503020204020204" charset="-122"/>
              </a:rPr>
              <a:t>I raced to see what was happening and noticed that the sliding door was slightly open. Suddenly, I realized Forrest was nowhere to be seen. In panic, I opened the door and ran outside.</a:t>
            </a:r>
            <a:endParaRPr lang="en-US" sz="2000" b="0">
              <a:solidFill>
                <a:schemeClr val="accent4">
                  <a:lumMod val="50000"/>
                </a:schemeClr>
              </a:solidFill>
              <a:effectLst/>
              <a:latin typeface="Times New Roman" panose="02020603050405020304" charset="0"/>
              <a:ea typeface="微软雅黑" panose="020B0503020204020204" charset="-122"/>
            </a:endParaRPr>
          </a:p>
          <a:p>
            <a:pPr indent="0" algn="just" fontAlgn="auto">
              <a:lnSpc>
                <a:spcPct val="90000"/>
              </a:lnSpc>
            </a:pPr>
            <a:r>
              <a:rPr lang="en-US" sz="2000" b="1" i="1">
                <a:solidFill>
                  <a:schemeClr val="accent4">
                    <a:lumMod val="50000"/>
                  </a:schemeClr>
                </a:solidFill>
                <a:effectLst/>
                <a:latin typeface="Times New Roman" panose="02020603050405020304" charset="0"/>
                <a:ea typeface="微软雅黑" panose="020B0503020204020204" charset="-122"/>
              </a:rPr>
              <a:t>Para.1: There I was surprised to see Brigitte, who was terrified of water, dive into the pool.</a:t>
            </a:r>
            <a:endParaRPr lang="en-US" sz="2000" b="1" i="1">
              <a:solidFill>
                <a:schemeClr val="accent4">
                  <a:lumMod val="50000"/>
                </a:schemeClr>
              </a:solidFill>
              <a:effectLst/>
              <a:latin typeface="Times New Roman" panose="02020603050405020304" charset="0"/>
              <a:ea typeface="微软雅黑" panose="020B0503020204020204" charset="-122"/>
            </a:endParaRPr>
          </a:p>
          <a:p>
            <a:pPr indent="0" algn="just" fontAlgn="auto">
              <a:lnSpc>
                <a:spcPct val="90000"/>
              </a:lnSpc>
            </a:pPr>
            <a:r>
              <a:rPr lang="en-US" sz="2000" b="1" i="1">
                <a:solidFill>
                  <a:schemeClr val="accent4">
                    <a:lumMod val="50000"/>
                  </a:schemeClr>
                </a:solidFill>
                <a:effectLst/>
                <a:latin typeface="Times New Roman" panose="02020603050405020304" charset="0"/>
                <a:ea typeface="微软雅黑" panose="020B0503020204020204" charset="-122"/>
              </a:rPr>
              <a:t>Para.2: Finally, the doctor said Forrest was all right and could be released from hospital.</a:t>
            </a:r>
            <a:endParaRPr lang="en-US" sz="2000" b="1" i="1">
              <a:solidFill>
                <a:schemeClr val="accent4">
                  <a:lumMod val="50000"/>
                </a:schemeClr>
              </a:solidFill>
              <a:effectLst/>
              <a:latin typeface="Times New Roman" panose="02020603050405020304" charset="0"/>
              <a:ea typeface="微软雅黑" panose="020B0503020204020204" charset="-122"/>
            </a:endParaRPr>
          </a:p>
        </p:txBody>
      </p:sp>
      <p:pic>
        <p:nvPicPr>
          <p:cNvPr id="3" name="图片 2" descr="01009532"/>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10980420" y="5529580"/>
            <a:ext cx="1134110" cy="1494155"/>
          </a:xfrm>
          <a:prstGeom prst="rect">
            <a:avLst/>
          </a:prstGeom>
        </p:spPr>
      </p:pic>
      <p:sp>
        <p:nvSpPr>
          <p:cNvPr id="5" name="文本框 4"/>
          <p:cNvSpPr txBox="1"/>
          <p:nvPr/>
        </p:nvSpPr>
        <p:spPr>
          <a:xfrm>
            <a:off x="3032760" y="105410"/>
            <a:ext cx="6096000" cy="368300"/>
          </a:xfrm>
          <a:prstGeom prst="rect">
            <a:avLst/>
          </a:prstGeom>
          <a:noFill/>
        </p:spPr>
        <p:txBody>
          <a:bodyPr wrap="square" rtlCol="0" anchor="t">
            <a:spAutoFit/>
          </a:bodyPr>
          <a:p>
            <a:pPr indent="0" algn="ctr" fontAlgn="auto">
              <a:lnSpc>
                <a:spcPct val="90000"/>
              </a:lnSpc>
            </a:pPr>
            <a:r>
              <a:rPr lang="en-US" sz="2000" b="1">
                <a:solidFill>
                  <a:srgbClr val="C00000"/>
                </a:solidFill>
                <a:effectLst/>
                <a:latin typeface="Times New Roman" panose="02020603050405020304" charset="0"/>
                <a:ea typeface="微软雅黑" panose="020B0503020204020204" charset="-122"/>
                <a:sym typeface="+mn-ea"/>
              </a:rPr>
              <a:t>A Four-legged Guardian Angel</a:t>
            </a:r>
            <a:endParaRPr lang="en-US" altLang="en-US" sz="2000" b="1">
              <a:solidFill>
                <a:srgbClr val="C00000"/>
              </a:solidFill>
              <a:effectLst/>
              <a:latin typeface="Times New Roman" panose="02020603050405020304" charset="0"/>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nvPicPr>
        <p:blipFill>
          <a:blip r:embed="rId1">
            <a:clrChange>
              <a:clrFrom>
                <a:srgbClr val="F7F7F7">
                  <a:alpha val="100000"/>
                </a:srgbClr>
              </a:clrFrom>
              <a:clrTo>
                <a:srgbClr val="F7F7F7">
                  <a:alpha val="100000"/>
                  <a:alpha val="0"/>
                </a:srgbClr>
              </a:clrTo>
            </a:clrChange>
          </a:blip>
          <a:srcRect l="13939"/>
          <a:stretch>
            <a:fillRect/>
          </a:stretch>
        </p:blipFill>
        <p:spPr>
          <a:xfrm>
            <a:off x="-13335" y="1369695"/>
            <a:ext cx="1433830" cy="2059305"/>
          </a:xfrm>
          <a:prstGeom prst="rect">
            <a:avLst/>
          </a:prstGeom>
        </p:spPr>
      </p:pic>
      <p:sp>
        <p:nvSpPr>
          <p:cNvPr id="8" name="双波形 7"/>
          <p:cNvSpPr/>
          <p:nvPr/>
        </p:nvSpPr>
        <p:spPr>
          <a:xfrm>
            <a:off x="5280660" y="-8890"/>
            <a:ext cx="6903085" cy="874395"/>
          </a:xfrm>
          <a:prstGeom prst="doubleWave">
            <a:avLst/>
          </a:prstGeom>
          <a:solidFill>
            <a:schemeClr val="accent4">
              <a:lumMod val="75000"/>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 name="组合 6"/>
          <p:cNvGrpSpPr/>
          <p:nvPr/>
        </p:nvGrpSpPr>
        <p:grpSpPr>
          <a:xfrm>
            <a:off x="956310" y="1528445"/>
            <a:ext cx="3024505" cy="1403350"/>
            <a:chOff x="1506" y="2627"/>
            <a:chExt cx="4719" cy="2544"/>
          </a:xfrm>
        </p:grpSpPr>
        <p:sp>
          <p:nvSpPr>
            <p:cNvPr id="3" name="椭圆 2"/>
            <p:cNvSpPr/>
            <p:nvPr/>
          </p:nvSpPr>
          <p:spPr>
            <a:xfrm>
              <a:off x="1850" y="2627"/>
              <a:ext cx="4284" cy="2464"/>
            </a:xfrm>
            <a:prstGeom prst="ellipse">
              <a:avLst/>
            </a:prstGeom>
            <a:solidFill>
              <a:schemeClr val="accent4">
                <a:lumMod val="75000"/>
                <a:alpha val="5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标题 1"/>
            <p:cNvSpPr>
              <a:spLocks noGrp="1"/>
            </p:cNvSpPr>
            <p:nvPr>
              <p:custDataLst>
                <p:tags r:id="rId2"/>
              </p:custDataLst>
            </p:nvPr>
          </p:nvSpPr>
          <p:spPr>
            <a:xfrm>
              <a:off x="1506" y="2845"/>
              <a:ext cx="4719" cy="232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a:solidFill>
                    <a:schemeClr val="tx1"/>
                  </a:solidFill>
                  <a:effectLst>
                    <a:outerShdw blurRad="38100" dist="38100" dir="2700000" algn="tl">
                      <a:srgbClr val="000000">
                        <a:alpha val="43137"/>
                      </a:srgbClr>
                    </a:outerShdw>
                  </a:effectLst>
                  <a:latin typeface="Times New Roman" panose="02020603050405020304" charset="0"/>
                  <a:ea typeface="微软雅黑" panose="020B0503020204020204" charset="-122"/>
                  <a:sym typeface="+mn-ea"/>
                </a:rPr>
                <a:t> </a:t>
              </a:r>
              <a:r>
                <a:rPr lang="en-US" sz="2800" b="1">
                  <a:solidFill>
                    <a:schemeClr val="tx1"/>
                  </a:solidFill>
                  <a:effectLst>
                    <a:outerShdw blurRad="38100" dist="38100" dir="2700000" algn="tl">
                      <a:srgbClr val="000000">
                        <a:alpha val="43137"/>
                      </a:srgbClr>
                    </a:outerShdw>
                  </a:effectLst>
                  <a:latin typeface="Times New Roman" panose="02020603050405020304" charset="0"/>
                  <a:ea typeface="微软雅黑" panose="020B0503020204020204" charset="-122"/>
                  <a:sym typeface="+mn-ea"/>
                </a:rPr>
                <a:t>A Four-legged </a:t>
              </a:r>
              <a:endParaRPr lang="en-US" sz="2800" b="1">
                <a:solidFill>
                  <a:schemeClr val="tx1"/>
                </a:solidFill>
                <a:effectLst>
                  <a:outerShdw blurRad="38100" dist="38100" dir="2700000" algn="tl">
                    <a:srgbClr val="000000">
                      <a:alpha val="43137"/>
                    </a:srgbClr>
                  </a:outerShdw>
                </a:effectLst>
                <a:latin typeface="Times New Roman" panose="02020603050405020304" charset="0"/>
                <a:ea typeface="微软雅黑" panose="020B0503020204020204" charset="-122"/>
                <a:sym typeface="+mn-ea"/>
              </a:endParaRPr>
            </a:p>
            <a:p>
              <a:r>
                <a:rPr lang="en-US" sz="2800" b="1">
                  <a:solidFill>
                    <a:schemeClr val="tx1"/>
                  </a:solidFill>
                  <a:effectLst>
                    <a:outerShdw blurRad="38100" dist="38100" dir="2700000" algn="tl">
                      <a:srgbClr val="000000">
                        <a:alpha val="43137"/>
                      </a:srgbClr>
                    </a:outerShdw>
                  </a:effectLst>
                  <a:latin typeface="Times New Roman" panose="02020603050405020304" charset="0"/>
                  <a:ea typeface="微软雅黑" panose="020B0503020204020204" charset="-122"/>
                  <a:sym typeface="+mn-ea"/>
                </a:rPr>
                <a:t>Guardian </a:t>
              </a:r>
              <a:endParaRPr lang="en-US" sz="2800" b="1">
                <a:solidFill>
                  <a:schemeClr val="tx1"/>
                </a:solidFill>
                <a:effectLst>
                  <a:outerShdw blurRad="38100" dist="38100" dir="2700000" algn="tl">
                    <a:srgbClr val="000000">
                      <a:alpha val="43137"/>
                    </a:srgbClr>
                  </a:outerShdw>
                </a:effectLst>
                <a:latin typeface="Times New Roman" panose="02020603050405020304" charset="0"/>
                <a:ea typeface="微软雅黑" panose="020B0503020204020204" charset="-122"/>
                <a:sym typeface="+mn-ea"/>
              </a:endParaRPr>
            </a:p>
            <a:p>
              <a:r>
                <a:rPr lang="en-US" sz="2800" b="1">
                  <a:solidFill>
                    <a:schemeClr val="tx1"/>
                  </a:solidFill>
                  <a:effectLst>
                    <a:outerShdw blurRad="38100" dist="38100" dir="2700000" algn="tl">
                      <a:srgbClr val="000000">
                        <a:alpha val="43137"/>
                      </a:srgbClr>
                    </a:outerShdw>
                  </a:effectLst>
                  <a:latin typeface="Times New Roman" panose="02020603050405020304" charset="0"/>
                  <a:ea typeface="微软雅黑" panose="020B0503020204020204" charset="-122"/>
                  <a:sym typeface="+mn-ea"/>
                </a:rPr>
                <a:t>Angel</a:t>
              </a:r>
              <a:endParaRPr lang="en-US" altLang="en-US" sz="2800" b="1">
                <a:solidFill>
                  <a:schemeClr val="tx1"/>
                </a:solidFill>
                <a:effectLst>
                  <a:outerShdw blurRad="38100" dist="38100" dir="2700000" algn="tl">
                    <a:srgbClr val="000000">
                      <a:alpha val="43137"/>
                    </a:srgbClr>
                  </a:outerShdw>
                </a:effectLst>
                <a:latin typeface="Times New Roman" panose="02020603050405020304" charset="0"/>
                <a:ea typeface="微软雅黑" panose="020B0503020204020204" charset="-122"/>
                <a:sym typeface="+mn-ea"/>
              </a:endParaRPr>
            </a:p>
          </p:txBody>
        </p:sp>
      </p:grpSp>
      <p:sp>
        <p:nvSpPr>
          <p:cNvPr id="2" name="标题 1"/>
          <p:cNvSpPr>
            <a:spLocks noGrp="1"/>
          </p:cNvSpPr>
          <p:nvPr>
            <p:ph type="title"/>
          </p:nvPr>
        </p:nvSpPr>
        <p:spPr>
          <a:xfrm>
            <a:off x="5100320" y="79375"/>
            <a:ext cx="7249160" cy="732790"/>
          </a:xfrm>
        </p:spPr>
        <p:txBody>
          <a:bodyPr/>
          <a:p>
            <a:pPr algn="ctr"/>
            <a:r>
              <a:rPr lang="en-US" altLang="zh-CN" sz="3600" b="1" i="1">
                <a:effectLst>
                  <a:outerShdw blurRad="38100" dist="38100" dir="2700000" algn="tl">
                    <a:srgbClr val="000000">
                      <a:alpha val="43137"/>
                    </a:srgbClr>
                  </a:outerShdw>
                </a:effectLst>
              </a:rPr>
              <a:t>What can we read from the title?</a:t>
            </a:r>
            <a:endParaRPr lang="en-US" altLang="zh-CN" sz="3600" b="1" i="1">
              <a:effectLst>
                <a:outerShdw blurRad="38100" dist="38100" dir="2700000" algn="tl">
                  <a:srgbClr val="000000">
                    <a:alpha val="43137"/>
                  </a:srgbClr>
                </a:outerShdw>
              </a:effectLst>
            </a:endParaRPr>
          </a:p>
        </p:txBody>
      </p:sp>
      <p:sp>
        <p:nvSpPr>
          <p:cNvPr id="4" name="内容占位符 2"/>
          <p:cNvSpPr>
            <a:spLocks noGrp="1"/>
          </p:cNvSpPr>
          <p:nvPr/>
        </p:nvSpPr>
        <p:spPr>
          <a:xfrm>
            <a:off x="5539740" y="952500"/>
            <a:ext cx="3169920" cy="28936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Aft>
                <a:spcPts val="0"/>
              </a:spcAft>
            </a:pPr>
            <a:r>
              <a:rPr lang="en-US" altLang="zh-CN" sz="2400" b="1">
                <a:solidFill>
                  <a:schemeClr val="tx1"/>
                </a:solidFill>
                <a:latin typeface="Times New Roman" panose="02020603050405020304" charset="0"/>
                <a:cs typeface="Times New Roman" panose="02020603050405020304" charset="0"/>
              </a:rPr>
              <a:t>A certain animal</a:t>
            </a:r>
            <a:endParaRPr lang="en-US" altLang="zh-CN" sz="2400" b="1">
              <a:solidFill>
                <a:schemeClr val="tx1"/>
              </a:solidFill>
              <a:latin typeface="Times New Roman" panose="02020603050405020304" charset="0"/>
              <a:cs typeface="Times New Roman" panose="02020603050405020304" charset="0"/>
            </a:endParaRPr>
          </a:p>
          <a:p>
            <a:pPr fontAlgn="auto">
              <a:lnSpc>
                <a:spcPct val="100000"/>
              </a:lnSpc>
              <a:spcAft>
                <a:spcPts val="0"/>
              </a:spcAft>
            </a:pPr>
            <a:r>
              <a:rPr lang="en-US" altLang="zh-CN" sz="2400" b="1">
                <a:solidFill>
                  <a:schemeClr val="tx1"/>
                </a:solidFill>
                <a:latin typeface="Times New Roman" panose="02020603050405020304" charset="0"/>
                <a:cs typeface="Times New Roman" panose="02020603050405020304" charset="0"/>
              </a:rPr>
              <a:t>Guard what/who? </a:t>
            </a:r>
            <a:endParaRPr lang="en-US" altLang="zh-CN" sz="2400" b="1">
              <a:solidFill>
                <a:schemeClr val="tx1"/>
              </a:solidFill>
              <a:latin typeface="Times New Roman" panose="02020603050405020304" charset="0"/>
              <a:cs typeface="Times New Roman" panose="02020603050405020304" charset="0"/>
            </a:endParaRPr>
          </a:p>
          <a:p>
            <a:pPr fontAlgn="auto">
              <a:lnSpc>
                <a:spcPct val="100000"/>
              </a:lnSpc>
              <a:spcAft>
                <a:spcPts val="0"/>
              </a:spcAft>
            </a:pPr>
            <a:r>
              <a:rPr lang="en-US" altLang="zh-CN" sz="2400" b="1">
                <a:solidFill>
                  <a:schemeClr val="tx1"/>
                </a:solidFill>
                <a:latin typeface="Times New Roman" panose="02020603050405020304" charset="0"/>
                <a:cs typeface="Times New Roman" panose="02020603050405020304" charset="0"/>
              </a:rPr>
              <a:t>How to guard?</a:t>
            </a:r>
            <a:endParaRPr lang="en-US" altLang="zh-CN" sz="2400" b="1">
              <a:solidFill>
                <a:schemeClr val="tx1"/>
              </a:solidFill>
              <a:latin typeface="Times New Roman" panose="02020603050405020304" charset="0"/>
              <a:cs typeface="Times New Roman" panose="02020603050405020304" charset="0"/>
            </a:endParaRPr>
          </a:p>
          <a:p>
            <a:pPr fontAlgn="auto">
              <a:lnSpc>
                <a:spcPct val="100000"/>
              </a:lnSpc>
              <a:spcAft>
                <a:spcPts val="0"/>
              </a:spcAft>
            </a:pPr>
            <a:r>
              <a:rPr lang="en-US" altLang="zh-CN" sz="2400" b="1">
                <a:solidFill>
                  <a:schemeClr val="tx1"/>
                </a:solidFill>
                <a:latin typeface="Times New Roman" panose="02020603050405020304" charset="0"/>
                <a:cs typeface="Times New Roman" panose="02020603050405020304" charset="0"/>
              </a:rPr>
              <a:t>What is angel like?</a:t>
            </a:r>
            <a:endParaRPr lang="en-US" altLang="zh-CN" sz="2400" b="1">
              <a:solidFill>
                <a:schemeClr val="tx1"/>
              </a:solidFill>
              <a:latin typeface="Times New Roman" panose="02020603050405020304" charset="0"/>
              <a:cs typeface="Times New Roman" panose="02020603050405020304" charset="0"/>
            </a:endParaRPr>
          </a:p>
          <a:p>
            <a:pPr fontAlgn="auto">
              <a:lnSpc>
                <a:spcPct val="100000"/>
              </a:lnSpc>
              <a:spcAft>
                <a:spcPts val="0"/>
              </a:spcAft>
            </a:pPr>
            <a:r>
              <a:rPr lang="en-US" altLang="zh-CN" sz="2400" b="1">
                <a:solidFill>
                  <a:schemeClr val="tx1"/>
                </a:solidFill>
                <a:latin typeface="Times New Roman" panose="02020603050405020304" charset="0"/>
                <a:cs typeface="Times New Roman" panose="02020603050405020304" charset="0"/>
              </a:rPr>
              <a:t>An angel to whom?</a:t>
            </a:r>
            <a:endParaRPr lang="en-US" altLang="zh-CN" sz="2400" b="1">
              <a:solidFill>
                <a:schemeClr val="tx1"/>
              </a:solidFill>
              <a:latin typeface="Times New Roman" panose="02020603050405020304" charset="0"/>
              <a:cs typeface="Times New Roman" panose="02020603050405020304" charset="0"/>
            </a:endParaRPr>
          </a:p>
          <a:p>
            <a:pPr fontAlgn="auto">
              <a:lnSpc>
                <a:spcPct val="100000"/>
              </a:lnSpc>
              <a:spcAft>
                <a:spcPts val="0"/>
              </a:spcAft>
            </a:pPr>
            <a:r>
              <a:rPr lang="en-US" altLang="zh-CN" sz="2400" b="1">
                <a:solidFill>
                  <a:schemeClr val="tx1"/>
                </a:solidFill>
                <a:latin typeface="Times New Roman" panose="02020603050405020304" charset="0"/>
                <a:cs typeface="Times New Roman" panose="02020603050405020304" charset="0"/>
              </a:rPr>
              <a:t>Why is it called so?</a:t>
            </a:r>
            <a:endParaRPr lang="en-US" altLang="zh-CN" sz="2400" b="1">
              <a:solidFill>
                <a:schemeClr val="tx1"/>
              </a:solidFill>
              <a:latin typeface="Times New Roman" panose="02020603050405020304" charset="0"/>
              <a:cs typeface="Times New Roman" panose="02020603050405020304" charset="0"/>
            </a:endParaRPr>
          </a:p>
        </p:txBody>
      </p:sp>
      <p:pic>
        <p:nvPicPr>
          <p:cNvPr id="12" name="图片 11" descr="istockphoto-1181987268-612x612"/>
          <p:cNvPicPr>
            <a:picLocks noChangeAspect="1"/>
          </p:cNvPicPr>
          <p:nvPr/>
        </p:nvPicPr>
        <p:blipFill>
          <a:blip r:embed="rId3">
            <a:clrChange>
              <a:clrFrom>
                <a:srgbClr val="FFFFFF">
                  <a:alpha val="100000"/>
                </a:srgbClr>
              </a:clrFrom>
              <a:clrTo>
                <a:srgbClr val="FFFFFF">
                  <a:alpha val="100000"/>
                  <a:alpha val="0"/>
                </a:srgbClr>
              </a:clrTo>
            </a:clrChange>
          </a:blip>
          <a:srcRect l="44659" t="65080"/>
          <a:stretch>
            <a:fillRect/>
          </a:stretch>
        </p:blipFill>
        <p:spPr>
          <a:xfrm>
            <a:off x="3223260" y="1199515"/>
            <a:ext cx="1753870" cy="829945"/>
          </a:xfrm>
          <a:prstGeom prst="rect">
            <a:avLst/>
          </a:prstGeom>
          <a:effectLst>
            <a:outerShdw blurRad="50800" dist="38100" dir="2700000" algn="tl" rotWithShape="0">
              <a:prstClr val="black">
                <a:alpha val="40000"/>
              </a:prstClr>
            </a:outerShdw>
          </a:effectLst>
        </p:spPr>
      </p:pic>
      <p:sp>
        <p:nvSpPr>
          <p:cNvPr id="13" name="文本框 12"/>
          <p:cNvSpPr txBox="1"/>
          <p:nvPr/>
        </p:nvSpPr>
        <p:spPr>
          <a:xfrm>
            <a:off x="148590" y="4069080"/>
            <a:ext cx="8274685" cy="2461260"/>
          </a:xfrm>
          <a:prstGeom prst="rect">
            <a:avLst/>
          </a:prstGeom>
          <a:noFill/>
          <a:ln w="19050">
            <a:solidFill>
              <a:schemeClr val="accent4">
                <a:lumMod val="50000"/>
              </a:schemeClr>
            </a:solidFill>
            <a:prstDash val="dash"/>
          </a:ln>
        </p:spPr>
        <p:txBody>
          <a:bodyPr wrap="square" rtlCol="0" anchor="t">
            <a:spAutoFit/>
          </a:bodyPr>
          <a:p>
            <a:pPr algn="just">
              <a:lnSpc>
                <a:spcPct val="100000"/>
              </a:lnSpc>
              <a:spcBef>
                <a:spcPts val="0"/>
              </a:spcBef>
              <a:spcAft>
                <a:spcPts val="0"/>
              </a:spcAft>
            </a:pPr>
            <a:r>
              <a:rPr lang="en-US" altLang="zh-CN" sz="2200" i="1">
                <a:solidFill>
                  <a:srgbClr val="0070C0"/>
                </a:solidFill>
                <a:latin typeface="Times New Roman" panose="02020603050405020304" charset="0"/>
                <a:cs typeface="Times New Roman" panose="02020603050405020304" charset="0"/>
              </a:rPr>
              <a:t>“</a:t>
            </a:r>
            <a:r>
              <a:rPr lang="zh-CN" altLang="en-US" sz="2200" i="1">
                <a:solidFill>
                  <a:srgbClr val="0070C0"/>
                </a:solidFill>
                <a:latin typeface="Times New Roman" panose="02020603050405020304" charset="0"/>
                <a:cs typeface="Times New Roman" panose="02020603050405020304" charset="0"/>
              </a:rPr>
              <a:t>They are personal beings who demonstrate </a:t>
            </a:r>
            <a:r>
              <a:rPr lang="zh-CN" altLang="en-US" sz="22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intellect, will, and emotions</a:t>
            </a:r>
            <a:r>
              <a:rPr lang="zh-CN" altLang="en-US" sz="2200" i="1">
                <a:solidFill>
                  <a:srgbClr val="0070C0"/>
                </a:solidFill>
                <a:latin typeface="Times New Roman" panose="02020603050405020304" charset="0"/>
                <a:cs typeface="Times New Roman" panose="02020603050405020304" charset="0"/>
              </a:rPr>
              <a:t>. They are</a:t>
            </a:r>
            <a:r>
              <a:rPr lang="zh-CN" altLang="en-US" sz="2200" b="1" i="1">
                <a:solidFill>
                  <a:srgbClr val="0070C0"/>
                </a:solidFill>
                <a:latin typeface="Times New Roman" panose="02020603050405020304" charset="0"/>
                <a:cs typeface="Times New Roman" panose="02020603050405020304" charset="0"/>
              </a:rPr>
              <a:t> glorious</a:t>
            </a:r>
            <a:r>
              <a:rPr lang="zh-CN" altLang="en-US" sz="2200" i="1">
                <a:solidFill>
                  <a:srgbClr val="0070C0"/>
                </a:solidFill>
                <a:latin typeface="Times New Roman" panose="02020603050405020304" charset="0"/>
                <a:cs typeface="Times New Roman" panose="02020603050405020304" charset="0"/>
              </a:rPr>
              <a:t> beings who </a:t>
            </a:r>
            <a:r>
              <a:rPr lang="zh-CN" altLang="en-US" sz="22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often appear in a shining light</a:t>
            </a:r>
            <a:r>
              <a:rPr lang="zh-CN" altLang="en-US" sz="2200" i="1">
                <a:solidFill>
                  <a:srgbClr val="0070C0"/>
                </a:solidFill>
                <a:latin typeface="Times New Roman" panose="02020603050405020304" charset="0"/>
                <a:cs typeface="Times New Roman" panose="02020603050405020304" charset="0"/>
              </a:rPr>
              <a:t>. They are </a:t>
            </a:r>
            <a:r>
              <a:rPr lang="zh-CN" altLang="en-US" sz="22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powerful</a:t>
            </a:r>
            <a:r>
              <a:rPr lang="zh-CN" altLang="en-US" sz="2200" i="1">
                <a:solidFill>
                  <a:srgbClr val="0070C0"/>
                </a:solidFill>
                <a:latin typeface="Times New Roman" panose="02020603050405020304" charset="0"/>
                <a:cs typeface="Times New Roman" panose="02020603050405020304" charset="0"/>
              </a:rPr>
              <a:t> beings—much more powerful than humans. They are </a:t>
            </a:r>
            <a:r>
              <a:rPr lang="zh-CN" altLang="en-US" sz="22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functional</a:t>
            </a:r>
            <a:r>
              <a:rPr lang="zh-CN" altLang="en-US" sz="2200" i="1">
                <a:solidFill>
                  <a:srgbClr val="0070C0"/>
                </a:solidFill>
                <a:latin typeface="Times New Roman" panose="02020603050405020304" charset="0"/>
                <a:cs typeface="Times New Roman" panose="02020603050405020304" charset="0"/>
              </a:rPr>
              <a:t> beings who worship God, </a:t>
            </a:r>
            <a:r>
              <a:rPr lang="zh-CN" altLang="en-US" sz="22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execute his commands, and serve believers</a:t>
            </a:r>
            <a:r>
              <a:rPr lang="zh-CN" altLang="en-US" sz="2200" i="1">
                <a:solidFill>
                  <a:srgbClr val="0070C0"/>
                </a:solidFill>
                <a:latin typeface="Times New Roman" panose="02020603050405020304" charset="0"/>
                <a:cs typeface="Times New Roman" panose="02020603050405020304" charset="0"/>
              </a:rPr>
              <a:t>. And, finally, they are </a:t>
            </a:r>
            <a:r>
              <a:rPr lang="zh-CN" altLang="en-US" sz="22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organized</a:t>
            </a:r>
            <a:r>
              <a:rPr lang="zh-CN" altLang="en-US" sz="2200" i="1">
                <a:solidFill>
                  <a:srgbClr val="0070C0"/>
                </a:solidFill>
                <a:latin typeface="Times New Roman" panose="02020603050405020304" charset="0"/>
                <a:cs typeface="Times New Roman" panose="02020603050405020304" charset="0"/>
              </a:rPr>
              <a:t> beings, which allows them to </a:t>
            </a:r>
            <a:r>
              <a:rPr lang="zh-CN" altLang="en-US" sz="22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effectively serve</a:t>
            </a:r>
            <a:r>
              <a:rPr lang="zh-CN" altLang="en-US" sz="2200" i="1">
                <a:solidFill>
                  <a:srgbClr val="0070C0"/>
                </a:solidFill>
                <a:latin typeface="Times New Roman" panose="02020603050405020304" charset="0"/>
                <a:cs typeface="Times New Roman" panose="02020603050405020304" charset="0"/>
              </a:rPr>
              <a:t> God and help people.</a:t>
            </a:r>
            <a:r>
              <a:rPr lang="en-US" altLang="zh-CN" sz="2200" i="1">
                <a:solidFill>
                  <a:srgbClr val="0070C0"/>
                </a:solidFill>
                <a:latin typeface="Times New Roman" panose="02020603050405020304" charset="0"/>
                <a:cs typeface="Times New Roman" panose="02020603050405020304" charset="0"/>
              </a:rPr>
              <a:t>”</a:t>
            </a:r>
            <a:endParaRPr lang="en-US" altLang="zh-CN" sz="2200" i="1">
              <a:solidFill>
                <a:srgbClr val="0070C0"/>
              </a:solidFill>
              <a:latin typeface="Times New Roman" panose="02020603050405020304" charset="0"/>
              <a:cs typeface="Times New Roman" panose="02020603050405020304" charset="0"/>
            </a:endParaRPr>
          </a:p>
          <a:p>
            <a:pPr algn="just">
              <a:lnSpc>
                <a:spcPct val="100000"/>
              </a:lnSpc>
              <a:spcBef>
                <a:spcPts val="0"/>
              </a:spcBef>
              <a:spcAft>
                <a:spcPts val="0"/>
              </a:spcAft>
            </a:pPr>
            <a:r>
              <a:rPr lang="en-US" altLang="zh-CN" sz="22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--From: bible.org</a:t>
            </a:r>
            <a:endParaRPr lang="en-US" altLang="zh-CN" sz="22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14" name="文本框 13"/>
          <p:cNvSpPr txBox="1"/>
          <p:nvPr/>
        </p:nvSpPr>
        <p:spPr>
          <a:xfrm>
            <a:off x="87630" y="87630"/>
            <a:ext cx="1885950" cy="502285"/>
          </a:xfrm>
          <a:prstGeom prst="rect">
            <a:avLst/>
          </a:prstGeom>
          <a:noFill/>
        </p:spPr>
        <p:txBody>
          <a:bodyPr wrap="square" rtlCol="0">
            <a:noAutofit/>
          </a:bodyPr>
          <a:p>
            <a:r>
              <a:rPr lang="en-US" altLang="zh-CN" sz="2800" b="1" i="1" u="sng">
                <a:solidFill>
                  <a:schemeClr val="accent4">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Theme </a:t>
            </a:r>
            <a:r>
              <a:rPr lang="zh-CN" altLang="en-US" sz="2800" b="1" i="1" u="sng">
                <a:solidFill>
                  <a:schemeClr val="accent4">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en-US" altLang="zh-CN" sz="2800" b="1" i="1" u="sng">
              <a:solidFill>
                <a:schemeClr val="accent4">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endParaRPr lang="en-US" altLang="zh-CN" sz="2800" b="1" i="1" u="sng">
              <a:solidFill>
                <a:schemeClr val="accent4">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5" name="文本框 14"/>
          <p:cNvSpPr txBox="1"/>
          <p:nvPr/>
        </p:nvSpPr>
        <p:spPr>
          <a:xfrm>
            <a:off x="1973580" y="79375"/>
            <a:ext cx="3451860" cy="953135"/>
          </a:xfrm>
          <a:prstGeom prst="rect">
            <a:avLst/>
          </a:prstGeom>
          <a:noFill/>
        </p:spPr>
        <p:txBody>
          <a:bodyPr wrap="square" rtlCol="0" anchor="t">
            <a:spAutoFit/>
          </a:bodyPr>
          <a:p>
            <a:r>
              <a:rPr lang="en-US" altLang="zh-CN" sz="2800" b="1" i="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Human&amp; Nature</a:t>
            </a:r>
            <a:endParaRPr lang="en-US" altLang="zh-CN" sz="2800" b="1" i="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r>
              <a:rPr lang="en-US" altLang="zh-CN" sz="2800" b="1" i="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Human&amp; Self</a:t>
            </a:r>
            <a:endParaRPr lang="en-US" altLang="zh-CN" sz="2800" b="1" i="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pic>
        <p:nvPicPr>
          <p:cNvPr id="10" name="图片 9" descr="istockphoto-459427503-612x612"/>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rot="660000">
            <a:off x="2207895" y="2621280"/>
            <a:ext cx="1910715" cy="1432560"/>
          </a:xfrm>
          <a:prstGeom prst="rect">
            <a:avLst/>
          </a:prstGeom>
          <a:effectLst>
            <a:outerShdw blurRad="50800" dist="38100" dir="2700000" algn="tl" rotWithShape="0">
              <a:prstClr val="black">
                <a:alpha val="40000"/>
              </a:prstClr>
            </a:outerShdw>
          </a:effectLst>
        </p:spPr>
      </p:pic>
      <p:sp>
        <p:nvSpPr>
          <p:cNvPr id="17" name="文本框 16"/>
          <p:cNvSpPr txBox="1"/>
          <p:nvPr/>
        </p:nvSpPr>
        <p:spPr>
          <a:xfrm>
            <a:off x="8661400" y="4069080"/>
            <a:ext cx="3376295" cy="1417320"/>
          </a:xfrm>
          <a:prstGeom prst="rect">
            <a:avLst/>
          </a:prstGeom>
          <a:noFill/>
        </p:spPr>
        <p:txBody>
          <a:bodyPr wrap="square" rtlCol="0">
            <a:noAutofit/>
          </a:bodyPr>
          <a:p>
            <a:r>
              <a:rPr lang="en-US" altLang="zh-CN" sz="2800" b="1" i="1">
                <a:solidFill>
                  <a:schemeClr val="accent4">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Are these </a:t>
            </a:r>
            <a:r>
              <a:rPr lang="en-US" altLang="zh-CN" sz="2800" b="1" i="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traits</a:t>
            </a:r>
            <a:r>
              <a:rPr lang="en-US" altLang="zh-CN" sz="2800" b="1" i="1">
                <a:solidFill>
                  <a:schemeClr val="accent4">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 relevant to our story</a:t>
            </a:r>
            <a:r>
              <a:rPr lang="zh-CN" altLang="en-US" sz="2800" b="1" i="1">
                <a:solidFill>
                  <a:schemeClr val="accent4">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en-US" altLang="zh-CN" sz="2800" b="1" i="1">
              <a:solidFill>
                <a:schemeClr val="accent4">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endParaRPr lang="en-US" altLang="zh-CN" sz="2800" b="1" i="1">
              <a:solidFill>
                <a:schemeClr val="accent4">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8" name="椭圆 17"/>
          <p:cNvSpPr/>
          <p:nvPr/>
        </p:nvSpPr>
        <p:spPr>
          <a:xfrm>
            <a:off x="10799445" y="220980"/>
            <a:ext cx="935990" cy="449580"/>
          </a:xfrm>
          <a:prstGeom prst="ellipse">
            <a:avLst/>
          </a:prstGeom>
          <a:noFill/>
          <a:ln w="254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下箭头 18"/>
          <p:cNvSpPr/>
          <p:nvPr/>
        </p:nvSpPr>
        <p:spPr>
          <a:xfrm rot="10800000">
            <a:off x="11116945" y="759460"/>
            <a:ext cx="301625" cy="658495"/>
          </a:xfrm>
          <a:prstGeom prst="downArrow">
            <a:avLst/>
          </a:prstGeom>
          <a:solidFill>
            <a:schemeClr val="accent4">
              <a:lumMod val="60000"/>
              <a:lumOff val="40000"/>
            </a:schemeClr>
          </a:solidFill>
          <a:ln>
            <a:noFill/>
          </a:ln>
          <a:effectLst>
            <a:outerShdw blurRad="50800" dist="50800" dir="5400000" algn="ctr" rotWithShape="0">
              <a:schemeClr val="accent4">
                <a:lumMod val="7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9177020" y="1506855"/>
            <a:ext cx="3006725" cy="521970"/>
          </a:xfrm>
          <a:prstGeom prst="rect">
            <a:avLst/>
          </a:prstGeom>
          <a:noFill/>
        </p:spPr>
        <p:txBody>
          <a:bodyPr wrap="square" rtlCol="0" anchor="t">
            <a:spAutoFit/>
          </a:bodyPr>
          <a:p>
            <a:r>
              <a:rPr lang="en-US" altLang="zh-CN" sz="2800" b="1" i="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Foreshadowing</a:t>
            </a:r>
            <a:endParaRPr lang="en-US" altLang="zh-CN" sz="2800" b="1" i="1">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randombar(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2" dur="500"/>
                                        <p:tgtEl>
                                          <p:spTgt spid="1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7" dur="500"/>
                                        <p:tgtEl>
                                          <p:spTgt spid="15">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randombar(horizontal)">
                                      <p:cBhvr>
                                        <p:cTn id="82" dur="500"/>
                                        <p:tgtEl>
                                          <p:spTgt spid="20"/>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randombar(horizontal)">
                                      <p:cBhvr>
                                        <p:cTn id="85" dur="500"/>
                                        <p:tgtEl>
                                          <p:spTgt spid="19"/>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randombar(horizontal)">
                                      <p:cBhvr>
                                        <p:cTn id="8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p:bldP spid="14" grpId="0"/>
      <p:bldP spid="14" grpId="1"/>
      <p:bldP spid="15" grpId="0" uiExpand="1" build="p"/>
      <p:bldP spid="15" grpId="1"/>
      <p:bldP spid="13" grpId="0" animBg="1"/>
      <p:bldP spid="13" grpId="1" animBg="1"/>
      <p:bldP spid="17" grpId="0"/>
      <p:bldP spid="17" grpId="1"/>
      <p:bldP spid="20" grpId="0"/>
      <p:bldP spid="19" grpId="0" bldLvl="0" animBg="1"/>
      <p:bldP spid="18" grpId="0" bldLvl="0" animBg="1"/>
      <p:bldP spid="20" grpId="1"/>
      <p:bldP spid="19" grpId="1"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180340" y="0"/>
            <a:ext cx="4166870" cy="757555"/>
            <a:chOff x="-284" y="0"/>
            <a:chExt cx="6562" cy="1193"/>
          </a:xfrm>
        </p:grpSpPr>
        <p:sp>
          <p:nvSpPr>
            <p:cNvPr id="8" name="双波形 7"/>
            <p:cNvSpPr/>
            <p:nvPr>
              <p:custDataLst>
                <p:tags r:id="rId1"/>
              </p:custDataLst>
            </p:nvPr>
          </p:nvSpPr>
          <p:spPr>
            <a:xfrm>
              <a:off x="0" y="0"/>
              <a:ext cx="5931" cy="1141"/>
            </a:xfrm>
            <a:prstGeom prst="doubleWave">
              <a:avLst/>
            </a:prstGeom>
            <a:solidFill>
              <a:schemeClr val="accent4">
                <a:lumMod val="75000"/>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标题 1"/>
            <p:cNvSpPr>
              <a:spLocks noGrp="1"/>
            </p:cNvSpPr>
            <p:nvPr>
              <p:custDataLst>
                <p:tags r:id="rId2"/>
              </p:custDataLst>
            </p:nvPr>
          </p:nvSpPr>
          <p:spPr>
            <a:xfrm>
              <a:off x="-284" y="39"/>
              <a:ext cx="6562" cy="1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b="1" i="1">
                  <a:effectLst>
                    <a:outerShdw blurRad="38100" dist="38100" dir="2700000" algn="tl">
                      <a:srgbClr val="000000">
                        <a:alpha val="43137"/>
                      </a:srgbClr>
                    </a:outerShdw>
                  </a:effectLst>
                </a:rPr>
                <a:t>Read for the plot:</a:t>
              </a:r>
              <a:endParaRPr lang="en-US" altLang="zh-CN" sz="3600" b="1" i="1">
                <a:effectLst>
                  <a:outerShdw blurRad="38100" dist="38100" dir="2700000" algn="tl">
                    <a:srgbClr val="000000">
                      <a:alpha val="43137"/>
                    </a:srgbClr>
                  </a:outerShdw>
                </a:effectLst>
              </a:endParaRPr>
            </a:p>
          </p:txBody>
        </p:sp>
      </p:grpSp>
      <p:sp>
        <p:nvSpPr>
          <p:cNvPr id="6" name="文本框 5"/>
          <p:cNvSpPr txBox="1"/>
          <p:nvPr/>
        </p:nvSpPr>
        <p:spPr>
          <a:xfrm>
            <a:off x="46990" y="757555"/>
            <a:ext cx="1557655" cy="6000750"/>
          </a:xfrm>
          <a:prstGeom prst="rect">
            <a:avLst/>
          </a:prstGeom>
          <a:noFill/>
        </p:spPr>
        <p:txBody>
          <a:bodyPr wrap="square" rtlCol="0">
            <a:spAutoFit/>
          </a:bodyPr>
          <a:p>
            <a:pPr marL="342900" indent="-342900">
              <a:buFont typeface="Arial" panose="020B0604020202020204" pitchFamily="34" charset="0"/>
              <a:buChar char="•"/>
            </a:pPr>
            <a:r>
              <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rPr>
              <a:t>When:</a:t>
            </a: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rPr>
              <a:t>Where:</a:t>
            </a: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rPr>
              <a:t>Who:</a:t>
            </a: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rPr>
              <a:t>What:</a:t>
            </a: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rPr>
              <a:t>Why:</a:t>
            </a:r>
            <a:endParaRPr lang="en-US" altLang="zh-CN" sz="24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7" name="文本框 6"/>
          <p:cNvSpPr txBox="1"/>
          <p:nvPr/>
        </p:nvSpPr>
        <p:spPr>
          <a:xfrm>
            <a:off x="1392555" y="757555"/>
            <a:ext cx="6770370" cy="5551805"/>
          </a:xfrm>
          <a:prstGeom prst="rect">
            <a:avLst/>
          </a:prstGeom>
          <a:noFill/>
        </p:spPr>
        <p:txBody>
          <a:bodyPr wrap="square" rtlCol="0">
            <a:noAutofit/>
          </a:bodyPr>
          <a:p>
            <a:r>
              <a:rPr lang="en-US" altLang="zh-CN" sz="2400">
                <a:latin typeface="Times New Roman" panose="02020603050405020304" charset="0"/>
                <a:cs typeface="Times New Roman" panose="02020603050405020304" charset="0"/>
              </a:rPr>
              <a:t>“Snow had just melted off the ground that April day at our house in Regina Beach</a:t>
            </a:r>
            <a:r>
              <a:rPr lang="en-US" sz="2400">
                <a:latin typeface="Times New Roman" panose="02020603050405020304" charset="0"/>
                <a:ea typeface="微软雅黑" panose="020B0503020204020204" charset="-122"/>
                <a:sym typeface="+mn-ea"/>
              </a:rPr>
              <a:t>, Saskatchewan</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I</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Brigitte</a:t>
            </a: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Forrest</a:t>
            </a:r>
            <a:r>
              <a:rPr lang="en-US" altLang="zh-CN" sz="2000">
                <a:latin typeface="Times New Roman" panose="02020603050405020304" charset="0"/>
                <a:cs typeface="Times New Roman" panose="02020603050405020304" charset="0"/>
              </a:rPr>
              <a:t>(my son, </a:t>
            </a:r>
            <a:r>
              <a:rPr lang="en-US" altLang="zh-CN" sz="2000">
                <a:solidFill>
                  <a:schemeClr val="tx1"/>
                </a:solidFill>
                <a:latin typeface="Times New Roman" panose="02020603050405020304" charset="0"/>
                <a:cs typeface="Times New Roman" panose="02020603050405020304" charset="0"/>
              </a:rPr>
              <a:t>thirteen months)</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a real estate agent</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a:t>
            </a:r>
            <a:r>
              <a:rPr lang="en-US" sz="2400">
                <a:latin typeface="Times New Roman" panose="02020603050405020304" charset="0"/>
                <a:ea typeface="微软雅黑" panose="020B0503020204020204" charset="-122"/>
                <a:sym typeface="+mn-ea"/>
              </a:rPr>
              <a:t>when Brigitte began barking furiously and running back and forth to the sliding glass door overlooking our pool.</a:t>
            </a:r>
            <a:endParaRPr lang="en-US" sz="2400">
              <a:latin typeface="Times New Roman" panose="02020603050405020304" charset="0"/>
              <a:ea typeface="微软雅黑" panose="020B0503020204020204" charset="-122"/>
              <a:sym typeface="+mn-ea"/>
            </a:endParaRPr>
          </a:p>
          <a:p>
            <a:r>
              <a:rPr lang="en-US" sz="2400">
                <a:latin typeface="Times New Roman" panose="02020603050405020304" charset="0"/>
                <a:ea typeface="微软雅黑" panose="020B0503020204020204" charset="-122"/>
                <a:sym typeface="+mn-ea"/>
              </a:rPr>
              <a:t>I raced to see...and noticed.... Suddenly, I realized Forrest was nowhere to be seen. In panic, I opened the door and ran outside.</a:t>
            </a:r>
            <a:endParaRPr lang="en-US" sz="2400" b="0">
              <a:latin typeface="Times New Roman" panose="02020603050405020304" charset="0"/>
              <a:ea typeface="微软雅黑" panose="020B0503020204020204" charset="-122"/>
            </a:endParaRPr>
          </a:p>
          <a:p>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5019040" y="1533525"/>
            <a:ext cx="7078980" cy="2306955"/>
          </a:xfrm>
          <a:prstGeom prst="rect">
            <a:avLst/>
          </a:prstGeom>
          <a:noFill/>
        </p:spPr>
        <p:txBody>
          <a:bodyPr wrap="square" rtlCol="0">
            <a:spAutoFit/>
          </a:bodyPr>
          <a:p>
            <a:r>
              <a:rPr lang="en-US" altLang="zh-CN" sz="2400">
                <a:solidFill>
                  <a:schemeClr val="tx1"/>
                </a:solidFill>
                <a:latin typeface="Times New Roman" panose="02020603050405020304" charset="0"/>
                <a:cs typeface="Times New Roman" panose="02020603050405020304" charset="0"/>
              </a:rPr>
              <a:t>- </a:t>
            </a:r>
            <a:r>
              <a:rPr lang="en-US" altLang="zh-CN" sz="2400">
                <a:solidFill>
                  <a:srgbClr val="C00000"/>
                </a:solidFill>
                <a:latin typeface="Times New Roman" panose="02020603050405020304" charset="0"/>
                <a:cs typeface="Times New Roman" panose="02020603050405020304" charset="0"/>
              </a:rPr>
              <a:t>lost</a:t>
            </a:r>
            <a:r>
              <a:rPr lang="en-US" altLang="zh-CN" sz="2400">
                <a:latin typeface="Times New Roman" panose="02020603050405020304" charset="0"/>
                <a:cs typeface="Times New Roman" panose="02020603050405020304" charset="0"/>
              </a:rPr>
              <a:t> my job; financial situation was </a:t>
            </a:r>
            <a:r>
              <a:rPr lang="en-US" altLang="zh-CN" sz="2400">
                <a:solidFill>
                  <a:srgbClr val="C00000"/>
                </a:solidFill>
                <a:latin typeface="Times New Roman" panose="02020603050405020304" charset="0"/>
                <a:cs typeface="Times New Roman" panose="02020603050405020304" charset="0"/>
              </a:rPr>
              <a:t>grim</a:t>
            </a:r>
            <a:r>
              <a:rPr lang="en-US" altLang="zh-CN" sz="2400">
                <a:latin typeface="Times New Roman" panose="02020603050405020304" charset="0"/>
                <a:cs typeface="Times New Roman" panose="02020603050405020304" charset="0"/>
              </a:rPr>
              <a:t>; </a:t>
            </a:r>
            <a:r>
              <a:rPr lang="en-US" altLang="zh-CN" sz="2400">
                <a:solidFill>
                  <a:srgbClr val="C00000"/>
                </a:solidFill>
                <a:latin typeface="Times New Roman" panose="02020603050405020304" charset="0"/>
                <a:cs typeface="Times New Roman" panose="02020603050405020304" charset="0"/>
              </a:rPr>
              <a:t>in despair</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sym typeface="+mn-ea"/>
              </a:rPr>
              <a:t>my </a:t>
            </a:r>
            <a:r>
              <a:rPr lang="en-US" altLang="zh-CN" sz="2400">
                <a:solidFill>
                  <a:srgbClr val="C00000"/>
                </a:solidFill>
                <a:latin typeface="Times New Roman" panose="02020603050405020304" charset="0"/>
                <a:cs typeface="Times New Roman" panose="02020603050405020304" charset="0"/>
                <a:sym typeface="+mn-ea"/>
              </a:rPr>
              <a:t>beloved</a:t>
            </a:r>
            <a:r>
              <a:rPr lang="en-US" altLang="zh-CN" sz="2400">
                <a:latin typeface="Times New Roman" panose="02020603050405020304" charset="0"/>
                <a:cs typeface="Times New Roman" panose="02020603050405020304" charset="0"/>
                <a:sym typeface="+mn-ea"/>
              </a:rPr>
              <a:t> Great Dane; our </a:t>
            </a:r>
            <a:r>
              <a:rPr lang="en-US" altLang="zh-CN" sz="2400">
                <a:solidFill>
                  <a:srgbClr val="C00000"/>
                </a:solidFill>
                <a:latin typeface="Times New Roman" panose="02020603050405020304" charset="0"/>
                <a:cs typeface="Times New Roman" panose="02020603050405020304" charset="0"/>
                <a:sym typeface="+mn-ea"/>
              </a:rPr>
              <a:t>big,gentle nanny-dog</a:t>
            </a:r>
            <a:endParaRPr lang="en-US" altLang="zh-CN" sz="2400">
              <a:solidFill>
                <a:srgbClr val="C00000"/>
              </a:solidFill>
              <a:latin typeface="Times New Roman" panose="02020603050405020304" charset="0"/>
              <a:cs typeface="Times New Roman" panose="02020603050405020304" charset="0"/>
              <a:sym typeface="+mn-ea"/>
            </a:endParaRPr>
          </a:p>
          <a:p>
            <a:r>
              <a:rPr lang="en-US" altLang="zh-CN" sz="2400">
                <a:solidFill>
                  <a:srgbClr val="C00000"/>
                </a:solidFill>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rPr>
              <a:t>came... on </a:t>
            </a:r>
            <a:r>
              <a:rPr lang="en-US" altLang="zh-CN" sz="2400">
                <a:solidFill>
                  <a:srgbClr val="C00000"/>
                </a:solidFill>
                <a:latin typeface="Times New Roman" panose="02020603050405020304" charset="0"/>
                <a:cs typeface="Times New Roman" panose="02020603050405020304" charset="0"/>
              </a:rPr>
              <a:t>Christmas eve</a:t>
            </a:r>
            <a:r>
              <a:rPr lang="en-US" altLang="zh-CN" sz="2400">
                <a:latin typeface="Times New Roman" panose="02020603050405020304" charset="0"/>
                <a:cs typeface="Times New Roman" panose="02020603050405020304" charset="0"/>
              </a:rPr>
              <a:t>; with </a:t>
            </a:r>
            <a:r>
              <a:rPr lang="en-US" altLang="zh-CN" sz="2400">
                <a:solidFill>
                  <a:srgbClr val="C00000"/>
                </a:solidFill>
                <a:latin typeface="Times New Roman" panose="02020603050405020304" charset="0"/>
                <a:cs typeface="Times New Roman" panose="02020603050405020304" charset="0"/>
              </a:rPr>
              <a:t>big, intelligent eyes</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It seemed as if</a:t>
            </a:r>
            <a:r>
              <a:rPr lang="en-US" altLang="zh-CN" sz="2400">
                <a:latin typeface="Times New Roman" panose="02020603050405020304" charset="0"/>
                <a:cs typeface="Times New Roman" panose="02020603050405020304" charset="0"/>
              </a:rPr>
              <a:t> Brigitte </a:t>
            </a:r>
            <a:r>
              <a:rPr lang="en-US" sz="2400">
                <a:latin typeface="Times New Roman" panose="02020603050405020304" charset="0"/>
                <a:ea typeface="微软雅黑" panose="020B0503020204020204" charset="-122"/>
                <a:sym typeface="+mn-ea"/>
              </a:rPr>
              <a:t>was always </a:t>
            </a:r>
            <a:r>
              <a:rPr lang="en-US" sz="2400">
                <a:solidFill>
                  <a:srgbClr val="C00000"/>
                </a:solidFill>
                <a:latin typeface="Times New Roman" panose="02020603050405020304" charset="0"/>
                <a:ea typeface="微软雅黑" panose="020B0503020204020204" charset="-122"/>
                <a:sym typeface="+mn-ea"/>
              </a:rPr>
              <a:t>meant to be in this family</a:t>
            </a:r>
            <a:r>
              <a:rPr lang="en-US" sz="2400">
                <a:latin typeface="Times New Roman" panose="02020603050405020304" charset="0"/>
                <a:ea typeface="微软雅黑" panose="020B0503020204020204" charset="-122"/>
                <a:sym typeface="+mn-ea"/>
              </a:rPr>
              <a:t> and she turned out to be </a:t>
            </a:r>
            <a:r>
              <a:rPr lang="en-US" sz="2400">
                <a:solidFill>
                  <a:srgbClr val="C00000"/>
                </a:solidFill>
                <a:latin typeface="Times New Roman" panose="02020603050405020304" charset="0"/>
                <a:ea typeface="微软雅黑" panose="020B0503020204020204" charset="-122"/>
                <a:sym typeface="+mn-ea"/>
              </a:rPr>
              <a:t>a perfect companion</a:t>
            </a:r>
            <a:r>
              <a:rPr lang="en-US" sz="2400">
                <a:latin typeface="Times New Roman" panose="02020603050405020304" charset="0"/>
                <a:ea typeface="微软雅黑" panose="020B0503020204020204" charset="-122"/>
                <a:sym typeface="+mn-ea"/>
              </a:rPr>
              <a:t>.</a:t>
            </a:r>
            <a:endParaRPr lang="en-US" sz="2400" b="0">
              <a:latin typeface="Times New Roman" panose="02020603050405020304" charset="0"/>
              <a:ea typeface="微软雅黑" panose="020B0503020204020204" charset="-122"/>
            </a:endParaRPr>
          </a:p>
          <a:p>
            <a:r>
              <a:rPr lang="en-US" altLang="zh-CN" sz="2400" i="1">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en-US" altLang="zh-CN" sz="2400"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Can he talk fluently?</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11" name="文本框 10"/>
          <p:cNvSpPr txBox="1"/>
          <p:nvPr/>
        </p:nvSpPr>
        <p:spPr>
          <a:xfrm>
            <a:off x="1386205" y="760095"/>
            <a:ext cx="6551930" cy="82994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a:t>
            </a:r>
            <a:r>
              <a:rPr lang="en-US" altLang="zh-CN" sz="2400">
                <a:solidFill>
                  <a:srgbClr val="C00000"/>
                </a:solidFill>
                <a:latin typeface="Times New Roman" panose="02020603050405020304" charset="0"/>
                <a:cs typeface="Times New Roman" panose="02020603050405020304" charset="0"/>
              </a:rPr>
              <a:t>Snow had just melted off</a:t>
            </a:r>
            <a:r>
              <a:rPr lang="en-US" altLang="zh-CN" sz="2400">
                <a:latin typeface="Times New Roman" panose="02020603050405020304" charset="0"/>
                <a:cs typeface="Times New Roman" panose="02020603050405020304" charset="0"/>
              </a:rPr>
              <a:t> the ground that </a:t>
            </a:r>
            <a:r>
              <a:rPr lang="en-US" altLang="zh-CN" sz="2400">
                <a:solidFill>
                  <a:srgbClr val="C00000"/>
                </a:solidFill>
                <a:latin typeface="Times New Roman" panose="02020603050405020304" charset="0"/>
                <a:cs typeface="Times New Roman" panose="02020603050405020304" charset="0"/>
              </a:rPr>
              <a:t>April day</a:t>
            </a:r>
            <a:r>
              <a:rPr lang="en-US" altLang="zh-CN" sz="2400">
                <a:latin typeface="Times New Roman" panose="02020603050405020304" charset="0"/>
                <a:cs typeface="Times New Roman" panose="02020603050405020304" charset="0"/>
              </a:rPr>
              <a:t> </a:t>
            </a:r>
            <a:r>
              <a:rPr lang="en-US" altLang="zh-CN" sz="2400">
                <a:solidFill>
                  <a:srgbClr val="C00000"/>
                </a:solidFill>
                <a:latin typeface="Times New Roman" panose="02020603050405020304" charset="0"/>
                <a:cs typeface="Times New Roman" panose="02020603050405020304" charset="0"/>
              </a:rPr>
              <a:t>at our house in Regina Beach</a:t>
            </a:r>
            <a:r>
              <a:rPr lang="en-US" sz="2400">
                <a:latin typeface="Times New Roman" panose="02020603050405020304" charset="0"/>
                <a:ea typeface="微软雅黑" panose="020B0503020204020204" charset="-122"/>
                <a:sym typeface="+mn-ea"/>
              </a:rPr>
              <a:t>, </a:t>
            </a:r>
            <a:r>
              <a:rPr lang="en-US" sz="2400">
                <a:solidFill>
                  <a:srgbClr val="C00000"/>
                </a:solidFill>
                <a:latin typeface="Times New Roman" panose="02020603050405020304" charset="0"/>
                <a:ea typeface="微软雅黑" panose="020B0503020204020204" charset="-122"/>
                <a:sym typeface="+mn-ea"/>
              </a:rPr>
              <a:t>Saskatchewan</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
        <p:nvSpPr>
          <p:cNvPr id="13" name="文本框 12"/>
          <p:cNvSpPr txBox="1"/>
          <p:nvPr/>
        </p:nvSpPr>
        <p:spPr>
          <a:xfrm>
            <a:off x="1392555" y="4046220"/>
            <a:ext cx="6770370" cy="2310765"/>
          </a:xfrm>
          <a:prstGeom prst="rect">
            <a:avLst/>
          </a:prstGeom>
          <a:noFill/>
        </p:spPr>
        <p:txBody>
          <a:bodyPr wrap="square" rtlCol="0">
            <a:noAutofit/>
          </a:bodyPr>
          <a:p>
            <a:r>
              <a:rPr lang="en-US" altLang="zh-CN" sz="2400">
                <a:latin typeface="Times New Roman" panose="02020603050405020304" charset="0"/>
                <a:cs typeface="Times New Roman" panose="02020603050405020304" charset="0"/>
              </a:rPr>
              <a:t>“</a:t>
            </a:r>
            <a:r>
              <a:rPr lang="en-US" sz="2400">
                <a:latin typeface="Times New Roman" panose="02020603050405020304" charset="0"/>
                <a:ea typeface="微软雅黑" panose="020B0503020204020204" charset="-122"/>
                <a:sym typeface="+mn-ea"/>
              </a:rPr>
              <a:t>when Brigitte began </a:t>
            </a:r>
            <a:r>
              <a:rPr lang="en-US" sz="2400">
                <a:solidFill>
                  <a:srgbClr val="C00000"/>
                </a:solidFill>
                <a:latin typeface="Times New Roman" panose="02020603050405020304" charset="0"/>
                <a:ea typeface="微软雅黑" panose="020B0503020204020204" charset="-122"/>
                <a:sym typeface="+mn-ea"/>
              </a:rPr>
              <a:t>barking furiously</a:t>
            </a:r>
            <a:r>
              <a:rPr lang="en-US" sz="2400">
                <a:latin typeface="Times New Roman" panose="02020603050405020304" charset="0"/>
                <a:ea typeface="微软雅黑" panose="020B0503020204020204" charset="-122"/>
                <a:sym typeface="+mn-ea"/>
              </a:rPr>
              <a:t> and </a:t>
            </a:r>
            <a:r>
              <a:rPr lang="en-US" sz="2400">
                <a:solidFill>
                  <a:srgbClr val="C00000"/>
                </a:solidFill>
                <a:latin typeface="Times New Roman" panose="02020603050405020304" charset="0"/>
                <a:ea typeface="微软雅黑" panose="020B0503020204020204" charset="-122"/>
                <a:sym typeface="+mn-ea"/>
              </a:rPr>
              <a:t>running back and forth</a:t>
            </a:r>
            <a:r>
              <a:rPr lang="en-US" sz="2400">
                <a:latin typeface="Times New Roman" panose="02020603050405020304" charset="0"/>
                <a:ea typeface="微软雅黑" panose="020B0503020204020204" charset="-122"/>
                <a:sym typeface="+mn-ea"/>
              </a:rPr>
              <a:t> to the sliding glass door </a:t>
            </a:r>
            <a:r>
              <a:rPr lang="en-US" sz="2400">
                <a:solidFill>
                  <a:srgbClr val="C00000"/>
                </a:solidFill>
                <a:latin typeface="Times New Roman" panose="02020603050405020304" charset="0"/>
                <a:ea typeface="微软雅黑" panose="020B0503020204020204" charset="-122"/>
                <a:sym typeface="+mn-ea"/>
              </a:rPr>
              <a:t>overlooking our pool</a:t>
            </a:r>
            <a:r>
              <a:rPr lang="en-US" sz="2400">
                <a:latin typeface="Times New Roman" panose="02020603050405020304" charset="0"/>
                <a:ea typeface="微软雅黑" panose="020B0503020204020204" charset="-122"/>
                <a:sym typeface="+mn-ea"/>
              </a:rPr>
              <a:t>.</a:t>
            </a:r>
            <a:endParaRPr lang="en-US" sz="2400">
              <a:latin typeface="Times New Roman" panose="02020603050405020304" charset="0"/>
              <a:ea typeface="微软雅黑" panose="020B0503020204020204" charset="-122"/>
              <a:sym typeface="+mn-ea"/>
            </a:endParaRPr>
          </a:p>
          <a:p>
            <a:r>
              <a:rPr lang="en-US" sz="2400">
                <a:latin typeface="Times New Roman" panose="02020603050405020304" charset="0"/>
                <a:ea typeface="微软雅黑" panose="020B0503020204020204" charset="-122"/>
                <a:sym typeface="+mn-ea"/>
              </a:rPr>
              <a:t>I </a:t>
            </a:r>
            <a:r>
              <a:rPr lang="en-US" sz="2400">
                <a:solidFill>
                  <a:srgbClr val="C00000"/>
                </a:solidFill>
                <a:latin typeface="Times New Roman" panose="02020603050405020304" charset="0"/>
                <a:ea typeface="微软雅黑" panose="020B0503020204020204" charset="-122"/>
                <a:sym typeface="+mn-ea"/>
              </a:rPr>
              <a:t>raced to see...and noticed</a:t>
            </a:r>
            <a:r>
              <a:rPr lang="en-US" sz="2400">
                <a:latin typeface="Times New Roman" panose="02020603050405020304" charset="0"/>
                <a:ea typeface="微软雅黑" panose="020B0503020204020204" charset="-122"/>
                <a:sym typeface="+mn-ea"/>
              </a:rPr>
              <a:t>.... Suddenly, I </a:t>
            </a:r>
            <a:r>
              <a:rPr lang="en-US" sz="2400">
                <a:solidFill>
                  <a:srgbClr val="C00000"/>
                </a:solidFill>
                <a:latin typeface="Times New Roman" panose="02020603050405020304" charset="0"/>
                <a:ea typeface="微软雅黑" panose="020B0503020204020204" charset="-122"/>
                <a:sym typeface="+mn-ea"/>
              </a:rPr>
              <a:t>realized Forrest was nowhere</a:t>
            </a:r>
            <a:r>
              <a:rPr lang="en-US" sz="2400">
                <a:latin typeface="Times New Roman" panose="02020603050405020304" charset="0"/>
                <a:ea typeface="微软雅黑" panose="020B0503020204020204" charset="-122"/>
                <a:sym typeface="+mn-ea"/>
              </a:rPr>
              <a:t> to be seen. </a:t>
            </a:r>
            <a:r>
              <a:rPr lang="en-US" sz="2400">
                <a:solidFill>
                  <a:srgbClr val="C00000"/>
                </a:solidFill>
                <a:latin typeface="Times New Roman" panose="02020603050405020304" charset="0"/>
                <a:ea typeface="微软雅黑" panose="020B0503020204020204" charset="-122"/>
                <a:sym typeface="+mn-ea"/>
              </a:rPr>
              <a:t>In panic</a:t>
            </a:r>
            <a:r>
              <a:rPr lang="en-US" sz="2400">
                <a:latin typeface="Times New Roman" panose="02020603050405020304" charset="0"/>
                <a:ea typeface="微软雅黑" panose="020B0503020204020204" charset="-122"/>
                <a:sym typeface="+mn-ea"/>
              </a:rPr>
              <a:t>, I </a:t>
            </a:r>
            <a:r>
              <a:rPr lang="en-US" sz="2400">
                <a:solidFill>
                  <a:srgbClr val="C00000"/>
                </a:solidFill>
                <a:latin typeface="Times New Roman" panose="02020603050405020304" charset="0"/>
                <a:ea typeface="微软雅黑" panose="020B0503020204020204" charset="-122"/>
                <a:sym typeface="+mn-ea"/>
              </a:rPr>
              <a:t>opened the door and ran outside</a:t>
            </a:r>
            <a:r>
              <a:rPr lang="en-US" sz="2400">
                <a:latin typeface="Times New Roman" panose="02020603050405020304" charset="0"/>
                <a:ea typeface="微软雅黑" panose="020B0503020204020204" charset="-122"/>
                <a:sym typeface="+mn-ea"/>
              </a:rPr>
              <a:t>.</a:t>
            </a:r>
            <a:endParaRPr lang="en-US" sz="2400" b="0">
              <a:latin typeface="Times New Roman" panose="02020603050405020304" charset="0"/>
              <a:ea typeface="微软雅黑" panose="020B0503020204020204" charset="-122"/>
            </a:endParaRPr>
          </a:p>
          <a:p>
            <a:endParaRPr lang="en-US" altLang="zh-CN" sz="2400">
              <a:latin typeface="Times New Roman" panose="02020603050405020304" charset="0"/>
              <a:cs typeface="Times New Roman" panose="02020603050405020304" charset="0"/>
            </a:endParaRPr>
          </a:p>
        </p:txBody>
      </p:sp>
      <p:sp>
        <p:nvSpPr>
          <p:cNvPr id="14" name="矩形 13"/>
          <p:cNvSpPr/>
          <p:nvPr/>
        </p:nvSpPr>
        <p:spPr>
          <a:xfrm>
            <a:off x="457200" y="1572260"/>
            <a:ext cx="11523980" cy="2531110"/>
          </a:xfrm>
          <a:prstGeom prst="rect">
            <a:avLst/>
          </a:prstGeom>
          <a:noFill/>
          <a:ln w="12700">
            <a:solidFill>
              <a:schemeClr val="accent4">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descr="293848-difference-between-baby-newborn-infant-toddler-5b572a1a46e0fb0037f62ffa"/>
          <p:cNvPicPr>
            <a:picLocks noChangeAspect="1"/>
          </p:cNvPicPr>
          <p:nvPr/>
        </p:nvPicPr>
        <p:blipFill>
          <a:blip r:embed="rId3"/>
          <a:srcRect b="4779"/>
          <a:stretch>
            <a:fillRect/>
          </a:stretch>
        </p:blipFill>
        <p:spPr>
          <a:xfrm>
            <a:off x="8587740" y="3443605"/>
            <a:ext cx="3228340" cy="2049780"/>
          </a:xfrm>
          <a:prstGeom prst="rect">
            <a:avLst/>
          </a:prstGeom>
          <a:effectLst>
            <a:outerShdw blurRad="50800" dist="38100" dir="2700000" algn="tl" rotWithShape="0">
              <a:prstClr val="black">
                <a:alpha val="40000"/>
              </a:prstClr>
            </a:outerShdw>
            <a:softEdge rad="31750"/>
          </a:effectLst>
        </p:spPr>
      </p:pic>
      <p:sp>
        <p:nvSpPr>
          <p:cNvPr id="15" name="文本框 14"/>
          <p:cNvSpPr txBox="1"/>
          <p:nvPr/>
        </p:nvSpPr>
        <p:spPr>
          <a:xfrm>
            <a:off x="7814310" y="4763770"/>
            <a:ext cx="4242435" cy="1198880"/>
          </a:xfrm>
          <a:prstGeom prst="rect">
            <a:avLst/>
          </a:prstGeom>
          <a:solidFill>
            <a:schemeClr val="bg1">
              <a:alpha val="89000"/>
            </a:schemeClr>
          </a:solidFill>
        </p:spPr>
        <p:txBody>
          <a:bodyPr wrap="square" rtlCol="0" anchor="t">
            <a:spAutoFit/>
          </a:bodyPr>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-Was it usual to Brigitte and me?</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What may happen next?</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17" name="文本框 16"/>
          <p:cNvSpPr txBox="1"/>
          <p:nvPr/>
        </p:nvSpPr>
        <p:spPr>
          <a:xfrm>
            <a:off x="7738745" y="924560"/>
            <a:ext cx="4242435" cy="488950"/>
          </a:xfrm>
          <a:prstGeom prst="rect">
            <a:avLst/>
          </a:prstGeom>
          <a:noFill/>
        </p:spPr>
        <p:txBody>
          <a:bodyPr wrap="square" rtlCol="0" anchor="t">
            <a:noAutofit/>
          </a:bodyPr>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-Anything caught your attention?</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18" name="文本框 17"/>
          <p:cNvSpPr txBox="1"/>
          <p:nvPr/>
        </p:nvSpPr>
        <p:spPr>
          <a:xfrm>
            <a:off x="4806950" y="6072505"/>
            <a:ext cx="7291070" cy="608330"/>
          </a:xfrm>
          <a:prstGeom prst="rect">
            <a:avLst/>
          </a:prstGeom>
          <a:noFill/>
        </p:spPr>
        <p:txBody>
          <a:bodyPr wrap="square" rtlCol="0" anchor="t">
            <a:noAutofit/>
          </a:bodyPr>
          <a:p>
            <a:pPr indent="0" fontAlgn="auto">
              <a:lnSpc>
                <a:spcPct val="85000"/>
              </a:lnSpc>
            </a:pPr>
            <a:r>
              <a:rPr lang="en-US"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sym typeface="+mn-ea"/>
              </a:rPr>
              <a:t>Para.1: There I was surprised to see Brigitte, who was terrified of water, dive into the pool.</a:t>
            </a:r>
            <a:endParaRPr lang="en-US" altLang="en-US"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sym typeface="+mn-ea"/>
            </a:endParaRPr>
          </a:p>
        </p:txBody>
      </p:sp>
      <p:sp>
        <p:nvSpPr>
          <p:cNvPr id="19" name="下箭头 18"/>
          <p:cNvSpPr/>
          <p:nvPr/>
        </p:nvSpPr>
        <p:spPr>
          <a:xfrm>
            <a:off x="10433050" y="5877560"/>
            <a:ext cx="301625" cy="282575"/>
          </a:xfrm>
          <a:prstGeom prst="downArrow">
            <a:avLst/>
          </a:prstGeom>
          <a:solidFill>
            <a:schemeClr val="accent4">
              <a:lumMod val="60000"/>
              <a:lumOff val="40000"/>
            </a:schemeClr>
          </a:solidFill>
          <a:ln>
            <a:noFill/>
          </a:ln>
          <a:effectLst>
            <a:outerShdw blurRad="50800" dist="50800" dir="5400000" algn="ctr" rotWithShape="0">
              <a:schemeClr val="accent4">
                <a:lumMod val="75000"/>
                <a:alpha val="10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7" dur="500"/>
                                        <p:tgtEl>
                                          <p:spTgt spid="7">
                                            <p:txEl>
                                              <p:pRg st="1" end="1"/>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0" dur="500"/>
                                        <p:tgtEl>
                                          <p:spTgt spid="7">
                                            <p:txEl>
                                              <p:pRg st="2" end="2"/>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randombar(horizontal)">
                                      <p:cBhvr>
                                        <p:cTn id="33" dur="500"/>
                                        <p:tgtEl>
                                          <p:spTgt spid="7">
                                            <p:txEl>
                                              <p:pRg st="6" end="6"/>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randombar(horizontal)">
                                      <p:cBhvr>
                                        <p:cTn id="36" dur="500"/>
                                        <p:tgtEl>
                                          <p:spTgt spid="7">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randombar(horizontal)">
                                      <p:cBhvr>
                                        <p:cTn id="46" dur="500"/>
                                        <p:tgtEl>
                                          <p:spTgt spid="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animEffect transition="in" filter="randombar(horizontal)">
                                      <p:cBhvr>
                                        <p:cTn id="51" dur="500"/>
                                        <p:tgtEl>
                                          <p:spTgt spid="9">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9">
                                            <p:txEl>
                                              <p:pRg st="2" end="2"/>
                                            </p:txEl>
                                          </p:spTgt>
                                        </p:tgtEl>
                                        <p:attrNameLst>
                                          <p:attrName>style.visibility</p:attrName>
                                        </p:attrNameLst>
                                      </p:cBhvr>
                                      <p:to>
                                        <p:strVal val="visible"/>
                                      </p:to>
                                    </p:set>
                                    <p:animEffect transition="in" filter="randombar(horizontal)">
                                      <p:cBhvr>
                                        <p:cTn id="56" dur="500"/>
                                        <p:tgtEl>
                                          <p:spTgt spid="9">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xEl>
                                              <p:pRg st="3" end="3"/>
                                            </p:txEl>
                                          </p:spTgt>
                                        </p:tgtEl>
                                        <p:attrNameLst>
                                          <p:attrName>style.visibility</p:attrName>
                                        </p:attrNameLst>
                                      </p:cBhvr>
                                      <p:to>
                                        <p:strVal val="visible"/>
                                      </p:to>
                                    </p:set>
                                    <p:animEffect transition="in" filter="randombar(horizontal)">
                                      <p:cBhvr>
                                        <p:cTn id="61" dur="500"/>
                                        <p:tgtEl>
                                          <p:spTgt spid="9">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randombar(horizontal)">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9">
                                            <p:txEl>
                                              <p:pRg st="4" end="4"/>
                                            </p:txEl>
                                          </p:spTgt>
                                        </p:tgtEl>
                                        <p:attrNameLst>
                                          <p:attrName>style.visibility</p:attrName>
                                        </p:attrNameLst>
                                      </p:cBhvr>
                                      <p:to>
                                        <p:strVal val="visible"/>
                                      </p:to>
                                    </p:set>
                                    <p:animEffect transition="in" filter="randombar(horizontal)">
                                      <p:cBhvr>
                                        <p:cTn id="71" dur="500"/>
                                        <p:tgtEl>
                                          <p:spTgt spid="9">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7">
                                            <p:txEl>
                                              <p:pRg st="8" end="8"/>
                                            </p:txEl>
                                          </p:spTgt>
                                        </p:tgtEl>
                                        <p:attrNameLst>
                                          <p:attrName>style.visibility</p:attrName>
                                        </p:attrNameLst>
                                      </p:cBhvr>
                                      <p:to>
                                        <p:strVal val="visible"/>
                                      </p:to>
                                    </p:set>
                                    <p:animEffect transition="in" filter="randombar(horizontal)">
                                      <p:cBhvr>
                                        <p:cTn id="76" dur="500"/>
                                        <p:tgtEl>
                                          <p:spTgt spid="7">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7">
                                            <p:txEl>
                                              <p:pRg st="9" end="9"/>
                                            </p:txEl>
                                          </p:spTgt>
                                        </p:tgtEl>
                                        <p:attrNameLst>
                                          <p:attrName>style.visibility</p:attrName>
                                        </p:attrNameLst>
                                      </p:cBhvr>
                                      <p:to>
                                        <p:strVal val="visible"/>
                                      </p:to>
                                    </p:set>
                                    <p:animEffect transition="in" filter="randombar(horizontal)">
                                      <p:cBhvr>
                                        <p:cTn id="81" dur="500"/>
                                        <p:tgtEl>
                                          <p:spTgt spid="7">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randombar(horizontal)">
                                      <p:cBhvr>
                                        <p:cTn id="86" dur="5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randombar(horizontal)">
                                      <p:cBhvr>
                                        <p:cTn id="91" dur="500"/>
                                        <p:tgtEl>
                                          <p:spTgt spid="15"/>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randombar(horizontal)">
                                      <p:cBhvr>
                                        <p:cTn id="96" dur="500"/>
                                        <p:tgtEl>
                                          <p:spTgt spid="19"/>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randombar(horizontal)">
                                      <p:cBhvr>
                                        <p:cTn id="9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uiExpand="1" build="p"/>
      <p:bldP spid="7" grpId="1"/>
      <p:bldP spid="17" grpId="0"/>
      <p:bldP spid="17" grpId="1"/>
      <p:bldP spid="11" grpId="0"/>
      <p:bldP spid="11" grpId="1"/>
      <p:bldP spid="9" grpId="0" uiExpand="1" build="p"/>
      <p:bldP spid="9" grpId="1"/>
      <p:bldP spid="15" grpId="0" animBg="1"/>
      <p:bldP spid="15" grpId="1" animBg="1"/>
      <p:bldP spid="19" grpId="0" animBg="1"/>
      <p:bldP spid="18" grpId="0"/>
      <p:bldP spid="19" grpId="1" animBg="1"/>
      <p:bldP spid="18" grpId="1"/>
      <p:bldP spid="14" grpId="0" animBg="1"/>
      <p:bldP spid="14" grpId="1" animBg="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 name="图片 30" descr="pngtree-christmas-gift-red-3d-package-png-image_6861061"/>
          <p:cNvPicPr>
            <a:picLocks noChangeAspect="1"/>
          </p:cNvPicPr>
          <p:nvPr/>
        </p:nvPicPr>
        <p:blipFill>
          <a:blip r:embed="rId1"/>
          <a:stretch>
            <a:fillRect/>
          </a:stretch>
        </p:blipFill>
        <p:spPr>
          <a:xfrm>
            <a:off x="5856605" y="6031865"/>
            <a:ext cx="826135" cy="826135"/>
          </a:xfrm>
          <a:prstGeom prst="rect">
            <a:avLst/>
          </a:prstGeom>
        </p:spPr>
      </p:pic>
      <p:sp>
        <p:nvSpPr>
          <p:cNvPr id="100" name="文本框 99"/>
          <p:cNvSpPr txBox="1"/>
          <p:nvPr/>
        </p:nvSpPr>
        <p:spPr>
          <a:xfrm>
            <a:off x="26035" y="521335"/>
            <a:ext cx="11711305" cy="3801110"/>
          </a:xfrm>
          <a:prstGeom prst="rect">
            <a:avLst/>
          </a:prstGeom>
          <a:noFill/>
          <a:ln w="9525">
            <a:noFill/>
          </a:ln>
        </p:spPr>
        <p:txBody>
          <a:bodyPr>
            <a:noAutofit/>
          </a:bodyPr>
          <a:p>
            <a:pPr indent="0" fontAlgn="auto"/>
            <a:r>
              <a:rPr lang="en-US"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rPr>
              <a:t>Para.1: There I was surprised to see Brigitte, who was terrified of water, dive into the pool.</a:t>
            </a:r>
            <a:endParaRPr lang="en-US"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endParaRPr>
          </a:p>
          <a:p>
            <a:pPr indent="0" fontAlgn="auto"/>
            <a:endParaRPr lang="en-US"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endParaRPr>
          </a:p>
          <a:p>
            <a:pPr indent="0" fontAlgn="auto"/>
            <a:endParaRPr lang="en-US"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endParaRPr>
          </a:p>
          <a:p>
            <a:pPr indent="0" fontAlgn="auto"/>
            <a:endParaRPr lang="en-US"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endParaRPr>
          </a:p>
          <a:p>
            <a:pPr indent="0" fontAlgn="auto"/>
            <a:endParaRPr lang="en-US"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endParaRPr>
          </a:p>
          <a:p>
            <a:pPr indent="0" fontAlgn="auto"/>
            <a:endParaRPr lang="en-US"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endParaRPr>
          </a:p>
          <a:p>
            <a:pPr indent="0" fontAlgn="auto"/>
            <a:endParaRPr lang="en-US"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endParaRPr>
          </a:p>
          <a:p>
            <a:pPr indent="0" fontAlgn="auto"/>
            <a:r>
              <a:rPr lang="en-US"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rPr>
              <a:t>Para.2: Finally, the doctor said Forrest was all right and could be released from hospital.</a:t>
            </a:r>
            <a:endParaRPr lang="en-US" altLang="en-US"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ea typeface="微软雅黑" panose="020B0503020204020204" charset="-122"/>
            </a:endParaRPr>
          </a:p>
        </p:txBody>
      </p:sp>
      <p:sp>
        <p:nvSpPr>
          <p:cNvPr id="4" name="椭圆 3"/>
          <p:cNvSpPr/>
          <p:nvPr/>
        </p:nvSpPr>
        <p:spPr>
          <a:xfrm>
            <a:off x="2653030" y="521335"/>
            <a:ext cx="1393825" cy="449580"/>
          </a:xfrm>
          <a:prstGeom prst="ellipse">
            <a:avLst/>
          </a:prstGeom>
          <a:noFill/>
          <a:ln w="19050">
            <a:solidFill>
              <a:schemeClr val="accent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连接符 5"/>
          <p:cNvCxnSpPr/>
          <p:nvPr/>
        </p:nvCxnSpPr>
        <p:spPr>
          <a:xfrm>
            <a:off x="4392295" y="941705"/>
            <a:ext cx="7129145" cy="22225"/>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205605" y="3861435"/>
            <a:ext cx="5226685" cy="1143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0485" y="962025"/>
            <a:ext cx="6226175" cy="2392045"/>
          </a:xfrm>
          <a:prstGeom prst="rect">
            <a:avLst/>
          </a:prstGeom>
          <a:noFill/>
        </p:spPr>
        <p:txBody>
          <a:bodyPr wrap="square" rtlCol="0">
            <a:noAutofit/>
          </a:bodyPr>
          <a:p>
            <a:pPr marL="198120" indent="-198120" fontAlgn="auto">
              <a:buFont typeface="Arial" panose="020B0604020202020204" pitchFamily="34" charset="0"/>
              <a:buChar char="•"/>
            </a:pPr>
            <a:r>
              <a:rPr lang="en-US" altLang="zh-CN" sz="2400">
                <a:latin typeface="Times New Roman" panose="02020603050405020304" charset="0"/>
                <a:cs typeface="Times New Roman" panose="02020603050405020304" charset="0"/>
              </a:rPr>
              <a:t>Why did Brigitte dive into the terrifying pool?</a:t>
            </a:r>
            <a:endParaRPr lang="en-US" altLang="zh-CN" sz="2400">
              <a:latin typeface="Times New Roman" panose="02020603050405020304" charset="0"/>
              <a:cs typeface="Times New Roman" panose="02020603050405020304" charset="0"/>
            </a:endParaRPr>
          </a:p>
          <a:p>
            <a:pPr marL="198120" indent="-198120" fontAlgn="auto">
              <a:buFont typeface="Arial" panose="020B0604020202020204" pitchFamily="34" charset="0"/>
              <a:buChar char="•"/>
            </a:pPr>
            <a:r>
              <a:rPr lang="en-US" altLang="zh-CN" sz="2400">
                <a:latin typeface="Times New Roman" panose="02020603050405020304" charset="0"/>
                <a:cs typeface="Times New Roman" panose="02020603050405020304" charset="0"/>
              </a:rPr>
              <a:t>What did I find out? </a:t>
            </a:r>
            <a:endParaRPr lang="en-US" altLang="zh-CN" sz="2400">
              <a:latin typeface="Times New Roman" panose="02020603050405020304" charset="0"/>
              <a:cs typeface="Times New Roman" panose="02020603050405020304" charset="0"/>
            </a:endParaRPr>
          </a:p>
          <a:p>
            <a:pPr marL="198120" indent="-198120" fontAlgn="auto">
              <a:buFont typeface="Arial" panose="020B0604020202020204" pitchFamily="34" charset="0"/>
              <a:buChar char="•"/>
            </a:pPr>
            <a:r>
              <a:rPr lang="en-US" altLang="zh-CN" sz="2400">
                <a:latin typeface="Times New Roman" panose="02020603050405020304" charset="0"/>
                <a:cs typeface="Times New Roman" panose="02020603050405020304" charset="0"/>
              </a:rPr>
              <a:t>Brigitte’s efforts</a:t>
            </a:r>
            <a:endParaRPr lang="en-US" altLang="zh-CN" sz="2400">
              <a:latin typeface="Times New Roman" panose="02020603050405020304" charset="0"/>
              <a:cs typeface="Times New Roman" panose="02020603050405020304" charset="0"/>
            </a:endParaRPr>
          </a:p>
          <a:p>
            <a:pPr marL="198120" indent="-198120" fontAlgn="auto">
              <a:buFont typeface="Arial" panose="020B0604020202020204" pitchFamily="34" charset="0"/>
              <a:buChar char="•"/>
            </a:pPr>
            <a:r>
              <a:rPr lang="en-US" altLang="zh-CN" sz="2400">
                <a:latin typeface="Times New Roman" panose="02020603050405020304" charset="0"/>
                <a:cs typeface="Times New Roman" panose="02020603050405020304" charset="0"/>
              </a:rPr>
              <a:t>My reaction?</a:t>
            </a:r>
            <a:endParaRPr lang="en-US" altLang="zh-CN" sz="2400">
              <a:latin typeface="Times New Roman" panose="02020603050405020304" charset="0"/>
              <a:cs typeface="Times New Roman" panose="02020603050405020304" charset="0"/>
            </a:endParaRPr>
          </a:p>
          <a:p>
            <a:pPr marL="198120" indent="-198120" fontAlgn="auto">
              <a:buFont typeface="Arial" panose="020B0604020202020204" pitchFamily="34" charset="0"/>
              <a:buChar char="•"/>
            </a:pP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70485" y="3922395"/>
            <a:ext cx="3349625" cy="1887220"/>
          </a:xfrm>
          <a:prstGeom prst="rect">
            <a:avLst/>
          </a:prstGeom>
          <a:noFill/>
        </p:spPr>
        <p:txBody>
          <a:bodyPr wrap="square" rtlCol="0">
            <a:noAutofit/>
          </a:bodyPr>
          <a:p>
            <a:pPr marL="198120" indent="-198120" fontAlgn="auto">
              <a:buFont typeface="Arial" panose="020B0604020202020204" pitchFamily="34" charset="0"/>
              <a:buChar char="•"/>
            </a:pPr>
            <a:r>
              <a:rPr lang="en-US" altLang="zh-CN" sz="2400">
                <a:latin typeface="Times New Roman" panose="02020603050405020304" charset="0"/>
                <a:cs typeface="Times New Roman" panose="02020603050405020304" charset="0"/>
              </a:rPr>
              <a:t>What’s my reaction?</a:t>
            </a:r>
            <a:endParaRPr lang="en-US" altLang="zh-CN" sz="2400">
              <a:latin typeface="Times New Roman" panose="02020603050405020304" charset="0"/>
              <a:cs typeface="Times New Roman" panose="02020603050405020304" charset="0"/>
            </a:endParaRPr>
          </a:p>
          <a:p>
            <a:pPr marL="198120" indent="-198120" fontAlgn="auto">
              <a:buFont typeface="Arial" panose="020B0604020202020204" pitchFamily="34" charset="0"/>
              <a:buChar char="•"/>
            </a:pPr>
            <a:r>
              <a:rPr lang="en-US" altLang="zh-CN" sz="2400">
                <a:latin typeface="Times New Roman" panose="02020603050405020304" charset="0"/>
                <a:cs typeface="Times New Roman" panose="02020603050405020304" charset="0"/>
              </a:rPr>
              <a:t>How about Brigitte?</a:t>
            </a:r>
            <a:endParaRPr lang="en-US" altLang="zh-CN" sz="2400">
              <a:latin typeface="Times New Roman" panose="02020603050405020304" charset="0"/>
              <a:cs typeface="Times New Roman" panose="02020603050405020304" charset="0"/>
            </a:endParaRPr>
          </a:p>
          <a:p>
            <a:pPr marL="198120" indent="-198120" fontAlgn="auto">
              <a:buFont typeface="Arial" panose="020B0604020202020204" pitchFamily="34" charset="0"/>
              <a:buChar char="•"/>
            </a:pPr>
            <a:r>
              <a:rPr lang="en-US" altLang="zh-CN" sz="2400">
                <a:latin typeface="Times New Roman" panose="02020603050405020304" charset="0"/>
                <a:cs typeface="Times New Roman" panose="02020603050405020304" charset="0"/>
              </a:rPr>
              <a:t>My thought and/ or further action</a:t>
            </a:r>
            <a:endParaRPr lang="en-US" altLang="zh-CN" sz="2400">
              <a:latin typeface="Times New Roman" panose="02020603050405020304" charset="0"/>
              <a:cs typeface="Times New Roman" panose="02020603050405020304" charset="0"/>
            </a:endParaRPr>
          </a:p>
          <a:p>
            <a:pPr indent="0" fontAlgn="auto">
              <a:buFont typeface="Arial" panose="020B0604020202020204" pitchFamily="34" charset="0"/>
              <a:buNone/>
            </a:pPr>
            <a:r>
              <a:rPr lang="en-US" altLang="zh-CN" sz="2400" b="1">
                <a:solidFill>
                  <a:srgbClr val="C00000"/>
                </a:solidFill>
                <a:latin typeface="Times New Roman" panose="02020603050405020304" charset="0"/>
                <a:cs typeface="Times New Roman" panose="02020603050405020304" charset="0"/>
              </a:rPr>
              <a:t>(reflecting the theme</a:t>
            </a:r>
            <a:r>
              <a:rPr lang="en-US" altLang="zh-CN" sz="2400" b="1">
                <a:solidFill>
                  <a:srgbClr val="C00000"/>
                </a:solidFill>
                <a:latin typeface="Times New Roman" panose="02020603050405020304" charset="0"/>
                <a:cs typeface="Times New Roman" panose="02020603050405020304" charset="0"/>
                <a:sym typeface="+mn-ea"/>
              </a:rPr>
              <a:t>)</a:t>
            </a:r>
            <a:r>
              <a:rPr lang="en-US" altLang="zh-CN" sz="2400" b="1">
                <a:solidFill>
                  <a:srgbClr val="C00000"/>
                </a:solidFill>
                <a:latin typeface="Times New Roman" panose="02020603050405020304" charset="0"/>
                <a:cs typeface="Times New Roman" panose="02020603050405020304" charset="0"/>
              </a:rPr>
              <a:t> </a:t>
            </a:r>
            <a:endParaRPr lang="en-US" altLang="zh-CN" sz="2400" b="1">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368550" y="1654175"/>
            <a:ext cx="6551930" cy="2195830"/>
          </a:xfrm>
          <a:prstGeom prst="rect">
            <a:avLst/>
          </a:prstGeom>
          <a:noFill/>
        </p:spPr>
        <p:txBody>
          <a:bodyPr wrap="square" rtlCol="0" anchor="t">
            <a:spAutoFit/>
          </a:bodyPr>
          <a:p>
            <a:pPr marL="342900" indent="-342900" fontAlgn="auto">
              <a:lnSpc>
                <a:spcPct val="95000"/>
              </a:lnSpc>
              <a:buFont typeface="Wingdings" panose="05000000000000000000" charset="0"/>
              <a:buChar char="Ø"/>
            </a:pPr>
            <a:r>
              <a:rPr lang="en-US" altLang="zh-CN" sz="2400">
                <a:solidFill>
                  <a:srgbClr val="0070C0"/>
                </a:solidFill>
                <a:latin typeface="Times New Roman" panose="02020603050405020304" charset="0"/>
                <a:cs typeface="Times New Roman" panose="02020603050405020304" charset="0"/>
                <a:sym typeface="+mn-ea"/>
              </a:rPr>
              <a:t>frozen to stand still ? do anything but wait?</a:t>
            </a:r>
            <a:endParaRPr lang="en-US" altLang="zh-CN" sz="2400">
              <a:solidFill>
                <a:srgbClr val="0070C0"/>
              </a:solidFill>
              <a:latin typeface="Times New Roman" panose="02020603050405020304" charset="0"/>
              <a:cs typeface="Times New Roman" panose="02020603050405020304" charset="0"/>
              <a:sym typeface="+mn-ea"/>
            </a:endParaRPr>
          </a:p>
          <a:p>
            <a:pPr marL="342900" indent="-342900" fontAlgn="auto">
              <a:lnSpc>
                <a:spcPct val="95000"/>
              </a:lnSpc>
              <a:buFont typeface="Wingdings" panose="05000000000000000000" charset="0"/>
              <a:buChar char="Ø"/>
            </a:pPr>
            <a:r>
              <a:rPr lang="en-US" altLang="zh-CN" sz="2400">
                <a:solidFill>
                  <a:srgbClr val="0070C0"/>
                </a:solidFill>
                <a:latin typeface="Times New Roman" panose="02020603050405020304" charset="0"/>
                <a:cs typeface="Times New Roman" panose="02020603050405020304" charset="0"/>
                <a:sym typeface="+mn-ea"/>
              </a:rPr>
              <a:t>dived into the pool to save....</a:t>
            </a:r>
            <a:endParaRPr lang="en-US" altLang="zh-CN" sz="2400">
              <a:solidFill>
                <a:srgbClr val="0070C0"/>
              </a:solidFill>
              <a:latin typeface="Times New Roman" panose="02020603050405020304" charset="0"/>
              <a:cs typeface="Times New Roman" panose="02020603050405020304" charset="0"/>
              <a:sym typeface="+mn-ea"/>
            </a:endParaRPr>
          </a:p>
          <a:p>
            <a:pPr marL="342900" indent="-342900" fontAlgn="auto">
              <a:lnSpc>
                <a:spcPct val="95000"/>
              </a:lnSpc>
              <a:buFont typeface="Wingdings" panose="05000000000000000000" charset="0"/>
              <a:buChar char="Ø"/>
            </a:pPr>
            <a:r>
              <a:rPr lang="en-US" altLang="zh-CN" sz="2400">
                <a:solidFill>
                  <a:srgbClr val="0070C0"/>
                </a:solidFill>
                <a:latin typeface="Times New Roman" panose="02020603050405020304" charset="0"/>
                <a:cs typeface="Times New Roman" panose="02020603050405020304" charset="0"/>
                <a:sym typeface="+mn-ea"/>
              </a:rPr>
              <a:t>to find a stick/ net or some other tools?</a:t>
            </a:r>
            <a:endParaRPr lang="en-US" altLang="zh-CN" sz="2400">
              <a:solidFill>
                <a:srgbClr val="0070C0"/>
              </a:solidFill>
              <a:latin typeface="Times New Roman" panose="02020603050405020304" charset="0"/>
              <a:cs typeface="Times New Roman" panose="02020603050405020304" charset="0"/>
              <a:sym typeface="+mn-ea"/>
            </a:endParaRPr>
          </a:p>
          <a:p>
            <a:pPr marL="342900" indent="-342900" fontAlgn="auto">
              <a:lnSpc>
                <a:spcPct val="95000"/>
              </a:lnSpc>
              <a:buFont typeface="Wingdings" panose="05000000000000000000" charset="0"/>
              <a:buChar char="Ø"/>
            </a:pPr>
            <a:r>
              <a:rPr lang="en-US" altLang="zh-CN" sz="2400">
                <a:solidFill>
                  <a:srgbClr val="0070C0"/>
                </a:solidFill>
                <a:latin typeface="Times New Roman" panose="02020603050405020304" charset="0"/>
                <a:cs typeface="Times New Roman" panose="02020603050405020304" charset="0"/>
                <a:sym typeface="+mn-ea"/>
              </a:rPr>
              <a:t>called 120/ 911/ the doctor/ the ambulance?</a:t>
            </a:r>
            <a:endParaRPr lang="en-US" altLang="zh-CN" sz="2400">
              <a:solidFill>
                <a:srgbClr val="0070C0"/>
              </a:solidFill>
              <a:latin typeface="Times New Roman" panose="02020603050405020304" charset="0"/>
              <a:cs typeface="Times New Roman" panose="02020603050405020304" charset="0"/>
              <a:sym typeface="+mn-ea"/>
            </a:endParaRPr>
          </a:p>
          <a:p>
            <a:pPr indent="0" fontAlgn="auto">
              <a:lnSpc>
                <a:spcPct val="95000"/>
              </a:lnSpc>
              <a:buFont typeface="Wingdings" panose="05000000000000000000" charset="0"/>
              <a:buNone/>
            </a:pPr>
            <a:r>
              <a:rPr lang="en-US" altLang="zh-CN" sz="2400" b="1">
                <a:solidFill>
                  <a:srgbClr val="C00000"/>
                </a:solidFill>
                <a:latin typeface="Times New Roman" panose="02020603050405020304" charset="0"/>
                <a:cs typeface="Times New Roman" panose="02020603050405020304" charset="0"/>
                <a:sym typeface="+mn-ea"/>
              </a:rPr>
              <a:t>(Contact... and/or) Sent Forrest to the hospital</a:t>
            </a:r>
            <a:endParaRPr lang="en-US" altLang="zh-CN" sz="2400">
              <a:latin typeface="Times New Roman" panose="02020603050405020304" charset="0"/>
              <a:cs typeface="Times New Roman" panose="02020603050405020304" charset="0"/>
            </a:endParaRPr>
          </a:p>
          <a:p>
            <a:pPr marL="342900" indent="-342900" fontAlgn="auto">
              <a:lnSpc>
                <a:spcPct val="95000"/>
              </a:lnSpc>
              <a:buFont typeface="Wingdings" panose="05000000000000000000" charset="0"/>
              <a:buChar char="Ø"/>
            </a:pPr>
            <a:endParaRPr lang="en-US" altLang="zh-CN" sz="2400">
              <a:solidFill>
                <a:srgbClr val="0070C0"/>
              </a:solidFill>
              <a:latin typeface="Times New Roman" panose="02020603050405020304" charset="0"/>
              <a:cs typeface="Times New Roman" panose="02020603050405020304" charset="0"/>
              <a:sym typeface="+mn-ea"/>
            </a:endParaRPr>
          </a:p>
        </p:txBody>
      </p:sp>
      <p:pic>
        <p:nvPicPr>
          <p:cNvPr id="3" name="图片 2"/>
          <p:cNvPicPr>
            <a:picLocks noChangeAspect="1"/>
          </p:cNvPicPr>
          <p:nvPr/>
        </p:nvPicPr>
        <p:blipFill>
          <a:blip r:embed="rId2"/>
          <a:stretch>
            <a:fillRect/>
          </a:stretch>
        </p:blipFill>
        <p:spPr>
          <a:xfrm>
            <a:off x="8549640" y="996315"/>
            <a:ext cx="1386205" cy="1374140"/>
          </a:xfrm>
          <a:prstGeom prst="ellipse">
            <a:avLst/>
          </a:prstGeom>
          <a:effectLst>
            <a:outerShdw blurRad="50800" dist="38100" dir="2700000" algn="tl" rotWithShape="0">
              <a:prstClr val="black">
                <a:alpha val="40000"/>
              </a:prstClr>
            </a:outerShdw>
          </a:effectLst>
        </p:spPr>
      </p:pic>
      <p:pic>
        <p:nvPicPr>
          <p:cNvPr id="10" name="图片 9" descr="little-child-sinking-outdoor-swimming-260nw-1502138363"/>
          <p:cNvPicPr>
            <a:picLocks noChangeAspect="1"/>
          </p:cNvPicPr>
          <p:nvPr/>
        </p:nvPicPr>
        <p:blipFill>
          <a:blip r:embed="rId3"/>
          <a:srcRect b="7286"/>
          <a:stretch>
            <a:fillRect/>
          </a:stretch>
        </p:blipFill>
        <p:spPr>
          <a:xfrm>
            <a:off x="10718165" y="2129155"/>
            <a:ext cx="1416050" cy="1340485"/>
          </a:xfrm>
          <a:prstGeom prst="ellipse">
            <a:avLst/>
          </a:prstGeom>
          <a:effectLst>
            <a:outerShdw blurRad="50800" dist="38100" dir="2700000" algn="tl" rotWithShape="0">
              <a:prstClr val="black">
                <a:alpha val="40000"/>
              </a:prstClr>
            </a:outerShdw>
          </a:effectLst>
        </p:spPr>
      </p:pic>
      <p:cxnSp>
        <p:nvCxnSpPr>
          <p:cNvPr id="11" name="曲线连接符 10"/>
          <p:cNvCxnSpPr/>
          <p:nvPr/>
        </p:nvCxnSpPr>
        <p:spPr>
          <a:xfrm>
            <a:off x="9935845" y="1617345"/>
            <a:ext cx="1033145" cy="628650"/>
          </a:xfrm>
          <a:prstGeom prst="curvedConnector3">
            <a:avLst>
              <a:gd name="adj1" fmla="val 50031"/>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531235" y="3904615"/>
            <a:ext cx="8317230" cy="1568450"/>
          </a:xfrm>
          <a:prstGeom prst="rect">
            <a:avLst/>
          </a:prstGeom>
          <a:noFill/>
        </p:spPr>
        <p:txBody>
          <a:bodyPr wrap="square" rtlCol="0" anchor="t">
            <a:spAutoFit/>
          </a:bodyPr>
          <a:p>
            <a:pPr indent="0">
              <a:buFont typeface="Wingdings" panose="05000000000000000000" charset="0"/>
              <a:buNone/>
            </a:pPr>
            <a:r>
              <a:rPr lang="en-US" altLang="zh-CN" sz="2400">
                <a:solidFill>
                  <a:srgbClr val="0070C0"/>
                </a:solidFill>
                <a:latin typeface="Times New Roman" panose="02020603050405020304" charset="0"/>
                <a:cs typeface="Times New Roman" panose="02020603050405020304" charset="0"/>
                <a:sym typeface="+mn-ea"/>
              </a:rPr>
              <a:t>relieved and grateful(emotion, action, remarks)</a:t>
            </a:r>
            <a:endParaRPr lang="en-US" altLang="zh-CN" sz="2400">
              <a:solidFill>
                <a:srgbClr val="0070C0"/>
              </a:solidFill>
              <a:latin typeface="Times New Roman" panose="02020603050405020304" charset="0"/>
              <a:cs typeface="Times New Roman" panose="02020603050405020304" charset="0"/>
              <a:sym typeface="+mn-ea"/>
            </a:endParaRPr>
          </a:p>
          <a:p>
            <a:pPr indent="0">
              <a:buFont typeface="Wingdings" panose="05000000000000000000" charset="0"/>
              <a:buNone/>
            </a:pPr>
            <a:r>
              <a:rPr lang="en-US" altLang="zh-CN" sz="2400">
                <a:solidFill>
                  <a:srgbClr val="0070C0"/>
                </a:solidFill>
                <a:latin typeface="Times New Roman" panose="02020603050405020304" charset="0"/>
                <a:cs typeface="Times New Roman" panose="02020603050405020304" charset="0"/>
                <a:sym typeface="+mn-ea"/>
              </a:rPr>
              <a:t>barks, behaviors... to greet us home</a:t>
            </a:r>
            <a:endParaRPr lang="en-US" altLang="zh-CN" sz="2400">
              <a:solidFill>
                <a:srgbClr val="0070C0"/>
              </a:solidFill>
              <a:latin typeface="Times New Roman" panose="02020603050405020304" charset="0"/>
              <a:cs typeface="Times New Roman" panose="02020603050405020304" charset="0"/>
              <a:sym typeface="+mn-ea"/>
            </a:endParaRPr>
          </a:p>
          <a:p>
            <a:pPr indent="0">
              <a:buFont typeface="Wingdings" panose="05000000000000000000" charset="0"/>
              <a:buNone/>
            </a:pPr>
            <a:r>
              <a:rPr lang="en-US" altLang="zh-CN" sz="2400">
                <a:solidFill>
                  <a:srgbClr val="0070C0"/>
                </a:solidFill>
                <a:latin typeface="Times New Roman" panose="02020603050405020304" charset="0"/>
                <a:cs typeface="Times New Roman" panose="02020603050405020304" charset="0"/>
                <a:sym typeface="+mn-ea"/>
              </a:rPr>
              <a:t>Would I give up Brigitte?</a:t>
            </a:r>
            <a:r>
              <a:rPr lang="en-US" altLang="zh-CN" sz="2400">
                <a:latin typeface="Times New Roman" panose="02020603050405020304" charset="0"/>
                <a:cs typeface="Times New Roman" panose="02020603050405020304" charset="0"/>
                <a:sym typeface="+mn-ea"/>
              </a:rPr>
              <a:t> </a:t>
            </a:r>
            <a:r>
              <a:rPr lang="en-US" altLang="zh-CN" sz="2400">
                <a:solidFill>
                  <a:srgbClr val="0070C0"/>
                </a:solidFill>
                <a:latin typeface="Times New Roman" panose="02020603050405020304" charset="0"/>
                <a:cs typeface="Times New Roman" panose="02020603050405020304" charset="0"/>
                <a:sym typeface="+mn-ea"/>
              </a:rPr>
              <a:t>If not, what made me change my decision?</a:t>
            </a:r>
            <a:endParaRPr lang="en-US" altLang="zh-CN" sz="2400">
              <a:solidFill>
                <a:srgbClr val="0070C0"/>
              </a:solidFill>
              <a:latin typeface="Times New Roman" panose="02020603050405020304" charset="0"/>
              <a:cs typeface="Times New Roman" panose="02020603050405020304" charset="0"/>
              <a:sym typeface="+mn-ea"/>
            </a:endParaRPr>
          </a:p>
        </p:txBody>
      </p:sp>
      <p:pic>
        <p:nvPicPr>
          <p:cNvPr id="17" name="图片 16" descr="istockphoto-1271257612-612x612"/>
          <p:cNvPicPr>
            <a:picLocks noChangeAspect="1"/>
          </p:cNvPicPr>
          <p:nvPr/>
        </p:nvPicPr>
        <p:blipFill>
          <a:blip r:embed="rId4"/>
          <a:stretch>
            <a:fillRect/>
          </a:stretch>
        </p:blipFill>
        <p:spPr>
          <a:xfrm>
            <a:off x="9852025" y="5272405"/>
            <a:ext cx="1852295" cy="1386205"/>
          </a:xfrm>
          <a:prstGeom prst="ellipse">
            <a:avLst/>
          </a:prstGeom>
          <a:effectLst>
            <a:outerShdw blurRad="50800" dist="38100" dir="2700000" algn="tl" rotWithShape="0">
              <a:prstClr val="black">
                <a:alpha val="40000"/>
              </a:prstClr>
            </a:outerShdw>
            <a:softEdge rad="63500"/>
          </a:effectLst>
        </p:spPr>
      </p:pic>
      <p:pic>
        <p:nvPicPr>
          <p:cNvPr id="21" name="图片 20"/>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6115685" y="4982210"/>
            <a:ext cx="1752600" cy="1474470"/>
          </a:xfrm>
          <a:prstGeom prst="rect">
            <a:avLst/>
          </a:prstGeom>
        </p:spPr>
      </p:pic>
      <p:cxnSp>
        <p:nvCxnSpPr>
          <p:cNvPr id="22" name="曲线连接符 21"/>
          <p:cNvCxnSpPr/>
          <p:nvPr/>
        </p:nvCxnSpPr>
        <p:spPr>
          <a:xfrm>
            <a:off x="7654290" y="5809615"/>
            <a:ext cx="2173605" cy="437515"/>
          </a:xfrm>
          <a:prstGeom prst="curvedConnector3">
            <a:avLst>
              <a:gd name="adj1" fmla="val 50015"/>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7411720" y="5211445"/>
            <a:ext cx="3394075" cy="460375"/>
          </a:xfrm>
          <a:prstGeom prst="rect">
            <a:avLst/>
          </a:prstGeom>
          <a:noFill/>
        </p:spPr>
        <p:txBody>
          <a:bodyPr wrap="square" rtlCol="0" anchor="t">
            <a:spAutoFit/>
          </a:bodyPr>
          <a:p>
            <a:r>
              <a:rPr lang="en-US" altLang="zh-CN" sz="2400" b="1" i="1">
                <a:solidFill>
                  <a:srgbClr val="C00000"/>
                </a:solidFill>
                <a:latin typeface="Times New Roman" panose="02020603050405020304" charset="0"/>
                <a:cs typeface="Times New Roman" panose="02020603050405020304" charset="0"/>
                <a:sym typeface="+mn-ea"/>
              </a:rPr>
              <a:t>merely gave up a dog?</a:t>
            </a:r>
            <a:endParaRPr lang="en-US" altLang="zh-CN" sz="2400" b="1" i="1">
              <a:solidFill>
                <a:srgbClr val="C00000"/>
              </a:solidFill>
              <a:latin typeface="Times New Roman" panose="02020603050405020304" charset="0"/>
              <a:cs typeface="Times New Roman" panose="02020603050405020304" charset="0"/>
              <a:sym typeface="+mn-ea"/>
            </a:endParaRPr>
          </a:p>
        </p:txBody>
      </p:sp>
      <p:sp>
        <p:nvSpPr>
          <p:cNvPr id="24" name="文本框 23"/>
          <p:cNvSpPr txBox="1"/>
          <p:nvPr/>
        </p:nvSpPr>
        <p:spPr>
          <a:xfrm>
            <a:off x="7868285" y="6148070"/>
            <a:ext cx="1578610" cy="460375"/>
          </a:xfrm>
          <a:prstGeom prst="rect">
            <a:avLst/>
          </a:prstGeom>
          <a:noFill/>
        </p:spPr>
        <p:txBody>
          <a:bodyPr wrap="square" rtlCol="0" anchor="t">
            <a:spAutoFit/>
          </a:bodyPr>
          <a:p>
            <a:r>
              <a:rPr lang="en-US" altLang="zh-CN" sz="2400" b="1" i="1">
                <a:solidFill>
                  <a:srgbClr val="C00000"/>
                </a:solidFill>
                <a:latin typeface="Times New Roman" panose="02020603050405020304" charset="0"/>
                <a:cs typeface="Times New Roman" panose="02020603050405020304" charset="0"/>
                <a:sym typeface="+mn-ea"/>
              </a:rPr>
              <a:t>Obstacls?</a:t>
            </a:r>
            <a:endParaRPr lang="en-US" altLang="zh-CN" sz="2400" b="1" i="1">
              <a:solidFill>
                <a:srgbClr val="C00000"/>
              </a:solidFill>
              <a:latin typeface="Times New Roman" panose="02020603050405020304" charset="0"/>
              <a:cs typeface="Times New Roman" panose="02020603050405020304" charset="0"/>
              <a:sym typeface="+mn-ea"/>
            </a:endParaRPr>
          </a:p>
        </p:txBody>
      </p:sp>
      <p:pic>
        <p:nvPicPr>
          <p:cNvPr id="25" name="图片 24" descr="profil-de-screaming-woman-in-silhouette-eh9pef"/>
          <p:cNvPicPr>
            <a:picLocks noChangeAspect="1"/>
          </p:cNvPicPr>
          <p:nvPr/>
        </p:nvPicPr>
        <p:blipFill>
          <a:blip r:embed="rId6">
            <a:clrChange>
              <a:clrFrom>
                <a:srgbClr val="FFFFFF">
                  <a:alpha val="100000"/>
                </a:srgbClr>
              </a:clrFrom>
              <a:clrTo>
                <a:srgbClr val="FFFFFF">
                  <a:alpha val="100000"/>
                  <a:alpha val="0"/>
                </a:srgbClr>
              </a:clrTo>
            </a:clrChange>
          </a:blip>
          <a:srcRect r="30767" b="18172"/>
          <a:stretch>
            <a:fillRect/>
          </a:stretch>
        </p:blipFill>
        <p:spPr>
          <a:xfrm>
            <a:off x="9425305" y="2703830"/>
            <a:ext cx="943610" cy="793750"/>
          </a:xfrm>
          <a:prstGeom prst="rect">
            <a:avLst/>
          </a:prstGeom>
        </p:spPr>
      </p:pic>
      <p:cxnSp>
        <p:nvCxnSpPr>
          <p:cNvPr id="26" name="曲线连接符 25"/>
          <p:cNvCxnSpPr/>
          <p:nvPr/>
        </p:nvCxnSpPr>
        <p:spPr>
          <a:xfrm flipV="1">
            <a:off x="10291445" y="2799715"/>
            <a:ext cx="426720" cy="382905"/>
          </a:xfrm>
          <a:prstGeom prst="curvedConnector3">
            <a:avLst>
              <a:gd name="adj1" fmla="val 50149"/>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2137410" y="3469640"/>
            <a:ext cx="1393825" cy="449580"/>
          </a:xfrm>
          <a:prstGeom prst="ellipse">
            <a:avLst/>
          </a:prstGeom>
          <a:noFill/>
          <a:ln w="19050">
            <a:solidFill>
              <a:schemeClr val="accent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椭圆 27"/>
          <p:cNvSpPr/>
          <p:nvPr/>
        </p:nvSpPr>
        <p:spPr>
          <a:xfrm>
            <a:off x="10177780" y="3456305"/>
            <a:ext cx="1130935" cy="449580"/>
          </a:xfrm>
          <a:prstGeom prst="ellipse">
            <a:avLst/>
          </a:prstGeom>
          <a:noFill/>
          <a:ln w="19050">
            <a:solidFill>
              <a:schemeClr val="accent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9" name="图片 28" descr="035077a"/>
          <p:cNvPicPr>
            <a:picLocks noChangeAspect="1"/>
          </p:cNvPicPr>
          <p:nvPr/>
        </p:nvPicPr>
        <p:blipFill>
          <a:blip r:embed="rId7"/>
          <a:stretch>
            <a:fillRect/>
          </a:stretch>
        </p:blipFill>
        <p:spPr>
          <a:xfrm flipH="1">
            <a:off x="2975610" y="5461000"/>
            <a:ext cx="1992630" cy="1329055"/>
          </a:xfrm>
          <a:prstGeom prst="ellipse">
            <a:avLst/>
          </a:prstGeom>
          <a:effectLst>
            <a:outerShdw blurRad="50800" dist="38100" dir="2700000" algn="tl" rotWithShape="0">
              <a:prstClr val="black">
                <a:alpha val="40000"/>
              </a:prstClr>
            </a:outerShdw>
            <a:softEdge rad="63500"/>
          </a:effectLst>
        </p:spPr>
      </p:pic>
      <p:cxnSp>
        <p:nvCxnSpPr>
          <p:cNvPr id="30" name="曲线连接符 29"/>
          <p:cNvCxnSpPr/>
          <p:nvPr/>
        </p:nvCxnSpPr>
        <p:spPr>
          <a:xfrm flipV="1">
            <a:off x="4906645" y="5770245"/>
            <a:ext cx="1475740" cy="686435"/>
          </a:xfrm>
          <a:prstGeom prst="curvedConnector3">
            <a:avLst>
              <a:gd name="adj1" fmla="val 50043"/>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291445" y="1030605"/>
            <a:ext cx="1823085" cy="1031875"/>
          </a:xfrm>
          <a:prstGeom prst="rect">
            <a:avLst/>
          </a:prstGeom>
          <a:noFill/>
        </p:spPr>
        <p:txBody>
          <a:bodyPr wrap="square" rtlCol="0" anchor="t">
            <a:spAutoFit/>
          </a:bodyPr>
          <a:p>
            <a:pPr indent="0" fontAlgn="auto">
              <a:lnSpc>
                <a:spcPct val="85000"/>
              </a:lnSpc>
            </a:pPr>
            <a:r>
              <a:rPr lang="en-US" altLang="zh-CN" sz="2400" b="1" i="1">
                <a:solidFill>
                  <a:srgbClr val="C00000"/>
                </a:solidFill>
                <a:latin typeface="Times New Roman" panose="02020603050405020304" charset="0"/>
                <a:cs typeface="Times New Roman" panose="02020603050405020304" charset="0"/>
                <a:sym typeface="+mn-ea"/>
              </a:rPr>
              <a:t>struggle for his owner/ pal/ family?</a:t>
            </a:r>
            <a:endParaRPr lang="en-US" altLang="zh-CN" sz="2400" b="1" i="1">
              <a:solidFill>
                <a:srgbClr val="C00000"/>
              </a:solidFill>
              <a:latin typeface="Times New Roman" panose="02020603050405020304" charset="0"/>
              <a:cs typeface="Times New Roman" panose="02020603050405020304" charset="0"/>
              <a:sym typeface="+mn-ea"/>
            </a:endParaRPr>
          </a:p>
        </p:txBody>
      </p:sp>
      <p:grpSp>
        <p:nvGrpSpPr>
          <p:cNvPr id="32" name="组合 31"/>
          <p:cNvGrpSpPr/>
          <p:nvPr/>
        </p:nvGrpSpPr>
        <p:grpSpPr>
          <a:xfrm>
            <a:off x="5193" y="-635"/>
            <a:ext cx="2804682" cy="568960"/>
            <a:chOff x="0" y="-1"/>
            <a:chExt cx="5560" cy="896"/>
          </a:xfrm>
        </p:grpSpPr>
        <p:sp>
          <p:nvSpPr>
            <p:cNvPr id="33" name="双波形 32"/>
            <p:cNvSpPr/>
            <p:nvPr>
              <p:custDataLst>
                <p:tags r:id="rId8"/>
              </p:custDataLst>
            </p:nvPr>
          </p:nvSpPr>
          <p:spPr>
            <a:xfrm>
              <a:off x="0" y="0"/>
              <a:ext cx="5560" cy="822"/>
            </a:xfrm>
            <a:prstGeom prst="doubleWave">
              <a:avLst/>
            </a:prstGeom>
            <a:solidFill>
              <a:schemeClr val="accent4">
                <a:lumMod val="75000"/>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标题 1"/>
            <p:cNvSpPr>
              <a:spLocks noGrp="1"/>
            </p:cNvSpPr>
            <p:nvPr>
              <p:custDataLst>
                <p:tags r:id="rId9"/>
              </p:custDataLst>
            </p:nvPr>
          </p:nvSpPr>
          <p:spPr>
            <a:xfrm>
              <a:off x="41" y="-1"/>
              <a:ext cx="5356" cy="8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b="1" i="1">
                  <a:effectLst>
                    <a:outerShdw blurRad="38100" dist="38100" dir="2700000" algn="tl">
                      <a:srgbClr val="000000">
                        <a:alpha val="43137"/>
                      </a:srgbClr>
                    </a:outerShdw>
                  </a:effectLst>
                </a:rPr>
                <a:t>Plan our writing:</a:t>
              </a:r>
              <a:endParaRPr lang="en-US" altLang="zh-CN" sz="2800" b="1" i="1">
                <a:effectLst>
                  <a:outerShdw blurRad="38100" dist="38100" dir="2700000" algn="tl">
                    <a:srgbClr val="000000">
                      <a:alpha val="43137"/>
                    </a:srgbClr>
                  </a:outerShdw>
                </a:effectLst>
              </a:endParaRPr>
            </a:p>
          </p:txBody>
        </p:sp>
      </p:grpSp>
      <p:sp>
        <p:nvSpPr>
          <p:cNvPr id="35" name="文本框 34"/>
          <p:cNvSpPr txBox="1"/>
          <p:nvPr/>
        </p:nvSpPr>
        <p:spPr>
          <a:xfrm>
            <a:off x="7868285" y="4277360"/>
            <a:ext cx="3239770" cy="460375"/>
          </a:xfrm>
          <a:prstGeom prst="rect">
            <a:avLst/>
          </a:prstGeom>
          <a:noFill/>
        </p:spPr>
        <p:txBody>
          <a:bodyPr wrap="square" rtlCol="0" anchor="t">
            <a:spAutoFit/>
          </a:bodyPr>
          <a:p>
            <a:r>
              <a:rPr lang="en-US" altLang="zh-CN" sz="2400">
                <a:solidFill>
                  <a:srgbClr val="0070C0"/>
                </a:solidFill>
                <a:latin typeface="Times New Roman" panose="02020603050405020304" charset="0"/>
                <a:cs typeface="Times New Roman" panose="02020603050405020304" charset="0"/>
                <a:sym typeface="+mn-ea"/>
              </a:rPr>
              <a:t>, accompanying Forrest</a:t>
            </a:r>
            <a:endParaRPr lang="en-US" altLang="zh-CN" sz="2400">
              <a:solidFill>
                <a:srgbClr val="0070C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43" dur="500"/>
                                        <p:tgtEl>
                                          <p:spTgt spid="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8" dur="500"/>
                                        <p:tgtEl>
                                          <p:spTgt spid="8">
                                            <p:txEl>
                                              <p:pRg st="3" end="3"/>
                                            </p:txEl>
                                          </p:spTgt>
                                        </p:tgtEl>
                                      </p:cBhvr>
                                    </p:animEffect>
                                  </p:childTnLst>
                                </p:cTn>
                              </p:par>
                              <p:par>
                                <p:cTn id="49" presetID="14" presetClass="entr" presetSubtype="1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randombar(horizontal)">
                                      <p:cBhvr>
                                        <p:cTn id="51" dur="500"/>
                                        <p:tgtEl>
                                          <p:spTgt spid="26"/>
                                        </p:tgtEl>
                                      </p:cBhvr>
                                    </p:animEffect>
                                  </p:childTnLst>
                                </p:cTn>
                              </p:par>
                              <p:par>
                                <p:cTn id="52" presetID="14" presetClass="entr" presetSubtype="1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randombar(horizontal)">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Effect transition="in" filter="randombar(horizontal)">
                                      <p:cBhvr>
                                        <p:cTn id="59" dur="500"/>
                                        <p:tgtEl>
                                          <p:spTgt spid="2">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randombar(horizontal)">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randombar(horizontal)">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randombar(horizontal)">
                                      <p:cBhvr>
                                        <p:cTn id="74" dur="500"/>
                                        <p:tgtEl>
                                          <p:spTgt spid="7"/>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randombar(horizontal)">
                                      <p:cBhvr>
                                        <p:cTn id="77" dur="500"/>
                                        <p:tgtEl>
                                          <p:spTgt spid="2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randombar(horizontal)">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85" dur="500"/>
                                        <p:tgtEl>
                                          <p:spTgt spid="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90" dur="500"/>
                                        <p:tgtEl>
                                          <p:spTgt spid="2">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95" dur="500"/>
                                        <p:tgtEl>
                                          <p:spTgt spid="9">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00" dur="500"/>
                                        <p:tgtEl>
                                          <p:spTgt spid="13">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05" dur="500"/>
                                        <p:tgtEl>
                                          <p:spTgt spid="9">
                                            <p:txEl>
                                              <p:pRg st="1" end="1"/>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10" dur="500"/>
                                        <p:tgtEl>
                                          <p:spTgt spid="13">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ntr" presetSubtype="1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randombar(horizontal)">
                                      <p:cBhvr>
                                        <p:cTn id="115" dur="500"/>
                                        <p:tgtEl>
                                          <p:spTgt spid="35"/>
                                        </p:tgtEl>
                                      </p:cBhvr>
                                    </p:animEffect>
                                  </p:childTnLst>
                                </p:cTn>
                              </p:par>
                            </p:childTnLst>
                          </p:cTn>
                        </p:par>
                      </p:childTnLst>
                    </p:cTn>
                  </p:par>
                  <p:par>
                    <p:cTn id="116" fill="hold">
                      <p:stCondLst>
                        <p:cond delay="indefinite"/>
                      </p:stCondLst>
                      <p:childTnLst>
                        <p:par>
                          <p:cTn id="117" fill="hold">
                            <p:stCondLst>
                              <p:cond delay="0"/>
                            </p:stCondLst>
                            <p:childTnLst>
                              <p:par>
                                <p:cTn id="118" presetID="14" presetClass="entr" presetSubtype="10" fill="hold" grpId="0" nodeType="clickEffect">
                                  <p:stCondLst>
                                    <p:cond delay="0"/>
                                  </p:stCondLst>
                                  <p:childTnLst>
                                    <p:set>
                                      <p:cBhvr>
                                        <p:cTn id="119"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20" dur="500"/>
                                        <p:tgtEl>
                                          <p:spTgt spid="9">
                                            <p:txEl>
                                              <p:pRg st="2" end="2"/>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grpId="0" nodeType="clickEffect">
                                  <p:stCondLst>
                                    <p:cond delay="0"/>
                                  </p:stCondLst>
                                  <p:childTnLst>
                                    <p:set>
                                      <p:cBhvr>
                                        <p:cTn id="124"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25" dur="500"/>
                                        <p:tgtEl>
                                          <p:spTgt spid="9">
                                            <p:txEl>
                                              <p:pRg st="3" end="3"/>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4" presetClass="entr" presetSubtype="10" fill="hold" grpId="0" nodeType="clickEffect">
                                  <p:stCondLst>
                                    <p:cond delay="0"/>
                                  </p:stCondLst>
                                  <p:childTnLst>
                                    <p:set>
                                      <p:cBhvr>
                                        <p:cTn id="12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30" dur="500"/>
                                        <p:tgtEl>
                                          <p:spTgt spid="13">
                                            <p:txEl>
                                              <p:pRg st="2" end="2"/>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4" presetClass="entr" presetSubtype="10" fill="hold" nodeType="clickEffect">
                                  <p:stCondLst>
                                    <p:cond delay="0"/>
                                  </p:stCondLst>
                                  <p:childTnLst>
                                    <p:set>
                                      <p:cBhvr>
                                        <p:cTn id="134" dur="1" fill="hold">
                                          <p:stCondLst>
                                            <p:cond delay="0"/>
                                          </p:stCondLst>
                                        </p:cTn>
                                        <p:tgtEl>
                                          <p:spTgt spid="21"/>
                                        </p:tgtEl>
                                        <p:attrNameLst>
                                          <p:attrName>style.visibility</p:attrName>
                                        </p:attrNameLst>
                                      </p:cBhvr>
                                      <p:to>
                                        <p:strVal val="visible"/>
                                      </p:to>
                                    </p:set>
                                    <p:animEffect transition="in" filter="randombar(horizontal)">
                                      <p:cBhvr>
                                        <p:cTn id="135" dur="500"/>
                                        <p:tgtEl>
                                          <p:spTgt spid="21"/>
                                        </p:tgtEl>
                                      </p:cBhvr>
                                    </p:animEffect>
                                  </p:childTnLst>
                                </p:cTn>
                              </p:par>
                              <p:par>
                                <p:cTn id="136" presetID="14" presetClass="entr" presetSubtype="10" fill="hold" grpId="0" nodeType="with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randombar(horizontal)">
                                      <p:cBhvr>
                                        <p:cTn id="138" dur="500"/>
                                        <p:tgtEl>
                                          <p:spTgt spid="23"/>
                                        </p:tgtEl>
                                      </p:cBhvr>
                                    </p:animEffect>
                                  </p:childTnLst>
                                </p:cTn>
                              </p:par>
                            </p:childTnLst>
                          </p:cTn>
                        </p:par>
                      </p:childTnLst>
                    </p:cTn>
                  </p:par>
                  <p:par>
                    <p:cTn id="139" fill="hold">
                      <p:stCondLst>
                        <p:cond delay="indefinite"/>
                      </p:stCondLst>
                      <p:childTnLst>
                        <p:par>
                          <p:cTn id="140" fill="hold">
                            <p:stCondLst>
                              <p:cond delay="0"/>
                            </p:stCondLst>
                            <p:childTnLst>
                              <p:par>
                                <p:cTn id="141" presetID="14" presetClass="entr" presetSubtype="10" fill="hold" nodeType="click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randombar(horizontal)">
                                      <p:cBhvr>
                                        <p:cTn id="143" dur="500"/>
                                        <p:tgtEl>
                                          <p:spTgt spid="22"/>
                                        </p:tgtEl>
                                      </p:cBhvr>
                                    </p:animEffect>
                                  </p:childTnLst>
                                </p:cTn>
                              </p:par>
                              <p:par>
                                <p:cTn id="144" presetID="14" presetClass="entr" presetSubtype="10" fill="hold" nodeType="withEffect">
                                  <p:stCondLst>
                                    <p:cond delay="0"/>
                                  </p:stCondLst>
                                  <p:childTnLst>
                                    <p:set>
                                      <p:cBhvr>
                                        <p:cTn id="145" dur="1" fill="hold">
                                          <p:stCondLst>
                                            <p:cond delay="0"/>
                                          </p:stCondLst>
                                        </p:cTn>
                                        <p:tgtEl>
                                          <p:spTgt spid="17"/>
                                        </p:tgtEl>
                                        <p:attrNameLst>
                                          <p:attrName>style.visibility</p:attrName>
                                        </p:attrNameLst>
                                      </p:cBhvr>
                                      <p:to>
                                        <p:strVal val="visible"/>
                                      </p:to>
                                    </p:set>
                                    <p:animEffect transition="in" filter="randombar(horizontal)">
                                      <p:cBhvr>
                                        <p:cTn id="146" dur="500"/>
                                        <p:tgtEl>
                                          <p:spTgt spid="17"/>
                                        </p:tgtEl>
                                      </p:cBhvr>
                                    </p:animEffect>
                                  </p:childTnLst>
                                </p:cTn>
                              </p:par>
                            </p:childTnLst>
                          </p:cTn>
                        </p:par>
                      </p:childTnLst>
                    </p:cTn>
                  </p:par>
                  <p:par>
                    <p:cTn id="147" fill="hold">
                      <p:stCondLst>
                        <p:cond delay="indefinite"/>
                      </p:stCondLst>
                      <p:childTnLst>
                        <p:par>
                          <p:cTn id="148" fill="hold">
                            <p:stCondLst>
                              <p:cond delay="0"/>
                            </p:stCondLst>
                            <p:childTnLst>
                              <p:par>
                                <p:cTn id="149" presetID="14" presetClass="entr" presetSubtype="10" fill="hold" nodeType="click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randombar(horizontal)">
                                      <p:cBhvr>
                                        <p:cTn id="151" dur="500"/>
                                        <p:tgtEl>
                                          <p:spTgt spid="31"/>
                                        </p:tgtEl>
                                      </p:cBhvr>
                                    </p:animEffect>
                                  </p:childTnLst>
                                </p:cTn>
                              </p:par>
                            </p:childTnLst>
                          </p:cTn>
                        </p:par>
                      </p:childTnLst>
                    </p:cTn>
                  </p:par>
                  <p:par>
                    <p:cTn id="152" fill="hold">
                      <p:stCondLst>
                        <p:cond delay="indefinite"/>
                      </p:stCondLst>
                      <p:childTnLst>
                        <p:par>
                          <p:cTn id="153" fill="hold">
                            <p:stCondLst>
                              <p:cond delay="0"/>
                            </p:stCondLst>
                            <p:childTnLst>
                              <p:par>
                                <p:cTn id="154" presetID="14" presetClass="entr" presetSubtype="10" fill="hold" grpId="0" nodeType="clickEffect">
                                  <p:stCondLst>
                                    <p:cond delay="0"/>
                                  </p:stCondLst>
                                  <p:childTnLst>
                                    <p:set>
                                      <p:cBhvr>
                                        <p:cTn id="155" dur="1" fill="hold">
                                          <p:stCondLst>
                                            <p:cond delay="0"/>
                                          </p:stCondLst>
                                        </p:cTn>
                                        <p:tgtEl>
                                          <p:spTgt spid="24"/>
                                        </p:tgtEl>
                                        <p:attrNameLst>
                                          <p:attrName>style.visibility</p:attrName>
                                        </p:attrNameLst>
                                      </p:cBhvr>
                                      <p:to>
                                        <p:strVal val="visible"/>
                                      </p:to>
                                    </p:set>
                                    <p:animEffect transition="in" filter="randombar(horizontal)">
                                      <p:cBhvr>
                                        <p:cTn id="156" dur="500"/>
                                        <p:tgtEl>
                                          <p:spTgt spid="24"/>
                                        </p:tgtEl>
                                      </p:cBhvr>
                                    </p:animEffect>
                                  </p:childTnLst>
                                </p:cTn>
                              </p:par>
                            </p:childTnLst>
                          </p:cTn>
                        </p:par>
                      </p:childTnLst>
                    </p:cTn>
                  </p:par>
                  <p:par>
                    <p:cTn id="157" fill="hold">
                      <p:stCondLst>
                        <p:cond delay="indefinite"/>
                      </p:stCondLst>
                      <p:childTnLst>
                        <p:par>
                          <p:cTn id="158" fill="hold">
                            <p:stCondLst>
                              <p:cond delay="0"/>
                            </p:stCondLst>
                            <p:childTnLst>
                              <p:par>
                                <p:cTn id="159" presetID="14" presetClass="entr" presetSubtype="10" fill="hold" nodeType="clickEffect">
                                  <p:stCondLst>
                                    <p:cond delay="0"/>
                                  </p:stCondLst>
                                  <p:childTnLst>
                                    <p:set>
                                      <p:cBhvr>
                                        <p:cTn id="160" dur="1" fill="hold">
                                          <p:stCondLst>
                                            <p:cond delay="0"/>
                                          </p:stCondLst>
                                        </p:cTn>
                                        <p:tgtEl>
                                          <p:spTgt spid="29"/>
                                        </p:tgtEl>
                                        <p:attrNameLst>
                                          <p:attrName>style.visibility</p:attrName>
                                        </p:attrNameLst>
                                      </p:cBhvr>
                                      <p:to>
                                        <p:strVal val="visible"/>
                                      </p:to>
                                    </p:set>
                                    <p:animEffect transition="in" filter="randombar(horizontal)">
                                      <p:cBhvr>
                                        <p:cTn id="161" dur="500"/>
                                        <p:tgtEl>
                                          <p:spTgt spid="29"/>
                                        </p:tgtEl>
                                      </p:cBhvr>
                                    </p:animEffect>
                                  </p:childTnLst>
                                </p:cTn>
                              </p:par>
                              <p:par>
                                <p:cTn id="162" presetID="14" presetClass="entr" presetSubtype="10" fill="hold" nodeType="withEffect">
                                  <p:stCondLst>
                                    <p:cond delay="0"/>
                                  </p:stCondLst>
                                  <p:childTnLst>
                                    <p:set>
                                      <p:cBhvr>
                                        <p:cTn id="163" dur="1" fill="hold">
                                          <p:stCondLst>
                                            <p:cond delay="0"/>
                                          </p:stCondLst>
                                        </p:cTn>
                                        <p:tgtEl>
                                          <p:spTgt spid="30"/>
                                        </p:tgtEl>
                                        <p:attrNameLst>
                                          <p:attrName>style.visibility</p:attrName>
                                        </p:attrNameLst>
                                      </p:cBhvr>
                                      <p:to>
                                        <p:strVal val="visible"/>
                                      </p:to>
                                    </p:set>
                                    <p:animEffect transition="in" filter="randombar(horizontal)">
                                      <p:cBhvr>
                                        <p:cTn id="16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uiExpand="1" build="p"/>
      <p:bldP spid="8" grpId="1"/>
      <p:bldP spid="12" grpId="0"/>
      <p:bldP spid="12" grpId="1"/>
      <p:bldP spid="2" grpId="0" uiExpand="1" build="p"/>
      <p:bldP spid="2" grpId="1"/>
      <p:bldP spid="27" grpId="0" animBg="1"/>
      <p:bldP spid="28" grpId="0" animBg="1"/>
      <p:bldP spid="27" grpId="1" animBg="1"/>
      <p:bldP spid="28" grpId="1" animBg="1"/>
      <p:bldP spid="9" grpId="0" uiExpand="1" build="p"/>
      <p:bldP spid="9" grpId="1"/>
      <p:bldP spid="13" grpId="0" uiExpand="1" build="p"/>
      <p:bldP spid="13" grpId="1"/>
      <p:bldP spid="35" grpId="0"/>
      <p:bldP spid="35" grpId="1"/>
      <p:bldP spid="23" grpId="0"/>
      <p:bldP spid="23" grpId="1"/>
      <p:bldP spid="24" grpId="0"/>
      <p:bldP spid="24"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4F3"/>
        </a:solidFill>
        <a:effectLst/>
      </p:bgPr>
    </p:bg>
    <p:spTree>
      <p:nvGrpSpPr>
        <p:cNvPr id="1" name=""/>
        <p:cNvGrpSpPr/>
        <p:nvPr/>
      </p:nvGrpSpPr>
      <p:grpSpPr/>
      <p:sp>
        <p:nvSpPr>
          <p:cNvPr id="8" name="双波形 7"/>
          <p:cNvSpPr/>
          <p:nvPr>
            <p:custDataLst>
              <p:tags r:id="rId1"/>
            </p:custDataLst>
          </p:nvPr>
        </p:nvSpPr>
        <p:spPr>
          <a:xfrm>
            <a:off x="2860040" y="17780"/>
            <a:ext cx="6471920" cy="874395"/>
          </a:xfrm>
          <a:prstGeom prst="doubleWave">
            <a:avLst/>
          </a:prstGeom>
          <a:solidFill>
            <a:schemeClr val="accent4">
              <a:lumMod val="75000"/>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标题 1"/>
          <p:cNvSpPr>
            <a:spLocks noGrp="1"/>
          </p:cNvSpPr>
          <p:nvPr>
            <p:custDataLst>
              <p:tags r:id="rId2"/>
            </p:custDataLst>
          </p:nvPr>
        </p:nvSpPr>
        <p:spPr>
          <a:xfrm>
            <a:off x="2860040" y="154305"/>
            <a:ext cx="6471920" cy="7327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b="1" i="1">
                <a:effectLst>
                  <a:outerShdw blurRad="38100" dist="38100" dir="2700000" algn="tl">
                    <a:srgbClr val="000000">
                      <a:alpha val="43137"/>
                    </a:srgbClr>
                  </a:outerShdw>
                </a:effectLst>
              </a:rPr>
              <a:t>Where does foreshadow lies in?</a:t>
            </a:r>
            <a:endParaRPr lang="en-US" altLang="zh-CN" sz="3600" b="1" i="1">
              <a:effectLst>
                <a:outerShdw blurRad="38100" dist="38100" dir="2700000" algn="tl">
                  <a:srgbClr val="000000">
                    <a:alpha val="43137"/>
                  </a:srgbClr>
                </a:outerShdw>
              </a:effectLst>
            </a:endParaRPr>
          </a:p>
        </p:txBody>
      </p:sp>
      <p:sp>
        <p:nvSpPr>
          <p:cNvPr id="6" name="文本框 5"/>
          <p:cNvSpPr txBox="1"/>
          <p:nvPr/>
        </p:nvSpPr>
        <p:spPr>
          <a:xfrm>
            <a:off x="55880" y="1031240"/>
            <a:ext cx="10194925" cy="3457575"/>
          </a:xfrm>
          <a:prstGeom prst="rect">
            <a:avLst/>
          </a:prstGeom>
          <a:noFill/>
        </p:spPr>
        <p:txBody>
          <a:bodyPr wrap="square" rtlCol="0" anchor="t">
            <a:noAutofit/>
          </a:bodyPr>
          <a:p>
            <a:pPr marL="342900" indent="-342900">
              <a:lnSpc>
                <a:spcPct val="115000"/>
              </a:lnSpc>
              <a:spcBef>
                <a:spcPts val="0"/>
              </a:spcBef>
              <a:spcAft>
                <a:spcPts val="500"/>
              </a:spcAft>
              <a:buFont typeface="Wingdings" panose="05000000000000000000" charset="0"/>
              <a:buChar char="Ø"/>
            </a:pPr>
            <a:r>
              <a:rPr lang="en-US" altLang="zh-CN" sz="2400" u="sng">
                <a:solidFill>
                  <a:srgbClr val="C00000"/>
                </a:solidFill>
                <a:latin typeface="Times New Roman" panose="02020603050405020304" charset="0"/>
                <a:cs typeface="Times New Roman" panose="02020603050405020304" charset="0"/>
                <a:sym typeface="+mn-ea"/>
              </a:rPr>
              <a:t>Title</a:t>
            </a:r>
            <a:r>
              <a:rPr lang="en-US" altLang="zh-CN" sz="2400">
                <a:solidFill>
                  <a:srgbClr val="C00000"/>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sym typeface="+mn-ea"/>
              </a:rPr>
              <a:t> The Four-legged Guardian Angel, The Great Gatsby, The Thorn Birds....</a:t>
            </a:r>
            <a:endParaRPr lang="en-US" altLang="zh-CN" sz="2400">
              <a:latin typeface="Times New Roman" panose="02020603050405020304" charset="0"/>
              <a:cs typeface="Times New Roman" panose="02020603050405020304" charset="0"/>
              <a:sym typeface="+mn-ea"/>
            </a:endParaRPr>
          </a:p>
          <a:p>
            <a:pPr marL="342900" indent="-342900">
              <a:lnSpc>
                <a:spcPct val="115000"/>
              </a:lnSpc>
              <a:spcBef>
                <a:spcPts val="0"/>
              </a:spcBef>
              <a:spcAft>
                <a:spcPts val="500"/>
              </a:spcAft>
              <a:buFont typeface="Wingdings" panose="05000000000000000000" charset="0"/>
              <a:buChar char="Ø"/>
            </a:pPr>
            <a:r>
              <a:rPr lang="en-US" altLang="zh-CN" sz="2400" u="sng">
                <a:solidFill>
                  <a:srgbClr val="C00000"/>
                </a:solidFill>
                <a:latin typeface="Times New Roman" panose="02020603050405020304" charset="0"/>
                <a:cs typeface="Times New Roman" panose="02020603050405020304" charset="0"/>
                <a:sym typeface="+mn-ea"/>
              </a:rPr>
              <a:t>Setting</a:t>
            </a:r>
            <a:r>
              <a:rPr lang="en-US" altLang="zh-CN" sz="2400">
                <a:solidFill>
                  <a:srgbClr val="C00000"/>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sym typeface="+mn-ea"/>
              </a:rPr>
              <a:t> weather, atmosphere, surrounding environment....</a:t>
            </a:r>
            <a:endParaRPr lang="en-US" altLang="zh-CN" sz="2400">
              <a:latin typeface="Times New Roman" panose="02020603050405020304" charset="0"/>
              <a:cs typeface="Times New Roman" panose="02020603050405020304" charset="0"/>
              <a:sym typeface="+mn-ea"/>
            </a:endParaRPr>
          </a:p>
          <a:p>
            <a:pPr marL="342900" indent="-342900">
              <a:lnSpc>
                <a:spcPct val="115000"/>
              </a:lnSpc>
              <a:spcBef>
                <a:spcPts val="0"/>
              </a:spcBef>
              <a:spcAft>
                <a:spcPts val="500"/>
              </a:spcAft>
              <a:buFont typeface="Wingdings" panose="05000000000000000000" charset="0"/>
              <a:buChar char="Ø"/>
            </a:pPr>
            <a:r>
              <a:rPr lang="en-US" altLang="zh-CN" sz="2400" u="sng">
                <a:solidFill>
                  <a:srgbClr val="C00000"/>
                </a:solidFill>
                <a:latin typeface="Times New Roman" panose="02020603050405020304" charset="0"/>
                <a:cs typeface="Times New Roman" panose="02020603050405020304" charset="0"/>
                <a:sym typeface="+mn-ea"/>
              </a:rPr>
              <a:t>Character traits</a:t>
            </a:r>
            <a:r>
              <a:rPr lang="en-US" altLang="zh-CN" sz="2400">
                <a:solidFill>
                  <a:srgbClr val="C00000"/>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sym typeface="+mn-ea"/>
              </a:rPr>
              <a:t> apprearance, clothes, behaviours....</a:t>
            </a:r>
            <a:endParaRPr lang="en-US" altLang="zh-CN" sz="2400">
              <a:latin typeface="Times New Roman" panose="02020603050405020304" charset="0"/>
              <a:cs typeface="Times New Roman" panose="02020603050405020304" charset="0"/>
              <a:sym typeface="+mn-ea"/>
            </a:endParaRPr>
          </a:p>
          <a:p>
            <a:pPr marL="342900" indent="-342900">
              <a:lnSpc>
                <a:spcPct val="115000"/>
              </a:lnSpc>
              <a:spcBef>
                <a:spcPts val="0"/>
              </a:spcBef>
              <a:spcAft>
                <a:spcPts val="500"/>
              </a:spcAft>
              <a:buFont typeface="Wingdings" panose="05000000000000000000" charset="0"/>
              <a:buChar char="Ø"/>
            </a:pPr>
            <a:r>
              <a:rPr lang="en-US" altLang="zh-CN" sz="2400" u="sng">
                <a:solidFill>
                  <a:srgbClr val="C00000"/>
                </a:solidFill>
                <a:latin typeface="Times New Roman" panose="02020603050405020304" charset="0"/>
                <a:cs typeface="Times New Roman" panose="02020603050405020304" charset="0"/>
                <a:sym typeface="+mn-ea"/>
              </a:rPr>
              <a:t>Metaphor/Simile</a:t>
            </a:r>
            <a:r>
              <a:rPr lang="en-US" altLang="zh-CN" sz="2400">
                <a:solidFill>
                  <a:srgbClr val="C00000"/>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sym typeface="+mn-ea"/>
              </a:rPr>
              <a:t> guardian, angel....</a:t>
            </a:r>
            <a:endParaRPr lang="en-US" altLang="zh-CN" sz="2400">
              <a:latin typeface="Times New Roman" panose="02020603050405020304" charset="0"/>
              <a:cs typeface="Times New Roman" panose="02020603050405020304" charset="0"/>
              <a:sym typeface="+mn-ea"/>
            </a:endParaRPr>
          </a:p>
          <a:p>
            <a:pPr marL="342900" indent="-342900">
              <a:lnSpc>
                <a:spcPct val="115000"/>
              </a:lnSpc>
              <a:spcBef>
                <a:spcPts val="0"/>
              </a:spcBef>
              <a:spcAft>
                <a:spcPts val="500"/>
              </a:spcAft>
              <a:buFont typeface="Wingdings" panose="05000000000000000000" charset="0"/>
              <a:buChar char="Ø"/>
            </a:pPr>
            <a:r>
              <a:rPr lang="en-US" altLang="zh-CN" sz="2400" u="sng">
                <a:solidFill>
                  <a:srgbClr val="C00000"/>
                </a:solidFill>
                <a:latin typeface="Times New Roman" panose="02020603050405020304" charset="0"/>
                <a:cs typeface="Times New Roman" panose="02020603050405020304" charset="0"/>
                <a:sym typeface="+mn-ea"/>
              </a:rPr>
              <a:t>Dialogue</a:t>
            </a:r>
            <a:r>
              <a:rPr lang="en-US" altLang="zh-CN" sz="2400">
                <a:solidFill>
                  <a:srgbClr val="C00000"/>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sym typeface="+mn-ea"/>
              </a:rPr>
              <a:t> a joke, a comment, or even something unsaid....</a:t>
            </a:r>
            <a:endParaRPr lang="en-US" altLang="zh-CN" sz="2400">
              <a:latin typeface="Times New Roman" panose="02020603050405020304" charset="0"/>
              <a:cs typeface="Times New Roman" panose="02020603050405020304" charset="0"/>
              <a:sym typeface="+mn-ea"/>
            </a:endParaRPr>
          </a:p>
          <a:p>
            <a:pPr marL="342900" indent="-342900">
              <a:lnSpc>
                <a:spcPct val="115000"/>
              </a:lnSpc>
              <a:spcBef>
                <a:spcPts val="0"/>
              </a:spcBef>
              <a:spcAft>
                <a:spcPts val="500"/>
              </a:spcAft>
              <a:buFont typeface="Wingdings" panose="05000000000000000000" charset="0"/>
              <a:buChar char="Ø"/>
            </a:pPr>
            <a:r>
              <a:rPr lang="en-US" altLang="zh-CN" sz="2400" u="sng">
                <a:solidFill>
                  <a:srgbClr val="C00000"/>
                </a:solidFill>
                <a:latin typeface="Times New Roman" panose="02020603050405020304" charset="0"/>
                <a:cs typeface="Times New Roman" panose="02020603050405020304" charset="0"/>
                <a:sym typeface="+mn-ea"/>
              </a:rPr>
              <a:t>Thought</a:t>
            </a:r>
            <a:r>
              <a:rPr lang="en-US" altLang="zh-CN" sz="2400">
                <a:solidFill>
                  <a:srgbClr val="C00000"/>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sym typeface="+mn-ea"/>
              </a:rPr>
              <a:t> a flashback/recall...</a:t>
            </a:r>
            <a:endParaRPr lang="en-US" altLang="zh-CN" sz="2400">
              <a:latin typeface="Times New Roman" panose="02020603050405020304" charset="0"/>
              <a:cs typeface="Times New Roman" panose="02020603050405020304" charset="0"/>
              <a:sym typeface="+mn-ea"/>
            </a:endParaRPr>
          </a:p>
          <a:p>
            <a:pPr marL="342900" indent="-342900">
              <a:lnSpc>
                <a:spcPct val="115000"/>
              </a:lnSpc>
              <a:spcBef>
                <a:spcPts val="0"/>
              </a:spcBef>
              <a:spcAft>
                <a:spcPts val="500"/>
              </a:spcAft>
              <a:buFont typeface="Wingdings" panose="05000000000000000000" charset="0"/>
              <a:buChar char="Ø"/>
            </a:pPr>
            <a:r>
              <a:rPr lang="en-US" altLang="zh-CN" sz="2400">
                <a:solidFill>
                  <a:srgbClr val="C00000"/>
                </a:solidFill>
                <a:latin typeface="Times New Roman" panose="02020603050405020304" charset="0"/>
                <a:cs typeface="Times New Roman" panose="02020603050405020304" charset="0"/>
                <a:sym typeface="+mn-ea"/>
              </a:rPr>
              <a:t>....</a:t>
            </a:r>
            <a:endParaRPr lang="en-US" altLang="zh-CN" sz="2400">
              <a:solidFill>
                <a:srgbClr val="C00000"/>
              </a:solidFill>
              <a:latin typeface="Times New Roman" panose="02020603050405020304" charset="0"/>
              <a:cs typeface="Times New Roman" panose="02020603050405020304" charset="0"/>
              <a:sym typeface="+mn-ea"/>
            </a:endParaRPr>
          </a:p>
          <a:p>
            <a:pPr marL="342900" indent="-342900">
              <a:buFont typeface="Wingdings" panose="05000000000000000000" charset="0"/>
              <a:buChar char="Ø"/>
            </a:pPr>
            <a:endParaRPr lang="en-US" altLang="zh-CN" sz="2400">
              <a:solidFill>
                <a:srgbClr val="C00000"/>
              </a:solidFill>
              <a:latin typeface="Times New Roman" panose="02020603050405020304" charset="0"/>
              <a:cs typeface="Times New Roman" panose="02020603050405020304" charset="0"/>
              <a:sym typeface="+mn-ea"/>
            </a:endParaRPr>
          </a:p>
        </p:txBody>
      </p:sp>
      <p:pic>
        <p:nvPicPr>
          <p:cNvPr id="7" name="图片 6" descr="Screen-Shot-2017-05-31-at-2.19.46-PM"/>
          <p:cNvPicPr>
            <a:picLocks noChangeAspect="1"/>
          </p:cNvPicPr>
          <p:nvPr/>
        </p:nvPicPr>
        <p:blipFill>
          <a:blip r:embed="rId3"/>
          <a:stretch>
            <a:fillRect/>
          </a:stretch>
        </p:blipFill>
        <p:spPr>
          <a:xfrm>
            <a:off x="170180" y="4488815"/>
            <a:ext cx="1666875" cy="2248535"/>
          </a:xfrm>
          <a:prstGeom prst="rect">
            <a:avLst/>
          </a:prstGeom>
          <a:effectLst>
            <a:outerShdw blurRad="50800" dist="38100" dir="2700000" algn="tl" rotWithShape="0">
              <a:prstClr val="black">
                <a:alpha val="40000"/>
              </a:prstClr>
            </a:outerShdw>
          </a:effectLst>
        </p:spPr>
      </p:pic>
      <p:pic>
        <p:nvPicPr>
          <p:cNvPr id="9" name="图片 8" descr="Thorn_Birds-Colleen_McCullough"/>
          <p:cNvPicPr>
            <a:picLocks noChangeAspect="1"/>
          </p:cNvPicPr>
          <p:nvPr/>
        </p:nvPicPr>
        <p:blipFill>
          <a:blip r:embed="rId4"/>
          <a:stretch>
            <a:fillRect/>
          </a:stretch>
        </p:blipFill>
        <p:spPr>
          <a:xfrm>
            <a:off x="1996440" y="4488815"/>
            <a:ext cx="1780540" cy="2233930"/>
          </a:xfrm>
          <a:prstGeom prst="rect">
            <a:avLst/>
          </a:prstGeom>
          <a:effectLst>
            <a:outerShdw blurRad="50800" dist="38100" dir="2700000" algn="tl" rotWithShape="0">
              <a:prstClr val="black">
                <a:alpha val="40000"/>
              </a:prstClr>
            </a:outerShdw>
          </a:effectLst>
        </p:spPr>
      </p:pic>
      <p:sp>
        <p:nvSpPr>
          <p:cNvPr id="10" name="文本框 9"/>
          <p:cNvSpPr txBox="1"/>
          <p:nvPr/>
        </p:nvSpPr>
        <p:spPr>
          <a:xfrm>
            <a:off x="7967345" y="3945890"/>
            <a:ext cx="3807460" cy="2676525"/>
          </a:xfrm>
          <a:prstGeom prst="rect">
            <a:avLst/>
          </a:prstGeom>
          <a:noFill/>
          <a:ln w="15875">
            <a:solidFill>
              <a:schemeClr val="accent4">
                <a:lumMod val="75000"/>
              </a:schemeClr>
            </a:solidFill>
            <a:prstDash val="dashDot"/>
          </a:ln>
        </p:spPr>
        <p:txBody>
          <a:bodyPr wrap="square" rtlCol="0" anchor="t">
            <a:spAutoFit/>
          </a:bodyPr>
          <a:p>
            <a:pPr>
              <a:lnSpc>
                <a:spcPct val="100000"/>
              </a:lnSpc>
            </a:pPr>
            <a:r>
              <a:rPr lang="en-US" altLang="zh-CN" sz="2400" b="1" i="1" u="sng">
                <a:solidFill>
                  <a:srgbClr val="C00000"/>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rPr>
              <a:t>Benefits</a:t>
            </a:r>
            <a:r>
              <a:rPr lang="zh-CN" altLang="en-US" sz="2400" b="1" i="1">
                <a:solidFill>
                  <a:srgbClr val="C0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endParaRPr lang="zh-CN" altLang="en-US" sz="2400" b="1" i="1">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a:lnSpc>
                <a:spcPct val="100000"/>
              </a:lnSpc>
            </a:pPr>
            <a:r>
              <a:rPr lang="en-US" altLang="zh-CN" sz="2400" b="1" i="1">
                <a:solidFill>
                  <a:schemeClr val="tx1"/>
                </a:solidFill>
                <a:effectLst/>
                <a:latin typeface="Times New Roman" panose="02020603050405020304" charset="0"/>
                <a:cs typeface="Times New Roman" panose="02020603050405020304" charset="0"/>
              </a:rPr>
              <a:t>- </a:t>
            </a:r>
            <a:r>
              <a:rPr lang="zh-CN" altLang="en-US" sz="2400" b="1" i="1">
                <a:solidFill>
                  <a:schemeClr val="tx1"/>
                </a:solidFill>
                <a:effectLst/>
                <a:latin typeface="Times New Roman" panose="02020603050405020304" charset="0"/>
                <a:cs typeface="Times New Roman" panose="02020603050405020304" charset="0"/>
              </a:rPr>
              <a:t>Establish a mood</a:t>
            </a:r>
            <a:endParaRPr lang="zh-CN" altLang="en-US" sz="2400" b="1" i="1">
              <a:solidFill>
                <a:schemeClr val="tx1"/>
              </a:solidFill>
              <a:effectLst/>
              <a:latin typeface="Times New Roman" panose="02020603050405020304" charset="0"/>
              <a:cs typeface="Times New Roman" panose="02020603050405020304" charset="0"/>
            </a:endParaRPr>
          </a:p>
          <a:p>
            <a:pPr>
              <a:lnSpc>
                <a:spcPct val="100000"/>
              </a:lnSpc>
            </a:pPr>
            <a:r>
              <a:rPr lang="en-US" altLang="zh-CN" sz="2400" b="1" i="1">
                <a:effectLst/>
                <a:latin typeface="Times New Roman" panose="02020603050405020304" charset="0"/>
                <a:cs typeface="Times New Roman" panose="02020603050405020304" charset="0"/>
                <a:sym typeface="+mn-ea"/>
              </a:rPr>
              <a:t>- </a:t>
            </a:r>
            <a:r>
              <a:rPr lang="zh-CN" altLang="en-US" sz="2400" b="1" i="1">
                <a:solidFill>
                  <a:schemeClr val="tx1"/>
                </a:solidFill>
                <a:effectLst/>
                <a:latin typeface="Times New Roman" panose="02020603050405020304" charset="0"/>
                <a:cs typeface="Times New Roman" panose="02020603050405020304" charset="0"/>
                <a:sym typeface="+mn-ea"/>
              </a:rPr>
              <a:t>Expand characterization</a:t>
            </a:r>
            <a:endParaRPr lang="zh-CN" altLang="en-US" sz="2400" b="1" i="1">
              <a:solidFill>
                <a:schemeClr val="tx1"/>
              </a:solidFill>
              <a:effectLst/>
              <a:latin typeface="Times New Roman" panose="02020603050405020304" charset="0"/>
              <a:cs typeface="Times New Roman" panose="02020603050405020304" charset="0"/>
            </a:endParaRPr>
          </a:p>
          <a:p>
            <a:pPr>
              <a:lnSpc>
                <a:spcPct val="100000"/>
              </a:lnSpc>
            </a:pPr>
            <a:r>
              <a:rPr lang="en-US" altLang="zh-CN" sz="2400" b="1" i="1">
                <a:effectLst/>
                <a:latin typeface="Times New Roman" panose="02020603050405020304" charset="0"/>
                <a:cs typeface="Times New Roman" panose="02020603050405020304" charset="0"/>
                <a:sym typeface="+mn-ea"/>
              </a:rPr>
              <a:t>- </a:t>
            </a:r>
            <a:r>
              <a:rPr lang="zh-CN" altLang="en-US" sz="2400" b="1" i="1">
                <a:solidFill>
                  <a:schemeClr val="tx1"/>
                </a:solidFill>
                <a:effectLst/>
                <a:latin typeface="Times New Roman" panose="02020603050405020304" charset="0"/>
                <a:cs typeface="Times New Roman" panose="02020603050405020304" charset="0"/>
              </a:rPr>
              <a:t>Prepare for plot twists </a:t>
            </a:r>
            <a:endParaRPr lang="zh-CN" altLang="en-US" sz="2400" b="1" i="1">
              <a:solidFill>
                <a:schemeClr val="tx1"/>
              </a:solidFill>
              <a:effectLst/>
              <a:latin typeface="Times New Roman" panose="02020603050405020304" charset="0"/>
              <a:cs typeface="Times New Roman" panose="02020603050405020304" charset="0"/>
            </a:endParaRPr>
          </a:p>
          <a:p>
            <a:pPr>
              <a:lnSpc>
                <a:spcPct val="100000"/>
              </a:lnSpc>
            </a:pPr>
            <a:r>
              <a:rPr lang="en-US" altLang="zh-CN" sz="2400" b="1" i="1">
                <a:effectLst/>
                <a:latin typeface="Times New Roman" panose="02020603050405020304" charset="0"/>
                <a:cs typeface="Times New Roman" panose="02020603050405020304" charset="0"/>
                <a:sym typeface="+mn-ea"/>
              </a:rPr>
              <a:t>- </a:t>
            </a:r>
            <a:r>
              <a:rPr lang="en-US" altLang="zh-CN" sz="2400" b="1" i="1">
                <a:solidFill>
                  <a:schemeClr val="tx1"/>
                </a:solidFill>
                <a:effectLst/>
                <a:latin typeface="Times New Roman" panose="02020603050405020304" charset="0"/>
                <a:cs typeface="Times New Roman" panose="02020603050405020304" charset="0"/>
              </a:rPr>
              <a:t>Lead in the </a:t>
            </a:r>
            <a:r>
              <a:rPr lang="zh-CN" altLang="en-US" sz="2400" b="1" i="1">
                <a:solidFill>
                  <a:schemeClr val="tx1"/>
                </a:solidFill>
                <a:effectLst/>
                <a:latin typeface="Times New Roman" panose="02020603050405020304" charset="0"/>
                <a:cs typeface="Times New Roman" panose="02020603050405020304" charset="0"/>
              </a:rPr>
              <a:t>dramatic finish</a:t>
            </a:r>
            <a:endParaRPr lang="zh-CN" altLang="en-US" sz="2400" b="1" i="1">
              <a:solidFill>
                <a:schemeClr val="tx1"/>
              </a:solidFill>
              <a:effectLst/>
              <a:latin typeface="Times New Roman" panose="02020603050405020304" charset="0"/>
              <a:cs typeface="Times New Roman" panose="02020603050405020304" charset="0"/>
            </a:endParaRPr>
          </a:p>
          <a:p>
            <a:pPr>
              <a:lnSpc>
                <a:spcPct val="100000"/>
              </a:lnSpc>
            </a:pPr>
            <a:r>
              <a:rPr lang="en-US" altLang="zh-CN" sz="2400" b="1" i="1">
                <a:effectLst/>
                <a:latin typeface="Times New Roman" panose="02020603050405020304" charset="0"/>
                <a:cs typeface="Times New Roman" panose="02020603050405020304" charset="0"/>
                <a:sym typeface="+mn-ea"/>
              </a:rPr>
              <a:t>- </a:t>
            </a:r>
            <a:r>
              <a:rPr lang="zh-CN" altLang="en-US" sz="2400" b="1" i="1">
                <a:solidFill>
                  <a:schemeClr val="tx1"/>
                </a:solidFill>
                <a:effectLst/>
                <a:latin typeface="Times New Roman" panose="02020603050405020304" charset="0"/>
                <a:cs typeface="Times New Roman" panose="02020603050405020304" charset="0"/>
                <a:sym typeface="+mn-ea"/>
              </a:rPr>
              <a:t>Reinforce themes</a:t>
            </a:r>
            <a:endParaRPr lang="zh-CN" altLang="en-US" sz="2400" b="1" i="1">
              <a:solidFill>
                <a:schemeClr val="tx1"/>
              </a:solidFill>
              <a:effectLst/>
              <a:latin typeface="Times New Roman" panose="02020603050405020304" charset="0"/>
              <a:cs typeface="Times New Roman" panose="02020603050405020304" charset="0"/>
            </a:endParaRPr>
          </a:p>
          <a:p>
            <a:pPr>
              <a:lnSpc>
                <a:spcPct val="100000"/>
              </a:lnSpc>
            </a:pPr>
            <a:r>
              <a:rPr lang="en-US" altLang="zh-CN" sz="2400" b="1" i="1">
                <a:solidFill>
                  <a:schemeClr val="tx1"/>
                </a:solidFill>
                <a:effectLst/>
                <a:latin typeface="Times New Roman" panose="02020603050405020304" charset="0"/>
                <a:cs typeface="Times New Roman" panose="02020603050405020304" charset="0"/>
              </a:rPr>
              <a:t>....</a:t>
            </a:r>
            <a:endParaRPr lang="en-US" altLang="zh-CN" sz="2400" b="1" i="1">
              <a:solidFill>
                <a:schemeClr val="tx1"/>
              </a:solidFill>
              <a:effectLst/>
              <a:latin typeface="Times New Roman" panose="02020603050405020304" charset="0"/>
              <a:cs typeface="Times New Roman" panose="02020603050405020304" charset="0"/>
            </a:endParaRPr>
          </a:p>
        </p:txBody>
      </p:sp>
      <p:pic>
        <p:nvPicPr>
          <p:cNvPr id="11" name="图片 10" descr="pngtree-simple-and-transparent-dark-cloud-cartoon-png-image_9062532"/>
          <p:cNvPicPr>
            <a:picLocks noChangeAspect="1"/>
          </p:cNvPicPr>
          <p:nvPr/>
        </p:nvPicPr>
        <p:blipFill>
          <a:blip r:embed="rId5"/>
          <a:stretch>
            <a:fillRect/>
          </a:stretch>
        </p:blipFill>
        <p:spPr>
          <a:xfrm>
            <a:off x="10219690" y="1078865"/>
            <a:ext cx="1972310" cy="1972310"/>
          </a:xfrm>
          <a:prstGeom prst="rect">
            <a:avLst/>
          </a:prstGeom>
        </p:spPr>
      </p:pic>
      <p:pic>
        <p:nvPicPr>
          <p:cNvPr id="12" name="图片 11" descr="_70bd864a-8c7e-11ea-bfc8-a8b22bcdbb5c"/>
          <p:cNvPicPr>
            <a:picLocks noChangeAspect="1"/>
          </p:cNvPicPr>
          <p:nvPr/>
        </p:nvPicPr>
        <p:blipFill>
          <a:blip r:embed="rId6">
            <a:clrChange>
              <a:clrFrom>
                <a:srgbClr val="ECEEEE">
                  <a:alpha val="100000"/>
                </a:srgbClr>
              </a:clrFrom>
              <a:clrTo>
                <a:srgbClr val="ECEEEE">
                  <a:alpha val="100000"/>
                  <a:alpha val="0"/>
                </a:srgbClr>
              </a:clrTo>
            </a:clrChange>
          </a:blip>
          <a:srcRect l="4055" t="11321" r="2273" b="8068"/>
          <a:stretch>
            <a:fillRect/>
          </a:stretch>
        </p:blipFill>
        <p:spPr>
          <a:xfrm>
            <a:off x="8460105" y="1535430"/>
            <a:ext cx="1790700" cy="1143000"/>
          </a:xfrm>
          <a:prstGeom prst="rect">
            <a:avLst/>
          </a:prstGeom>
        </p:spPr>
      </p:pic>
      <p:pic>
        <p:nvPicPr>
          <p:cNvPr id="13" name="图片 12" descr="cover"/>
          <p:cNvPicPr>
            <a:picLocks noChangeAspect="1"/>
          </p:cNvPicPr>
          <p:nvPr/>
        </p:nvPicPr>
        <p:blipFill>
          <a:blip r:embed="rId7">
            <a:clrChange>
              <a:clrFrom>
                <a:srgbClr val="FFFFFF">
                  <a:alpha val="100000"/>
                </a:srgbClr>
              </a:clrFrom>
              <a:clrTo>
                <a:srgbClr val="FFFFFF">
                  <a:alpha val="100000"/>
                  <a:alpha val="0"/>
                </a:srgbClr>
              </a:clrTo>
            </a:clrChange>
          </a:blip>
          <a:srcRect l="25356" r="24778"/>
          <a:stretch>
            <a:fillRect/>
          </a:stretch>
        </p:blipFill>
        <p:spPr>
          <a:xfrm>
            <a:off x="3936365" y="4425315"/>
            <a:ext cx="2305685" cy="2312670"/>
          </a:xfrm>
          <a:prstGeom prst="rect">
            <a:avLst/>
          </a:prstGeom>
        </p:spPr>
      </p:pic>
      <p:sp>
        <p:nvSpPr>
          <p:cNvPr id="14" name="文本框 13"/>
          <p:cNvSpPr txBox="1"/>
          <p:nvPr/>
        </p:nvSpPr>
        <p:spPr>
          <a:xfrm>
            <a:off x="5671820" y="4425315"/>
            <a:ext cx="1783715" cy="829945"/>
          </a:xfrm>
          <a:prstGeom prst="rect">
            <a:avLst/>
          </a:prstGeom>
          <a:noFill/>
        </p:spPr>
        <p:txBody>
          <a:bodyPr wrap="square" rtlCol="0">
            <a:spAutoFit/>
          </a:bodyPr>
          <a:p>
            <a:r>
              <a:rPr lang="en-US" altLang="zh-CN" sz="2400" b="1" i="1">
                <a:gradFill>
                  <a:gsLst>
                    <a:gs pos="0">
                      <a:srgbClr val="7B32B2"/>
                    </a:gs>
                    <a:gs pos="100000">
                      <a:srgbClr val="401A5D"/>
                    </a:gs>
                  </a:gsLst>
                  <a:lin scaled="0"/>
                </a:gradFill>
                <a:latin typeface="Times New Roman" panose="02020603050405020304" charset="0"/>
                <a:cs typeface="Times New Roman" panose="02020603050405020304" charset="0"/>
              </a:rPr>
              <a:t>suspicious turban</a:t>
            </a:r>
            <a:r>
              <a:rPr lang="zh-CN" altLang="en-US" sz="2000" b="1" i="1">
                <a:gradFill>
                  <a:gsLst>
                    <a:gs pos="0">
                      <a:srgbClr val="7B32B2"/>
                    </a:gs>
                    <a:gs pos="100000">
                      <a:srgbClr val="401A5D"/>
                    </a:gs>
                  </a:gsLst>
                  <a:lin scaled="0"/>
                </a:gradFill>
                <a:latin typeface="Times New Roman" panose="02020603050405020304" charset="0"/>
                <a:cs typeface="Times New Roman" panose="02020603050405020304" charset="0"/>
              </a:rPr>
              <a:t>头巾</a:t>
            </a:r>
            <a:endParaRPr lang="zh-CN" altLang="en-US" sz="2000" b="1" i="1">
              <a:gradFill>
                <a:gsLst>
                  <a:gs pos="0">
                    <a:srgbClr val="7B32B2"/>
                  </a:gs>
                  <a:gs pos="100000">
                    <a:srgbClr val="401A5D"/>
                  </a:gs>
                </a:gsLst>
                <a:lin scaled="0"/>
              </a:gra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43" dur="500"/>
                                        <p:tgtEl>
                                          <p:spTgt spid="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randombar(horizontal)">
                                      <p:cBhvr>
                                        <p:cTn id="53" dur="500"/>
                                        <p:tgtEl>
                                          <p:spTgt spid="6">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6">
                                            <p:txEl>
                                              <p:pRg st="5" end="5"/>
                                            </p:txEl>
                                          </p:spTgt>
                                        </p:tgtEl>
                                        <p:attrNameLst>
                                          <p:attrName>style.visibility</p:attrName>
                                        </p:attrNameLst>
                                      </p:cBhvr>
                                      <p:to>
                                        <p:strVal val="visible"/>
                                      </p:to>
                                    </p:set>
                                    <p:animEffect transition="in" filter="randombar(horizontal)">
                                      <p:cBhvr>
                                        <p:cTn id="58" dur="500"/>
                                        <p:tgtEl>
                                          <p:spTgt spid="6">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Effect transition="in" filter="randombar(horizontal)">
                                      <p:cBhvr>
                                        <p:cTn id="63" dur="500"/>
                                        <p:tgtEl>
                                          <p:spTgt spid="6">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6" grpId="1"/>
      <p:bldP spid="14" grpId="0"/>
      <p:bldP spid="14" grpId="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425950" y="502285"/>
            <a:ext cx="7656195" cy="6199505"/>
          </a:xfrm>
          <a:prstGeom prst="rect">
            <a:avLst/>
          </a:prstGeom>
          <a:solidFill>
            <a:schemeClr val="accent4">
              <a:lumMod val="20000"/>
              <a:lumOff val="80000"/>
              <a:alpha val="55000"/>
            </a:schemeClr>
          </a:solidFill>
        </p:spPr>
        <p:txBody>
          <a:bodyPr wrap="square" rtlCol="0" anchor="t">
            <a:noAutofit/>
          </a:bodyPr>
          <a:p>
            <a:pPr marL="198120" indent="-198120" algn="just" fontAlgn="auto">
              <a:lnSpc>
                <a:spcPct val="90000"/>
              </a:lnSpc>
              <a:buFont typeface="Arial" panose="020B0604020202020204" pitchFamily="34" charset="0"/>
              <a:buChar char="•"/>
            </a:pPr>
            <a:r>
              <a:rPr lang="en-US" altLang="zh-CN" sz="2200" b="1" i="1">
                <a:latin typeface="Times New Roman" panose="02020603050405020304" charset="0"/>
                <a:cs typeface="Times New Roman" panose="02020603050405020304" charset="0"/>
              </a:rPr>
              <a:t>As </a:t>
            </a:r>
            <a:r>
              <a:rPr lang="en-US" altLang="zh-CN" sz="2200" b="1" i="1" u="sng">
                <a:latin typeface="Times New Roman" panose="02020603050405020304" charset="0"/>
                <a:cs typeface="Times New Roman" panose="02020603050405020304" charset="0"/>
              </a:rPr>
              <a:t>I ran after her to the pool</a:t>
            </a:r>
            <a:r>
              <a:rPr lang="en-US" altLang="zh-CN" sz="2200" b="1" i="1">
                <a:latin typeface="Times New Roman" panose="02020603050405020304" charset="0"/>
                <a:cs typeface="Times New Roman" panose="02020603050405020304" charset="0"/>
              </a:rPr>
              <a:t>, what </a:t>
            </a:r>
            <a:r>
              <a:rPr lang="en-US" altLang="zh-CN" sz="2200" b="1" i="1" u="sng">
                <a:solidFill>
                  <a:schemeClr val="tx1"/>
                </a:solidFill>
                <a:latin typeface="Times New Roman" panose="02020603050405020304" charset="0"/>
                <a:cs typeface="Times New Roman" panose="02020603050405020304" charset="0"/>
              </a:rPr>
              <a:t>came into my sight</a:t>
            </a:r>
            <a:r>
              <a:rPr lang="en-US" altLang="zh-CN" sz="2200" b="1" i="1">
                <a:latin typeface="Times New Roman" panose="02020603050405020304" charset="0"/>
                <a:cs typeface="Times New Roman" panose="02020603050405020304" charset="0"/>
              </a:rPr>
              <a:t> swept over me </a:t>
            </a:r>
            <a:r>
              <a:rPr lang="en-US" altLang="zh-CN" sz="2200" b="1" i="1" u="sng">
                <a:solidFill>
                  <a:schemeClr val="tx1"/>
                </a:solidFill>
                <a:latin typeface="Times New Roman" panose="02020603050405020304" charset="0"/>
                <a:cs typeface="Times New Roman" panose="02020603050405020304" charset="0"/>
              </a:rPr>
              <a:t>with extreme shock</a:t>
            </a:r>
            <a:r>
              <a:rPr lang="en-US" altLang="zh-CN" sz="2200" b="1" i="1">
                <a:latin typeface="Times New Roman" panose="02020603050405020304" charset="0"/>
                <a:cs typeface="Times New Roman" panose="02020603050405020304" charset="0"/>
              </a:rPr>
              <a:t>. My thirteen-month-old son was </a:t>
            </a:r>
            <a:r>
              <a:rPr lang="en-US" altLang="zh-CN" sz="2200" b="1" i="1" u="sng">
                <a:solidFill>
                  <a:schemeClr val="tx1"/>
                </a:solidFill>
                <a:latin typeface="Times New Roman" panose="02020603050405020304" charset="0"/>
                <a:cs typeface="Times New Roman" panose="02020603050405020304" charset="0"/>
              </a:rPr>
              <a:t>struggling in the water/sinking to the bottom</a:t>
            </a:r>
            <a:r>
              <a:rPr lang="en-US" altLang="zh-CN" sz="2200" b="1" i="1">
                <a:latin typeface="Times New Roman" panose="02020603050405020304" charset="0"/>
                <a:cs typeface="Times New Roman" panose="02020603050405020304" charset="0"/>
              </a:rPr>
              <a:t>! </a:t>
            </a:r>
            <a:endParaRPr lang="en-US" altLang="zh-CN" sz="2200" b="1" i="1">
              <a:latin typeface="Times New Roman" panose="02020603050405020304" charset="0"/>
              <a:cs typeface="Times New Roman" panose="02020603050405020304" charset="0"/>
            </a:endParaRPr>
          </a:p>
          <a:p>
            <a:pPr marL="198120" indent="-198120" algn="just" fontAlgn="auto">
              <a:lnSpc>
                <a:spcPct val="90000"/>
              </a:lnSpc>
              <a:buFont typeface="Arial" panose="020B0604020202020204" pitchFamily="34" charset="0"/>
              <a:buChar char="•"/>
            </a:pPr>
            <a:r>
              <a:rPr lang="en-US" altLang="zh-CN" sz="2200" b="1" i="1">
                <a:latin typeface="Times New Roman" panose="02020603050405020304" charset="0"/>
                <a:cs typeface="Times New Roman" panose="02020603050405020304" charset="0"/>
                <a:sym typeface="+mn-ea"/>
              </a:rPr>
              <a:t>The moment I </a:t>
            </a:r>
            <a:r>
              <a:rPr lang="en-US" altLang="zh-CN" sz="2200" b="1" i="1" u="sng">
                <a:latin typeface="Times New Roman" panose="02020603050405020304" charset="0"/>
                <a:cs typeface="Times New Roman" panose="02020603050405020304" charset="0"/>
                <a:sym typeface="+mn-ea"/>
              </a:rPr>
              <a:t>dashed to the</a:t>
            </a:r>
            <a:r>
              <a:rPr lang="en-US" altLang="zh-CN" sz="2200" b="1" i="1" u="sng">
                <a:solidFill>
                  <a:schemeClr val="tx1"/>
                </a:solidFill>
                <a:latin typeface="Times New Roman" panose="02020603050405020304" charset="0"/>
                <a:cs typeface="Times New Roman" panose="02020603050405020304" charset="0"/>
                <a:sym typeface="+mn-ea"/>
              </a:rPr>
              <a:t> poolside</a:t>
            </a:r>
            <a:r>
              <a:rPr lang="en-US" altLang="zh-CN" sz="2200" b="1" i="1">
                <a:latin typeface="Times New Roman" panose="02020603050405020304" charset="0"/>
                <a:cs typeface="Times New Roman" panose="02020603050405020304" charset="0"/>
                <a:sym typeface="+mn-ea"/>
              </a:rPr>
              <a:t>, I thought my boy was floating </a:t>
            </a:r>
            <a:r>
              <a:rPr lang="en-US" altLang="zh-CN" sz="2200" b="1" i="1" u="sng">
                <a:solidFill>
                  <a:schemeClr val="tx1"/>
                </a:solidFill>
                <a:latin typeface="Times New Roman" panose="02020603050405020304" charset="0"/>
                <a:cs typeface="Times New Roman" panose="02020603050405020304" charset="0"/>
                <a:sym typeface="+mn-ea"/>
              </a:rPr>
              <a:t>at the first glance</a:t>
            </a:r>
            <a:r>
              <a:rPr lang="en-US" altLang="zh-CN" sz="2200" b="1" i="1">
                <a:latin typeface="Times New Roman" panose="02020603050405020304" charset="0"/>
                <a:cs typeface="Times New Roman" panose="02020603050405020304" charset="0"/>
                <a:sym typeface="+mn-ea"/>
              </a:rPr>
              <a:t>.Yet, then I noticed that </a:t>
            </a:r>
            <a:r>
              <a:rPr lang="en-US" altLang="zh-CN" sz="2200" b="1" i="1" u="sng">
                <a:latin typeface="Times New Roman" panose="02020603050405020304" charset="0"/>
                <a:cs typeface="Times New Roman" panose="02020603050405020304" charset="0"/>
                <a:sym typeface="+mn-ea"/>
              </a:rPr>
              <a:t>Brigitte was underneath him, holding his head above the water with its struggling crawl motions</a:t>
            </a:r>
            <a:r>
              <a:rPr lang="en-US" altLang="zh-CN" sz="2200" b="1" i="1">
                <a:latin typeface="Times New Roman" panose="02020603050405020304" charset="0"/>
                <a:cs typeface="Times New Roman" panose="02020603050405020304" charset="0"/>
                <a:sym typeface="+mn-ea"/>
              </a:rPr>
              <a:t>.  </a:t>
            </a:r>
            <a:endParaRPr lang="en-US" altLang="zh-CN" sz="2200" b="1" i="1">
              <a:latin typeface="Times New Roman" panose="02020603050405020304" charset="0"/>
              <a:cs typeface="Times New Roman" panose="02020603050405020304" charset="0"/>
              <a:sym typeface="+mn-ea"/>
            </a:endParaRPr>
          </a:p>
          <a:p>
            <a:pPr marL="198120" indent="-198120" algn="just" fontAlgn="auto">
              <a:lnSpc>
                <a:spcPct val="90000"/>
              </a:lnSpc>
              <a:buFont typeface="Arial" panose="020B0604020202020204" pitchFamily="34" charset="0"/>
              <a:buChar char="•"/>
            </a:pPr>
            <a:endParaRPr lang="en-US" altLang="zh-CN" sz="2200" b="1" i="1">
              <a:latin typeface="Times New Roman" panose="02020603050405020304" charset="0"/>
              <a:cs typeface="Times New Roman" panose="02020603050405020304" charset="0"/>
              <a:sym typeface="+mn-ea"/>
            </a:endParaRPr>
          </a:p>
          <a:p>
            <a:pPr marL="198120" indent="-198120" algn="just" fontAlgn="auto">
              <a:lnSpc>
                <a:spcPct val="90000"/>
              </a:lnSpc>
              <a:buFont typeface="Arial" panose="020B0604020202020204" pitchFamily="34" charset="0"/>
              <a:buChar char="•"/>
            </a:pPr>
            <a:r>
              <a:rPr lang="zh-CN" altLang="en-US" sz="2200" b="1" i="1">
                <a:latin typeface="Times New Roman" panose="02020603050405020304" charset="0"/>
                <a:cs typeface="Times New Roman" panose="02020603050405020304" charset="0"/>
              </a:rPr>
              <a:t>Seeing h</a:t>
            </a:r>
            <a:r>
              <a:rPr lang="en-US" altLang="zh-CN" sz="2200" b="1" i="1">
                <a:latin typeface="Times New Roman" panose="02020603050405020304" charset="0"/>
                <a:cs typeface="Times New Roman" panose="02020603050405020304" charset="0"/>
              </a:rPr>
              <a:t>er</a:t>
            </a:r>
            <a:r>
              <a:rPr lang="zh-CN" altLang="en-US" sz="2200" b="1" i="1">
                <a:latin typeface="Times New Roman" panose="02020603050405020304" charset="0"/>
                <a:cs typeface="Times New Roman" panose="02020603050405020304" charset="0"/>
              </a:rPr>
              <a:t> playmate </a:t>
            </a:r>
            <a:r>
              <a:rPr lang="en-US" altLang="zh-CN" sz="2200" b="1" i="1">
                <a:latin typeface="Times New Roman" panose="02020603050405020304" charset="0"/>
                <a:cs typeface="Times New Roman" panose="02020603050405020304" charset="0"/>
              </a:rPr>
              <a:t>sinking</a:t>
            </a:r>
            <a:r>
              <a:rPr lang="zh-CN" altLang="en-US" sz="2200" b="1" i="1">
                <a:latin typeface="Times New Roman" panose="02020603050405020304" charset="0"/>
                <a:cs typeface="Times New Roman" panose="02020603050405020304" charset="0"/>
              </a:rPr>
              <a:t> </a:t>
            </a:r>
            <a:r>
              <a:rPr lang="en-US" altLang="zh-CN" sz="2200" b="1" i="1">
                <a:latin typeface="Times New Roman" panose="02020603050405020304" charset="0"/>
                <a:cs typeface="Times New Roman" panose="02020603050405020304" charset="0"/>
              </a:rPr>
              <a:t>in</a:t>
            </a:r>
            <a:r>
              <a:rPr lang="zh-CN" altLang="en-US" sz="2200" b="1" i="1">
                <a:latin typeface="Times New Roman" panose="02020603050405020304" charset="0"/>
                <a:cs typeface="Times New Roman" panose="02020603050405020304" charset="0"/>
              </a:rPr>
              <a:t> the water</a:t>
            </a:r>
            <a:r>
              <a:rPr lang="en-US" altLang="zh-CN" sz="2200" b="1" i="1">
                <a:latin typeface="Times New Roman" panose="02020603050405020304" charset="0"/>
                <a:cs typeface="Times New Roman" panose="02020603050405020304" charset="0"/>
              </a:rPr>
              <a:t>, Brigitte seemed to forget the fright and coldness,  </a:t>
            </a:r>
            <a:r>
              <a:rPr lang="en-US" sz="2200" b="1" i="1" u="sng">
                <a:solidFill>
                  <a:schemeClr val="tx1"/>
                </a:solidFill>
                <a:latin typeface="Times New Roman" panose="02020603050405020304" charset="0"/>
                <a:cs typeface="Times New Roman" panose="02020603050405020304" charset="0"/>
              </a:rPr>
              <a:t>putting</a:t>
            </a:r>
            <a:r>
              <a:rPr lang="zh-CN" altLang="en-US" sz="2200" b="1" i="1" u="sng">
                <a:solidFill>
                  <a:schemeClr val="tx1"/>
                </a:solidFill>
                <a:latin typeface="Times New Roman" panose="02020603050405020304" charset="0"/>
                <a:cs typeface="Times New Roman" panose="02020603050405020304" charset="0"/>
              </a:rPr>
              <a:t> h</a:t>
            </a:r>
            <a:r>
              <a:rPr lang="en-US" altLang="zh-CN" sz="2200" b="1" i="1" u="sng">
                <a:solidFill>
                  <a:schemeClr val="tx1"/>
                </a:solidFill>
                <a:latin typeface="Times New Roman" panose="02020603050405020304" charset="0"/>
                <a:cs typeface="Times New Roman" panose="02020603050405020304" charset="0"/>
              </a:rPr>
              <a:t>erself</a:t>
            </a:r>
            <a:r>
              <a:rPr lang="zh-CN" altLang="en-US" sz="2200" b="1" i="1" u="sng">
                <a:solidFill>
                  <a:schemeClr val="tx1"/>
                </a:solidFill>
                <a:latin typeface="Times New Roman" panose="02020603050405020304" charset="0"/>
                <a:cs typeface="Times New Roman" panose="02020603050405020304" charset="0"/>
              </a:rPr>
              <a:t> straight into </a:t>
            </a:r>
            <a:r>
              <a:rPr lang="en-US" altLang="zh-CN" sz="2200" b="1" i="1" u="sng">
                <a:solidFill>
                  <a:schemeClr val="tx1"/>
                </a:solidFill>
                <a:latin typeface="Times New Roman" panose="02020603050405020304" charset="0"/>
                <a:cs typeface="Times New Roman" panose="02020603050405020304" charset="0"/>
              </a:rPr>
              <a:t>the </a:t>
            </a:r>
            <a:r>
              <a:rPr lang="zh-CN" altLang="en-US" sz="2200" b="1" i="1" u="sng">
                <a:solidFill>
                  <a:schemeClr val="tx1"/>
                </a:solidFill>
                <a:latin typeface="Times New Roman" panose="02020603050405020304" charset="0"/>
                <a:cs typeface="Times New Roman" panose="02020603050405020304" charset="0"/>
              </a:rPr>
              <a:t>protector mode</a:t>
            </a:r>
            <a:r>
              <a:rPr lang="zh-CN" altLang="en-US" sz="2200" b="1" i="1">
                <a:solidFill>
                  <a:schemeClr val="tx1"/>
                </a:solidFill>
                <a:latin typeface="Times New Roman" panose="02020603050405020304" charset="0"/>
                <a:cs typeface="Times New Roman" panose="02020603050405020304" charset="0"/>
              </a:rPr>
              <a:t>. </a:t>
            </a:r>
            <a:r>
              <a:rPr lang="en-US" altLang="zh-CN" sz="2200" b="1" i="1">
                <a:solidFill>
                  <a:schemeClr val="tx1"/>
                </a:solidFill>
                <a:latin typeface="Times New Roman" panose="02020603050405020304" charset="0"/>
                <a:cs typeface="Times New Roman" panose="02020603050405020304" charset="0"/>
              </a:rPr>
              <a:t>She</a:t>
            </a:r>
            <a:r>
              <a:rPr lang="zh-CN" altLang="en-US" sz="2200" b="1" i="1">
                <a:solidFill>
                  <a:schemeClr val="tx1"/>
                </a:solidFill>
                <a:latin typeface="Times New Roman" panose="02020603050405020304" charset="0"/>
                <a:cs typeface="Times New Roman" panose="02020603050405020304" charset="0"/>
              </a:rPr>
              <a:t> </a:t>
            </a:r>
            <a:r>
              <a:rPr lang="en-US" altLang="zh-CN" sz="2200" b="1" i="1">
                <a:solidFill>
                  <a:schemeClr val="tx1"/>
                </a:solidFill>
                <a:latin typeface="Times New Roman" panose="02020603050405020304" charset="0"/>
                <a:cs typeface="Times New Roman" panose="02020603050405020304" charset="0"/>
              </a:rPr>
              <a:t>practiced crawling motions repeatedly, </a:t>
            </a:r>
            <a:r>
              <a:rPr lang="zh-CN" altLang="en-US" sz="2200" b="1" i="1" u="sng">
                <a:solidFill>
                  <a:schemeClr val="tx1"/>
                </a:solidFill>
                <a:latin typeface="Times New Roman" panose="02020603050405020304" charset="0"/>
                <a:cs typeface="Times New Roman" panose="02020603050405020304" charset="0"/>
              </a:rPr>
              <a:t>firmly t</a:t>
            </a:r>
            <a:r>
              <a:rPr lang="en-US" altLang="zh-CN" sz="2200" b="1" i="1" u="sng">
                <a:solidFill>
                  <a:schemeClr val="tx1"/>
                </a:solidFill>
                <a:latin typeface="Times New Roman" panose="02020603050405020304" charset="0"/>
                <a:cs typeface="Times New Roman" panose="02020603050405020304" charset="0"/>
              </a:rPr>
              <a:t>ook</a:t>
            </a:r>
            <a:r>
              <a:rPr lang="zh-CN" altLang="en-US" sz="2200" b="1" i="1" u="sng">
                <a:solidFill>
                  <a:schemeClr val="tx1"/>
                </a:solidFill>
                <a:latin typeface="Times New Roman" panose="02020603050405020304" charset="0"/>
                <a:cs typeface="Times New Roman" panose="02020603050405020304" charset="0"/>
              </a:rPr>
              <a:t> hold of </a:t>
            </a:r>
            <a:r>
              <a:rPr lang="en-US" altLang="zh-CN" sz="2200" b="1" i="1" u="sng">
                <a:solidFill>
                  <a:schemeClr val="tx1"/>
                </a:solidFill>
                <a:latin typeface="Times New Roman" panose="02020603050405020304" charset="0"/>
                <a:cs typeface="Times New Roman" panose="02020603050405020304" charset="0"/>
              </a:rPr>
              <a:t>Forrest’</a:t>
            </a:r>
            <a:r>
              <a:rPr lang="zh-CN" altLang="en-US" sz="2200" b="1" i="1" u="sng">
                <a:solidFill>
                  <a:schemeClr val="tx1"/>
                </a:solidFill>
                <a:latin typeface="Times New Roman" panose="02020603050405020304" charset="0"/>
                <a:cs typeface="Times New Roman" panose="02020603050405020304" charset="0"/>
              </a:rPr>
              <a:t>s </a:t>
            </a:r>
            <a:r>
              <a:rPr lang="en-US" altLang="zh-CN" sz="2200" b="1" i="1" u="sng">
                <a:solidFill>
                  <a:schemeClr val="tx1"/>
                </a:solidFill>
                <a:latin typeface="Times New Roman" panose="02020603050405020304" charset="0"/>
                <a:cs typeface="Times New Roman" panose="02020603050405020304" charset="0"/>
              </a:rPr>
              <a:t>collar</a:t>
            </a:r>
            <a:r>
              <a:rPr lang="zh-CN" altLang="en-US" sz="2200" b="1" i="1" u="sng">
                <a:solidFill>
                  <a:schemeClr val="tx1"/>
                </a:solidFill>
                <a:latin typeface="Times New Roman" panose="02020603050405020304" charset="0"/>
                <a:cs typeface="Times New Roman" panose="02020603050405020304" charset="0"/>
              </a:rPr>
              <a:t>, and dragg</a:t>
            </a:r>
            <a:r>
              <a:rPr lang="en-US" altLang="zh-CN" sz="2200" b="1" i="1" u="sng">
                <a:solidFill>
                  <a:schemeClr val="tx1"/>
                </a:solidFill>
                <a:latin typeface="Times New Roman" panose="02020603050405020304" charset="0"/>
                <a:cs typeface="Times New Roman" panose="02020603050405020304" charset="0"/>
              </a:rPr>
              <a:t>ed</a:t>
            </a:r>
            <a:r>
              <a:rPr lang="zh-CN" altLang="en-US" sz="2200" b="1" i="1" u="sng">
                <a:solidFill>
                  <a:schemeClr val="tx1"/>
                </a:solidFill>
                <a:latin typeface="Times New Roman" panose="02020603050405020304" charset="0"/>
                <a:cs typeface="Times New Roman" panose="02020603050405020304" charset="0"/>
              </a:rPr>
              <a:t> </a:t>
            </a:r>
            <a:r>
              <a:rPr lang="en-US" altLang="zh-CN" sz="2200" b="1" i="1" u="sng">
                <a:solidFill>
                  <a:schemeClr val="tx1"/>
                </a:solidFill>
                <a:latin typeface="Times New Roman" panose="02020603050405020304" charset="0"/>
                <a:cs typeface="Times New Roman" panose="02020603050405020304" charset="0"/>
              </a:rPr>
              <a:t>him</a:t>
            </a:r>
            <a:r>
              <a:rPr lang="zh-CN" altLang="en-US" sz="2200" b="1" i="1" u="sng">
                <a:solidFill>
                  <a:schemeClr val="tx1"/>
                </a:solidFill>
                <a:latin typeface="Times New Roman" panose="02020603050405020304" charset="0"/>
                <a:cs typeface="Times New Roman" panose="02020603050405020304" charset="0"/>
              </a:rPr>
              <a:t> back </a:t>
            </a:r>
            <a:r>
              <a:rPr lang="en-US" altLang="zh-CN" sz="2200" b="1" i="1" u="sng">
                <a:solidFill>
                  <a:schemeClr val="tx1"/>
                </a:solidFill>
                <a:latin typeface="Times New Roman" panose="02020603050405020304" charset="0"/>
                <a:cs typeface="Times New Roman" panose="02020603050405020304" charset="0"/>
              </a:rPr>
              <a:t>towards</a:t>
            </a:r>
            <a:r>
              <a:rPr lang="zh-CN" altLang="en-US" sz="2200" b="1" i="1" u="sng">
                <a:solidFill>
                  <a:schemeClr val="tx1"/>
                </a:solidFill>
                <a:latin typeface="Times New Roman" panose="02020603050405020304" charset="0"/>
                <a:cs typeface="Times New Roman" panose="02020603050405020304" charset="0"/>
              </a:rPr>
              <a:t> dry land</a:t>
            </a:r>
            <a:r>
              <a:rPr lang="zh-CN" altLang="en-US" sz="2200" b="1" i="1">
                <a:solidFill>
                  <a:schemeClr val="tx1"/>
                </a:solidFill>
                <a:latin typeface="Times New Roman" panose="02020603050405020304" charset="0"/>
                <a:cs typeface="Times New Roman" panose="02020603050405020304" charset="0"/>
              </a:rPr>
              <a:t>!</a:t>
            </a:r>
            <a:r>
              <a:rPr lang="en-US" altLang="zh-CN" sz="2200" b="1" i="1">
                <a:latin typeface="Times New Roman" panose="02020603050405020304" charset="0"/>
                <a:cs typeface="Times New Roman" panose="02020603050405020304" charset="0"/>
              </a:rPr>
              <a:t> </a:t>
            </a:r>
            <a:endParaRPr lang="zh-CN" altLang="en-US" sz="2200" b="1" i="1">
              <a:latin typeface="Times New Roman" panose="02020603050405020304" charset="0"/>
              <a:cs typeface="Times New Roman" panose="02020603050405020304" charset="0"/>
            </a:endParaRPr>
          </a:p>
          <a:p>
            <a:pPr marL="198120" indent="-198120" algn="just" fontAlgn="auto">
              <a:lnSpc>
                <a:spcPct val="90000"/>
              </a:lnSpc>
              <a:buFont typeface="Arial" panose="020B0604020202020204" pitchFamily="34" charset="0"/>
              <a:buChar char="•"/>
            </a:pPr>
            <a:endParaRPr lang="en-US" altLang="zh-CN" sz="2200" b="1" i="1">
              <a:latin typeface="Times New Roman" panose="02020603050405020304" charset="0"/>
              <a:cs typeface="Times New Roman" panose="02020603050405020304" charset="0"/>
              <a:sym typeface="+mn-ea"/>
            </a:endParaRPr>
          </a:p>
          <a:p>
            <a:pPr marL="198120" indent="-198120" algn="just" fontAlgn="auto">
              <a:lnSpc>
                <a:spcPct val="90000"/>
              </a:lnSpc>
              <a:buFont typeface="Arial" panose="020B0604020202020204" pitchFamily="34" charset="0"/>
              <a:buChar char="•"/>
            </a:pPr>
            <a:r>
              <a:rPr lang="en-US" altLang="zh-CN" sz="2200" b="1" i="1">
                <a:latin typeface="Times New Roman" panose="02020603050405020304" charset="0"/>
                <a:cs typeface="Times New Roman" panose="02020603050405020304" charset="0"/>
                <a:sym typeface="+mn-ea"/>
              </a:rPr>
              <a:t>Without a second thought, I </a:t>
            </a:r>
            <a:r>
              <a:rPr lang="en-US" altLang="zh-CN" sz="2200" b="1" i="1" u="sng">
                <a:latin typeface="Times New Roman" panose="02020603050405020304" charset="0"/>
                <a:cs typeface="Times New Roman" panose="02020603050405020304" charset="0"/>
                <a:sym typeface="+mn-ea"/>
              </a:rPr>
              <a:t>splashed right in</a:t>
            </a:r>
            <a:r>
              <a:rPr lang="en-US" altLang="zh-CN" sz="2200" b="1" i="1">
                <a:latin typeface="Times New Roman" panose="02020603050405020304" charset="0"/>
                <a:cs typeface="Times New Roman" panose="02020603050405020304" charset="0"/>
                <a:sym typeface="+mn-ea"/>
              </a:rPr>
              <a:t> and embraced my boy onto the land.</a:t>
            </a:r>
            <a:endParaRPr lang="en-US" altLang="zh-CN" sz="2200" b="1" i="1">
              <a:latin typeface="Times New Roman" panose="02020603050405020304" charset="0"/>
              <a:cs typeface="Times New Roman" panose="02020603050405020304" charset="0"/>
              <a:sym typeface="+mn-ea"/>
            </a:endParaRPr>
          </a:p>
          <a:p>
            <a:pPr marL="198120" indent="-198120" algn="just" fontAlgn="auto">
              <a:lnSpc>
                <a:spcPct val="90000"/>
              </a:lnSpc>
              <a:buFont typeface="Arial" panose="020B0604020202020204" pitchFamily="34" charset="0"/>
              <a:buChar char="•"/>
            </a:pPr>
            <a:r>
              <a:rPr lang="en-US" altLang="zh-CN" sz="2200" b="1" i="1">
                <a:latin typeface="Times New Roman" panose="02020603050405020304" charset="0"/>
                <a:cs typeface="Times New Roman" panose="02020603050405020304" charset="0"/>
                <a:sym typeface="+mn-ea"/>
              </a:rPr>
              <a:t>Hardly had I reached the poolside when I </a:t>
            </a:r>
            <a:r>
              <a:rPr lang="en-US" altLang="zh-CN" sz="2200" b="1" i="1" u="sng">
                <a:latin typeface="Times New Roman" panose="02020603050405020304" charset="0"/>
                <a:cs typeface="Times New Roman" panose="02020603050405020304" charset="0"/>
                <a:sym typeface="+mn-ea"/>
              </a:rPr>
              <a:t>took a mighty leap into</a:t>
            </a:r>
            <a:r>
              <a:rPr lang="en-US" altLang="zh-CN" sz="2200" b="1" i="1">
                <a:latin typeface="Times New Roman" panose="02020603050405020304" charset="0"/>
                <a:cs typeface="Times New Roman" panose="02020603050405020304" charset="0"/>
                <a:sym typeface="+mn-ea"/>
              </a:rPr>
              <a:t> the pool and </a:t>
            </a:r>
            <a:r>
              <a:rPr lang="en-US" altLang="zh-CN" sz="2200" b="1" i="1" u="sng">
                <a:latin typeface="Times New Roman" panose="02020603050405020304" charset="0"/>
                <a:cs typeface="Times New Roman" panose="02020603050405020304" charset="0"/>
                <a:sym typeface="+mn-ea"/>
              </a:rPr>
              <a:t>paddled to their rescue</a:t>
            </a:r>
            <a:r>
              <a:rPr lang="en-US" altLang="zh-CN" sz="2200" b="1" i="1">
                <a:latin typeface="Times New Roman" panose="02020603050405020304" charset="0"/>
                <a:cs typeface="Times New Roman" panose="02020603050405020304" charset="0"/>
                <a:sym typeface="+mn-ea"/>
              </a:rPr>
              <a:t>.</a:t>
            </a:r>
            <a:endParaRPr lang="en-US" altLang="zh-CN" sz="2200" b="1" i="1">
              <a:latin typeface="Times New Roman" panose="02020603050405020304" charset="0"/>
              <a:cs typeface="Times New Roman" panose="02020603050405020304" charset="0"/>
            </a:endParaRPr>
          </a:p>
          <a:p>
            <a:pPr marL="198120" indent="-198120" algn="just" fontAlgn="auto">
              <a:lnSpc>
                <a:spcPct val="90000"/>
              </a:lnSpc>
              <a:buFont typeface="Arial" panose="020B0604020202020204" pitchFamily="34" charset="0"/>
              <a:buChar char="•"/>
            </a:pPr>
            <a:r>
              <a:rPr lang="en-US" altLang="zh-CN" sz="2200" b="1" i="1">
                <a:latin typeface="Times New Roman" panose="02020603050405020304" charset="0"/>
                <a:cs typeface="Times New Roman" panose="02020603050405020304" charset="0"/>
                <a:sym typeface="+mn-ea"/>
              </a:rPr>
              <a:t>His face is pale. His lips were blue. His eyes were rolled back. Obviously, he had swallowed too much water and got choked! </a:t>
            </a:r>
            <a:endParaRPr lang="en-US" altLang="zh-CN" sz="2200" b="1" i="1">
              <a:latin typeface="Times New Roman" panose="02020603050405020304" charset="0"/>
              <a:cs typeface="Times New Roman" panose="02020603050405020304" charset="0"/>
            </a:endParaRPr>
          </a:p>
          <a:p>
            <a:pPr marL="198120" indent="-198120" algn="just" fontAlgn="auto">
              <a:lnSpc>
                <a:spcPct val="90000"/>
              </a:lnSpc>
              <a:buFont typeface="Arial" panose="020B0604020202020204" pitchFamily="34" charset="0"/>
              <a:buChar char="•"/>
            </a:pPr>
            <a:endParaRPr lang="en-US" altLang="zh-CN" sz="2200" b="1" i="1">
              <a:latin typeface="Times New Roman" panose="02020603050405020304" charset="0"/>
              <a:cs typeface="Times New Roman" panose="02020603050405020304" charset="0"/>
            </a:endParaRPr>
          </a:p>
        </p:txBody>
      </p:sp>
      <p:grpSp>
        <p:nvGrpSpPr>
          <p:cNvPr id="39" name="组合 38"/>
          <p:cNvGrpSpPr/>
          <p:nvPr/>
        </p:nvGrpSpPr>
        <p:grpSpPr>
          <a:xfrm>
            <a:off x="0" y="0"/>
            <a:ext cx="4345305" cy="768350"/>
            <a:chOff x="598" y="0"/>
            <a:chExt cx="5476" cy="1193"/>
          </a:xfrm>
        </p:grpSpPr>
        <p:sp>
          <p:nvSpPr>
            <p:cNvPr id="40" name="双波形 39"/>
            <p:cNvSpPr/>
            <p:nvPr>
              <p:custDataLst>
                <p:tags r:id="rId2"/>
              </p:custDataLst>
            </p:nvPr>
          </p:nvSpPr>
          <p:spPr>
            <a:xfrm>
              <a:off x="598" y="0"/>
              <a:ext cx="5334" cy="1141"/>
            </a:xfrm>
            <a:prstGeom prst="doubleWave">
              <a:avLst/>
            </a:prstGeom>
            <a:solidFill>
              <a:schemeClr val="accent4">
                <a:lumMod val="75000"/>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标题 1"/>
            <p:cNvSpPr>
              <a:spLocks noGrp="1"/>
            </p:cNvSpPr>
            <p:nvPr>
              <p:custDataLst>
                <p:tags r:id="rId3"/>
              </p:custDataLst>
            </p:nvPr>
          </p:nvSpPr>
          <p:spPr>
            <a:xfrm>
              <a:off x="599" y="39"/>
              <a:ext cx="5475" cy="1154"/>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i="1">
                  <a:effectLst>
                    <a:outerShdw blurRad="38100" dist="38100" dir="2700000" algn="tl">
                      <a:srgbClr val="000000">
                        <a:alpha val="43137"/>
                      </a:srgbClr>
                    </a:outerShdw>
                  </a:effectLst>
                </a:rPr>
                <a:t>Practice it in writing:</a:t>
              </a:r>
              <a:endParaRPr lang="en-US" altLang="zh-CN" sz="3200" b="1" i="1">
                <a:effectLst>
                  <a:outerShdw blurRad="38100" dist="38100" dir="2700000" algn="tl">
                    <a:srgbClr val="000000">
                      <a:alpha val="43137"/>
                    </a:srgbClr>
                  </a:outerShdw>
                </a:effectLst>
              </a:endParaRPr>
            </a:p>
          </p:txBody>
        </p:sp>
      </p:grpSp>
      <p:sp>
        <p:nvSpPr>
          <p:cNvPr id="42" name="文本框 41"/>
          <p:cNvSpPr txBox="1"/>
          <p:nvPr>
            <p:custDataLst>
              <p:tags r:id="rId4"/>
            </p:custDataLst>
          </p:nvPr>
        </p:nvSpPr>
        <p:spPr>
          <a:xfrm>
            <a:off x="158750" y="768350"/>
            <a:ext cx="4267200" cy="5631180"/>
          </a:xfrm>
          <a:prstGeom prst="rect">
            <a:avLst/>
          </a:prstGeom>
          <a:solidFill>
            <a:schemeClr val="bg1">
              <a:alpha val="89000"/>
            </a:schemeClr>
          </a:solidFill>
        </p:spPr>
        <p:txBody>
          <a:bodyPr wrap="square" rtlCol="0" anchor="t">
            <a:spAutoFit/>
          </a:bodyPr>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Connection with location and behaviours</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Echo with the setting</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Brigitte’s a guardian.</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Brigitte’s a guardian.</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Echo with the title</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Personification</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Character traits</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Description of Action</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r>
              <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Description of Drowning</a:t>
            </a:r>
            <a:endParaRPr lang="en-US" altLang="zh-CN" sz="2400" b="1" i="1">
              <a:solidFill>
                <a:schemeClr val="accent2">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randombar(horizontal)">
                                      <p:cBhvr>
                                        <p:cTn id="7" dur="500"/>
                                        <p:tgtEl>
                                          <p:spTgt spid="42">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randombar(horizontal)">
                                      <p:cBhvr>
                                        <p:cTn id="12" dur="500"/>
                                        <p:tgtEl>
                                          <p:spTgt spid="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2">
                                            <p:txEl>
                                              <p:pRg st="1" end="1"/>
                                            </p:txEl>
                                          </p:spTgt>
                                        </p:tgtEl>
                                        <p:attrNameLst>
                                          <p:attrName>style.visibility</p:attrName>
                                        </p:attrNameLst>
                                      </p:cBhvr>
                                      <p:to>
                                        <p:strVal val="visible"/>
                                      </p:to>
                                    </p:set>
                                    <p:animEffect transition="in" filter="randombar(horizontal)">
                                      <p:cBhvr>
                                        <p:cTn id="17" dur="500"/>
                                        <p:tgtEl>
                                          <p:spTgt spid="4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2">
                                            <p:txEl>
                                              <p:pRg st="2" end="2"/>
                                            </p:txEl>
                                          </p:spTgt>
                                        </p:tgtEl>
                                        <p:attrNameLst>
                                          <p:attrName>style.visibility</p:attrName>
                                        </p:attrNameLst>
                                      </p:cBhvr>
                                      <p:to>
                                        <p:strVal val="visible"/>
                                      </p:to>
                                    </p:set>
                                    <p:animEffect transition="in" filter="randombar(horizontal)">
                                      <p:cBhvr>
                                        <p:cTn id="22" dur="500"/>
                                        <p:tgtEl>
                                          <p:spTgt spid="4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2">
                                            <p:txEl>
                                              <p:pRg st="5" end="5"/>
                                            </p:txEl>
                                          </p:spTgt>
                                        </p:tgtEl>
                                        <p:attrNameLst>
                                          <p:attrName>style.visibility</p:attrName>
                                        </p:attrNameLst>
                                      </p:cBhvr>
                                      <p:to>
                                        <p:strVal val="visible"/>
                                      </p:to>
                                    </p:set>
                                    <p:animEffect transition="in" filter="randombar(horizontal)">
                                      <p:cBhvr>
                                        <p:cTn id="27" dur="500"/>
                                        <p:tgtEl>
                                          <p:spTgt spid="4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2">
                                            <p:txEl>
                                              <p:pRg st="6" end="6"/>
                                            </p:txEl>
                                          </p:spTgt>
                                        </p:tgtEl>
                                        <p:attrNameLst>
                                          <p:attrName>style.visibility</p:attrName>
                                        </p:attrNameLst>
                                      </p:cBhvr>
                                      <p:to>
                                        <p:strVal val="visible"/>
                                      </p:to>
                                    </p:set>
                                    <p:animEffect transition="in" filter="randombar(horizontal)">
                                      <p:cBhvr>
                                        <p:cTn id="32" dur="500"/>
                                        <p:tgtEl>
                                          <p:spTgt spid="4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2">
                                            <p:txEl>
                                              <p:pRg st="7" end="7"/>
                                            </p:txEl>
                                          </p:spTgt>
                                        </p:tgtEl>
                                        <p:attrNameLst>
                                          <p:attrName>style.visibility</p:attrName>
                                        </p:attrNameLst>
                                      </p:cBhvr>
                                      <p:to>
                                        <p:strVal val="visible"/>
                                      </p:to>
                                    </p:set>
                                    <p:animEffect transition="in" filter="randombar(horizontal)">
                                      <p:cBhvr>
                                        <p:cTn id="37" dur="500"/>
                                        <p:tgtEl>
                                          <p:spTgt spid="4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2">
                                            <p:txEl>
                                              <p:pRg st="8" end="8"/>
                                            </p:txEl>
                                          </p:spTgt>
                                        </p:tgtEl>
                                        <p:attrNameLst>
                                          <p:attrName>style.visibility</p:attrName>
                                        </p:attrNameLst>
                                      </p:cBhvr>
                                      <p:to>
                                        <p:strVal val="visible"/>
                                      </p:to>
                                    </p:set>
                                    <p:animEffect transition="in" filter="randombar(horizontal)">
                                      <p:cBhvr>
                                        <p:cTn id="42" dur="500"/>
                                        <p:tgtEl>
                                          <p:spTgt spid="4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2">
                                            <p:txEl>
                                              <p:pRg st="10" end="10"/>
                                            </p:txEl>
                                          </p:spTgt>
                                        </p:tgtEl>
                                        <p:attrNameLst>
                                          <p:attrName>style.visibility</p:attrName>
                                        </p:attrNameLst>
                                      </p:cBhvr>
                                      <p:to>
                                        <p:strVal val="visible"/>
                                      </p:to>
                                    </p:set>
                                    <p:animEffect transition="in" filter="randombar(horizontal)">
                                      <p:cBhvr>
                                        <p:cTn id="47" dur="500"/>
                                        <p:tgtEl>
                                          <p:spTgt spid="4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2">
                                            <p:txEl>
                                              <p:pRg st="13" end="13"/>
                                            </p:txEl>
                                          </p:spTgt>
                                        </p:tgtEl>
                                        <p:attrNameLst>
                                          <p:attrName>style.visibility</p:attrName>
                                        </p:attrNameLst>
                                      </p:cBhvr>
                                      <p:to>
                                        <p:strVal val="visible"/>
                                      </p:to>
                                    </p:set>
                                    <p:animEffect transition="in" filter="randombar(horizontal)">
                                      <p:cBhvr>
                                        <p:cTn id="52" dur="500"/>
                                        <p:tgtEl>
                                          <p:spTgt spid="4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uiExpand="1" build="p"/>
      <p:bldP spid="42" grpId="1"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11467</Words>
  <Application>WPS 演示</Application>
  <PresentationFormat>宽屏</PresentationFormat>
  <Paragraphs>280</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宋体</vt:lpstr>
      <vt:lpstr>Wingdings</vt:lpstr>
      <vt:lpstr>Times New Roman</vt:lpstr>
      <vt:lpstr>微软雅黑</vt:lpstr>
      <vt:lpstr>Calibri</vt:lpstr>
      <vt:lpstr>Wingdings</vt:lpstr>
      <vt:lpstr>Arial Unicode MS</vt:lpstr>
      <vt:lpstr>HelveticaNeue</vt:lpstr>
      <vt:lpstr>Helvetica 65 Medium</vt:lpstr>
      <vt:lpstr>华文新魏</vt:lpstr>
      <vt:lpstr>Office 主题</vt:lpstr>
      <vt:lpstr>PowerPoint 演示文稿</vt:lpstr>
      <vt:lpstr> A Four-legged Guardian Angel</vt:lpstr>
      <vt:lpstr>PowerPoint 演示文稿</vt:lpstr>
      <vt:lpstr>PowerPoint 演示文稿</vt:lpstr>
      <vt:lpstr>What can we read from the title?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24147</cp:lastModifiedBy>
  <cp:revision>49</cp:revision>
  <dcterms:created xsi:type="dcterms:W3CDTF">2023-08-25T02:51:00Z</dcterms:created>
  <dcterms:modified xsi:type="dcterms:W3CDTF">2023-08-27T09:43:42Z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8AC35F9EE84C4C549B300EF41FA8E116_13</vt:lpwstr>
  </property>
  <property fmtid="{D5CDD505-2E9C-101B-9397-08002B2CF9AE}" pid="3" name="KSOProductBuildVer">
    <vt:lpwstr>2052-11.8.2.8411</vt:lpwstr>
  </property>
</Properties>
</file>