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7" r:id="rId3"/>
    <p:sldId id="316" r:id="rId4"/>
    <p:sldId id="317" r:id="rId5"/>
    <p:sldId id="318" r:id="rId6"/>
    <p:sldId id="323" r:id="rId7"/>
    <p:sldId id="325" r:id="rId8"/>
    <p:sldId id="326" r:id="rId9"/>
    <p:sldId id="262" r:id="rId10"/>
    <p:sldId id="327" r:id="rId11"/>
    <p:sldId id="329" r:id="rId12"/>
    <p:sldId id="328" r:id="rId13"/>
    <p:sldId id="330" r:id="rId14"/>
    <p:sldId id="332" r:id="rId15"/>
    <p:sldId id="331" r:id="rId16"/>
    <p:sldId id="333" r:id="rId17"/>
    <p:sldId id="334" r:id="rId18"/>
    <p:sldId id="322" r:id="rId19"/>
  </p:sldIdLst>
  <p:sldSz cx="12192000" cy="6858000"/>
  <p:notesSz cx="6858000" cy="9144000"/>
  <p:embeddedFontLst>
    <p:embeddedFont>
      <p:font typeface="MV Boli" panose="02000500030200090000" charset="0"/>
      <p:regular r:id="rId23"/>
    </p:embeddedFont>
    <p:embeddedFont>
      <p:font typeface="Ebrima" panose="02000000000000000000" pitchFamily="2" charset="0"/>
      <p:regular r:id="rId24"/>
      <p:bold r:id="rId25"/>
    </p:embeddedFont>
    <p:embeddedFont>
      <p:font typeface="Cambria" panose="02040503050406030204" pitchFamily="18" charset="0"/>
      <p:regular r:id="rId26"/>
      <p:bold r:id="rId27"/>
      <p:italic r:id="rId28"/>
      <p:boldItalic r:id="rId29"/>
    </p:embeddedFont>
    <p:embeddedFont>
      <p:font typeface="微软雅黑" panose="020B0503020204020204" pitchFamily="34" charset="-122"/>
      <p:regular r:id="rId30"/>
    </p:embeddedFont>
    <p:embeddedFont>
      <p:font typeface="Brush Script MT" panose="03060802040406070304" pitchFamily="66" charset="0"/>
      <p:italic r:id="rId31"/>
    </p:embeddedFont>
    <p:embeddedFont>
      <p:font typeface="等线" panose="02010600030101010101" charset="-122"/>
      <p:regular r:id="rId32"/>
    </p:embeddedFont>
    <p:embeddedFont>
      <p:font typeface="华文新魏" panose="02010800040101010101" pitchFamily="2" charset="-122"/>
      <p:regular r:id="rId33"/>
    </p:embeddedFont>
    <p:embeddedFont>
      <p:font typeface="等线 Light" panose="02010600030101010101"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C7F32"/>
    <a:srgbClr val="FFFFCC"/>
    <a:srgbClr val="2BC2C6"/>
    <a:srgbClr val="FDFAF3"/>
    <a:srgbClr val="FF7461"/>
    <a:srgbClr val="F2A7A6"/>
    <a:srgbClr val="38A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66" d="100"/>
          <a:sy n="66" d="100"/>
        </p:scale>
        <p:origin x="-1330" y="-533"/>
      </p:cViewPr>
      <p:guideLst>
        <p:guide orient="horz" pos="2162"/>
        <p:guide pos="37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8" name="矩形: 圆角 7"/>
          <p:cNvSpPr/>
          <p:nvPr userDrawn="1"/>
        </p:nvSpPr>
        <p:spPr>
          <a:xfrm>
            <a:off x="194129" y="191407"/>
            <a:ext cx="11803743" cy="6475187"/>
          </a:xfrm>
          <a:prstGeom prst="roundRect">
            <a:avLst>
              <a:gd name="adj" fmla="val 11848"/>
            </a:avLst>
          </a:prstGeom>
          <a:solidFill>
            <a:schemeClr val="bg1"/>
          </a:solidFill>
          <a:ln>
            <a:solidFill>
              <a:srgbClr val="FF7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t="54722" r="48252" b="26945"/>
          <a:stretch>
            <a:fillRect/>
          </a:stretch>
        </p:blipFill>
        <p:spPr>
          <a:xfrm>
            <a:off x="0" y="5784914"/>
            <a:ext cx="2640353" cy="981012"/>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t="9445" r="44363" b="73055"/>
          <a:stretch>
            <a:fillRect/>
          </a:stretch>
        </p:blipFill>
        <p:spPr>
          <a:xfrm flipH="1" flipV="1">
            <a:off x="8810170" y="104321"/>
            <a:ext cx="3661360" cy="1059543"/>
          </a:xfrm>
          <a:prstGeom prst="rect">
            <a:avLst/>
          </a:prstGeom>
        </p:spPr>
      </p:pic>
      <p:sp>
        <p:nvSpPr>
          <p:cNvPr id="11" name="矩形: 圆角 10"/>
          <p:cNvSpPr/>
          <p:nvPr userDrawn="1"/>
        </p:nvSpPr>
        <p:spPr>
          <a:xfrm>
            <a:off x="750629" y="391886"/>
            <a:ext cx="1934514" cy="362857"/>
          </a:xfrm>
          <a:prstGeom prst="roundRect">
            <a:avLst>
              <a:gd name="adj" fmla="val 50000"/>
            </a:avLst>
          </a:prstGeom>
          <a:solidFill>
            <a:srgbClr val="FF7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1152914" y="391884"/>
            <a:ext cx="1314514" cy="369332"/>
          </a:xfrm>
          <a:prstGeom prst="rect">
            <a:avLst/>
          </a:prstGeom>
          <a:noFill/>
        </p:spPr>
        <p:txBody>
          <a:bodyPr wrap="square" rtlCol="0">
            <a:spAutoFit/>
          </a:bodyPr>
          <a:lstStyle/>
          <a:p>
            <a:pPr algn="dist"/>
            <a:r>
              <a:rPr lang="zh-CN" altLang="en-US" dirty="0">
                <a:solidFill>
                  <a:schemeClr val="bg1"/>
                </a:solidFill>
                <a:latin typeface="汉仪舒圆黑简" panose="00020600040101010101" pitchFamily="18" charset="-122"/>
                <a:ea typeface="汉仪舒圆黑简" panose="00020600040101010101" pitchFamily="18" charset="-122"/>
              </a:rPr>
              <a:t>版权声明</a:t>
            </a:r>
            <a:endParaRPr lang="zh-CN" altLang="en-US" dirty="0">
              <a:solidFill>
                <a:schemeClr val="bg1"/>
              </a:solidFill>
              <a:latin typeface="汉仪舒圆黑简" panose="00020600040101010101" pitchFamily="18" charset="-122"/>
              <a:ea typeface="汉仪舒圆黑简" panose="00020600040101010101" pitchFamily="18" charset="-122"/>
            </a:endParaRPr>
          </a:p>
        </p:txBody>
      </p:sp>
      <p:pic>
        <p:nvPicPr>
          <p:cNvPr id="13" name="图片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17500" t="37500" r="66667" b="39722"/>
          <a:stretch>
            <a:fillRect/>
          </a:stretch>
        </p:blipFill>
        <p:spPr>
          <a:xfrm rot="1499401">
            <a:off x="623289" y="285590"/>
            <a:ext cx="457495" cy="658151"/>
          </a:xfrm>
          <a:prstGeom prst="rect">
            <a:avLst/>
          </a:prstGeom>
        </p:spPr>
      </p:pic>
      <p:pic>
        <p:nvPicPr>
          <p:cNvPr id="5124" name="图片 11" descr="水印"/>
          <p:cNvPicPr>
            <a:picLocks noChangeAspect="1"/>
          </p:cNvPicPr>
          <p:nvPr userDrawn="1"/>
        </p:nvPicPr>
        <p:blipFill>
          <a:blip r:embed="rId7"/>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竖排标题与文本">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E33D72D-781B-4226-B613-489DA71B5D7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6F2F73-4A60-4A6A-9CB6-06F765290663}" type="slidenum">
              <a:rPr lang="zh-CN" altLang="en-US" smtClean="0"/>
            </a:fld>
            <a:endParaRPr lang="zh-CN" altLang="en-US"/>
          </a:p>
        </p:txBody>
      </p:sp>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E33D72D-781B-4226-B613-489DA71B5D7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6F2F73-4A60-4A6A-9CB6-06F765290663}" type="slidenum">
              <a:rPr lang="zh-CN" altLang="en-US" smtClean="0"/>
            </a:fld>
            <a:endParaRPr lang="zh-CN" altLang="en-US"/>
          </a:p>
        </p:txBody>
      </p:sp>
      <p:pic>
        <p:nvPicPr>
          <p:cNvPr id="5124" name="图片 11" descr="水印"/>
          <p:cNvPicPr>
            <a:picLocks noChangeAspect="1"/>
          </p:cNvPicPr>
          <p:nvPr userDrawn="1"/>
        </p:nvPicPr>
        <p:blipFill>
          <a:blip r:embed="rId2"/>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6" name="矩形: 圆角 5"/>
          <p:cNvSpPr/>
          <p:nvPr userDrawn="1"/>
        </p:nvSpPr>
        <p:spPr>
          <a:xfrm>
            <a:off x="194129" y="191407"/>
            <a:ext cx="11803743" cy="6475187"/>
          </a:xfrm>
          <a:prstGeom prst="roundRect">
            <a:avLst>
              <a:gd name="adj" fmla="val 11848"/>
            </a:avLst>
          </a:prstGeom>
          <a:solidFill>
            <a:schemeClr val="bg1"/>
          </a:solidFill>
          <a:ln>
            <a:solidFill>
              <a:srgbClr val="FF7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t="54722" r="48252" b="26945"/>
          <a:stretch>
            <a:fillRect/>
          </a:stretch>
        </p:blipFill>
        <p:spPr>
          <a:xfrm>
            <a:off x="0" y="5784914"/>
            <a:ext cx="2640353" cy="981012"/>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t="9445" r="44363" b="73055"/>
          <a:stretch>
            <a:fillRect/>
          </a:stretch>
        </p:blipFill>
        <p:spPr>
          <a:xfrm flipH="1" flipV="1">
            <a:off x="8810170" y="104321"/>
            <a:ext cx="3661360" cy="1059543"/>
          </a:xfrm>
          <a:prstGeom prst="rect">
            <a:avLst/>
          </a:prstGeom>
        </p:spPr>
      </p:pic>
      <p:sp>
        <p:nvSpPr>
          <p:cNvPr id="9" name="矩形: 圆角 8"/>
          <p:cNvSpPr/>
          <p:nvPr userDrawn="1"/>
        </p:nvSpPr>
        <p:spPr>
          <a:xfrm>
            <a:off x="750629" y="391886"/>
            <a:ext cx="1934514" cy="362857"/>
          </a:xfrm>
          <a:prstGeom prst="roundRect">
            <a:avLst>
              <a:gd name="adj" fmla="val 50000"/>
            </a:avLst>
          </a:prstGeom>
          <a:solidFill>
            <a:srgbClr val="FF7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1152914" y="391884"/>
            <a:ext cx="1314514" cy="369332"/>
          </a:xfrm>
          <a:prstGeom prst="rect">
            <a:avLst/>
          </a:prstGeom>
          <a:noFill/>
        </p:spPr>
        <p:txBody>
          <a:bodyPr wrap="square" rtlCol="0">
            <a:spAutoFit/>
          </a:bodyPr>
          <a:lstStyle/>
          <a:p>
            <a:pPr algn="dist"/>
            <a:r>
              <a:rPr lang="zh-CN" altLang="en-US" dirty="0">
                <a:solidFill>
                  <a:schemeClr val="bg1"/>
                </a:solidFill>
                <a:latin typeface="汉仪舒圆黑简" panose="00020600040101010101" pitchFamily="18" charset="-122"/>
                <a:ea typeface="汉仪舒圆黑简" panose="00020600040101010101" pitchFamily="18" charset="-122"/>
              </a:rPr>
              <a:t>美术概念</a:t>
            </a:r>
            <a:endParaRPr lang="zh-CN" altLang="en-US" dirty="0">
              <a:solidFill>
                <a:schemeClr val="bg1"/>
              </a:solidFill>
              <a:latin typeface="汉仪舒圆黑简" panose="00020600040101010101" pitchFamily="18" charset="-122"/>
              <a:ea typeface="汉仪舒圆黑简" panose="00020600040101010101" pitchFamily="18" charset="-122"/>
            </a:endParaRPr>
          </a:p>
        </p:txBody>
      </p:sp>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17500" t="37500" r="66667" b="39722"/>
          <a:stretch>
            <a:fillRect/>
          </a:stretch>
        </p:blipFill>
        <p:spPr>
          <a:xfrm rot="1499401">
            <a:off x="623289" y="285590"/>
            <a:ext cx="457495" cy="658151"/>
          </a:xfrm>
          <a:prstGeom prst="rect">
            <a:avLst/>
          </a:prstGeom>
        </p:spPr>
      </p:pic>
      <p:pic>
        <p:nvPicPr>
          <p:cNvPr id="5124" name="图片 11" descr="水印"/>
          <p:cNvPicPr>
            <a:picLocks noChangeAspect="1"/>
          </p:cNvPicPr>
          <p:nvPr userDrawn="1"/>
        </p:nvPicPr>
        <p:blipFill>
          <a:blip r:embed="rId7"/>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9" name="矩形: 圆角 8"/>
          <p:cNvSpPr/>
          <p:nvPr userDrawn="1"/>
        </p:nvSpPr>
        <p:spPr>
          <a:xfrm>
            <a:off x="194129" y="191407"/>
            <a:ext cx="11803743" cy="6475187"/>
          </a:xfrm>
          <a:prstGeom prst="roundRect">
            <a:avLst>
              <a:gd name="adj" fmla="val 11848"/>
            </a:avLst>
          </a:prstGeom>
          <a:solidFill>
            <a:schemeClr val="bg1"/>
          </a:solidFill>
          <a:ln>
            <a:solidFill>
              <a:srgbClr val="FF7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t="54722" r="48252" b="26945"/>
          <a:stretch>
            <a:fillRect/>
          </a:stretch>
        </p:blipFill>
        <p:spPr>
          <a:xfrm>
            <a:off x="0" y="5784914"/>
            <a:ext cx="2640353" cy="98101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t="9445" r="44363" b="73055"/>
          <a:stretch>
            <a:fillRect/>
          </a:stretch>
        </p:blipFill>
        <p:spPr>
          <a:xfrm flipH="1" flipV="1">
            <a:off x="8810170" y="104321"/>
            <a:ext cx="3661360" cy="1059543"/>
          </a:xfrm>
          <a:prstGeom prst="rect">
            <a:avLst/>
          </a:prstGeom>
        </p:spPr>
      </p:pic>
      <p:sp>
        <p:nvSpPr>
          <p:cNvPr id="12" name="矩形: 圆角 11"/>
          <p:cNvSpPr/>
          <p:nvPr userDrawn="1"/>
        </p:nvSpPr>
        <p:spPr>
          <a:xfrm>
            <a:off x="750629" y="391886"/>
            <a:ext cx="1934514" cy="362857"/>
          </a:xfrm>
          <a:prstGeom prst="roundRect">
            <a:avLst>
              <a:gd name="adj" fmla="val 50000"/>
            </a:avLst>
          </a:prstGeom>
          <a:solidFill>
            <a:srgbClr val="FF7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1065829" y="391884"/>
            <a:ext cx="1488686" cy="369332"/>
          </a:xfrm>
          <a:prstGeom prst="rect">
            <a:avLst/>
          </a:prstGeom>
          <a:noFill/>
        </p:spPr>
        <p:txBody>
          <a:bodyPr wrap="square" rtlCol="0">
            <a:spAutoFit/>
          </a:bodyPr>
          <a:lstStyle/>
          <a:p>
            <a:pPr algn="dist"/>
            <a:r>
              <a:rPr lang="zh-CN" altLang="en-US" dirty="0">
                <a:solidFill>
                  <a:schemeClr val="bg1"/>
                </a:solidFill>
                <a:latin typeface="汉仪舒圆黑简" panose="00020600040101010101" pitchFamily="18" charset="-122"/>
                <a:ea typeface="汉仪舒圆黑简" panose="00020600040101010101" pitchFamily="18" charset="-122"/>
              </a:rPr>
              <a:t>美术的分类</a:t>
            </a:r>
            <a:endParaRPr lang="zh-CN" altLang="en-US" dirty="0">
              <a:solidFill>
                <a:schemeClr val="bg1"/>
              </a:solidFill>
              <a:latin typeface="汉仪舒圆黑简" panose="00020600040101010101" pitchFamily="18" charset="-122"/>
              <a:ea typeface="汉仪舒圆黑简" panose="00020600040101010101" pitchFamily="18" charset="-122"/>
            </a:endParaRPr>
          </a:p>
        </p:txBody>
      </p:sp>
      <p:pic>
        <p:nvPicPr>
          <p:cNvPr id="14" name="图片 13"/>
          <p:cNvPicPr>
            <a:picLocks noChangeAspect="1"/>
          </p:cNvPicPr>
          <p:nvPr userDrawn="1"/>
        </p:nvPicPr>
        <p:blipFill rotWithShape="1">
          <a:blip r:embed="rId6" cstate="print">
            <a:extLst>
              <a:ext uri="{28A0092B-C50C-407E-A947-70E740481C1C}">
                <a14:useLocalDpi xmlns:a14="http://schemas.microsoft.com/office/drawing/2010/main" val="0"/>
              </a:ext>
            </a:extLst>
          </a:blip>
          <a:srcRect l="17500" t="37500" r="66667" b="39722"/>
          <a:stretch>
            <a:fillRect/>
          </a:stretch>
        </p:blipFill>
        <p:spPr>
          <a:xfrm rot="1499401">
            <a:off x="623289" y="285590"/>
            <a:ext cx="457495" cy="658151"/>
          </a:xfrm>
          <a:prstGeom prst="rect">
            <a:avLst/>
          </a:prstGeom>
        </p:spPr>
      </p:pic>
      <p:pic>
        <p:nvPicPr>
          <p:cNvPr id="5124" name="图片 11" descr="水印"/>
          <p:cNvPicPr>
            <a:picLocks noChangeAspect="1"/>
          </p:cNvPicPr>
          <p:nvPr userDrawn="1"/>
        </p:nvPicPr>
        <p:blipFill>
          <a:blip r:embed="rId7"/>
          <a:stretch>
            <a:fillRect/>
          </a:stretch>
        </p:blipFill>
        <p:spPr>
          <a:xfrm>
            <a:off x="7186613" y="63500"/>
            <a:ext cx="4902200" cy="1587500"/>
          </a:xfrm>
          <a:prstGeom prst="rect">
            <a:avLst/>
          </a:prstGeom>
          <a:noFill/>
          <a:ln w="9525">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9" name="矩形: 圆角 8"/>
          <p:cNvSpPr/>
          <p:nvPr userDrawn="1"/>
        </p:nvSpPr>
        <p:spPr>
          <a:xfrm>
            <a:off x="194129" y="191407"/>
            <a:ext cx="11803743" cy="6475187"/>
          </a:xfrm>
          <a:prstGeom prst="roundRect">
            <a:avLst>
              <a:gd name="adj" fmla="val 11848"/>
            </a:avLst>
          </a:prstGeom>
          <a:solidFill>
            <a:schemeClr val="bg1"/>
          </a:solidFill>
          <a:ln>
            <a:solidFill>
              <a:srgbClr val="FF7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t="54722" r="48252" b="26945"/>
          <a:stretch>
            <a:fillRect/>
          </a:stretch>
        </p:blipFill>
        <p:spPr>
          <a:xfrm>
            <a:off x="0" y="5784914"/>
            <a:ext cx="2640353" cy="98101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t="9445" r="44363" b="73055"/>
          <a:stretch>
            <a:fillRect/>
          </a:stretch>
        </p:blipFill>
        <p:spPr>
          <a:xfrm flipH="1" flipV="1">
            <a:off x="8810170" y="104321"/>
            <a:ext cx="3661360" cy="1059543"/>
          </a:xfrm>
          <a:prstGeom prst="rect">
            <a:avLst/>
          </a:prstGeom>
        </p:spPr>
      </p:pic>
      <p:sp>
        <p:nvSpPr>
          <p:cNvPr id="12" name="矩形: 圆角 11"/>
          <p:cNvSpPr/>
          <p:nvPr userDrawn="1"/>
        </p:nvSpPr>
        <p:spPr>
          <a:xfrm>
            <a:off x="750629" y="391886"/>
            <a:ext cx="1934514" cy="362857"/>
          </a:xfrm>
          <a:prstGeom prst="roundRect">
            <a:avLst>
              <a:gd name="adj" fmla="val 50000"/>
            </a:avLst>
          </a:prstGeom>
          <a:solidFill>
            <a:srgbClr val="FF7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1022286" y="391884"/>
            <a:ext cx="1546743" cy="369332"/>
          </a:xfrm>
          <a:prstGeom prst="rect">
            <a:avLst/>
          </a:prstGeom>
          <a:noFill/>
        </p:spPr>
        <p:txBody>
          <a:bodyPr wrap="square" rtlCol="0">
            <a:spAutoFit/>
          </a:bodyPr>
          <a:lstStyle/>
          <a:p>
            <a:pPr algn="dist"/>
            <a:r>
              <a:rPr lang="zh-CN" altLang="en-US" dirty="0">
                <a:solidFill>
                  <a:schemeClr val="bg1"/>
                </a:solidFill>
                <a:latin typeface="汉仪舒圆黑简" panose="00020600040101010101" pitchFamily="18" charset="-122"/>
                <a:ea typeface="汉仪舒圆黑简" panose="00020600040101010101" pitchFamily="18" charset="-122"/>
              </a:rPr>
              <a:t>上好美术课</a:t>
            </a:r>
            <a:endParaRPr lang="zh-CN" altLang="en-US" dirty="0">
              <a:solidFill>
                <a:schemeClr val="bg1"/>
              </a:solidFill>
              <a:latin typeface="汉仪舒圆黑简" panose="00020600040101010101" pitchFamily="18" charset="-122"/>
              <a:ea typeface="汉仪舒圆黑简" panose="00020600040101010101" pitchFamily="18" charset="-122"/>
            </a:endParaRPr>
          </a:p>
        </p:txBody>
      </p:sp>
      <p:pic>
        <p:nvPicPr>
          <p:cNvPr id="14" name="图片 13"/>
          <p:cNvPicPr>
            <a:picLocks noChangeAspect="1"/>
          </p:cNvPicPr>
          <p:nvPr userDrawn="1"/>
        </p:nvPicPr>
        <p:blipFill rotWithShape="1">
          <a:blip r:embed="rId6" cstate="print">
            <a:extLst>
              <a:ext uri="{28A0092B-C50C-407E-A947-70E740481C1C}">
                <a14:useLocalDpi xmlns:a14="http://schemas.microsoft.com/office/drawing/2010/main" val="0"/>
              </a:ext>
            </a:extLst>
          </a:blip>
          <a:srcRect l="17500" t="37500" r="66667" b="39722"/>
          <a:stretch>
            <a:fillRect/>
          </a:stretch>
        </p:blipFill>
        <p:spPr>
          <a:xfrm rot="1499401">
            <a:off x="623289" y="285590"/>
            <a:ext cx="457495" cy="658151"/>
          </a:xfrm>
          <a:prstGeom prst="rect">
            <a:avLst/>
          </a:prstGeom>
        </p:spPr>
      </p:pic>
      <p:pic>
        <p:nvPicPr>
          <p:cNvPr id="5124" name="图片 11" descr="水印"/>
          <p:cNvPicPr>
            <a:picLocks noChangeAspect="1"/>
          </p:cNvPicPr>
          <p:nvPr userDrawn="1"/>
        </p:nvPicPr>
        <p:blipFill>
          <a:blip r:embed="rId7"/>
          <a:stretch>
            <a:fillRect/>
          </a:stretch>
        </p:blipFill>
        <p:spPr>
          <a:xfrm>
            <a:off x="7186613" y="63500"/>
            <a:ext cx="4902200" cy="1587500"/>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3D72D-781B-4226-B613-489DA71B5D7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F2F73-4A60-4A6A-9CB6-06F765290663}"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png"/><Relationship Id="rId3" Type="http://schemas.openxmlformats.org/officeDocument/2006/relationships/image" Target="../media/image24.png"/><Relationship Id="rId2" Type="http://schemas.microsoft.com/office/2007/relationships/hdphoto" Target="../media/image3.wdp"/><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24.png"/><Relationship Id="rId2" Type="http://schemas.microsoft.com/office/2007/relationships/hdphoto" Target="../media/image3.wdp"/><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png"/><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22.png"/><Relationship Id="rId2" Type="http://schemas.microsoft.com/office/2007/relationships/hdphoto" Target="../media/image3.wdp"/><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7.png"/><Relationship Id="rId3" Type="http://schemas.openxmlformats.org/officeDocument/2006/relationships/image" Target="../media/image36.png"/><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microsoft.com/office/2007/relationships/hdphoto" Target="../media/image3.wdp"/><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microsoft.com/office/2007/relationships/hdphoto" Target="../media/image3.wdp"/><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6.png"/><Relationship Id="rId3" Type="http://schemas.openxmlformats.org/officeDocument/2006/relationships/image" Target="../media/image45.png"/><Relationship Id="rId2" Type="http://schemas.microsoft.com/office/2007/relationships/hdphoto" Target="../media/image3.wdp"/><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0.png"/><Relationship Id="rId3" Type="http://schemas.openxmlformats.org/officeDocument/2006/relationships/image" Target="../media/image8.png"/><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hdphoto" Target="../media/image3.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microsoft.com/office/2007/relationships/hdphoto" Target="../media/image3.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0.png"/><Relationship Id="rId2" Type="http://schemas.microsoft.com/office/2007/relationships/hdphoto" Target="../media/image3.wdp"/><Relationship Id="rId10" Type="http://schemas.openxmlformats.org/officeDocument/2006/relationships/slideLayout" Target="../slideLayouts/slideLayout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3.png"/><Relationship Id="rId3" Type="http://schemas.openxmlformats.org/officeDocument/2006/relationships/image" Target="../media/image22.png"/><Relationship Id="rId2" Type="http://schemas.microsoft.com/office/2007/relationships/hdphoto" Target="../media/image3.wdp"/><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hdphoto" Target="../media/image3.wdp"/><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24.png"/><Relationship Id="rId2" Type="http://schemas.microsoft.com/office/2007/relationships/hdphoto" Target="../media/image3.wdp"/><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7256" y="-2661549"/>
            <a:ext cx="6865258" cy="12204231"/>
          </a:xfrm>
          <a:prstGeom prst="rect">
            <a:avLst/>
          </a:prstGeom>
        </p:spPr>
      </p:pic>
      <p:grpSp>
        <p:nvGrpSpPr>
          <p:cNvPr id="3" name="组合 2"/>
          <p:cNvGrpSpPr/>
          <p:nvPr/>
        </p:nvGrpSpPr>
        <p:grpSpPr>
          <a:xfrm>
            <a:off x="-153341" y="-18139"/>
            <a:ext cx="2991670" cy="1285642"/>
            <a:chOff x="419791" y="1490779"/>
            <a:chExt cx="2991670" cy="1285642"/>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91" y="1490779"/>
              <a:ext cx="2971806" cy="1285642"/>
            </a:xfrm>
            <a:prstGeom prst="rect">
              <a:avLst/>
            </a:prstGeom>
          </p:spPr>
        </p:pic>
        <p:sp>
          <p:nvSpPr>
            <p:cNvPr id="5" name="TextBox 89"/>
            <p:cNvSpPr txBox="1"/>
            <p:nvPr/>
          </p:nvSpPr>
          <p:spPr>
            <a:xfrm>
              <a:off x="1028576" y="1717009"/>
              <a:ext cx="2382885" cy="581057"/>
            </a:xfrm>
            <a:prstGeom prst="rect">
              <a:avLst/>
            </a:prstGeom>
            <a:noFill/>
          </p:spPr>
          <p:txBody>
            <a:bodyPr wrap="square">
              <a:spAutoFit/>
            </a:bodyPr>
            <a:lstStyle/>
            <a:p>
              <a:pPr>
                <a:lnSpc>
                  <a:spcPct val="150000"/>
                </a:lnSpc>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Vocabulary</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
        <p:nvSpPr>
          <p:cNvPr id="7" name="AutoShape 2" descr="Types of compound 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AutoShape 4" descr="Alphabet s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7354" y="4108236"/>
            <a:ext cx="4124647" cy="274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12775" y="1472287"/>
            <a:ext cx="11042931" cy="4893647"/>
          </a:xfrm>
          <a:prstGeom prst="rect">
            <a:avLst/>
          </a:prstGeom>
          <a:noFill/>
        </p:spPr>
        <p:txBody>
          <a:bodyPr wrap="square" rtlCol="0">
            <a:spAutoFit/>
          </a:bodyPr>
          <a:lstStyle/>
          <a:p>
            <a:r>
              <a:rPr lang="en-US" altLang="zh-CN" sz="2400" dirty="0" smtClean="0">
                <a:latin typeface="Cambria" panose="02040503050406030204" pitchFamily="18" charset="0"/>
                <a:ea typeface="Cambria" panose="02040503050406030204" pitchFamily="18" charset="0"/>
              </a:rPr>
              <a:t>comfort    n./ v. –adj. _________________ – adv. ___________________– </a:t>
            </a:r>
            <a:r>
              <a:rPr lang="zh-CN" altLang="en-US" sz="2400" dirty="0" smtClean="0">
                <a:latin typeface="Cambria" panose="02040503050406030204" pitchFamily="18" charset="0"/>
                <a:ea typeface="Cambria" panose="02040503050406030204" pitchFamily="18" charset="0"/>
              </a:rPr>
              <a:t>反义词</a:t>
            </a:r>
            <a:r>
              <a:rPr lang="en-US" altLang="zh-CN" sz="2400" dirty="0" smtClean="0">
                <a:latin typeface="Cambria" panose="02040503050406030204" pitchFamily="18" charset="0"/>
                <a:ea typeface="Cambria" panose="02040503050406030204" pitchFamily="18" charset="0"/>
              </a:rPr>
              <a:t>______________</a:t>
            </a:r>
            <a:endParaRPr lang="en-US" altLang="zh-CN" sz="2400" dirty="0" smtClean="0">
              <a:latin typeface="Cambria" panose="02040503050406030204" pitchFamily="18" charset="0"/>
              <a:ea typeface="Cambria" panose="02040503050406030204" pitchFamily="18" charset="0"/>
            </a:endParaRPr>
          </a:p>
          <a:p>
            <a:endParaRPr lang="en-US" altLang="zh-CN" sz="2400" dirty="0" smtClean="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thought    n. – adj. _______________ – adv. ________________</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space  n. – adj.________________</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curious  adj. </a:t>
            </a:r>
            <a:r>
              <a:rPr lang="en-US" altLang="zh-CN" sz="2400" dirty="0">
                <a:latin typeface="Cambria" panose="02040503050406030204" pitchFamily="18" charset="0"/>
                <a:ea typeface="Cambria" panose="02040503050406030204" pitchFamily="18" charset="0"/>
              </a:rPr>
              <a:t>– n</a:t>
            </a:r>
            <a:r>
              <a:rPr lang="en-US" altLang="zh-CN" sz="2400" dirty="0" smtClean="0">
                <a:latin typeface="Cambria" panose="02040503050406030204" pitchFamily="18" charset="0"/>
                <a:ea typeface="Cambria" panose="02040503050406030204" pitchFamily="18" charset="0"/>
              </a:rPr>
              <a:t>._____________</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oppose  v. – n. _______________ – adj. ________</a:t>
            </a:r>
            <a:r>
              <a:rPr lang="en-US" altLang="zh-CN" sz="2400" dirty="0">
                <a:latin typeface="Cambria" panose="02040503050406030204" pitchFamily="18" charset="0"/>
                <a:ea typeface="Cambria" panose="02040503050406030204" pitchFamily="18" charset="0"/>
              </a:rPr>
              <a:t>___</a:t>
            </a:r>
            <a:r>
              <a:rPr lang="en-US" altLang="zh-CN" sz="2400" dirty="0" smtClean="0">
                <a:latin typeface="Cambria" panose="02040503050406030204" pitchFamily="18" charset="0"/>
                <a:ea typeface="Cambria" panose="02040503050406030204" pitchFamily="18" charset="0"/>
              </a:rPr>
              <a:t>______</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change  v./ n. – adj. _______________</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rPr>
              <a:t>challenge  v./ n. </a:t>
            </a:r>
            <a:r>
              <a:rPr lang="en-US" altLang="zh-CN" sz="2400" dirty="0" smtClean="0">
                <a:latin typeface="Cambria" panose="02040503050406030204" pitchFamily="18" charset="0"/>
                <a:ea typeface="Cambria" panose="02040503050406030204" pitchFamily="18" charset="0"/>
              </a:rPr>
              <a:t>– adj. ____________________</a:t>
            </a:r>
            <a:endParaRPr lang="zh-CN" altLang="en-US" sz="2400" dirty="0">
              <a:latin typeface="Cambria" panose="02040503050406030204" pitchFamily="18" charset="0"/>
            </a:endParaRPr>
          </a:p>
        </p:txBody>
      </p:sp>
      <p:sp>
        <p:nvSpPr>
          <p:cNvPr id="6" name="矩形 5"/>
          <p:cNvSpPr/>
          <p:nvPr/>
        </p:nvSpPr>
        <p:spPr>
          <a:xfrm>
            <a:off x="2708477" y="393848"/>
            <a:ext cx="4884516" cy="461665"/>
          </a:xfrm>
          <a:prstGeom prst="rect">
            <a:avLst/>
          </a:prstGeom>
        </p:spPr>
        <p:txBody>
          <a:bodyPr wrap="square">
            <a:spAutoFit/>
          </a:bodyPr>
          <a:lstStyle/>
          <a:p>
            <a:r>
              <a:rPr lang="zh-CN" altLang="en-US" sz="2400" b="1" dirty="0" smtClean="0">
                <a:latin typeface="Cambria" panose="02040503050406030204" pitchFamily="18" charset="0"/>
              </a:rPr>
              <a:t>词性转换</a:t>
            </a:r>
            <a:r>
              <a:rPr lang="en-US" altLang="zh-CN" sz="2400" b="1" dirty="0" smtClean="0">
                <a:latin typeface="Cambria" panose="02040503050406030204" pitchFamily="18" charset="0"/>
              </a:rPr>
              <a:t>n./ v./ adj./ adv./ </a:t>
            </a:r>
            <a:r>
              <a:rPr lang="zh-CN" altLang="en-US" sz="2400" b="1" dirty="0" smtClean="0">
                <a:latin typeface="Cambria" panose="02040503050406030204" pitchFamily="18" charset="0"/>
              </a:rPr>
              <a:t>反义词 </a:t>
            </a:r>
            <a:endParaRPr lang="zh-CN" altLang="en-US" sz="2400" b="1" dirty="0">
              <a:latin typeface="Cambria" panose="02040503050406030204" pitchFamily="18" charset="0"/>
            </a:endParaRPr>
          </a:p>
        </p:txBody>
      </p:sp>
      <p:sp>
        <p:nvSpPr>
          <p:cNvPr id="20" name="矩形 19"/>
          <p:cNvSpPr/>
          <p:nvPr/>
        </p:nvSpPr>
        <p:spPr>
          <a:xfrm>
            <a:off x="3413530" y="1487284"/>
            <a:ext cx="8936657" cy="461665"/>
          </a:xfrm>
          <a:prstGeom prst="rect">
            <a:avLst/>
          </a:prstGeom>
        </p:spPr>
        <p:txBody>
          <a:bodyPr wrap="square">
            <a:spAutoFit/>
          </a:bodyPr>
          <a:lstStyle/>
          <a:p>
            <a:r>
              <a:rPr lang="en-US" altLang="zh-CN" sz="2400" b="1" dirty="0">
                <a:latin typeface="Cambria" panose="02040503050406030204" pitchFamily="18" charset="0"/>
                <a:ea typeface="Cambria" panose="02040503050406030204" pitchFamily="18" charset="0"/>
              </a:rPr>
              <a:t>comfort</a:t>
            </a:r>
            <a:r>
              <a:rPr lang="en-US" altLang="zh-CN" sz="2400" b="1" dirty="0">
                <a:solidFill>
                  <a:srgbClr val="FF0000"/>
                </a:solidFill>
                <a:latin typeface="Cambria" panose="02040503050406030204" pitchFamily="18" charset="0"/>
                <a:ea typeface="Cambria" panose="02040503050406030204" pitchFamily="18" charset="0"/>
              </a:rPr>
              <a:t>able</a:t>
            </a:r>
            <a:r>
              <a:rPr lang="en-US" altLang="zh-CN" sz="2400" b="1" dirty="0">
                <a:latin typeface="Cambria" panose="02040503050406030204" pitchFamily="18" charset="0"/>
                <a:ea typeface="Cambria" panose="02040503050406030204" pitchFamily="18" charset="0"/>
              </a:rPr>
              <a:t>              </a:t>
            </a:r>
            <a:r>
              <a:rPr lang="en-US" altLang="zh-CN" sz="2400" b="1" dirty="0" smtClean="0">
                <a:latin typeface="Cambria" panose="02040503050406030204" pitchFamily="18" charset="0"/>
                <a:ea typeface="Cambria" panose="02040503050406030204" pitchFamily="18" charset="0"/>
              </a:rPr>
              <a:t>uncomfort</a:t>
            </a:r>
            <a:r>
              <a:rPr lang="en-US" altLang="zh-CN" sz="2400" b="1" dirty="0" smtClean="0">
                <a:solidFill>
                  <a:srgbClr val="FF0000"/>
                </a:solidFill>
                <a:latin typeface="Cambria" panose="02040503050406030204" pitchFamily="18" charset="0"/>
                <a:ea typeface="Cambria" panose="02040503050406030204" pitchFamily="18" charset="0"/>
              </a:rPr>
              <a:t>ably                   un</a:t>
            </a:r>
            <a:r>
              <a:rPr lang="en-US" altLang="zh-CN" sz="2400" b="1" dirty="0" smtClean="0">
                <a:latin typeface="Cambria" panose="02040503050406030204" pitchFamily="18" charset="0"/>
                <a:ea typeface="Cambria" panose="02040503050406030204" pitchFamily="18" charset="0"/>
              </a:rPr>
              <a:t>comfortable</a:t>
            </a:r>
            <a:r>
              <a:rPr lang="en-US" altLang="zh-CN" sz="2400" b="1" dirty="0" smtClean="0">
                <a:solidFill>
                  <a:srgbClr val="FF0000"/>
                </a:solidFill>
                <a:latin typeface="Cambria" panose="02040503050406030204" pitchFamily="18" charset="0"/>
                <a:ea typeface="Cambria" panose="02040503050406030204" pitchFamily="18" charset="0"/>
              </a:rPr>
              <a:t> </a:t>
            </a:r>
            <a:endParaRPr lang="en-US" altLang="zh-CN" sz="2400" b="1" dirty="0">
              <a:solidFill>
                <a:srgbClr val="FF0000"/>
              </a:solidFill>
              <a:latin typeface="Cambria" panose="02040503050406030204" pitchFamily="18" charset="0"/>
              <a:ea typeface="Cambria" panose="02040503050406030204" pitchFamily="18" charset="0"/>
            </a:endParaRPr>
          </a:p>
        </p:txBody>
      </p:sp>
      <p:sp>
        <p:nvSpPr>
          <p:cNvPr id="21" name="矩形 20"/>
          <p:cNvSpPr/>
          <p:nvPr/>
        </p:nvSpPr>
        <p:spPr>
          <a:xfrm>
            <a:off x="3052701" y="2214187"/>
            <a:ext cx="4559710" cy="461665"/>
          </a:xfrm>
          <a:prstGeom prst="rect">
            <a:avLst/>
          </a:prstGeom>
        </p:spPr>
        <p:txBody>
          <a:bodyPr wrap="none">
            <a:spAutoFit/>
          </a:bodyPr>
          <a:lstStyle/>
          <a:p>
            <a:r>
              <a:rPr lang="en-US" altLang="zh-CN" sz="2400" b="1" dirty="0">
                <a:latin typeface="Cambria" panose="02040503050406030204" pitchFamily="18" charset="0"/>
                <a:ea typeface="Cambria" panose="02040503050406030204" pitchFamily="18" charset="0"/>
              </a:rPr>
              <a:t>thought</a:t>
            </a:r>
            <a:r>
              <a:rPr lang="en-US" altLang="zh-CN" sz="2400" b="1" dirty="0">
                <a:solidFill>
                  <a:srgbClr val="FF0000"/>
                </a:solidFill>
                <a:latin typeface="Cambria" panose="02040503050406030204" pitchFamily="18" charset="0"/>
                <a:ea typeface="Cambria" panose="02040503050406030204" pitchFamily="18" charset="0"/>
              </a:rPr>
              <a:t>ful</a:t>
            </a:r>
            <a:r>
              <a:rPr lang="en-US" altLang="zh-CN" sz="2400" b="1" dirty="0">
                <a:latin typeface="Cambria" panose="02040503050406030204" pitchFamily="18" charset="0"/>
                <a:ea typeface="Cambria" panose="02040503050406030204" pitchFamily="18" charset="0"/>
              </a:rPr>
              <a:t>          </a:t>
            </a:r>
            <a:r>
              <a:rPr lang="en-US" altLang="zh-CN" sz="2400" b="1" dirty="0" smtClean="0">
                <a:latin typeface="Cambria" panose="02040503050406030204" pitchFamily="18" charset="0"/>
                <a:ea typeface="Cambria" panose="02040503050406030204" pitchFamily="18" charset="0"/>
              </a:rPr>
              <a:t>      thought</a:t>
            </a:r>
            <a:r>
              <a:rPr lang="en-US" altLang="zh-CN" sz="2400" b="1" dirty="0">
                <a:solidFill>
                  <a:srgbClr val="FF0000"/>
                </a:solidFill>
                <a:latin typeface="Cambria" panose="02040503050406030204" pitchFamily="18" charset="0"/>
                <a:ea typeface="Cambria" panose="02040503050406030204" pitchFamily="18" charset="0"/>
              </a:rPr>
              <a:t>fully</a:t>
            </a:r>
            <a:r>
              <a:rPr lang="en-US" altLang="zh-CN" sz="2400" b="1" dirty="0" smtClean="0">
                <a:latin typeface="Cambria" panose="02040503050406030204" pitchFamily="18" charset="0"/>
                <a:ea typeface="Cambria" panose="02040503050406030204" pitchFamily="18" charset="0"/>
              </a:rPr>
              <a:t> </a:t>
            </a:r>
            <a:endParaRPr lang="en-US" altLang="zh-CN" sz="2400" b="1" dirty="0">
              <a:latin typeface="Cambria" panose="02040503050406030204" pitchFamily="18" charset="0"/>
              <a:ea typeface="Cambria" panose="02040503050406030204" pitchFamily="18" charset="0"/>
            </a:endParaRPr>
          </a:p>
        </p:txBody>
      </p:sp>
      <p:sp>
        <p:nvSpPr>
          <p:cNvPr id="22" name="矩形 21"/>
          <p:cNvSpPr/>
          <p:nvPr/>
        </p:nvSpPr>
        <p:spPr>
          <a:xfrm>
            <a:off x="2671981" y="2948957"/>
            <a:ext cx="1483098" cy="461665"/>
          </a:xfrm>
          <a:prstGeom prst="rect">
            <a:avLst/>
          </a:prstGeom>
        </p:spPr>
        <p:txBody>
          <a:bodyPr wrap="none">
            <a:spAutoFit/>
          </a:bodyPr>
          <a:lstStyle/>
          <a:p>
            <a:r>
              <a:rPr lang="en-US" altLang="zh-CN" sz="2400" b="1" dirty="0">
                <a:latin typeface="Cambria" panose="02040503050406030204" pitchFamily="18" charset="0"/>
                <a:ea typeface="Cambria" panose="02040503050406030204" pitchFamily="18" charset="0"/>
              </a:rPr>
              <a:t>spac</a:t>
            </a:r>
            <a:r>
              <a:rPr lang="en-US" altLang="zh-CN" sz="2400" b="1" dirty="0">
                <a:solidFill>
                  <a:srgbClr val="FF0000"/>
                </a:solidFill>
                <a:latin typeface="Cambria" panose="02040503050406030204" pitchFamily="18" charset="0"/>
                <a:ea typeface="Cambria" panose="02040503050406030204" pitchFamily="18" charset="0"/>
              </a:rPr>
              <a:t>ious</a:t>
            </a:r>
            <a:r>
              <a:rPr lang="en-US" altLang="zh-CN" sz="2400" b="1" dirty="0">
                <a:latin typeface="Cambria" panose="02040503050406030204" pitchFamily="18" charset="0"/>
                <a:ea typeface="Cambria" panose="02040503050406030204" pitchFamily="18" charset="0"/>
              </a:rPr>
              <a:t> </a:t>
            </a:r>
            <a:endParaRPr lang="en-US" altLang="zh-CN" sz="2400" b="1" dirty="0">
              <a:latin typeface="Cambria" panose="02040503050406030204" pitchFamily="18" charset="0"/>
              <a:ea typeface="Cambria" panose="02040503050406030204" pitchFamily="18" charset="0"/>
            </a:endParaRPr>
          </a:p>
        </p:txBody>
      </p:sp>
      <p:sp>
        <p:nvSpPr>
          <p:cNvPr id="25" name="矩形 24"/>
          <p:cNvSpPr/>
          <p:nvPr/>
        </p:nvSpPr>
        <p:spPr>
          <a:xfrm>
            <a:off x="2818464" y="3665127"/>
            <a:ext cx="2514091"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curios</a:t>
            </a:r>
            <a:r>
              <a:rPr lang="en-US" altLang="zh-CN" sz="2400" b="1" dirty="0" smtClean="0">
                <a:solidFill>
                  <a:srgbClr val="FF0000"/>
                </a:solidFill>
                <a:latin typeface="Cambria" panose="02040503050406030204" pitchFamily="18" charset="0"/>
                <a:ea typeface="Cambria" panose="02040503050406030204" pitchFamily="18" charset="0"/>
              </a:rPr>
              <a:t>ity</a:t>
            </a:r>
            <a:r>
              <a:rPr lang="en-US" altLang="zh-CN" sz="2400" b="1" dirty="0" smtClean="0">
                <a:latin typeface="Cambria" panose="02040503050406030204" pitchFamily="18" charset="0"/>
                <a:ea typeface="Cambria" panose="02040503050406030204" pitchFamily="18" charset="0"/>
              </a:rPr>
              <a:t> </a:t>
            </a:r>
            <a:endParaRPr lang="en-US" altLang="zh-CN" sz="2400" b="1" dirty="0">
              <a:latin typeface="Cambria" panose="02040503050406030204" pitchFamily="18" charset="0"/>
              <a:ea typeface="Cambria" panose="02040503050406030204" pitchFamily="18" charset="0"/>
            </a:endParaRPr>
          </a:p>
        </p:txBody>
      </p:sp>
      <p:sp>
        <p:nvSpPr>
          <p:cNvPr id="26" name="矩形 25"/>
          <p:cNvSpPr/>
          <p:nvPr/>
        </p:nvSpPr>
        <p:spPr>
          <a:xfrm>
            <a:off x="2507876" y="4403076"/>
            <a:ext cx="5085117"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oppos</a:t>
            </a:r>
            <a:r>
              <a:rPr lang="en-US" altLang="zh-CN" sz="2400" b="1" dirty="0" smtClean="0">
                <a:solidFill>
                  <a:srgbClr val="FF0000"/>
                </a:solidFill>
                <a:latin typeface="Cambria" panose="02040503050406030204" pitchFamily="18" charset="0"/>
                <a:ea typeface="Cambria" panose="02040503050406030204" pitchFamily="18" charset="0"/>
              </a:rPr>
              <a:t>ition </a:t>
            </a:r>
            <a:r>
              <a:rPr lang="en-US" altLang="zh-CN" sz="2400" b="1" dirty="0" smtClean="0">
                <a:latin typeface="Cambria" panose="02040503050406030204" pitchFamily="18" charset="0"/>
                <a:ea typeface="Cambria" panose="02040503050406030204" pitchFamily="18" charset="0"/>
              </a:rPr>
              <a:t>              oppos</a:t>
            </a:r>
            <a:r>
              <a:rPr lang="en-US" altLang="zh-CN" sz="2400" b="1" dirty="0" smtClean="0">
                <a:solidFill>
                  <a:srgbClr val="FF0000"/>
                </a:solidFill>
                <a:latin typeface="Cambria" panose="02040503050406030204" pitchFamily="18" charset="0"/>
                <a:ea typeface="Cambria" panose="02040503050406030204" pitchFamily="18" charset="0"/>
              </a:rPr>
              <a:t>ite</a:t>
            </a:r>
            <a:endParaRPr lang="en-US" altLang="zh-CN" sz="2400" b="1" dirty="0">
              <a:solidFill>
                <a:srgbClr val="FF0000"/>
              </a:solidFill>
              <a:latin typeface="Cambria" panose="02040503050406030204" pitchFamily="18" charset="0"/>
              <a:ea typeface="Cambria" panose="02040503050406030204" pitchFamily="18" charset="0"/>
            </a:endParaRPr>
          </a:p>
        </p:txBody>
      </p:sp>
      <p:sp>
        <p:nvSpPr>
          <p:cNvPr id="27" name="矩形 26"/>
          <p:cNvSpPr/>
          <p:nvPr/>
        </p:nvSpPr>
        <p:spPr>
          <a:xfrm>
            <a:off x="3181136" y="5122636"/>
            <a:ext cx="1969599"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change</a:t>
            </a:r>
            <a:r>
              <a:rPr lang="en-US" altLang="zh-CN" sz="2400" b="1" dirty="0" smtClean="0">
                <a:solidFill>
                  <a:srgbClr val="FF0000"/>
                </a:solidFill>
                <a:latin typeface="Cambria" panose="02040503050406030204" pitchFamily="18" charset="0"/>
                <a:ea typeface="Cambria" panose="02040503050406030204" pitchFamily="18" charset="0"/>
              </a:rPr>
              <a:t>able</a:t>
            </a:r>
            <a:endParaRPr lang="en-US" altLang="zh-CN" sz="2400" b="1" dirty="0">
              <a:solidFill>
                <a:srgbClr val="FF0000"/>
              </a:solidFill>
              <a:latin typeface="Cambria" panose="02040503050406030204" pitchFamily="18" charset="0"/>
              <a:ea typeface="Cambria" panose="02040503050406030204" pitchFamily="18" charset="0"/>
            </a:endParaRPr>
          </a:p>
        </p:txBody>
      </p:sp>
      <p:sp>
        <p:nvSpPr>
          <p:cNvPr id="28" name="矩形 27"/>
          <p:cNvSpPr/>
          <p:nvPr/>
        </p:nvSpPr>
        <p:spPr>
          <a:xfrm>
            <a:off x="3530306" y="5857969"/>
            <a:ext cx="1969599"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challeng</a:t>
            </a:r>
            <a:r>
              <a:rPr lang="en-US" altLang="zh-CN" sz="2400" b="1" dirty="0" smtClean="0">
                <a:solidFill>
                  <a:srgbClr val="FF0000"/>
                </a:solidFill>
                <a:latin typeface="Cambria" panose="02040503050406030204" pitchFamily="18" charset="0"/>
                <a:ea typeface="Cambria" panose="02040503050406030204" pitchFamily="18" charset="0"/>
              </a:rPr>
              <a:t>ing</a:t>
            </a:r>
            <a:endParaRPr lang="en-US" altLang="zh-C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7256" y="-2661549"/>
            <a:ext cx="6865258" cy="12204231"/>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41" y="-18139"/>
            <a:ext cx="2971806" cy="1285642"/>
          </a:xfrm>
          <a:prstGeom prst="rect">
            <a:avLst/>
          </a:prstGeom>
        </p:spPr>
      </p:pic>
      <p:sp>
        <p:nvSpPr>
          <p:cNvPr id="3" name="TextBox 89"/>
          <p:cNvSpPr txBox="1"/>
          <p:nvPr/>
        </p:nvSpPr>
        <p:spPr>
          <a:xfrm>
            <a:off x="455444" y="208091"/>
            <a:ext cx="2382885" cy="581057"/>
          </a:xfrm>
          <a:prstGeom prst="rect">
            <a:avLst/>
          </a:prstGeom>
          <a:noFill/>
        </p:spPr>
        <p:txBody>
          <a:bodyPr wrap="square">
            <a:spAutoFit/>
          </a:bodyPr>
          <a:lstStyle/>
          <a:p>
            <a:pPr>
              <a:lnSpc>
                <a:spcPct val="150000"/>
              </a:lnSpc>
              <a:defRPr/>
            </a:pPr>
            <a:r>
              <a:rPr lang="en-US" altLang="zh-CN" sz="24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Grammar</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2956521" y="366434"/>
            <a:ext cx="8166750" cy="461665"/>
          </a:xfrm>
          <a:prstGeom prst="rect">
            <a:avLst/>
          </a:prstGeom>
        </p:spPr>
        <p:txBody>
          <a:bodyPr wrap="square">
            <a:spAutoFit/>
          </a:bodyPr>
          <a:lstStyle/>
          <a:p>
            <a:r>
              <a:rPr lang="en-US" altLang="zh-CN" sz="2400" b="1" dirty="0" smtClean="0">
                <a:latin typeface="Cambria" panose="02040503050406030204" pitchFamily="18" charset="0"/>
              </a:rPr>
              <a:t>Analyzing long and complicated sentences</a:t>
            </a:r>
            <a:endParaRPr lang="zh-CN" altLang="en-US" sz="2400" b="1" dirty="0">
              <a:latin typeface="Cambria" panose="02040503050406030204" pitchFamily="18" charset="0"/>
            </a:endParaRPr>
          </a:p>
        </p:txBody>
      </p:sp>
      <p:sp>
        <p:nvSpPr>
          <p:cNvPr id="6" name="矩形 5"/>
          <p:cNvSpPr/>
          <p:nvPr/>
        </p:nvSpPr>
        <p:spPr>
          <a:xfrm>
            <a:off x="485479" y="1281795"/>
            <a:ext cx="11208812" cy="4893647"/>
          </a:xfrm>
          <a:prstGeom prst="rect">
            <a:avLst/>
          </a:prstGeom>
        </p:spPr>
        <p:txBody>
          <a:bodyPr wrap="square">
            <a:spAutoFit/>
          </a:bodyPr>
          <a:lstStyle/>
          <a:p>
            <a:r>
              <a:rPr lang="en-US" altLang="zh-CN" sz="2400" dirty="0" smtClean="0">
                <a:latin typeface="Cambria" panose="02040503050406030204" pitchFamily="18" charset="0"/>
                <a:ea typeface="Cambria" panose="02040503050406030204" pitchFamily="18" charset="0"/>
              </a:rPr>
              <a:t>Temples have fewer proprietary parts and </a:t>
            </a:r>
            <a:r>
              <a:rPr lang="en-US" altLang="zh-CN" sz="2400" b="1" i="1" dirty="0" smtClean="0">
                <a:solidFill>
                  <a:srgbClr val="FF0000"/>
                </a:solidFill>
                <a:latin typeface="Cambria" panose="02040503050406030204" pitchFamily="18" charset="0"/>
                <a:ea typeface="Cambria" panose="02040503050406030204" pitchFamily="18" charset="0"/>
              </a:rPr>
              <a:t>so are </a:t>
            </a:r>
            <a:r>
              <a:rPr lang="en-US" altLang="zh-CN" sz="2400" dirty="0" smtClean="0">
                <a:latin typeface="Cambria" panose="02040503050406030204" pitchFamily="18" charset="0"/>
                <a:ea typeface="Cambria" panose="02040503050406030204" pitchFamily="18" charset="0"/>
              </a:rPr>
              <a:t>serviceable in any bike shop. </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ea typeface="Cambria" panose="02040503050406030204" pitchFamily="18" charset="0"/>
              </a:rPr>
              <a:t>Stylish </a:t>
            </a:r>
            <a:r>
              <a:rPr lang="en-US" altLang="zh-CN" sz="2400" b="1" i="1" dirty="0">
                <a:solidFill>
                  <a:srgbClr val="FF0000"/>
                </a:solidFill>
                <a:latin typeface="Cambria" panose="02040503050406030204" pitchFamily="18" charset="0"/>
                <a:ea typeface="Cambria" panose="02040503050406030204" pitchFamily="18" charset="0"/>
              </a:rPr>
              <a:t>as</a:t>
            </a:r>
            <a:r>
              <a:rPr lang="en-US" altLang="zh-CN" sz="2400" dirty="0" smtClean="0">
                <a:latin typeface="Cambria" panose="02040503050406030204" pitchFamily="18" charset="0"/>
                <a:ea typeface="Cambria" panose="02040503050406030204" pitchFamily="18" charset="0"/>
              </a:rPr>
              <a:t> </a:t>
            </a:r>
            <a:r>
              <a:rPr lang="en-US" altLang="zh-CN" sz="2400" b="1" i="1" dirty="0">
                <a:solidFill>
                  <a:srgbClr val="FF0000"/>
                </a:solidFill>
                <a:latin typeface="Cambria" panose="02040503050406030204" pitchFamily="18" charset="0"/>
                <a:ea typeface="Cambria" panose="02040503050406030204" pitchFamily="18" charset="0"/>
              </a:rPr>
              <a:t>they</a:t>
            </a:r>
            <a:r>
              <a:rPr lang="en-US" altLang="zh-CN" sz="2400" dirty="0" smtClean="0">
                <a:latin typeface="Cambria" panose="02040503050406030204" pitchFamily="18" charset="0"/>
                <a:ea typeface="Cambria" panose="02040503050406030204" pitchFamily="18" charset="0"/>
              </a:rPr>
              <a:t> </a:t>
            </a:r>
            <a:r>
              <a:rPr lang="en-US" altLang="zh-CN" sz="2400" b="1" i="1" dirty="0">
                <a:solidFill>
                  <a:srgbClr val="FF0000"/>
                </a:solidFill>
                <a:latin typeface="Cambria" panose="02040503050406030204" pitchFamily="18" charset="0"/>
                <a:ea typeface="Cambria" panose="02040503050406030204" pitchFamily="18" charset="0"/>
              </a:rPr>
              <a:t>may</a:t>
            </a:r>
            <a:r>
              <a:rPr lang="en-US" altLang="zh-CN" sz="2400" dirty="0" smtClean="0">
                <a:latin typeface="Cambria" panose="02040503050406030204" pitchFamily="18" charset="0"/>
                <a:ea typeface="Cambria" panose="02040503050406030204" pitchFamily="18" charset="0"/>
              </a:rPr>
              <a:t> </a:t>
            </a:r>
            <a:r>
              <a:rPr lang="en-US" altLang="zh-CN" sz="2400" b="1" i="1" dirty="0">
                <a:solidFill>
                  <a:srgbClr val="FF0000"/>
                </a:solidFill>
                <a:latin typeface="Cambria" panose="02040503050406030204" pitchFamily="18" charset="0"/>
                <a:ea typeface="Cambria" panose="02040503050406030204" pitchFamily="18" charset="0"/>
              </a:rPr>
              <a:t>be</a:t>
            </a:r>
            <a:r>
              <a:rPr lang="en-US" altLang="zh-CN" sz="2400" dirty="0" smtClean="0">
                <a:latin typeface="Cambria" panose="02040503050406030204" pitchFamily="18" charset="0"/>
                <a:ea typeface="Cambria" panose="02040503050406030204" pitchFamily="18" charset="0"/>
              </a:rPr>
              <a:t>, the </a:t>
            </a:r>
            <a:r>
              <a:rPr lang="en-US" altLang="zh-CN" sz="2400" dirty="0" err="1" smtClean="0">
                <a:latin typeface="Cambria" panose="02040503050406030204" pitchFamily="18" charset="0"/>
                <a:ea typeface="Cambria" panose="02040503050406030204" pitchFamily="18" charset="0"/>
              </a:rPr>
              <a:t>VanMoofs</a:t>
            </a:r>
            <a:r>
              <a:rPr lang="en-US" altLang="zh-CN" sz="2400" dirty="0" smtClean="0">
                <a:latin typeface="Cambria" panose="02040503050406030204" pitchFamily="18" charset="0"/>
                <a:ea typeface="Cambria" panose="02040503050406030204" pitchFamily="18" charset="0"/>
              </a:rPr>
              <a:t> and the Cowboys can be a bit more complex to get back-up and service. </a:t>
            </a:r>
            <a:endParaRPr lang="en-US" altLang="zh-CN" sz="2400" dirty="0" smtClean="0">
              <a:latin typeface="Cambria" panose="02040503050406030204" pitchFamily="18" charset="0"/>
              <a:ea typeface="Cambria" panose="02040503050406030204" pitchFamily="18" charset="0"/>
            </a:endParaRPr>
          </a:p>
          <a:p>
            <a:endParaRPr lang="en-US" altLang="zh-CN" sz="2400" dirty="0">
              <a:latin typeface="Cambria" panose="02040503050406030204" pitchFamily="18" charset="0"/>
              <a:ea typeface="Cambria" panose="02040503050406030204" pitchFamily="18" charset="0"/>
            </a:endParaRPr>
          </a:p>
          <a:p>
            <a:r>
              <a:rPr lang="en-US" altLang="zh-CN" sz="2400" dirty="0" smtClean="0">
                <a:latin typeface="Cambria" panose="02040503050406030204" pitchFamily="18" charset="0"/>
              </a:rPr>
              <a:t>Every </a:t>
            </a:r>
            <a:r>
              <a:rPr lang="en-US" altLang="zh-CN" sz="2400" dirty="0">
                <a:latin typeface="Cambria" panose="02040503050406030204" pitchFamily="18" charset="0"/>
              </a:rPr>
              <a:t>weekend this is “Wales” premier comedy club </a:t>
            </a:r>
            <a:r>
              <a:rPr lang="en-US" altLang="zh-CN" sz="2400" b="1" i="1" dirty="0">
                <a:solidFill>
                  <a:srgbClr val="FF0000"/>
                </a:solidFill>
                <a:latin typeface="Cambria" panose="02040503050406030204" pitchFamily="18" charset="0"/>
                <a:ea typeface="Cambria" panose="02040503050406030204" pitchFamily="18" charset="0"/>
              </a:rPr>
              <a:t>where</a:t>
            </a:r>
            <a:r>
              <a:rPr lang="en-US" altLang="zh-CN" sz="2400" dirty="0">
                <a:latin typeface="Cambria" panose="02040503050406030204" pitchFamily="18" charset="0"/>
              </a:rPr>
              <a:t> having a great time is the order for both audiences and comedy stars alike. </a:t>
            </a:r>
            <a:endParaRPr lang="en-US" altLang="zh-CN" sz="2400" dirty="0">
              <a:latin typeface="Cambria" panose="02040503050406030204" pitchFamily="18" charset="0"/>
            </a:endParaRPr>
          </a:p>
          <a:p>
            <a:endParaRPr lang="en-US" altLang="zh-CN" sz="2400" dirty="0">
              <a:latin typeface="Cambria" panose="02040503050406030204" pitchFamily="18" charset="0"/>
            </a:endParaRPr>
          </a:p>
          <a:p>
            <a:r>
              <a:rPr lang="en-US" altLang="zh-CN" sz="2400" dirty="0" smtClean="0">
                <a:latin typeface="Cambria" panose="02040503050406030204" pitchFamily="18" charset="0"/>
              </a:rPr>
              <a:t>The </a:t>
            </a:r>
            <a:r>
              <a:rPr lang="en-US" altLang="zh-CN" sz="2400" dirty="0">
                <a:latin typeface="Cambria" panose="02040503050406030204" pitchFamily="18" charset="0"/>
              </a:rPr>
              <a:t>realization </a:t>
            </a:r>
            <a:r>
              <a:rPr lang="en-US" altLang="zh-CN" sz="2400" b="1" i="1" dirty="0">
                <a:solidFill>
                  <a:srgbClr val="FF0000"/>
                </a:solidFill>
                <a:latin typeface="Cambria" panose="02040503050406030204" pitchFamily="18" charset="0"/>
                <a:ea typeface="Cambria" panose="02040503050406030204" pitchFamily="18" charset="0"/>
              </a:rPr>
              <a:t>that</a:t>
            </a:r>
            <a:r>
              <a:rPr lang="en-US" altLang="zh-CN" sz="2400" dirty="0">
                <a:latin typeface="Cambria" panose="02040503050406030204" pitchFamily="18" charset="0"/>
              </a:rPr>
              <a:t> this is a precious land to be respected by humans, was one of the biggest things that hit home to (</a:t>
            </a:r>
            <a:r>
              <a:rPr lang="zh-CN" altLang="en-US" sz="2400" dirty="0">
                <a:latin typeface="Cambria" panose="02040503050406030204" pitchFamily="18" charset="0"/>
              </a:rPr>
              <a:t>击中要害；</a:t>
            </a:r>
            <a:r>
              <a:rPr lang="en-US" altLang="zh-CN" sz="2400" dirty="0">
                <a:latin typeface="Cambria" panose="02040503050406030204" pitchFamily="18" charset="0"/>
              </a:rPr>
              <a:t>impress) </a:t>
            </a:r>
            <a:r>
              <a:rPr lang="en-US" altLang="zh-CN" sz="2400" dirty="0" err="1">
                <a:latin typeface="Cambria" panose="02040503050406030204" pitchFamily="18" charset="0"/>
              </a:rPr>
              <a:t>Ginni</a:t>
            </a:r>
            <a:r>
              <a:rPr lang="en-US" altLang="zh-CN" sz="2400" dirty="0">
                <a:latin typeface="Cambria" panose="02040503050406030204" pitchFamily="18" charset="0"/>
              </a:rPr>
              <a:t>. </a:t>
            </a:r>
            <a:endParaRPr lang="en-US" altLang="zh-CN" sz="2400" dirty="0">
              <a:latin typeface="Cambria" panose="02040503050406030204" pitchFamily="18" charset="0"/>
            </a:endParaRPr>
          </a:p>
          <a:p>
            <a:endParaRPr lang="en-US" altLang="zh-CN" sz="2400" dirty="0">
              <a:latin typeface="Cambria" panose="02040503050406030204" pitchFamily="18" charset="0"/>
            </a:endParaRPr>
          </a:p>
          <a:p>
            <a:r>
              <a:rPr lang="en-US" altLang="zh-CN" sz="2400" b="1" i="1" dirty="0" smtClean="0">
                <a:solidFill>
                  <a:srgbClr val="FF0000"/>
                </a:solidFill>
                <a:latin typeface="Cambria" panose="02040503050406030204" pitchFamily="18" charset="0"/>
              </a:rPr>
              <a:t>Despite </a:t>
            </a:r>
            <a:r>
              <a:rPr lang="en-US" altLang="zh-CN" sz="2400" b="1" i="1" dirty="0">
                <a:solidFill>
                  <a:srgbClr val="FF0000"/>
                </a:solidFill>
                <a:latin typeface="Cambria" panose="02040503050406030204" pitchFamily="18" charset="0"/>
              </a:rPr>
              <a:t>being</a:t>
            </a:r>
            <a:r>
              <a:rPr lang="en-US" altLang="zh-CN" sz="2400" dirty="0">
                <a:latin typeface="Cambria" panose="02040503050406030204" pitchFamily="18" charset="0"/>
              </a:rPr>
              <a:t> an obvious attempt to make us passionate about her subject, it really is true that learning a new language can change your personality. </a:t>
            </a:r>
            <a:endParaRPr lang="zh-CN" altLang="en-US" sz="2400" dirty="0">
              <a:latin typeface="Cambria" panose="02040503050406030204" pitchFamily="18" charset="0"/>
            </a:endParaRPr>
          </a:p>
        </p:txBody>
      </p:sp>
      <p:sp>
        <p:nvSpPr>
          <p:cNvPr id="7" name="TextBox 6"/>
          <p:cNvSpPr txBox="1"/>
          <p:nvPr/>
        </p:nvSpPr>
        <p:spPr>
          <a:xfrm>
            <a:off x="559983" y="6181304"/>
            <a:ext cx="10563288" cy="461665"/>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1. </a:t>
            </a:r>
            <a:r>
              <a:rPr lang="zh-CN" altLang="en-US" sz="2400" b="1" dirty="0" smtClean="0">
                <a:solidFill>
                  <a:srgbClr val="FF0000"/>
                </a:solidFill>
                <a:latin typeface="Times New Roman" panose="02020603050405020304" pitchFamily="18" charset="0"/>
                <a:cs typeface="Times New Roman" panose="02020603050405020304" pitchFamily="18" charset="0"/>
              </a:rPr>
              <a:t>抓句子主干：主谓宾、主谓、主系表                       </a:t>
            </a:r>
            <a:r>
              <a:rPr lang="en-US" altLang="zh-CN" sz="2400" b="1" dirty="0" smtClean="0">
                <a:solidFill>
                  <a:srgbClr val="FF0000"/>
                </a:solidFill>
                <a:latin typeface="Times New Roman" panose="02020603050405020304" pitchFamily="18" charset="0"/>
                <a:cs typeface="Times New Roman" panose="02020603050405020304" pitchFamily="18" charset="0"/>
              </a:rPr>
              <a:t>2. </a:t>
            </a:r>
            <a:r>
              <a:rPr lang="zh-CN" altLang="en-US" sz="2400" b="1" dirty="0" smtClean="0">
                <a:solidFill>
                  <a:srgbClr val="FF0000"/>
                </a:solidFill>
                <a:latin typeface="Times New Roman" panose="02020603050405020304" pitchFamily="18" charset="0"/>
                <a:cs typeface="Times New Roman" panose="02020603050405020304" pitchFamily="18" charset="0"/>
              </a:rPr>
              <a:t>判断是否为特殊句式</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4"/>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grpSp>
        <p:nvGrpSpPr>
          <p:cNvPr id="3" name="组合 2"/>
          <p:cNvGrpSpPr/>
          <p:nvPr/>
        </p:nvGrpSpPr>
        <p:grpSpPr>
          <a:xfrm>
            <a:off x="0" y="-100668"/>
            <a:ext cx="1499870" cy="1080898"/>
            <a:chOff x="-3416707" y="-150920"/>
            <a:chExt cx="1499730" cy="1080712"/>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l="7056" r="7056"/>
            <a:stretch>
              <a:fillRect/>
            </a:stretch>
          </p:blipFill>
          <p:spPr>
            <a:xfrm flipV="1">
              <a:off x="-3416707" y="-150920"/>
              <a:ext cx="1499730" cy="1080712"/>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5" name="文本框 51"/>
            <p:cNvSpPr txBox="1"/>
            <p:nvPr/>
          </p:nvSpPr>
          <p:spPr>
            <a:xfrm>
              <a:off x="-3122638" y="4157"/>
              <a:ext cx="1010734" cy="646219"/>
            </a:xfrm>
            <a:prstGeom prst="rect">
              <a:avLst/>
            </a:prstGeom>
            <a:noFill/>
          </p:spPr>
          <p:txBody>
            <a:bodyPr wrap="square" rtlCol="0">
              <a:spAutoFit/>
            </a:bodyPr>
            <a:lstStyle/>
            <a:p>
              <a:r>
                <a:rPr lang="en-US" altLang="zh-CN" sz="3600" b="1" dirty="0" smtClean="0">
                  <a:solidFill>
                    <a:schemeClr val="bg1"/>
                  </a:solidFill>
                  <a:latin typeface="汉仪舒圆黑简" panose="00020600040101010101" pitchFamily="18" charset="-122"/>
                  <a:ea typeface="汉仪舒圆黑简" panose="00020600040101010101" pitchFamily="18" charset="-122"/>
                </a:rPr>
                <a:t>03</a:t>
              </a:r>
              <a:endParaRPr lang="zh-CN" altLang="en-US" sz="3600" dirty="0">
                <a:solidFill>
                  <a:schemeClr val="bg1"/>
                </a:solidFill>
                <a:latin typeface="汉仪舒圆黑简" panose="00020600040101010101" pitchFamily="18" charset="-122"/>
                <a:ea typeface="汉仪舒圆黑简" panose="00020600040101010101" pitchFamily="18" charset="-122"/>
              </a:endParaRPr>
            </a:p>
          </p:txBody>
        </p:sp>
      </p:grpSp>
      <p:sp>
        <p:nvSpPr>
          <p:cNvPr id="6" name="文本框 3"/>
          <p:cNvSpPr txBox="1"/>
          <p:nvPr/>
        </p:nvSpPr>
        <p:spPr>
          <a:xfrm>
            <a:off x="1304925" y="178796"/>
            <a:ext cx="7576185" cy="521970"/>
          </a:xfrm>
          <a:prstGeom prst="rect">
            <a:avLst/>
          </a:prstGeom>
          <a:noFill/>
        </p:spPr>
        <p:txBody>
          <a:bodyPr wrap="square" rtlCol="0">
            <a:spAutoFit/>
          </a:bodyPr>
          <a:lstStyle/>
          <a:p>
            <a:r>
              <a:rPr lang="en-US" altLang="zh-CN" sz="2800" b="1" dirty="0">
                <a:latin typeface="MV Boli" panose="02000500030200090000" charset="0"/>
                <a:cs typeface="MV Boli" panose="02000500030200090000" charset="0"/>
              </a:rPr>
              <a:t>What can you do to achieve your goal?</a:t>
            </a:r>
            <a:endParaRPr lang="en-US" altLang="zh-CN" sz="2800" b="1" dirty="0">
              <a:latin typeface="MV Boli" panose="02000500030200090000" charset="0"/>
              <a:cs typeface="MV Boli" panose="02000500030200090000" charset="0"/>
            </a:endParaRPr>
          </a:p>
        </p:txBody>
      </p:sp>
      <p:pic>
        <p:nvPicPr>
          <p:cNvPr id="9" name="图片 1" descr="5c98396b84cb4"/>
          <p:cNvPicPr>
            <a:picLocks noChangeAspect="1"/>
          </p:cNvPicPr>
          <p:nvPr/>
        </p:nvPicPr>
        <p:blipFill>
          <a:blip r:embed="rId4"/>
          <a:stretch>
            <a:fillRect/>
          </a:stretch>
        </p:blipFill>
        <p:spPr>
          <a:xfrm>
            <a:off x="526824" y="1882735"/>
            <a:ext cx="3091905" cy="3936148"/>
          </a:xfrm>
          <a:prstGeom prst="rect">
            <a:avLst/>
          </a:prstGeom>
          <a:noFill/>
          <a:ln w="9525">
            <a:noFill/>
          </a:ln>
        </p:spPr>
      </p:pic>
      <p:sp>
        <p:nvSpPr>
          <p:cNvPr id="10" name="平行四边形 9"/>
          <p:cNvSpPr/>
          <p:nvPr/>
        </p:nvSpPr>
        <p:spPr>
          <a:xfrm flipH="1">
            <a:off x="2950411" y="1108873"/>
            <a:ext cx="5071562" cy="1222375"/>
          </a:xfrm>
          <a:prstGeom prst="parallelogram">
            <a:avLst/>
          </a:prstGeom>
          <a:solidFill>
            <a:srgbClr val="EF9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b="1" noProof="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accuracy</a:t>
            </a:r>
            <a:endParaRPr lang="zh-CN" altLang="en-US" sz="4000" b="1" strike="noStrike" noProof="1">
              <a:effectLst>
                <a:outerShdw blurRad="38100" dist="38100" dir="2700000" algn="tl">
                  <a:srgbClr val="000000">
                    <a:alpha val="43137"/>
                  </a:srgbClr>
                </a:outerShdw>
              </a:effectLst>
              <a:latin typeface="Cambria" panose="02040503050406030204" pitchFamily="18" charset="0"/>
            </a:endParaRPr>
          </a:p>
        </p:txBody>
      </p:sp>
      <p:sp>
        <p:nvSpPr>
          <p:cNvPr id="11" name="平行四边形 10"/>
          <p:cNvSpPr/>
          <p:nvPr/>
        </p:nvSpPr>
        <p:spPr>
          <a:xfrm flipH="1">
            <a:off x="3335608" y="2580182"/>
            <a:ext cx="5079186" cy="1376363"/>
          </a:xfrm>
          <a:prstGeom prst="parallelogram">
            <a:avLst/>
          </a:prstGeom>
          <a:solidFill>
            <a:srgbClr val="E5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400" strike="noStrike" noProof="1">
                <a:sym typeface="+mn-ea"/>
              </a:rPr>
              <a:t>   </a:t>
            </a:r>
            <a:endParaRPr lang="en-US" altLang="zh-CN" sz="4400" strike="noStrike" noProof="1">
              <a:sym typeface="+mn-ea"/>
            </a:endParaRPr>
          </a:p>
          <a:p>
            <a:pPr algn="ctr" fontAlgn="base"/>
            <a:r>
              <a:rPr lang="en-US" altLang="zh-CN" sz="4000" b="1" noProof="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accumulation</a:t>
            </a:r>
            <a:endParaRPr lang="zh-CN" altLang="en-US" sz="4400" b="1" strike="noStrike" noProof="1">
              <a:sym typeface="+mn-ea"/>
            </a:endParaRPr>
          </a:p>
          <a:p>
            <a:pPr algn="ctr" fontAlgn="base"/>
            <a:endParaRPr lang="zh-CN" altLang="en-US" sz="4400" b="1" strike="noStrike" noProof="1">
              <a:sym typeface="+mn-ea"/>
            </a:endParaRPr>
          </a:p>
        </p:txBody>
      </p:sp>
      <p:sp>
        <p:nvSpPr>
          <p:cNvPr id="12" name="平行四边形 11"/>
          <p:cNvSpPr/>
          <p:nvPr/>
        </p:nvSpPr>
        <p:spPr>
          <a:xfrm flipH="1">
            <a:off x="3751041" y="4223786"/>
            <a:ext cx="5130068" cy="1438275"/>
          </a:xfrm>
          <a:prstGeom prst="parallelogram">
            <a:avLst/>
          </a:prstGeom>
          <a:solidFill>
            <a:srgbClr val="459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b="1" strike="noStrike" noProof="1" smtClean="0">
                <a:latin typeface="Cambria" panose="02040503050406030204" pitchFamily="18" charset="0"/>
                <a:ea typeface="Cambria" panose="02040503050406030204" pitchFamily="18" charset="0"/>
              </a:rPr>
              <a:t>application</a:t>
            </a:r>
            <a:endParaRPr lang="zh-CN" altLang="en-US" sz="4000" b="1" strike="noStrike" noProof="1">
              <a:latin typeface="Cambria" panose="02040503050406030204" pitchFamily="18" charset="0"/>
            </a:endParaRPr>
          </a:p>
        </p:txBody>
      </p:sp>
      <p:pic>
        <p:nvPicPr>
          <p:cNvPr id="5122"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99746"/>
                    </a14:imgEffect>
                  </a14:imgLayer>
                </a14:imgProps>
              </a:ext>
              <a:ext uri="{28A0092B-C50C-407E-A947-70E740481C1C}">
                <a14:useLocalDpi xmlns:a14="http://schemas.microsoft.com/office/drawing/2010/main" val="0"/>
              </a:ext>
            </a:extLst>
          </a:blip>
          <a:srcRect l="23171" r="-1" b="32524"/>
          <a:stretch>
            <a:fillRect/>
          </a:stretch>
        </p:blipFill>
        <p:spPr bwMode="auto">
          <a:xfrm>
            <a:off x="8149294" y="1309554"/>
            <a:ext cx="4251050" cy="254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图片 11" descr="水印"/>
          <p:cNvPicPr>
            <a:picLocks noChangeAspect="1"/>
          </p:cNvPicPr>
          <p:nvPr/>
        </p:nvPicPr>
        <p:blipFill>
          <a:blip r:embed="rId7"/>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ldLvl="0" animBg="1"/>
      <p:bldP spid="10" grpId="1" animBg="1"/>
      <p:bldP spid="11" grpId="0" bldLvl="0" animBg="1"/>
      <p:bldP spid="11" grpId="1" animBg="1"/>
      <p:bldP spid="12" grpId="0" bldLvl="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4" name="TextBox 3"/>
          <p:cNvSpPr txBox="1"/>
          <p:nvPr/>
        </p:nvSpPr>
        <p:spPr>
          <a:xfrm>
            <a:off x="822809" y="6105342"/>
            <a:ext cx="5798916" cy="954107"/>
          </a:xfrm>
          <a:prstGeom prst="rect">
            <a:avLst/>
          </a:prstGeom>
          <a:noFill/>
        </p:spPr>
        <p:txBody>
          <a:bodyPr wrap="square" rtlCol="0">
            <a:spAutoFit/>
          </a:bodyPr>
          <a:lstStyle/>
          <a:p>
            <a:r>
              <a:rPr lang="zh-CN" altLang="en-US" sz="2800" dirty="0"/>
              <a:t>首</a:t>
            </a:r>
            <a:r>
              <a:rPr lang="zh-CN" altLang="en-US" sz="2800" dirty="0" smtClean="0"/>
              <a:t>考</a:t>
            </a:r>
            <a:r>
              <a:rPr lang="en-US" altLang="zh-CN" sz="2800" dirty="0" smtClean="0"/>
              <a:t>114                     </a:t>
            </a:r>
            <a:r>
              <a:rPr lang="zh-CN" altLang="en-US" sz="2800" dirty="0" smtClean="0"/>
              <a:t>高考</a:t>
            </a:r>
            <a:r>
              <a:rPr lang="en-US" altLang="zh-CN" sz="2800" dirty="0" smtClean="0"/>
              <a:t>129</a:t>
            </a:r>
            <a:endParaRPr lang="en-US" altLang="zh-CN" sz="2800" dirty="0" smtClean="0"/>
          </a:p>
          <a:p>
            <a:endParaRPr lang="zh-CN" altLang="en-US" sz="2800" dirty="0"/>
          </a:p>
        </p:txBody>
      </p:sp>
      <p:sp>
        <p:nvSpPr>
          <p:cNvPr id="5" name="平行四边形 4"/>
          <p:cNvSpPr/>
          <p:nvPr/>
        </p:nvSpPr>
        <p:spPr>
          <a:xfrm flipH="1">
            <a:off x="126188" y="148176"/>
            <a:ext cx="2952678" cy="704733"/>
          </a:xfrm>
          <a:prstGeom prst="parallelogram">
            <a:avLst/>
          </a:prstGeom>
          <a:solidFill>
            <a:srgbClr val="EF9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b="1" noProof="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accuracy</a:t>
            </a:r>
            <a:endParaRPr lang="zh-CN" altLang="en-US" sz="4000" b="1" strike="noStrike" noProof="1">
              <a:effectLst>
                <a:outerShdw blurRad="38100" dist="38100" dir="2700000" algn="tl">
                  <a:srgbClr val="000000">
                    <a:alpha val="43137"/>
                  </a:srgbClr>
                </a:outerShdw>
              </a:effectLst>
              <a:latin typeface="Cambria" panose="02040503050406030204" pitchFamily="18" charset="0"/>
            </a:endParaRPr>
          </a:p>
        </p:txBody>
      </p:sp>
      <p:sp>
        <p:nvSpPr>
          <p:cNvPr id="6" name="TextBox 5"/>
          <p:cNvSpPr txBox="1"/>
          <p:nvPr/>
        </p:nvSpPr>
        <p:spPr>
          <a:xfrm>
            <a:off x="3530277" y="391244"/>
            <a:ext cx="8380072" cy="461665"/>
          </a:xfrm>
          <a:prstGeom prst="rect">
            <a:avLst/>
          </a:prstGeom>
          <a:noFill/>
        </p:spPr>
        <p:txBody>
          <a:bodyPr wrap="square" rtlCol="0">
            <a:spAutoFit/>
          </a:bodyPr>
          <a:lstStyle/>
          <a:p>
            <a:r>
              <a:rPr lang="en-US" altLang="zh-CN" sz="2400" b="1" dirty="0" smtClean="0">
                <a:latin typeface="Cambria" panose="02040503050406030204" pitchFamily="18" charset="0"/>
                <a:ea typeface="Cambria" panose="02040503050406030204" pitchFamily="18" charset="0"/>
              </a:rPr>
              <a:t>handwriting/ spelling/ pronunciation/ usage/ collocation  </a:t>
            </a:r>
            <a:endParaRPr lang="zh-CN" altLang="en-US" sz="2400" b="1" dirty="0">
              <a:latin typeface="Cambria" panose="02040503050406030204" pitchFamily="18" charset="0"/>
            </a:endParaRPr>
          </a:p>
        </p:txBody>
      </p:sp>
      <p:sp>
        <p:nvSpPr>
          <p:cNvPr id="7" name="TextBox 6"/>
          <p:cNvSpPr txBox="1"/>
          <p:nvPr/>
        </p:nvSpPr>
        <p:spPr>
          <a:xfrm>
            <a:off x="7396222" y="1669247"/>
            <a:ext cx="5011839" cy="4154984"/>
          </a:xfrm>
          <a:prstGeom prst="rect">
            <a:avLst/>
          </a:prstGeom>
          <a:noFill/>
        </p:spPr>
        <p:txBody>
          <a:bodyPr wrap="square" rtlCol="0">
            <a:spAutoFit/>
          </a:bodyPr>
          <a:lstStyle/>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truth   true    truly </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facial     beneficial    financial</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en-US" altLang="zh-CN" sz="2400" b="1" i="1" dirty="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It is high time that sb. did/ should do regret to do vs. regret doing</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en-US" altLang="zh-CN" sz="2400" b="1" i="1" dirty="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what to do with </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how to deal with </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mop the floor </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cut the steak with a knife </a:t>
            </a:r>
            <a:endPar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altLang="zh-CN" sz="2400" b="1" i="1" dirty="0" smtClean="0">
                <a:latin typeface="Times New Roman" panose="02020603050405020304" pitchFamily="18" charset="0"/>
                <a:ea typeface="Cambria" panose="02040503050406030204" pitchFamily="18" charset="0"/>
                <a:cs typeface="Times New Roman" panose="02020603050405020304" pitchFamily="18" charset="0"/>
              </a:rPr>
              <a:t> </a:t>
            </a:r>
            <a:endParaRPr lang="zh-CN" altLang="en-US" sz="2400" b="1" i="1"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68668" y="1977789"/>
            <a:ext cx="4717204" cy="353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95" t="6168" r="3178" b="8785"/>
          <a:stretch>
            <a:fillRect/>
          </a:stretch>
        </p:blipFill>
        <p:spPr bwMode="auto">
          <a:xfrm>
            <a:off x="98644" y="1388137"/>
            <a:ext cx="3623623" cy="47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3" name="平行四边形 2"/>
          <p:cNvSpPr/>
          <p:nvPr/>
        </p:nvSpPr>
        <p:spPr>
          <a:xfrm flipH="1">
            <a:off x="117842" y="149499"/>
            <a:ext cx="4199514" cy="672304"/>
          </a:xfrm>
          <a:prstGeom prst="parallelogram">
            <a:avLst/>
          </a:prstGeom>
          <a:solidFill>
            <a:srgbClr val="E5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400" strike="noStrike" noProof="1">
                <a:sym typeface="+mn-ea"/>
              </a:rPr>
              <a:t>   </a:t>
            </a:r>
            <a:endParaRPr lang="en-US" altLang="zh-CN" sz="4400" strike="noStrike" noProof="1">
              <a:sym typeface="+mn-ea"/>
            </a:endParaRPr>
          </a:p>
          <a:p>
            <a:pPr algn="ctr" fontAlgn="base"/>
            <a:r>
              <a:rPr lang="en-US" altLang="zh-CN" sz="4000" b="1" noProof="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accumulation</a:t>
            </a:r>
            <a:endParaRPr lang="zh-CN" altLang="en-US" sz="4400" b="1" strike="noStrike" noProof="1">
              <a:sym typeface="+mn-ea"/>
            </a:endParaRPr>
          </a:p>
          <a:p>
            <a:pPr algn="ctr" fontAlgn="base"/>
            <a:endParaRPr lang="zh-CN" altLang="en-US" sz="4400" b="1" strike="noStrike" noProof="1">
              <a:sym typeface="+mn-ea"/>
            </a:endParaRPr>
          </a:p>
        </p:txBody>
      </p:sp>
      <p:sp>
        <p:nvSpPr>
          <p:cNvPr id="4" name="TextBox 3"/>
          <p:cNvSpPr txBox="1"/>
          <p:nvPr/>
        </p:nvSpPr>
        <p:spPr>
          <a:xfrm>
            <a:off x="486134" y="1074150"/>
            <a:ext cx="11100123" cy="5016758"/>
          </a:xfrm>
          <a:prstGeom prst="rect">
            <a:avLst/>
          </a:prstGeom>
          <a:noFill/>
        </p:spPr>
        <p:txBody>
          <a:bodyPr wrap="square" rtlCol="0">
            <a:spAutoFit/>
          </a:bodyPr>
          <a:lstStyle/>
          <a:p>
            <a:r>
              <a:rPr lang="en-US" altLang="zh-CN" sz="3200" b="1" dirty="0">
                <a:solidFill>
                  <a:srgbClr val="0000FF"/>
                </a:solidFill>
                <a:latin typeface="Cambria" panose="02040503050406030204" pitchFamily="18" charset="0"/>
                <a:ea typeface="Cambria" panose="02040503050406030204" pitchFamily="18" charset="0"/>
              </a:rPr>
              <a:t>words</a:t>
            </a:r>
            <a:r>
              <a:rPr lang="en-US" altLang="zh-CN" sz="3200" b="1" dirty="0">
                <a:latin typeface="Cambria" panose="02040503050406030204" pitchFamily="18" charset="0"/>
                <a:ea typeface="Cambria" panose="02040503050406030204" pitchFamily="18" charset="0"/>
              </a:rPr>
              <a:t>- </a:t>
            </a:r>
            <a:r>
              <a:rPr lang="en-US" altLang="zh-CN" sz="3200" b="1" dirty="0" smtClean="0">
                <a:latin typeface="Cambria" panose="02040503050406030204" pitchFamily="18" charset="0"/>
                <a:ea typeface="Cambria" panose="02040503050406030204" pitchFamily="18" charset="0"/>
              </a:rPr>
              <a:t>antonym</a:t>
            </a:r>
            <a:r>
              <a:rPr lang="zh-CN" altLang="en-US" sz="3200" b="1" dirty="0" smtClean="0">
                <a:latin typeface="Cambria" panose="02040503050406030204" pitchFamily="18" charset="0"/>
                <a:ea typeface="Cambria" panose="02040503050406030204" pitchFamily="18" charset="0"/>
              </a:rPr>
              <a:t>反义词</a:t>
            </a:r>
            <a:r>
              <a:rPr lang="en-US" altLang="zh-CN" sz="3200" b="1" dirty="0" smtClean="0">
                <a:latin typeface="Cambria" panose="02040503050406030204" pitchFamily="18" charset="0"/>
                <a:ea typeface="Cambria" panose="02040503050406030204" pitchFamily="18" charset="0"/>
              </a:rPr>
              <a:t>/ synonym</a:t>
            </a:r>
            <a:r>
              <a:rPr lang="zh-CN" altLang="en-US" sz="3200" b="1" dirty="0" smtClean="0">
                <a:latin typeface="Cambria" panose="02040503050406030204" pitchFamily="18" charset="0"/>
                <a:ea typeface="Cambria" panose="02040503050406030204" pitchFamily="18" charset="0"/>
              </a:rPr>
              <a:t>近义词</a:t>
            </a:r>
            <a:r>
              <a:rPr lang="en-US" altLang="zh-CN" sz="3200" b="1" dirty="0" smtClean="0">
                <a:latin typeface="Cambria" panose="02040503050406030204" pitchFamily="18" charset="0"/>
                <a:ea typeface="Cambria" panose="02040503050406030204" pitchFamily="18" charset="0"/>
              </a:rPr>
              <a:t>/ hyponym</a:t>
            </a:r>
            <a:r>
              <a:rPr lang="zh-CN" altLang="en-US" sz="3200" b="1" dirty="0" smtClean="0">
                <a:latin typeface="Cambria" panose="02040503050406030204" pitchFamily="18" charset="0"/>
                <a:ea typeface="Cambria" panose="02040503050406030204" pitchFamily="18" charset="0"/>
              </a:rPr>
              <a:t>下义词</a:t>
            </a:r>
            <a:endParaRPr lang="en-US" altLang="zh-CN" sz="3200" b="1" dirty="0" smtClean="0">
              <a:latin typeface="Cambria" panose="02040503050406030204" pitchFamily="18" charset="0"/>
              <a:ea typeface="Cambria" panose="02040503050406030204" pitchFamily="18" charset="0"/>
            </a:endParaRPr>
          </a:p>
          <a:p>
            <a:r>
              <a:rPr lang="en-US" altLang="zh-CN" sz="3200" b="1" dirty="0" smtClean="0">
                <a:solidFill>
                  <a:srgbClr val="0000FF"/>
                </a:solidFill>
                <a:latin typeface="Cambria" panose="02040503050406030204" pitchFamily="18" charset="0"/>
                <a:ea typeface="Cambria" panose="02040503050406030204" pitchFamily="18" charset="0"/>
              </a:rPr>
              <a:t>               </a:t>
            </a:r>
            <a:endParaRPr lang="en-US" altLang="zh-CN" sz="3200" b="1" dirty="0" smtClean="0">
              <a:solidFill>
                <a:srgbClr val="0000FF"/>
              </a:solidFill>
              <a:latin typeface="Cambria" panose="02040503050406030204" pitchFamily="18" charset="0"/>
              <a:ea typeface="Cambria" panose="02040503050406030204" pitchFamily="18" charset="0"/>
            </a:endParaRPr>
          </a:p>
          <a:p>
            <a:r>
              <a:rPr lang="en-US" altLang="zh-CN" sz="3200" b="1" dirty="0" smtClean="0">
                <a:solidFill>
                  <a:srgbClr val="0000FF"/>
                </a:solidFill>
                <a:latin typeface="Cambria" panose="02040503050406030204" pitchFamily="18" charset="0"/>
                <a:ea typeface="Cambria" panose="02040503050406030204" pitchFamily="18" charset="0"/>
              </a:rPr>
              <a:t>chunks</a:t>
            </a:r>
            <a:r>
              <a:rPr lang="en-US" altLang="zh-CN" sz="3200" b="1" dirty="0" smtClean="0">
                <a:latin typeface="Cambria" panose="02040503050406030204" pitchFamily="18" charset="0"/>
                <a:ea typeface="Cambria" panose="02040503050406030204" pitchFamily="18" charset="0"/>
              </a:rPr>
              <a:t>- correct collocation </a:t>
            </a:r>
            <a:endParaRPr lang="en-US" altLang="zh-CN" sz="3200" b="1" dirty="0" smtClean="0">
              <a:latin typeface="Cambria" panose="02040503050406030204" pitchFamily="18" charset="0"/>
              <a:ea typeface="Cambria" panose="02040503050406030204" pitchFamily="18" charset="0"/>
            </a:endParaRPr>
          </a:p>
          <a:p>
            <a:endParaRPr lang="en-US" altLang="zh-CN" sz="3200" b="1" dirty="0" smtClean="0">
              <a:solidFill>
                <a:srgbClr val="0000FF"/>
              </a:solidFill>
              <a:latin typeface="Cambria" panose="02040503050406030204" pitchFamily="18" charset="0"/>
            </a:endParaRPr>
          </a:p>
          <a:p>
            <a:r>
              <a:rPr lang="en-US" altLang="zh-CN" sz="3200" b="1" dirty="0" smtClean="0">
                <a:solidFill>
                  <a:srgbClr val="0000FF"/>
                </a:solidFill>
                <a:latin typeface="Cambria" panose="02040503050406030204" pitchFamily="18" charset="0"/>
              </a:rPr>
              <a:t>sentence</a:t>
            </a:r>
            <a:r>
              <a:rPr lang="en-US" altLang="zh-CN" sz="3200" b="1" dirty="0" smtClean="0">
                <a:latin typeface="Cambria" panose="02040503050406030204" pitchFamily="18" charset="0"/>
              </a:rPr>
              <a:t> patterns</a:t>
            </a:r>
            <a:endParaRPr lang="en-US" altLang="zh-CN" sz="3200" b="1" dirty="0" smtClean="0">
              <a:latin typeface="Cambria" panose="02040503050406030204" pitchFamily="18" charset="0"/>
            </a:endParaRPr>
          </a:p>
          <a:p>
            <a:endParaRPr lang="en-US" altLang="zh-CN" sz="3200" b="1" dirty="0" smtClean="0">
              <a:latin typeface="Cambria" panose="02040503050406030204" pitchFamily="18" charset="0"/>
            </a:endParaRPr>
          </a:p>
          <a:p>
            <a:r>
              <a:rPr lang="en-US" altLang="zh-CN" sz="3200" b="1" dirty="0" smtClean="0">
                <a:solidFill>
                  <a:srgbClr val="0000FF"/>
                </a:solidFill>
                <a:latin typeface="Cambria" panose="02040503050406030204" pitchFamily="18" charset="0"/>
              </a:rPr>
              <a:t>text</a:t>
            </a:r>
            <a:endParaRPr lang="en-US" altLang="zh-CN" sz="3200" b="1" dirty="0" smtClean="0">
              <a:solidFill>
                <a:srgbClr val="0000FF"/>
              </a:solidFill>
              <a:latin typeface="Cambria" panose="02040503050406030204" pitchFamily="18" charset="0"/>
            </a:endParaRPr>
          </a:p>
          <a:p>
            <a:r>
              <a:rPr lang="en-US" altLang="zh-CN" sz="3200" b="1" dirty="0" smtClean="0">
                <a:latin typeface="Cambria" panose="02040503050406030204" pitchFamily="18" charset="0"/>
              </a:rPr>
              <a:t>conjunctions</a:t>
            </a:r>
            <a:endParaRPr lang="en-US" altLang="zh-CN" sz="3200" b="1" dirty="0" smtClean="0">
              <a:latin typeface="Cambria" panose="02040503050406030204" pitchFamily="18" charset="0"/>
            </a:endParaRPr>
          </a:p>
          <a:p>
            <a:r>
              <a:rPr lang="en-US" altLang="zh-CN" sz="3200" b="1" dirty="0" smtClean="0">
                <a:latin typeface="Cambria" panose="02040503050406030204" pitchFamily="18" charset="0"/>
              </a:rPr>
              <a:t>cohesive devices </a:t>
            </a:r>
            <a:endParaRPr lang="en-US" altLang="zh-CN" sz="3200" b="1" dirty="0" smtClean="0">
              <a:latin typeface="Cambria" panose="02040503050406030204" pitchFamily="18" charset="0"/>
            </a:endParaRPr>
          </a:p>
          <a:p>
            <a:r>
              <a:rPr lang="en-US" altLang="zh-CN" sz="3200" b="1" dirty="0" smtClean="0">
                <a:latin typeface="Cambria" panose="02040503050406030204" pitchFamily="18" charset="0"/>
              </a:rPr>
              <a:t>rhetorical devices </a:t>
            </a:r>
            <a:endParaRPr lang="en-US" altLang="zh-CN" sz="3200" b="1" dirty="0">
              <a:latin typeface="Cambria"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654" y="2689102"/>
            <a:ext cx="5847388" cy="3282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338"/>
          <a:stretch>
            <a:fillRect/>
          </a:stretch>
        </p:blipFill>
        <p:spPr bwMode="auto">
          <a:xfrm>
            <a:off x="4548724" y="1404276"/>
            <a:ext cx="3964451" cy="4686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587" r="9399" b="7623"/>
          <a:stretch>
            <a:fillRect/>
          </a:stretch>
        </p:blipFill>
        <p:spPr bwMode="auto">
          <a:xfrm>
            <a:off x="8513175" y="1404276"/>
            <a:ext cx="3722442" cy="46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2" name="平行四边形 1"/>
          <p:cNvSpPr/>
          <p:nvPr/>
        </p:nvSpPr>
        <p:spPr>
          <a:xfrm flipH="1">
            <a:off x="151315" y="149498"/>
            <a:ext cx="3726205" cy="764902"/>
          </a:xfrm>
          <a:prstGeom prst="parallelogram">
            <a:avLst/>
          </a:prstGeom>
          <a:solidFill>
            <a:srgbClr val="459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b="1" strike="noStrike" noProof="1" smtClean="0">
                <a:latin typeface="Cambria" panose="02040503050406030204" pitchFamily="18" charset="0"/>
                <a:ea typeface="Cambria" panose="02040503050406030204" pitchFamily="18" charset="0"/>
              </a:rPr>
              <a:t>application</a:t>
            </a:r>
            <a:endParaRPr lang="zh-CN" altLang="en-US" sz="4000" b="1" strike="noStrike" noProof="1">
              <a:latin typeface="Cambria" panose="02040503050406030204" pitchFamily="18" charset="0"/>
            </a:endParaRPr>
          </a:p>
        </p:txBody>
      </p:sp>
      <p:pic>
        <p:nvPicPr>
          <p:cNvPr id="2050" name="Picture 2" descr="C:\Users\cheng'ming'zhi\Desktop\杨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81" t="6524" b="18926"/>
          <a:stretch>
            <a:fillRect/>
          </a:stretch>
        </p:blipFill>
        <p:spPr bwMode="auto">
          <a:xfrm>
            <a:off x="151315" y="1517016"/>
            <a:ext cx="2968485" cy="36126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eng'ming'zhi\Desktop\杨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6" t="10673" b="11248"/>
          <a:stretch>
            <a:fillRect/>
          </a:stretch>
        </p:blipFill>
        <p:spPr bwMode="auto">
          <a:xfrm>
            <a:off x="3389781" y="1517015"/>
            <a:ext cx="2906847" cy="3612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heng'ming'zhi\Desktop\杨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31" t="4327" b="7698"/>
          <a:stretch>
            <a:fillRect/>
          </a:stretch>
        </p:blipFill>
        <p:spPr bwMode="auto">
          <a:xfrm>
            <a:off x="6504973" y="1517016"/>
            <a:ext cx="2743200" cy="361260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heng'ming'zhi\Desktop\杨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578" b="15343"/>
          <a:stretch>
            <a:fillRect/>
          </a:stretch>
        </p:blipFill>
        <p:spPr bwMode="auto">
          <a:xfrm>
            <a:off x="9428610" y="1517014"/>
            <a:ext cx="2666934" cy="36126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37550" y="5370655"/>
            <a:ext cx="11157994" cy="523220"/>
          </a:xfrm>
          <a:prstGeom prst="rect">
            <a:avLst/>
          </a:prstGeom>
          <a:noFill/>
        </p:spPr>
        <p:txBody>
          <a:bodyPr wrap="square" rtlCol="0">
            <a:spAutoFit/>
          </a:bodyPr>
          <a:lstStyle/>
          <a:p>
            <a:r>
              <a:rPr lang="zh-CN" altLang="en-US" sz="2800" dirty="0"/>
              <a:t>一</a:t>
            </a:r>
            <a:r>
              <a:rPr lang="zh-CN" altLang="en-US" sz="2800" dirty="0" smtClean="0"/>
              <a:t>稿                           二稿                          三稿                    四稿</a:t>
            </a:r>
            <a:endParaRPr lang="en-US" altLang="zh-CN" sz="2800" dirty="0" smtClean="0"/>
          </a:p>
        </p:txBody>
      </p:sp>
      <p:sp>
        <p:nvSpPr>
          <p:cNvPr id="4" name="TextBox 3"/>
          <p:cNvSpPr txBox="1"/>
          <p:nvPr/>
        </p:nvSpPr>
        <p:spPr>
          <a:xfrm>
            <a:off x="3954683" y="290557"/>
            <a:ext cx="8140861" cy="830997"/>
          </a:xfrm>
          <a:prstGeom prst="rect">
            <a:avLst/>
          </a:prstGeom>
          <a:noFill/>
        </p:spPr>
        <p:txBody>
          <a:bodyPr wrap="square" rtlCol="0">
            <a:spAutoFit/>
          </a:bodyPr>
          <a:lstStyle/>
          <a:p>
            <a:r>
              <a:rPr lang="en-US" altLang="zh-CN" sz="2400" b="1" dirty="0" smtClean="0">
                <a:latin typeface="Cambria" panose="02040503050406030204" pitchFamily="18" charset="0"/>
                <a:ea typeface="Cambria" panose="02040503050406030204" pitchFamily="18" charset="0"/>
              </a:rPr>
              <a:t>Rome wasn’t built in a day. </a:t>
            </a:r>
            <a:endParaRPr lang="en-US" altLang="zh-CN" sz="2400" b="1" dirty="0" smtClean="0">
              <a:latin typeface="Cambria" panose="02040503050406030204" pitchFamily="18" charset="0"/>
              <a:ea typeface="Cambria" panose="02040503050406030204" pitchFamily="18" charset="0"/>
            </a:endParaRPr>
          </a:p>
          <a:p>
            <a:r>
              <a:rPr lang="en-US" altLang="zh-CN" sz="2400" b="1" dirty="0" smtClean="0">
                <a:latin typeface="Cambria" panose="02040503050406030204" pitchFamily="18" charset="0"/>
                <a:ea typeface="Cambria" panose="02040503050406030204" pitchFamily="18" charset="0"/>
              </a:rPr>
              <a:t>It takes effort, patience, and the courage to deny yourself.  </a:t>
            </a:r>
            <a:endParaRPr lang="zh-CN" altLang="en-US" sz="2400" b="1"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15" y="2768563"/>
            <a:ext cx="6764136" cy="38152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153" y="914400"/>
            <a:ext cx="6790391" cy="37617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平行四边形 6"/>
          <p:cNvSpPr/>
          <p:nvPr/>
        </p:nvSpPr>
        <p:spPr>
          <a:xfrm flipH="1">
            <a:off x="151315" y="149498"/>
            <a:ext cx="3726205" cy="764902"/>
          </a:xfrm>
          <a:prstGeom prst="parallelogram">
            <a:avLst/>
          </a:prstGeom>
          <a:solidFill>
            <a:srgbClr val="459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b="1" strike="noStrike" noProof="1" smtClean="0">
                <a:latin typeface="Cambria" panose="02040503050406030204" pitchFamily="18" charset="0"/>
                <a:ea typeface="Cambria" panose="02040503050406030204" pitchFamily="18" charset="0"/>
              </a:rPr>
              <a:t>application</a:t>
            </a:r>
            <a:endParaRPr lang="zh-CN" altLang="en-US" sz="4000" b="1" strike="noStrike" noProof="1">
              <a:latin typeface="Cambria" panose="02040503050406030204" pitchFamily="18" charset="0"/>
            </a:endParaRPr>
          </a:p>
        </p:txBody>
      </p:sp>
      <p:sp>
        <p:nvSpPr>
          <p:cNvPr id="8" name="TextBox 7"/>
          <p:cNvSpPr txBox="1"/>
          <p:nvPr/>
        </p:nvSpPr>
        <p:spPr>
          <a:xfrm>
            <a:off x="3954683" y="290557"/>
            <a:ext cx="8140861" cy="461665"/>
          </a:xfrm>
          <a:prstGeom prst="rect">
            <a:avLst/>
          </a:prstGeom>
          <a:noFill/>
        </p:spPr>
        <p:txBody>
          <a:bodyPr wrap="square" rtlCol="0">
            <a:spAutoFit/>
          </a:bodyPr>
          <a:lstStyle/>
          <a:p>
            <a:r>
              <a:rPr lang="en-US" altLang="zh-CN" sz="2400" b="1" dirty="0" smtClean="0">
                <a:latin typeface="Cambria" panose="02040503050406030204" pitchFamily="18" charset="0"/>
                <a:ea typeface="Cambria" panose="02040503050406030204" pitchFamily="18" charset="0"/>
              </a:rPr>
              <a:t>positive transfer</a:t>
            </a:r>
            <a:endParaRPr lang="zh-CN" altLang="en-US" sz="2400" b="1" dirty="0">
              <a:latin typeface="Cambria" panose="02040503050406030204" pitchFamily="18" charset="0"/>
            </a:endParaRPr>
          </a:p>
        </p:txBody>
      </p:sp>
      <p:sp>
        <p:nvSpPr>
          <p:cNvPr id="9" name="TextBox 8"/>
          <p:cNvSpPr txBox="1"/>
          <p:nvPr/>
        </p:nvSpPr>
        <p:spPr>
          <a:xfrm>
            <a:off x="1049437" y="1505898"/>
            <a:ext cx="3730907" cy="830997"/>
          </a:xfrm>
          <a:prstGeom prst="rect">
            <a:avLst/>
          </a:prstGeom>
          <a:noFill/>
        </p:spPr>
        <p:txBody>
          <a:bodyPr wrap="square" rtlCol="0">
            <a:spAutoFit/>
          </a:bodyPr>
          <a:lstStyle/>
          <a:p>
            <a:r>
              <a:rPr lang="zh-CN" altLang="en-US" sz="2400" b="1" dirty="0">
                <a:latin typeface="Cambria" panose="02040503050406030204" pitchFamily="18" charset="0"/>
              </a:rPr>
              <a:t>同一</a:t>
            </a:r>
            <a:r>
              <a:rPr lang="zh-CN" altLang="en-US" sz="2400" b="1" dirty="0" smtClean="0">
                <a:latin typeface="Cambria" panose="02040503050406030204" pitchFamily="18" charset="0"/>
              </a:rPr>
              <a:t>位同学的两篇文章</a:t>
            </a:r>
            <a:endParaRPr lang="en-US" altLang="zh-CN" sz="2400" b="1" dirty="0" smtClean="0">
              <a:latin typeface="Cambria" panose="02040503050406030204" pitchFamily="18" charset="0"/>
            </a:endParaRPr>
          </a:p>
          <a:p>
            <a:r>
              <a:rPr lang="zh-CN" altLang="en-US" sz="2400" b="1" dirty="0">
                <a:latin typeface="Cambria" panose="02040503050406030204" pitchFamily="18" charset="0"/>
              </a:rPr>
              <a:t>划线</a:t>
            </a:r>
            <a:r>
              <a:rPr lang="zh-CN" altLang="en-US" sz="2400" b="1" dirty="0" smtClean="0">
                <a:latin typeface="Cambria" panose="02040503050406030204" pitchFamily="18" charset="0"/>
              </a:rPr>
              <a:t>部分为正迁移</a:t>
            </a:r>
            <a:endParaRPr lang="zh-CN" altLang="en-US" sz="2400" b="1" dirty="0">
              <a:latin typeface="Cambria" panose="02040503050406030204" pitchFamily="18" charset="0"/>
            </a:endParaRPr>
          </a:p>
        </p:txBody>
      </p:sp>
      <p:pic>
        <p:nvPicPr>
          <p:cNvPr id="5124" name="图片 11" descr="水印"/>
          <p:cNvPicPr>
            <a:picLocks noChangeAspect="1"/>
          </p:cNvPicPr>
          <p:nvPr/>
        </p:nvPicPr>
        <p:blipFill>
          <a:blip r:embed="rId5"/>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54722" r="48252" b="26945"/>
          <a:stretch>
            <a:fillRect/>
          </a:stretch>
        </p:blipFill>
        <p:spPr>
          <a:xfrm flipH="1">
            <a:off x="7242300" y="5323743"/>
            <a:ext cx="4949700" cy="1839040"/>
          </a:xfrm>
          <a:prstGeom prst="rect">
            <a:avLst/>
          </a:prstGeom>
        </p:spPr>
      </p:pic>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t="9445" r="44363" b="73055"/>
          <a:stretch>
            <a:fillRect/>
          </a:stretch>
        </p:blipFill>
        <p:spPr>
          <a:xfrm flipV="1">
            <a:off x="0" y="-351551"/>
            <a:ext cx="5522099" cy="1895038"/>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rcRect l="7056" r="7056"/>
          <a:stretch>
            <a:fillRect/>
          </a:stretch>
        </p:blipFill>
        <p:spPr>
          <a:xfrm flipV="1">
            <a:off x="818019" y="1843623"/>
            <a:ext cx="10823563" cy="3480120"/>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4" name="TextBox 3"/>
          <p:cNvSpPr txBox="1"/>
          <p:nvPr/>
        </p:nvSpPr>
        <p:spPr>
          <a:xfrm>
            <a:off x="3096431" y="2652659"/>
            <a:ext cx="6620719" cy="1862048"/>
          </a:xfrm>
          <a:prstGeom prst="rect">
            <a:avLst/>
          </a:prstGeom>
          <a:noFill/>
        </p:spPr>
        <p:txBody>
          <a:bodyPr wrap="square" rtlCol="0">
            <a:spAutoFit/>
          </a:bodyPr>
          <a:lstStyle/>
          <a:p>
            <a:r>
              <a:rPr lang="en-US" altLang="zh-CN" sz="11500" b="1" dirty="0" smtClean="0">
                <a:solidFill>
                  <a:srgbClr val="FFFFFF"/>
                </a:solidFill>
                <a:effectLst>
                  <a:outerShdw blurRad="38100" dist="38100" dir="2700000" algn="tl">
                    <a:srgbClr val="000000">
                      <a:alpha val="43137"/>
                    </a:srgbClr>
                  </a:outerShdw>
                </a:effectLst>
                <a:latin typeface="Brush Script MT" panose="03060802040406070304" pitchFamily="66" charset="0"/>
              </a:rPr>
              <a:t>Best wishes!</a:t>
            </a:r>
            <a:endParaRPr lang="zh-CN" altLang="en-US" sz="11500" b="1" dirty="0">
              <a:solidFill>
                <a:srgbClr val="FFFFFF"/>
              </a:solidFill>
              <a:effectLst>
                <a:outerShdw blurRad="38100" dist="38100" dir="2700000" algn="tl">
                  <a:srgbClr val="000000">
                    <a:alpha val="43137"/>
                  </a:srgbClr>
                </a:outerShdw>
              </a:effectLst>
              <a:latin typeface="Brush Script MT" panose="030608020404060703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750"/>
                                        <p:tgtEl>
                                          <p:spTgt spid="2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750"/>
                                        <p:tgtEl>
                                          <p:spTgt spid="4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54722" r="48252" b="26945"/>
          <a:stretch>
            <a:fillRect/>
          </a:stretch>
        </p:blipFill>
        <p:spPr>
          <a:xfrm flipH="1">
            <a:off x="7241053" y="5005298"/>
            <a:ext cx="4949700" cy="1839040"/>
          </a:xfrm>
          <a:prstGeom prst="rect">
            <a:avLst/>
          </a:prstGeom>
        </p:spPr>
      </p:pic>
      <p:pic>
        <p:nvPicPr>
          <p:cNvPr id="33" name="图片 32"/>
          <p:cNvPicPr>
            <a:picLocks noChangeAspect="1"/>
          </p:cNvPicPr>
          <p:nvPr/>
        </p:nvPicPr>
        <p:blipFill rotWithShape="1">
          <a:blip r:embed="rId4">
            <a:extLst>
              <a:ext uri="{28A0092B-C50C-407E-A947-70E740481C1C}">
                <a14:useLocalDpi xmlns:a14="http://schemas.microsoft.com/office/drawing/2010/main" val="0"/>
              </a:ext>
            </a:extLst>
          </a:blip>
          <a:srcRect l="44722" t="23430" r="39216" b="60833"/>
          <a:stretch>
            <a:fillRect/>
          </a:stretch>
        </p:blipFill>
        <p:spPr>
          <a:xfrm>
            <a:off x="9170316" y="1"/>
            <a:ext cx="3021684" cy="2960640"/>
          </a:xfrm>
          <a:custGeom>
            <a:avLst/>
            <a:gdLst>
              <a:gd name="connsiteX0" fmla="*/ 0 w 3771900"/>
              <a:gd name="connsiteY0" fmla="*/ 0 h 3695701"/>
              <a:gd name="connsiteX1" fmla="*/ 3771900 w 3771900"/>
              <a:gd name="connsiteY1" fmla="*/ 0 h 3695701"/>
              <a:gd name="connsiteX2" fmla="*/ 3771900 w 3771900"/>
              <a:gd name="connsiteY2" fmla="*/ 3695701 h 3695701"/>
              <a:gd name="connsiteX3" fmla="*/ 0 w 3771900"/>
              <a:gd name="connsiteY3" fmla="*/ 3695701 h 3695701"/>
            </a:gdLst>
            <a:ahLst/>
            <a:cxnLst>
              <a:cxn ang="0">
                <a:pos x="connsiteX0" y="connsiteY0"/>
              </a:cxn>
              <a:cxn ang="0">
                <a:pos x="connsiteX1" y="connsiteY1"/>
              </a:cxn>
              <a:cxn ang="0">
                <a:pos x="connsiteX2" y="connsiteY2"/>
              </a:cxn>
              <a:cxn ang="0">
                <a:pos x="connsiteX3" y="connsiteY3"/>
              </a:cxn>
            </a:cxnLst>
            <a:rect l="l" t="t" r="r" b="b"/>
            <a:pathLst>
              <a:path w="3771900" h="3695701">
                <a:moveTo>
                  <a:pt x="0" y="0"/>
                </a:moveTo>
                <a:lnTo>
                  <a:pt x="3771900" y="0"/>
                </a:lnTo>
                <a:lnTo>
                  <a:pt x="3771900" y="3695701"/>
                </a:lnTo>
                <a:lnTo>
                  <a:pt x="0" y="3695701"/>
                </a:lnTo>
                <a:close/>
              </a:path>
            </a:pathLst>
          </a:custGeom>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t="9445" r="44363" b="73055"/>
          <a:stretch>
            <a:fillRect/>
          </a:stretch>
        </p:blipFill>
        <p:spPr>
          <a:xfrm flipV="1">
            <a:off x="-535312" y="-96907"/>
            <a:ext cx="5522099" cy="1895038"/>
          </a:xfrm>
          <a:prstGeom prst="rect">
            <a:avLst/>
          </a:prstGeom>
        </p:spPr>
      </p:pic>
      <p:pic>
        <p:nvPicPr>
          <p:cNvPr id="35" name="图片 34"/>
          <p:cNvPicPr>
            <a:picLocks noChangeAspect="1"/>
          </p:cNvPicPr>
          <p:nvPr/>
        </p:nvPicPr>
        <p:blipFill rotWithShape="1">
          <a:blip r:embed="rId6" cstate="print">
            <a:extLst>
              <a:ext uri="{28A0092B-C50C-407E-A947-70E740481C1C}">
                <a14:useLocalDpi xmlns:a14="http://schemas.microsoft.com/office/drawing/2010/main" val="0"/>
              </a:ext>
            </a:extLst>
          </a:blip>
          <a:srcRect l="17500" t="37500" r="66667" b="39722"/>
          <a:stretch>
            <a:fillRect/>
          </a:stretch>
        </p:blipFill>
        <p:spPr>
          <a:xfrm rot="1499401">
            <a:off x="654266" y="4683759"/>
            <a:ext cx="1569432" cy="2257780"/>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rcRect l="7056" r="7056"/>
          <a:stretch>
            <a:fillRect/>
          </a:stretch>
        </p:blipFill>
        <p:spPr>
          <a:xfrm flipV="1">
            <a:off x="817880" y="2058670"/>
            <a:ext cx="10823575" cy="3265170"/>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49" name="文本框 48"/>
          <p:cNvSpPr txBox="1"/>
          <p:nvPr/>
        </p:nvSpPr>
        <p:spPr>
          <a:xfrm>
            <a:off x="3460750" y="956310"/>
            <a:ext cx="5145405" cy="1568450"/>
          </a:xfrm>
          <a:prstGeom prst="rect">
            <a:avLst/>
          </a:prstGeom>
          <a:noFill/>
        </p:spPr>
        <p:txBody>
          <a:bodyPr wrap="square" rtlCol="0">
            <a:spAutoFit/>
          </a:bodyPr>
          <a:lstStyle/>
          <a:p>
            <a:r>
              <a:rPr lang="en-US" altLang="zh-CN" sz="9600" b="1" dirty="0">
                <a:ln w="101600">
                  <a:solidFill>
                    <a:srgbClr val="FF7461"/>
                  </a:solidFill>
                </a:ln>
                <a:solidFill>
                  <a:schemeClr val="bg1"/>
                </a:solidFill>
                <a:effectLst>
                  <a:outerShdw blurRad="63500" dist="25400" dir="2700000" algn="tl" rotWithShape="0">
                    <a:prstClr val="black">
                      <a:alpha val="24000"/>
                    </a:prstClr>
                  </a:outerShdw>
                </a:effectLst>
                <a:latin typeface="汉仪海韵体简" panose="02010600000101010101" pitchFamily="2" charset="-122"/>
                <a:ea typeface="汉仪海韵体简" panose="02010600000101010101" pitchFamily="2" charset="-122"/>
              </a:rPr>
              <a:t>Senior 3</a:t>
            </a:r>
            <a:r>
              <a:rPr lang="en-US" altLang="zh-CN" sz="9600" dirty="0">
                <a:ln w="101600">
                  <a:solidFill>
                    <a:srgbClr val="FF7461"/>
                  </a:solidFill>
                </a:ln>
                <a:solidFill>
                  <a:schemeClr val="bg1"/>
                </a:solidFill>
                <a:effectLst>
                  <a:outerShdw blurRad="63500" dist="25400" dir="2700000" algn="tl" rotWithShape="0">
                    <a:prstClr val="black">
                      <a:alpha val="24000"/>
                    </a:prstClr>
                  </a:outerShdw>
                </a:effectLst>
                <a:latin typeface="汉仪海韵体简" panose="02010600000101010101" pitchFamily="2" charset="-122"/>
                <a:ea typeface="汉仪海韵体简" panose="02010600000101010101" pitchFamily="2" charset="-122"/>
              </a:rPr>
              <a:t> </a:t>
            </a:r>
            <a:endParaRPr lang="en-US" altLang="zh-CN" sz="9600" dirty="0">
              <a:ln w="101600">
                <a:solidFill>
                  <a:srgbClr val="FF7461"/>
                </a:solidFill>
              </a:ln>
              <a:solidFill>
                <a:schemeClr val="bg1"/>
              </a:solidFill>
              <a:effectLst>
                <a:outerShdw blurRad="63500" dist="25400" dir="2700000" algn="tl" rotWithShape="0">
                  <a:prstClr val="black">
                    <a:alpha val="24000"/>
                  </a:prstClr>
                </a:outerShdw>
              </a:effectLst>
              <a:latin typeface="汉仪海韵体简" panose="02010600000101010101" pitchFamily="2" charset="-122"/>
              <a:ea typeface="汉仪海韵体简" panose="02010600000101010101" pitchFamily="2" charset="-122"/>
            </a:endParaRPr>
          </a:p>
        </p:txBody>
      </p:sp>
      <p:sp>
        <p:nvSpPr>
          <p:cNvPr id="2" name="文本框 1"/>
          <p:cNvSpPr txBox="1"/>
          <p:nvPr/>
        </p:nvSpPr>
        <p:spPr>
          <a:xfrm>
            <a:off x="2194560" y="3109595"/>
            <a:ext cx="7677785" cy="1198880"/>
          </a:xfrm>
          <a:prstGeom prst="rect">
            <a:avLst/>
          </a:prstGeom>
          <a:noFill/>
        </p:spPr>
        <p:txBody>
          <a:bodyPr wrap="square" rtlCol="0">
            <a:spAutoFit/>
          </a:bodyPr>
          <a:lstStyle/>
          <a:p>
            <a:pPr algn="ctr"/>
            <a:r>
              <a:rPr lang="en-US" altLang="zh-CN" sz="7200" b="1">
                <a:solidFill>
                  <a:schemeClr val="bg1"/>
                </a:solidFill>
                <a:effectLst>
                  <a:outerShdw blurRad="38100" dist="38100" dir="2700000" algn="tl">
                    <a:srgbClr val="000000">
                      <a:alpha val="43137"/>
                    </a:srgbClr>
                  </a:outerShdw>
                </a:effectLst>
              </a:rPr>
              <a:t>The 1st Class</a:t>
            </a:r>
            <a:endParaRPr lang="en-US" altLang="zh-CN" sz="7200" b="1">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750"/>
                                        <p:tgtEl>
                                          <p:spTgt spid="25"/>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750"/>
                                        <p:tgtEl>
                                          <p:spTgt spid="33"/>
                                        </p:tgtEl>
                                      </p:cBhvr>
                                    </p:animEffect>
                                    <p:anim calcmode="lin" valueType="num">
                                      <p:cBhvr>
                                        <p:cTn id="15" dur="750" fill="hold"/>
                                        <p:tgtEl>
                                          <p:spTgt spid="33"/>
                                        </p:tgtEl>
                                        <p:attrNameLst>
                                          <p:attrName>ppt_x</p:attrName>
                                        </p:attrNameLst>
                                      </p:cBhvr>
                                      <p:tavLst>
                                        <p:tav tm="0">
                                          <p:val>
                                            <p:strVal val="#ppt_x"/>
                                          </p:val>
                                        </p:tav>
                                        <p:tav tm="100000">
                                          <p:val>
                                            <p:strVal val="#ppt_x"/>
                                          </p:val>
                                        </p:tav>
                                      </p:tavLst>
                                    </p:anim>
                                    <p:anim calcmode="lin" valueType="num">
                                      <p:cBhvr>
                                        <p:cTn id="16" dur="750" fill="hold"/>
                                        <p:tgtEl>
                                          <p:spTgt spid="3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Effect transition="in" filter="fade">
                                      <p:cBhvr>
                                        <p:cTn id="22" dur="750"/>
                                        <p:tgtEl>
                                          <p:spTgt spid="35"/>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750"/>
                                        <p:tgtEl>
                                          <p:spTgt spid="46"/>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4756" t="69722" b="1624"/>
          <a:stretch>
            <a:fillRect/>
          </a:stretch>
        </p:blipFill>
        <p:spPr>
          <a:xfrm rot="20895041">
            <a:off x="7879477" y="5113957"/>
            <a:ext cx="4556360" cy="2170423"/>
          </a:xfrm>
          <a:custGeom>
            <a:avLst/>
            <a:gdLst>
              <a:gd name="connsiteX0" fmla="*/ 8515350 w 8515350"/>
              <a:gd name="connsiteY0" fmla="*/ 0 h 4056288"/>
              <a:gd name="connsiteX1" fmla="*/ 8515350 w 8515350"/>
              <a:gd name="connsiteY1" fmla="*/ 148858 h 4056288"/>
              <a:gd name="connsiteX2" fmla="*/ 7702652 w 8515350"/>
              <a:gd name="connsiteY2" fmla="*/ 4056288 h 4056288"/>
              <a:gd name="connsiteX3" fmla="*/ 0 w 8515350"/>
              <a:gd name="connsiteY3" fmla="*/ 2454230 h 4056288"/>
              <a:gd name="connsiteX4" fmla="*/ 0 w 8515350"/>
              <a:gd name="connsiteY4" fmla="*/ 0 h 40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350" h="4056288">
                <a:moveTo>
                  <a:pt x="8515350" y="0"/>
                </a:moveTo>
                <a:lnTo>
                  <a:pt x="8515350" y="148858"/>
                </a:lnTo>
                <a:lnTo>
                  <a:pt x="7702652" y="4056288"/>
                </a:lnTo>
                <a:lnTo>
                  <a:pt x="0" y="2454230"/>
                </a:lnTo>
                <a:lnTo>
                  <a:pt x="0" y="0"/>
                </a:lnTo>
                <a:close/>
              </a:path>
            </a:pathLst>
          </a:cu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54756" t="69722" b="1624"/>
          <a:stretch>
            <a:fillRect/>
          </a:stretch>
        </p:blipFill>
        <p:spPr>
          <a:xfrm rot="20895041" flipH="1" flipV="1">
            <a:off x="-288477" y="-466112"/>
            <a:ext cx="5032460" cy="2397213"/>
          </a:xfrm>
          <a:custGeom>
            <a:avLst/>
            <a:gdLst>
              <a:gd name="connsiteX0" fmla="*/ 8515350 w 8515350"/>
              <a:gd name="connsiteY0" fmla="*/ 0 h 4056288"/>
              <a:gd name="connsiteX1" fmla="*/ 8515350 w 8515350"/>
              <a:gd name="connsiteY1" fmla="*/ 148858 h 4056288"/>
              <a:gd name="connsiteX2" fmla="*/ 7702652 w 8515350"/>
              <a:gd name="connsiteY2" fmla="*/ 4056288 h 4056288"/>
              <a:gd name="connsiteX3" fmla="*/ 0 w 8515350"/>
              <a:gd name="connsiteY3" fmla="*/ 2454230 h 4056288"/>
              <a:gd name="connsiteX4" fmla="*/ 0 w 8515350"/>
              <a:gd name="connsiteY4" fmla="*/ 0 h 40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5350" h="4056288">
                <a:moveTo>
                  <a:pt x="8515350" y="0"/>
                </a:moveTo>
                <a:lnTo>
                  <a:pt x="8515350" y="148858"/>
                </a:lnTo>
                <a:lnTo>
                  <a:pt x="7702652" y="4056288"/>
                </a:lnTo>
                <a:lnTo>
                  <a:pt x="0" y="2454230"/>
                </a:lnTo>
                <a:lnTo>
                  <a:pt x="0" y="0"/>
                </a:lnTo>
                <a:close/>
              </a:path>
            </a:pathLst>
          </a:custGeom>
        </p:spPr>
      </p:pic>
      <p:grpSp>
        <p:nvGrpSpPr>
          <p:cNvPr id="25" name="组合 24"/>
          <p:cNvGrpSpPr/>
          <p:nvPr/>
        </p:nvGrpSpPr>
        <p:grpSpPr>
          <a:xfrm>
            <a:off x="1754505" y="926465"/>
            <a:ext cx="2305050" cy="1661160"/>
            <a:chOff x="2030095" y="650920"/>
            <a:chExt cx="2304834" cy="1660873"/>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rcRect l="7056" r="7056"/>
            <a:stretch>
              <a:fillRect/>
            </a:stretch>
          </p:blipFill>
          <p:spPr>
            <a:xfrm flipV="1">
              <a:off x="2030095" y="650920"/>
              <a:ext cx="2304834" cy="1660873"/>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24" name="文本框 23"/>
            <p:cNvSpPr txBox="1"/>
            <p:nvPr/>
          </p:nvSpPr>
          <p:spPr>
            <a:xfrm>
              <a:off x="2709725" y="1020227"/>
              <a:ext cx="1010734" cy="922020"/>
            </a:xfrm>
            <a:prstGeom prst="rect">
              <a:avLst/>
            </a:prstGeom>
            <a:noFill/>
          </p:spPr>
          <p:txBody>
            <a:bodyPr wrap="square" rtlCol="0">
              <a:spAutoFit/>
            </a:bodyPr>
            <a:lstStyle/>
            <a:p>
              <a:r>
                <a:rPr lang="en-US" altLang="zh-CN" sz="5400" b="1" dirty="0">
                  <a:solidFill>
                    <a:schemeClr val="bg1"/>
                  </a:solidFill>
                  <a:latin typeface="汉仪舒圆黑简" panose="00020600040101010101" pitchFamily="18" charset="-122"/>
                  <a:ea typeface="汉仪舒圆黑简" panose="00020600040101010101" pitchFamily="18" charset="-122"/>
                </a:rPr>
                <a:t>01</a:t>
              </a:r>
              <a:endParaRPr lang="zh-CN" altLang="en-US" sz="5400" b="1" dirty="0">
                <a:solidFill>
                  <a:schemeClr val="bg1"/>
                </a:solidFill>
                <a:latin typeface="汉仪舒圆黑简" panose="00020600040101010101" pitchFamily="18" charset="-122"/>
                <a:ea typeface="汉仪舒圆黑简" panose="00020600040101010101" pitchFamily="18" charset="-122"/>
              </a:endParaRPr>
            </a:p>
          </p:txBody>
        </p:sp>
      </p:grpSp>
      <p:grpSp>
        <p:nvGrpSpPr>
          <p:cNvPr id="48" name="组合 47"/>
          <p:cNvGrpSpPr/>
          <p:nvPr/>
        </p:nvGrpSpPr>
        <p:grpSpPr>
          <a:xfrm>
            <a:off x="2433955" y="2835275"/>
            <a:ext cx="2305050" cy="1661160"/>
            <a:chOff x="-982980" y="2784516"/>
            <a:chExt cx="2304834" cy="1660873"/>
          </a:xfrm>
        </p:grpSpPr>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rcRect l="7056" r="7056"/>
            <a:stretch>
              <a:fillRect/>
            </a:stretch>
          </p:blipFill>
          <p:spPr>
            <a:xfrm flipV="1">
              <a:off x="-982980" y="2784516"/>
              <a:ext cx="2304834" cy="1660873"/>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52" name="文本框 51"/>
            <p:cNvSpPr txBox="1"/>
            <p:nvPr/>
          </p:nvSpPr>
          <p:spPr>
            <a:xfrm>
              <a:off x="-368114" y="3176679"/>
              <a:ext cx="1010734" cy="922020"/>
            </a:xfrm>
            <a:prstGeom prst="rect">
              <a:avLst/>
            </a:prstGeom>
            <a:noFill/>
          </p:spPr>
          <p:txBody>
            <a:bodyPr wrap="square" rtlCol="0">
              <a:spAutoFit/>
            </a:bodyPr>
            <a:lstStyle/>
            <a:p>
              <a:r>
                <a:rPr lang="en-US" altLang="zh-CN" sz="5400" b="1" dirty="0">
                  <a:solidFill>
                    <a:schemeClr val="bg1"/>
                  </a:solidFill>
                  <a:latin typeface="汉仪舒圆黑简" panose="00020600040101010101" pitchFamily="18" charset="-122"/>
                  <a:ea typeface="汉仪舒圆黑简" panose="00020600040101010101" pitchFamily="18" charset="-122"/>
                </a:rPr>
                <a:t>02</a:t>
              </a:r>
              <a:endParaRPr lang="zh-CN" altLang="en-US" sz="5400" dirty="0">
                <a:solidFill>
                  <a:schemeClr val="bg1"/>
                </a:solidFill>
                <a:latin typeface="汉仪舒圆黑简" panose="00020600040101010101" pitchFamily="18" charset="-122"/>
                <a:ea typeface="汉仪舒圆黑简" panose="00020600040101010101" pitchFamily="18" charset="-122"/>
              </a:endParaRPr>
            </a:p>
          </p:txBody>
        </p:sp>
      </p:grpSp>
      <p:grpSp>
        <p:nvGrpSpPr>
          <p:cNvPr id="54" name="组合 53"/>
          <p:cNvGrpSpPr/>
          <p:nvPr/>
        </p:nvGrpSpPr>
        <p:grpSpPr>
          <a:xfrm>
            <a:off x="3048001" y="4744085"/>
            <a:ext cx="2305050" cy="1661160"/>
            <a:chOff x="-4062076" y="4635532"/>
            <a:chExt cx="2304834" cy="1660873"/>
          </a:xfrm>
        </p:grpSpPr>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rcRect l="7056" r="7056"/>
            <a:stretch>
              <a:fillRect/>
            </a:stretch>
          </p:blipFill>
          <p:spPr>
            <a:xfrm flipV="1">
              <a:off x="-4062076" y="4635532"/>
              <a:ext cx="2304834" cy="1660873"/>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58" name="文本框 57"/>
            <p:cNvSpPr txBox="1"/>
            <p:nvPr/>
          </p:nvSpPr>
          <p:spPr>
            <a:xfrm>
              <a:off x="-3426892" y="5037853"/>
              <a:ext cx="1010734" cy="922020"/>
            </a:xfrm>
            <a:prstGeom prst="rect">
              <a:avLst/>
            </a:prstGeom>
            <a:noFill/>
          </p:spPr>
          <p:txBody>
            <a:bodyPr wrap="square" rtlCol="0">
              <a:spAutoFit/>
            </a:bodyPr>
            <a:lstStyle/>
            <a:p>
              <a:r>
                <a:rPr lang="en-US" altLang="zh-CN" sz="5400" b="1" dirty="0">
                  <a:solidFill>
                    <a:schemeClr val="bg1"/>
                  </a:solidFill>
                  <a:latin typeface="汉仪舒圆黑简" panose="00020600040101010101" pitchFamily="18" charset="-122"/>
                  <a:ea typeface="汉仪舒圆黑简" panose="00020600040101010101" pitchFamily="18" charset="-122"/>
                </a:rPr>
                <a:t>03</a:t>
              </a:r>
              <a:endParaRPr lang="zh-CN" altLang="en-US" sz="5400" dirty="0">
                <a:solidFill>
                  <a:schemeClr val="bg1"/>
                </a:solidFill>
                <a:latin typeface="汉仪舒圆黑简" panose="00020600040101010101" pitchFamily="18" charset="-122"/>
                <a:ea typeface="汉仪舒圆黑简" panose="00020600040101010101" pitchFamily="18" charset="-122"/>
              </a:endParaRPr>
            </a:p>
          </p:txBody>
        </p:sp>
      </p:grpSp>
      <p:sp>
        <p:nvSpPr>
          <p:cNvPr id="2" name="文本框 1"/>
          <p:cNvSpPr txBox="1"/>
          <p:nvPr/>
        </p:nvSpPr>
        <p:spPr>
          <a:xfrm>
            <a:off x="3964940" y="1496060"/>
            <a:ext cx="7576185" cy="521970"/>
          </a:xfrm>
          <a:prstGeom prst="rect">
            <a:avLst/>
          </a:prstGeom>
          <a:noFill/>
        </p:spPr>
        <p:txBody>
          <a:bodyPr wrap="square" rtlCol="0">
            <a:spAutoFit/>
          </a:bodyPr>
          <a:lstStyle/>
          <a:p>
            <a:r>
              <a:rPr lang="en-US" altLang="zh-CN" sz="2800" b="1">
                <a:latin typeface="MV Boli" panose="02000500030200090000" charset="0"/>
                <a:cs typeface="MV Boli" panose="02000500030200090000" charset="0"/>
              </a:rPr>
              <a:t>What happened during the summer holiday?</a:t>
            </a:r>
            <a:endParaRPr lang="en-US" altLang="zh-CN" sz="2800" b="1">
              <a:latin typeface="MV Boli" panose="02000500030200090000" charset="0"/>
              <a:cs typeface="MV Boli" panose="02000500030200090000" charset="0"/>
            </a:endParaRPr>
          </a:p>
        </p:txBody>
      </p:sp>
      <p:sp>
        <p:nvSpPr>
          <p:cNvPr id="4" name="文本框 3"/>
          <p:cNvSpPr txBox="1"/>
          <p:nvPr/>
        </p:nvSpPr>
        <p:spPr>
          <a:xfrm>
            <a:off x="4677410" y="3424555"/>
            <a:ext cx="7576185" cy="521970"/>
          </a:xfrm>
          <a:prstGeom prst="rect">
            <a:avLst/>
          </a:prstGeom>
          <a:noFill/>
        </p:spPr>
        <p:txBody>
          <a:bodyPr wrap="square" rtlCol="0">
            <a:spAutoFit/>
          </a:bodyPr>
          <a:lstStyle/>
          <a:p>
            <a:r>
              <a:rPr lang="en-US" altLang="zh-CN" sz="2800" b="1" dirty="0">
                <a:latin typeface="MV Boli" panose="02000500030200090000" charset="0"/>
                <a:cs typeface="MV Boli" panose="02000500030200090000" charset="0"/>
              </a:rPr>
              <a:t>What to expect in the coming year?</a:t>
            </a:r>
            <a:endParaRPr lang="en-US" altLang="zh-CN" sz="2800" b="1" dirty="0">
              <a:latin typeface="MV Boli" panose="02000500030200090000" charset="0"/>
              <a:cs typeface="MV Boli" panose="02000500030200090000" charset="0"/>
            </a:endParaRPr>
          </a:p>
        </p:txBody>
      </p:sp>
      <p:sp>
        <p:nvSpPr>
          <p:cNvPr id="5" name="文本框 4"/>
          <p:cNvSpPr txBox="1"/>
          <p:nvPr/>
        </p:nvSpPr>
        <p:spPr>
          <a:xfrm>
            <a:off x="5281930" y="5353050"/>
            <a:ext cx="7576185" cy="521970"/>
          </a:xfrm>
          <a:prstGeom prst="rect">
            <a:avLst/>
          </a:prstGeom>
          <a:noFill/>
        </p:spPr>
        <p:txBody>
          <a:bodyPr wrap="square" rtlCol="0">
            <a:spAutoFit/>
          </a:bodyPr>
          <a:lstStyle/>
          <a:p>
            <a:r>
              <a:rPr lang="en-US" altLang="zh-CN" sz="2800" b="1" dirty="0">
                <a:latin typeface="MV Boli" panose="02000500030200090000" charset="0"/>
                <a:cs typeface="MV Boli" panose="02000500030200090000" charset="0"/>
              </a:rPr>
              <a:t>What can you do to achieve your goal?</a:t>
            </a:r>
            <a:endParaRPr lang="en-US" altLang="zh-CN" sz="2800" b="1" dirty="0">
              <a:latin typeface="MV Boli" panose="02000500030200090000" charset="0"/>
              <a:cs typeface="MV Boli" panose="02000500030200090000"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amond(in)">
                                      <p:cBhvr>
                                        <p:cTn id="15" dur="2000"/>
                                        <p:tgtEl>
                                          <p:spTgt spid="25"/>
                                        </p:tgtEl>
                                      </p:cBhvr>
                                    </p:animEffect>
                                  </p:childTnLst>
                                </p:cTn>
                              </p:par>
                              <p:par>
                                <p:cTn id="16" presetID="8"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amond(in)">
                                      <p:cBhvr>
                                        <p:cTn id="18" dur="2000"/>
                                        <p:tgtEl>
                                          <p:spTgt spid="48"/>
                                        </p:tgtEl>
                                      </p:cBhvr>
                                    </p:animEffect>
                                  </p:childTnLst>
                                </p:cTn>
                              </p:par>
                              <p:par>
                                <p:cTn id="19" presetID="8" presetClass="entr" presetSubtype="16"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diamond(in)">
                                      <p:cBhvr>
                                        <p:cTn id="21" dur="2000"/>
                                        <p:tgtEl>
                                          <p:spTgt spid="54"/>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amond(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5030" t="9445" r="44363" b="76515"/>
          <a:stretch>
            <a:fillRect/>
          </a:stretch>
        </p:blipFill>
        <p:spPr>
          <a:xfrm flipV="1">
            <a:off x="0" y="-2"/>
            <a:ext cx="5022803" cy="1520352"/>
          </a:xfrm>
          <a:prstGeom prst="rect">
            <a:avLst/>
          </a:prstGeom>
        </p:spPr>
      </p:pic>
      <p:sp>
        <p:nvSpPr>
          <p:cNvPr id="7" name="TextBox 6"/>
          <p:cNvSpPr txBox="1"/>
          <p:nvPr/>
        </p:nvSpPr>
        <p:spPr>
          <a:xfrm>
            <a:off x="2579616" y="275014"/>
            <a:ext cx="7028180" cy="523220"/>
          </a:xfrm>
          <a:prstGeom prst="rect">
            <a:avLst/>
          </a:prstGeom>
          <a:noFill/>
        </p:spPr>
        <p:txBody>
          <a:bodyPr wrap="square" rtlCol="0">
            <a:spAutoFit/>
          </a:bodyPr>
          <a:lstStyle/>
          <a:p>
            <a:r>
              <a:rPr lang="en-US" altLang="zh-CN" sz="2800" b="1" dirty="0" smtClean="0">
                <a:latin typeface="Ebrima" panose="02000000000000000000" pitchFamily="2" charset="0"/>
                <a:ea typeface="Ebrima" panose="02000000000000000000" pitchFamily="2" charset="0"/>
                <a:cs typeface="Ebrima" panose="02000000000000000000" pitchFamily="2" charset="0"/>
              </a:rPr>
              <a:t>To develop a correct life outlook</a:t>
            </a:r>
            <a:endParaRPr lang="en-US" altLang="zh-CN" sz="2800" b="1" dirty="0" smtClean="0">
              <a:latin typeface="Ebrima" panose="02000000000000000000" pitchFamily="2" charset="0"/>
              <a:ea typeface="Ebrima" panose="02000000000000000000" pitchFamily="2" charset="0"/>
              <a:cs typeface="Ebrima" panose="02000000000000000000" pitchFamily="2" charset="0"/>
            </a:endParaRPr>
          </a:p>
        </p:txBody>
      </p:sp>
      <p:pic>
        <p:nvPicPr>
          <p:cNvPr id="1028" name="Picture 4" descr="https://img2.chinadaily.com.cn/images/202308/29/64ed2303a310352610bb8419.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068" t="8624" r="7332" b="8042"/>
          <a:stretch>
            <a:fillRect/>
          </a:stretch>
        </p:blipFill>
        <p:spPr bwMode="auto">
          <a:xfrm>
            <a:off x="8407400" y="4261582"/>
            <a:ext cx="3783353" cy="2596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b="32420"/>
          <a:stretch>
            <a:fillRect/>
          </a:stretch>
        </p:blipFill>
        <p:spPr bwMode="auto">
          <a:xfrm>
            <a:off x="926476" y="3432627"/>
            <a:ext cx="6542240" cy="342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476" y="1213542"/>
            <a:ext cx="7392024" cy="115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4012" y="1766535"/>
            <a:ext cx="7054850" cy="93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3903" y="2328424"/>
            <a:ext cx="6772593" cy="75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连接符 8"/>
          <p:cNvCxnSpPr/>
          <p:nvPr/>
        </p:nvCxnSpPr>
        <p:spPr>
          <a:xfrm>
            <a:off x="6273800" y="1678870"/>
            <a:ext cx="13843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664200" y="2235607"/>
            <a:ext cx="27432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965950" y="2705087"/>
            <a:ext cx="274320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083050" y="3873487"/>
            <a:ext cx="230505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172200" y="1180971"/>
            <a:ext cx="1727200" cy="678758"/>
          </a:xfrm>
          <a:prstGeom prst="ellipse">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7937500" y="1028732"/>
            <a:ext cx="4013200" cy="830997"/>
          </a:xfrm>
          <a:prstGeom prst="rect">
            <a:avLst/>
          </a:prstGeom>
          <a:noFill/>
        </p:spPr>
        <p:txBody>
          <a:bodyPr wrap="square" rtlCol="0">
            <a:spAutoFit/>
          </a:bodyPr>
          <a:lstStyle/>
          <a:p>
            <a:r>
              <a:rPr lang="en-US" altLang="zh-CN" sz="2400" b="1" i="1" dirty="0">
                <a:solidFill>
                  <a:srgbClr val="FF0000"/>
                </a:solidFill>
                <a:latin typeface="Times New Roman" panose="02020603050405020304" pitchFamily="18" charset="0"/>
                <a:cs typeface="Times New Roman" panose="02020603050405020304" pitchFamily="18" charset="0"/>
              </a:rPr>
              <a:t>to criticize </a:t>
            </a:r>
            <a:r>
              <a:rPr lang="en-US" altLang="zh-CN" sz="2400" b="1" i="1" dirty="0" smtClean="0">
                <a:solidFill>
                  <a:srgbClr val="FF0000"/>
                </a:solidFill>
                <a:latin typeface="Times New Roman" panose="02020603050405020304" pitchFamily="18" charset="0"/>
                <a:cs typeface="Times New Roman" panose="02020603050405020304" pitchFamily="18" charset="0"/>
              </a:rPr>
              <a:t>sb./ </a:t>
            </a:r>
            <a:r>
              <a:rPr lang="en-US" altLang="zh-CN" sz="2400" b="1" i="1" dirty="0" err="1" smtClean="0">
                <a:solidFill>
                  <a:srgbClr val="FF0000"/>
                </a:solidFill>
                <a:latin typeface="Times New Roman" panose="02020603050405020304" pitchFamily="18" charset="0"/>
                <a:cs typeface="Times New Roman" panose="02020603050405020304" pitchFamily="18" charset="0"/>
              </a:rPr>
              <a:t>sth</a:t>
            </a:r>
            <a:r>
              <a:rPr lang="en-US" altLang="zh-CN" sz="2400" b="1" i="1" dirty="0" smtClean="0">
                <a:solidFill>
                  <a:srgbClr val="FF0000"/>
                </a:solidFill>
                <a:latin typeface="Times New Roman" panose="02020603050405020304" pitchFamily="18" charset="0"/>
                <a:cs typeface="Times New Roman" panose="02020603050405020304" pitchFamily="18" charset="0"/>
              </a:rPr>
              <a:t>. </a:t>
            </a:r>
            <a:r>
              <a:rPr lang="en-US" altLang="zh-CN" sz="2400" b="1" i="1" dirty="0">
                <a:solidFill>
                  <a:srgbClr val="FF0000"/>
                </a:solidFill>
                <a:latin typeface="Times New Roman" panose="02020603050405020304" pitchFamily="18" charset="0"/>
                <a:cs typeface="Times New Roman" panose="02020603050405020304" pitchFamily="18" charset="0"/>
              </a:rPr>
              <a:t>very strongly </a:t>
            </a:r>
            <a:r>
              <a:rPr lang="zh-CN" altLang="en-US" sz="2400" b="1" i="1" dirty="0">
                <a:solidFill>
                  <a:srgbClr val="FF0000"/>
                </a:solidFill>
                <a:latin typeface="Times New Roman" panose="02020603050405020304" pitchFamily="18" charset="0"/>
                <a:cs typeface="Times New Roman" panose="02020603050405020304" pitchFamily="18" charset="0"/>
              </a:rPr>
              <a:t>猛烈抨击</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26" name="椭圆 25"/>
          <p:cNvSpPr/>
          <p:nvPr/>
        </p:nvSpPr>
        <p:spPr>
          <a:xfrm>
            <a:off x="4083050" y="3327271"/>
            <a:ext cx="717550" cy="678758"/>
          </a:xfrm>
          <a:prstGeom prst="ellipse">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6540499" y="3345339"/>
            <a:ext cx="5510554" cy="830997"/>
          </a:xfrm>
          <a:prstGeom prst="rect">
            <a:avLst/>
          </a:prstGeom>
          <a:noFill/>
        </p:spPr>
        <p:txBody>
          <a:bodyPr wrap="square" rtlCol="0">
            <a:spAutoFit/>
          </a:bodyPr>
          <a:lstStyle/>
          <a:p>
            <a:r>
              <a:rPr lang="en-US" altLang="zh-CN" sz="2400" b="1" i="1" dirty="0">
                <a:solidFill>
                  <a:srgbClr val="FF0000"/>
                </a:solidFill>
                <a:latin typeface="Times New Roman" panose="02020603050405020304" pitchFamily="18" charset="0"/>
                <a:cs typeface="Times New Roman" panose="02020603050405020304" pitchFamily="18" charset="0"/>
              </a:rPr>
              <a:t>to begin and continue a war, a battle, etc. </a:t>
            </a:r>
            <a:r>
              <a:rPr lang="zh-CN" altLang="en-US" sz="2400" b="1" i="1" dirty="0">
                <a:solidFill>
                  <a:srgbClr val="FF0000"/>
                </a:solidFill>
                <a:latin typeface="Times New Roman" panose="02020603050405020304" pitchFamily="18" charset="0"/>
                <a:cs typeface="Times New Roman" panose="02020603050405020304" pitchFamily="18" charset="0"/>
              </a:rPr>
              <a:t>开始，发动</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586755" y="-2759476"/>
            <a:ext cx="7030723" cy="12204231"/>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5030" t="9445" r="44363" b="76515"/>
          <a:stretch>
            <a:fillRect/>
          </a:stretch>
        </p:blipFill>
        <p:spPr>
          <a:xfrm flipV="1">
            <a:off x="-2" y="-165102"/>
            <a:ext cx="5022803" cy="1520352"/>
          </a:xfrm>
          <a:prstGeom prst="rect">
            <a:avLst/>
          </a:prstGeom>
        </p:spPr>
      </p:pic>
      <p:sp>
        <p:nvSpPr>
          <p:cNvPr id="4" name="矩形 3"/>
          <p:cNvSpPr/>
          <p:nvPr/>
        </p:nvSpPr>
        <p:spPr>
          <a:xfrm>
            <a:off x="186209" y="1190605"/>
            <a:ext cx="11831814" cy="5940088"/>
          </a:xfrm>
          <a:prstGeom prst="rect">
            <a:avLst/>
          </a:prstGeom>
        </p:spPr>
        <p:txBody>
          <a:bodyPr wrap="square">
            <a:spAutoFit/>
          </a:bodyPr>
          <a:lstStyle/>
          <a:p>
            <a:pPr indent="457200" algn="just"/>
            <a:r>
              <a:rPr lang="en-US" altLang="zh-CN" sz="2000" i="1" dirty="0">
                <a:latin typeface="Cambria" panose="02040503050406030204" pitchFamily="18" charset="0"/>
                <a:ea typeface="Cambria" panose="02040503050406030204" pitchFamily="18" charset="0"/>
                <a:cs typeface="Times New Roman" panose="02020603050405020304" pitchFamily="18" charset="0"/>
              </a:rPr>
              <a:t>China-Africa relations have reached new heights across politics, economics, and culture, despite challenges posed by geopolitical conflicts and unilateralism worldwide, according to a report released on Tuesday.</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smtClean="0">
                <a:latin typeface="Cambria" panose="02040503050406030204" pitchFamily="18" charset="0"/>
                <a:ea typeface="Cambria" panose="02040503050406030204" pitchFamily="18" charset="0"/>
                <a:cs typeface="Times New Roman" panose="02020603050405020304" pitchFamily="18" charset="0"/>
              </a:rPr>
              <a:t>In </a:t>
            </a:r>
            <a:r>
              <a:rPr lang="en-US" altLang="zh-CN" sz="2000" i="1" dirty="0">
                <a:latin typeface="Cambria" panose="02040503050406030204" pitchFamily="18" charset="0"/>
                <a:ea typeface="Cambria" panose="02040503050406030204" pitchFamily="18" charset="0"/>
                <a:cs typeface="Times New Roman" panose="02020603050405020304" pitchFamily="18" charset="0"/>
              </a:rPr>
              <a:t>addition to the close exchanges between senior officials, economic and trade cooperation between China and Africa has deepened continuously and reached unprecedented levels, the report said.</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a:latin typeface="Cambria" panose="02040503050406030204" pitchFamily="18" charset="0"/>
                <a:ea typeface="Cambria" panose="02040503050406030204" pitchFamily="18" charset="0"/>
                <a:cs typeface="Times New Roman" panose="02020603050405020304" pitchFamily="18" charset="0"/>
              </a:rPr>
              <a:t>China has been Africa's largest trading partner for 14 consecutive years. Chinese imports from Africa in the past 23 years have accumulated to $1.42 trillion, while the figure for exports to Africa was $1.58 trillion, official data showed</a:t>
            </a:r>
            <a:r>
              <a:rPr lang="en-US" altLang="zh-CN" sz="2000" i="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2000" i="1" dirty="0" smtClean="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smtClean="0">
                <a:latin typeface="Cambria" panose="02040503050406030204" pitchFamily="18" charset="0"/>
                <a:ea typeface="Cambria" panose="02040503050406030204" pitchFamily="18" charset="0"/>
                <a:cs typeface="Times New Roman" panose="02020603050405020304" pitchFamily="18" charset="0"/>
              </a:rPr>
              <a:t>The </a:t>
            </a:r>
            <a:r>
              <a:rPr lang="en-US" altLang="zh-CN" sz="2000" i="1" dirty="0">
                <a:latin typeface="Cambria" panose="02040503050406030204" pitchFamily="18" charset="0"/>
                <a:ea typeface="Cambria" panose="02040503050406030204" pitchFamily="18" charset="0"/>
                <a:cs typeface="Times New Roman" panose="02020603050405020304" pitchFamily="18" charset="0"/>
              </a:rPr>
              <a:t>report said Africa's economy confronted challenges amid global economic deceleration, increasing inflation, and geopolitical crises. These factors caused a dip in Africa's growth rate from 4.8 percent in 2021 to 3.8 percent in 2022.</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a:latin typeface="Cambria" panose="02040503050406030204" pitchFamily="18" charset="0"/>
                <a:ea typeface="Cambria" panose="02040503050406030204" pitchFamily="18" charset="0"/>
                <a:cs typeface="Times New Roman" panose="02020603050405020304" pitchFamily="18" charset="0"/>
              </a:rPr>
              <a:t>Another significant concern often overlooked is the toll from natural disasters caused by climate change in African nations, said the report.</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smtClean="0">
                <a:latin typeface="Cambria" panose="02040503050406030204" pitchFamily="18" charset="0"/>
                <a:ea typeface="Cambria" panose="02040503050406030204" pitchFamily="18" charset="0"/>
                <a:cs typeface="Times New Roman" panose="02020603050405020304" pitchFamily="18" charset="0"/>
              </a:rPr>
              <a:t>The </a:t>
            </a:r>
            <a:r>
              <a:rPr lang="en-US" altLang="zh-CN" sz="2000" i="1" dirty="0">
                <a:latin typeface="Cambria" panose="02040503050406030204" pitchFamily="18" charset="0"/>
                <a:ea typeface="Cambria" panose="02040503050406030204" pitchFamily="18" charset="0"/>
                <a:cs typeface="Times New Roman" panose="02020603050405020304" pitchFamily="18" charset="0"/>
              </a:rPr>
              <a:t>report also envisioned Africa's economy rebounding this year due to the gradual relaxation of pandemic restrictions and heightened international market demand</a:t>
            </a:r>
            <a:r>
              <a:rPr lang="en-US" altLang="zh-CN" sz="2000" i="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2000" i="1" dirty="0" smtClean="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a:latin typeface="Cambria" panose="02040503050406030204" pitchFamily="18" charset="0"/>
                <a:ea typeface="Cambria" panose="02040503050406030204" pitchFamily="18" charset="0"/>
                <a:cs typeface="Times New Roman" panose="02020603050405020304" pitchFamily="18" charset="0"/>
              </a:rPr>
              <a:t>While traditional areas such as infrastructure and trade have showcased excellent Sino-African collaboration, the potential is also seen in healthcare, green economy, and artificial intelligence, it said.</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2000" i="1" dirty="0">
                <a:latin typeface="Cambria" panose="02040503050406030204" pitchFamily="18" charset="0"/>
                <a:ea typeface="Cambria" panose="02040503050406030204" pitchFamily="18" charset="0"/>
                <a:cs typeface="Times New Roman" panose="02020603050405020304" pitchFamily="18" charset="0"/>
              </a:rPr>
              <a:t>As collaborative mechanisms continue to evolve, the future holds vast prospects for furthering China-Africa cooperation, he added.</a:t>
            </a:r>
            <a:endParaRPr lang="en-US" altLang="zh-CN" sz="2000" i="1" dirty="0">
              <a:latin typeface="Cambria" panose="02040503050406030204" pitchFamily="18" charset="0"/>
              <a:ea typeface="Cambria" panose="02040503050406030204" pitchFamily="18" charset="0"/>
              <a:cs typeface="Times New Roman" panose="02020603050405020304" pitchFamily="18" charset="0"/>
            </a:endParaRPr>
          </a:p>
          <a:p>
            <a:pPr indent="457200" algn="just"/>
            <a:endParaRPr lang="en-US" altLang="zh-CN" sz="2000" i="1" dirty="0" smtClean="0">
              <a:latin typeface="Cambria" panose="02040503050406030204" pitchFamily="18" charset="0"/>
              <a:ea typeface="Cambria" panose="02040503050406030204" pitchFamily="18" charset="0"/>
              <a:cs typeface="Times New Roman" panose="02020603050405020304" pitchFamily="18" charset="0"/>
            </a:endParaRPr>
          </a:p>
        </p:txBody>
      </p:sp>
      <p:sp>
        <p:nvSpPr>
          <p:cNvPr id="6" name="矩形 5"/>
          <p:cNvSpPr/>
          <p:nvPr/>
        </p:nvSpPr>
        <p:spPr>
          <a:xfrm>
            <a:off x="1560361" y="595074"/>
            <a:ext cx="9083512" cy="646331"/>
          </a:xfrm>
          <a:prstGeom prst="rect">
            <a:avLst/>
          </a:prstGeom>
        </p:spPr>
        <p:txBody>
          <a:bodyPr wrap="none">
            <a:spAutoFit/>
          </a:bodyPr>
          <a:lstStyle/>
          <a:p>
            <a:r>
              <a:rPr lang="en-US" altLang="zh-CN" sz="3600" dirty="0">
                <a:latin typeface="Cambria" panose="02040503050406030204" pitchFamily="18" charset="0"/>
                <a:ea typeface="Cambria" panose="02040503050406030204" pitchFamily="18" charset="0"/>
              </a:rPr>
              <a:t>China-Africa ties surge despite global hurdles</a:t>
            </a:r>
            <a:endParaRPr lang="en-US" altLang="zh-CN" sz="3600" dirty="0">
              <a:latin typeface="Cambria" panose="02040503050406030204" pitchFamily="18" charset="0"/>
              <a:ea typeface="Cambria" panose="02040503050406030204" pitchFamily="18" charset="0"/>
            </a:endParaRPr>
          </a:p>
        </p:txBody>
      </p:sp>
      <p:sp>
        <p:nvSpPr>
          <p:cNvPr id="7" name="TextBox 6"/>
          <p:cNvSpPr txBox="1"/>
          <p:nvPr/>
        </p:nvSpPr>
        <p:spPr>
          <a:xfrm>
            <a:off x="2560320" y="97254"/>
            <a:ext cx="7396480" cy="523220"/>
          </a:xfrm>
          <a:prstGeom prst="rect">
            <a:avLst/>
          </a:prstGeom>
          <a:noFill/>
        </p:spPr>
        <p:txBody>
          <a:bodyPr wrap="square" rtlCol="0">
            <a:spAutoFit/>
          </a:bodyPr>
          <a:lstStyle/>
          <a:p>
            <a:r>
              <a:rPr lang="en-US" altLang="zh-CN" sz="2800" b="1" dirty="0" smtClean="0">
                <a:latin typeface="Ebrima" panose="02000000000000000000" pitchFamily="2" charset="0"/>
                <a:ea typeface="Ebrima" panose="02000000000000000000" pitchFamily="2" charset="0"/>
                <a:cs typeface="Ebrima" panose="02000000000000000000" pitchFamily="2" charset="0"/>
              </a:rPr>
              <a:t>To gain a wider international perspective</a:t>
            </a:r>
            <a:endParaRPr lang="en-US" altLang="zh-CN" sz="2800" b="1" dirty="0" smtClean="0">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186210" y="1200110"/>
            <a:ext cx="11831814" cy="5881610"/>
          </a:xfrm>
          <a:prstGeom prst="rect">
            <a:avLst/>
          </a:prstGeom>
          <a:solidFill>
            <a:srgbClr val="FFFFFF"/>
          </a:solidFill>
        </p:spPr>
        <p:txBody>
          <a:bodyPr wrap="square">
            <a:spAutoFit/>
          </a:bodyPr>
          <a:lstStyle/>
          <a:p>
            <a:pPr indent="457200" algn="just"/>
            <a:r>
              <a:rPr lang="en-US" altLang="zh-CN" sz="1980" i="1" dirty="0">
                <a:latin typeface="Cambria" panose="02040503050406030204" pitchFamily="18" charset="0"/>
                <a:ea typeface="Cambria" panose="02040503050406030204" pitchFamily="18" charset="0"/>
                <a:cs typeface="Times New Roman" panose="02020603050405020304" pitchFamily="18" charset="0"/>
              </a:rPr>
              <a:t>China-Africa relations have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reached new heights </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across politics, economics, and culture,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despite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challenges posed by geopolitical conflicts and unilateralism worldwide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according to a report released on Tuesday.</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In</a:t>
            </a:r>
            <a:r>
              <a:rPr lang="en-US" altLang="zh-CN" sz="1980" i="1"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addition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to</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the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close exchanges between senior officials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economic and trade cooperation between China and Africa has deepened continuously and reached unprecedented levels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the report said.</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i="1" dirty="0">
                <a:latin typeface="Cambria" panose="02040503050406030204" pitchFamily="18" charset="0"/>
                <a:ea typeface="Cambria" panose="02040503050406030204" pitchFamily="18" charset="0"/>
                <a:cs typeface="Times New Roman" panose="02020603050405020304" pitchFamily="18" charset="0"/>
              </a:rPr>
              <a:t>China has been Africa's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largest</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trading</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partner</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for 14 consecutive years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Chinese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imports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from Africa in the past 23 years have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accumulated</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to $1.42 trillion, while the figure for exports to Africa was $1.58 trillion, official data showed</a:t>
            </a:r>
            <a:r>
              <a:rPr lang="en-US" altLang="zh-CN" sz="1980" i="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1980" i="1" dirty="0" smtClean="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i="1" dirty="0" smtClean="0">
                <a:latin typeface="Cambria" panose="02040503050406030204" pitchFamily="18" charset="0"/>
                <a:ea typeface="Cambria" panose="02040503050406030204" pitchFamily="18" charset="0"/>
                <a:cs typeface="Times New Roman" panose="02020603050405020304" pitchFamily="18" charset="0"/>
              </a:rPr>
              <a:t>The </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report said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Africa's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economy</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confronted</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challenges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amid</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global economic deceleration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increasing</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inflation, and geopolitical crises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These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factors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caused a dip in Africa's growth rate from 4.8 percent in 2021 to 3.8 percent in 2022.</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Another</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significant</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concern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often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overlooked is the toll from natural disasters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caused by climate change </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in African nations, said the report.</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i="1" dirty="0" smtClean="0">
                <a:latin typeface="Cambria" panose="02040503050406030204" pitchFamily="18" charset="0"/>
                <a:ea typeface="Cambria" panose="02040503050406030204" pitchFamily="18" charset="0"/>
                <a:cs typeface="Times New Roman" panose="02020603050405020304" pitchFamily="18" charset="0"/>
              </a:rPr>
              <a:t>The </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report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also</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envisioned Africa's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economy</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rebounding</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this year due to the gradual relaxation of pandemic restrictions and heightened international market demand</a:t>
            </a:r>
            <a:r>
              <a:rPr lang="en-US" altLang="zh-CN" sz="1980" i="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1980" i="1" dirty="0" smtClean="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While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traditional areas such as infrastructure and trade have showcased excellent Sino-African collaboration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the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potential</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is </a:t>
            </a:r>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also</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seen in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healthcare, green economy, and artificial intelligence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it said.</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98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As</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collaborative mechanisms continue to evolve</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a:t>
            </a:r>
            <a:r>
              <a:rPr lang="en-US" altLang="zh-CN" sz="198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the future holds vast prospects for furthering China-Africa cooperation</a:t>
            </a:r>
            <a:r>
              <a:rPr lang="en-US" altLang="zh-CN" sz="1980" i="1" dirty="0">
                <a:latin typeface="Cambria" panose="02040503050406030204" pitchFamily="18" charset="0"/>
                <a:ea typeface="Cambria" panose="02040503050406030204" pitchFamily="18" charset="0"/>
                <a:cs typeface="Times New Roman" panose="02020603050405020304" pitchFamily="18" charset="0"/>
              </a:rPr>
              <a:t>, he added.</a:t>
            </a:r>
            <a:endParaRPr lang="en-US" altLang="zh-CN" sz="1980" i="1" dirty="0">
              <a:latin typeface="Cambria" panose="02040503050406030204" pitchFamily="18" charset="0"/>
              <a:ea typeface="Cambria" panose="02040503050406030204" pitchFamily="18" charset="0"/>
              <a:cs typeface="Times New Roman" panose="02020603050405020304" pitchFamily="18" charset="0"/>
            </a:endParaRPr>
          </a:p>
          <a:p>
            <a:pPr indent="457200" algn="just"/>
            <a:endParaRPr lang="en-US" altLang="zh-CN" sz="1980" i="1" dirty="0" smtClean="0">
              <a:latin typeface="Cambria" panose="02040503050406030204" pitchFamily="18" charset="0"/>
              <a:ea typeface="Cambria" panose="02040503050406030204" pitchFamily="18" charset="0"/>
              <a:cs typeface="Times New Roman" panose="02020603050405020304" pitchFamily="18" charset="0"/>
            </a:endParaRPr>
          </a:p>
        </p:txBody>
      </p:sp>
      <p:sp>
        <p:nvSpPr>
          <p:cNvPr id="9" name="矩形 8"/>
          <p:cNvSpPr/>
          <p:nvPr/>
        </p:nvSpPr>
        <p:spPr>
          <a:xfrm>
            <a:off x="1560361" y="607774"/>
            <a:ext cx="9663799" cy="646331"/>
          </a:xfrm>
          <a:prstGeom prst="rect">
            <a:avLst/>
          </a:prstGeom>
          <a:solidFill>
            <a:srgbClr val="FFFFFF"/>
          </a:solidFill>
        </p:spPr>
        <p:txBody>
          <a:bodyPr wrap="none">
            <a:spAutoFit/>
          </a:bodyPr>
          <a:lstStyle/>
          <a:p>
            <a:r>
              <a:rPr lang="en-US" altLang="zh-CN" sz="3600" b="1" dirty="0">
                <a:solidFill>
                  <a:srgbClr val="00B050"/>
                </a:solidFill>
                <a:latin typeface="Cambria" panose="02040503050406030204" pitchFamily="18" charset="0"/>
                <a:ea typeface="Cambria" panose="02040503050406030204" pitchFamily="18" charset="0"/>
              </a:rPr>
              <a:t>China-Africa ties surge </a:t>
            </a:r>
            <a:r>
              <a:rPr lang="en-US" altLang="zh-CN" sz="3600" dirty="0">
                <a:latin typeface="Cambria" panose="02040503050406030204" pitchFamily="18" charset="0"/>
                <a:ea typeface="Cambria" panose="02040503050406030204" pitchFamily="18" charset="0"/>
              </a:rPr>
              <a:t>despite </a:t>
            </a:r>
            <a:r>
              <a:rPr lang="en-US" altLang="zh-CN" sz="3600" b="1" dirty="0">
                <a:solidFill>
                  <a:srgbClr val="FC7F32"/>
                </a:solidFill>
                <a:latin typeface="Cambria" panose="02040503050406030204" pitchFamily="18" charset="0"/>
                <a:ea typeface="Cambria" panose="02040503050406030204" pitchFamily="18" charset="0"/>
              </a:rPr>
              <a:t>global hurdles</a:t>
            </a:r>
            <a:endParaRPr lang="en-US" altLang="zh-CN" sz="3600" b="1" dirty="0">
              <a:solidFill>
                <a:srgbClr val="FC7F32"/>
              </a:solidFill>
              <a:latin typeface="Cambria" panose="02040503050406030204" pitchFamily="18" charset="0"/>
              <a:ea typeface="Cambria" panose="02040503050406030204" pitchFamily="18" charset="0"/>
            </a:endParaRPr>
          </a:p>
        </p:txBody>
      </p:sp>
      <p:cxnSp>
        <p:nvCxnSpPr>
          <p:cNvPr id="5" name="直接箭头连接符 4"/>
          <p:cNvCxnSpPr/>
          <p:nvPr/>
        </p:nvCxnSpPr>
        <p:spPr>
          <a:xfrm flipH="1">
            <a:off x="4902200" y="1092200"/>
            <a:ext cx="241300" cy="330200"/>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4483100" y="1125994"/>
            <a:ext cx="774700" cy="1202303"/>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524500" y="1110755"/>
            <a:ext cx="0" cy="3778745"/>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5797550" y="1125994"/>
            <a:ext cx="461010" cy="4766806"/>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6102116" y="1147197"/>
            <a:ext cx="895584" cy="5050403"/>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8978900" y="1110755"/>
            <a:ext cx="2095500" cy="311645"/>
          </a:xfrm>
          <a:prstGeom prst="straightConnector1">
            <a:avLst/>
          </a:prstGeom>
          <a:ln w="47625">
            <a:solidFill>
              <a:srgbClr val="FC7F32"/>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909050" y="1147197"/>
            <a:ext cx="628650" cy="2362200"/>
          </a:xfrm>
          <a:prstGeom prst="straightConnector1">
            <a:avLst/>
          </a:prstGeom>
          <a:ln w="47625">
            <a:solidFill>
              <a:srgbClr val="FC7F32"/>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5143500" y="1147197"/>
            <a:ext cx="266700" cy="1532503"/>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8747125" y="1155432"/>
            <a:ext cx="161925" cy="3200668"/>
          </a:xfrm>
          <a:prstGeom prst="straightConnector1">
            <a:avLst/>
          </a:prstGeom>
          <a:ln w="47625">
            <a:solidFill>
              <a:srgbClr val="FC7F32"/>
            </a:solidFill>
            <a:tailEnd type="arrow"/>
          </a:ln>
        </p:spPr>
        <p:style>
          <a:lnRef idx="1">
            <a:schemeClr val="accent1"/>
          </a:lnRef>
          <a:fillRef idx="0">
            <a:schemeClr val="accent1"/>
          </a:fillRef>
          <a:effectRef idx="0">
            <a:schemeClr val="accent1"/>
          </a:effectRef>
          <a:fontRef idx="minor">
            <a:schemeClr val="tx1"/>
          </a:fontRef>
        </p:style>
      </p:cxnSp>
      <p:pic>
        <p:nvPicPr>
          <p:cNvPr id="5124" name="图片 11" descr="水印"/>
          <p:cNvPicPr>
            <a:picLocks noChangeAspect="1"/>
          </p:cNvPicPr>
          <p:nvPr/>
        </p:nvPicPr>
        <p:blipFill>
          <a:blip r:embed="rId4"/>
          <a:stretch>
            <a:fillRect/>
          </a:stretch>
        </p:blipFill>
        <p:spPr>
          <a:xfrm>
            <a:off x="7186613" y="63500"/>
            <a:ext cx="4902200" cy="15875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030" t="9445" r="44363" b="76515"/>
          <a:stretch>
            <a:fillRect/>
          </a:stretch>
        </p:blipFill>
        <p:spPr>
          <a:xfrm flipV="1">
            <a:off x="0" y="-28577"/>
            <a:ext cx="5022803" cy="1520352"/>
          </a:xfrm>
          <a:prstGeom prst="rect">
            <a:avLst/>
          </a:prstGeom>
        </p:spPr>
      </p:pic>
      <p:sp>
        <p:nvSpPr>
          <p:cNvPr id="6" name="矩形 5"/>
          <p:cNvSpPr/>
          <p:nvPr/>
        </p:nvSpPr>
        <p:spPr>
          <a:xfrm>
            <a:off x="394757" y="1242194"/>
            <a:ext cx="11540774" cy="5501506"/>
          </a:xfrm>
          <a:prstGeom prst="rect">
            <a:avLst/>
          </a:prstGeom>
        </p:spPr>
        <p:txBody>
          <a:bodyPr wrap="square">
            <a:spAutoFit/>
          </a:bodyPr>
          <a:lstStyle/>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Fine, crisp and translucent. Many years ago, a dance between clay and fire gave rise to a tangible piece of art: porcelain.</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Flames in kilns around China have been burning since the Xia and Shang dynasties (c. 21st century-11th century BC). Along the way, porcelain was born.</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Porcelain is ceramic made by heating raw materials, often a mix between China stone and kaolin clay, in a kiln at a temperature as high as 1,200 degree Celsius. Temperature is key to making porcelain. Going through the fire of reinvention at a high temperature bestows porcelain with greater strength, more translucence and a feast of colors.</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Celadon produced in </a:t>
            </a:r>
            <a:r>
              <a:rPr lang="en-US" altLang="zh-CN" sz="1850" i="1" dirty="0" err="1">
                <a:latin typeface="Cambria" panose="02040503050406030204" pitchFamily="18" charset="0"/>
                <a:ea typeface="Cambria" panose="02040503050406030204" pitchFamily="18" charset="0"/>
                <a:cs typeface="Times New Roman" panose="02020603050405020304" pitchFamily="18" charset="0"/>
              </a:rPr>
              <a:t>Longquan</a:t>
            </a:r>
            <a:r>
              <a:rPr lang="en-US" altLang="zh-CN" sz="1850" i="1" dirty="0">
                <a:latin typeface="Cambria" panose="02040503050406030204" pitchFamily="18" charset="0"/>
                <a:ea typeface="Cambria" panose="02040503050406030204" pitchFamily="18" charset="0"/>
                <a:cs typeface="Times New Roman" panose="02020603050405020304" pitchFamily="18" charset="0"/>
              </a:rPr>
              <a:t>, Zhejiang province, a technique passed down for more than 1,600 years, is a typical example of craftsmen's pursuit of the perfect green glint. It takes 72 steps to produce </a:t>
            </a:r>
            <a:r>
              <a:rPr lang="en-US" altLang="zh-CN" sz="1850" i="1" dirty="0" err="1">
                <a:latin typeface="Cambria" panose="02040503050406030204" pitchFamily="18" charset="0"/>
                <a:ea typeface="Cambria" panose="02040503050406030204" pitchFamily="18" charset="0"/>
                <a:cs typeface="Times New Roman" panose="02020603050405020304" pitchFamily="18" charset="0"/>
              </a:rPr>
              <a:t>Longquan</a:t>
            </a:r>
            <a:r>
              <a:rPr lang="en-US" altLang="zh-CN" sz="1850" i="1" dirty="0">
                <a:latin typeface="Cambria" panose="02040503050406030204" pitchFamily="18" charset="0"/>
                <a:ea typeface="Cambria" panose="02040503050406030204" pitchFamily="18" charset="0"/>
                <a:cs typeface="Times New Roman" panose="02020603050405020304" pitchFamily="18" charset="0"/>
              </a:rPr>
              <a:t> </a:t>
            </a:r>
            <a:r>
              <a:rPr lang="en-US" altLang="zh-CN" sz="1850" i="1" dirty="0" err="1">
                <a:latin typeface="Cambria" panose="02040503050406030204" pitchFamily="18" charset="0"/>
                <a:ea typeface="Cambria" panose="02040503050406030204" pitchFamily="18" charset="0"/>
                <a:cs typeface="Times New Roman" panose="02020603050405020304" pitchFamily="18" charset="0"/>
              </a:rPr>
              <a:t>celadon's</a:t>
            </a:r>
            <a:r>
              <a:rPr lang="en-US" altLang="zh-CN" sz="1850" i="1" dirty="0">
                <a:latin typeface="Cambria" panose="02040503050406030204" pitchFamily="18" charset="0"/>
                <a:ea typeface="Cambria" panose="02040503050406030204" pitchFamily="18" charset="0"/>
                <a:cs typeface="Times New Roman" panose="02020603050405020304" pitchFamily="18" charset="0"/>
              </a:rPr>
              <a:t> jade-like green. Plum green and light green, or </a:t>
            </a:r>
            <a:r>
              <a:rPr lang="en-US" altLang="zh-CN" sz="1850" i="1" dirty="0" err="1">
                <a:latin typeface="Cambria" panose="02040503050406030204" pitchFamily="18" charset="0"/>
                <a:ea typeface="Cambria" panose="02040503050406030204" pitchFamily="18" charset="0"/>
                <a:cs typeface="Times New Roman" panose="02020603050405020304" pitchFamily="18" charset="0"/>
              </a:rPr>
              <a:t>tianqing</a:t>
            </a:r>
            <a:r>
              <a:rPr lang="en-US" altLang="zh-CN" sz="1850" i="1" dirty="0">
                <a:latin typeface="Cambria" panose="02040503050406030204" pitchFamily="18" charset="0"/>
                <a:ea typeface="Cambria" panose="02040503050406030204" pitchFamily="18" charset="0"/>
                <a:cs typeface="Times New Roman" panose="02020603050405020304" pitchFamily="18" charset="0"/>
              </a:rPr>
              <a:t> (the color of the sky after a rain), are two colors of the best quality.</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Porcelain has also been a carrier for cultural exchanges. Along with China's silk and tea, porcelain was one of the first commodities to receive worldwide trade.</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As it travelled around the globe through the ancient Maritime Silk Road, porcelain enjoyed great popularity among royal families and upper classes in Europe, who were enamored by these beautiful vessels they named after China, a product that could be produced only in the far East.</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Porcelain began as a practical utensil and evolved into pieces of art. Even when shattered into pieces and buried deep in mud, cultural values attached to porcelain would never dissipate.</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a:p>
            <a:pPr indent="457200"/>
            <a:r>
              <a:rPr lang="en-US" altLang="zh-CN" sz="1850" i="1" dirty="0">
                <a:latin typeface="Cambria" panose="02040503050406030204" pitchFamily="18" charset="0"/>
                <a:ea typeface="Cambria" panose="02040503050406030204" pitchFamily="18" charset="0"/>
                <a:cs typeface="Times New Roman" panose="02020603050405020304" pitchFamily="18" charset="0"/>
              </a:rPr>
              <a:t>As a memory that can be felt with both hands, porcelain is touchable history.</a:t>
            </a:r>
            <a:endParaRPr lang="en-US" altLang="zh-CN" sz="185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2511401" y="223261"/>
            <a:ext cx="7396480" cy="523220"/>
          </a:xfrm>
          <a:prstGeom prst="rect">
            <a:avLst/>
          </a:prstGeom>
          <a:noFill/>
        </p:spPr>
        <p:txBody>
          <a:bodyPr wrap="square" rtlCol="0">
            <a:spAutoFit/>
          </a:bodyPr>
          <a:lstStyle/>
          <a:p>
            <a:r>
              <a:rPr lang="en-US" altLang="zh-CN" sz="2800" b="1" dirty="0">
                <a:latin typeface="Ebrima" panose="02000000000000000000" pitchFamily="2" charset="0"/>
                <a:ea typeface="Ebrima" panose="02000000000000000000" pitchFamily="2" charset="0"/>
                <a:cs typeface="Ebrima" panose="02000000000000000000" pitchFamily="2" charset="0"/>
              </a:rPr>
              <a:t>To be a cultural ambassador</a:t>
            </a:r>
            <a:endParaRPr lang="en-US" altLang="zh-CN" sz="2800" b="1" dirty="0">
              <a:latin typeface="Ebrima" panose="02000000000000000000" pitchFamily="2" charset="0"/>
              <a:ea typeface="Ebrima" panose="02000000000000000000" pitchFamily="2" charset="0"/>
              <a:cs typeface="Ebrima" panose="02000000000000000000" pitchFamily="2" charset="0"/>
            </a:endParaRPr>
          </a:p>
        </p:txBody>
      </p:sp>
      <p:sp>
        <p:nvSpPr>
          <p:cNvPr id="8" name="矩形 7"/>
          <p:cNvSpPr/>
          <p:nvPr/>
        </p:nvSpPr>
        <p:spPr>
          <a:xfrm>
            <a:off x="394757" y="1242194"/>
            <a:ext cx="11540774" cy="5443029"/>
          </a:xfrm>
          <a:prstGeom prst="rect">
            <a:avLst/>
          </a:prstGeom>
          <a:solidFill>
            <a:schemeClr val="bg1"/>
          </a:solidFill>
        </p:spPr>
        <p:txBody>
          <a:bodyPr wrap="square">
            <a:spAutoFit/>
          </a:bodyPr>
          <a:lstStyle/>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Fine, crisp and translucent. Many years ago, a dance between clay and fire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1. __________ (give) </a:t>
            </a:r>
            <a:r>
              <a:rPr lang="en-US" altLang="zh-CN" sz="1830" dirty="0">
                <a:latin typeface="Cambria" panose="02040503050406030204" pitchFamily="18" charset="0"/>
                <a:ea typeface="Cambria" panose="02040503050406030204" pitchFamily="18" charset="0"/>
                <a:cs typeface="Times New Roman" panose="02020603050405020304" pitchFamily="18" charset="0"/>
              </a:rPr>
              <a:t>rise to a tangible piece of art: porcelain.</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Flames in kilns around China have been burning since the Xia and Shang dynasties (c. 21st century-11th century BC). Along the way,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2. ____________ (bear).</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Porcelain is ceramic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made by </a:t>
            </a:r>
            <a:r>
              <a:rPr lang="en-US" altLang="zh-CN" sz="1830" dirty="0">
                <a:latin typeface="Cambria" panose="02040503050406030204" pitchFamily="18" charset="0"/>
                <a:ea typeface="Cambria" panose="02040503050406030204" pitchFamily="18" charset="0"/>
                <a:cs typeface="Times New Roman" panose="02020603050405020304" pitchFamily="18" charset="0"/>
              </a:rPr>
              <a:t>heating raw materials, often a mix between China stone and kaolin clay, in a kiln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dirty="0">
                <a:latin typeface="Cambria" panose="02040503050406030204" pitchFamily="18" charset="0"/>
                <a:ea typeface="Cambria" panose="02040503050406030204" pitchFamily="18" charset="0"/>
                <a:cs typeface="Times New Roman" panose="02020603050405020304" pitchFamily="18" charset="0"/>
              </a:rPr>
              <a:t>窑炉</a:t>
            </a:r>
            <a:r>
              <a:rPr lang="en-US" altLang="zh-CN" sz="1830" dirty="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3. ________ </a:t>
            </a:r>
            <a:r>
              <a:rPr lang="en-US" altLang="zh-CN" sz="1830" dirty="0">
                <a:latin typeface="Cambria" panose="02040503050406030204" pitchFamily="18" charset="0"/>
                <a:ea typeface="Cambria" panose="02040503050406030204" pitchFamily="18" charset="0"/>
                <a:cs typeface="Times New Roman" panose="02020603050405020304" pitchFamily="18" charset="0"/>
              </a:rPr>
              <a:t>a temperature as high as 1,200 degree Celsius. Temperature is key to making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4.__________ (go) </a:t>
            </a:r>
            <a:r>
              <a:rPr lang="en-US" altLang="zh-CN" sz="1830" dirty="0">
                <a:latin typeface="Cambria" panose="02040503050406030204" pitchFamily="18" charset="0"/>
                <a:ea typeface="Cambria" panose="02040503050406030204" pitchFamily="18" charset="0"/>
                <a:cs typeface="Times New Roman" panose="02020603050405020304" pitchFamily="18" charset="0"/>
              </a:rPr>
              <a:t>through the fire of reinvention at a high temperature bestows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with </a:t>
            </a:r>
            <a:r>
              <a:rPr lang="en-US" altLang="zh-CN" sz="1830" dirty="0">
                <a:latin typeface="Cambria" panose="02040503050406030204" pitchFamily="18" charset="0"/>
                <a:ea typeface="Cambria" panose="02040503050406030204" pitchFamily="18" charset="0"/>
                <a:cs typeface="Times New Roman" panose="02020603050405020304" pitchFamily="18" charset="0"/>
              </a:rPr>
              <a:t>greater strength, more translucence and a feast of colors.</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Celadon produced in </a:t>
            </a:r>
            <a:r>
              <a:rPr lang="en-US" altLang="zh-CN" sz="1830" dirty="0" err="1">
                <a:latin typeface="Cambria" panose="02040503050406030204" pitchFamily="18" charset="0"/>
                <a:ea typeface="Cambria" panose="02040503050406030204" pitchFamily="18" charset="0"/>
                <a:cs typeface="Times New Roman" panose="02020603050405020304" pitchFamily="18" charset="0"/>
              </a:rPr>
              <a:t>Longquan</a:t>
            </a:r>
            <a:r>
              <a:rPr lang="en-US" altLang="zh-CN" sz="1830" dirty="0">
                <a:latin typeface="Cambria" panose="02040503050406030204" pitchFamily="18" charset="0"/>
                <a:ea typeface="Cambria" panose="02040503050406030204" pitchFamily="18" charset="0"/>
                <a:cs typeface="Times New Roman" panose="02020603050405020304" pitchFamily="18" charset="0"/>
              </a:rPr>
              <a:t>, Zhejiang province, a technique passed down for more than 1,600 years, is a typical example of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craftsmen’s 5. ___________ (pursue) </a:t>
            </a:r>
            <a:r>
              <a:rPr lang="en-US" altLang="zh-CN" sz="1830" dirty="0">
                <a:latin typeface="Cambria" panose="02040503050406030204" pitchFamily="18" charset="0"/>
                <a:ea typeface="Cambria" panose="02040503050406030204" pitchFamily="18" charset="0"/>
                <a:cs typeface="Times New Roman" panose="02020603050405020304" pitchFamily="18" charset="0"/>
              </a:rPr>
              <a:t>of the perfect green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glint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光亮</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Plum </a:t>
            </a:r>
            <a:r>
              <a:rPr lang="en-US" altLang="zh-CN" sz="1830" dirty="0">
                <a:latin typeface="Cambria" panose="02040503050406030204" pitchFamily="18" charset="0"/>
                <a:ea typeface="Cambria" panose="02040503050406030204" pitchFamily="18" charset="0"/>
                <a:cs typeface="Times New Roman" panose="02020603050405020304" pitchFamily="18" charset="0"/>
              </a:rPr>
              <a:t>green and light green, or </a:t>
            </a:r>
            <a:r>
              <a:rPr lang="en-US" altLang="zh-CN" sz="1830" dirty="0" err="1">
                <a:latin typeface="Cambria" panose="02040503050406030204" pitchFamily="18" charset="0"/>
                <a:ea typeface="Cambria" panose="02040503050406030204" pitchFamily="18" charset="0"/>
                <a:cs typeface="Times New Roman" panose="02020603050405020304" pitchFamily="18" charset="0"/>
              </a:rPr>
              <a:t>tianqing</a:t>
            </a:r>
            <a:r>
              <a:rPr lang="en-US" altLang="zh-CN" sz="1830" dirty="0">
                <a:latin typeface="Cambria" panose="02040503050406030204" pitchFamily="18" charset="0"/>
                <a:ea typeface="Cambria" panose="02040503050406030204" pitchFamily="18" charset="0"/>
                <a:cs typeface="Times New Roman" panose="02020603050405020304" pitchFamily="18" charset="0"/>
              </a:rPr>
              <a:t> (the color of the sky after a rain), are two colors of the best quality.</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Porcelain has also been a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6. ____________ (carry) </a:t>
            </a:r>
            <a:r>
              <a:rPr lang="en-US" altLang="zh-CN" sz="1830" dirty="0">
                <a:latin typeface="Cambria" panose="02040503050406030204" pitchFamily="18" charset="0"/>
                <a:ea typeface="Cambria" panose="02040503050406030204" pitchFamily="18" charset="0"/>
                <a:cs typeface="Times New Roman" panose="02020603050405020304" pitchFamily="18" charset="0"/>
              </a:rPr>
              <a:t>for cultural exchanges. Along with China's silk and tea, porcelain was one of the first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7.___________________ (commodity) </a:t>
            </a:r>
            <a:r>
              <a:rPr lang="en-US" altLang="zh-CN" sz="1830" dirty="0">
                <a:latin typeface="Cambria" panose="02040503050406030204" pitchFamily="18" charset="0"/>
                <a:ea typeface="Cambria" panose="02040503050406030204" pitchFamily="18" charset="0"/>
                <a:cs typeface="Times New Roman" panose="02020603050405020304" pitchFamily="18" charset="0"/>
              </a:rPr>
              <a:t>to receive worldwide trade.</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As it travelled around the globe through the ancient Maritime Silk Road, porcelain enjoyed great popularity among royal families and upper classes in Europe, who were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enamored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迷恋的；倾心的</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by these beautiful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vessels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器皿</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they named after China,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8. ________ </a:t>
            </a:r>
            <a:r>
              <a:rPr lang="en-US" altLang="zh-CN" sz="1830" dirty="0">
                <a:latin typeface="Cambria" panose="02040503050406030204" pitchFamily="18" charset="0"/>
                <a:ea typeface="Cambria" panose="02040503050406030204" pitchFamily="18" charset="0"/>
                <a:cs typeface="Times New Roman" panose="02020603050405020304" pitchFamily="18" charset="0"/>
              </a:rPr>
              <a:t>product that could be produced only in the far East.</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Porcelain began as a practical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utensil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器具</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and evolved into pieces of art. Even when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9. ________________ (shatter) </a:t>
            </a:r>
            <a:r>
              <a:rPr lang="en-US" altLang="zh-CN" sz="1830" dirty="0">
                <a:latin typeface="Cambria" panose="02040503050406030204" pitchFamily="18" charset="0"/>
                <a:ea typeface="Cambria" panose="02040503050406030204" pitchFamily="18" charset="0"/>
                <a:cs typeface="Times New Roman" panose="02020603050405020304" pitchFamily="18" charset="0"/>
              </a:rPr>
              <a:t>into pieces and buried deep in mud, cultural values attached to porcelain would never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dissipate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消散</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As a memory that can be felt with both hands, porcelain is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10. _____________ (touch) </a:t>
            </a:r>
            <a:r>
              <a:rPr lang="en-US" altLang="zh-CN" sz="1830" dirty="0">
                <a:latin typeface="Cambria" panose="02040503050406030204" pitchFamily="18" charset="0"/>
                <a:ea typeface="Cambria" panose="02040503050406030204" pitchFamily="18" charset="0"/>
                <a:cs typeface="Times New Roman" panose="02020603050405020304" pitchFamily="18" charset="0"/>
              </a:rPr>
              <a:t>history.</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矩形 8"/>
          <p:cNvSpPr/>
          <p:nvPr/>
        </p:nvSpPr>
        <p:spPr>
          <a:xfrm>
            <a:off x="76201" y="1090507"/>
            <a:ext cx="12011024" cy="5724644"/>
          </a:xfrm>
          <a:prstGeom prst="rect">
            <a:avLst/>
          </a:prstGeom>
          <a:solidFill>
            <a:schemeClr val="bg1"/>
          </a:solidFill>
        </p:spPr>
        <p:txBody>
          <a:bodyPr wrap="square">
            <a:spAutoFit/>
          </a:bodyPr>
          <a:lstStyle/>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Fine, crisp and translucent. Many years ago, a dance between clay and fire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1.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gave</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(give) </a:t>
            </a:r>
            <a:r>
              <a:rPr lang="en-US" altLang="zh-CN" sz="1830" dirty="0">
                <a:latin typeface="Cambria" panose="02040503050406030204" pitchFamily="18" charset="0"/>
                <a:ea typeface="Cambria" panose="02040503050406030204" pitchFamily="18" charset="0"/>
                <a:cs typeface="Times New Roman" panose="02020603050405020304" pitchFamily="18" charset="0"/>
              </a:rPr>
              <a:t>rise to a tangible piece of art: porcelain</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谓语</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动词（</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一般过去</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式、主动语态）</a:t>
            </a:r>
            <a:endPar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Flames </a:t>
            </a:r>
            <a:r>
              <a:rPr lang="en-US" altLang="zh-CN" sz="1830" dirty="0">
                <a:latin typeface="Cambria" panose="02040503050406030204" pitchFamily="18" charset="0"/>
                <a:ea typeface="Cambria" panose="02040503050406030204" pitchFamily="18" charset="0"/>
                <a:cs typeface="Times New Roman" panose="02020603050405020304" pitchFamily="18" charset="0"/>
              </a:rPr>
              <a:t>in kilns around China have been burning since the Xia and Shang dynasties (c. 21st century-11th century BC). Along the way,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2.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was born</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(bear).</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谓语动词（一般过去式</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、被动语态）</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Porcelain is ceramic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made by </a:t>
            </a:r>
            <a:r>
              <a:rPr lang="en-US" altLang="zh-CN" sz="1830" dirty="0">
                <a:latin typeface="Cambria" panose="02040503050406030204" pitchFamily="18" charset="0"/>
                <a:ea typeface="Cambria" panose="02040503050406030204" pitchFamily="18" charset="0"/>
                <a:cs typeface="Times New Roman" panose="02020603050405020304" pitchFamily="18" charset="0"/>
              </a:rPr>
              <a:t>heating raw materials, often a mix between China stone and kaolin clay, in a kiln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dirty="0">
                <a:latin typeface="Cambria" panose="02040503050406030204" pitchFamily="18" charset="0"/>
                <a:ea typeface="Cambria" panose="02040503050406030204" pitchFamily="18" charset="0"/>
                <a:cs typeface="Times New Roman" panose="02020603050405020304" pitchFamily="18" charset="0"/>
              </a:rPr>
              <a:t>窑炉</a:t>
            </a:r>
            <a:r>
              <a:rPr lang="en-US" altLang="zh-CN" sz="1830" dirty="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3.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a temperature as high as 1,200 degree Celsius. </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介词</a:t>
            </a:r>
            <a:r>
              <a:rPr lang="zh-CN" altLang="en-US" sz="183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Temperature </a:t>
            </a:r>
            <a:r>
              <a:rPr lang="en-US" altLang="zh-CN" sz="1830" dirty="0">
                <a:latin typeface="Cambria" panose="02040503050406030204" pitchFamily="18" charset="0"/>
                <a:ea typeface="Cambria" panose="02040503050406030204" pitchFamily="18" charset="0"/>
                <a:cs typeface="Times New Roman" panose="02020603050405020304" pitchFamily="18" charset="0"/>
              </a:rPr>
              <a:t>is key to making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4.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Going</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(go) </a:t>
            </a:r>
            <a:r>
              <a:rPr lang="en-US" altLang="zh-CN" sz="1830" dirty="0">
                <a:latin typeface="Cambria" panose="02040503050406030204" pitchFamily="18" charset="0"/>
                <a:ea typeface="Cambria" panose="02040503050406030204" pitchFamily="18" charset="0"/>
                <a:cs typeface="Times New Roman" panose="02020603050405020304" pitchFamily="18" charset="0"/>
              </a:rPr>
              <a:t>through the fire of reinvention at a high temperature bestows porcelain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with </a:t>
            </a:r>
            <a:r>
              <a:rPr lang="en-US" altLang="zh-CN" sz="1830" dirty="0">
                <a:latin typeface="Cambria" panose="02040503050406030204" pitchFamily="18" charset="0"/>
                <a:ea typeface="Cambria" panose="02040503050406030204" pitchFamily="18" charset="0"/>
                <a:cs typeface="Times New Roman" panose="02020603050405020304" pitchFamily="18" charset="0"/>
              </a:rPr>
              <a:t>greater strength, more translucence and a feast of colors</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非谓语动词（现在分词做主语）</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Celadon produced in </a:t>
            </a:r>
            <a:r>
              <a:rPr lang="en-US" altLang="zh-CN" sz="1830" dirty="0" err="1">
                <a:latin typeface="Cambria" panose="02040503050406030204" pitchFamily="18" charset="0"/>
                <a:ea typeface="Cambria" panose="02040503050406030204" pitchFamily="18" charset="0"/>
                <a:cs typeface="Times New Roman" panose="02020603050405020304" pitchFamily="18" charset="0"/>
              </a:rPr>
              <a:t>Longquan</a:t>
            </a:r>
            <a:r>
              <a:rPr lang="en-US" altLang="zh-CN" sz="1830" dirty="0">
                <a:latin typeface="Cambria" panose="02040503050406030204" pitchFamily="18" charset="0"/>
                <a:ea typeface="Cambria" panose="02040503050406030204" pitchFamily="18" charset="0"/>
                <a:cs typeface="Times New Roman" panose="02020603050405020304" pitchFamily="18" charset="0"/>
              </a:rPr>
              <a:t>, Zhejiang province, a technique passed down for more than 1,600 years, is a typical example of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craftsmen’s 5.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pursuit</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(pursue) </a:t>
            </a:r>
            <a:r>
              <a:rPr lang="en-US" altLang="zh-CN" sz="1830" dirty="0">
                <a:latin typeface="Cambria" panose="02040503050406030204" pitchFamily="18" charset="0"/>
                <a:ea typeface="Cambria" panose="02040503050406030204" pitchFamily="18" charset="0"/>
                <a:cs typeface="Times New Roman" panose="02020603050405020304" pitchFamily="18" charset="0"/>
              </a:rPr>
              <a:t>of the perfect green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glint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光亮</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Plum </a:t>
            </a:r>
            <a:r>
              <a:rPr lang="en-US" altLang="zh-CN" sz="1830" dirty="0">
                <a:latin typeface="Cambria" panose="02040503050406030204" pitchFamily="18" charset="0"/>
                <a:ea typeface="Cambria" panose="02040503050406030204" pitchFamily="18" charset="0"/>
                <a:cs typeface="Times New Roman" panose="02020603050405020304" pitchFamily="18" charset="0"/>
              </a:rPr>
              <a:t>green and light green, or </a:t>
            </a:r>
            <a:r>
              <a:rPr lang="en-US" altLang="zh-CN" sz="1830" dirty="0" err="1">
                <a:latin typeface="Cambria" panose="02040503050406030204" pitchFamily="18" charset="0"/>
                <a:ea typeface="Cambria" panose="02040503050406030204" pitchFamily="18" charset="0"/>
                <a:cs typeface="Times New Roman" panose="02020603050405020304" pitchFamily="18" charset="0"/>
              </a:rPr>
              <a:t>tianqing</a:t>
            </a:r>
            <a:r>
              <a:rPr lang="en-US" altLang="zh-CN" sz="1830" dirty="0">
                <a:latin typeface="Cambria" panose="02040503050406030204" pitchFamily="18" charset="0"/>
                <a:ea typeface="Cambria" panose="02040503050406030204" pitchFamily="18" charset="0"/>
                <a:cs typeface="Times New Roman" panose="02020603050405020304" pitchFamily="18" charset="0"/>
              </a:rPr>
              <a:t> (the color of the sky after a rain), are two colors of the best quality</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词性转换（动词变名词）</a:t>
            </a:r>
            <a:endPar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Porcelain </a:t>
            </a:r>
            <a:r>
              <a:rPr lang="en-US" altLang="zh-CN" sz="1830" dirty="0">
                <a:latin typeface="Cambria" panose="02040503050406030204" pitchFamily="18" charset="0"/>
                <a:ea typeface="Cambria" panose="02040503050406030204" pitchFamily="18" charset="0"/>
                <a:cs typeface="Times New Roman" panose="02020603050405020304" pitchFamily="18" charset="0"/>
              </a:rPr>
              <a:t>has also been a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6.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carrier</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(carry) </a:t>
            </a:r>
            <a:r>
              <a:rPr lang="en-US" altLang="zh-CN" sz="1830" dirty="0">
                <a:latin typeface="Cambria" panose="02040503050406030204" pitchFamily="18" charset="0"/>
                <a:ea typeface="Cambria" panose="02040503050406030204" pitchFamily="18" charset="0"/>
                <a:cs typeface="Times New Roman" panose="02020603050405020304" pitchFamily="18" charset="0"/>
              </a:rPr>
              <a:t>for cultural exchanges</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词性转换（动词变</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名词）</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Along with China‘s silk and tea, porcelain was one of the first 7.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commodities</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(commodity) to receive worldwide trade. </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名词复数</a:t>
            </a:r>
            <a:endParaRPr lang="en-US" altLang="zh-CN" sz="1830" b="1" dirty="0" smtClean="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As </a:t>
            </a:r>
            <a:r>
              <a:rPr lang="en-US" altLang="zh-CN" sz="1830" dirty="0">
                <a:latin typeface="Cambria" panose="02040503050406030204" pitchFamily="18" charset="0"/>
                <a:ea typeface="Cambria" panose="02040503050406030204" pitchFamily="18" charset="0"/>
                <a:cs typeface="Times New Roman" panose="02020603050405020304" pitchFamily="18" charset="0"/>
              </a:rPr>
              <a:t>it travelled around the globe through the ancient Maritime Silk Road, porcelain enjoyed great popularity among royal families and upper classes in Europe, who were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enamored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迷恋的；倾心的</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by these beautiful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vessels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器皿</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they named after China,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8.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product that could be produced only in the far East.</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a:latin typeface="Cambria" panose="02040503050406030204" pitchFamily="18" charset="0"/>
                <a:ea typeface="Cambria" panose="02040503050406030204" pitchFamily="18" charset="0"/>
                <a:cs typeface="Times New Roman" panose="02020603050405020304" pitchFamily="18" charset="0"/>
              </a:rPr>
              <a:t>Porcelain began as a practical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utensil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器具</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1830" dirty="0">
                <a:latin typeface="Cambria" panose="02040503050406030204" pitchFamily="18" charset="0"/>
                <a:ea typeface="Cambria" panose="02040503050406030204" pitchFamily="18" charset="0"/>
                <a:cs typeface="Times New Roman" panose="02020603050405020304" pitchFamily="18" charset="0"/>
              </a:rPr>
              <a:t>and evolved into pieces of art. Even when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9.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shattered</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(shatter) </a:t>
            </a:r>
            <a:r>
              <a:rPr lang="en-US" altLang="zh-CN" sz="1830" dirty="0">
                <a:latin typeface="Cambria" panose="02040503050406030204" pitchFamily="18" charset="0"/>
                <a:ea typeface="Cambria" panose="02040503050406030204" pitchFamily="18" charset="0"/>
                <a:cs typeface="Times New Roman" panose="02020603050405020304" pitchFamily="18" charset="0"/>
              </a:rPr>
              <a:t>into pieces and buried deep in mud, cultural values attached to porcelain would never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dissipate (</a:t>
            </a:r>
            <a:r>
              <a:rPr lang="zh-CN" altLang="en-US" sz="1830" dirty="0" smtClean="0">
                <a:latin typeface="Cambria" panose="02040503050406030204" pitchFamily="18" charset="0"/>
                <a:ea typeface="Cambria" panose="02040503050406030204" pitchFamily="18" charset="0"/>
                <a:cs typeface="Times New Roman" panose="02020603050405020304" pitchFamily="18" charset="0"/>
              </a:rPr>
              <a:t>消散</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非</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谓语动词</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（过去分词）</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a:p>
            <a:pPr indent="457200" algn="just"/>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As </a:t>
            </a:r>
            <a:r>
              <a:rPr lang="en-US" altLang="zh-CN" sz="1830" dirty="0">
                <a:latin typeface="Cambria" panose="02040503050406030204" pitchFamily="18" charset="0"/>
                <a:ea typeface="Cambria" panose="02040503050406030204" pitchFamily="18" charset="0"/>
                <a:cs typeface="Times New Roman" panose="02020603050405020304" pitchFamily="18" charset="0"/>
              </a:rPr>
              <a:t>a memory that can be felt with both hands, porcelain is </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10. </a:t>
            </a:r>
            <a:r>
              <a:rPr lang="en-US" altLang="zh-CN"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touchable</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 (touch) </a:t>
            </a:r>
            <a:r>
              <a:rPr lang="en-US" altLang="zh-CN" sz="1830" dirty="0">
                <a:latin typeface="Cambria" panose="02040503050406030204" pitchFamily="18" charset="0"/>
                <a:ea typeface="Cambria" panose="02040503050406030204" pitchFamily="18" charset="0"/>
                <a:cs typeface="Times New Roman" panose="02020603050405020304" pitchFamily="18" charset="0"/>
              </a:rPr>
              <a:t>history</a:t>
            </a:r>
            <a:r>
              <a:rPr lang="en-US" altLang="zh-CN" sz="1830" dirty="0" smtClean="0">
                <a:latin typeface="Cambria" panose="02040503050406030204" pitchFamily="18" charset="0"/>
                <a:ea typeface="Cambria" panose="02040503050406030204" pitchFamily="18" charset="0"/>
                <a:cs typeface="Times New Roman" panose="02020603050405020304" pitchFamily="18" charset="0"/>
              </a:rPr>
              <a:t>.</a:t>
            </a:r>
            <a:r>
              <a:rPr lang="zh-CN" altLang="en-US" sz="183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词性转换（动词</a:t>
            </a:r>
            <a:r>
              <a:rPr lang="zh-CN" altLang="en-US" sz="183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变形容词）</a:t>
            </a:r>
            <a:endParaRPr lang="en-US" altLang="zh-CN" sz="1830"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矩形 2"/>
          <p:cNvSpPr/>
          <p:nvPr/>
        </p:nvSpPr>
        <p:spPr>
          <a:xfrm>
            <a:off x="3822217" y="645874"/>
            <a:ext cx="4440318" cy="523220"/>
          </a:xfrm>
          <a:prstGeom prst="rect">
            <a:avLst/>
          </a:prstGeom>
        </p:spPr>
        <p:txBody>
          <a:bodyPr wrap="none">
            <a:spAutoFit/>
          </a:bodyPr>
          <a:lstStyle/>
          <a:p>
            <a:r>
              <a:rPr lang="en-US" altLang="zh-CN" sz="2800" b="1" dirty="0">
                <a:latin typeface="Cambria" panose="02040503050406030204" pitchFamily="18" charset="0"/>
                <a:ea typeface="Cambria" panose="02040503050406030204" pitchFamily="18" charset="0"/>
                <a:cs typeface="Times New Roman" panose="02020603050405020304" pitchFamily="18" charset="0"/>
              </a:rPr>
              <a:t>Living Heritage: Porcelain</a:t>
            </a:r>
            <a:endParaRPr lang="zh-CN" altLang="en-US" sz="2800" b="1" dirty="0">
              <a:latin typeface="Cambria" panose="02040503050406030204" pitchFamily="18" charset="0"/>
              <a:cs typeface="Times New Roman" panose="02020603050405020304" pitchFamily="18" charset="0"/>
            </a:endParaRPr>
          </a:p>
        </p:txBody>
      </p:sp>
      <p:pic>
        <p:nvPicPr>
          <p:cNvPr id="5124" name="图片 11" descr="水印"/>
          <p:cNvPicPr>
            <a:picLocks noChangeAspect="1"/>
          </p:cNvPicPr>
          <p:nvPr/>
        </p:nvPicPr>
        <p:blipFill>
          <a:blip r:embed="rId4"/>
          <a:stretch>
            <a:fillRect/>
          </a:stretch>
        </p:blipFill>
        <p:spPr>
          <a:xfrm>
            <a:off x="7186613" y="63500"/>
            <a:ext cx="4902200" cy="158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56008" y="-2669488"/>
            <a:ext cx="6865258" cy="12204231"/>
          </a:xfrm>
          <a:prstGeom prst="rect">
            <a:avLst/>
          </a:prstGeom>
        </p:spPr>
      </p:pic>
      <p:sp>
        <p:nvSpPr>
          <p:cNvPr id="10" name="Rectangle 3"/>
          <p:cNvSpPr txBox="1">
            <a:spLocks noChangeArrowheads="1"/>
          </p:cNvSpPr>
          <p:nvPr/>
        </p:nvSpPr>
        <p:spPr>
          <a:xfrm>
            <a:off x="1094785" y="1222827"/>
            <a:ext cx="10333158"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b="1" dirty="0" smtClean="0">
                <a:solidFill>
                  <a:schemeClr val="accent2"/>
                </a:solidFill>
                <a:latin typeface="Cambria" panose="02040503050406030204" pitchFamily="18" charset="0"/>
                <a:ea typeface="Cambria" panose="02040503050406030204" pitchFamily="18" charset="0"/>
              </a:rPr>
              <a:t>a </a:t>
            </a:r>
            <a:r>
              <a:rPr lang="en-US" altLang="zh-CN" sz="2400" b="1" dirty="0" smtClean="0">
                <a:solidFill>
                  <a:srgbClr val="FF0000"/>
                </a:solidFill>
                <a:latin typeface="Cambria" panose="02040503050406030204" pitchFamily="18" charset="0"/>
                <a:ea typeface="Cambria" panose="02040503050406030204" pitchFamily="18" charset="0"/>
              </a:rPr>
              <a:t>larger</a:t>
            </a:r>
            <a:r>
              <a:rPr lang="en-US" altLang="zh-CN" sz="2400" b="1" dirty="0" smtClean="0">
                <a:solidFill>
                  <a:schemeClr val="accent2"/>
                </a:solidFill>
                <a:latin typeface="Cambria" panose="02040503050406030204" pitchFamily="18" charset="0"/>
                <a:ea typeface="Cambria" panose="02040503050406030204" pitchFamily="18" charset="0"/>
              </a:rPr>
              <a:t> vocabulary  3500+</a:t>
            </a:r>
            <a:endParaRPr lang="en-US" altLang="zh-CN" sz="2400" b="1" dirty="0" smtClean="0">
              <a:solidFill>
                <a:schemeClr val="accent2"/>
              </a:solidFill>
              <a:latin typeface="Cambria" panose="02040503050406030204" pitchFamily="18" charset="0"/>
              <a:ea typeface="Cambria" panose="02040503050406030204" pitchFamily="18" charset="0"/>
            </a:endParaRPr>
          </a:p>
          <a:p>
            <a:r>
              <a:rPr lang="en-US" altLang="zh-CN" sz="2400" b="1" dirty="0" smtClean="0">
                <a:solidFill>
                  <a:schemeClr val="accent2"/>
                </a:solidFill>
                <a:latin typeface="Cambria" panose="02040503050406030204" pitchFamily="18" charset="0"/>
                <a:ea typeface="Cambria" panose="02040503050406030204" pitchFamily="18" charset="0"/>
              </a:rPr>
              <a:t>a </a:t>
            </a:r>
            <a:r>
              <a:rPr lang="en-US" altLang="zh-CN" sz="2400" b="1" dirty="0" smtClean="0">
                <a:solidFill>
                  <a:srgbClr val="FF0000"/>
                </a:solidFill>
                <a:latin typeface="Cambria" panose="02040503050406030204" pitchFamily="18" charset="0"/>
                <a:ea typeface="Cambria" panose="02040503050406030204" pitchFamily="18" charset="0"/>
              </a:rPr>
              <a:t>better</a:t>
            </a:r>
            <a:r>
              <a:rPr lang="en-US" altLang="zh-CN" sz="2400" b="1" dirty="0" smtClean="0">
                <a:solidFill>
                  <a:schemeClr val="accent2"/>
                </a:solidFill>
                <a:latin typeface="Cambria" panose="02040503050406030204" pitchFamily="18" charset="0"/>
                <a:ea typeface="Cambria" panose="02040503050406030204" pitchFamily="18" charset="0"/>
              </a:rPr>
              <a:t> command of English grammar</a:t>
            </a:r>
            <a:endParaRPr lang="en-US" altLang="zh-CN" sz="2400" b="1" dirty="0" smtClean="0">
              <a:solidFill>
                <a:schemeClr val="accent2"/>
              </a:solidFill>
              <a:latin typeface="Cambria" panose="02040503050406030204" pitchFamily="18" charset="0"/>
              <a:ea typeface="Cambria" panose="02040503050406030204" pitchFamily="18" charset="0"/>
            </a:endParaRPr>
          </a:p>
          <a:p>
            <a:r>
              <a:rPr lang="en-US" altLang="zh-CN" sz="2400" b="1" dirty="0" smtClean="0">
                <a:solidFill>
                  <a:schemeClr val="accent2"/>
                </a:solidFill>
                <a:latin typeface="Cambria" panose="02040503050406030204" pitchFamily="18" charset="0"/>
                <a:ea typeface="Cambria" panose="02040503050406030204" pitchFamily="18" charset="0"/>
              </a:rPr>
              <a:t>a </a:t>
            </a:r>
            <a:r>
              <a:rPr lang="en-US" altLang="zh-CN" sz="2400" b="1" dirty="0" smtClean="0">
                <a:solidFill>
                  <a:srgbClr val="FF0000"/>
                </a:solidFill>
                <a:latin typeface="Cambria" panose="02040503050406030204" pitchFamily="18" charset="0"/>
                <a:ea typeface="Cambria" panose="02040503050406030204" pitchFamily="18" charset="0"/>
              </a:rPr>
              <a:t>broader</a:t>
            </a:r>
            <a:r>
              <a:rPr lang="en-US" altLang="zh-CN" sz="2400" b="1" dirty="0" smtClean="0">
                <a:solidFill>
                  <a:schemeClr val="accent2"/>
                </a:solidFill>
                <a:latin typeface="Cambria" panose="02040503050406030204" pitchFamily="18" charset="0"/>
                <a:ea typeface="Cambria" panose="02040503050406030204" pitchFamily="18" charset="0"/>
              </a:rPr>
              <a:t> sense of vision and goals </a:t>
            </a:r>
            <a:endParaRPr lang="en-US" altLang="zh-CN" sz="2400" b="1" dirty="0" smtClean="0">
              <a:solidFill>
                <a:schemeClr val="accent2"/>
              </a:solidFill>
              <a:latin typeface="Cambria" panose="02040503050406030204" pitchFamily="18" charset="0"/>
              <a:ea typeface="Cambria" panose="02040503050406030204" pitchFamily="18" charset="0"/>
            </a:endParaRPr>
          </a:p>
          <a:p>
            <a:r>
              <a:rPr lang="en-US" altLang="zh-CN" sz="2400" b="1" dirty="0" smtClean="0">
                <a:solidFill>
                  <a:schemeClr val="accent2"/>
                </a:solidFill>
                <a:latin typeface="Cambria" panose="02040503050406030204" pitchFamily="18" charset="0"/>
                <a:ea typeface="Cambria" panose="02040503050406030204" pitchFamily="18" charset="0"/>
              </a:rPr>
              <a:t>a </a:t>
            </a:r>
            <a:r>
              <a:rPr lang="en-US" altLang="zh-CN" sz="2400" b="1" dirty="0" smtClean="0">
                <a:solidFill>
                  <a:srgbClr val="FF0000"/>
                </a:solidFill>
                <a:latin typeface="Cambria" panose="02040503050406030204" pitchFamily="18" charset="0"/>
                <a:ea typeface="Cambria" panose="02040503050406030204" pitchFamily="18" charset="0"/>
              </a:rPr>
              <a:t>higher</a:t>
            </a:r>
            <a:r>
              <a:rPr lang="en-US" altLang="zh-CN" sz="2400" b="1" dirty="0" smtClean="0">
                <a:solidFill>
                  <a:schemeClr val="accent2"/>
                </a:solidFill>
                <a:latin typeface="Cambria" panose="02040503050406030204" pitchFamily="18" charset="0"/>
                <a:ea typeface="Cambria" panose="02040503050406030204" pitchFamily="18" charset="0"/>
              </a:rPr>
              <a:t> score</a:t>
            </a:r>
            <a:endParaRPr lang="en-US" altLang="zh-CN" sz="2400" b="1" dirty="0" smtClean="0">
              <a:solidFill>
                <a:schemeClr val="accent2"/>
              </a:solidFill>
              <a:latin typeface="Cambria" panose="02040503050406030204" pitchFamily="18" charset="0"/>
              <a:ea typeface="Cambria" panose="02040503050406030204" pitchFamily="18" charset="0"/>
            </a:endParaRPr>
          </a:p>
          <a:p>
            <a:r>
              <a:rPr lang="en-US" altLang="zh-CN" sz="2400" b="1" dirty="0" smtClean="0">
                <a:solidFill>
                  <a:schemeClr val="accent2"/>
                </a:solidFill>
                <a:latin typeface="Cambria" panose="02040503050406030204" pitchFamily="18" charset="0"/>
                <a:ea typeface="Cambria" panose="02040503050406030204" pitchFamily="18" charset="0"/>
              </a:rPr>
              <a:t>a </a:t>
            </a:r>
            <a:r>
              <a:rPr lang="en-US" altLang="zh-CN" sz="2400" b="1" dirty="0" smtClean="0">
                <a:solidFill>
                  <a:srgbClr val="FF0000"/>
                </a:solidFill>
                <a:latin typeface="Cambria" panose="02040503050406030204" pitchFamily="18" charset="0"/>
                <a:ea typeface="Cambria" panose="02040503050406030204" pitchFamily="18" charset="0"/>
              </a:rPr>
              <a:t>better</a:t>
            </a:r>
            <a:r>
              <a:rPr lang="en-US" altLang="zh-CN" sz="2400" b="1" dirty="0" smtClean="0">
                <a:solidFill>
                  <a:schemeClr val="accent2"/>
                </a:solidFill>
                <a:latin typeface="Cambria" panose="02040503050406030204" pitchFamily="18" charset="0"/>
                <a:ea typeface="Cambria" panose="02040503050406030204" pitchFamily="18" charset="0"/>
              </a:rPr>
              <a:t> school</a:t>
            </a:r>
            <a:endParaRPr lang="en-US" altLang="zh-CN" sz="2400" b="1" dirty="0" smtClean="0">
              <a:solidFill>
                <a:schemeClr val="accent2"/>
              </a:solidFill>
              <a:latin typeface="Cambria" panose="02040503050406030204" pitchFamily="18" charset="0"/>
              <a:ea typeface="Cambria" panose="02040503050406030204" pitchFamily="18" charset="0"/>
            </a:endParaRPr>
          </a:p>
          <a:p>
            <a:endParaRPr lang="en-US" altLang="zh-CN" sz="2400" b="1" dirty="0">
              <a:solidFill>
                <a:schemeClr val="accent2"/>
              </a:solidFill>
              <a:latin typeface="Cambria" panose="02040503050406030204" pitchFamily="18" charset="0"/>
              <a:ea typeface="Cambria" panose="02040503050406030204" pitchFamily="18" charset="0"/>
            </a:endParaRPr>
          </a:p>
          <a:p>
            <a:endParaRPr lang="en-US" altLang="zh-CN" sz="2400" b="1" dirty="0" smtClean="0">
              <a:solidFill>
                <a:schemeClr val="accent2"/>
              </a:solidFill>
              <a:latin typeface="Cambria" panose="02040503050406030204" pitchFamily="18" charset="0"/>
              <a:ea typeface="Cambria" panose="02040503050406030204" pitchFamily="18" charset="0"/>
            </a:endParaRPr>
          </a:p>
          <a:p>
            <a:pPr>
              <a:buFont typeface="Wingdings" panose="05000000000000000000" pitchFamily="2" charset="2"/>
              <a:buChar char="Ø"/>
            </a:pPr>
            <a:r>
              <a:rPr lang="en-US" altLang="zh-CN" sz="2400" b="1" dirty="0" smtClean="0">
                <a:latin typeface="Cambria" panose="02040503050406030204" pitchFamily="18" charset="0"/>
                <a:ea typeface="Cambria" panose="02040503050406030204" pitchFamily="18" charset="0"/>
              </a:rPr>
              <a:t>  to learn to analyze long and complicated sentences;</a:t>
            </a:r>
            <a:endParaRPr lang="en-US" altLang="zh-CN" sz="2400" b="1" dirty="0" smtClean="0">
              <a:latin typeface="Cambria" panose="02040503050406030204" pitchFamily="18" charset="0"/>
              <a:ea typeface="Cambria" panose="02040503050406030204" pitchFamily="18" charset="0"/>
            </a:endParaRPr>
          </a:p>
          <a:p>
            <a:pPr>
              <a:buFont typeface="Wingdings" panose="05000000000000000000" pitchFamily="2" charset="2"/>
              <a:buChar char="Ø"/>
            </a:pPr>
            <a:r>
              <a:rPr lang="en-US" altLang="zh-CN" sz="2400" b="1" dirty="0" smtClean="0">
                <a:latin typeface="Cambria" panose="02040503050406030204" pitchFamily="18" charset="0"/>
                <a:ea typeface="Cambria" panose="02040503050406030204" pitchFamily="18" charset="0"/>
              </a:rPr>
              <a:t>  to read difficult articles of different styles from different angles;</a:t>
            </a:r>
            <a:endParaRPr lang="en-US" altLang="zh-CN" sz="2400" b="1" dirty="0" smtClean="0">
              <a:latin typeface="Cambria" panose="02040503050406030204" pitchFamily="18" charset="0"/>
              <a:ea typeface="Cambria" panose="02040503050406030204" pitchFamily="18" charset="0"/>
            </a:endParaRPr>
          </a:p>
          <a:p>
            <a:pPr>
              <a:buFont typeface="Wingdings" panose="05000000000000000000" pitchFamily="2" charset="2"/>
              <a:buChar char="Ø"/>
            </a:pPr>
            <a:r>
              <a:rPr lang="en-US" altLang="zh-CN" sz="2400" b="1" dirty="0">
                <a:latin typeface="Cambria" panose="02040503050406030204" pitchFamily="18" charset="0"/>
                <a:ea typeface="Cambria" panose="02040503050406030204" pitchFamily="18" charset="0"/>
              </a:rPr>
              <a:t> </a:t>
            </a:r>
            <a:r>
              <a:rPr lang="en-US" altLang="zh-CN" sz="2400" b="1" dirty="0" smtClean="0">
                <a:latin typeface="Cambria" panose="02040503050406030204" pitchFamily="18" charset="0"/>
                <a:ea typeface="Cambria" panose="02040503050406030204" pitchFamily="18" charset="0"/>
              </a:rPr>
              <a:t> to apply in practical writing and continuation writing properly.</a:t>
            </a:r>
            <a:endParaRPr lang="en-US" altLang="zh-CN" sz="2400" b="1" dirty="0" smtClean="0">
              <a:latin typeface="Cambria" panose="02040503050406030204" pitchFamily="18" charset="0"/>
              <a:ea typeface="Cambria" panose="02040503050406030204" pitchFamily="18" charset="0"/>
            </a:endParaRPr>
          </a:p>
        </p:txBody>
      </p:sp>
      <p:grpSp>
        <p:nvGrpSpPr>
          <p:cNvPr id="7" name="组合 6"/>
          <p:cNvGrpSpPr/>
          <p:nvPr/>
        </p:nvGrpSpPr>
        <p:grpSpPr>
          <a:xfrm>
            <a:off x="0" y="-100668"/>
            <a:ext cx="1499870" cy="1080898"/>
            <a:chOff x="-3416707" y="-150920"/>
            <a:chExt cx="1499730" cy="108071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l="7056" r="7056"/>
            <a:stretch>
              <a:fillRect/>
            </a:stretch>
          </p:blipFill>
          <p:spPr>
            <a:xfrm flipV="1">
              <a:off x="-3416707" y="-150920"/>
              <a:ext cx="1499730" cy="1080712"/>
            </a:xfrm>
            <a:custGeom>
              <a:avLst/>
              <a:gdLst>
                <a:gd name="connsiteX0" fmla="*/ 0 w 12192000"/>
                <a:gd name="connsiteY0" fmla="*/ 0 h 6841325"/>
                <a:gd name="connsiteX1" fmla="*/ 12192000 w 12192000"/>
                <a:gd name="connsiteY1" fmla="*/ 0 h 6841325"/>
                <a:gd name="connsiteX2" fmla="*/ 12192000 w 12192000"/>
                <a:gd name="connsiteY2" fmla="*/ 6841325 h 6841325"/>
                <a:gd name="connsiteX3" fmla="*/ 0 w 12192000"/>
                <a:gd name="connsiteY3" fmla="*/ 6841325 h 6841325"/>
              </a:gdLst>
              <a:ahLst/>
              <a:cxnLst>
                <a:cxn ang="0">
                  <a:pos x="connsiteX0" y="connsiteY0"/>
                </a:cxn>
                <a:cxn ang="0">
                  <a:pos x="connsiteX1" y="connsiteY1"/>
                </a:cxn>
                <a:cxn ang="0">
                  <a:pos x="connsiteX2" y="connsiteY2"/>
                </a:cxn>
                <a:cxn ang="0">
                  <a:pos x="connsiteX3" y="connsiteY3"/>
                </a:cxn>
              </a:cxnLst>
              <a:rect l="l" t="t" r="r" b="b"/>
              <a:pathLst>
                <a:path w="12192000" h="6841325">
                  <a:moveTo>
                    <a:pt x="0" y="0"/>
                  </a:moveTo>
                  <a:lnTo>
                    <a:pt x="12192000" y="0"/>
                  </a:lnTo>
                  <a:lnTo>
                    <a:pt x="12192000" y="6841325"/>
                  </a:lnTo>
                  <a:lnTo>
                    <a:pt x="0" y="6841325"/>
                  </a:lnTo>
                  <a:close/>
                </a:path>
              </a:pathLst>
            </a:custGeom>
          </p:spPr>
        </p:pic>
        <p:sp>
          <p:nvSpPr>
            <p:cNvPr id="9" name="文本框 51"/>
            <p:cNvSpPr txBox="1"/>
            <p:nvPr/>
          </p:nvSpPr>
          <p:spPr>
            <a:xfrm>
              <a:off x="-3122638" y="4157"/>
              <a:ext cx="1010734" cy="646219"/>
            </a:xfrm>
            <a:prstGeom prst="rect">
              <a:avLst/>
            </a:prstGeom>
            <a:noFill/>
          </p:spPr>
          <p:txBody>
            <a:bodyPr wrap="square" rtlCol="0">
              <a:spAutoFit/>
            </a:bodyPr>
            <a:lstStyle/>
            <a:p>
              <a:r>
                <a:rPr lang="en-US" altLang="zh-CN" sz="3600" b="1" dirty="0">
                  <a:solidFill>
                    <a:schemeClr val="bg1"/>
                  </a:solidFill>
                  <a:latin typeface="汉仪舒圆黑简" panose="00020600040101010101" pitchFamily="18" charset="-122"/>
                  <a:ea typeface="汉仪舒圆黑简" panose="00020600040101010101" pitchFamily="18" charset="-122"/>
                </a:rPr>
                <a:t>02</a:t>
              </a:r>
              <a:endParaRPr lang="zh-CN" altLang="en-US" sz="3600" dirty="0">
                <a:solidFill>
                  <a:schemeClr val="bg1"/>
                </a:solidFill>
                <a:latin typeface="汉仪舒圆黑简" panose="00020600040101010101" pitchFamily="18" charset="-122"/>
                <a:ea typeface="汉仪舒圆黑简" panose="00020600040101010101" pitchFamily="18" charset="-122"/>
              </a:endParaRPr>
            </a:p>
          </p:txBody>
        </p:sp>
      </p:grpSp>
      <p:sp>
        <p:nvSpPr>
          <p:cNvPr id="5" name="文本框 3"/>
          <p:cNvSpPr txBox="1"/>
          <p:nvPr/>
        </p:nvSpPr>
        <p:spPr>
          <a:xfrm>
            <a:off x="1304925" y="178796"/>
            <a:ext cx="7576185" cy="521970"/>
          </a:xfrm>
          <a:prstGeom prst="rect">
            <a:avLst/>
          </a:prstGeom>
          <a:noFill/>
        </p:spPr>
        <p:txBody>
          <a:bodyPr wrap="square" rtlCol="0">
            <a:spAutoFit/>
          </a:bodyPr>
          <a:lstStyle/>
          <a:p>
            <a:r>
              <a:rPr lang="en-US" altLang="zh-CN" sz="2800" b="1" dirty="0">
                <a:latin typeface="MV Boli" panose="02000500030200090000" charset="0"/>
                <a:cs typeface="MV Boli" panose="02000500030200090000" charset="0"/>
              </a:rPr>
              <a:t>What to expect in the coming year?</a:t>
            </a:r>
            <a:endParaRPr lang="en-US" altLang="zh-CN" sz="2800" b="1" dirty="0">
              <a:latin typeface="MV Boli" panose="02000500030200090000" charset="0"/>
              <a:cs typeface="MV Boli" panose="02000500030200090000"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304583"/>
            <a:ext cx="3214687" cy="20305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p:cTn id="23"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p:cTn id="31"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 calcmode="lin" valueType="num">
                                      <p:cBhvr>
                                        <p:cTn id="39" dur="1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0">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 calcmode="lin" valueType="num">
                                      <p:cBhvr>
                                        <p:cTn id="47" dur="1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0">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animEffect transition="in" filter="fade">
                                      <p:cBhvr>
                                        <p:cTn id="55" dur="500"/>
                                        <p:tgtEl>
                                          <p:spTgt spid="10">
                                            <p:txEl>
                                              <p:pRg st="7" end="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xEl>
                                              <p:pRg st="8" end="8"/>
                                            </p:txEl>
                                          </p:spTgt>
                                        </p:tgtEl>
                                        <p:attrNameLst>
                                          <p:attrName>style.visibility</p:attrName>
                                        </p:attrNameLst>
                                      </p:cBhvr>
                                      <p:to>
                                        <p:strVal val="visible"/>
                                      </p:to>
                                    </p:set>
                                    <p:animEffect transition="in" filter="fade">
                                      <p:cBhvr>
                                        <p:cTn id="58" dur="500"/>
                                        <p:tgtEl>
                                          <p:spTgt spid="10">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xEl>
                                              <p:pRg st="9" end="9"/>
                                            </p:txEl>
                                          </p:spTgt>
                                        </p:tgtEl>
                                        <p:attrNameLst>
                                          <p:attrName>style.visibility</p:attrName>
                                        </p:attrNameLst>
                                      </p:cBhvr>
                                      <p:to>
                                        <p:strVal val="visible"/>
                                      </p:to>
                                    </p:set>
                                    <p:animEffect transition="in" filter="fade">
                                      <p:cBhvr>
                                        <p:cTn id="61" dur="500"/>
                                        <p:tgtEl>
                                          <p:spTgt spid="10">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9488" y="-2669486"/>
            <a:ext cx="6865258" cy="12204231"/>
          </a:xfrm>
          <a:prstGeom prst="rect">
            <a:avLst/>
          </a:prstGeom>
        </p:spPr>
      </p:pic>
      <p:sp>
        <p:nvSpPr>
          <p:cNvPr id="2" name="TextBox 1"/>
          <p:cNvSpPr txBox="1"/>
          <p:nvPr/>
        </p:nvSpPr>
        <p:spPr>
          <a:xfrm>
            <a:off x="514350" y="365641"/>
            <a:ext cx="2962275" cy="369332"/>
          </a:xfrm>
          <a:prstGeom prst="rect">
            <a:avLst/>
          </a:prstGeom>
          <a:noFill/>
        </p:spPr>
        <p:txBody>
          <a:bodyPr wrap="square" rtlCol="0">
            <a:spAutoFit/>
          </a:bodyPr>
          <a:lstStyle/>
          <a:p>
            <a:r>
              <a:rPr lang="en-US" altLang="zh-CN" dirty="0" smtClean="0">
                <a:solidFill>
                  <a:srgbClr val="FF0000"/>
                </a:solidFill>
              </a:rPr>
              <a:t> </a:t>
            </a:r>
            <a:endParaRPr lang="zh-CN" altLang="en-US" dirty="0">
              <a:solidFill>
                <a:srgbClr val="FF0000"/>
              </a:solidFill>
            </a:endParaRPr>
          </a:p>
        </p:txBody>
      </p:sp>
      <p:grpSp>
        <p:nvGrpSpPr>
          <p:cNvPr id="16" name="组合 15"/>
          <p:cNvGrpSpPr/>
          <p:nvPr/>
        </p:nvGrpSpPr>
        <p:grpSpPr>
          <a:xfrm>
            <a:off x="-153341" y="-18139"/>
            <a:ext cx="2991670" cy="1285642"/>
            <a:chOff x="419791" y="1490779"/>
            <a:chExt cx="2991670" cy="1285642"/>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91" y="1490779"/>
              <a:ext cx="2971806" cy="1285642"/>
            </a:xfrm>
            <a:prstGeom prst="rect">
              <a:avLst/>
            </a:prstGeom>
          </p:spPr>
        </p:pic>
        <p:sp>
          <p:nvSpPr>
            <p:cNvPr id="18" name="TextBox 89"/>
            <p:cNvSpPr txBox="1"/>
            <p:nvPr/>
          </p:nvSpPr>
          <p:spPr>
            <a:xfrm>
              <a:off x="1028576" y="1717009"/>
              <a:ext cx="2382885" cy="581057"/>
            </a:xfrm>
            <a:prstGeom prst="rect">
              <a:avLst/>
            </a:prstGeom>
            <a:noFill/>
          </p:spPr>
          <p:txBody>
            <a:bodyPr wrap="square">
              <a:spAutoFit/>
            </a:bodyPr>
            <a:lstStyle/>
            <a:p>
              <a:pPr>
                <a:lnSpc>
                  <a:spcPct val="150000"/>
                </a:lnSpc>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Vocabulary</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
        <p:nvSpPr>
          <p:cNvPr id="3" name="矩形 2"/>
          <p:cNvSpPr/>
          <p:nvPr/>
        </p:nvSpPr>
        <p:spPr>
          <a:xfrm>
            <a:off x="2956521" y="288697"/>
            <a:ext cx="2977553"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polysemy </a:t>
            </a:r>
            <a:r>
              <a:rPr lang="zh-CN" altLang="en-US" sz="2400" b="1" dirty="0" smtClean="0">
                <a:latin typeface="Cambria" panose="02040503050406030204" pitchFamily="18" charset="0"/>
                <a:ea typeface="Cambria" panose="02040503050406030204" pitchFamily="18" charset="0"/>
              </a:rPr>
              <a:t>一词多义</a:t>
            </a:r>
            <a:endParaRPr lang="zh-CN" altLang="en-US" sz="2400" b="1" dirty="0">
              <a:latin typeface="Cambria" panose="02040503050406030204"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24" y="2995893"/>
            <a:ext cx="8405812" cy="97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68" y="826562"/>
            <a:ext cx="5453062" cy="104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524" y="4021180"/>
            <a:ext cx="5463779" cy="67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167" y="4832034"/>
            <a:ext cx="75723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9168" y="1870490"/>
            <a:ext cx="5453063" cy="10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8858250" y="1058932"/>
            <a:ext cx="2730500" cy="461665"/>
          </a:xfrm>
          <a:prstGeom prst="rect">
            <a:avLst/>
          </a:prstGeom>
          <a:noFill/>
        </p:spPr>
        <p:txBody>
          <a:bodyPr wrap="square" rtlCol="0">
            <a:spAutoFit/>
          </a:bodyPr>
          <a:lstStyle/>
          <a:p>
            <a:r>
              <a:rPr lang="en-US" altLang="zh-CN" sz="2400" b="1" i="1" dirty="0" smtClean="0">
                <a:solidFill>
                  <a:srgbClr val="FF0000"/>
                </a:solidFill>
                <a:latin typeface="Times New Roman" panose="02020603050405020304" pitchFamily="18" charset="0"/>
                <a:cs typeface="Times New Roman" panose="02020603050405020304" pitchFamily="18" charset="0"/>
              </a:rPr>
              <a:t>v. reach a place </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380163" y="2232437"/>
            <a:ext cx="4013200" cy="461665"/>
          </a:xfrm>
          <a:prstGeom prst="rect">
            <a:avLst/>
          </a:prstGeom>
          <a:noFill/>
        </p:spPr>
        <p:txBody>
          <a:bodyPr wrap="square" rtlCol="0">
            <a:spAutoFit/>
          </a:bodyPr>
          <a:lstStyle/>
          <a:p>
            <a:r>
              <a:rPr lang="en-US" altLang="zh-CN" sz="2400" b="1" i="1" dirty="0" smtClean="0">
                <a:solidFill>
                  <a:srgbClr val="FF0000"/>
                </a:solidFill>
                <a:latin typeface="Times New Roman" panose="02020603050405020304" pitchFamily="18" charset="0"/>
                <a:cs typeface="Times New Roman" panose="02020603050405020304" pitchFamily="18" charset="0"/>
              </a:rPr>
              <a:t>v. reach a number</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167" y="1289765"/>
            <a:ext cx="7758113" cy="76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9458324" y="3527276"/>
            <a:ext cx="2411413" cy="461665"/>
          </a:xfrm>
          <a:prstGeom prst="rect">
            <a:avLst/>
          </a:prstGeom>
          <a:noFill/>
        </p:spPr>
        <p:txBody>
          <a:bodyPr wrap="square" rtlCol="0">
            <a:spAutoFit/>
          </a:bodyPr>
          <a:lstStyle/>
          <a:p>
            <a:r>
              <a:rPr lang="en-US" altLang="zh-CN" sz="2400" b="1" i="1" dirty="0" smtClean="0">
                <a:solidFill>
                  <a:srgbClr val="FF0000"/>
                </a:solidFill>
                <a:latin typeface="Times New Roman" panose="02020603050405020304" pitchFamily="18" charset="0"/>
                <a:cs typeface="Times New Roman" panose="02020603050405020304" pitchFamily="18" charset="0"/>
              </a:rPr>
              <a:t>v. attack</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4" name="矩形 3"/>
          <p:cNvSpPr/>
          <p:nvPr/>
        </p:nvSpPr>
        <p:spPr>
          <a:xfrm>
            <a:off x="8858250" y="5278547"/>
            <a:ext cx="2994390" cy="830997"/>
          </a:xfrm>
          <a:prstGeom prst="rect">
            <a:avLst/>
          </a:prstGeom>
          <a:noFill/>
        </p:spPr>
        <p:txBody>
          <a:bodyPr wrap="square" rtlCol="0">
            <a:spAutoFit/>
          </a:bodyPr>
          <a:lstStyle/>
          <a:p>
            <a:r>
              <a:rPr lang="en-US" altLang="zh-CN" sz="2400" b="1" i="1" dirty="0" smtClean="0">
                <a:solidFill>
                  <a:srgbClr val="FF0000"/>
                </a:solidFill>
                <a:latin typeface="Times New Roman" panose="02020603050405020304" pitchFamily="18" charset="0"/>
                <a:cs typeface="Times New Roman" panose="02020603050405020304" pitchFamily="18" charset="0"/>
              </a:rPr>
              <a:t>n. a </a:t>
            </a:r>
            <a:r>
              <a:rPr lang="en-US" altLang="zh-CN" sz="2400" b="1" i="1" dirty="0">
                <a:solidFill>
                  <a:srgbClr val="FF0000"/>
                </a:solidFill>
                <a:latin typeface="Times New Roman" panose="02020603050405020304" pitchFamily="18" charset="0"/>
                <a:cs typeface="Times New Roman" panose="02020603050405020304" pitchFamily="18" charset="0"/>
              </a:rPr>
              <a:t>person or thing that is very popular </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500"/>
                                        <p:tgtEl>
                                          <p:spTgt spid="20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5"/>
                                        </p:tgtEl>
                                        <p:attrNameLst>
                                          <p:attrName>style.visibility</p:attrName>
                                        </p:attrNameLst>
                                      </p:cBhvr>
                                      <p:to>
                                        <p:strVal val="visible"/>
                                      </p:to>
                                    </p:set>
                                    <p:animEffect transition="in" filter="fade">
                                      <p:cBhvr>
                                        <p:cTn id="43" dur="500"/>
                                        <p:tgtEl>
                                          <p:spTgt spid="205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9490" y="-2687625"/>
            <a:ext cx="6865258" cy="12204231"/>
          </a:xfrm>
          <a:prstGeom prst="rect">
            <a:avLst/>
          </a:prstGeom>
        </p:spPr>
      </p:pic>
      <p:grpSp>
        <p:nvGrpSpPr>
          <p:cNvPr id="3" name="组合 2"/>
          <p:cNvGrpSpPr/>
          <p:nvPr/>
        </p:nvGrpSpPr>
        <p:grpSpPr>
          <a:xfrm>
            <a:off x="-153341" y="-18139"/>
            <a:ext cx="2991670" cy="1285642"/>
            <a:chOff x="419791" y="1490779"/>
            <a:chExt cx="2991670" cy="1285642"/>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91" y="1490779"/>
              <a:ext cx="2971806" cy="1285642"/>
            </a:xfrm>
            <a:prstGeom prst="rect">
              <a:avLst/>
            </a:prstGeom>
          </p:spPr>
        </p:pic>
        <p:sp>
          <p:nvSpPr>
            <p:cNvPr id="5" name="TextBox 89"/>
            <p:cNvSpPr txBox="1"/>
            <p:nvPr/>
          </p:nvSpPr>
          <p:spPr>
            <a:xfrm>
              <a:off x="1028576" y="1717009"/>
              <a:ext cx="2382885" cy="581057"/>
            </a:xfrm>
            <a:prstGeom prst="rect">
              <a:avLst/>
            </a:prstGeom>
            <a:noFill/>
          </p:spPr>
          <p:txBody>
            <a:bodyPr wrap="square">
              <a:spAutoFit/>
            </a:bodyPr>
            <a:lstStyle/>
            <a:p>
              <a:pPr>
                <a:lnSpc>
                  <a:spcPct val="150000"/>
                </a:lnSpc>
                <a:defRPr/>
              </a:pP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Vocabulary</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grpSp>
      <p:sp>
        <p:nvSpPr>
          <p:cNvPr id="6" name="矩形 5"/>
          <p:cNvSpPr/>
          <p:nvPr/>
        </p:nvSpPr>
        <p:spPr>
          <a:xfrm>
            <a:off x="2956521" y="366434"/>
            <a:ext cx="2977553" cy="461665"/>
          </a:xfrm>
          <a:prstGeom prst="rect">
            <a:avLst/>
          </a:prstGeom>
        </p:spPr>
        <p:txBody>
          <a:bodyPr wrap="square">
            <a:spAutoFit/>
          </a:bodyPr>
          <a:lstStyle/>
          <a:p>
            <a:r>
              <a:rPr lang="en-US" altLang="zh-CN" sz="2400" b="1" dirty="0" smtClean="0">
                <a:latin typeface="Cambria" panose="02040503050406030204" pitchFamily="18" charset="0"/>
                <a:ea typeface="Cambria" panose="02040503050406030204" pitchFamily="18" charset="0"/>
              </a:rPr>
              <a:t>compound </a:t>
            </a:r>
            <a:r>
              <a:rPr lang="zh-CN" altLang="en-US" sz="2400" b="1" dirty="0" smtClean="0">
                <a:latin typeface="Cambria" panose="02040503050406030204" pitchFamily="18" charset="0"/>
                <a:ea typeface="Cambria" panose="02040503050406030204" pitchFamily="18" charset="0"/>
              </a:rPr>
              <a:t>合成词</a:t>
            </a:r>
            <a:endParaRPr lang="zh-CN" altLang="en-US" sz="2400" b="1" dirty="0">
              <a:latin typeface="Cambria" panose="02040503050406030204" pitchFamily="18" charset="0"/>
            </a:endParaRPr>
          </a:p>
        </p:txBody>
      </p:sp>
      <p:sp>
        <p:nvSpPr>
          <p:cNvPr id="7" name="AutoShape 2" descr="Types of compound 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843092"/>
            <a:ext cx="5079614"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5193836" y="1281795"/>
            <a:ext cx="7010399" cy="830997"/>
          </a:xfrm>
          <a:prstGeom prst="rect">
            <a:avLst/>
          </a:prstGeom>
        </p:spPr>
        <p:txBody>
          <a:bodyPr wrap="square">
            <a:spAutoFit/>
          </a:bodyPr>
          <a:lstStyle/>
          <a:p>
            <a:r>
              <a:rPr lang="en-US" altLang="zh-CN" sz="2400" dirty="0">
                <a:latin typeface="Cambria" panose="02040503050406030204" pitchFamily="18" charset="0"/>
                <a:ea typeface="Cambria" panose="02040503050406030204" pitchFamily="18" charset="0"/>
              </a:rPr>
              <a:t>You could see what </a:t>
            </a:r>
            <a:r>
              <a:rPr lang="en-US" altLang="zh-CN" sz="2400" b="1" dirty="0">
                <a:latin typeface="Cambria" panose="02040503050406030204" pitchFamily="18" charset="0"/>
                <a:ea typeface="Cambria" panose="02040503050406030204" pitchFamily="18" charset="0"/>
              </a:rPr>
              <a:t>over-the-counter</a:t>
            </a:r>
            <a:r>
              <a:rPr lang="en-US" altLang="zh-CN" sz="2400" dirty="0">
                <a:latin typeface="Cambria" panose="02040503050406030204" pitchFamily="18" charset="0"/>
                <a:ea typeface="Cambria" panose="02040503050406030204" pitchFamily="18" charset="0"/>
              </a:rPr>
              <a:t> medication is available, or there’s a </a:t>
            </a:r>
            <a:r>
              <a:rPr lang="en-US" altLang="zh-CN" sz="2400" b="1" dirty="0">
                <a:latin typeface="Cambria" panose="02040503050406030204" pitchFamily="18" charset="0"/>
                <a:ea typeface="Cambria" panose="02040503050406030204" pitchFamily="18" charset="0"/>
              </a:rPr>
              <a:t>walk-in</a:t>
            </a:r>
            <a:r>
              <a:rPr lang="en-US" altLang="zh-CN" sz="2400" dirty="0">
                <a:latin typeface="Cambria" panose="02040503050406030204" pitchFamily="18" charset="0"/>
                <a:ea typeface="Cambria" panose="02040503050406030204" pitchFamily="18" charset="0"/>
              </a:rPr>
              <a:t> clinic down the street.</a:t>
            </a:r>
            <a:endParaRPr lang="zh-CN" altLang="en-US" sz="2400" dirty="0">
              <a:latin typeface="Cambria" panose="02040503050406030204" pitchFamily="18" charset="0"/>
            </a:endParaRPr>
          </a:p>
        </p:txBody>
      </p:sp>
      <p:sp>
        <p:nvSpPr>
          <p:cNvPr id="10" name="TextBox 9"/>
          <p:cNvSpPr txBox="1"/>
          <p:nvPr/>
        </p:nvSpPr>
        <p:spPr>
          <a:xfrm>
            <a:off x="8052707" y="828099"/>
            <a:ext cx="2730500" cy="461665"/>
          </a:xfrm>
          <a:prstGeom prst="rect">
            <a:avLst/>
          </a:prstGeom>
          <a:noFill/>
        </p:spPr>
        <p:txBody>
          <a:bodyPr wrap="square" rtlCol="0">
            <a:spAutoFit/>
          </a:bodyPr>
          <a:lstStyle/>
          <a:p>
            <a:r>
              <a:rPr lang="zh-CN" altLang="en-US" sz="2400" b="1" i="1" dirty="0" smtClean="0">
                <a:solidFill>
                  <a:srgbClr val="FF0000"/>
                </a:solidFill>
                <a:latin typeface="Times New Roman" panose="02020603050405020304" pitchFamily="18" charset="0"/>
                <a:cs typeface="Times New Roman" panose="02020603050405020304" pitchFamily="18" charset="0"/>
              </a:rPr>
              <a:t>非处方的 </a:t>
            </a:r>
            <a:r>
              <a:rPr lang="en-US" altLang="zh-CN" sz="2400" b="1" i="1" dirty="0" smtClean="0">
                <a:solidFill>
                  <a:srgbClr val="FF0000"/>
                </a:solidFill>
                <a:latin typeface="Times New Roman" panose="02020603050405020304" pitchFamily="18" charset="0"/>
                <a:cs typeface="Times New Roman" panose="02020603050405020304" pitchFamily="18" charset="0"/>
              </a:rPr>
              <a:t>adj.</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551963" y="2112792"/>
            <a:ext cx="3758293" cy="461665"/>
          </a:xfrm>
          <a:prstGeom prst="rect">
            <a:avLst/>
          </a:prstGeom>
          <a:noFill/>
        </p:spPr>
        <p:txBody>
          <a:bodyPr wrap="square" rtlCol="0">
            <a:spAutoFit/>
          </a:bodyPr>
          <a:lstStyle/>
          <a:p>
            <a:r>
              <a:rPr lang="zh-CN" altLang="en-US" sz="2400" b="1" i="1" dirty="0">
                <a:solidFill>
                  <a:srgbClr val="FF0000"/>
                </a:solidFill>
                <a:latin typeface="Times New Roman" panose="02020603050405020304" pitchFamily="18" charset="0"/>
                <a:cs typeface="Times New Roman" panose="02020603050405020304" pitchFamily="18" charset="0"/>
              </a:rPr>
              <a:t>步入式</a:t>
            </a:r>
            <a:r>
              <a:rPr lang="zh-CN" altLang="en-US" sz="2400" b="1" i="1" dirty="0" smtClean="0">
                <a:solidFill>
                  <a:srgbClr val="FF0000"/>
                </a:solidFill>
                <a:latin typeface="Times New Roman" panose="02020603050405020304" pitchFamily="18" charset="0"/>
                <a:cs typeface="Times New Roman" panose="02020603050405020304" pitchFamily="18" charset="0"/>
              </a:rPr>
              <a:t>的，可预约的   </a:t>
            </a:r>
            <a:r>
              <a:rPr lang="en-US" altLang="zh-CN" sz="2400" b="1" i="1" dirty="0" smtClean="0">
                <a:solidFill>
                  <a:srgbClr val="FF0000"/>
                </a:solidFill>
                <a:latin typeface="Times New Roman" panose="02020603050405020304" pitchFamily="18" charset="0"/>
                <a:cs typeface="Times New Roman" panose="02020603050405020304" pitchFamily="18" charset="0"/>
              </a:rPr>
              <a:t>adj.</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9" name="矩形 8"/>
          <p:cNvSpPr/>
          <p:nvPr/>
        </p:nvSpPr>
        <p:spPr>
          <a:xfrm>
            <a:off x="5235189" y="2875001"/>
            <a:ext cx="6180923" cy="461665"/>
          </a:xfrm>
          <a:prstGeom prst="rect">
            <a:avLst/>
          </a:prstGeom>
        </p:spPr>
        <p:txBody>
          <a:bodyPr wrap="none">
            <a:spAutoFit/>
          </a:bodyPr>
          <a:lstStyle/>
          <a:p>
            <a:r>
              <a:rPr lang="en-US" altLang="zh-CN" sz="2400" dirty="0">
                <a:latin typeface="Cambria" panose="02040503050406030204" pitchFamily="18" charset="0"/>
                <a:ea typeface="Cambria" panose="02040503050406030204" pitchFamily="18" charset="0"/>
              </a:rPr>
              <a:t>Few people want to </a:t>
            </a:r>
            <a:r>
              <a:rPr lang="en-US" altLang="zh-CN" sz="2400" b="1" dirty="0">
                <a:latin typeface="Cambria" panose="02040503050406030204" pitchFamily="18" charset="0"/>
                <a:ea typeface="Cambria" panose="02040503050406030204" pitchFamily="18" charset="0"/>
              </a:rPr>
              <a:t>babysit</a:t>
            </a:r>
            <a:r>
              <a:rPr lang="en-US" altLang="zh-CN" sz="2400" dirty="0">
                <a:latin typeface="Cambria" panose="02040503050406030204" pitchFamily="18" charset="0"/>
                <a:ea typeface="Cambria" panose="02040503050406030204" pitchFamily="18" charset="0"/>
              </a:rPr>
              <a:t> a </a:t>
            </a:r>
            <a:r>
              <a:rPr lang="en-US" altLang="zh-CN" sz="2400" b="1" dirty="0">
                <a:latin typeface="Cambria" panose="02040503050406030204" pitchFamily="18" charset="0"/>
                <a:ea typeface="Cambria" panose="02040503050406030204" pitchFamily="18" charset="0"/>
              </a:rPr>
              <a:t>newborn</a:t>
            </a:r>
            <a:r>
              <a:rPr lang="en-US" altLang="zh-CN" sz="2400" dirty="0">
                <a:latin typeface="Cambria" panose="02040503050406030204" pitchFamily="18" charset="0"/>
                <a:ea typeface="Cambria" panose="02040503050406030204" pitchFamily="18" charset="0"/>
              </a:rPr>
              <a:t> child.</a:t>
            </a:r>
            <a:endParaRPr lang="zh-CN" altLang="en-US" sz="2400" dirty="0">
              <a:latin typeface="Cambria" panose="02040503050406030204" pitchFamily="18" charset="0"/>
            </a:endParaRPr>
          </a:p>
        </p:txBody>
      </p:sp>
      <p:sp>
        <p:nvSpPr>
          <p:cNvPr id="13" name="TextBox 12"/>
          <p:cNvSpPr txBox="1"/>
          <p:nvPr/>
        </p:nvSpPr>
        <p:spPr>
          <a:xfrm>
            <a:off x="7551963" y="3361833"/>
            <a:ext cx="2730500" cy="461665"/>
          </a:xfrm>
          <a:prstGeom prst="rect">
            <a:avLst/>
          </a:prstGeom>
          <a:noFill/>
        </p:spPr>
        <p:txBody>
          <a:bodyPr wrap="square" rtlCol="0">
            <a:spAutoFit/>
          </a:bodyPr>
          <a:lstStyle/>
          <a:p>
            <a:r>
              <a:rPr lang="zh-CN" altLang="en-US" sz="2400" b="1" i="1" dirty="0" smtClean="0">
                <a:solidFill>
                  <a:srgbClr val="FF0000"/>
                </a:solidFill>
                <a:latin typeface="Times New Roman" panose="02020603050405020304" pitchFamily="18" charset="0"/>
                <a:cs typeface="Times New Roman" panose="02020603050405020304" pitchFamily="18" charset="0"/>
              </a:rPr>
              <a:t>临时照顾 </a:t>
            </a:r>
            <a:r>
              <a:rPr lang="en-US" altLang="zh-CN" sz="2400" b="1" i="1" dirty="0" smtClean="0">
                <a:solidFill>
                  <a:srgbClr val="FF0000"/>
                </a:solidFill>
                <a:latin typeface="Times New Roman" panose="02020603050405020304" pitchFamily="18" charset="0"/>
                <a:cs typeface="Times New Roman" panose="02020603050405020304" pitchFamily="18" charset="0"/>
              </a:rPr>
              <a:t>v.</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9288678" y="3361832"/>
            <a:ext cx="2730500" cy="461665"/>
          </a:xfrm>
          <a:prstGeom prst="rect">
            <a:avLst/>
          </a:prstGeom>
          <a:noFill/>
        </p:spPr>
        <p:txBody>
          <a:bodyPr wrap="square" rtlCol="0">
            <a:spAutoFit/>
          </a:bodyPr>
          <a:lstStyle/>
          <a:p>
            <a:r>
              <a:rPr lang="zh-CN" altLang="en-US" sz="2400" b="1" i="1" dirty="0" smtClean="0">
                <a:solidFill>
                  <a:srgbClr val="FF0000"/>
                </a:solidFill>
                <a:latin typeface="Times New Roman" panose="02020603050405020304" pitchFamily="18" charset="0"/>
                <a:cs typeface="Times New Roman" panose="02020603050405020304" pitchFamily="18" charset="0"/>
              </a:rPr>
              <a:t>新生的 </a:t>
            </a:r>
            <a:r>
              <a:rPr lang="en-US" altLang="zh-CN" sz="2400" b="1" i="1" dirty="0" smtClean="0">
                <a:solidFill>
                  <a:srgbClr val="FF0000"/>
                </a:solidFill>
                <a:latin typeface="Times New Roman" panose="02020603050405020304" pitchFamily="18" charset="0"/>
                <a:cs typeface="Times New Roman" panose="02020603050405020304" pitchFamily="18" charset="0"/>
              </a:rPr>
              <a:t>adj.</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12" name="矩形 11"/>
          <p:cNvSpPr/>
          <p:nvPr/>
        </p:nvSpPr>
        <p:spPr>
          <a:xfrm>
            <a:off x="5235189" y="4322020"/>
            <a:ext cx="4684937" cy="461665"/>
          </a:xfrm>
          <a:prstGeom prst="rect">
            <a:avLst/>
          </a:prstGeom>
        </p:spPr>
        <p:txBody>
          <a:bodyPr wrap="none">
            <a:spAutoFit/>
          </a:bodyPr>
          <a:lstStyle/>
          <a:p>
            <a:r>
              <a:rPr lang="en-US" altLang="zh-CN" sz="2400" dirty="0">
                <a:latin typeface="Cambria" panose="02040503050406030204" pitchFamily="18" charset="0"/>
                <a:ea typeface="Cambria" panose="02040503050406030204" pitchFamily="18" charset="0"/>
              </a:rPr>
              <a:t>She’s gone to </a:t>
            </a:r>
            <a:r>
              <a:rPr lang="en-US" altLang="zh-CN" sz="2400" b="1" dirty="0">
                <a:latin typeface="Cambria" panose="02040503050406030204" pitchFamily="18" charset="0"/>
                <a:ea typeface="Cambria" panose="02040503050406030204" pitchFamily="18" charset="0"/>
              </a:rPr>
              <a:t>test-drive</a:t>
            </a:r>
            <a:r>
              <a:rPr lang="en-US" altLang="zh-CN" sz="2400" dirty="0">
                <a:latin typeface="Cambria" panose="02040503050406030204" pitchFamily="18" charset="0"/>
                <a:ea typeface="Cambria" panose="02040503050406030204" pitchFamily="18" charset="0"/>
              </a:rPr>
              <a:t> a new car.</a:t>
            </a:r>
            <a:endParaRPr lang="zh-CN" altLang="en-US" sz="2400" dirty="0">
              <a:latin typeface="Cambria" panose="02040503050406030204" pitchFamily="18" charset="0"/>
            </a:endParaRPr>
          </a:p>
        </p:txBody>
      </p:sp>
      <p:sp>
        <p:nvSpPr>
          <p:cNvPr id="16" name="TextBox 15"/>
          <p:cNvSpPr txBox="1"/>
          <p:nvPr/>
        </p:nvSpPr>
        <p:spPr>
          <a:xfrm>
            <a:off x="7122390" y="4783685"/>
            <a:ext cx="2730500" cy="461665"/>
          </a:xfrm>
          <a:prstGeom prst="rect">
            <a:avLst/>
          </a:prstGeom>
          <a:noFill/>
        </p:spPr>
        <p:txBody>
          <a:bodyPr wrap="square" rtlCol="0">
            <a:spAutoFit/>
          </a:bodyPr>
          <a:lstStyle/>
          <a:p>
            <a:r>
              <a:rPr lang="zh-CN" altLang="en-US" sz="2400" b="1" i="1" dirty="0" smtClean="0">
                <a:solidFill>
                  <a:srgbClr val="FF0000"/>
                </a:solidFill>
                <a:latin typeface="Times New Roman" panose="02020603050405020304" pitchFamily="18" charset="0"/>
                <a:cs typeface="Times New Roman" panose="02020603050405020304" pitchFamily="18" charset="0"/>
              </a:rPr>
              <a:t>试驾  </a:t>
            </a:r>
            <a:r>
              <a:rPr lang="en-US" altLang="zh-CN" sz="2400" b="1" i="1" dirty="0" smtClean="0">
                <a:solidFill>
                  <a:srgbClr val="FF0000"/>
                </a:solidFill>
                <a:latin typeface="Times New Roman" panose="02020603050405020304" pitchFamily="18" charset="0"/>
                <a:cs typeface="Times New Roman" panose="02020603050405020304" pitchFamily="18" charset="0"/>
              </a:rPr>
              <a:t>v.</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9" grpId="0"/>
      <p:bldP spid="13" grpId="0"/>
      <p:bldP spid="14" grpId="0"/>
      <p:bldP spid="12" grpId="0"/>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11631</Words>
  <Application>WPS 演示</Application>
  <PresentationFormat>自定义</PresentationFormat>
  <Paragraphs>244</Paragraphs>
  <Slides>17</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17</vt:i4>
      </vt:variant>
    </vt:vector>
  </HeadingPairs>
  <TitlesOfParts>
    <vt:vector size="37" baseType="lpstr">
      <vt:lpstr>Arial</vt:lpstr>
      <vt:lpstr>宋体</vt:lpstr>
      <vt:lpstr>Wingdings</vt:lpstr>
      <vt:lpstr>汉仪舒圆黑简</vt:lpstr>
      <vt:lpstr>黑体</vt:lpstr>
      <vt:lpstr>汉仪海韵体简</vt:lpstr>
      <vt:lpstr>MV Boli</vt:lpstr>
      <vt:lpstr>Ebrima</vt:lpstr>
      <vt:lpstr>Times New Roman</vt:lpstr>
      <vt:lpstr>Cambria</vt:lpstr>
      <vt:lpstr>微软雅黑</vt:lpstr>
      <vt:lpstr>Brush Script MT</vt:lpstr>
      <vt:lpstr>等线</vt:lpstr>
      <vt:lpstr>Arial Unicode MS</vt:lpstr>
      <vt:lpstr>Calibri</vt:lpstr>
      <vt:lpstr>HelveticaNeue</vt:lpstr>
      <vt:lpstr>Shit Happens</vt:lpstr>
      <vt:lpstr>华文新魏</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南山有谷堆</cp:lastModifiedBy>
  <cp:revision>171</cp:revision>
  <dcterms:created xsi:type="dcterms:W3CDTF">2021-08-11T10:46:00Z</dcterms:created>
  <dcterms:modified xsi:type="dcterms:W3CDTF">2023-09-01T01:30:09Z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34C39497D1364B66B1ABDAD3A57C5E29_12</vt:lpwstr>
  </property>
  <property fmtid="{D5CDD505-2E9C-101B-9397-08002B2CF9AE}" pid="3" name="KSOProductBuildVer">
    <vt:lpwstr>2052-11.8.2.8506</vt:lpwstr>
  </property>
</Properties>
</file>