
<file path=[Content_Types].xml><?xml version="1.0" encoding="utf-8"?>
<Types xmlns="http://schemas.openxmlformats.org/package/2006/content-types">
  <Default Extension="jpeg" ContentType="image/jpe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3" r:id="rId3"/>
    <p:sldId id="256" r:id="rId4"/>
    <p:sldId id="261" r:id="rId5"/>
    <p:sldId id="262" r:id="rId6"/>
    <p:sldId id="265" r:id="rId7"/>
    <p:sldId id="264" r:id="rId8"/>
    <p:sldId id="257" r:id="rId9"/>
    <p:sldId id="263" r:id="rId10"/>
    <p:sldId id="266" r:id="rId11"/>
    <p:sldId id="267" r:id="rId12"/>
    <p:sldId id="268" r:id="rId13"/>
    <p:sldId id="269" r:id="rId14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9933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01" y="-7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pic>
        <p:nvPicPr>
          <p:cNvPr id="5124" name="图片 11" descr="水印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5389960" y="47625"/>
            <a:ext cx="3676650" cy="1190625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10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矩形 1"/>
          <p:cNvSpPr/>
          <p:nvPr/>
        </p:nvSpPr>
        <p:spPr>
          <a:xfrm>
            <a:off x="571500" y="934641"/>
            <a:ext cx="4904185" cy="37846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buNone/>
            </a:pPr>
            <a:r>
              <a:rPr lang="zh-CN" altLang="en-US" sz="3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3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pPr>
              <a:buNone/>
            </a:pPr>
            <a:endParaRPr lang="en-US" altLang="zh-CN" sz="3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pPr>
              <a:buNone/>
            </a:pPr>
            <a:r>
              <a:rPr lang="zh-CN" altLang="en-US" sz="3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更多教学资源请关注</a:t>
            </a:r>
            <a:endParaRPr lang="en-US" altLang="zh-CN" sz="3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pPr>
              <a:buNone/>
            </a:pPr>
            <a:r>
              <a:rPr lang="zh-CN" altLang="en-US" sz="3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公众号：溯恩高中英语</a:t>
            </a:r>
            <a:endParaRPr lang="zh-CN" altLang="en-US" sz="3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</p:txBody>
      </p:sp>
      <p:pic>
        <p:nvPicPr>
          <p:cNvPr id="5122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53063" y="1704975"/>
            <a:ext cx="2519363" cy="25193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3" name="矩形 3"/>
          <p:cNvSpPr/>
          <p:nvPr/>
        </p:nvSpPr>
        <p:spPr>
          <a:xfrm>
            <a:off x="5484019" y="1212056"/>
            <a:ext cx="2702719" cy="55308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buNone/>
            </a:pPr>
            <a:r>
              <a:rPr lang="zh-CN" altLang="en-US" sz="3000" b="1">
                <a:latin typeface="华文新魏" panose="02010800040101010101" pitchFamily="2" charset="-122"/>
                <a:ea typeface="宋体" panose="02010600030101010101" pitchFamily="2" charset="-122"/>
              </a:rPr>
              <a:t>知识产权声明</a:t>
            </a:r>
            <a:endParaRPr lang="zh-CN" altLang="en-US" sz="3000" b="1">
              <a:latin typeface="华文新魏" panose="0201080004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30424" y="267494"/>
            <a:ext cx="820891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zh-CN" alt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学生习作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zh-CN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Boys 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girls, </a:t>
            </a:r>
            <a:endParaRPr lang="en-US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Earth Day approaching, the Student Union of our school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hereby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calls on everyone to take care of the earth. </a:t>
            </a:r>
            <a:endParaRPr lang="en-US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en-US" altLang="zh-CN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It’s 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clear that the condition of the earth is far from satisfying. The endangered animals are losing their habitats and clean water is nowhere to be found.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order to 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 our motherland from being destroyed, riding bikes to school is highly recommended.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What’s more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on no account can we ignore the importance of recycling. </a:t>
            </a:r>
            <a:endParaRPr lang="en-US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en-US" altLang="zh-CN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Only 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we make joint efforts can we restore the earth. Join us and heal the world!  </a:t>
            </a:r>
            <a:endParaRPr lang="en-US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zh-CN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 Union</a:t>
            </a:r>
            <a:endParaRPr lang="en-US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51520" y="32594"/>
            <a:ext cx="8352928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学生</a:t>
            </a:r>
            <a:r>
              <a:rPr lang="zh-CN" alt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习作</a:t>
            </a:r>
            <a:r>
              <a:rPr lang="en-US" altLang="zh-CN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zh-CN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Dear fellow students, </a:t>
            </a:r>
            <a:endParaRPr lang="en-US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en-US" altLang="zh-CN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Nowadays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earth is becoming warmer and warmer and the environment gets worse, which risks human beings and other creatures in the earth greatly.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Earth Day approaching, it’s high time that our students get involved in protecting the earth. </a:t>
            </a:r>
            <a:endParaRPr lang="en-US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en-US" altLang="zh-CN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 of all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it’s necessary for us to raise the awareness of environmental 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protection 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develop a good habit of low-carbon life.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Besides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saving resources like water and electricity can’t be stressed too much.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should voluntarily turn off the lights and fans when there is no one in the classroom. </a:t>
            </a:r>
            <a:endParaRPr lang="en-US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en-US" altLang="zh-CN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all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if everyone does his or her bit responsibly in protecting the earth, our earth will become better and better. </a:t>
            </a:r>
            <a:endParaRPr lang="en-US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Student Union</a:t>
            </a:r>
            <a:endParaRPr lang="en-US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714940" y="555526"/>
            <a:ext cx="77048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学生</a:t>
            </a:r>
            <a:r>
              <a:rPr lang="zh-CN" alt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习作</a:t>
            </a:r>
            <a:r>
              <a:rPr lang="en-US" altLang="zh-CN" sz="20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zh-CN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zh-CN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Fulfilling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Cleaning Experience</a:t>
            </a:r>
            <a:endParaRPr lang="en-US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Last Saturday, I spent all morning in cleaning up my house, which was exhausting but rewarding. </a:t>
            </a:r>
            <a:endParaRPr lang="en-US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 of all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 cleaned the room with a vacuum and mopped the floor, </a:t>
            </a:r>
            <a:r>
              <a:rPr lang="en-US" altLang="zh-CN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without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skipping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single corner of each room.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that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 order to remove the stain on the windows, I had to climb onto chairs and wiped those windows </a:t>
            </a:r>
            <a:r>
              <a:rPr lang="en-US" altLang="zh-CN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carefully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leaving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spotless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zh-CN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Sore as my back was, everything became worthwhile 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I stepped into a neat and orderly house.</a:t>
            </a:r>
            <a:endParaRPr lang="en-US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If you are seeking a sense of fulfillment and satisfaction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well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labor will be a good choice. </a:t>
            </a:r>
            <a:endParaRPr lang="zh-CN" alt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右弧形箭头 5"/>
          <p:cNvSpPr/>
          <p:nvPr/>
        </p:nvSpPr>
        <p:spPr>
          <a:xfrm>
            <a:off x="3203848" y="1203598"/>
            <a:ext cx="219732" cy="1008112"/>
          </a:xfrm>
          <a:prstGeom prst="curvedLeftArrow">
            <a:avLst>
              <a:gd name="adj1" fmla="val 10400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" name="右弧形箭头 6"/>
          <p:cNvSpPr/>
          <p:nvPr/>
        </p:nvSpPr>
        <p:spPr>
          <a:xfrm rot="20926430">
            <a:off x="3981902" y="1184818"/>
            <a:ext cx="432048" cy="1618540"/>
          </a:xfrm>
          <a:prstGeom prst="curvedLeftArrow">
            <a:avLst>
              <a:gd name="adj1" fmla="val 10400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8" name="右弧形箭头 7"/>
          <p:cNvSpPr/>
          <p:nvPr/>
        </p:nvSpPr>
        <p:spPr>
          <a:xfrm rot="20926430" flipH="1">
            <a:off x="2766610" y="1177086"/>
            <a:ext cx="456431" cy="2178594"/>
          </a:xfrm>
          <a:prstGeom prst="curvedLeftArrow">
            <a:avLst>
              <a:gd name="adj1" fmla="val 10400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55 Best Labour Day Quotes to Motivates you on Labor Day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565748"/>
            <a:ext cx="2537550" cy="1577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组合 2"/>
          <p:cNvGrpSpPr/>
          <p:nvPr/>
        </p:nvGrpSpPr>
        <p:grpSpPr>
          <a:xfrm>
            <a:off x="683568" y="2346902"/>
            <a:ext cx="7362073" cy="1323440"/>
            <a:chOff x="942866" y="852241"/>
            <a:chExt cx="7362073" cy="728213"/>
          </a:xfrm>
        </p:grpSpPr>
        <p:pic>
          <p:nvPicPr>
            <p:cNvPr id="1027" name="Picture 3" descr="C:\Users\cheng'ming'zhi\Downloads\5c75084115b5c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372006">
              <a:off x="942866" y="942844"/>
              <a:ext cx="7362073" cy="5905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 rot="21343522">
              <a:off x="1705378" y="852241"/>
              <a:ext cx="6336704" cy="7282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4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Proposal</a:t>
              </a:r>
              <a:endParaRPr lang="en-US" altLang="zh-CN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zh-CN" sz="4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Labor is the Most Beautiful </a:t>
              </a:r>
              <a:endPara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pic>
        <p:nvPicPr>
          <p:cNvPr id="6" name="Picture 2" descr="https://images.squarespace-cdn.com/content/v1/57114dc4f8baf35df565ba2a/1465249410016-OFV7TKIXBQVZEU49MHQH/image-asset.jpe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32" r="7243" b="15552"/>
          <a:stretch>
            <a:fillRect/>
          </a:stretch>
        </p:blipFill>
        <p:spPr bwMode="auto">
          <a:xfrm>
            <a:off x="251521" y="20314"/>
            <a:ext cx="3672408" cy="2382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109" y="2767236"/>
            <a:ext cx="7677176" cy="2252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5536" y="267493"/>
            <a:ext cx="8496944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</a:rPr>
              <a:t>审题关：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r>
              <a:rPr lang="zh-CN" altLang="en-US" dirty="0" smtClean="0"/>
              <a:t>        </a:t>
            </a:r>
            <a:endParaRPr lang="en-US" altLang="zh-CN" dirty="0" smtClean="0"/>
          </a:p>
          <a:p>
            <a:r>
              <a:rPr lang="en-US" altLang="zh-CN" dirty="0"/>
              <a:t> </a:t>
            </a:r>
            <a:r>
              <a:rPr lang="en-US" altLang="zh-CN" dirty="0" smtClean="0"/>
              <a:t>       </a:t>
            </a:r>
            <a:r>
              <a:rPr lang="zh-CN" altLang="en-US" dirty="0" smtClean="0"/>
              <a:t>假定你是校学生会主席李华，你校将于下周开展以“</a:t>
            </a:r>
            <a:r>
              <a:rPr lang="en-US" altLang="zh-CN" dirty="0" smtClean="0"/>
              <a:t>Labor is the Most Beautiful</a:t>
            </a:r>
            <a:r>
              <a:rPr lang="zh-CN" altLang="en-US" dirty="0" smtClean="0"/>
              <a:t>”为主题的劳动周活动，请你以学生会的名义发起倡议，内容包括：</a:t>
            </a:r>
            <a:endParaRPr lang="en-US" altLang="zh-CN" dirty="0" smtClean="0"/>
          </a:p>
          <a:p>
            <a:r>
              <a:rPr lang="en-US" altLang="zh-CN" dirty="0" smtClean="0"/>
              <a:t>1. </a:t>
            </a:r>
            <a:r>
              <a:rPr lang="zh-CN" altLang="en-US" dirty="0" smtClean="0"/>
              <a:t>学生目前对劳动的态度； </a:t>
            </a:r>
            <a:r>
              <a:rPr lang="en-US" altLang="zh-CN" dirty="0" smtClean="0"/>
              <a:t>2. </a:t>
            </a:r>
            <a:r>
              <a:rPr lang="zh-CN" altLang="en-US" dirty="0" smtClean="0"/>
              <a:t>劳动的意义； </a:t>
            </a:r>
            <a:r>
              <a:rPr lang="en-US" altLang="zh-CN" dirty="0" smtClean="0"/>
              <a:t>3. </a:t>
            </a:r>
            <a:r>
              <a:rPr lang="zh-CN" altLang="en-US" dirty="0" smtClean="0"/>
              <a:t>呼吁参加。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Dear fellow students, </a:t>
            </a:r>
            <a:endParaRPr lang="en-US" altLang="zh-CN" dirty="0" smtClean="0"/>
          </a:p>
          <a:p>
            <a:r>
              <a:rPr lang="en-US" altLang="zh-CN" dirty="0"/>
              <a:t> </a:t>
            </a:r>
            <a:r>
              <a:rPr lang="en-US" altLang="zh-CN" dirty="0" smtClean="0"/>
              <a:t>                    </a:t>
            </a:r>
            <a:endParaRPr lang="en-US" altLang="zh-CN" dirty="0" smtClean="0"/>
          </a:p>
          <a:p>
            <a:pPr algn="r"/>
            <a:r>
              <a:rPr lang="en-US" altLang="zh-CN" dirty="0"/>
              <a:t> </a:t>
            </a:r>
            <a:r>
              <a:rPr lang="en-US" altLang="zh-CN" dirty="0" smtClean="0"/>
              <a:t>The Student Union</a:t>
            </a:r>
            <a:endParaRPr lang="en-US" altLang="zh-CN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2051720" y="411510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75556" y="3006704"/>
            <a:ext cx="73448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0000FF"/>
                </a:solidFill>
              </a:rPr>
              <a:t>审题五步法：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r>
              <a:rPr lang="zh-CN" altLang="en-US" dirty="0" smtClean="0"/>
              <a:t>文体</a:t>
            </a:r>
            <a:endParaRPr lang="en-US" altLang="zh-CN" dirty="0" smtClean="0"/>
          </a:p>
          <a:p>
            <a:r>
              <a:rPr lang="zh-CN" altLang="en-US" dirty="0"/>
              <a:t>人称</a:t>
            </a:r>
            <a:endParaRPr lang="en-US" altLang="zh-CN" dirty="0"/>
          </a:p>
          <a:p>
            <a:r>
              <a:rPr lang="zh-CN" altLang="en-US" dirty="0" smtClean="0"/>
              <a:t>语气</a:t>
            </a:r>
            <a:endParaRPr lang="en-US" altLang="zh-CN" dirty="0" smtClean="0"/>
          </a:p>
          <a:p>
            <a:r>
              <a:rPr lang="zh-CN" altLang="en-US" dirty="0" smtClean="0"/>
              <a:t>时态</a:t>
            </a:r>
            <a:endParaRPr lang="en-US" altLang="zh-CN" dirty="0" smtClean="0"/>
          </a:p>
          <a:p>
            <a:r>
              <a:rPr lang="zh-CN" altLang="en-US" dirty="0"/>
              <a:t>要点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6" name="右大括号 5"/>
          <p:cNvSpPr/>
          <p:nvPr/>
        </p:nvSpPr>
        <p:spPr>
          <a:xfrm>
            <a:off x="1189945" y="3654776"/>
            <a:ext cx="144016" cy="432048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405969" y="3686134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对象</a:t>
            </a:r>
            <a:endParaRPr lang="zh-CN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987824" y="2988697"/>
            <a:ext cx="58326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dirty="0" smtClean="0"/>
          </a:p>
          <a:p>
            <a:r>
              <a:rPr lang="en-US" altLang="zh-CN" dirty="0" smtClean="0"/>
              <a:t>an </a:t>
            </a:r>
            <a:r>
              <a:rPr lang="en-US" altLang="zh-CN" b="1" dirty="0" smtClean="0">
                <a:solidFill>
                  <a:srgbClr val="0000FF"/>
                </a:solidFill>
              </a:rPr>
              <a:t>appeal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r>
              <a:rPr lang="en-US" altLang="zh-CN" dirty="0" smtClean="0"/>
              <a:t>3</a:t>
            </a:r>
            <a:r>
              <a:rPr lang="en-US" altLang="zh-CN" baseline="30000" dirty="0" smtClean="0"/>
              <a:t>rd </a:t>
            </a:r>
            <a:r>
              <a:rPr lang="en-US" altLang="zh-CN" dirty="0" smtClean="0"/>
              <a:t>&amp; 1</a:t>
            </a:r>
            <a:r>
              <a:rPr lang="en-US" altLang="zh-CN" baseline="30000" dirty="0" smtClean="0"/>
              <a:t>st</a:t>
            </a:r>
            <a:r>
              <a:rPr lang="en-US" altLang="zh-CN" dirty="0" smtClean="0"/>
              <a:t> person   (most students-they; we</a:t>
            </a:r>
            <a:r>
              <a:rPr lang="en-US" altLang="zh-CN" dirty="0"/>
              <a:t>) </a:t>
            </a:r>
            <a:endParaRPr lang="en-US" altLang="zh-CN" dirty="0" smtClean="0"/>
          </a:p>
          <a:p>
            <a:r>
              <a:rPr lang="en-US" altLang="zh-CN" b="1" dirty="0" smtClean="0">
                <a:solidFill>
                  <a:srgbClr val="0000FF"/>
                </a:solidFill>
              </a:rPr>
              <a:t>urgent; encouraging; convincing 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r>
              <a:rPr lang="en-US" altLang="zh-CN" dirty="0" smtClean="0"/>
              <a:t>present &amp; future tense</a:t>
            </a:r>
            <a:endParaRPr lang="en-US" altLang="zh-CN" dirty="0" smtClean="0"/>
          </a:p>
          <a:p>
            <a:r>
              <a:rPr lang="en-US" altLang="zh-CN" b="1" dirty="0" smtClean="0">
                <a:solidFill>
                  <a:srgbClr val="0000FF"/>
                </a:solidFill>
              </a:rPr>
              <a:t>necessity</a:t>
            </a:r>
            <a:r>
              <a:rPr lang="en-US" altLang="zh-CN" dirty="0" smtClean="0"/>
              <a:t>+ </a:t>
            </a:r>
            <a:r>
              <a:rPr lang="en-US" altLang="zh-CN" b="1" dirty="0" smtClean="0">
                <a:solidFill>
                  <a:srgbClr val="0000FF"/>
                </a:solidFill>
              </a:rPr>
              <a:t>significance</a:t>
            </a:r>
            <a:r>
              <a:rPr lang="en-US" altLang="zh-CN" dirty="0" smtClean="0"/>
              <a:t>+ </a:t>
            </a:r>
            <a:r>
              <a:rPr lang="en-US" altLang="zh-CN" b="1" dirty="0" smtClean="0">
                <a:solidFill>
                  <a:srgbClr val="0000FF"/>
                </a:solidFill>
              </a:rPr>
              <a:t>appeal</a:t>
            </a:r>
            <a:endParaRPr lang="zh-CN" alt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cheng'ming'zhi\Desktop\5c755754b7f27.pn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27" t="9180" r="10199" b="8572"/>
          <a:stretch>
            <a:fillRect/>
          </a:stretch>
        </p:blipFill>
        <p:spPr bwMode="auto">
          <a:xfrm>
            <a:off x="251520" y="614363"/>
            <a:ext cx="8856984" cy="1561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5536" y="198779"/>
            <a:ext cx="8496944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</a:rPr>
              <a:t>格式关：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r>
              <a:rPr lang="en-US" altLang="zh-CN" dirty="0" smtClean="0"/>
              <a:t>Dear fellow students, </a:t>
            </a:r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pPr algn="r"/>
            <a:r>
              <a:rPr lang="en-US" altLang="zh-CN" dirty="0" smtClean="0"/>
              <a:t> The Student Union</a:t>
            </a:r>
            <a:endParaRPr lang="en-US" altLang="zh-CN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204657" y="3943171"/>
            <a:ext cx="540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Other formats of an appeal: </a:t>
            </a:r>
            <a:endParaRPr lang="en-US" altLang="zh-CN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altLang="zh-CN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       Para. 1 necessity+ significance </a:t>
            </a:r>
            <a:endParaRPr lang="en-US" altLang="zh-CN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altLang="zh-CN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       Para. 2 </a:t>
            </a:r>
            <a:r>
              <a:rPr lang="en-US" altLang="zh-CN" b="1" u="sng" dirty="0" smtClean="0">
                <a:latin typeface="Cambria" panose="02040503050406030204" pitchFamily="18" charset="0"/>
                <a:ea typeface="Cambria" panose="02040503050406030204" pitchFamily="18" charset="0"/>
              </a:rPr>
              <a:t>coping methods</a:t>
            </a:r>
            <a:endParaRPr lang="en-US" altLang="zh-CN" b="1" u="sng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altLang="zh-CN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       Para. 3 appeal  </a:t>
            </a:r>
            <a:endParaRPr lang="zh-CN" altLang="en-US" b="1" dirty="0">
              <a:latin typeface="Cambria" panose="0204050305040603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59833" y="194505"/>
            <a:ext cx="6084168" cy="1077218"/>
          </a:xfrm>
          <a:prstGeom prst="rect">
            <a:avLst/>
          </a:prstGeom>
          <a:solidFill>
            <a:schemeClr val="accent3">
              <a:lumMod val="40000"/>
              <a:lumOff val="60000"/>
              <a:alpha val="52000"/>
            </a:schemeClr>
          </a:solidFill>
          <a:ln>
            <a:gradFill>
              <a:gsLst>
                <a:gs pos="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lin ang="5400000" scaled="0"/>
            </a:gradFill>
          </a:ln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Nowadays/ Currently, </a:t>
            </a:r>
            <a:endParaRPr lang="en-US" altLang="zh-CN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as+</a:t>
            </a:r>
            <a:r>
              <a:rPr lang="zh-CN" altLang="en-US" sz="1600" dirty="0" smtClean="0">
                <a:latin typeface="Cambria" panose="02040503050406030204" pitchFamily="18" charset="0"/>
              </a:rPr>
              <a:t>从句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, we </a:t>
            </a:r>
            <a:r>
              <a:rPr lang="en-US" altLang="zh-CN" sz="1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are in urgent/ desperate need of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doing </a:t>
            </a:r>
            <a:r>
              <a:rPr lang="en-US" altLang="zh-CN" sz="1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sth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US" altLang="zh-CN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with+ n., </a:t>
            </a:r>
            <a:r>
              <a:rPr lang="en-US" altLang="zh-CN" sz="1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it’s high time that we should do </a:t>
            </a:r>
            <a:r>
              <a:rPr lang="en-US" altLang="zh-CN" sz="1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sth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US" altLang="zh-CN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zh-CN" altLang="en-US" sz="1600" dirty="0">
                <a:latin typeface="Cambria" panose="02040503050406030204" pitchFamily="18" charset="0"/>
              </a:rPr>
              <a:t>独立</a:t>
            </a:r>
            <a:r>
              <a:rPr lang="zh-CN" altLang="en-US" sz="1600" dirty="0" smtClean="0">
                <a:latin typeface="Cambria" panose="02040503050406030204" pitchFamily="18" charset="0"/>
              </a:rPr>
              <a:t>主格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zh-CN" sz="1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it’s highly suggested/ imperative that we do </a:t>
            </a:r>
            <a:r>
              <a:rPr lang="en-US" altLang="zh-CN" sz="1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sth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.  </a:t>
            </a:r>
            <a:endParaRPr lang="zh-CN" altLang="en-US" sz="1600" dirty="0">
              <a:latin typeface="Cambria" panose="02040503050406030204" pitchFamily="18" charset="0"/>
            </a:endParaRPr>
          </a:p>
        </p:txBody>
      </p:sp>
      <p:pic>
        <p:nvPicPr>
          <p:cNvPr id="2051" name="Picture 3" descr="C:\Users\cheng'ming'zhi\Desktop\5c752d9d3956f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84060">
            <a:off x="2221291" y="423340"/>
            <a:ext cx="882703" cy="846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060042" y="1510812"/>
            <a:ext cx="6084168" cy="2061210"/>
          </a:xfrm>
          <a:prstGeom prst="rect">
            <a:avLst/>
          </a:prstGeom>
          <a:solidFill>
            <a:schemeClr val="accent3">
              <a:lumMod val="40000"/>
              <a:lumOff val="60000"/>
              <a:alpha val="88000"/>
            </a:schemeClr>
          </a:solidFill>
          <a:ln>
            <a:gradFill>
              <a:gsLst>
                <a:gs pos="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lin ang="5400000" scaled="0"/>
            </a:gra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sth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. should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be attached great importance to 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in that it can…</a:t>
            </a:r>
            <a:endParaRPr lang="en-US" altLang="zh-CN" sz="1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sth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plays a major/ decisive role in</a:t>
            </a:r>
            <a:endParaRPr lang="en-US" altLang="zh-CN" sz="1600" b="1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sth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is beneficial to/ of benefit to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sth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altLang="zh-CN" sz="1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sth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. can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contribute to/ make a big difference to </a:t>
            </a:r>
            <a:r>
              <a:rPr lang="en-US" altLang="zh-CN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sth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US" altLang="zh-CN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zh-CN" altLang="en-US" sz="1600" b="1" i="1" dirty="0">
                <a:latin typeface="Cambria" panose="02040503050406030204" pitchFamily="18" charset="0"/>
              </a:rPr>
              <a:t>否定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+</a:t>
            </a:r>
            <a:r>
              <a:rPr lang="zh-CN" altLang="en-US" sz="1600" b="1" i="1" dirty="0">
                <a:latin typeface="Cambria" panose="02040503050406030204" pitchFamily="18" charset="0"/>
              </a:rPr>
              <a:t>比较级</a:t>
            </a:r>
            <a:endParaRPr lang="en-US" altLang="zh-CN" sz="1600" b="1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   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Nothing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is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more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important than doing </a:t>
            </a:r>
            <a:r>
              <a:rPr lang="en-US" altLang="zh-CN" sz="1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sth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. in terms of </a:t>
            </a:r>
            <a:r>
              <a:rPr lang="en-US" altLang="zh-CN" sz="1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sth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US" altLang="zh-CN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    The importance of </a:t>
            </a:r>
            <a:r>
              <a:rPr lang="en-US" altLang="zh-CN" sz="1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sth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cannot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be emphasized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  <a:sym typeface="+mn-ea"/>
              </a:rPr>
              <a:t>too much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endParaRPr lang="en-US" altLang="zh-CN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It is </a:t>
            </a:r>
            <a:r>
              <a:rPr lang="en-US" altLang="zh-CN" sz="1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sth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that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can… </a:t>
            </a:r>
            <a:r>
              <a:rPr lang="zh-CN" altLang="en-US" sz="1600" dirty="0" smtClean="0">
                <a:latin typeface="Cambria" panose="02040503050406030204" pitchFamily="18" charset="0"/>
              </a:rPr>
              <a:t>强调句</a:t>
            </a:r>
            <a:endParaRPr lang="en-US" altLang="zh-CN" sz="1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0" name="Picture 3" descr="C:\Users\cheng'ming'zhi\Desktop\5c752d9d3956f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920226">
            <a:off x="2944092" y="1456639"/>
            <a:ext cx="882703" cy="846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C:\Users\cheng'ming'zhi\Desktop\5c752d9d3956f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067213">
            <a:off x="2056327" y="1926771"/>
            <a:ext cx="525689" cy="556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矩形 7"/>
          <p:cNvSpPr/>
          <p:nvPr/>
        </p:nvSpPr>
        <p:spPr>
          <a:xfrm>
            <a:off x="691007" y="2687309"/>
            <a:ext cx="4200508" cy="11079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gradFill>
              <a:gsLst>
                <a:gs pos="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lin ang="5400000" scaled="0"/>
            </a:gra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  <a:sym typeface="宋体" panose="02010600030101010101" pitchFamily="2" charset="-122"/>
              </a:rPr>
              <a:t>Let's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  <a:sym typeface="宋体" panose="02010600030101010101" pitchFamily="2" charset="-122"/>
              </a:rPr>
              <a:t>do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  <a:sym typeface="宋体" panose="02010600030101010101" pitchFamily="2" charset="-122"/>
              </a:rPr>
              <a:t> </a:t>
            </a:r>
            <a:r>
              <a:rPr lang="en-US" altLang="zh-CN" sz="1600" dirty="0" err="1" smtClean="0">
                <a:latin typeface="Cambria" panose="02040503050406030204" pitchFamily="18" charset="0"/>
                <a:ea typeface="Cambria" panose="02040503050406030204" pitchFamily="18" charset="0"/>
                <a:sym typeface="宋体" panose="02010600030101010101" pitchFamily="2" charset="-122"/>
              </a:rPr>
              <a:t>sth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  <a:sym typeface="宋体" panose="02010600030101010101" pitchFamily="2" charset="-122"/>
              </a:rPr>
              <a:t>. and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  <a:sym typeface="宋体" panose="02010600030101010101" pitchFamily="2" charset="-122"/>
              </a:rPr>
              <a:t>take immediate action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  <a:sym typeface="宋体" panose="02010600030101010101" pitchFamily="2" charset="-122"/>
              </a:rPr>
              <a:t>.</a:t>
            </a:r>
            <a:endParaRPr lang="en-US" altLang="zh-CN" sz="1600" dirty="0">
              <a:latin typeface="Cambria" panose="02040503050406030204" pitchFamily="18" charset="0"/>
              <a:ea typeface="Cambria" panose="02040503050406030204" pitchFamily="18" charset="0"/>
              <a:sym typeface="宋体" panose="02010600030101010101" pitchFamily="2" charset="-122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It’s time that 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we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should….</a:t>
            </a:r>
            <a:endParaRPr lang="en-US" altLang="zh-CN" sz="1600" dirty="0" smtClean="0">
              <a:latin typeface="Cambria" panose="02040503050406030204" pitchFamily="18" charset="0"/>
              <a:ea typeface="Cambria" panose="02040503050406030204" pitchFamily="18" charset="0"/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Join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us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and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do </a:t>
            </a:r>
            <a:r>
              <a:rPr lang="en-US" altLang="zh-CN" sz="16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sth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altLang="zh-CN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Get engaged in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…!</a:t>
            </a:r>
            <a:endParaRPr lang="en-US" altLang="zh-CN" sz="1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043608" y="987574"/>
            <a:ext cx="220836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000" b="1" dirty="0" smtClean="0">
                <a:solidFill>
                  <a:srgbClr val="0000FF"/>
                </a:solidFill>
              </a:rPr>
              <a:t>Para. 1 necessity</a:t>
            </a:r>
            <a:endParaRPr lang="en-US" altLang="zh-CN" sz="2000" dirty="0" smtClean="0"/>
          </a:p>
          <a:p>
            <a:r>
              <a:rPr lang="en-US" altLang="zh-CN" sz="2000" b="1" dirty="0" smtClean="0">
                <a:solidFill>
                  <a:srgbClr val="0000FF"/>
                </a:solidFill>
              </a:rPr>
              <a:t>Para. 2 significance</a:t>
            </a:r>
            <a:endParaRPr lang="en-US" altLang="zh-CN" sz="2000" dirty="0" smtClean="0"/>
          </a:p>
          <a:p>
            <a:r>
              <a:rPr lang="en-US" altLang="zh-CN" sz="2000" b="1" dirty="0" smtClean="0">
                <a:solidFill>
                  <a:srgbClr val="0000FF"/>
                </a:solidFill>
              </a:rPr>
              <a:t>Para. 3 appeal</a:t>
            </a:r>
            <a:endParaRPr lang="zh-CN" altLang="en-US" sz="20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bldLvl="0" animBg="1"/>
      <p:bldP spid="8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198779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</a:rPr>
              <a:t>语言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关：</a:t>
            </a:r>
            <a:endParaRPr lang="en-US" altLang="zh-CN" sz="2800" b="1" dirty="0" smtClean="0">
              <a:solidFill>
                <a:srgbClr val="FF0000"/>
              </a:solidFill>
            </a:endParaRPr>
          </a:p>
        </p:txBody>
      </p:sp>
      <p:pic>
        <p:nvPicPr>
          <p:cNvPr id="3074" name="Picture 2" descr="https://clipground.com/images/too-much-homework-clipart-1.gif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756345"/>
            <a:ext cx="1187624" cy="1187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907704" y="275723"/>
            <a:ext cx="3888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/>
              <a:t>necessity—problem </a:t>
            </a:r>
            <a:endParaRPr lang="zh-CN" alt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67544" y="619185"/>
            <a:ext cx="763284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dirty="0" smtClean="0">
                <a:solidFill>
                  <a:srgbClr val="0000FF"/>
                </a:solidFill>
                <a:latin typeface="Cambria" panose="02040503050406030204" pitchFamily="18" charset="0"/>
              </a:rPr>
              <a:t>客观：</a:t>
            </a:r>
            <a:endParaRPr lang="en-US" altLang="zh-CN" sz="1600" b="1" dirty="0" smtClean="0">
              <a:solidFill>
                <a:srgbClr val="0000F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u"/>
            </a:pPr>
            <a:r>
              <a:rPr lang="zh-CN" altLang="en-US" sz="1600" b="1" dirty="0">
                <a:latin typeface="Cambria" panose="02040503050406030204" pitchFamily="18" charset="0"/>
              </a:rPr>
              <a:t>作业负担</a:t>
            </a:r>
            <a:r>
              <a:rPr lang="zh-CN" altLang="en-US" sz="1600" b="1" dirty="0" smtClean="0">
                <a:latin typeface="Cambria" panose="02040503050406030204" pitchFamily="18" charset="0"/>
              </a:rPr>
              <a:t>重</a:t>
            </a:r>
            <a:endParaRPr lang="en-US" altLang="zh-CN" sz="1600" b="1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altLang="zh-CN" sz="16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Currently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, most students </a:t>
            </a:r>
            <a:r>
              <a:rPr lang="en-US" altLang="zh-CN" sz="1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are buried in/ occupied with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heavy homework load, </a:t>
            </a:r>
            <a:r>
              <a:rPr lang="en-US" altLang="zh-CN" sz="1600" u="sng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which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hinders them from </a:t>
            </a:r>
            <a:r>
              <a:rPr lang="en-US" altLang="zh-CN" sz="1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zh-CN" altLang="en-US" sz="1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阻止</a:t>
            </a:r>
            <a:r>
              <a:rPr lang="en-US" altLang="zh-CN" sz="1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doing labor in person, </a:t>
            </a:r>
            <a:r>
              <a:rPr lang="en-US" altLang="zh-CN" sz="16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let alone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attaining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the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delight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from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labor. </a:t>
            </a:r>
            <a:endParaRPr lang="en-US" altLang="zh-CN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altLang="zh-CN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u"/>
            </a:pPr>
            <a:r>
              <a:rPr lang="zh-CN" altLang="en-US" sz="1600" dirty="0" smtClean="0">
                <a:latin typeface="Cambria" panose="02040503050406030204" pitchFamily="18" charset="0"/>
              </a:rPr>
              <a:t>忽视劳动教育</a:t>
            </a:r>
            <a:endParaRPr lang="en-US" altLang="zh-CN" sz="1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In </a:t>
            </a:r>
            <a:r>
              <a:rPr lang="en-US" altLang="zh-CN" sz="16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such</a:t>
            </a:r>
            <a:r>
              <a:rPr lang="zh-CN" altLang="en-US" sz="1600" dirty="0">
                <a:latin typeface="Cambria" panose="02040503050406030204" pitchFamily="18" charset="0"/>
              </a:rPr>
              <a:t>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a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competitive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world, many parents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have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been </a:t>
            </a:r>
            <a:r>
              <a:rPr lang="en-US" altLang="zh-CN" sz="16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only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focusing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on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students‘ 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academic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scores/ performance </a:t>
            </a:r>
            <a:r>
              <a:rPr lang="en-US" altLang="zh-CN" sz="16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and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ignored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overlooked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neglected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teaching students basic social and life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skills, </a:t>
            </a:r>
            <a:r>
              <a:rPr lang="en-US" altLang="zh-CN" sz="16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which could otherwise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be </a:t>
            </a:r>
            <a:r>
              <a:rPr lang="en-US" altLang="zh-CN" sz="1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fostered/ cultivated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through labor education.</a:t>
            </a:r>
            <a:endParaRPr lang="en-US" altLang="zh-CN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altLang="zh-CN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zh-CN" altLang="en-US" sz="1600" b="1" dirty="0">
                <a:solidFill>
                  <a:srgbClr val="0000FF"/>
                </a:solidFill>
                <a:latin typeface="Cambria" panose="02040503050406030204" pitchFamily="18" charset="0"/>
              </a:rPr>
              <a:t>主观：</a:t>
            </a:r>
            <a:endParaRPr lang="en-US" altLang="zh-CN" sz="1600" b="1" dirty="0">
              <a:solidFill>
                <a:srgbClr val="0000F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u"/>
            </a:pPr>
            <a:r>
              <a:rPr lang="zh-CN" altLang="en-US" sz="1600" dirty="0" smtClean="0">
                <a:latin typeface="Cambria" panose="02040503050406030204" pitchFamily="18" charset="0"/>
              </a:rPr>
              <a:t>不愿意劳动</a:t>
            </a:r>
            <a:endParaRPr lang="en-US" altLang="zh-CN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altLang="zh-CN" sz="16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With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the rapid socioeconomic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development, students are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way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too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early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exposed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to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social media and electronic games, </a:t>
            </a:r>
            <a:r>
              <a:rPr lang="en-US" altLang="zh-CN" sz="1600" u="sng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thus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depriving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them </a:t>
            </a:r>
            <a:r>
              <a:rPr lang="en-US" altLang="zh-CN" sz="1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of </a:t>
            </a:r>
            <a:r>
              <a:rPr lang="en-US" altLang="zh-CN" sz="1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zh-CN" altLang="en-US" sz="1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剥夺</a:t>
            </a:r>
            <a:r>
              <a:rPr lang="en-US" altLang="zh-CN" sz="16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the interest to actively accept labor education at home and school. </a:t>
            </a:r>
            <a:endParaRPr lang="zh-CN" altLang="en-US" sz="1600" dirty="0">
              <a:latin typeface="Cambria" panose="02040503050406030204" pitchFamily="18" charset="0"/>
            </a:endParaRPr>
          </a:p>
        </p:txBody>
      </p:sp>
      <p:pic>
        <p:nvPicPr>
          <p:cNvPr id="3075" name="Picture 3" descr="C:\Users\cheng'ming'zhi\Desktop\60a922010b9ca162169702588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242" y="2283718"/>
            <a:ext cx="1334874" cy="133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cheng'ming'zhi\Desktop\647bf0ab1d625168584413962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3872814"/>
            <a:ext cx="1296144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475656" y="728930"/>
            <a:ext cx="756084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China’s labor education policy</a:t>
            </a:r>
            <a:r>
              <a:rPr lang="en-US" altLang="zh-CN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has placed labor education on the same level as that in </a:t>
            </a:r>
            <a:r>
              <a:rPr lang="en-US" altLang="zh-CN" sz="16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morality, intellect, sports, and aesthetics</a:t>
            </a:r>
            <a:r>
              <a:rPr lang="en-US" altLang="zh-CN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thereby endowing labor education with new meaning. Labor </a:t>
            </a:r>
            <a:r>
              <a:rPr lang="en-US" altLang="zh-CN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education seeks to </a:t>
            </a:r>
            <a:r>
              <a:rPr lang="en-US" altLang="zh-CN" sz="1600" i="1" u="dashHeavy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cultivate workers with all-round physical and mental development</a:t>
            </a:r>
            <a:r>
              <a:rPr lang="en-US" altLang="zh-CN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Becoming more varied over time, labor education now </a:t>
            </a:r>
            <a:r>
              <a:rPr lang="en-US" altLang="zh-CN" sz="1600" i="1" u="dashHeavy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involves the cultivation of skills, technological capacities, creative thinking, labor habits, and emotional development</a:t>
            </a:r>
            <a:r>
              <a:rPr lang="en-US" altLang="zh-CN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Approaches and methods include </a:t>
            </a:r>
            <a:r>
              <a:rPr lang="en-US" altLang="zh-CN" sz="1600" i="1" u="dashHeavy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formal programs and teaching, education in daily life at home and school, as well as practical activities outside of school</a:t>
            </a:r>
            <a:r>
              <a:rPr lang="en-US" altLang="zh-CN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198779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</a:rPr>
              <a:t>语言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关：</a:t>
            </a:r>
            <a:endParaRPr lang="en-US" altLang="zh-CN" sz="2800" b="1" dirty="0" smtClean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7704" y="275723"/>
            <a:ext cx="3888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/>
              <a:t>significance—benefits </a:t>
            </a:r>
            <a:endParaRPr lang="zh-CN" altLang="en-US" sz="2000" b="1" dirty="0"/>
          </a:p>
        </p:txBody>
      </p:sp>
      <p:pic>
        <p:nvPicPr>
          <p:cNvPr id="4098" name="Picture 2" descr="C:\Users\cheng'ming'zhi\Desktop\5c753a66bf9a3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40" y="782786"/>
            <a:ext cx="1036382" cy="996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34733" y="47577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status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622450" y="1040851"/>
            <a:ext cx="540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aim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568" y="1883092"/>
            <a:ext cx="1052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content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172400" y="1676159"/>
            <a:ext cx="1052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methods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58029" y="2551120"/>
            <a:ext cx="896448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600" b="1" dirty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It is a trait/ spirit we Chinese have been promoting for </a:t>
            </a:r>
            <a:r>
              <a:rPr lang="en-US" altLang="zh-CN" sz="1600" b="1" dirty="0" smtClean="0">
                <a:solidFill>
                  <a:srgbClr val="0000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generations in that labor can… </a:t>
            </a:r>
            <a:endParaRPr lang="en-US" altLang="zh-CN" sz="1600" b="1" dirty="0">
              <a:solidFill>
                <a:srgbClr val="0000F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develop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an interest in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doing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labor and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cultivate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a right view of 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the world, life and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values;</a:t>
            </a:r>
            <a:endParaRPr lang="en-US" altLang="zh-CN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600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enrich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our 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life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experience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temper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our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will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zh-CN" altLang="en-US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磨炼意志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and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cultivate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a positive view 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of labor and hard-working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spirit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;</a:t>
            </a:r>
            <a:endParaRPr lang="en-US" altLang="zh-CN" sz="1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help 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students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master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necessary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skills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and learn to </a:t>
            </a:r>
            <a:r>
              <a:rPr lang="en-US" altLang="zh-CN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appreciate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the value of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labor.</a:t>
            </a:r>
            <a:endParaRPr lang="en-US" altLang="zh-CN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u"/>
            </a:pPr>
            <a:r>
              <a:rPr lang="en-US" altLang="zh-CN" sz="1600" u="sng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More </a:t>
            </a:r>
            <a:r>
              <a:rPr lang="en-US" altLang="zh-CN" sz="16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importantly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, labor education </a:t>
            </a:r>
            <a:r>
              <a:rPr lang="en-US" altLang="zh-CN" sz="16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can also 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improve students' mental and physical health. </a:t>
            </a:r>
            <a:r>
              <a:rPr lang="en-US" altLang="zh-CN" sz="16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Otherwise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, students with good academic performance and few life skills are unlikely to be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successful.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en-US" altLang="zh-CN" sz="16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u"/>
            </a:pPr>
            <a:r>
              <a:rPr lang="en-US" altLang="zh-CN" sz="16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Moreover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, learning 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the spirit of China’s model workers about their craftsmanship, diligence, the sense of responsibility, and </a:t>
            </a:r>
            <a:r>
              <a:rPr lang="en-US" altLang="zh-CN" sz="1600" dirty="0" smtClean="0">
                <a:latin typeface="Cambria" panose="02040503050406030204" pitchFamily="18" charset="0"/>
                <a:ea typeface="Cambria" panose="02040503050406030204" pitchFamily="18" charset="0"/>
              </a:rPr>
              <a:t>innovation can lay </a:t>
            </a:r>
            <a:r>
              <a:rPr lang="en-US" altLang="zh-CN" sz="1600" dirty="0">
                <a:latin typeface="Cambria" panose="02040503050406030204" pitchFamily="18" charset="0"/>
                <a:ea typeface="Cambria" panose="02040503050406030204" pitchFamily="18" charset="0"/>
              </a:rPr>
              <a:t>a solid foundation for our future work and life. </a:t>
            </a:r>
            <a:endParaRPr lang="en-US" altLang="zh-CN" sz="1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u"/>
            </a:pPr>
            <a:endParaRPr lang="en-US" altLang="zh-CN" sz="1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u"/>
            </a:pPr>
            <a:endParaRPr lang="zh-CN" altLang="en-US" sz="1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95536" y="198779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</a:rPr>
              <a:t>语言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关：</a:t>
            </a:r>
            <a:endParaRPr lang="en-US" altLang="zh-CN" sz="2800" b="1" dirty="0" smtClean="0">
              <a:solidFill>
                <a:srgbClr val="FF000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370741" y="992567"/>
            <a:ext cx="848254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altLang="zh-CN" dirty="0" smtClean="0">
                <a:latin typeface="Cambria" panose="02040503050406030204" pitchFamily="18" charset="0"/>
                <a:ea typeface="Cambria" panose="02040503050406030204" pitchFamily="18" charset="0"/>
              </a:rPr>
              <a:t>Come and join us! We have </a:t>
            </a:r>
            <a:r>
              <a:rPr lang="en-US" altLang="zh-CN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curated</a:t>
            </a:r>
            <a:r>
              <a:rPr lang="en-US" altLang="zh-CN" dirty="0" smtClean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zh-CN" altLang="en-US" dirty="0" smtClean="0">
                <a:latin typeface="Cambria" panose="02040503050406030204" pitchFamily="18" charset="0"/>
                <a:ea typeface="Cambria" panose="02040503050406030204" pitchFamily="18" charset="0"/>
              </a:rPr>
              <a:t>筹办、策划</a:t>
            </a:r>
            <a:r>
              <a:rPr lang="en-US" altLang="zh-CN" dirty="0" smtClean="0">
                <a:latin typeface="Cambria" panose="02040503050406030204" pitchFamily="18" charset="0"/>
                <a:ea typeface="Cambria" panose="02040503050406030204" pitchFamily="18" charset="0"/>
              </a:rPr>
              <a:t>) </a:t>
            </a:r>
            <a:r>
              <a:rPr lang="en-US" altLang="zh-CN" b="1" i="1" dirty="0">
                <a:latin typeface="Cambria" panose="02040503050406030204" pitchFamily="18" charset="0"/>
                <a:ea typeface="Cambria" panose="02040503050406030204" pitchFamily="18" charset="0"/>
              </a:rPr>
              <a:t>a list of fun-filled and fulfilling</a:t>
            </a:r>
            <a:r>
              <a:rPr lang="en-US" altLang="zh-CN" dirty="0" smtClean="0">
                <a:latin typeface="Cambria" panose="02040503050406030204" pitchFamily="18" charset="0"/>
                <a:ea typeface="Cambria" panose="02040503050406030204" pitchFamily="18" charset="0"/>
              </a:rPr>
              <a:t>/ </a:t>
            </a:r>
            <a:r>
              <a:rPr lang="en-US" altLang="zh-CN" b="1" i="1" dirty="0">
                <a:latin typeface="Cambria" panose="02040503050406030204" pitchFamily="18" charset="0"/>
                <a:ea typeface="Cambria" panose="02040503050406030204" pitchFamily="18" charset="0"/>
              </a:rPr>
              <a:t>engaging yet entertaining  </a:t>
            </a:r>
            <a:r>
              <a:rPr lang="en-US" altLang="zh-CN" dirty="0">
                <a:latin typeface="Cambria" panose="02040503050406030204" pitchFamily="18" charset="0"/>
                <a:ea typeface="Cambria" panose="02040503050406030204" pitchFamily="18" charset="0"/>
              </a:rPr>
              <a:t>Labor </a:t>
            </a:r>
            <a:r>
              <a:rPr lang="en-US" altLang="zh-CN" dirty="0" smtClean="0">
                <a:latin typeface="Cambria" panose="02040503050406030204" pitchFamily="18" charset="0"/>
                <a:ea typeface="Cambria" panose="02040503050406030204" pitchFamily="18" charset="0"/>
              </a:rPr>
              <a:t>Week </a:t>
            </a:r>
            <a:r>
              <a:rPr lang="en-US" altLang="zh-CN" dirty="0">
                <a:latin typeface="Cambria" panose="02040503050406030204" pitchFamily="18" charset="0"/>
                <a:ea typeface="Cambria" panose="02040503050406030204" pitchFamily="18" charset="0"/>
              </a:rPr>
              <a:t>activities that you should </a:t>
            </a:r>
            <a:r>
              <a:rPr lang="en-US" altLang="zh-CN" b="1" i="1" dirty="0">
                <a:latin typeface="Cambria" panose="02040503050406030204" pitchFamily="18" charset="0"/>
                <a:ea typeface="Cambria" panose="02040503050406030204" pitchFamily="18" charset="0"/>
              </a:rPr>
              <a:t>try</a:t>
            </a:r>
            <a:r>
              <a:rPr lang="en-US" altLang="zh-CN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b="1" i="1" dirty="0">
                <a:latin typeface="Cambria" panose="02040503050406030204" pitchFamily="18" charset="0"/>
                <a:ea typeface="Cambria" panose="02040503050406030204" pitchFamily="18" charset="0"/>
              </a:rPr>
              <a:t>out</a:t>
            </a:r>
            <a:r>
              <a:rPr lang="en-US" altLang="zh-CN" dirty="0" smtClean="0">
                <a:latin typeface="Cambria" panose="02040503050406030204" pitchFamily="18" charset="0"/>
                <a:ea typeface="Cambria" panose="02040503050406030204" pitchFamily="18" charset="0"/>
              </a:rPr>
              <a:t>!</a:t>
            </a:r>
            <a:endParaRPr lang="en-US" altLang="zh-CN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altLang="zh-CN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altLang="zh-CN" dirty="0">
                <a:latin typeface="Cambria" panose="02040503050406030204" pitchFamily="18" charset="0"/>
                <a:ea typeface="Cambria" panose="02040503050406030204" pitchFamily="18" charset="0"/>
              </a:rPr>
              <a:t>As Labor Day approaches, we hope that everyone can </a:t>
            </a:r>
            <a:r>
              <a:rPr lang="en-US" altLang="zh-CN" b="1" i="1" dirty="0">
                <a:latin typeface="Cambria" panose="02040503050406030204" pitchFamily="18" charset="0"/>
                <a:ea typeface="Cambria" panose="02040503050406030204" pitchFamily="18" charset="0"/>
              </a:rPr>
              <a:t>carry </a:t>
            </a:r>
            <a:r>
              <a:rPr lang="en-US" altLang="zh-CN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forward </a:t>
            </a:r>
            <a:r>
              <a:rPr lang="en-US" altLang="zh-CN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zh-CN" alt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发扬光大</a:t>
            </a:r>
            <a:r>
              <a:rPr lang="en-US" altLang="zh-CN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r>
              <a:rPr lang="en-US" altLang="zh-CN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dirty="0">
                <a:latin typeface="Cambria" panose="02040503050406030204" pitchFamily="18" charset="0"/>
                <a:ea typeface="Cambria" panose="02040503050406030204" pitchFamily="18" charset="0"/>
              </a:rPr>
              <a:t>such spirit, work to improve ourselves, and make the world a better place</a:t>
            </a:r>
            <a:r>
              <a:rPr lang="en-US" altLang="zh-CN" dirty="0" smtClean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altLang="zh-CN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altLang="zh-CN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altLang="zh-CN" dirty="0" smtClean="0">
                <a:latin typeface="Cambria" panose="02040503050406030204" pitchFamily="18" charset="0"/>
                <a:ea typeface="Cambria" panose="02040503050406030204" pitchFamily="18" charset="0"/>
              </a:rPr>
              <a:t>Come and explore the </a:t>
            </a:r>
            <a:r>
              <a:rPr lang="en-US" altLang="zh-CN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long-lost </a:t>
            </a:r>
            <a:r>
              <a:rPr lang="en-US" altLang="zh-CN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zh-CN" alt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失落已久的</a:t>
            </a:r>
            <a:r>
              <a:rPr lang="en-US" altLang="zh-CN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r>
              <a:rPr lang="en-US" altLang="zh-CN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zh-CN" b="1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delight/ beauty </a:t>
            </a:r>
            <a:r>
              <a:rPr lang="en-US" altLang="zh-CN" dirty="0" smtClean="0">
                <a:latin typeface="Cambria" panose="02040503050406030204" pitchFamily="18" charset="0"/>
                <a:ea typeface="Cambria" panose="02040503050406030204" pitchFamily="18" charset="0"/>
              </a:rPr>
              <a:t>of labor! </a:t>
            </a:r>
            <a:endParaRPr lang="zh-CN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907704" y="275723"/>
            <a:ext cx="3888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/>
              <a:t>appeal </a:t>
            </a:r>
            <a:endParaRPr lang="zh-CN" altLang="en-US" sz="2000" b="1" dirty="0"/>
          </a:p>
        </p:txBody>
      </p:sp>
      <p:sp>
        <p:nvSpPr>
          <p:cNvPr id="2" name="矩形 1"/>
          <p:cNvSpPr/>
          <p:nvPr/>
        </p:nvSpPr>
        <p:spPr>
          <a:xfrm>
            <a:off x="3131840" y="306501"/>
            <a:ext cx="16229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0000FF"/>
                </a:solidFill>
              </a:rPr>
              <a:t>theme-related </a:t>
            </a:r>
            <a:endParaRPr lang="zh-CN" alt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648753" y="546809"/>
            <a:ext cx="787402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Dear fellow 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students,</a:t>
            </a:r>
            <a:endParaRPr lang="en-US" altLang="zh-CN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20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Currently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labor education has been increasingly attached great importance 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to,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some students just bury themselves in 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books, 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believing that labor is a waste of time.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However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necessary for us to do it. </a:t>
            </a:r>
            <a:endParaRPr lang="en-US" altLang="zh-CN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endParaRPr lang="zh-CN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Actually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spent laboring is </a:t>
            </a:r>
            <a:r>
              <a:rPr lang="en-US" altLang="zh-CN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rewarding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zh-CN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can promote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our practical 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skills, 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strong 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will, 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unity and cooperation.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Meanwhile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will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given the precious chances to 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contribute our share </a:t>
            </a:r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rewarded with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spiritual fulfillment. </a:t>
            </a:r>
            <a:endParaRPr lang="en-US" altLang="zh-CN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endParaRPr lang="zh-CN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2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Therefore</a:t>
            </a:r>
            <a:r>
              <a:rPr lang="en-US" altLang="zh-C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actively engage in labor and take our obligation both at home and at school. It will turn out to be very beneficial and essential. </a:t>
            </a:r>
            <a:endParaRPr lang="en-US" altLang="zh-CN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endParaRPr lang="zh-CN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altLang="zh-C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Student Union</a:t>
            </a:r>
            <a:endParaRPr lang="zh-CN" altLang="zh-C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右弧形箭头 1"/>
          <p:cNvSpPr/>
          <p:nvPr/>
        </p:nvSpPr>
        <p:spPr>
          <a:xfrm rot="16200000">
            <a:off x="5699689" y="1705256"/>
            <a:ext cx="288032" cy="792088"/>
          </a:xfrm>
          <a:prstGeom prst="curvedLeftArrow">
            <a:avLst>
              <a:gd name="adj1" fmla="val 10400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5" name="右弧形箭头 4"/>
          <p:cNvSpPr/>
          <p:nvPr/>
        </p:nvSpPr>
        <p:spPr>
          <a:xfrm rot="1206086">
            <a:off x="4599879" y="2381097"/>
            <a:ext cx="288032" cy="792088"/>
          </a:xfrm>
          <a:prstGeom prst="curvedLeftArrow">
            <a:avLst>
              <a:gd name="adj1" fmla="val 10400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79560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</a:rPr>
              <a:t>结构关：</a:t>
            </a:r>
            <a:endParaRPr lang="en-US" altLang="zh-CN" sz="2800" b="1" dirty="0" smtClean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99679" y="241115"/>
            <a:ext cx="3888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/>
              <a:t>Format/ Theme</a:t>
            </a:r>
            <a:endParaRPr lang="zh-CN" alt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539552" y="555526"/>
            <a:ext cx="799288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dirty="0" smtClean="0"/>
              <a:t>         假定</a:t>
            </a:r>
            <a:r>
              <a:rPr lang="zh-CN" altLang="en-US" sz="2000" dirty="0"/>
              <a:t>你是国际学校学生李华，</a:t>
            </a:r>
            <a:r>
              <a:rPr lang="en-US" altLang="zh-CN" sz="2000" dirty="0"/>
              <a:t>4</a:t>
            </a:r>
            <a:r>
              <a:rPr lang="zh-CN" altLang="en-US" sz="2000" dirty="0"/>
              <a:t>月</a:t>
            </a:r>
            <a:r>
              <a:rPr lang="en-US" altLang="zh-CN" sz="2000" dirty="0"/>
              <a:t>22</a:t>
            </a:r>
            <a:r>
              <a:rPr lang="zh-CN" altLang="en-US" sz="2000" dirty="0"/>
              <a:t>日</a:t>
            </a:r>
            <a:r>
              <a:rPr lang="en-US" altLang="zh-CN" sz="2000" dirty="0"/>
              <a:t>“</a:t>
            </a:r>
            <a:r>
              <a:rPr lang="zh-CN" altLang="en-US" sz="2000" dirty="0"/>
              <a:t>世界地球日</a:t>
            </a:r>
            <a:r>
              <a:rPr lang="en-US" altLang="zh-CN" sz="2000" dirty="0"/>
              <a:t>”</a:t>
            </a:r>
            <a:r>
              <a:rPr lang="zh-CN" altLang="en-US" sz="2000" dirty="0"/>
              <a:t>即将来临，请你代表学生会写一封倡议书，呼吁大家关爱地球。内容包括：</a:t>
            </a:r>
            <a:endParaRPr lang="zh-CN" altLang="en-US" sz="2000" dirty="0"/>
          </a:p>
          <a:p>
            <a:r>
              <a:rPr lang="en-US" altLang="zh-CN" sz="2000" dirty="0" smtClean="0"/>
              <a:t>    1</a:t>
            </a:r>
            <a:r>
              <a:rPr lang="en-US" altLang="zh-CN" sz="2000" dirty="0"/>
              <a:t>. </a:t>
            </a:r>
            <a:r>
              <a:rPr lang="zh-CN" altLang="en-US" sz="2000" dirty="0"/>
              <a:t>现状说明</a:t>
            </a:r>
            <a:endParaRPr lang="zh-CN" altLang="en-US" sz="2000" dirty="0"/>
          </a:p>
          <a:p>
            <a:r>
              <a:rPr lang="en-US" altLang="zh-CN" sz="2000" dirty="0" smtClean="0"/>
              <a:t>    2</a:t>
            </a:r>
            <a:r>
              <a:rPr lang="en-US" altLang="zh-CN" sz="2000" dirty="0"/>
              <a:t>. </a:t>
            </a:r>
            <a:r>
              <a:rPr lang="zh-CN" altLang="en-US" sz="2000" dirty="0"/>
              <a:t>具体措施</a:t>
            </a:r>
            <a:endParaRPr lang="zh-CN" altLang="en-US" sz="2000" dirty="0"/>
          </a:p>
          <a:p>
            <a:r>
              <a:rPr lang="en-US" altLang="zh-CN" sz="2000" dirty="0" smtClean="0"/>
              <a:t>    3</a:t>
            </a:r>
            <a:r>
              <a:rPr lang="en-US" altLang="zh-CN" sz="2000" dirty="0"/>
              <a:t>. </a:t>
            </a:r>
            <a:r>
              <a:rPr lang="zh-CN" altLang="en-US" sz="2000" dirty="0"/>
              <a:t>发出</a:t>
            </a:r>
            <a:r>
              <a:rPr lang="zh-CN" altLang="en-US" sz="2000" dirty="0" smtClean="0"/>
              <a:t>倡议</a:t>
            </a:r>
            <a:endParaRPr lang="en-US" altLang="zh-CN" sz="2000" dirty="0" smtClean="0"/>
          </a:p>
          <a:p>
            <a:endParaRPr lang="en-US" altLang="zh-CN" sz="2000" dirty="0"/>
          </a:p>
          <a:p>
            <a:pPr indent="266700"/>
            <a:r>
              <a:rPr lang="en-US" altLang="zh-CN" sz="2000" dirty="0" smtClean="0">
                <a:solidFill>
                  <a:srgbClr val="000000"/>
                </a:solidFill>
                <a:ea typeface="宋体" panose="02010600030101010101" pitchFamily="2" charset="-122"/>
              </a:rPr>
              <a:t>    </a:t>
            </a:r>
            <a:r>
              <a:rPr lang="zh-CN" altLang="zh-CN" sz="2000" dirty="0" smtClean="0">
                <a:solidFill>
                  <a:srgbClr val="000000"/>
                </a:solidFill>
                <a:ea typeface="宋体" panose="02010600030101010101" pitchFamily="2" charset="-122"/>
              </a:rPr>
              <a:t>你</a:t>
            </a:r>
            <a:r>
              <a:rPr lang="zh-CN" altLang="zh-CN" sz="2000" dirty="0">
                <a:solidFill>
                  <a:srgbClr val="000000"/>
                </a:solidFill>
                <a:ea typeface="宋体" panose="02010600030101010101" pitchFamily="2" charset="-122"/>
              </a:rPr>
              <a:t>校英文报正在征集</a:t>
            </a:r>
            <a:r>
              <a:rPr lang="zh-CN" altLang="zh-CN" sz="2000" dirty="0" smtClean="0">
                <a:solidFill>
                  <a:srgbClr val="000000"/>
                </a:solidFill>
                <a:ea typeface="宋体" panose="02010600030101010101" pitchFamily="2" charset="-122"/>
              </a:rPr>
              <a:t>以</a:t>
            </a:r>
            <a:r>
              <a:rPr lang="en-US" altLang="zh-CN" sz="2000" dirty="0" smtClean="0">
                <a:solidFill>
                  <a:srgbClr val="000000"/>
                </a:solidFill>
              </a:rPr>
              <a:t>“</a:t>
            </a:r>
            <a:r>
              <a:rPr lang="zh-CN" altLang="zh-CN" sz="2000" dirty="0" smtClean="0">
                <a:solidFill>
                  <a:srgbClr val="000000"/>
                </a:solidFill>
                <a:ea typeface="宋体" panose="02010600030101010101" pitchFamily="2" charset="-122"/>
              </a:rPr>
              <a:t>劳动</a:t>
            </a:r>
            <a:r>
              <a:rPr lang="zh-CN" altLang="zh-CN" sz="2000" dirty="0">
                <a:solidFill>
                  <a:srgbClr val="000000"/>
                </a:solidFill>
                <a:ea typeface="宋体" panose="02010600030101010101" pitchFamily="2" charset="-122"/>
              </a:rPr>
              <a:t>使人</a:t>
            </a:r>
            <a:r>
              <a:rPr lang="zh-CN" altLang="zh-CN" sz="2000" dirty="0" smtClean="0">
                <a:solidFill>
                  <a:srgbClr val="000000"/>
                </a:solidFill>
                <a:ea typeface="宋体" panose="02010600030101010101" pitchFamily="2" charset="-122"/>
              </a:rPr>
              <a:t>快乐</a:t>
            </a:r>
            <a:r>
              <a:rPr lang="en-US" altLang="zh-CN" sz="2000" dirty="0" smtClean="0">
                <a:solidFill>
                  <a:srgbClr val="000000"/>
                </a:solidFill>
                <a:ea typeface="宋体" panose="02010600030101010101" pitchFamily="2" charset="-122"/>
              </a:rPr>
              <a:t>”</a:t>
            </a:r>
            <a:r>
              <a:rPr lang="zh-CN" altLang="zh-CN" sz="2000" dirty="0" smtClean="0">
                <a:solidFill>
                  <a:srgbClr val="000000"/>
                </a:solidFill>
                <a:ea typeface="宋体" panose="02010600030101010101" pitchFamily="2" charset="-122"/>
              </a:rPr>
              <a:t>为</a:t>
            </a:r>
            <a:r>
              <a:rPr lang="zh-CN" altLang="zh-CN" sz="2000" dirty="0">
                <a:solidFill>
                  <a:srgbClr val="000000"/>
                </a:solidFill>
                <a:ea typeface="宋体" panose="02010600030101010101" pitchFamily="2" charset="-122"/>
              </a:rPr>
              <a:t>主题的文章。请你写一篇短文投稿，内容包括</a:t>
            </a:r>
            <a:r>
              <a:rPr lang="zh-CN" altLang="zh-CN" sz="2000" dirty="0" smtClean="0">
                <a:solidFill>
                  <a:srgbClr val="000000"/>
                </a:solidFill>
                <a:ea typeface="宋体" panose="02010600030101010101" pitchFamily="2" charset="-122"/>
              </a:rPr>
              <a:t>：</a:t>
            </a:r>
            <a:endParaRPr lang="en-US" altLang="zh-CN" sz="2000" dirty="0">
              <a:solidFill>
                <a:srgbClr val="000000"/>
              </a:solidFill>
              <a:ea typeface="宋体" panose="02010600030101010101" pitchFamily="2" charset="-122"/>
            </a:endParaRPr>
          </a:p>
          <a:p>
            <a:pPr indent="266700"/>
            <a:r>
              <a:rPr lang="en-US" altLang="zh-CN" sz="2000" dirty="0" smtClean="0">
                <a:solidFill>
                  <a:srgbClr val="000000"/>
                </a:solidFill>
              </a:rPr>
              <a:t>1</a:t>
            </a:r>
            <a:r>
              <a:rPr lang="en-US" altLang="zh-CN" sz="2000" dirty="0">
                <a:solidFill>
                  <a:srgbClr val="000000"/>
                </a:solidFill>
              </a:rPr>
              <a:t>. </a:t>
            </a:r>
            <a:r>
              <a:rPr lang="zh-CN" altLang="zh-CN" sz="2000" dirty="0">
                <a:solidFill>
                  <a:srgbClr val="000000"/>
                </a:solidFill>
                <a:ea typeface="宋体" panose="02010600030101010101" pitchFamily="2" charset="-122"/>
              </a:rPr>
              <a:t>一次劳动经历；</a:t>
            </a:r>
            <a:endParaRPr lang="en-US" altLang="zh-CN" sz="2000" dirty="0">
              <a:solidFill>
                <a:srgbClr val="000000"/>
              </a:solidFill>
            </a:endParaRPr>
          </a:p>
          <a:p>
            <a:pPr indent="266700"/>
            <a:r>
              <a:rPr lang="en-US" altLang="zh-CN" sz="2000" dirty="0">
                <a:solidFill>
                  <a:srgbClr val="000000"/>
                </a:solidFill>
              </a:rPr>
              <a:t>2. </a:t>
            </a:r>
            <a:r>
              <a:rPr lang="zh-CN" altLang="zh-CN" sz="2000" dirty="0">
                <a:solidFill>
                  <a:srgbClr val="000000"/>
                </a:solidFill>
                <a:ea typeface="宋体" panose="02010600030101010101" pitchFamily="2" charset="-122"/>
              </a:rPr>
              <a:t>你的感受；</a:t>
            </a:r>
            <a:endParaRPr lang="en-US" altLang="zh-CN" sz="2000" dirty="0">
              <a:solidFill>
                <a:srgbClr val="000000"/>
              </a:solidFill>
            </a:endParaRPr>
          </a:p>
          <a:p>
            <a:pPr indent="266700"/>
            <a:r>
              <a:rPr lang="en-US" altLang="zh-CN" sz="2000" dirty="0">
                <a:solidFill>
                  <a:srgbClr val="000000"/>
                </a:solidFill>
              </a:rPr>
              <a:t>3. </a:t>
            </a:r>
            <a:r>
              <a:rPr lang="zh-CN" altLang="zh-CN" sz="2000" dirty="0">
                <a:solidFill>
                  <a:srgbClr val="000000"/>
                </a:solidFill>
                <a:ea typeface="宋体" panose="02010600030101010101" pitchFamily="2" charset="-122"/>
              </a:rPr>
              <a:t>发出倡议。</a:t>
            </a:r>
            <a:endParaRPr lang="zh-CN" altLang="en-US" sz="2000" dirty="0">
              <a:solidFill>
                <a:srgbClr val="000000"/>
              </a:solidFill>
              <a:ea typeface="宋体" panose="02010600030101010101" pitchFamily="2" charset="-122"/>
            </a:endParaRPr>
          </a:p>
          <a:p>
            <a:endParaRPr lang="zh-CN" alt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287524" y="149833"/>
            <a:ext cx="8496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FF0000"/>
                </a:solidFill>
              </a:rPr>
              <a:t>Homework</a:t>
            </a:r>
            <a:endParaRPr lang="en-US" altLang="zh-CN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6596</Words>
  <Application>WPS 演示</Application>
  <PresentationFormat>全屏显示(16:9)</PresentationFormat>
  <Paragraphs>173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4" baseType="lpstr">
      <vt:lpstr>Arial</vt:lpstr>
      <vt:lpstr>宋体</vt:lpstr>
      <vt:lpstr>Wingdings</vt:lpstr>
      <vt:lpstr>HelveticaNeue</vt:lpstr>
      <vt:lpstr>Shit Happens</vt:lpstr>
      <vt:lpstr>华文新魏</vt:lpstr>
      <vt:lpstr>Cambria</vt:lpstr>
      <vt:lpstr>Times New Roman</vt:lpstr>
      <vt:lpstr>微软雅黑</vt:lpstr>
      <vt:lpstr>Arial Unicode MS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陈敏之</dc:creator>
  <cp:lastModifiedBy>南山有谷堆</cp:lastModifiedBy>
  <cp:revision>71</cp:revision>
  <dcterms:created xsi:type="dcterms:W3CDTF">2023-08-28T12:19:00Z</dcterms:created>
  <dcterms:modified xsi:type="dcterms:W3CDTF">2023-09-01T05:36:22Z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</Properties>
</file>