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
  </p:notesMasterIdLst>
  <p:handoutMasterIdLst>
    <p:handoutMasterId r:id="rId54"/>
  </p:handoutMasterIdLst>
  <p:sldIdLst>
    <p:sldId id="3915" r:id="rId3"/>
    <p:sldId id="3243" r:id="rId4"/>
    <p:sldId id="3517" r:id="rId6"/>
    <p:sldId id="3458" r:id="rId7"/>
    <p:sldId id="3452" r:id="rId8"/>
    <p:sldId id="3453" r:id="rId9"/>
    <p:sldId id="3459" r:id="rId10"/>
    <p:sldId id="3710" r:id="rId11"/>
    <p:sldId id="3456" r:id="rId12"/>
    <p:sldId id="3780" r:id="rId13"/>
    <p:sldId id="3457" r:id="rId14"/>
    <p:sldId id="3455" r:id="rId15"/>
    <p:sldId id="3460" r:id="rId16"/>
    <p:sldId id="3461" r:id="rId17"/>
    <p:sldId id="3462" r:id="rId18"/>
    <p:sldId id="3781" r:id="rId19"/>
    <p:sldId id="3463" r:id="rId20"/>
    <p:sldId id="3464" r:id="rId21"/>
    <p:sldId id="3465" r:id="rId22"/>
    <p:sldId id="3466" r:id="rId23"/>
    <p:sldId id="3467" r:id="rId24"/>
    <p:sldId id="3468" r:id="rId25"/>
    <p:sldId id="3469" r:id="rId26"/>
    <p:sldId id="3470" r:id="rId27"/>
    <p:sldId id="3472" r:id="rId28"/>
    <p:sldId id="3474" r:id="rId29"/>
    <p:sldId id="3475" r:id="rId30"/>
    <p:sldId id="3476" r:id="rId31"/>
    <p:sldId id="3477" r:id="rId32"/>
    <p:sldId id="3478" r:id="rId33"/>
    <p:sldId id="3848" r:id="rId34"/>
    <p:sldId id="3852" r:id="rId35"/>
    <p:sldId id="3483" r:id="rId36"/>
    <p:sldId id="3898" r:id="rId37"/>
    <p:sldId id="3480" r:id="rId38"/>
    <p:sldId id="3485" r:id="rId39"/>
    <p:sldId id="3486" r:id="rId40"/>
    <p:sldId id="3454" r:id="rId41"/>
    <p:sldId id="3850" r:id="rId42"/>
    <p:sldId id="3616" r:id="rId43"/>
    <p:sldId id="3617" r:id="rId44"/>
    <p:sldId id="3711" r:id="rId45"/>
    <p:sldId id="3619" r:id="rId46"/>
    <p:sldId id="3620" r:id="rId47"/>
    <p:sldId id="3902" r:id="rId48"/>
    <p:sldId id="3621" r:id="rId49"/>
    <p:sldId id="3623" r:id="rId50"/>
    <p:sldId id="3624" r:id="rId51"/>
    <p:sldId id="3901" r:id="rId52"/>
    <p:sldId id="3713" r:id="rId53"/>
  </p:sldIdLst>
  <p:sldSz cx="9145270" cy="514477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5295" indent="-12954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495" indent="-26162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695" indent="-3943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895" indent="-52641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60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72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584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595"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33"/>
    <a:srgbClr val="9F7B63"/>
    <a:srgbClr val="F48E77"/>
    <a:srgbClr val="A1BD70"/>
    <a:srgbClr val="889EB6"/>
    <a:srgbClr val="004236"/>
    <a:srgbClr val="169274"/>
    <a:srgbClr val="60AEA9"/>
    <a:srgbClr val="84004C"/>
    <a:srgbClr val="8B2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5" autoAdjust="0"/>
    <p:restoredTop sz="92986" autoAdjust="0"/>
  </p:normalViewPr>
  <p:slideViewPr>
    <p:cSldViewPr showGuides="1">
      <p:cViewPr>
        <p:scale>
          <a:sx n="50" d="100"/>
          <a:sy n="50" d="100"/>
        </p:scale>
        <p:origin x="-924" y="-2028"/>
      </p:cViewPr>
      <p:guideLst>
        <p:guide orient="horz" pos="412"/>
        <p:guide pos="4037"/>
        <p:guide orient="horz" pos="4183"/>
        <p:guide pos="7588"/>
        <p:guide pos="323"/>
        <p:guide pos="1399"/>
        <p:guide orient="horz" pos="272"/>
        <p:guide orient="horz" pos="2934"/>
        <p:guide pos="2892"/>
        <p:guide pos="5443"/>
        <p:guide pos="866"/>
      </p:guideLst>
    </p:cSldViewPr>
  </p:slideViewPr>
  <p:outlineViewPr>
    <p:cViewPr>
      <p:scale>
        <a:sx n="100" d="100"/>
        <a:sy n="100" d="100"/>
      </p:scale>
      <p:origin x="0" y="-14412"/>
    </p:cViewPr>
  </p:outlineViewPr>
  <p:notesTextViewPr>
    <p:cViewPr>
      <p:scale>
        <a:sx n="1" d="1"/>
        <a:sy n="1" d="1"/>
      </p:scale>
      <p:origin x="0" y="0"/>
    </p:cViewPr>
  </p:notesTextViewPr>
  <p:sorterViewPr>
    <p:cViewPr>
      <p:scale>
        <a:sx n="186" d="100"/>
        <a:sy n="186"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3850" algn="l" rtl="0" eaLnBrk="0" fontAlgn="base" hangingPunct="0">
      <a:spcBef>
        <a:spcPct val="30000"/>
      </a:spcBef>
      <a:spcAft>
        <a:spcPct val="0"/>
      </a:spcAft>
      <a:defRPr sz="900" kern="1200">
        <a:solidFill>
          <a:schemeClr val="tx1"/>
        </a:solidFill>
        <a:latin typeface="+mn-lt"/>
        <a:ea typeface="+mn-ea"/>
        <a:cs typeface="+mn-cs"/>
      </a:defRPr>
    </a:lvl2pPr>
    <a:lvl3pPr marL="648970" algn="l" rtl="0" eaLnBrk="0" fontAlgn="base" hangingPunct="0">
      <a:spcBef>
        <a:spcPct val="30000"/>
      </a:spcBef>
      <a:spcAft>
        <a:spcPct val="0"/>
      </a:spcAft>
      <a:defRPr sz="900" kern="1200">
        <a:solidFill>
          <a:schemeClr val="tx1"/>
        </a:solidFill>
        <a:latin typeface="+mn-lt"/>
        <a:ea typeface="+mn-ea"/>
        <a:cs typeface="+mn-cs"/>
      </a:defRPr>
    </a:lvl3pPr>
    <a:lvl4pPr marL="974090" algn="l" rtl="0" eaLnBrk="0" fontAlgn="base" hangingPunct="0">
      <a:spcBef>
        <a:spcPct val="30000"/>
      </a:spcBef>
      <a:spcAft>
        <a:spcPct val="0"/>
      </a:spcAft>
      <a:defRPr sz="900" kern="1200">
        <a:solidFill>
          <a:schemeClr val="tx1"/>
        </a:solidFill>
        <a:latin typeface="+mn-lt"/>
        <a:ea typeface="+mn-ea"/>
        <a:cs typeface="+mn-cs"/>
      </a:defRPr>
    </a:lvl4pPr>
    <a:lvl5pPr marL="1299210" algn="l" rtl="0" eaLnBrk="0" fontAlgn="base" hangingPunct="0">
      <a:spcBef>
        <a:spcPct val="30000"/>
      </a:spcBef>
      <a:spcAft>
        <a:spcPct val="0"/>
      </a:spcAft>
      <a:defRPr sz="900" kern="1200">
        <a:solidFill>
          <a:schemeClr val="tx1"/>
        </a:solidFill>
        <a:latin typeface="+mn-lt"/>
        <a:ea typeface="+mn-ea"/>
        <a:cs typeface="+mn-cs"/>
      </a:defRPr>
    </a:lvl5pPr>
    <a:lvl6pPr marL="1625600" algn="l" defTabSz="650240" rtl="0" eaLnBrk="1" latinLnBrk="0" hangingPunct="1">
      <a:defRPr sz="900" kern="1200">
        <a:solidFill>
          <a:schemeClr val="tx1"/>
        </a:solidFill>
        <a:latin typeface="+mn-lt"/>
        <a:ea typeface="+mn-ea"/>
        <a:cs typeface="+mn-cs"/>
      </a:defRPr>
    </a:lvl6pPr>
    <a:lvl7pPr marL="1950720" algn="l" defTabSz="650240" rtl="0" eaLnBrk="1" latinLnBrk="0" hangingPunct="1">
      <a:defRPr sz="900" kern="1200">
        <a:solidFill>
          <a:schemeClr val="tx1"/>
        </a:solidFill>
        <a:latin typeface="+mn-lt"/>
        <a:ea typeface="+mn-ea"/>
        <a:cs typeface="+mn-cs"/>
      </a:defRPr>
    </a:lvl7pPr>
    <a:lvl8pPr marL="2275840" algn="l" defTabSz="650240" rtl="0" eaLnBrk="1" latinLnBrk="0" hangingPunct="1">
      <a:defRPr sz="900" kern="1200">
        <a:solidFill>
          <a:schemeClr val="tx1"/>
        </a:solidFill>
        <a:latin typeface="+mn-lt"/>
        <a:ea typeface="+mn-ea"/>
        <a:cs typeface="+mn-cs"/>
      </a:defRPr>
    </a:lvl8pPr>
    <a:lvl9pPr marL="2600960" algn="l" defTabSz="65024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64" y="206030"/>
            <a:ext cx="8230743" cy="857462"/>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64" y="4768440"/>
            <a:ext cx="2133896" cy="273912"/>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634" y="4768440"/>
            <a:ext cx="2896002" cy="273912"/>
          </a:xfrm>
        </p:spPr>
        <p:txBody>
          <a:bodyPr/>
          <a:lstStyle/>
          <a:p>
            <a:endParaRPr lang="zh-CN" altLang="en-US"/>
          </a:p>
        </p:txBody>
      </p:sp>
      <p:sp>
        <p:nvSpPr>
          <p:cNvPr id="5" name="灯片编号占位符 4"/>
          <p:cNvSpPr>
            <a:spLocks noGrp="1"/>
          </p:cNvSpPr>
          <p:nvPr>
            <p:ph type="sldNum" sz="quarter" idx="12"/>
          </p:nvPr>
        </p:nvSpPr>
        <p:spPr>
          <a:xfrm>
            <a:off x="6554110" y="4768440"/>
            <a:ext cx="2133896" cy="273912"/>
          </a:xfr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99225" y="685969"/>
            <a:ext cx="7350421" cy="1928276"/>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899225" y="2670959"/>
            <a:ext cx="7350421" cy="1104573"/>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a:xfrm>
            <a:off x="459064" y="4736969"/>
            <a:ext cx="2025281" cy="237659"/>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3087429" y="4736969"/>
            <a:ext cx="2970413" cy="237659"/>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6659125" y="4736969"/>
            <a:ext cx="2025281" cy="237659"/>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901" y="4769032"/>
            <a:ext cx="2057193" cy="273290"/>
          </a:xfrm>
          <a:prstGeom prst="rect">
            <a:avLst/>
          </a:prstGeom>
        </p:spPr>
        <p:txBody>
          <a:bodyPr/>
          <a:lstStyle/>
          <a:p>
            <a:fld id="{02854A03-91AF-448A-9954-517C0577E5F0}" type="datetimeFigureOut">
              <a:rPr lang="zh-CN" altLang="en-US" smtClean="0"/>
            </a:fld>
            <a:endParaRPr lang="zh-CN" altLang="en-US"/>
          </a:p>
        </p:txBody>
      </p:sp>
      <p:sp>
        <p:nvSpPr>
          <p:cNvPr id="3" name="页脚占位符 2"/>
          <p:cNvSpPr>
            <a:spLocks noGrp="1"/>
          </p:cNvSpPr>
          <p:nvPr>
            <p:ph type="ftr" sz="quarter" idx="11"/>
          </p:nvPr>
        </p:nvSpPr>
        <p:spPr>
          <a:xfrm>
            <a:off x="3029336" y="4769032"/>
            <a:ext cx="3086918" cy="27329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9496" y="4769032"/>
            <a:ext cx="2057193" cy="273290"/>
          </a:xfrm>
          <a:prstGeom prst="rect">
            <a:avLst/>
          </a:prstGeom>
        </p:spPr>
        <p:txBody>
          <a:bodyPr/>
          <a:lstStyle/>
          <a:p>
            <a:fld id="{2EEFC946-6D13-4F8C-9740-992A906A613E}" type="slidenum">
              <a:rPr lang="zh-CN" altLang="en-US" smtClean="0"/>
            </a:fld>
            <a:endParaRPr lang="zh-CN" altLang="en-US"/>
          </a:p>
        </p:txBody>
      </p:sp>
      <p:sp>
        <p:nvSpPr>
          <p:cNvPr id="15" name="文本框 12"/>
          <p:cNvSpPr txBox="1">
            <a:spLocks noChangeArrowheads="1"/>
          </p:cNvSpPr>
          <p:nvPr userDrawn="1"/>
        </p:nvSpPr>
        <p:spPr bwMode="auto">
          <a:xfrm>
            <a:off x="468338" y="225308"/>
            <a:ext cx="2088232" cy="34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6" tIns="32518" rIns="65036" bIns="32518">
            <a:spAutoFit/>
          </a:bodyPr>
          <a:lstStyle>
            <a:lvl1pPr>
              <a:defRPr>
                <a:solidFill>
                  <a:schemeClr val="tx1"/>
                </a:solidFill>
                <a:latin typeface="Open Sans" panose="020B0606030504020204" pitchFamily="34" charset="0"/>
                <a:ea typeface="冬青黑体简体中文 W3" panose="020B0300000000000000" charset="-122"/>
              </a:defRPr>
            </a:lvl1pPr>
            <a:lvl2pPr marL="742950" indent="-285750">
              <a:defRPr>
                <a:solidFill>
                  <a:schemeClr val="tx1"/>
                </a:solidFill>
                <a:latin typeface="Open Sans" panose="020B0606030504020204" pitchFamily="34" charset="0"/>
                <a:ea typeface="冬青黑体简体中文 W3" panose="020B0300000000000000" charset="-122"/>
              </a:defRPr>
            </a:lvl2pPr>
            <a:lvl3pPr marL="1143000" indent="-228600">
              <a:defRPr>
                <a:solidFill>
                  <a:schemeClr val="tx1"/>
                </a:solidFill>
                <a:latin typeface="Open Sans" panose="020B0606030504020204" pitchFamily="34" charset="0"/>
                <a:ea typeface="冬青黑体简体中文 W3" panose="020B0300000000000000" charset="-122"/>
              </a:defRPr>
            </a:lvl3pPr>
            <a:lvl4pPr marL="1600200" indent="-228600">
              <a:defRPr>
                <a:solidFill>
                  <a:schemeClr val="tx1"/>
                </a:solidFill>
                <a:latin typeface="Open Sans" panose="020B0606030504020204" pitchFamily="34" charset="0"/>
                <a:ea typeface="冬青黑体简体中文 W3" panose="020B0300000000000000" charset="-122"/>
              </a:defRPr>
            </a:lvl4pPr>
            <a:lvl5pPr marL="2057400" indent="-228600">
              <a:defRPr>
                <a:solidFill>
                  <a:schemeClr val="tx1"/>
                </a:solidFill>
                <a:latin typeface="Open Sans" panose="020B0606030504020204" pitchFamily="34" charset="0"/>
                <a:ea typeface="冬青黑体简体中文 W3" panose="020B0300000000000000"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9pPr>
          </a:lstStyle>
          <a:p>
            <a:r>
              <a:rPr lang="zh-CN" altLang="en-US" sz="1800" dirty="0">
                <a:solidFill>
                  <a:schemeClr val="bg1"/>
                </a:solidFill>
                <a:latin typeface="微软雅黑" panose="020B0503020204020204" pitchFamily="34" charset="-122"/>
                <a:ea typeface="微软雅黑" panose="020B0503020204020204" pitchFamily="34" charset="-122"/>
                <a:cs typeface="+mn-ea"/>
                <a:sym typeface="+mn-lt"/>
              </a:rPr>
              <a:t>点击添加标题文字</a:t>
            </a:r>
            <a:endParaRPr lang="zh-CN" altLang="en-US" sz="1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Arrow: Pentagon 2"/>
          <p:cNvSpPr/>
          <p:nvPr userDrawn="1"/>
        </p:nvSpPr>
        <p:spPr bwMode="auto">
          <a:xfrm>
            <a:off x="-7252" y="205042"/>
            <a:ext cx="424420" cy="365230"/>
          </a:xfrm>
          <a:prstGeom prst="homePlate">
            <a:avLst>
              <a:gd name="adj" fmla="val 53930"/>
            </a:avLst>
          </a:prstGeom>
          <a:solidFill>
            <a:schemeClr val="accent1"/>
          </a:solidFill>
          <a:ln w="19050">
            <a:noFill/>
            <a:round/>
          </a:ln>
        </p:spPr>
        <p:txBody>
          <a:bodyPr rot="0" spcFirstLastPara="0" vert="horz" wrap="square" lIns="91456" tIns="45728" rIns="91456" bIns="45728" anchor="ctr" anchorCtr="1" forceAA="0" compatLnSpc="1">
            <a:normAutofit fontScale="70000" lnSpcReduction="20000"/>
          </a:bodyPr>
          <a:lstStyle/>
          <a:p>
            <a:pPr algn="ctr"/>
            <a:endParaRPr lang="en-US" altLang="zh-CN" sz="3200" b="1" dirty="0">
              <a:solidFill>
                <a:schemeClr val="bg1">
                  <a:lumMod val="10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
        <p:nvSpPr>
          <p:cNvPr id="4" name="矩形 3"/>
          <p:cNvSpPr/>
          <p:nvPr userDrawn="1"/>
        </p:nvSpPr>
        <p:spPr>
          <a:xfrm>
            <a:off x="7650983" y="12437640"/>
            <a:ext cx="966254" cy="230832"/>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endParaRPr lang="en-US" altLang="zh-CN" sz="100" dirty="0">
              <a:solidFill>
                <a:prstClr val="white"/>
              </a:solidFill>
              <a:latin typeface="Calibri" panose="020F0502020204030204"/>
              <a:ea typeface="宋体" panose="02010600030101010101" pitchFamily="2" charset="-122"/>
            </a:endParaRP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en-US" altLang="zh-CN" sz="100" dirty="0">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12"/>
          <a:stretch>
            <a:fillRect/>
          </a:stretch>
        </p:blipFill>
        <p:spPr>
          <a:xfrm>
            <a:off x="5390708" y="47909"/>
            <a:ext cx="3677161" cy="119079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720" algn="l" defTabSz="650240" rtl="0" eaLnBrk="1" latinLnBrk="0" hangingPunct="1">
        <a:defRPr sz="1300" kern="1200">
          <a:solidFill>
            <a:schemeClr val="tx1"/>
          </a:solidFill>
          <a:latin typeface="+mn-lt"/>
          <a:ea typeface="+mn-ea"/>
          <a:cs typeface="+mn-cs"/>
        </a:defRPr>
      </a:lvl7pPr>
      <a:lvl8pPr marL="2275840" algn="l" defTabSz="650240" rtl="0" eaLnBrk="1" latinLnBrk="0" hangingPunct="1">
        <a:defRPr sz="1300" kern="1200">
          <a:solidFill>
            <a:schemeClr val="tx1"/>
          </a:solidFill>
          <a:latin typeface="+mn-lt"/>
          <a:ea typeface="+mn-ea"/>
          <a:cs typeface="+mn-cs"/>
        </a:defRPr>
      </a:lvl8pPr>
      <a:lvl9pPr marL="2601595" algn="l" defTabSz="6502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0.GIF"/><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1.jpeg"/><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2.png"/><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13.png"/><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4.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5.pn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7.pn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image" Target="../media/image18.png"/><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19.GIF"/><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0.jpeg"/><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image" Target="../media/image23.GIF"/><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4.GIF"/><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5.png"/><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3.jpeg"/><Relationship Id="rId2" Type="http://schemas.openxmlformats.org/officeDocument/2006/relationships/tags" Target="../tags/tag8.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8.GIF"/><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9.png"/><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0.png"/><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1.GIF"/><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2.jpeg"/><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3.png"/><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4.png"/><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5.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4.png"/><Relationship Id="rId6" Type="http://schemas.openxmlformats.org/officeDocument/2006/relationships/tags" Target="../tags/tag16.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7.jpeg"/><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8.jpeg"/><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9.jpeg"/><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0.png"/><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1.jpeg"/><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2.GIF"/><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4.GIF"/><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5.png"/><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46.jpeg"/><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8.GIF"/><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4" Type="http://schemas.openxmlformats.org/officeDocument/2006/relationships/slideLayout" Target="../slideLayouts/slideLayout3.xml"/><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tags" Target="../tags/tag34.xml"/><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571579" y="935049"/>
            <a:ext cx="4904866" cy="3784600"/>
          </a:xfrm>
          <a:prstGeom prst="rect">
            <a:avLst/>
          </a:prstGeom>
          <a:noFill/>
          <a:ln w="9525">
            <a:noFill/>
          </a:ln>
        </p:spPr>
        <p:txBody>
          <a:bodyPr wrap="square" anchor="t" anchorCtr="0">
            <a:spAutoFit/>
          </a:bodyPr>
          <a:p>
            <a:pPr>
              <a:buNone/>
            </a:pPr>
            <a:r>
              <a:rPr lang="zh-CN" altLang="en-US" sz="3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000" b="1">
              <a:solidFill>
                <a:srgbClr val="FF0000"/>
              </a:solidFill>
              <a:latin typeface="HelveticaNeue" pitchFamily="2" charset="0"/>
              <a:ea typeface="宋体" panose="02010600030101010101" pitchFamily="2" charset="-122"/>
            </a:endParaRPr>
          </a:p>
          <a:p>
            <a:pPr>
              <a:buNone/>
            </a:pPr>
            <a:endParaRPr lang="en-US" altLang="zh-CN" sz="3000" b="1">
              <a:solidFill>
                <a:srgbClr val="FF0000"/>
              </a:solidFill>
              <a:latin typeface="HelveticaNeue" pitchFamily="2" charset="0"/>
              <a:ea typeface="宋体" panose="02010600030101010101" pitchFamily="2" charset="-122"/>
            </a:endParaRPr>
          </a:p>
          <a:p>
            <a:pPr>
              <a:buNone/>
            </a:pPr>
            <a:r>
              <a:rPr lang="zh-CN" altLang="en-US" sz="3000" b="1">
                <a:solidFill>
                  <a:srgbClr val="FF0000"/>
                </a:solidFill>
                <a:latin typeface="HelveticaNeue" pitchFamily="2" charset="0"/>
                <a:ea typeface="宋体" panose="02010600030101010101" pitchFamily="2" charset="-122"/>
              </a:rPr>
              <a:t>更多教学资源请关注</a:t>
            </a:r>
            <a:endParaRPr lang="en-US" altLang="zh-CN" sz="3000" b="1">
              <a:solidFill>
                <a:srgbClr val="FF0000"/>
              </a:solidFill>
              <a:latin typeface="HelveticaNeue" pitchFamily="2" charset="0"/>
              <a:ea typeface="宋体" panose="02010600030101010101" pitchFamily="2" charset="-122"/>
            </a:endParaRPr>
          </a:p>
          <a:p>
            <a:pPr>
              <a:buNone/>
            </a:pPr>
            <a:r>
              <a:rPr lang="zh-CN" altLang="en-US" sz="3000" b="1">
                <a:solidFill>
                  <a:srgbClr val="FF0000"/>
                </a:solidFill>
                <a:latin typeface="HelveticaNeue" pitchFamily="2" charset="0"/>
                <a:ea typeface="宋体" panose="02010600030101010101" pitchFamily="2" charset="-122"/>
              </a:rPr>
              <a:t>公众号：溯恩高中英语</a:t>
            </a:r>
            <a:endParaRPr lang="zh-CN" altLang="en-US" sz="3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5453820" y="1705490"/>
            <a:ext cx="2519712" cy="2519712"/>
          </a:xfrm>
          <a:prstGeom prst="rect">
            <a:avLst/>
          </a:prstGeom>
          <a:noFill/>
          <a:ln w="9525">
            <a:noFill/>
          </a:ln>
        </p:spPr>
      </p:pic>
      <p:sp>
        <p:nvSpPr>
          <p:cNvPr id="5123" name="矩形 3"/>
          <p:cNvSpPr/>
          <p:nvPr/>
        </p:nvSpPr>
        <p:spPr>
          <a:xfrm>
            <a:off x="5484780" y="1212502"/>
            <a:ext cx="2703094" cy="553085"/>
          </a:xfrm>
          <a:prstGeom prst="rect">
            <a:avLst/>
          </a:prstGeom>
          <a:noFill/>
          <a:ln w="9525">
            <a:noFill/>
          </a:ln>
        </p:spPr>
        <p:txBody>
          <a:bodyPr wrap="square" anchor="t" anchorCtr="0">
            <a:spAutoFit/>
          </a:bodyPr>
          <a:p>
            <a:pPr>
              <a:buNone/>
            </a:pPr>
            <a:r>
              <a:rPr lang="zh-CN" altLang="en-US" sz="3000" b="1">
                <a:latin typeface="华文新魏" panose="02010800040101010101" pitchFamily="2" charset="-122"/>
                <a:ea typeface="宋体" panose="02010600030101010101" pitchFamily="2" charset="-122"/>
              </a:rPr>
              <a:t>知识产权声明</a:t>
            </a:r>
            <a:endParaRPr lang="zh-CN" altLang="en-US" sz="3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836420" y="196215"/>
            <a:ext cx="4572000" cy="368300"/>
          </a:xfrm>
          <a:prstGeom prst="rect">
            <a:avLst/>
          </a:prstGeom>
          <a:noFill/>
        </p:spPr>
        <p:txBody>
          <a:bodyPr wrap="square" rtlCol="0" anchor="t">
            <a:spAutoFit/>
          </a:bodyPr>
          <a:p>
            <a:r>
              <a:rPr lang="zh-CN" altLang="en-US"/>
              <a:t>lead to	/li:d tə/	导致</a:t>
            </a:r>
            <a:endParaRPr lang="zh-CN" altLang="en-US"/>
          </a:p>
        </p:txBody>
      </p:sp>
      <p:sp>
        <p:nvSpPr>
          <p:cNvPr id="32" name="文本框 31"/>
          <p:cNvSpPr txBox="1"/>
          <p:nvPr>
            <p:custDataLst>
              <p:tags r:id="rId4"/>
            </p:custDataLst>
          </p:nvPr>
        </p:nvSpPr>
        <p:spPr>
          <a:xfrm>
            <a:off x="197485" y="2356485"/>
            <a:ext cx="5596890" cy="2014855"/>
          </a:xfrm>
          <a:prstGeom prst="rect">
            <a:avLst/>
          </a:prstGeom>
          <a:noFill/>
        </p:spPr>
        <p:txBody>
          <a:bodyPr wrap="square" rtlCol="0">
            <a:noAutofit/>
          </a:bodyPr>
          <a:p>
            <a:r>
              <a:rPr lang="en-US" altLang="zh-CN"/>
              <a:t>4.</a:t>
            </a:r>
            <a:r>
              <a:rPr lang="en-US" altLang="zh-CN" b="1">
                <a:solidFill>
                  <a:srgbClr val="C00000"/>
                </a:solidFill>
              </a:rPr>
              <a:t> lead sb to do sth. </a:t>
            </a:r>
            <a:r>
              <a:rPr lang="zh-CN" altLang="en-US" b="1">
                <a:solidFill>
                  <a:srgbClr val="C00000"/>
                </a:solidFill>
              </a:rPr>
              <a:t>使某人做某事</a:t>
            </a:r>
            <a:endParaRPr lang="zh-CN" altLang="en-US"/>
          </a:p>
          <a:p>
            <a:r>
              <a:rPr lang="zh-CN" altLang="en-US"/>
              <a:t>在课上，我将会把学生分成小组，让他们以一种有趣的方式练习英语口语。</a:t>
            </a:r>
            <a:r>
              <a:rPr lang="en-US" altLang="zh-CN">
                <a:solidFill>
                  <a:schemeClr val="accent6">
                    <a:lumMod val="50000"/>
                  </a:schemeClr>
                </a:solidFill>
                <a:sym typeface="+mn-ea"/>
              </a:rPr>
              <a:t>(</a:t>
            </a:r>
            <a:r>
              <a:rPr lang="zh-CN" altLang="en-US">
                <a:solidFill>
                  <a:schemeClr val="accent6">
                    <a:lumMod val="50000"/>
                  </a:schemeClr>
                </a:solidFill>
                <a:sym typeface="+mn-ea"/>
              </a:rPr>
              <a:t>应用文之英语口语课堂</a:t>
            </a:r>
            <a:r>
              <a:rPr lang="en-US" altLang="zh-CN">
                <a:solidFill>
                  <a:schemeClr val="accent6">
                    <a:lumMod val="50000"/>
                  </a:schemeClr>
                </a:solidFill>
                <a:sym typeface="+mn-ea"/>
              </a:rPr>
              <a:t>)</a:t>
            </a:r>
            <a:endParaRPr lang="en-US" altLang="zh-CN">
              <a:solidFill>
                <a:schemeClr val="accent6">
                  <a:lumMod val="50000"/>
                </a:schemeClr>
              </a:solidFill>
              <a:sym typeface="+mn-ea"/>
            </a:endParaRPr>
          </a:p>
          <a:p>
            <a:endParaRPr lang="zh-CN" altLang="en-US"/>
          </a:p>
          <a:p>
            <a:endParaRPr lang="zh-CN" altLang="en-US"/>
          </a:p>
        </p:txBody>
      </p:sp>
      <p:pic>
        <p:nvPicPr>
          <p:cNvPr id="33" name="图片 32" descr="六一"/>
          <p:cNvPicPr>
            <a:picLocks noChangeAspect="1"/>
          </p:cNvPicPr>
          <p:nvPr/>
        </p:nvPicPr>
        <p:blipFill>
          <a:blip r:embed="rId5"/>
          <a:stretch>
            <a:fillRect/>
          </a:stretch>
        </p:blipFill>
        <p:spPr>
          <a:xfrm>
            <a:off x="5581015" y="2428240"/>
            <a:ext cx="3544570" cy="2505075"/>
          </a:xfrm>
          <a:prstGeom prst="rect">
            <a:avLst/>
          </a:prstGeom>
        </p:spPr>
      </p:pic>
      <p:sp>
        <p:nvSpPr>
          <p:cNvPr id="34" name="文本框 33"/>
          <p:cNvSpPr txBox="1"/>
          <p:nvPr/>
        </p:nvSpPr>
        <p:spPr>
          <a:xfrm>
            <a:off x="180340" y="646430"/>
            <a:ext cx="8757920" cy="1198880"/>
          </a:xfrm>
          <a:prstGeom prst="rect">
            <a:avLst/>
          </a:prstGeom>
          <a:noFill/>
        </p:spPr>
        <p:txBody>
          <a:bodyPr wrap="square" rtlCol="0" anchor="t">
            <a:spAutoFit/>
          </a:bodyPr>
          <a:p>
            <a:r>
              <a:rPr lang="en-US" altLang="zh-CN">
                <a:sym typeface="+mn-ea"/>
              </a:rPr>
              <a:t>3. </a:t>
            </a:r>
            <a:r>
              <a:rPr lang="en-US" altLang="zh-CN" b="1">
                <a:solidFill>
                  <a:srgbClr val="C00000"/>
                </a:solidFill>
                <a:sym typeface="+mn-ea"/>
              </a:rPr>
              <a:t>lead the way  </a:t>
            </a:r>
            <a:r>
              <a:rPr lang="zh-CN" altLang="en-US" b="1">
                <a:solidFill>
                  <a:srgbClr val="C00000"/>
                </a:solidFill>
                <a:sym typeface="+mn-ea"/>
              </a:rPr>
              <a:t>带路</a:t>
            </a:r>
            <a:r>
              <a:rPr lang="en-US" altLang="zh-CN" b="1">
                <a:solidFill>
                  <a:srgbClr val="C00000"/>
                </a:solidFill>
                <a:sym typeface="+mn-ea"/>
              </a:rPr>
              <a:t>  </a:t>
            </a:r>
            <a:endParaRPr lang="en-US" altLang="zh-CN" b="1">
              <a:solidFill>
                <a:srgbClr val="C00000"/>
              </a:solidFill>
              <a:sym typeface="+mn-ea"/>
            </a:endParaRPr>
          </a:p>
          <a:p>
            <a:r>
              <a:rPr lang="en-US" altLang="zh-CN" b="1">
                <a:solidFill>
                  <a:srgbClr val="C00000"/>
                </a:solidFill>
                <a:sym typeface="+mn-ea"/>
              </a:rPr>
              <a:t>   lead a ...life</a:t>
            </a:r>
            <a:r>
              <a:rPr lang="zh-CN" altLang="en-US" b="1">
                <a:solidFill>
                  <a:srgbClr val="C00000"/>
                </a:solidFill>
                <a:sym typeface="+mn-ea"/>
              </a:rPr>
              <a:t>过着</a:t>
            </a:r>
            <a:r>
              <a:rPr lang="en-US" altLang="zh-CN" b="1">
                <a:solidFill>
                  <a:srgbClr val="C00000"/>
                </a:solidFill>
                <a:sym typeface="+mn-ea"/>
              </a:rPr>
              <a:t>...</a:t>
            </a:r>
            <a:r>
              <a:rPr lang="zh-CN" altLang="en-US" b="1">
                <a:solidFill>
                  <a:srgbClr val="C00000"/>
                </a:solidFill>
                <a:sym typeface="+mn-ea"/>
              </a:rPr>
              <a:t>的生活</a:t>
            </a:r>
            <a:endParaRPr lang="en-US" altLang="zh-CN" b="1">
              <a:solidFill>
                <a:srgbClr val="C00000"/>
              </a:solidFill>
            </a:endParaRPr>
          </a:p>
          <a:p>
            <a:r>
              <a:rPr lang="zh-CN" altLang="en-US">
                <a:sym typeface="+mn-ea"/>
              </a:rPr>
              <a:t>那位老人带路，把我们领到了一个村庄，在那里我们发现当地人过着幸福的生活。</a:t>
            </a:r>
            <a:endParaRPr lang="zh-CN" altLang="en-US"/>
          </a:p>
          <a:p>
            <a:endParaRPr lang="en-US" altLang="zh-CN">
              <a:sym typeface="+mn-ea"/>
            </a:endParaRPr>
          </a:p>
        </p:txBody>
      </p:sp>
      <p:sp>
        <p:nvSpPr>
          <p:cNvPr id="2" name="文本框 1"/>
          <p:cNvSpPr txBox="1"/>
          <p:nvPr/>
        </p:nvSpPr>
        <p:spPr>
          <a:xfrm>
            <a:off x="252095" y="1636395"/>
            <a:ext cx="7715250" cy="633730"/>
          </a:xfrm>
          <a:prstGeom prst="rect">
            <a:avLst/>
          </a:prstGeom>
          <a:noFill/>
        </p:spPr>
        <p:txBody>
          <a:bodyPr wrap="square" rtlCol="0" anchor="t">
            <a:noAutofit/>
          </a:bodyPr>
          <a:p>
            <a:r>
              <a:rPr lang="en-US" altLang="zh-CN">
                <a:sym typeface="+mn-ea"/>
              </a:rPr>
              <a:t>The old man </a:t>
            </a:r>
            <a:r>
              <a:rPr lang="en-US" altLang="zh-CN">
                <a:solidFill>
                  <a:srgbClr val="FF0000"/>
                </a:solidFill>
                <a:sym typeface="+mn-ea"/>
              </a:rPr>
              <a:t>led the way</a:t>
            </a:r>
            <a:r>
              <a:rPr lang="en-US" altLang="zh-CN">
                <a:sym typeface="+mn-ea"/>
              </a:rPr>
              <a:t> and led us to a village where we found the local people</a:t>
            </a:r>
            <a:r>
              <a:rPr lang="en-US" altLang="zh-CN">
                <a:solidFill>
                  <a:srgbClr val="FF0000"/>
                </a:solidFill>
                <a:sym typeface="+mn-ea"/>
              </a:rPr>
              <a:t> led a happy life</a:t>
            </a:r>
            <a:r>
              <a:rPr lang="en-US" altLang="zh-CN">
                <a:sym typeface="+mn-ea"/>
              </a:rPr>
              <a:t>.</a:t>
            </a:r>
            <a:endParaRPr lang="en-US" altLang="zh-CN">
              <a:sym typeface="+mn-ea"/>
            </a:endParaRPr>
          </a:p>
        </p:txBody>
      </p:sp>
      <p:sp>
        <p:nvSpPr>
          <p:cNvPr id="9" name="文本框 8"/>
          <p:cNvSpPr txBox="1"/>
          <p:nvPr/>
        </p:nvSpPr>
        <p:spPr>
          <a:xfrm>
            <a:off x="324485" y="3364230"/>
            <a:ext cx="5273040" cy="922020"/>
          </a:xfrm>
          <a:prstGeom prst="rect">
            <a:avLst/>
          </a:prstGeom>
          <a:noFill/>
        </p:spPr>
        <p:txBody>
          <a:bodyPr wrap="square" rtlCol="0" anchor="t">
            <a:spAutoFit/>
          </a:bodyPr>
          <a:p>
            <a:r>
              <a:rPr lang="en-US" altLang="zh-CN">
                <a:sym typeface="+mn-ea"/>
              </a:rPr>
              <a:t>In class I will divide the students into small groups and </a:t>
            </a:r>
            <a:r>
              <a:rPr lang="en-US" altLang="zh-CN">
                <a:solidFill>
                  <a:srgbClr val="FF0000"/>
                </a:solidFill>
                <a:sym typeface="+mn-ea"/>
              </a:rPr>
              <a:t>lead them to practice</a:t>
            </a:r>
            <a:r>
              <a:rPr lang="en-US" altLang="zh-CN">
                <a:sym typeface="+mn-ea"/>
              </a:rPr>
              <a:t> speaking English in an interesting way.</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720" cy="561340"/>
            <a:chOff x="67" y="118"/>
            <a:chExt cx="5472"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b="1">
                  <a:solidFill>
                    <a:srgbClr val="C00000"/>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b="1">
                  <a:solidFill>
                    <a:srgbClr val="C00000"/>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b="1">
                  <a:ln w="22225">
                    <a:solidFill>
                      <a:schemeClr val="accent2"/>
                    </a:solidFill>
                    <a:prstDash val="solid"/>
                  </a:ln>
                  <a:solidFill>
                    <a:srgbClr val="C00000"/>
                  </a:solidFill>
                  <a:effectLst/>
                </a:rPr>
                <a:t>写作词汇</a:t>
              </a:r>
              <a:endParaRPr lang="zh-CN" altLang="en-US" b="1">
                <a:ln w="22225">
                  <a:solidFill>
                    <a:schemeClr val="accent2"/>
                  </a:solidFill>
                  <a:prstDash val="solid"/>
                </a:ln>
                <a:solidFill>
                  <a:srgbClr val="C00000"/>
                </a:solidFill>
                <a:effectLst/>
              </a:endParaRPr>
            </a:p>
          </p:txBody>
        </p:sp>
      </p:grpSp>
      <p:sp>
        <p:nvSpPr>
          <p:cNvPr id="2" name="文本框 1"/>
          <p:cNvSpPr txBox="1"/>
          <p:nvPr/>
        </p:nvSpPr>
        <p:spPr>
          <a:xfrm>
            <a:off x="1518920" y="0"/>
            <a:ext cx="6108065" cy="645160"/>
          </a:xfrm>
          <a:prstGeom prst="rect">
            <a:avLst/>
          </a:prstGeom>
          <a:noFill/>
        </p:spPr>
        <p:txBody>
          <a:bodyPr wrap="square" rtlCol="0" anchor="t">
            <a:spAutoFit/>
          </a:bodyPr>
          <a:p>
            <a:r>
              <a:rPr lang="zh-CN" altLang="en-US"/>
              <a:t>proposal	/prəˈpəʊzl/	n.提议;建议</a:t>
            </a:r>
            <a:endParaRPr lang="zh-CN" altLang="en-US"/>
          </a:p>
          <a:p>
            <a:r>
              <a:rPr lang="zh-CN" altLang="en-US"/>
              <a:t>make a proposal	/meɪk ə prəˈpəʊzl/	提出建议</a:t>
            </a:r>
            <a:endParaRPr lang="zh-CN" altLang="en-US"/>
          </a:p>
        </p:txBody>
      </p:sp>
      <p:sp>
        <p:nvSpPr>
          <p:cNvPr id="9" name="文本框 8"/>
          <p:cNvSpPr txBox="1"/>
          <p:nvPr/>
        </p:nvSpPr>
        <p:spPr>
          <a:xfrm>
            <a:off x="324485" y="690880"/>
            <a:ext cx="7361555" cy="368300"/>
          </a:xfrm>
          <a:prstGeom prst="rect">
            <a:avLst/>
          </a:prstGeom>
          <a:noFill/>
        </p:spPr>
        <p:txBody>
          <a:bodyPr wrap="square" rtlCol="0" anchor="t">
            <a:spAutoFit/>
          </a:bodyPr>
          <a:p>
            <a:r>
              <a:rPr lang="en-US" altLang="zh-CN"/>
              <a:t>1. </a:t>
            </a:r>
            <a:r>
              <a:rPr lang="zh-CN" altLang="en-US" b="1">
                <a:solidFill>
                  <a:srgbClr val="FF0000"/>
                </a:solidFill>
              </a:rPr>
              <a:t>research proposal</a:t>
            </a:r>
            <a:r>
              <a:rPr lang="zh-CN" altLang="en-US"/>
              <a:t>: 研究计划；研究计划书；研究提案；开题报告</a:t>
            </a:r>
            <a:endParaRPr lang="zh-CN" altLang="en-US"/>
          </a:p>
        </p:txBody>
      </p:sp>
      <p:sp>
        <p:nvSpPr>
          <p:cNvPr id="10" name="文本框 9"/>
          <p:cNvSpPr txBox="1"/>
          <p:nvPr/>
        </p:nvSpPr>
        <p:spPr>
          <a:xfrm>
            <a:off x="324485" y="1125855"/>
            <a:ext cx="4572000" cy="368300"/>
          </a:xfrm>
          <a:prstGeom prst="rect">
            <a:avLst/>
          </a:prstGeom>
          <a:noFill/>
        </p:spPr>
        <p:txBody>
          <a:bodyPr wrap="square" rtlCol="0" anchor="t">
            <a:spAutoFit/>
          </a:bodyPr>
          <a:p>
            <a:r>
              <a:rPr lang="en-US" altLang="zh-CN"/>
              <a:t>2.</a:t>
            </a:r>
            <a:r>
              <a:rPr lang="en-US" altLang="zh-CN">
                <a:solidFill>
                  <a:srgbClr val="FF0000"/>
                </a:solidFill>
              </a:rPr>
              <a:t> </a:t>
            </a:r>
            <a:r>
              <a:rPr lang="zh-CN" altLang="en-US">
                <a:solidFill>
                  <a:srgbClr val="FF0000"/>
                </a:solidFill>
              </a:rPr>
              <a:t>marriage proposal</a:t>
            </a:r>
            <a:r>
              <a:rPr lang="zh-CN" altLang="en-US"/>
              <a:t>: 求婚</a:t>
            </a:r>
            <a:endParaRPr lang="zh-CN" altLang="en-US"/>
          </a:p>
        </p:txBody>
      </p:sp>
      <p:sp>
        <p:nvSpPr>
          <p:cNvPr id="11" name="文本框 10"/>
          <p:cNvSpPr txBox="1"/>
          <p:nvPr/>
        </p:nvSpPr>
        <p:spPr>
          <a:xfrm>
            <a:off x="324485" y="1561465"/>
            <a:ext cx="6160135" cy="922020"/>
          </a:xfrm>
          <a:prstGeom prst="rect">
            <a:avLst/>
          </a:prstGeom>
          <a:noFill/>
        </p:spPr>
        <p:txBody>
          <a:bodyPr wrap="square" rtlCol="0" anchor="t">
            <a:spAutoFit/>
          </a:bodyPr>
          <a:p>
            <a:r>
              <a:rPr lang="en-US" altLang="zh-CN"/>
              <a:t>3. </a:t>
            </a:r>
            <a:r>
              <a:rPr lang="en-US" altLang="zh-CN" b="1">
                <a:solidFill>
                  <a:srgbClr val="C00000"/>
                </a:solidFill>
              </a:rPr>
              <a:t>make a proposal that sb (should) do </a:t>
            </a:r>
            <a:r>
              <a:rPr lang="zh-CN" altLang="en-US" b="1">
                <a:solidFill>
                  <a:srgbClr val="C00000"/>
                </a:solidFill>
              </a:rPr>
              <a:t>建议某人做某事</a:t>
            </a:r>
            <a:endParaRPr lang="en-US" altLang="zh-CN"/>
          </a:p>
          <a:p>
            <a:r>
              <a:rPr lang="zh-CN" altLang="en-US">
                <a:sym typeface="+mn-ea"/>
              </a:rPr>
              <a:t>他建议她应该休息一会儿。</a:t>
            </a:r>
            <a:endParaRPr lang="zh-CN" altLang="en-US"/>
          </a:p>
          <a:p>
            <a:endParaRPr lang="zh-CN" altLang="en-US"/>
          </a:p>
        </p:txBody>
      </p:sp>
      <p:sp>
        <p:nvSpPr>
          <p:cNvPr id="4" name="文本框 3"/>
          <p:cNvSpPr txBox="1"/>
          <p:nvPr/>
        </p:nvSpPr>
        <p:spPr>
          <a:xfrm>
            <a:off x="300990" y="2572385"/>
            <a:ext cx="6085205" cy="1476375"/>
          </a:xfrm>
          <a:prstGeom prst="rect">
            <a:avLst/>
          </a:prstGeom>
          <a:noFill/>
        </p:spPr>
        <p:txBody>
          <a:bodyPr wrap="square" rtlCol="0">
            <a:spAutoFit/>
          </a:bodyPr>
          <a:p>
            <a:r>
              <a:rPr lang="en-US" altLang="zh-CN"/>
              <a:t>4.  </a:t>
            </a:r>
            <a:r>
              <a:rPr lang="en-US" altLang="zh-CN" b="1">
                <a:solidFill>
                  <a:srgbClr val="C00000"/>
                </a:solidFill>
              </a:rPr>
              <a:t>propose that sb (should) do </a:t>
            </a:r>
            <a:r>
              <a:rPr lang="zh-CN" altLang="en-US" b="1">
                <a:solidFill>
                  <a:srgbClr val="C00000"/>
                </a:solidFill>
              </a:rPr>
              <a:t>建议某人做某事</a:t>
            </a:r>
            <a:endParaRPr lang="en-US" altLang="zh-CN"/>
          </a:p>
          <a:p>
            <a:r>
              <a:rPr lang="zh-CN" altLang="en-US"/>
              <a:t>最终，我建议给</a:t>
            </a:r>
            <a:r>
              <a:rPr lang="en-US" altLang="zh-CN"/>
              <a:t>poppy </a:t>
            </a:r>
            <a:r>
              <a:rPr lang="zh-CN" altLang="en-US"/>
              <a:t>再要一直小狗，看到自己又有了伙伴，</a:t>
            </a:r>
            <a:r>
              <a:rPr lang="en-US" altLang="zh-CN"/>
              <a:t>Poppy </a:t>
            </a:r>
            <a:r>
              <a:rPr lang="zh-CN" altLang="en-US"/>
              <a:t>开心地笑了，温柔的叫着，高兴的直摇尾巴。</a:t>
            </a:r>
            <a:r>
              <a:rPr lang="en-US" altLang="zh-CN">
                <a:solidFill>
                  <a:schemeClr val="accent6">
                    <a:lumMod val="50000"/>
                  </a:schemeClr>
                </a:solidFill>
              </a:rPr>
              <a:t>(2020</a:t>
            </a:r>
            <a:r>
              <a:rPr lang="zh-CN" altLang="en-US">
                <a:solidFill>
                  <a:schemeClr val="accent6">
                    <a:lumMod val="50000"/>
                  </a:schemeClr>
                </a:solidFill>
              </a:rPr>
              <a:t>浙江</a:t>
            </a:r>
            <a:r>
              <a:rPr lang="en-US" altLang="zh-CN">
                <a:solidFill>
                  <a:schemeClr val="accent6">
                    <a:lumMod val="50000"/>
                  </a:schemeClr>
                </a:solidFill>
              </a:rPr>
              <a:t>1</a:t>
            </a:r>
            <a:r>
              <a:rPr lang="zh-CN" altLang="en-US">
                <a:solidFill>
                  <a:schemeClr val="accent6">
                    <a:lumMod val="50000"/>
                  </a:schemeClr>
                </a:solidFill>
              </a:rPr>
              <a:t>月读后续写</a:t>
            </a:r>
            <a:r>
              <a:rPr lang="en-US" altLang="zh-CN">
                <a:solidFill>
                  <a:schemeClr val="accent6">
                    <a:lumMod val="50000"/>
                  </a:schemeClr>
                </a:solidFill>
              </a:rPr>
              <a:t>A Puppy for Poppy)</a:t>
            </a:r>
            <a:endParaRPr lang="zh-CN" altLang="en-US"/>
          </a:p>
          <a:p>
            <a:endParaRPr lang="zh-CN" altLang="en-US"/>
          </a:p>
        </p:txBody>
      </p:sp>
      <p:pic>
        <p:nvPicPr>
          <p:cNvPr id="14" name="图片 13" descr="狗 小狗 柴犬 摇尾巴 可爱柴犬"/>
          <p:cNvPicPr>
            <a:picLocks noChangeAspect="1"/>
          </p:cNvPicPr>
          <p:nvPr>
            <p:custDataLst>
              <p:tags r:id="rId4"/>
            </p:custDataLst>
          </p:nvPr>
        </p:nvPicPr>
        <p:blipFill>
          <a:blip r:embed="rId5"/>
          <a:stretch>
            <a:fillRect/>
          </a:stretch>
        </p:blipFill>
        <p:spPr>
          <a:xfrm>
            <a:off x="6805295" y="2140585"/>
            <a:ext cx="1881505" cy="1658620"/>
          </a:xfrm>
          <a:prstGeom prst="rect">
            <a:avLst/>
          </a:prstGeom>
        </p:spPr>
      </p:pic>
      <p:sp>
        <p:nvSpPr>
          <p:cNvPr id="12" name="文本框 11"/>
          <p:cNvSpPr txBox="1"/>
          <p:nvPr/>
        </p:nvSpPr>
        <p:spPr>
          <a:xfrm>
            <a:off x="468630" y="2249805"/>
            <a:ext cx="6131560" cy="368300"/>
          </a:xfrm>
          <a:prstGeom prst="rect">
            <a:avLst/>
          </a:prstGeom>
          <a:noFill/>
        </p:spPr>
        <p:txBody>
          <a:bodyPr wrap="square" rtlCol="0" anchor="t">
            <a:spAutoFit/>
          </a:bodyPr>
          <a:p>
            <a:r>
              <a:rPr lang="zh-CN" altLang="en-US">
                <a:sym typeface="+mn-ea"/>
              </a:rPr>
              <a:t>He has </a:t>
            </a:r>
            <a:r>
              <a:rPr lang="zh-CN" altLang="en-US" b="1">
                <a:solidFill>
                  <a:srgbClr val="FF0000"/>
                </a:solidFill>
                <a:sym typeface="+mn-ea"/>
              </a:rPr>
              <a:t>made a proposal </a:t>
            </a:r>
            <a:r>
              <a:rPr lang="zh-CN" altLang="en-US">
                <a:sym typeface="+mn-ea"/>
              </a:rPr>
              <a:t>that she should take a rest for a while.</a:t>
            </a:r>
            <a:endParaRPr lang="zh-CN" altLang="en-US">
              <a:sym typeface="+mn-ea"/>
            </a:endParaRPr>
          </a:p>
        </p:txBody>
      </p:sp>
      <p:sp>
        <p:nvSpPr>
          <p:cNvPr id="13" name="文本框 12"/>
          <p:cNvSpPr txBox="1"/>
          <p:nvPr/>
        </p:nvSpPr>
        <p:spPr>
          <a:xfrm>
            <a:off x="396240" y="3724275"/>
            <a:ext cx="7012305" cy="922020"/>
          </a:xfrm>
          <a:prstGeom prst="rect">
            <a:avLst/>
          </a:prstGeom>
          <a:noFill/>
        </p:spPr>
        <p:txBody>
          <a:bodyPr wrap="square" rtlCol="0" anchor="t">
            <a:spAutoFit/>
          </a:bodyPr>
          <a:p>
            <a:r>
              <a:rPr lang="en-US" altLang="zh-CN">
                <a:sym typeface="+mn-ea"/>
              </a:rPr>
              <a:t>Finally, I </a:t>
            </a:r>
            <a:r>
              <a:rPr lang="en-US" altLang="zh-CN" b="1">
                <a:solidFill>
                  <a:srgbClr val="FF0000"/>
                </a:solidFill>
                <a:sym typeface="+mn-ea"/>
              </a:rPr>
              <a:t>proposed that</a:t>
            </a:r>
            <a:r>
              <a:rPr lang="en-US" altLang="zh-CN">
                <a:sym typeface="+mn-ea"/>
              </a:rPr>
              <a:t> we get a little dog for Poppy. Seeing that she had a playmate again, poppy smiled happily, barked gently and wagged her tail cheerfully and constantly.</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47955"/>
            <a:ext cx="6575425" cy="368300"/>
          </a:xfrm>
          <a:prstGeom prst="rect">
            <a:avLst/>
          </a:prstGeom>
          <a:noFill/>
        </p:spPr>
        <p:txBody>
          <a:bodyPr wrap="square" rtlCol="0" anchor="t">
            <a:spAutoFit/>
          </a:bodyPr>
          <a:p>
            <a:r>
              <a:rPr lang="zh-CN" altLang="en-US"/>
              <a:t>protest	/ˈprəʊtest/	n.抗议 vi.&amp;vt.(公开)反对</a:t>
            </a:r>
            <a:endParaRPr lang="zh-CN" altLang="en-US"/>
          </a:p>
        </p:txBody>
      </p:sp>
      <p:sp>
        <p:nvSpPr>
          <p:cNvPr id="4" name="文本框 3"/>
          <p:cNvSpPr txBox="1"/>
          <p:nvPr/>
        </p:nvSpPr>
        <p:spPr>
          <a:xfrm>
            <a:off x="396240" y="1049020"/>
            <a:ext cx="6283960" cy="645160"/>
          </a:xfrm>
          <a:prstGeom prst="rect">
            <a:avLst/>
          </a:prstGeom>
          <a:noFill/>
        </p:spPr>
        <p:txBody>
          <a:bodyPr wrap="square" rtlCol="0" anchor="t">
            <a:spAutoFit/>
          </a:bodyPr>
          <a:p>
            <a:r>
              <a:rPr lang="en-US" altLang="zh-CN">
                <a:sym typeface="+mn-ea"/>
              </a:rPr>
              <a:t>1. </a:t>
            </a:r>
            <a:r>
              <a:rPr lang="zh-CN" altLang="en-US">
                <a:sym typeface="+mn-ea"/>
              </a:rPr>
              <a:t>她一直</a:t>
            </a:r>
            <a:r>
              <a:rPr lang="zh-CN" altLang="en-US" b="1">
                <a:solidFill>
                  <a:srgbClr val="C00000"/>
                </a:solidFill>
                <a:sym typeface="+mn-ea"/>
              </a:rPr>
              <a:t>坚持说</a:t>
            </a:r>
            <a:r>
              <a:rPr lang="zh-CN" altLang="en-US">
                <a:sym typeface="+mn-ea"/>
              </a:rPr>
              <a:t>自己是无辜的。</a:t>
            </a:r>
            <a:endParaRPr lang="zh-CN" altLang="en-US"/>
          </a:p>
          <a:p>
            <a:endParaRPr lang="zh-CN" altLang="en-US"/>
          </a:p>
        </p:txBody>
      </p:sp>
      <p:sp>
        <p:nvSpPr>
          <p:cNvPr id="9" name="文本框 8"/>
          <p:cNvSpPr txBox="1"/>
          <p:nvPr/>
        </p:nvSpPr>
        <p:spPr>
          <a:xfrm>
            <a:off x="396240" y="1780540"/>
            <a:ext cx="6744335" cy="645160"/>
          </a:xfrm>
          <a:prstGeom prst="rect">
            <a:avLst/>
          </a:prstGeom>
          <a:noFill/>
        </p:spPr>
        <p:txBody>
          <a:bodyPr wrap="square" rtlCol="0" anchor="t">
            <a:spAutoFit/>
          </a:bodyPr>
          <a:p>
            <a:r>
              <a:rPr lang="en-US" altLang="zh-CN">
                <a:sym typeface="+mn-ea"/>
              </a:rPr>
              <a:t>2. </a:t>
            </a:r>
            <a:r>
              <a:rPr lang="zh-CN" altLang="en-US">
                <a:sym typeface="+mn-ea"/>
              </a:rPr>
              <a:t>“你当初不是这么说的！”简</a:t>
            </a:r>
            <a:r>
              <a:rPr lang="zh-CN" altLang="en-US" b="1">
                <a:solidFill>
                  <a:srgbClr val="C00000"/>
                </a:solidFill>
                <a:sym typeface="+mn-ea"/>
              </a:rPr>
              <a:t>争辩</a:t>
            </a:r>
            <a:r>
              <a:rPr lang="zh-CN" altLang="en-US">
                <a:sym typeface="+mn-ea"/>
              </a:rPr>
              <a:t>说。</a:t>
            </a:r>
            <a:endParaRPr lang="zh-CN" altLang="en-US">
              <a:sym typeface="+mn-ea"/>
            </a:endParaRPr>
          </a:p>
          <a:p>
            <a:r>
              <a:rPr lang="zh-CN" altLang="en-US">
                <a:sym typeface="+mn-ea"/>
              </a:rPr>
              <a:t> </a:t>
            </a:r>
            <a:endParaRPr lang="zh-CN" altLang="en-US">
              <a:sym typeface="+mn-ea"/>
            </a:endParaRPr>
          </a:p>
        </p:txBody>
      </p:sp>
      <p:sp>
        <p:nvSpPr>
          <p:cNvPr id="10" name="文本框 9"/>
          <p:cNvSpPr txBox="1"/>
          <p:nvPr/>
        </p:nvSpPr>
        <p:spPr>
          <a:xfrm>
            <a:off x="396240" y="2503805"/>
            <a:ext cx="8051800" cy="922020"/>
          </a:xfrm>
          <a:prstGeom prst="rect">
            <a:avLst/>
          </a:prstGeom>
          <a:noFill/>
        </p:spPr>
        <p:txBody>
          <a:bodyPr wrap="square" rtlCol="0" anchor="t">
            <a:spAutoFit/>
          </a:bodyPr>
          <a:p>
            <a:r>
              <a:rPr lang="en-US" altLang="zh-CN"/>
              <a:t>3. </a:t>
            </a:r>
            <a:r>
              <a:rPr lang="zh-CN" altLang="en-US" b="1">
                <a:solidFill>
                  <a:srgbClr val="C00000"/>
                </a:solidFill>
              </a:rPr>
              <a:t>protest against: 反对，对…提出抗议</a:t>
            </a:r>
            <a:endParaRPr lang="zh-CN" altLang="en-US" b="1">
              <a:solidFill>
                <a:srgbClr val="C00000"/>
              </a:solidFill>
            </a:endParaRPr>
          </a:p>
          <a:p>
            <a:r>
              <a:rPr lang="zh-CN" altLang="en-US"/>
              <a:t>参赛者对比赛安排提出反对，但是没有成功。</a:t>
            </a:r>
            <a:endParaRPr lang="en-US" altLang="zh-CN"/>
          </a:p>
          <a:p>
            <a:endParaRPr lang="zh-CN" altLang="en-US"/>
          </a:p>
        </p:txBody>
      </p:sp>
      <p:sp>
        <p:nvSpPr>
          <p:cNvPr id="11" name="文本框 10"/>
          <p:cNvSpPr txBox="1"/>
          <p:nvPr/>
        </p:nvSpPr>
        <p:spPr>
          <a:xfrm>
            <a:off x="396240" y="3780790"/>
            <a:ext cx="4572000" cy="645160"/>
          </a:xfrm>
          <a:prstGeom prst="rect">
            <a:avLst/>
          </a:prstGeom>
          <a:noFill/>
        </p:spPr>
        <p:txBody>
          <a:bodyPr wrap="square" rtlCol="0" anchor="t">
            <a:spAutoFit/>
          </a:bodyPr>
          <a:p>
            <a:r>
              <a:rPr lang="en-US" altLang="zh-CN">
                <a:sym typeface="+mn-ea"/>
              </a:rPr>
              <a:t>4. </a:t>
            </a:r>
            <a:r>
              <a:rPr lang="zh-CN" altLang="en-US">
                <a:sym typeface="+mn-ea"/>
              </a:rPr>
              <a:t>她写了一封</a:t>
            </a:r>
            <a:r>
              <a:rPr lang="zh-CN" altLang="en-US" b="1">
                <a:solidFill>
                  <a:srgbClr val="C00000"/>
                </a:solidFill>
                <a:sym typeface="+mn-ea"/>
              </a:rPr>
              <a:t>抗议信</a:t>
            </a:r>
            <a:r>
              <a:rPr lang="zh-CN" altLang="en-US">
                <a:sym typeface="+mn-ea"/>
              </a:rPr>
              <a:t>。</a:t>
            </a:r>
            <a:endParaRPr lang="zh-CN" altLang="en-US"/>
          </a:p>
          <a:p>
            <a:endParaRPr lang="zh-CN" altLang="en-US"/>
          </a:p>
        </p:txBody>
      </p:sp>
      <p:pic>
        <p:nvPicPr>
          <p:cNvPr id="12" name="图片 11" descr="比赛学习"/>
          <p:cNvPicPr>
            <a:picLocks noChangeAspect="1"/>
          </p:cNvPicPr>
          <p:nvPr/>
        </p:nvPicPr>
        <p:blipFill>
          <a:blip r:embed="rId4"/>
          <a:stretch>
            <a:fillRect/>
          </a:stretch>
        </p:blipFill>
        <p:spPr>
          <a:xfrm>
            <a:off x="6708775" y="781685"/>
            <a:ext cx="2106295" cy="1722120"/>
          </a:xfrm>
          <a:prstGeom prst="rect">
            <a:avLst/>
          </a:prstGeom>
        </p:spPr>
      </p:pic>
      <p:sp>
        <p:nvSpPr>
          <p:cNvPr id="13" name="文本框 12"/>
          <p:cNvSpPr txBox="1"/>
          <p:nvPr/>
        </p:nvSpPr>
        <p:spPr>
          <a:xfrm>
            <a:off x="540385" y="1420495"/>
            <a:ext cx="4572000" cy="368300"/>
          </a:xfrm>
          <a:prstGeom prst="rect">
            <a:avLst/>
          </a:prstGeom>
          <a:noFill/>
        </p:spPr>
        <p:txBody>
          <a:bodyPr wrap="square" rtlCol="0" anchor="t">
            <a:spAutoFit/>
          </a:bodyPr>
          <a:p>
            <a:r>
              <a:rPr lang="zh-CN" altLang="en-US">
                <a:sym typeface="+mn-ea"/>
              </a:rPr>
              <a:t>She has always</a:t>
            </a:r>
            <a:r>
              <a:rPr lang="zh-CN" altLang="en-US" b="1">
                <a:solidFill>
                  <a:srgbClr val="C00000"/>
                </a:solidFill>
                <a:sym typeface="+mn-ea"/>
              </a:rPr>
              <a:t> protested</a:t>
            </a:r>
            <a:r>
              <a:rPr lang="zh-CN" altLang="en-US">
                <a:sym typeface="+mn-ea"/>
              </a:rPr>
              <a:t> her innocence . </a:t>
            </a:r>
            <a:endParaRPr lang="zh-CN" altLang="en-US">
              <a:sym typeface="+mn-ea"/>
            </a:endParaRPr>
          </a:p>
        </p:txBody>
      </p:sp>
      <p:sp>
        <p:nvSpPr>
          <p:cNvPr id="14" name="文本框 13"/>
          <p:cNvSpPr txBox="1"/>
          <p:nvPr/>
        </p:nvSpPr>
        <p:spPr>
          <a:xfrm>
            <a:off x="424815" y="2140585"/>
            <a:ext cx="6030595" cy="368300"/>
          </a:xfrm>
          <a:prstGeom prst="rect">
            <a:avLst/>
          </a:prstGeom>
          <a:noFill/>
        </p:spPr>
        <p:txBody>
          <a:bodyPr wrap="square" rtlCol="0" anchor="t">
            <a:spAutoFit/>
          </a:bodyPr>
          <a:p>
            <a:r>
              <a:rPr lang="zh-CN" altLang="en-US">
                <a:sym typeface="+mn-ea"/>
              </a:rPr>
              <a:t>‘That's not what you said earlier!’ Jane </a:t>
            </a:r>
            <a:r>
              <a:rPr lang="zh-CN" altLang="en-US" b="1">
                <a:solidFill>
                  <a:srgbClr val="C00000"/>
                </a:solidFill>
                <a:sym typeface="+mn-ea"/>
              </a:rPr>
              <a:t>protested</a:t>
            </a:r>
            <a:r>
              <a:rPr lang="zh-CN" altLang="en-US">
                <a:sym typeface="+mn-ea"/>
              </a:rPr>
              <a:t>.</a:t>
            </a:r>
            <a:endParaRPr lang="zh-CN" altLang="en-US">
              <a:sym typeface="+mn-ea"/>
            </a:endParaRPr>
          </a:p>
        </p:txBody>
      </p:sp>
      <p:sp>
        <p:nvSpPr>
          <p:cNvPr id="15" name="文本框 14"/>
          <p:cNvSpPr txBox="1"/>
          <p:nvPr/>
        </p:nvSpPr>
        <p:spPr>
          <a:xfrm>
            <a:off x="468630" y="3076575"/>
            <a:ext cx="7530465" cy="645160"/>
          </a:xfrm>
          <a:prstGeom prst="rect">
            <a:avLst/>
          </a:prstGeom>
          <a:noFill/>
        </p:spPr>
        <p:txBody>
          <a:bodyPr wrap="square" rtlCol="0" anchor="t">
            <a:spAutoFit/>
          </a:bodyPr>
          <a:p>
            <a:r>
              <a:rPr lang="en-US" altLang="zh-CN">
                <a:sym typeface="+mn-ea"/>
              </a:rPr>
              <a:t>The competitors</a:t>
            </a:r>
            <a:r>
              <a:rPr lang="en-US" altLang="zh-CN">
                <a:solidFill>
                  <a:srgbClr val="FF0000"/>
                </a:solidFill>
                <a:sym typeface="+mn-ea"/>
              </a:rPr>
              <a:t> protested against</a:t>
            </a:r>
            <a:r>
              <a:rPr lang="en-US" altLang="zh-CN">
                <a:sym typeface="+mn-ea"/>
              </a:rPr>
              <a:t> the agreement of the competition, but in vain.</a:t>
            </a:r>
            <a:endParaRPr lang="en-US" altLang="zh-CN">
              <a:sym typeface="+mn-ea"/>
            </a:endParaRPr>
          </a:p>
        </p:txBody>
      </p:sp>
      <p:sp>
        <p:nvSpPr>
          <p:cNvPr id="16" name="文本框 15"/>
          <p:cNvSpPr txBox="1"/>
          <p:nvPr/>
        </p:nvSpPr>
        <p:spPr>
          <a:xfrm>
            <a:off x="756285" y="4156710"/>
            <a:ext cx="4572000" cy="368300"/>
          </a:xfrm>
          <a:prstGeom prst="rect">
            <a:avLst/>
          </a:prstGeom>
          <a:noFill/>
        </p:spPr>
        <p:txBody>
          <a:bodyPr wrap="square" rtlCol="0" anchor="t">
            <a:spAutoFit/>
          </a:bodyPr>
          <a:p>
            <a:r>
              <a:rPr lang="zh-CN" altLang="en-US">
                <a:sym typeface="+mn-ea"/>
              </a:rPr>
              <a:t>She composed</a:t>
            </a:r>
            <a:r>
              <a:rPr lang="zh-CN" altLang="en-US" b="1">
                <a:solidFill>
                  <a:srgbClr val="C00000"/>
                </a:solidFill>
                <a:sym typeface="+mn-ea"/>
              </a:rPr>
              <a:t> a letter of protest</a:t>
            </a:r>
            <a:r>
              <a:rPr lang="zh-CN" altLang="en-US">
                <a:sym typeface="+mn-ea"/>
              </a:rPr>
              <a:t>.  </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to="" calcmode="lin" valueType="num">
                                      <p:cBhvr>
                                        <p:cTn id="17" dur="1" fill="hold"/>
                                        <p:tgtEl>
                                          <p:spTgt spid="1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to="" calcmode="lin" valueType="num">
                                      <p:cBhvr>
                                        <p:cTn id="27"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187960"/>
            <a:ext cx="4572000" cy="368300"/>
          </a:xfrm>
          <a:prstGeom prst="rect">
            <a:avLst/>
          </a:prstGeom>
          <a:noFill/>
        </p:spPr>
        <p:txBody>
          <a:bodyPr wrap="square" rtlCol="0" anchor="t">
            <a:spAutoFit/>
          </a:bodyPr>
          <a:p>
            <a:r>
              <a:rPr lang="zh-CN" altLang="en-US"/>
              <a:t>likely	/ˈlaɪkli/	adj.可能的 adv.可能地</a:t>
            </a:r>
            <a:endParaRPr lang="zh-CN" altLang="en-US"/>
          </a:p>
        </p:txBody>
      </p:sp>
      <p:sp>
        <p:nvSpPr>
          <p:cNvPr id="4" name="文本框 3"/>
          <p:cNvSpPr txBox="1"/>
          <p:nvPr/>
        </p:nvSpPr>
        <p:spPr>
          <a:xfrm>
            <a:off x="180340" y="3508375"/>
            <a:ext cx="7726680" cy="645160"/>
          </a:xfrm>
          <a:prstGeom prst="rect">
            <a:avLst/>
          </a:prstGeom>
          <a:noFill/>
        </p:spPr>
        <p:txBody>
          <a:bodyPr wrap="square" rtlCol="0">
            <a:spAutoFit/>
          </a:bodyPr>
          <a:p>
            <a:r>
              <a:rPr lang="en-US" altLang="zh-CN"/>
              <a:t>3. </a:t>
            </a:r>
            <a:r>
              <a:rPr lang="zh-CN" altLang="en-US"/>
              <a:t>一个小小的善意之举</a:t>
            </a:r>
            <a:r>
              <a:rPr lang="zh-CN" altLang="en-US">
                <a:solidFill>
                  <a:srgbClr val="FF0000"/>
                </a:solidFill>
              </a:rPr>
              <a:t>可能会</a:t>
            </a:r>
            <a:r>
              <a:rPr lang="zh-CN" altLang="en-US"/>
              <a:t>融化人们内心的孤单。</a:t>
            </a:r>
            <a:endParaRPr lang="zh-CN" altLang="en-US"/>
          </a:p>
          <a:p>
            <a:endParaRPr lang="en-US" altLang="zh-CN"/>
          </a:p>
        </p:txBody>
      </p:sp>
      <p:sp>
        <p:nvSpPr>
          <p:cNvPr id="100" name="文本框 99"/>
          <p:cNvSpPr txBox="1"/>
          <p:nvPr/>
        </p:nvSpPr>
        <p:spPr>
          <a:xfrm>
            <a:off x="36195" y="582930"/>
            <a:ext cx="8449945" cy="2584450"/>
          </a:xfrm>
          <a:prstGeom prst="rect">
            <a:avLst/>
          </a:prstGeom>
          <a:noFill/>
          <a:ln w="9525">
            <a:noFill/>
          </a:ln>
        </p:spPr>
        <p:txBody>
          <a:bodyPr wrap="square">
            <a:spAutoFit/>
          </a:bodyPr>
          <a:p>
            <a:pPr marL="0" indent="304800"/>
            <a:r>
              <a:rPr lang="en-US" altLang="zh-CN" sz="1800" b="0">
                <a:cs typeface="楷体_GB2312" panose="02010609030101010101" charset="-122"/>
              </a:rPr>
              <a:t>1. </a:t>
            </a:r>
            <a:r>
              <a:rPr lang="en-US" altLang="zh-CN" sz="1800" b="1">
                <a:solidFill>
                  <a:srgbClr val="C00000"/>
                </a:solidFill>
                <a:cs typeface="楷体_GB2312" panose="02010609030101010101" charset="-122"/>
              </a:rPr>
              <a:t>it is likely that </a:t>
            </a:r>
            <a:r>
              <a:rPr lang="zh-CN" altLang="en-US" sz="1800" b="1">
                <a:solidFill>
                  <a:srgbClr val="C00000"/>
                </a:solidFill>
                <a:cs typeface="楷体_GB2312" panose="02010609030101010101" charset="-122"/>
              </a:rPr>
              <a:t>可能</a:t>
            </a:r>
            <a:r>
              <a:rPr lang="en-US" altLang="zh-CN" sz="1800" b="1">
                <a:solidFill>
                  <a:srgbClr val="C00000"/>
                </a:solidFill>
                <a:cs typeface="楷体_GB2312" panose="02010609030101010101" charset="-122"/>
              </a:rPr>
              <a:t>....</a:t>
            </a:r>
            <a:endParaRPr lang="en-US" altLang="zh-CN" sz="1800" b="0">
              <a:cs typeface="楷体_GB2312" panose="02010609030101010101" charset="-122"/>
            </a:endParaRPr>
          </a:p>
          <a:p>
            <a:pPr marL="0" indent="304800"/>
            <a:r>
              <a:rPr lang="zh-CN" sz="1800" b="0">
                <a:cs typeface="楷体_GB2312" panose="02010609030101010101" charset="-122"/>
              </a:rPr>
              <a:t>凶猛的野兽</a:t>
            </a:r>
            <a:r>
              <a:rPr lang="zh-CN" sz="1800" b="0">
                <a:solidFill>
                  <a:srgbClr val="FF0000"/>
                </a:solidFill>
                <a:cs typeface="楷体_GB2312" panose="02010609030101010101" charset="-122"/>
              </a:rPr>
              <a:t>很可能</a:t>
            </a:r>
            <a:r>
              <a:rPr lang="zh-CN" sz="1800" b="0">
                <a:cs typeface="楷体_GB2312" panose="02010609030101010101" charset="-122"/>
              </a:rPr>
              <a:t>藏在黑漆漆的灌木丛中</a:t>
            </a:r>
            <a:r>
              <a:rPr lang="en-US" altLang="zh-CN" sz="1800" b="0">
                <a:cs typeface="楷体_GB2312" panose="02010609030101010101" charset="-122"/>
              </a:rPr>
              <a:t>,</a:t>
            </a:r>
            <a:r>
              <a:rPr lang="zh-CN" altLang="en-US" sz="1800" b="0">
                <a:cs typeface="楷体_GB2312" panose="02010609030101010101" charset="-122"/>
              </a:rPr>
              <a:t>简顿时感到脊背发凉。</a:t>
            </a:r>
            <a:r>
              <a:rPr lang="en-US" altLang="zh-CN" sz="1800" b="0">
                <a:solidFill>
                  <a:schemeClr val="accent6">
                    <a:lumMod val="50000"/>
                  </a:schemeClr>
                </a:solidFill>
                <a:cs typeface="楷体_GB2312" panose="02010609030101010101" charset="-122"/>
              </a:rPr>
              <a:t>(</a:t>
            </a:r>
            <a:r>
              <a:rPr lang="zh-CN" altLang="en-US" sz="1800" b="0">
                <a:solidFill>
                  <a:schemeClr val="accent6">
                    <a:lumMod val="50000"/>
                  </a:schemeClr>
                </a:solidFill>
                <a:cs typeface="楷体_GB2312" panose="02010609030101010101" charset="-122"/>
              </a:rPr>
              <a:t>读后续写之恐惧心理描写</a:t>
            </a:r>
            <a:r>
              <a:rPr lang="en-US" altLang="zh-CN" sz="1800" b="0">
                <a:solidFill>
                  <a:schemeClr val="accent6">
                    <a:lumMod val="50000"/>
                  </a:schemeClr>
                </a:solidFill>
                <a:cs typeface="楷体_GB2312" panose="02010609030101010101" charset="-122"/>
              </a:rPr>
              <a:t>)</a:t>
            </a:r>
            <a:endParaRPr lang="en-US" altLang="zh-CN" sz="1800" b="0">
              <a:solidFill>
                <a:schemeClr val="accent6">
                  <a:lumMod val="50000"/>
                </a:schemeClr>
              </a:solidFill>
              <a:cs typeface="楷体_GB2312" panose="02010609030101010101" charset="-122"/>
            </a:endParaRPr>
          </a:p>
          <a:p>
            <a:pPr marL="0" indent="304800"/>
            <a:endParaRPr lang="en-US" altLang="zh-CN" sz="1800" b="0">
              <a:cs typeface="楷体_GB2312" panose="02010609030101010101" charset="-122"/>
            </a:endParaRPr>
          </a:p>
          <a:p>
            <a:pPr marL="0" indent="304800"/>
            <a:endParaRPr lang="en-US" altLang="zh-CN" sz="1800" b="0">
              <a:cs typeface="楷体_GB2312" panose="02010609030101010101" charset="-122"/>
            </a:endParaRPr>
          </a:p>
          <a:p>
            <a:pPr marL="0" indent="304800"/>
            <a:r>
              <a:rPr lang="en-US" altLang="zh-CN" sz="1800" b="0">
                <a:cs typeface="楷体_GB2312" panose="02010609030101010101" charset="-122"/>
              </a:rPr>
              <a:t>2.</a:t>
            </a:r>
            <a:r>
              <a:rPr lang="en-US" altLang="zh-CN" sz="1800" b="1">
                <a:solidFill>
                  <a:srgbClr val="C00000"/>
                </a:solidFill>
                <a:cs typeface="楷体_GB2312" panose="02010609030101010101" charset="-122"/>
              </a:rPr>
              <a:t>sb./sth. be likely to do sth </a:t>
            </a:r>
            <a:r>
              <a:rPr lang="zh-CN" altLang="en-US" sz="1800" b="1">
                <a:solidFill>
                  <a:srgbClr val="C00000"/>
                </a:solidFill>
                <a:cs typeface="楷体_GB2312" panose="02010609030101010101" charset="-122"/>
              </a:rPr>
              <a:t>某人</a:t>
            </a:r>
            <a:r>
              <a:rPr lang="en-US" altLang="zh-CN" sz="1800" b="1">
                <a:solidFill>
                  <a:srgbClr val="C00000"/>
                </a:solidFill>
                <a:cs typeface="楷体_GB2312" panose="02010609030101010101" charset="-122"/>
              </a:rPr>
              <a:t>/</a:t>
            </a:r>
            <a:r>
              <a:rPr lang="zh-CN" altLang="en-US" sz="1800" b="1">
                <a:solidFill>
                  <a:srgbClr val="C00000"/>
                </a:solidFill>
                <a:cs typeface="楷体_GB2312" panose="02010609030101010101" charset="-122"/>
              </a:rPr>
              <a:t>某物有可能做某事</a:t>
            </a:r>
            <a:r>
              <a:rPr lang="en-US" altLang="zh-CN" sz="1800" b="1">
                <a:solidFill>
                  <a:srgbClr val="C00000"/>
                </a:solidFill>
                <a:cs typeface="楷体_GB2312" panose="02010609030101010101" charset="-122"/>
              </a:rPr>
              <a:t> </a:t>
            </a:r>
            <a:endParaRPr lang="en-US" altLang="zh-CN" sz="1800" b="1">
              <a:solidFill>
                <a:srgbClr val="C00000"/>
              </a:solidFill>
              <a:cs typeface="楷体_GB2312" panose="02010609030101010101" charset="-122"/>
            </a:endParaRPr>
          </a:p>
          <a:p>
            <a:pPr marL="0" indent="304800"/>
            <a:r>
              <a:rPr lang="zh-CN" sz="1800" b="0">
                <a:cs typeface="楷体_GB2312" panose="02010609030101010101" charset="-122"/>
              </a:rPr>
              <a:t>如果你不懂中国的餐桌礼仪</a:t>
            </a:r>
            <a:r>
              <a:rPr lang="zh-CN" sz="1800" b="0">
                <a:latin typeface="MingLiU_HKSCS" charset="0"/>
                <a:ea typeface="宋体" panose="02010600030101010101" pitchFamily="2" charset="-122"/>
              </a:rPr>
              <a:t>，</a:t>
            </a:r>
            <a:r>
              <a:rPr lang="zh-CN" sz="1800" b="0">
                <a:cs typeface="楷体_GB2312" panose="02010609030101010101" charset="-122"/>
              </a:rPr>
              <a:t>你</a:t>
            </a:r>
            <a:r>
              <a:rPr lang="zh-CN" sz="1800" b="0">
                <a:solidFill>
                  <a:srgbClr val="FF0000"/>
                </a:solidFill>
                <a:cs typeface="楷体_GB2312" panose="02010609030101010101" charset="-122"/>
              </a:rPr>
              <a:t>可能会</a:t>
            </a:r>
            <a:r>
              <a:rPr lang="zh-CN" sz="1800" b="0">
                <a:cs typeface="楷体_GB2312" panose="02010609030101010101" charset="-122"/>
              </a:rPr>
              <a:t>使你的朋友感到尴尬。</a:t>
            </a:r>
            <a:r>
              <a:rPr lang="en-US" sz="1800">
                <a:solidFill>
                  <a:schemeClr val="accent6">
                    <a:lumMod val="50000"/>
                  </a:schemeClr>
                </a:solidFill>
                <a:latin typeface="Times New Roman" panose="02020603050405020304" charset="0"/>
                <a:ea typeface="隶书" panose="02010509060101010101" charset="-122"/>
                <a:sym typeface="+mn-ea"/>
              </a:rPr>
              <a:t>(2018</a:t>
            </a:r>
            <a:r>
              <a:rPr lang="zh-CN" altLang="en-US" sz="1800">
                <a:solidFill>
                  <a:schemeClr val="accent6">
                    <a:lumMod val="50000"/>
                  </a:schemeClr>
                </a:solidFill>
                <a:latin typeface="Times New Roman" panose="02020603050405020304" charset="0"/>
                <a:ea typeface="隶书" panose="02010509060101010101" charset="-122"/>
                <a:sym typeface="+mn-ea"/>
              </a:rPr>
              <a:t>年</a:t>
            </a:r>
            <a:r>
              <a:rPr lang="zh-CN" sz="1800">
                <a:solidFill>
                  <a:schemeClr val="accent6">
                    <a:lumMod val="50000"/>
                  </a:schemeClr>
                </a:solidFill>
                <a:ea typeface="隶书" panose="02010509060101010101" charset="-122"/>
                <a:sym typeface="+mn-ea"/>
              </a:rPr>
              <a:t>全国卷</a:t>
            </a:r>
            <a:r>
              <a:rPr lang="en-US" sz="1800">
                <a:solidFill>
                  <a:schemeClr val="accent6">
                    <a:lumMod val="50000"/>
                  </a:schemeClr>
                </a:solidFill>
                <a:latin typeface="宋体" panose="02010600030101010101" pitchFamily="2" charset="-122"/>
                <a:ea typeface="隶书" panose="02010509060101010101" charset="-122"/>
                <a:sym typeface="+mn-ea"/>
              </a:rPr>
              <a:t>Ⅰ</a:t>
            </a:r>
            <a:r>
              <a:rPr lang="zh-CN" altLang="en-US" sz="1800">
                <a:solidFill>
                  <a:schemeClr val="accent6">
                    <a:lumMod val="50000"/>
                  </a:schemeClr>
                </a:solidFill>
                <a:latin typeface="宋体" panose="02010600030101010101" pitchFamily="2" charset="-122"/>
                <a:ea typeface="隶书" panose="02010509060101010101" charset="-122"/>
                <a:sym typeface="+mn-ea"/>
              </a:rPr>
              <a:t>应用文向外国友人介绍中国餐桌礼仪</a:t>
            </a:r>
            <a:r>
              <a:rPr lang="en-US" sz="1800">
                <a:solidFill>
                  <a:schemeClr val="accent6">
                    <a:lumMod val="50000"/>
                  </a:schemeClr>
                </a:solidFill>
                <a:latin typeface="Times New Roman" panose="02020603050405020304" charset="0"/>
                <a:ea typeface="隶书" panose="02010509060101010101" charset="-122"/>
                <a:sym typeface="+mn-ea"/>
              </a:rPr>
              <a:t>)</a:t>
            </a:r>
            <a:endParaRPr lang="en-US" sz="1800" b="0">
              <a:solidFill>
                <a:schemeClr val="accent6">
                  <a:lumMod val="50000"/>
                </a:schemeClr>
              </a:solidFill>
              <a:latin typeface="宋体" panose="02010600030101010101" pitchFamily="2" charset="-122"/>
            </a:endParaRPr>
          </a:p>
          <a:p>
            <a:pPr marL="0" indent="304800"/>
            <a:r>
              <a:rPr lang="en-US" sz="1800" b="0">
                <a:latin typeface="Times New Roman" panose="02020603050405020304" charset="0"/>
              </a:rPr>
              <a:t>    </a:t>
            </a:r>
            <a:endParaRPr lang="en-US" altLang="en-US" sz="1800" b="0">
              <a:latin typeface="Times New Roman" panose="02020603050405020304" charset="0"/>
            </a:endParaRPr>
          </a:p>
        </p:txBody>
      </p:sp>
      <p:pic>
        <p:nvPicPr>
          <p:cNvPr id="9" name="图片 8" descr="商务礼仪之酒桌文化喝酒人物"/>
          <p:cNvPicPr>
            <a:picLocks noChangeAspect="1"/>
          </p:cNvPicPr>
          <p:nvPr/>
        </p:nvPicPr>
        <p:blipFill>
          <a:blip r:embed="rId4"/>
          <a:stretch>
            <a:fillRect/>
          </a:stretch>
        </p:blipFill>
        <p:spPr>
          <a:xfrm>
            <a:off x="6445250" y="2716530"/>
            <a:ext cx="2505710" cy="2505710"/>
          </a:xfrm>
          <a:prstGeom prst="rect">
            <a:avLst/>
          </a:prstGeom>
        </p:spPr>
      </p:pic>
      <p:sp>
        <p:nvSpPr>
          <p:cNvPr id="10" name="文本框 9"/>
          <p:cNvSpPr txBox="1"/>
          <p:nvPr/>
        </p:nvSpPr>
        <p:spPr>
          <a:xfrm>
            <a:off x="324485" y="1420495"/>
            <a:ext cx="8150225" cy="645160"/>
          </a:xfrm>
          <a:prstGeom prst="rect">
            <a:avLst/>
          </a:prstGeom>
          <a:noFill/>
        </p:spPr>
        <p:txBody>
          <a:bodyPr wrap="square" rtlCol="0" anchor="t">
            <a:spAutoFit/>
          </a:bodyPr>
          <a:p>
            <a:pPr marL="0" indent="304800"/>
            <a:r>
              <a:rPr lang="en-US" altLang="zh-CN" sz="1800">
                <a:solidFill>
                  <a:srgbClr val="FF0000"/>
                </a:solidFill>
                <a:cs typeface="楷体_GB2312" panose="02010609030101010101" charset="-122"/>
                <a:sym typeface="+mn-ea"/>
              </a:rPr>
              <a:t>It was likely that</a:t>
            </a:r>
            <a:r>
              <a:rPr lang="en-US" altLang="zh-CN" sz="1800">
                <a:cs typeface="楷体_GB2312" panose="02010609030101010101" charset="-122"/>
                <a:sym typeface="+mn-ea"/>
              </a:rPr>
              <a:t> fierce wild beasts were hiding in the dark bushes and a shiver ran down Jane’s spine.</a:t>
            </a:r>
            <a:endParaRPr lang="en-US" altLang="zh-CN" sz="1800">
              <a:cs typeface="楷体_GB2312" panose="02010609030101010101" charset="-122"/>
              <a:sym typeface="+mn-ea"/>
            </a:endParaRPr>
          </a:p>
        </p:txBody>
      </p:sp>
      <p:sp>
        <p:nvSpPr>
          <p:cNvPr id="11" name="文本框 10"/>
          <p:cNvSpPr txBox="1"/>
          <p:nvPr/>
        </p:nvSpPr>
        <p:spPr>
          <a:xfrm>
            <a:off x="324485" y="2849880"/>
            <a:ext cx="6857365" cy="645160"/>
          </a:xfrm>
          <a:prstGeom prst="rect">
            <a:avLst/>
          </a:prstGeom>
          <a:noFill/>
        </p:spPr>
        <p:txBody>
          <a:bodyPr wrap="square" rtlCol="0" anchor="t">
            <a:spAutoFit/>
          </a:bodyPr>
          <a:p>
            <a:pPr marL="0" indent="304800"/>
            <a:r>
              <a:rPr lang="en-US" sz="1800">
                <a:latin typeface="Times New Roman" panose="02020603050405020304" charset="0"/>
                <a:sym typeface="+mn-ea"/>
              </a:rPr>
              <a:t>You </a:t>
            </a:r>
            <a:r>
              <a:rPr lang="en-US" sz="1800">
                <a:solidFill>
                  <a:srgbClr val="FF0000"/>
                </a:solidFill>
                <a:latin typeface="Times New Roman" panose="02020603050405020304" charset="0"/>
                <a:sym typeface="+mn-ea"/>
              </a:rPr>
              <a:t>are likely to </a:t>
            </a:r>
            <a:r>
              <a:rPr lang="en-US" sz="1800">
                <a:latin typeface="Times New Roman" panose="02020603050405020304" charset="0"/>
                <a:sym typeface="+mn-ea"/>
              </a:rPr>
              <a:t>make your friends feel embarrassed</a:t>
            </a:r>
            <a:r>
              <a:rPr lang="en-US" sz="1800">
                <a:latin typeface="Times New Roman" panose="02020603050405020304" charset="0"/>
                <a:cs typeface="Times New Roman" panose="02020603050405020304" charset="0"/>
                <a:sym typeface="+mn-ea"/>
              </a:rPr>
              <a:t> </a:t>
            </a:r>
            <a:r>
              <a:rPr lang="en-US" sz="1800">
                <a:latin typeface="Times New Roman" panose="02020603050405020304" charset="0"/>
                <a:sym typeface="+mn-ea"/>
              </a:rPr>
              <a:t>if you don't know Chinese table manners.</a:t>
            </a:r>
            <a:endParaRPr lang="en-US" altLang="en-US" sz="1800">
              <a:latin typeface="Times New Roman" panose="02020603050405020304" charset="0"/>
              <a:sym typeface="+mn-ea"/>
            </a:endParaRPr>
          </a:p>
        </p:txBody>
      </p:sp>
      <p:sp>
        <p:nvSpPr>
          <p:cNvPr id="12" name="文本框 11"/>
          <p:cNvSpPr txBox="1"/>
          <p:nvPr/>
        </p:nvSpPr>
        <p:spPr>
          <a:xfrm>
            <a:off x="513080" y="3868420"/>
            <a:ext cx="5987415" cy="922020"/>
          </a:xfrm>
          <a:prstGeom prst="rect">
            <a:avLst/>
          </a:prstGeom>
          <a:noFill/>
        </p:spPr>
        <p:txBody>
          <a:bodyPr wrap="square" rtlCol="0" anchor="t">
            <a:spAutoFit/>
          </a:bodyPr>
          <a:p>
            <a:r>
              <a:rPr lang="en-US" altLang="zh-CN" b="1">
                <a:solidFill>
                  <a:srgbClr val="C00000"/>
                </a:solidFill>
                <a:sym typeface="+mn-ea"/>
              </a:rPr>
              <a:t>It is likely that</a:t>
            </a:r>
            <a:r>
              <a:rPr lang="en-US" altLang="zh-CN">
                <a:sym typeface="+mn-ea"/>
              </a:rPr>
              <a:t> a small act of kindness can melt people’s loneliness.</a:t>
            </a:r>
            <a:endParaRPr lang="en-US" altLang="zh-CN"/>
          </a:p>
          <a:p>
            <a:r>
              <a:rPr lang="en-US" altLang="zh-CN">
                <a:sym typeface="+mn-ea"/>
              </a:rPr>
              <a:t>=A small act of kindness</a:t>
            </a:r>
            <a:r>
              <a:rPr lang="en-US" altLang="zh-CN" b="1">
                <a:solidFill>
                  <a:srgbClr val="C00000"/>
                </a:solidFill>
                <a:sym typeface="+mn-ea"/>
              </a:rPr>
              <a:t> is likely to melt</a:t>
            </a:r>
            <a:r>
              <a:rPr lang="en-US" altLang="zh-CN">
                <a:sym typeface="+mn-ea"/>
              </a:rPr>
              <a:t> people’s loneliness.</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96215"/>
            <a:ext cx="4572000" cy="368300"/>
          </a:xfrm>
          <a:prstGeom prst="rect">
            <a:avLst/>
          </a:prstGeom>
          <a:noFill/>
        </p:spPr>
        <p:txBody>
          <a:bodyPr wrap="square" rtlCol="0" anchor="t">
            <a:spAutoFit/>
          </a:bodyPr>
          <a:p>
            <a:r>
              <a:rPr lang="zh-CN" altLang="en-US"/>
              <a:t>establish	/ɪˈstæblɪʃ/	vt.建立;创立</a:t>
            </a:r>
            <a:endParaRPr lang="zh-CN" altLang="en-US"/>
          </a:p>
        </p:txBody>
      </p:sp>
      <p:sp>
        <p:nvSpPr>
          <p:cNvPr id="4" name="文本框 3"/>
          <p:cNvSpPr txBox="1"/>
          <p:nvPr/>
        </p:nvSpPr>
        <p:spPr>
          <a:xfrm>
            <a:off x="684530" y="843915"/>
            <a:ext cx="8461375" cy="1198880"/>
          </a:xfrm>
          <a:prstGeom prst="rect">
            <a:avLst/>
          </a:prstGeom>
          <a:noFill/>
        </p:spPr>
        <p:txBody>
          <a:bodyPr wrap="square" rtlCol="0" anchor="t">
            <a:spAutoFit/>
          </a:bodyPr>
          <a:p>
            <a:r>
              <a:rPr lang="en-US" altLang="zh-CN"/>
              <a:t>1</a:t>
            </a:r>
            <a:r>
              <a:rPr lang="zh-CN" altLang="en-US"/>
              <a:t>. </a:t>
            </a:r>
            <a:r>
              <a:rPr lang="en-US" altLang="zh-CN" b="1">
                <a:solidFill>
                  <a:srgbClr val="C00000"/>
                </a:solidFill>
              </a:rPr>
              <a:t>establish the reputation </a:t>
            </a:r>
            <a:r>
              <a:rPr lang="zh-CN" altLang="en-US" b="1">
                <a:solidFill>
                  <a:srgbClr val="C00000"/>
                </a:solidFill>
              </a:rPr>
              <a:t>确立声誉</a:t>
            </a:r>
            <a:endParaRPr lang="zh-CN" altLang="en-US"/>
          </a:p>
          <a:p>
            <a:r>
              <a:rPr lang="zh-CN" altLang="en-US">
                <a:sym typeface="+mn-ea"/>
              </a:rPr>
              <a:t>这部小说确立了他至今仍为美国伟大作家之一的声誉。</a:t>
            </a:r>
            <a:r>
              <a:rPr lang="en-US" altLang="zh-CN">
                <a:solidFill>
                  <a:schemeClr val="accent6">
                    <a:lumMod val="50000"/>
                  </a:schemeClr>
                </a:solidFill>
                <a:sym typeface="+mn-ea"/>
              </a:rPr>
              <a:t>(</a:t>
            </a:r>
            <a:r>
              <a:rPr lang="zh-CN" altLang="en-US">
                <a:solidFill>
                  <a:schemeClr val="accent6">
                    <a:lumMod val="50000"/>
                  </a:schemeClr>
                </a:solidFill>
                <a:sym typeface="+mn-ea"/>
              </a:rPr>
              <a:t>应用文之介绍喜爱的作家）</a:t>
            </a:r>
            <a:endParaRPr lang="zh-CN" altLang="en-US"/>
          </a:p>
          <a:p>
            <a:endParaRPr lang="zh-CN" altLang="en-US"/>
          </a:p>
          <a:p>
            <a:endParaRPr lang="zh-CN" altLang="en-US"/>
          </a:p>
        </p:txBody>
      </p:sp>
      <p:sp>
        <p:nvSpPr>
          <p:cNvPr id="9" name="文本框 8"/>
          <p:cNvSpPr txBox="1"/>
          <p:nvPr/>
        </p:nvSpPr>
        <p:spPr>
          <a:xfrm>
            <a:off x="3204845" y="2428875"/>
            <a:ext cx="6627495" cy="2556510"/>
          </a:xfrm>
          <a:prstGeom prst="rect">
            <a:avLst/>
          </a:prstGeom>
          <a:noFill/>
        </p:spPr>
        <p:txBody>
          <a:bodyPr wrap="square" rtlCol="0" anchor="t">
            <a:noAutofit/>
          </a:bodyPr>
          <a:p>
            <a:r>
              <a:rPr lang="en-US" altLang="zh-CN"/>
              <a:t>2. </a:t>
            </a:r>
            <a:r>
              <a:rPr lang="en-US" altLang="zh-CN" b="1">
                <a:solidFill>
                  <a:srgbClr val="C00000"/>
                </a:solidFill>
              </a:rPr>
              <a:t>establish a relationship </a:t>
            </a:r>
            <a:r>
              <a:rPr lang="zh-CN" altLang="en-US" b="1">
                <a:solidFill>
                  <a:srgbClr val="C00000"/>
                </a:solidFill>
                <a:sym typeface="+mn-ea"/>
              </a:rPr>
              <a:t>建立关系</a:t>
            </a:r>
            <a:r>
              <a:rPr lang="en-US" altLang="zh-CN" b="1">
                <a:solidFill>
                  <a:srgbClr val="C00000"/>
                </a:solidFill>
                <a:sym typeface="+mn-ea"/>
              </a:rPr>
              <a:t>  </a:t>
            </a:r>
            <a:endParaRPr lang="en-US" altLang="zh-CN"/>
          </a:p>
          <a:p>
            <a:r>
              <a:rPr lang="zh-CN" altLang="en-US">
                <a:sym typeface="+mn-ea"/>
              </a:rPr>
              <a:t>我们学校与一所国际建立了良好的关系。</a:t>
            </a:r>
            <a:endParaRPr lang="en-US" altLang="zh-CN"/>
          </a:p>
          <a:p>
            <a:endParaRPr lang="zh-CN" altLang="en-US"/>
          </a:p>
        </p:txBody>
      </p:sp>
      <p:pic>
        <p:nvPicPr>
          <p:cNvPr id="10" name="图片 9" descr="几何拼图卡通爱图案形状智力装饰团队合作 "/>
          <p:cNvPicPr>
            <a:picLocks noChangeAspect="1"/>
          </p:cNvPicPr>
          <p:nvPr/>
        </p:nvPicPr>
        <p:blipFill>
          <a:blip r:embed="rId4"/>
          <a:stretch>
            <a:fillRect/>
          </a:stretch>
        </p:blipFill>
        <p:spPr>
          <a:xfrm>
            <a:off x="108585" y="2277110"/>
            <a:ext cx="2872740" cy="2872740"/>
          </a:xfrm>
          <a:prstGeom prst="rect">
            <a:avLst/>
          </a:prstGeom>
        </p:spPr>
      </p:pic>
      <p:sp>
        <p:nvSpPr>
          <p:cNvPr id="11" name="文本框 10"/>
          <p:cNvSpPr txBox="1"/>
          <p:nvPr/>
        </p:nvSpPr>
        <p:spPr>
          <a:xfrm>
            <a:off x="756285" y="1420495"/>
            <a:ext cx="7677785" cy="645160"/>
          </a:xfrm>
          <a:prstGeom prst="rect">
            <a:avLst/>
          </a:prstGeom>
          <a:noFill/>
        </p:spPr>
        <p:txBody>
          <a:bodyPr wrap="square" rtlCol="0" anchor="t">
            <a:spAutoFit/>
          </a:bodyPr>
          <a:p>
            <a:r>
              <a:rPr lang="zh-CN" altLang="en-US">
                <a:sym typeface="+mn-ea"/>
              </a:rPr>
              <a:t>This novel</a:t>
            </a:r>
            <a:r>
              <a:rPr lang="zh-CN" altLang="en-US">
                <a:solidFill>
                  <a:srgbClr val="FF0000"/>
                </a:solidFill>
                <a:sym typeface="+mn-ea"/>
              </a:rPr>
              <a:t> established the reputation</a:t>
            </a:r>
            <a:r>
              <a:rPr lang="en-US" altLang="zh-CN">
                <a:sym typeface="+mn-ea"/>
              </a:rPr>
              <a:t> that</a:t>
            </a:r>
            <a:r>
              <a:rPr lang="zh-CN" altLang="en-US">
                <a:sym typeface="+mn-ea"/>
              </a:rPr>
              <a:t> he still enjoys today as one ofAmerica’s greatest writers.</a:t>
            </a:r>
            <a:endParaRPr lang="zh-CN" altLang="en-US">
              <a:sym typeface="+mn-ea"/>
            </a:endParaRPr>
          </a:p>
        </p:txBody>
      </p:sp>
      <p:sp>
        <p:nvSpPr>
          <p:cNvPr id="12" name="文本框 11"/>
          <p:cNvSpPr txBox="1"/>
          <p:nvPr/>
        </p:nvSpPr>
        <p:spPr>
          <a:xfrm>
            <a:off x="3420745" y="3148330"/>
            <a:ext cx="5483225" cy="645160"/>
          </a:xfrm>
          <a:prstGeom prst="rect">
            <a:avLst/>
          </a:prstGeom>
          <a:noFill/>
        </p:spPr>
        <p:txBody>
          <a:bodyPr wrap="square" rtlCol="0" anchor="t">
            <a:spAutoFit/>
          </a:bodyPr>
          <a:p>
            <a:r>
              <a:rPr lang="en-US" altLang="zh-CN">
                <a:sym typeface="+mn-ea"/>
              </a:rPr>
              <a:t>Our</a:t>
            </a:r>
            <a:r>
              <a:rPr lang="zh-CN" altLang="en-US">
                <a:sym typeface="+mn-ea"/>
              </a:rPr>
              <a:t> school has </a:t>
            </a:r>
            <a:r>
              <a:rPr lang="zh-CN" altLang="en-US">
                <a:solidFill>
                  <a:srgbClr val="FF0000"/>
                </a:solidFill>
                <a:sym typeface="+mn-ea"/>
              </a:rPr>
              <a:t>established a successful relationship</a:t>
            </a:r>
            <a:r>
              <a:rPr lang="zh-CN" altLang="en-US">
                <a:sym typeface="+mn-ea"/>
              </a:rPr>
              <a:t> with </a:t>
            </a:r>
            <a:r>
              <a:rPr lang="en-US" altLang="zh-CN">
                <a:sym typeface="+mn-ea"/>
              </a:rPr>
              <a:t> an international school</a:t>
            </a:r>
            <a:r>
              <a:rPr lang="zh-CN" altLang="en-US">
                <a:sym typeface="+mn-ea"/>
              </a:rPr>
              <a:t>.</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29845" y="55245"/>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248285"/>
            <a:ext cx="4572000" cy="368300"/>
          </a:xfrm>
          <a:prstGeom prst="rect">
            <a:avLst/>
          </a:prstGeom>
          <a:noFill/>
        </p:spPr>
        <p:txBody>
          <a:bodyPr wrap="square" rtlCol="0" anchor="t">
            <a:spAutoFit/>
          </a:bodyPr>
          <a:p>
            <a:r>
              <a:rPr lang="zh-CN" altLang="en-US"/>
              <a:t>limit	/ˈlɪmɪt/	n.限度;限制 vt.限制;限定</a:t>
            </a:r>
            <a:endParaRPr lang="zh-CN" altLang="en-US"/>
          </a:p>
        </p:txBody>
      </p:sp>
      <p:sp>
        <p:nvSpPr>
          <p:cNvPr id="4" name="文本框 3"/>
          <p:cNvSpPr txBox="1"/>
          <p:nvPr/>
        </p:nvSpPr>
        <p:spPr>
          <a:xfrm>
            <a:off x="324485" y="2140585"/>
            <a:ext cx="7499350" cy="922020"/>
          </a:xfrm>
          <a:prstGeom prst="rect">
            <a:avLst/>
          </a:prstGeom>
          <a:noFill/>
        </p:spPr>
        <p:txBody>
          <a:bodyPr wrap="square" rtlCol="0">
            <a:spAutoFit/>
          </a:bodyPr>
          <a:p>
            <a:r>
              <a:rPr lang="en-US" altLang="zh-CN"/>
              <a:t>2. </a:t>
            </a:r>
            <a:r>
              <a:rPr lang="en-US" altLang="zh-CN" b="1">
                <a:solidFill>
                  <a:srgbClr val="C00000"/>
                </a:solidFill>
              </a:rPr>
              <a:t>be limited to  </a:t>
            </a:r>
            <a:r>
              <a:rPr lang="zh-CN" altLang="en-US" b="1">
                <a:solidFill>
                  <a:srgbClr val="C00000"/>
                </a:solidFill>
              </a:rPr>
              <a:t>局限于</a:t>
            </a:r>
            <a:endParaRPr lang="en-US" altLang="zh-CN"/>
          </a:p>
          <a:p>
            <a:r>
              <a:rPr lang="zh-CN" altLang="en-US"/>
              <a:t>没有爱</a:t>
            </a:r>
            <a:r>
              <a:rPr lang="en-US" altLang="zh-CN"/>
              <a:t>/</a:t>
            </a:r>
            <a:r>
              <a:rPr lang="zh-CN" altLang="en-US"/>
              <a:t>友谊</a:t>
            </a:r>
            <a:r>
              <a:rPr lang="en-US" altLang="zh-CN"/>
              <a:t>/</a:t>
            </a:r>
            <a:r>
              <a:rPr lang="zh-CN" altLang="en-US"/>
              <a:t>家人，你的世界将局限于一片荒芜。</a:t>
            </a:r>
            <a:r>
              <a:rPr lang="zh-CN" altLang="en-US">
                <a:solidFill>
                  <a:schemeClr val="accent6">
                    <a:lumMod val="50000"/>
                  </a:schemeClr>
                </a:solidFill>
              </a:rPr>
              <a:t>（读后续写之文末升华）</a:t>
            </a:r>
            <a:endParaRPr lang="zh-CN" altLang="en-US">
              <a:solidFill>
                <a:schemeClr val="accent6">
                  <a:lumMod val="50000"/>
                </a:schemeClr>
              </a:solidFill>
            </a:endParaRPr>
          </a:p>
          <a:p>
            <a:endParaRPr lang="en-US" altLang="zh-CN"/>
          </a:p>
        </p:txBody>
      </p:sp>
      <p:sp>
        <p:nvSpPr>
          <p:cNvPr id="9" name="文本框 8"/>
          <p:cNvSpPr txBox="1"/>
          <p:nvPr/>
        </p:nvSpPr>
        <p:spPr>
          <a:xfrm>
            <a:off x="252095" y="772160"/>
            <a:ext cx="5652770" cy="922020"/>
          </a:xfrm>
          <a:prstGeom prst="rect">
            <a:avLst/>
          </a:prstGeom>
          <a:noFill/>
        </p:spPr>
        <p:txBody>
          <a:bodyPr wrap="square" rtlCol="0" anchor="t">
            <a:spAutoFit/>
          </a:bodyPr>
          <a:p>
            <a:r>
              <a:rPr lang="en-US" altLang="zh-CN"/>
              <a:t>1. </a:t>
            </a:r>
            <a:r>
              <a:rPr lang="en-US" altLang="zh-CN" b="1">
                <a:solidFill>
                  <a:srgbClr val="C00000"/>
                </a:solidFill>
              </a:rPr>
              <a:t>There is a/no limit to.... </a:t>
            </a:r>
            <a:r>
              <a:rPr lang="zh-CN" altLang="en-US" b="1">
                <a:solidFill>
                  <a:srgbClr val="C00000"/>
                </a:solidFill>
              </a:rPr>
              <a:t>对</a:t>
            </a:r>
            <a:r>
              <a:rPr lang="en-US" altLang="zh-CN" b="1">
                <a:solidFill>
                  <a:srgbClr val="C00000"/>
                </a:solidFill>
              </a:rPr>
              <a:t>...</a:t>
            </a:r>
            <a:r>
              <a:rPr lang="zh-CN" altLang="en-US" b="1">
                <a:solidFill>
                  <a:srgbClr val="C00000"/>
                </a:solidFill>
              </a:rPr>
              <a:t>是有限制的</a:t>
            </a:r>
            <a:r>
              <a:rPr lang="en-US" altLang="zh-CN" b="1">
                <a:solidFill>
                  <a:srgbClr val="C00000"/>
                </a:solidFill>
              </a:rPr>
              <a:t>/</a:t>
            </a:r>
            <a:r>
              <a:rPr lang="zh-CN" altLang="en-US" b="1">
                <a:solidFill>
                  <a:srgbClr val="C00000"/>
                </a:solidFill>
              </a:rPr>
              <a:t>无限制的</a:t>
            </a:r>
            <a:endParaRPr lang="zh-CN" altLang="en-US"/>
          </a:p>
          <a:p>
            <a:r>
              <a:rPr lang="zh-CN" altLang="en-US">
                <a:sym typeface="+mn-ea"/>
              </a:rPr>
              <a:t>我从这次事件中学到：一个人的能力是无限的。</a:t>
            </a:r>
            <a:endParaRPr lang="zh-CN" altLang="en-US"/>
          </a:p>
          <a:p>
            <a:endParaRPr lang="zh-CN" altLang="en-US"/>
          </a:p>
        </p:txBody>
      </p:sp>
      <p:pic>
        <p:nvPicPr>
          <p:cNvPr id="10" name="图片 9" descr="微信截图_20230821095547"/>
          <p:cNvPicPr>
            <a:picLocks noChangeAspect="1"/>
          </p:cNvPicPr>
          <p:nvPr/>
        </p:nvPicPr>
        <p:blipFill>
          <a:blip r:embed="rId4"/>
          <a:stretch>
            <a:fillRect/>
          </a:stretch>
        </p:blipFill>
        <p:spPr>
          <a:xfrm>
            <a:off x="6012815" y="641350"/>
            <a:ext cx="3072130" cy="1684655"/>
          </a:xfrm>
          <a:prstGeom prst="rect">
            <a:avLst/>
          </a:prstGeom>
        </p:spPr>
      </p:pic>
      <p:sp>
        <p:nvSpPr>
          <p:cNvPr id="11" name="文本框 10"/>
          <p:cNvSpPr txBox="1"/>
          <p:nvPr/>
        </p:nvSpPr>
        <p:spPr>
          <a:xfrm>
            <a:off x="324485" y="3220720"/>
            <a:ext cx="8353425" cy="645160"/>
          </a:xfrm>
          <a:prstGeom prst="rect">
            <a:avLst/>
          </a:prstGeom>
          <a:noFill/>
        </p:spPr>
        <p:txBody>
          <a:bodyPr wrap="square" rtlCol="0" anchor="t">
            <a:spAutoFit/>
          </a:bodyPr>
          <a:p>
            <a:r>
              <a:rPr lang="zh-CN" altLang="en-US"/>
              <a:t>值得你特别注意的是，你的作品应该限制在3分钟内。</a:t>
            </a:r>
            <a:r>
              <a:rPr lang="en-US" altLang="zh-CN">
                <a:solidFill>
                  <a:schemeClr val="accent6">
                    <a:lumMod val="50000"/>
                  </a:schemeClr>
                </a:solidFill>
              </a:rPr>
              <a:t>(</a:t>
            </a:r>
            <a:r>
              <a:rPr lang="zh-CN" altLang="en-US">
                <a:solidFill>
                  <a:schemeClr val="accent6">
                    <a:lumMod val="50000"/>
                  </a:schemeClr>
                </a:solidFill>
              </a:rPr>
              <a:t>应用文之征集短视频</a:t>
            </a:r>
            <a:r>
              <a:rPr lang="en-US" altLang="zh-CN">
                <a:solidFill>
                  <a:schemeClr val="accent6">
                    <a:lumMod val="50000"/>
                  </a:schemeClr>
                </a:solidFill>
              </a:rPr>
              <a:t>)</a:t>
            </a:r>
            <a:endParaRPr lang="zh-CN" altLang="en-US">
              <a:solidFill>
                <a:schemeClr val="accent6">
                  <a:lumMod val="50000"/>
                </a:schemeClr>
              </a:solidFill>
            </a:endParaRPr>
          </a:p>
          <a:p>
            <a:endParaRPr lang="zh-CN" altLang="en-US"/>
          </a:p>
        </p:txBody>
      </p:sp>
      <p:sp>
        <p:nvSpPr>
          <p:cNvPr id="12" name="文本框 11"/>
          <p:cNvSpPr txBox="1"/>
          <p:nvPr/>
        </p:nvSpPr>
        <p:spPr>
          <a:xfrm>
            <a:off x="352425" y="1419860"/>
            <a:ext cx="5549265" cy="645160"/>
          </a:xfrm>
          <a:prstGeom prst="rect">
            <a:avLst/>
          </a:prstGeom>
          <a:noFill/>
        </p:spPr>
        <p:txBody>
          <a:bodyPr wrap="square" rtlCol="0" anchor="t">
            <a:spAutoFit/>
          </a:bodyPr>
          <a:p>
            <a:r>
              <a:rPr lang="zh-CN" altLang="en-US">
                <a:sym typeface="+mn-ea"/>
              </a:rPr>
              <a:t>I have learned from  the incident that</a:t>
            </a:r>
            <a:r>
              <a:rPr lang="zh-CN" altLang="en-US">
                <a:solidFill>
                  <a:srgbClr val="FF0000"/>
                </a:solidFill>
                <a:sym typeface="+mn-ea"/>
              </a:rPr>
              <a:t> there is no limit to </a:t>
            </a:r>
            <a:r>
              <a:rPr lang="zh-CN" altLang="en-US">
                <a:sym typeface="+mn-ea"/>
              </a:rPr>
              <a:t>one's ability.</a:t>
            </a:r>
            <a:endParaRPr lang="zh-CN" altLang="en-US">
              <a:sym typeface="+mn-ea"/>
            </a:endParaRPr>
          </a:p>
        </p:txBody>
      </p:sp>
      <p:sp>
        <p:nvSpPr>
          <p:cNvPr id="13" name="文本框 12"/>
          <p:cNvSpPr txBox="1"/>
          <p:nvPr/>
        </p:nvSpPr>
        <p:spPr>
          <a:xfrm>
            <a:off x="396240" y="2788285"/>
            <a:ext cx="7272020" cy="368300"/>
          </a:xfrm>
          <a:prstGeom prst="rect">
            <a:avLst/>
          </a:prstGeom>
          <a:noFill/>
        </p:spPr>
        <p:txBody>
          <a:bodyPr wrap="square" rtlCol="0" anchor="t">
            <a:spAutoFit/>
          </a:bodyPr>
          <a:p>
            <a:r>
              <a:rPr lang="en-US" altLang="zh-CN">
                <a:sym typeface="+mn-ea"/>
              </a:rPr>
              <a:t>Without love/friendship/family, your world would </a:t>
            </a:r>
            <a:r>
              <a:rPr lang="en-US" altLang="zh-CN">
                <a:solidFill>
                  <a:srgbClr val="FF0000"/>
                </a:solidFill>
                <a:sym typeface="+mn-ea"/>
              </a:rPr>
              <a:t>be limited to</a:t>
            </a:r>
            <a:r>
              <a:rPr lang="en-US" altLang="zh-CN">
                <a:sym typeface="+mn-ea"/>
              </a:rPr>
              <a:t> wildness.</a:t>
            </a:r>
            <a:endParaRPr lang="en-US" altLang="zh-CN">
              <a:sym typeface="+mn-ea"/>
            </a:endParaRPr>
          </a:p>
        </p:txBody>
      </p:sp>
      <p:sp>
        <p:nvSpPr>
          <p:cNvPr id="14" name="文本框 13"/>
          <p:cNvSpPr txBox="1"/>
          <p:nvPr/>
        </p:nvSpPr>
        <p:spPr>
          <a:xfrm>
            <a:off x="440690" y="3580130"/>
            <a:ext cx="8117840" cy="645160"/>
          </a:xfrm>
          <a:prstGeom prst="rect">
            <a:avLst/>
          </a:prstGeom>
          <a:noFill/>
        </p:spPr>
        <p:txBody>
          <a:bodyPr wrap="square" rtlCol="0" anchor="t">
            <a:spAutoFit/>
          </a:bodyPr>
          <a:p>
            <a:r>
              <a:rPr lang="zh-CN" altLang="en-US">
                <a:sym typeface="+mn-ea"/>
              </a:rPr>
              <a:t>What deserves your special attention is that your work should </a:t>
            </a:r>
            <a:r>
              <a:rPr lang="zh-CN" altLang="en-US">
                <a:solidFill>
                  <a:srgbClr val="FF0000"/>
                </a:solidFill>
                <a:sym typeface="+mn-ea"/>
              </a:rPr>
              <a:t>be limited to </a:t>
            </a:r>
            <a:r>
              <a:rPr lang="zh-CN" altLang="en-US">
                <a:sym typeface="+mn-ea"/>
              </a:rPr>
              <a:t>3 minutes.</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29845" y="55245"/>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248285"/>
            <a:ext cx="4572000" cy="368300"/>
          </a:xfrm>
          <a:prstGeom prst="rect">
            <a:avLst/>
          </a:prstGeom>
          <a:noFill/>
        </p:spPr>
        <p:txBody>
          <a:bodyPr wrap="square" rtlCol="0" anchor="t">
            <a:spAutoFit/>
          </a:bodyPr>
          <a:p>
            <a:r>
              <a:rPr lang="zh-CN" altLang="en-US"/>
              <a:t>limit	/ˈlɪmɪt/	n.限度;限制 vt.限制;限定</a:t>
            </a:r>
            <a:endParaRPr lang="zh-CN" altLang="en-US"/>
          </a:p>
        </p:txBody>
      </p:sp>
      <p:sp>
        <p:nvSpPr>
          <p:cNvPr id="100" name="文本框 99"/>
          <p:cNvSpPr txBox="1"/>
          <p:nvPr/>
        </p:nvSpPr>
        <p:spPr>
          <a:xfrm>
            <a:off x="3204845" y="961390"/>
            <a:ext cx="5726430" cy="2475230"/>
          </a:xfrm>
          <a:prstGeom prst="rect">
            <a:avLst/>
          </a:prstGeom>
          <a:noFill/>
          <a:ln w="9525">
            <a:noFill/>
          </a:ln>
        </p:spPr>
        <p:txBody>
          <a:bodyPr>
            <a:noAutofit/>
          </a:bodyPr>
          <a:p>
            <a:pPr marL="0" indent="0"/>
            <a:r>
              <a:rPr lang="en-US" sz="1800" b="0">
                <a:latin typeface="Times New Roman" panose="02020603050405020304" charset="0"/>
                <a:ea typeface="宋体" panose="02010600030101010101" pitchFamily="2" charset="-122"/>
              </a:rPr>
              <a:t>3. </a:t>
            </a:r>
            <a:r>
              <a:rPr lang="en-US" sz="1800" b="1">
                <a:solidFill>
                  <a:srgbClr val="C00000"/>
                </a:solidFill>
                <a:latin typeface="Times New Roman" panose="02020603050405020304" charset="0"/>
                <a:ea typeface="宋体" panose="02010600030101010101" pitchFamily="2" charset="-122"/>
              </a:rPr>
              <a:t>without limit </a:t>
            </a:r>
            <a:r>
              <a:rPr lang="zh-CN" altLang="en-US" sz="1800" b="1">
                <a:solidFill>
                  <a:srgbClr val="C00000"/>
                </a:solidFill>
                <a:latin typeface="Times New Roman" panose="02020603050405020304" charset="0"/>
                <a:ea typeface="宋体" panose="02010600030101010101" pitchFamily="2" charset="-122"/>
              </a:rPr>
              <a:t>无限制地</a:t>
            </a:r>
            <a:endParaRPr lang="en-US" sz="1800" b="1">
              <a:solidFill>
                <a:srgbClr val="C00000"/>
              </a:solidFill>
              <a:latin typeface="Times New Roman" panose="02020603050405020304" charset="0"/>
              <a:ea typeface="宋体" panose="02010600030101010101" pitchFamily="2" charset="-122"/>
            </a:endParaRPr>
          </a:p>
          <a:p>
            <a:pPr marL="0" indent="0"/>
            <a:r>
              <a:rPr lang="zh-CN" altLang="en-US" sz="1800" b="0">
                <a:latin typeface="Times New Roman" panose="02020603050405020304" charset="0"/>
                <a:ea typeface="宋体" panose="02010600030101010101" pitchFamily="2" charset="-122"/>
              </a:rPr>
              <a:t>自然资源如此有限，我们没有理由无限制地浪费它们。</a:t>
            </a:r>
            <a:r>
              <a:rPr lang="zh-CN" altLang="en-US" sz="1800">
                <a:solidFill>
                  <a:schemeClr val="accent6">
                    <a:lumMod val="50000"/>
                  </a:schemeClr>
                </a:solidFill>
                <a:sym typeface="+mn-ea"/>
              </a:rPr>
              <a:t>（</a:t>
            </a:r>
            <a:r>
              <a:rPr lang="zh-CN" sz="1800">
                <a:solidFill>
                  <a:schemeClr val="accent6">
                    <a:lumMod val="50000"/>
                  </a:schemeClr>
                </a:solidFill>
                <a:sym typeface="+mn-ea"/>
              </a:rPr>
              <a:t>应用文之倡议信保护自然资源</a:t>
            </a:r>
            <a:r>
              <a:rPr lang="zh-CN" altLang="en-US" sz="1800">
                <a:solidFill>
                  <a:schemeClr val="accent6">
                    <a:lumMod val="50000"/>
                  </a:schemeClr>
                </a:solidFill>
                <a:sym typeface="+mn-ea"/>
              </a:rPr>
              <a:t>）</a:t>
            </a:r>
            <a:endParaRPr lang="zh-CN" altLang="en-US" sz="1800">
              <a:solidFill>
                <a:schemeClr val="accent6">
                  <a:lumMod val="50000"/>
                </a:schemeClr>
              </a:solidFill>
            </a:endParaRPr>
          </a:p>
          <a:p>
            <a:pPr marL="0" indent="0"/>
            <a:endParaRPr lang="en-US" sz="1800" b="0">
              <a:latin typeface="Times New Roman" panose="02020603050405020304" charset="0"/>
              <a:ea typeface="宋体" panose="02010600030101010101" pitchFamily="2" charset="-122"/>
            </a:endParaRPr>
          </a:p>
          <a:p>
            <a:pPr marL="0" indent="0"/>
            <a:endParaRPr lang="zh-CN" altLang="en-US" sz="1800" b="0">
              <a:ea typeface="宋体" panose="02010600030101010101" pitchFamily="2" charset="-122"/>
            </a:endParaRPr>
          </a:p>
        </p:txBody>
      </p:sp>
      <p:sp>
        <p:nvSpPr>
          <p:cNvPr id="12" name="文本框 11"/>
          <p:cNvSpPr txBox="1"/>
          <p:nvPr/>
        </p:nvSpPr>
        <p:spPr>
          <a:xfrm>
            <a:off x="440690" y="3076575"/>
            <a:ext cx="8425180" cy="922020"/>
          </a:xfrm>
          <a:prstGeom prst="rect">
            <a:avLst/>
          </a:prstGeom>
          <a:noFill/>
        </p:spPr>
        <p:txBody>
          <a:bodyPr wrap="square" rtlCol="0">
            <a:spAutoFit/>
          </a:bodyPr>
          <a:p>
            <a:r>
              <a:rPr lang="en-US" altLang="zh-CN"/>
              <a:t>4.</a:t>
            </a:r>
            <a:r>
              <a:rPr lang="en-US" altLang="zh-CN" b="1">
                <a:solidFill>
                  <a:srgbClr val="C00000"/>
                </a:solidFill>
              </a:rPr>
              <a:t> limit...to... </a:t>
            </a:r>
            <a:r>
              <a:rPr lang="zh-CN" altLang="en-US" b="1">
                <a:solidFill>
                  <a:srgbClr val="C00000"/>
                </a:solidFill>
              </a:rPr>
              <a:t>把</a:t>
            </a:r>
            <a:r>
              <a:rPr lang="en-US" altLang="zh-CN" b="1">
                <a:solidFill>
                  <a:srgbClr val="C00000"/>
                </a:solidFill>
              </a:rPr>
              <a:t>...</a:t>
            </a:r>
            <a:r>
              <a:rPr lang="zh-CN" altLang="en-US" b="1">
                <a:solidFill>
                  <a:srgbClr val="C00000"/>
                </a:solidFill>
              </a:rPr>
              <a:t>限制在</a:t>
            </a:r>
            <a:r>
              <a:rPr lang="en-US" altLang="zh-CN" b="1">
                <a:solidFill>
                  <a:srgbClr val="C00000"/>
                </a:solidFill>
              </a:rPr>
              <a:t>...</a:t>
            </a:r>
            <a:r>
              <a:rPr lang="zh-CN" altLang="en-US" b="1">
                <a:solidFill>
                  <a:srgbClr val="C00000"/>
                </a:solidFill>
              </a:rPr>
              <a:t>内</a:t>
            </a:r>
            <a:endParaRPr lang="en-US" altLang="zh-CN"/>
          </a:p>
          <a:p>
            <a:r>
              <a:rPr lang="zh-CN" altLang="en-US"/>
              <a:t>此外，文章应限制在</a:t>
            </a:r>
            <a:r>
              <a:rPr lang="en-US" altLang="zh-CN"/>
              <a:t>500</a:t>
            </a:r>
            <a:r>
              <a:rPr lang="zh-CN" altLang="en-US"/>
              <a:t>字以内，且只能用英文撰写。</a:t>
            </a:r>
            <a:r>
              <a:rPr lang="en-US" altLang="zh-CN">
                <a:solidFill>
                  <a:schemeClr val="accent6">
                    <a:lumMod val="50000"/>
                  </a:schemeClr>
                </a:solidFill>
              </a:rPr>
              <a:t>(</a:t>
            </a:r>
            <a:r>
              <a:rPr lang="zh-CN" altLang="en-US">
                <a:solidFill>
                  <a:schemeClr val="accent6">
                    <a:lumMod val="50000"/>
                  </a:schemeClr>
                </a:solidFill>
              </a:rPr>
              <a:t>应用文之征稿启事</a:t>
            </a:r>
            <a:r>
              <a:rPr lang="en-US" altLang="zh-CN">
                <a:solidFill>
                  <a:schemeClr val="accent6">
                    <a:lumMod val="50000"/>
                  </a:schemeClr>
                </a:solidFill>
              </a:rPr>
              <a:t>)</a:t>
            </a:r>
            <a:endParaRPr lang="en-US" altLang="zh-CN">
              <a:solidFill>
                <a:schemeClr val="accent6">
                  <a:lumMod val="50000"/>
                </a:schemeClr>
              </a:solidFill>
            </a:endParaRPr>
          </a:p>
          <a:p>
            <a:endParaRPr lang="zh-CN" altLang="en-US"/>
          </a:p>
        </p:txBody>
      </p:sp>
      <p:pic>
        <p:nvPicPr>
          <p:cNvPr id="13" name="图片 12" descr="地球"/>
          <p:cNvPicPr>
            <a:picLocks noChangeAspect="1"/>
          </p:cNvPicPr>
          <p:nvPr/>
        </p:nvPicPr>
        <p:blipFill>
          <a:blip r:embed="rId4"/>
          <a:stretch>
            <a:fillRect/>
          </a:stretch>
        </p:blipFill>
        <p:spPr>
          <a:xfrm>
            <a:off x="180340" y="608965"/>
            <a:ext cx="2592070" cy="2592070"/>
          </a:xfrm>
          <a:prstGeom prst="rect">
            <a:avLst/>
          </a:prstGeom>
        </p:spPr>
      </p:pic>
      <p:sp>
        <p:nvSpPr>
          <p:cNvPr id="4" name="文本框 3"/>
          <p:cNvSpPr txBox="1"/>
          <p:nvPr/>
        </p:nvSpPr>
        <p:spPr>
          <a:xfrm>
            <a:off x="3371850" y="1924050"/>
            <a:ext cx="4572000" cy="645160"/>
          </a:xfrm>
          <a:prstGeom prst="rect">
            <a:avLst/>
          </a:prstGeom>
          <a:noFill/>
        </p:spPr>
        <p:txBody>
          <a:bodyPr wrap="square" rtlCol="0" anchor="t">
            <a:spAutoFit/>
          </a:bodyPr>
          <a:p>
            <a:pPr marL="0" indent="0"/>
            <a:r>
              <a:rPr lang="en-US" sz="1800">
                <a:latin typeface="Times New Roman" panose="02020603050405020304" charset="0"/>
                <a:sym typeface="+mn-ea"/>
              </a:rPr>
              <a:t>The natural resources are so </a:t>
            </a:r>
            <a:r>
              <a:rPr lang="en-US" sz="1800" b="1">
                <a:solidFill>
                  <a:srgbClr val="FF0000"/>
                </a:solidFill>
                <a:latin typeface="Times New Roman" panose="02020603050405020304" charset="0"/>
                <a:sym typeface="+mn-ea"/>
              </a:rPr>
              <a:t>limited</a:t>
            </a:r>
            <a:r>
              <a:rPr lang="en-US" sz="1800">
                <a:solidFill>
                  <a:srgbClr val="FF0000"/>
                </a:solidFill>
                <a:latin typeface="Times New Roman" panose="02020603050405020304" charset="0"/>
                <a:sym typeface="+mn-ea"/>
              </a:rPr>
              <a:t> </a:t>
            </a:r>
            <a:r>
              <a:rPr lang="en-US" sz="1800">
                <a:latin typeface="Times New Roman" panose="02020603050405020304" charset="0"/>
                <a:sym typeface="+mn-ea"/>
              </a:rPr>
              <a:t>that we have no reason to waste them </a:t>
            </a:r>
            <a:r>
              <a:rPr lang="en-US" sz="1800">
                <a:solidFill>
                  <a:srgbClr val="FF0000"/>
                </a:solidFill>
                <a:latin typeface="Times New Roman" panose="02020603050405020304" charset="0"/>
                <a:sym typeface="+mn-ea"/>
              </a:rPr>
              <a:t>without limit</a:t>
            </a:r>
            <a:r>
              <a:rPr lang="en-US" sz="1800">
                <a:latin typeface="Times New Roman" panose="02020603050405020304" charset="0"/>
                <a:sym typeface="+mn-ea"/>
              </a:rPr>
              <a:t>.</a:t>
            </a:r>
            <a:r>
              <a:rPr lang="zh-CN" sz="1800">
                <a:sym typeface="+mn-ea"/>
              </a:rPr>
              <a:t>　</a:t>
            </a:r>
            <a:endParaRPr lang="zh-CN" altLang="en-US" sz="1800">
              <a:sym typeface="+mn-ea"/>
            </a:endParaRPr>
          </a:p>
        </p:txBody>
      </p:sp>
      <p:sp>
        <p:nvSpPr>
          <p:cNvPr id="9" name="文本框 8"/>
          <p:cNvSpPr txBox="1"/>
          <p:nvPr/>
        </p:nvSpPr>
        <p:spPr>
          <a:xfrm>
            <a:off x="540385" y="3781425"/>
            <a:ext cx="7867650" cy="645160"/>
          </a:xfrm>
          <a:prstGeom prst="rect">
            <a:avLst/>
          </a:prstGeom>
          <a:noFill/>
        </p:spPr>
        <p:txBody>
          <a:bodyPr wrap="square" rtlCol="0" anchor="t">
            <a:spAutoFit/>
          </a:bodyPr>
          <a:p>
            <a:r>
              <a:rPr lang="en-US" altLang="zh-CN">
                <a:sym typeface="+mn-ea"/>
              </a:rPr>
              <a:t>Besides, you are supposed to </a:t>
            </a:r>
            <a:r>
              <a:rPr lang="en-US" altLang="zh-CN" b="1">
                <a:solidFill>
                  <a:srgbClr val="FF0000"/>
                </a:solidFill>
                <a:sym typeface="+mn-ea"/>
              </a:rPr>
              <a:t>limit</a:t>
            </a:r>
            <a:r>
              <a:rPr lang="en-US" altLang="zh-CN">
                <a:sym typeface="+mn-ea"/>
              </a:rPr>
              <a:t> your essays</a:t>
            </a:r>
            <a:r>
              <a:rPr lang="en-US" altLang="zh-CN" b="1">
                <a:solidFill>
                  <a:srgbClr val="FF0000"/>
                </a:solidFill>
                <a:sym typeface="+mn-ea"/>
              </a:rPr>
              <a:t> to</a:t>
            </a:r>
            <a:r>
              <a:rPr lang="en-US" altLang="zh-CN">
                <a:sym typeface="+mn-ea"/>
              </a:rPr>
              <a:t> 500 words and write in English only.</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476375" y="-19685"/>
            <a:ext cx="6635750" cy="645160"/>
          </a:xfrm>
          <a:prstGeom prst="rect">
            <a:avLst/>
          </a:prstGeom>
          <a:noFill/>
        </p:spPr>
        <p:txBody>
          <a:bodyPr wrap="square" rtlCol="0" anchor="t">
            <a:spAutoFit/>
          </a:bodyPr>
          <a:p>
            <a:r>
              <a:rPr lang="zh-CN" altLang="en-US"/>
              <a:t>prevent	/prɪˈvent/	vt.阻止;阻碍;阻挠</a:t>
            </a:r>
            <a:endParaRPr lang="zh-CN" altLang="en-US"/>
          </a:p>
          <a:p>
            <a:r>
              <a:rPr lang="zh-CN" altLang="en-US"/>
              <a:t>prevent ... from ...	/prɪˈvent frəm/	阻止;不准</a:t>
            </a:r>
            <a:endParaRPr lang="zh-CN" altLang="en-US"/>
          </a:p>
        </p:txBody>
      </p:sp>
      <p:sp>
        <p:nvSpPr>
          <p:cNvPr id="4" name="文本框 3"/>
          <p:cNvSpPr txBox="1"/>
          <p:nvPr/>
        </p:nvSpPr>
        <p:spPr>
          <a:xfrm>
            <a:off x="180340" y="792480"/>
            <a:ext cx="5829935" cy="1476375"/>
          </a:xfrm>
          <a:prstGeom prst="rect">
            <a:avLst/>
          </a:prstGeom>
          <a:noFill/>
        </p:spPr>
        <p:txBody>
          <a:bodyPr wrap="square" rtlCol="0">
            <a:spAutoFit/>
          </a:bodyPr>
          <a:p>
            <a:r>
              <a:rPr lang="en-US" altLang="zh-CN"/>
              <a:t>1.</a:t>
            </a:r>
            <a:r>
              <a:rPr lang="en-US" altLang="zh-CN" b="1">
                <a:solidFill>
                  <a:srgbClr val="C00000"/>
                </a:solidFill>
              </a:rPr>
              <a:t> </a:t>
            </a:r>
            <a:r>
              <a:rPr lang="zh-CN" altLang="en-US" b="1">
                <a:solidFill>
                  <a:srgbClr val="C00000"/>
                </a:solidFill>
                <a:sym typeface="+mn-ea"/>
              </a:rPr>
              <a:t>prevent  ...from ...　不准；阻止……</a:t>
            </a:r>
            <a:endParaRPr lang="en-US" altLang="zh-CN"/>
          </a:p>
          <a:p>
            <a:r>
              <a:rPr lang="zh-CN" altLang="en-US"/>
              <a:t>大卫患有使他不能像其他孩子一样走路或跑步的脑部疾病，但在学校他的同学们把他当做正常的孩子</a:t>
            </a:r>
            <a:r>
              <a:rPr lang="zh-CN" altLang="en-US">
                <a:solidFill>
                  <a:schemeClr val="accent6">
                    <a:lumMod val="50000"/>
                  </a:schemeClr>
                </a:solidFill>
              </a:rPr>
              <a:t>。</a:t>
            </a:r>
            <a:r>
              <a:rPr lang="en-US" altLang="zh-CN">
                <a:solidFill>
                  <a:schemeClr val="accent6">
                    <a:lumMod val="50000"/>
                  </a:schemeClr>
                </a:solidFill>
              </a:rPr>
              <a:t>(2022</a:t>
            </a:r>
            <a:r>
              <a:rPr lang="zh-CN" altLang="en-US">
                <a:solidFill>
                  <a:schemeClr val="accent6">
                    <a:lumMod val="50000"/>
                  </a:schemeClr>
                </a:solidFill>
              </a:rPr>
              <a:t>全国</a:t>
            </a:r>
            <a:r>
              <a:rPr lang="en-US" altLang="zh-CN">
                <a:solidFill>
                  <a:schemeClr val="accent6">
                    <a:lumMod val="50000"/>
                  </a:schemeClr>
                </a:solidFill>
              </a:rPr>
              <a:t>I </a:t>
            </a:r>
            <a:r>
              <a:rPr lang="zh-CN" altLang="en-US">
                <a:solidFill>
                  <a:schemeClr val="accent6">
                    <a:lumMod val="50000"/>
                  </a:schemeClr>
                </a:solidFill>
              </a:rPr>
              <a:t>续写原文身残志坚男孩勇敢战胜自我</a:t>
            </a:r>
            <a:r>
              <a:rPr lang="en-US" altLang="zh-CN">
                <a:solidFill>
                  <a:schemeClr val="accent6">
                    <a:lumMod val="50000"/>
                  </a:schemeClr>
                </a:solidFill>
              </a:rPr>
              <a:t>)</a:t>
            </a:r>
            <a:endParaRPr lang="zh-CN" altLang="en-US">
              <a:solidFill>
                <a:schemeClr val="accent6">
                  <a:lumMod val="50000"/>
                </a:schemeClr>
              </a:solidFill>
            </a:endParaRPr>
          </a:p>
          <a:p>
            <a:endParaRPr lang="en-US" altLang="zh-CN"/>
          </a:p>
        </p:txBody>
      </p:sp>
      <p:sp>
        <p:nvSpPr>
          <p:cNvPr id="9" name="文本框 8"/>
          <p:cNvSpPr txBox="1"/>
          <p:nvPr/>
        </p:nvSpPr>
        <p:spPr>
          <a:xfrm>
            <a:off x="180340" y="2989580"/>
            <a:ext cx="8866505" cy="645160"/>
          </a:xfrm>
          <a:prstGeom prst="rect">
            <a:avLst/>
          </a:prstGeom>
          <a:noFill/>
        </p:spPr>
        <p:txBody>
          <a:bodyPr wrap="square" rtlCol="0" anchor="t">
            <a:spAutoFit/>
          </a:bodyPr>
          <a:p>
            <a:r>
              <a:rPr lang="en-US" altLang="zh-CN"/>
              <a:t>2. </a:t>
            </a:r>
            <a:r>
              <a:rPr lang="zh-CN" altLang="en-US">
                <a:sym typeface="+mn-ea"/>
              </a:rPr>
              <a:t>她父母的目的是使她不受任何坏影响的干扰以便她能养成良好的习惯和礼貌。</a:t>
            </a:r>
            <a:endParaRPr lang="en-US" altLang="zh-CN"/>
          </a:p>
          <a:p>
            <a:endParaRPr lang="zh-CN" altLang="en-US"/>
          </a:p>
        </p:txBody>
      </p:sp>
      <p:sp>
        <p:nvSpPr>
          <p:cNvPr id="11" name="文本框 10"/>
          <p:cNvSpPr txBox="1"/>
          <p:nvPr/>
        </p:nvSpPr>
        <p:spPr>
          <a:xfrm>
            <a:off x="130810" y="3911600"/>
            <a:ext cx="8765540" cy="1198880"/>
          </a:xfrm>
          <a:prstGeom prst="rect">
            <a:avLst/>
          </a:prstGeom>
          <a:noFill/>
        </p:spPr>
        <p:txBody>
          <a:bodyPr wrap="square" rtlCol="0" anchor="t">
            <a:spAutoFit/>
          </a:bodyPr>
          <a:p>
            <a:r>
              <a:rPr lang="en-US" altLang="zh-CN"/>
              <a:t>3. </a:t>
            </a:r>
            <a:r>
              <a:rPr lang="en-US" altLang="zh-CN" b="1">
                <a:solidFill>
                  <a:srgbClr val="C00000"/>
                </a:solidFill>
              </a:rPr>
              <a:t>protect...against </a:t>
            </a:r>
            <a:r>
              <a:rPr lang="zh-CN" altLang="en-US" b="1">
                <a:solidFill>
                  <a:srgbClr val="C00000"/>
                </a:solidFill>
              </a:rPr>
              <a:t>	</a:t>
            </a:r>
            <a:r>
              <a:rPr lang="zh-CN" altLang="en-US" b="1">
                <a:solidFill>
                  <a:srgbClr val="C00000"/>
                </a:solidFill>
                <a:sym typeface="+mn-ea"/>
              </a:rPr>
              <a:t>保护……免受……伤害</a:t>
            </a:r>
            <a:endParaRPr lang="zh-CN" altLang="en-US"/>
          </a:p>
          <a:p>
            <a:r>
              <a:rPr lang="zh-CN" altLang="en-US">
                <a:sym typeface="+mn-ea"/>
              </a:rPr>
              <a:t>多亏了他在疫情中的努力，他保护了市民免遭感染。</a:t>
            </a:r>
            <a:r>
              <a:rPr lang="zh-CN" altLang="en-US">
                <a:solidFill>
                  <a:schemeClr val="accent6">
                    <a:lumMod val="50000"/>
                  </a:schemeClr>
                </a:solidFill>
                <a:sym typeface="+mn-ea"/>
              </a:rPr>
              <a:t>（应用文之感动人物介绍）</a:t>
            </a:r>
            <a:endParaRPr lang="zh-CN" altLang="en-US">
              <a:solidFill>
                <a:schemeClr val="accent6">
                  <a:lumMod val="50000"/>
                </a:schemeClr>
              </a:solidFill>
            </a:endParaRPr>
          </a:p>
          <a:p>
            <a:endParaRPr lang="zh-CN" altLang="en-US"/>
          </a:p>
          <a:p>
            <a:endParaRPr lang="zh-CN" altLang="en-US"/>
          </a:p>
        </p:txBody>
      </p:sp>
      <p:sp>
        <p:nvSpPr>
          <p:cNvPr id="12" name="圆角矩形 11"/>
          <p:cNvSpPr/>
          <p:nvPr>
            <p:custDataLst>
              <p:tags r:id="rId4"/>
            </p:custDataLst>
          </p:nvPr>
        </p:nvSpPr>
        <p:spPr>
          <a:xfrm>
            <a:off x="6085205" y="916305"/>
            <a:ext cx="3044190" cy="20650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800">
                <a:solidFill>
                  <a:schemeClr val="accent6">
                    <a:lumMod val="50000"/>
                  </a:schemeClr>
                </a:solidFill>
                <a:sym typeface="+mn-ea"/>
              </a:rPr>
              <a:t>1. </a:t>
            </a:r>
            <a:r>
              <a:rPr lang="zh-CN" altLang="en-US" sz="1800">
                <a:solidFill>
                  <a:schemeClr val="accent6">
                    <a:lumMod val="50000"/>
                  </a:schemeClr>
                </a:solidFill>
                <a:sym typeface="+mn-ea"/>
              </a:rPr>
              <a:t>prevent  ...from ...　　　　　           不准；阻止……</a:t>
            </a:r>
            <a:endParaRPr lang="zh-CN" altLang="en-US" sz="1800">
              <a:solidFill>
                <a:schemeClr val="accent6">
                  <a:lumMod val="50000"/>
                </a:schemeClr>
              </a:solidFill>
            </a:endParaRPr>
          </a:p>
          <a:p>
            <a:pPr algn="l"/>
            <a:r>
              <a:rPr lang="en-US" altLang="zh-CN" sz="1800">
                <a:solidFill>
                  <a:schemeClr val="accent6">
                    <a:lumMod val="50000"/>
                  </a:schemeClr>
                </a:solidFill>
                <a:sym typeface="+mn-ea"/>
              </a:rPr>
              <a:t>2. </a:t>
            </a:r>
            <a:r>
              <a:rPr lang="zh-CN" altLang="en-US" sz="1800">
                <a:solidFill>
                  <a:schemeClr val="accent6">
                    <a:lumMod val="50000"/>
                  </a:schemeClr>
                </a:solidFill>
                <a:sym typeface="+mn-ea"/>
              </a:rPr>
              <a:t>stop/keep  ...from (doing) ...            制止……</a:t>
            </a:r>
            <a:endParaRPr lang="zh-CN" altLang="en-US" sz="1800">
              <a:solidFill>
                <a:schemeClr val="accent6">
                  <a:lumMod val="50000"/>
                </a:schemeClr>
              </a:solidFill>
            </a:endParaRPr>
          </a:p>
          <a:p>
            <a:pPr algn="l"/>
            <a:r>
              <a:rPr lang="en-US" altLang="zh-CN" sz="1800">
                <a:solidFill>
                  <a:schemeClr val="accent6">
                    <a:lumMod val="50000"/>
                  </a:schemeClr>
                </a:solidFill>
                <a:sym typeface="+mn-ea"/>
              </a:rPr>
              <a:t>3. </a:t>
            </a:r>
            <a:r>
              <a:rPr lang="zh-CN" altLang="en-US" sz="1800">
                <a:solidFill>
                  <a:schemeClr val="accent6">
                    <a:lumMod val="50000"/>
                  </a:schemeClr>
                </a:solidFill>
                <a:sym typeface="+mn-ea"/>
              </a:rPr>
              <a:t>protect  ...from/against (doing) ...        </a:t>
            </a:r>
            <a:endParaRPr lang="zh-CN" altLang="en-US" sz="1800">
              <a:solidFill>
                <a:schemeClr val="accent6">
                  <a:lumMod val="50000"/>
                </a:schemeClr>
              </a:solidFill>
              <a:sym typeface="+mn-ea"/>
            </a:endParaRPr>
          </a:p>
          <a:p>
            <a:pPr algn="l"/>
            <a:r>
              <a:rPr lang="zh-CN" altLang="en-US" sz="1800">
                <a:solidFill>
                  <a:schemeClr val="accent6">
                    <a:lumMod val="50000"/>
                  </a:schemeClr>
                </a:solidFill>
                <a:sym typeface="+mn-ea"/>
              </a:rPr>
              <a:t>保护……免受……伤害</a:t>
            </a:r>
            <a:endParaRPr lang="zh-CN" altLang="en-US" sz="1800">
              <a:solidFill>
                <a:schemeClr val="accent6">
                  <a:lumMod val="50000"/>
                </a:schemeClr>
              </a:solidFill>
              <a:sym typeface="+mn-ea"/>
            </a:endParaRPr>
          </a:p>
        </p:txBody>
      </p:sp>
      <p:sp>
        <p:nvSpPr>
          <p:cNvPr id="10" name="文本框 9"/>
          <p:cNvSpPr txBox="1"/>
          <p:nvPr/>
        </p:nvSpPr>
        <p:spPr>
          <a:xfrm>
            <a:off x="351790" y="1924685"/>
            <a:ext cx="5733415" cy="922020"/>
          </a:xfrm>
          <a:prstGeom prst="rect">
            <a:avLst/>
          </a:prstGeom>
          <a:noFill/>
        </p:spPr>
        <p:txBody>
          <a:bodyPr wrap="square" rtlCol="0" anchor="t">
            <a:spAutoFit/>
          </a:bodyPr>
          <a:p>
            <a:r>
              <a:rPr lang="en-US" altLang="zh-CN">
                <a:sym typeface="+mn-ea"/>
              </a:rPr>
              <a:t>David had a brain disease which </a:t>
            </a:r>
            <a:r>
              <a:rPr lang="en-US" altLang="zh-CN">
                <a:solidFill>
                  <a:srgbClr val="FF0000"/>
                </a:solidFill>
                <a:sym typeface="+mn-ea"/>
              </a:rPr>
              <a:t>prevented</a:t>
            </a:r>
            <a:r>
              <a:rPr lang="en-US" altLang="zh-CN">
                <a:sym typeface="+mn-ea"/>
              </a:rPr>
              <a:t> him</a:t>
            </a:r>
            <a:r>
              <a:rPr lang="en-US" altLang="zh-CN">
                <a:solidFill>
                  <a:srgbClr val="FF0000"/>
                </a:solidFill>
                <a:sym typeface="+mn-ea"/>
              </a:rPr>
              <a:t> from</a:t>
            </a:r>
            <a:r>
              <a:rPr lang="en-US" altLang="zh-CN">
                <a:sym typeface="+mn-ea"/>
              </a:rPr>
              <a:t> walking or running like other children, but at school his classmates thought of him as a regular child.</a:t>
            </a:r>
            <a:endParaRPr lang="en-US" altLang="zh-CN">
              <a:sym typeface="+mn-ea"/>
            </a:endParaRPr>
          </a:p>
        </p:txBody>
      </p:sp>
      <p:sp>
        <p:nvSpPr>
          <p:cNvPr id="13" name="文本框 12"/>
          <p:cNvSpPr txBox="1"/>
          <p:nvPr/>
        </p:nvSpPr>
        <p:spPr>
          <a:xfrm>
            <a:off x="324485" y="3292475"/>
            <a:ext cx="8185150" cy="645160"/>
          </a:xfrm>
          <a:prstGeom prst="rect">
            <a:avLst/>
          </a:prstGeom>
          <a:noFill/>
        </p:spPr>
        <p:txBody>
          <a:bodyPr wrap="square" rtlCol="0" anchor="t">
            <a:spAutoFit/>
          </a:bodyPr>
          <a:p>
            <a:r>
              <a:rPr lang="zh-CN" altLang="en-US">
                <a:sym typeface="+mn-ea"/>
              </a:rPr>
              <a:t>Her parents</a:t>
            </a:r>
            <a:r>
              <a:rPr lang="en-US" altLang="zh-CN">
                <a:sym typeface="+mn-ea"/>
              </a:rPr>
              <a:t>’</a:t>
            </a:r>
            <a:r>
              <a:rPr lang="zh-CN" altLang="en-US">
                <a:sym typeface="+mn-ea"/>
              </a:rPr>
              <a:t> aim is to </a:t>
            </a:r>
            <a:r>
              <a:rPr lang="zh-CN" altLang="en-US" b="1">
                <a:solidFill>
                  <a:srgbClr val="C00000"/>
                </a:solidFill>
                <a:sym typeface="+mn-ea"/>
              </a:rPr>
              <a:t>prevent </a:t>
            </a:r>
            <a:r>
              <a:rPr lang="zh-CN" altLang="en-US">
                <a:sym typeface="+mn-ea"/>
              </a:rPr>
              <a:t>her </a:t>
            </a:r>
            <a:r>
              <a:rPr lang="zh-CN" altLang="en-US" b="1">
                <a:solidFill>
                  <a:srgbClr val="C00000"/>
                </a:solidFill>
                <a:sym typeface="+mn-ea"/>
              </a:rPr>
              <a:t>from</a:t>
            </a:r>
            <a:r>
              <a:rPr lang="zh-CN" altLang="en-US">
                <a:sym typeface="+mn-ea"/>
              </a:rPr>
              <a:t> any bad impact so that she can form a good habit and have graceful manners.</a:t>
            </a:r>
            <a:endParaRPr lang="zh-CN" altLang="en-US">
              <a:sym typeface="+mn-ea"/>
            </a:endParaRPr>
          </a:p>
        </p:txBody>
      </p:sp>
      <p:sp>
        <p:nvSpPr>
          <p:cNvPr id="14" name="文本框 13"/>
          <p:cNvSpPr txBox="1"/>
          <p:nvPr/>
        </p:nvSpPr>
        <p:spPr>
          <a:xfrm>
            <a:off x="252095" y="4484370"/>
            <a:ext cx="8411845" cy="368300"/>
          </a:xfrm>
          <a:prstGeom prst="rect">
            <a:avLst/>
          </a:prstGeom>
          <a:noFill/>
        </p:spPr>
        <p:txBody>
          <a:bodyPr wrap="square" rtlCol="0" anchor="t">
            <a:spAutoFit/>
          </a:bodyPr>
          <a:p>
            <a:r>
              <a:rPr lang="zh-CN" altLang="en-US">
                <a:sym typeface="+mn-ea"/>
              </a:rPr>
              <a:t>Thanks to his efforts  in epidemic, he</a:t>
            </a:r>
            <a:r>
              <a:rPr lang="zh-CN" altLang="en-US">
                <a:solidFill>
                  <a:srgbClr val="FF0000"/>
                </a:solidFill>
                <a:sym typeface="+mn-ea"/>
              </a:rPr>
              <a:t> protected</a:t>
            </a:r>
            <a:r>
              <a:rPr lang="zh-CN" altLang="en-US">
                <a:sym typeface="+mn-ea"/>
              </a:rPr>
              <a:t> the citizens </a:t>
            </a:r>
            <a:r>
              <a:rPr lang="zh-CN" altLang="en-US">
                <a:solidFill>
                  <a:srgbClr val="FF0000"/>
                </a:solidFill>
                <a:sym typeface="+mn-ea"/>
              </a:rPr>
              <a:t>against </a:t>
            </a:r>
            <a:r>
              <a:rPr lang="zh-CN" altLang="en-US">
                <a:sym typeface="+mn-ea"/>
              </a:rPr>
              <a:t>infection.</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to="" calcmode="lin" valueType="num">
                                      <p:cBhvr>
                                        <p:cTn id="19" dur="1" fill="hold"/>
                                        <p:tgtEl>
                                          <p:spTgt spid="13"/>
                                        </p:tgtEl>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to="" calcmode="lin" valueType="num">
                                      <p:cBhvr>
                                        <p:cTn id="24"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0" grpId="0"/>
      <p:bldP spid="10" grpId="1"/>
      <p:bldP spid="13" grpId="0"/>
      <p:bldP spid="13"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9685"/>
            <a:ext cx="7071360" cy="645160"/>
          </a:xfrm>
          <a:prstGeom prst="rect">
            <a:avLst/>
          </a:prstGeom>
          <a:noFill/>
        </p:spPr>
        <p:txBody>
          <a:bodyPr wrap="square" rtlCol="0" anchor="t">
            <a:spAutoFit/>
          </a:bodyPr>
          <a:p>
            <a:r>
              <a:rPr lang="zh-CN" altLang="en-US"/>
              <a:t>contribution	/ˌkɒntrɪˈbju:ʃn/	n.捐款;贡献;捐赠</a:t>
            </a:r>
            <a:endParaRPr lang="zh-CN" altLang="en-US"/>
          </a:p>
          <a:p>
            <a:r>
              <a:rPr lang="zh-CN" altLang="en-US"/>
              <a:t>contribute	/kənˈtrɪbju:t/	vi.&amp;vt.捐献;捐助</a:t>
            </a:r>
            <a:endParaRPr lang="zh-CN" altLang="en-US"/>
          </a:p>
        </p:txBody>
      </p:sp>
      <p:sp>
        <p:nvSpPr>
          <p:cNvPr id="4" name="文本框 3"/>
          <p:cNvSpPr txBox="1"/>
          <p:nvPr/>
        </p:nvSpPr>
        <p:spPr>
          <a:xfrm>
            <a:off x="252095" y="843915"/>
            <a:ext cx="7010400" cy="1476375"/>
          </a:xfrm>
          <a:prstGeom prst="rect">
            <a:avLst/>
          </a:prstGeom>
          <a:noFill/>
        </p:spPr>
        <p:txBody>
          <a:bodyPr wrap="square" rtlCol="0">
            <a:spAutoFit/>
          </a:bodyPr>
          <a:p>
            <a:r>
              <a:rPr lang="en-US" altLang="zh-CN"/>
              <a:t>1.</a:t>
            </a:r>
            <a:r>
              <a:rPr lang="en-US" altLang="zh-CN" b="1">
                <a:solidFill>
                  <a:srgbClr val="C00000"/>
                </a:solidFill>
              </a:rPr>
              <a:t>contribute to </a:t>
            </a:r>
            <a:r>
              <a:rPr lang="zh-CN" altLang="en-US" b="1">
                <a:solidFill>
                  <a:srgbClr val="C00000"/>
                </a:solidFill>
              </a:rPr>
              <a:t>有助于</a:t>
            </a:r>
            <a:r>
              <a:rPr lang="en-US" altLang="zh-CN"/>
              <a:t> </a:t>
            </a:r>
            <a:endParaRPr lang="en-US" altLang="zh-CN"/>
          </a:p>
          <a:p>
            <a:r>
              <a:rPr lang="zh-CN" altLang="en-US"/>
              <a:t>就我而言，定期阅读英文报纸的确有助于提高我的英语水平。</a:t>
            </a:r>
            <a:r>
              <a:rPr lang="en-US" altLang="zh-CN">
                <a:solidFill>
                  <a:schemeClr val="accent6">
                    <a:lumMod val="50000"/>
                  </a:schemeClr>
                </a:solidFill>
                <a:sym typeface="+mn-ea"/>
              </a:rPr>
              <a:t>(</a:t>
            </a:r>
            <a:r>
              <a:rPr lang="zh-CN" altLang="en-US">
                <a:solidFill>
                  <a:schemeClr val="accent6">
                    <a:lumMod val="50000"/>
                  </a:schemeClr>
                </a:solidFill>
                <a:sym typeface="+mn-ea"/>
              </a:rPr>
              <a:t>应用文之学习英语的方法</a:t>
            </a:r>
            <a:r>
              <a:rPr lang="en-US" altLang="zh-CN">
                <a:solidFill>
                  <a:schemeClr val="accent6">
                    <a:lumMod val="50000"/>
                  </a:schemeClr>
                </a:solidFill>
                <a:sym typeface="+mn-ea"/>
              </a:rPr>
              <a:t>)</a:t>
            </a:r>
            <a:endParaRPr lang="en-US" altLang="zh-CN">
              <a:solidFill>
                <a:schemeClr val="accent6">
                  <a:lumMod val="50000"/>
                </a:schemeClr>
              </a:solidFill>
              <a:sym typeface="+mn-ea"/>
            </a:endParaRPr>
          </a:p>
          <a:p>
            <a:endParaRPr lang="zh-CN" altLang="en-US"/>
          </a:p>
          <a:p>
            <a:endParaRPr lang="zh-CN" altLang="en-US"/>
          </a:p>
        </p:txBody>
      </p:sp>
      <p:sp>
        <p:nvSpPr>
          <p:cNvPr id="9" name="文本框 8"/>
          <p:cNvSpPr txBox="1"/>
          <p:nvPr>
            <p:custDataLst>
              <p:tags r:id="rId4"/>
            </p:custDataLst>
          </p:nvPr>
        </p:nvSpPr>
        <p:spPr>
          <a:xfrm>
            <a:off x="180340" y="2860675"/>
            <a:ext cx="8334375" cy="1476375"/>
          </a:xfrm>
          <a:prstGeom prst="rect">
            <a:avLst/>
          </a:prstGeom>
          <a:noFill/>
        </p:spPr>
        <p:txBody>
          <a:bodyPr wrap="square" rtlCol="0">
            <a:spAutoFit/>
          </a:bodyPr>
          <a:p>
            <a:r>
              <a:rPr lang="en-US" altLang="zh-CN"/>
              <a:t>2. </a:t>
            </a:r>
            <a:r>
              <a:rPr lang="en-US" altLang="zh-CN" b="1">
                <a:solidFill>
                  <a:srgbClr val="C00000"/>
                </a:solidFill>
              </a:rPr>
              <a:t>make a contribution to </a:t>
            </a:r>
            <a:r>
              <a:rPr lang="zh-CN" altLang="en-US" b="1">
                <a:solidFill>
                  <a:srgbClr val="C00000"/>
                </a:solidFill>
              </a:rPr>
              <a:t>对</a:t>
            </a:r>
            <a:r>
              <a:rPr lang="en-US" altLang="zh-CN" b="1">
                <a:solidFill>
                  <a:srgbClr val="C00000"/>
                </a:solidFill>
              </a:rPr>
              <a:t>...</a:t>
            </a:r>
            <a:r>
              <a:rPr lang="zh-CN" altLang="en-US" b="1">
                <a:solidFill>
                  <a:srgbClr val="C00000"/>
                </a:solidFill>
              </a:rPr>
              <a:t>做出贡献</a:t>
            </a:r>
            <a:endParaRPr lang="zh-CN" altLang="en-US"/>
          </a:p>
          <a:p>
            <a:r>
              <a:rPr lang="zh-CN" altLang="en-US"/>
              <a:t>一旦你学会了利用失败，失败就能为你的生活做出积极贡献。</a:t>
            </a:r>
            <a:r>
              <a:rPr lang="en-US" altLang="zh-CN">
                <a:solidFill>
                  <a:schemeClr val="accent6">
                    <a:lumMod val="50000"/>
                  </a:schemeClr>
                </a:solidFill>
                <a:sym typeface="+mn-ea"/>
              </a:rPr>
              <a:t>(</a:t>
            </a:r>
            <a:r>
              <a:rPr lang="zh-CN" altLang="en-US">
                <a:solidFill>
                  <a:schemeClr val="accent6">
                    <a:lumMod val="50000"/>
                  </a:schemeClr>
                </a:solidFill>
                <a:sym typeface="+mn-ea"/>
              </a:rPr>
              <a:t>读后续写之学会利用失败</a:t>
            </a:r>
            <a:r>
              <a:rPr lang="en-US" altLang="zh-CN">
                <a:solidFill>
                  <a:schemeClr val="accent6">
                    <a:lumMod val="50000"/>
                  </a:schemeClr>
                </a:solidFill>
                <a:sym typeface="+mn-ea"/>
              </a:rPr>
              <a:t>)</a:t>
            </a:r>
            <a:endParaRPr lang="en-US" altLang="zh-CN">
              <a:solidFill>
                <a:schemeClr val="accent6">
                  <a:lumMod val="50000"/>
                </a:schemeClr>
              </a:solidFill>
              <a:sym typeface="+mn-ea"/>
            </a:endParaRPr>
          </a:p>
          <a:p>
            <a:endParaRPr lang="zh-CN" altLang="en-US"/>
          </a:p>
          <a:p>
            <a:endParaRPr lang="en-US" altLang="zh-CN"/>
          </a:p>
        </p:txBody>
      </p:sp>
      <p:pic>
        <p:nvPicPr>
          <p:cNvPr id="11" name="图片 10" descr="报纸杂志封面古风黄色翻开新闻英文"/>
          <p:cNvPicPr>
            <a:picLocks noChangeAspect="1"/>
          </p:cNvPicPr>
          <p:nvPr/>
        </p:nvPicPr>
        <p:blipFill>
          <a:blip r:embed="rId5"/>
          <a:stretch>
            <a:fillRect/>
          </a:stretch>
        </p:blipFill>
        <p:spPr>
          <a:xfrm>
            <a:off x="6716395" y="720090"/>
            <a:ext cx="2428875" cy="1987550"/>
          </a:xfrm>
          <a:prstGeom prst="rect">
            <a:avLst/>
          </a:prstGeom>
        </p:spPr>
      </p:pic>
      <p:sp>
        <p:nvSpPr>
          <p:cNvPr id="10" name="文本框 9"/>
          <p:cNvSpPr txBox="1"/>
          <p:nvPr/>
        </p:nvSpPr>
        <p:spPr>
          <a:xfrm>
            <a:off x="386080" y="1636395"/>
            <a:ext cx="5921375" cy="645160"/>
          </a:xfrm>
          <a:prstGeom prst="rect">
            <a:avLst/>
          </a:prstGeom>
          <a:noFill/>
        </p:spPr>
        <p:txBody>
          <a:bodyPr wrap="square" rtlCol="0" anchor="t">
            <a:spAutoFit/>
          </a:bodyPr>
          <a:p>
            <a:r>
              <a:rPr lang="en-US" altLang="zh-CN">
                <a:sym typeface="+mn-ea"/>
              </a:rPr>
              <a:t>As far as I’m concerned, reading the English newspaper regularly does </a:t>
            </a:r>
            <a:r>
              <a:rPr lang="en-US" altLang="zh-CN" b="1">
                <a:solidFill>
                  <a:srgbClr val="FF0000"/>
                </a:solidFill>
                <a:sym typeface="+mn-ea"/>
              </a:rPr>
              <a:t>contribute to</a:t>
            </a:r>
            <a:r>
              <a:rPr lang="en-US" altLang="zh-CN">
                <a:sym typeface="+mn-ea"/>
              </a:rPr>
              <a:t> improving my English level.</a:t>
            </a:r>
            <a:endParaRPr lang="en-US" altLang="zh-CN">
              <a:sym typeface="+mn-ea"/>
            </a:endParaRPr>
          </a:p>
        </p:txBody>
      </p:sp>
      <p:sp>
        <p:nvSpPr>
          <p:cNvPr id="12" name="文本框 11"/>
          <p:cNvSpPr txBox="1"/>
          <p:nvPr/>
        </p:nvSpPr>
        <p:spPr>
          <a:xfrm>
            <a:off x="468630" y="3580765"/>
            <a:ext cx="7390130" cy="645160"/>
          </a:xfrm>
          <a:prstGeom prst="rect">
            <a:avLst/>
          </a:prstGeom>
          <a:noFill/>
        </p:spPr>
        <p:txBody>
          <a:bodyPr wrap="square" rtlCol="0" anchor="t">
            <a:spAutoFit/>
          </a:bodyPr>
          <a:p>
            <a:r>
              <a:rPr lang="en-US" altLang="zh-CN">
                <a:sym typeface="+mn-ea"/>
              </a:rPr>
              <a:t>Failure can </a:t>
            </a:r>
            <a:r>
              <a:rPr lang="en-US" altLang="zh-CN" b="1">
                <a:solidFill>
                  <a:srgbClr val="FF0000"/>
                </a:solidFill>
                <a:sym typeface="+mn-ea"/>
              </a:rPr>
              <a:t>make a positive contribution to</a:t>
            </a:r>
            <a:r>
              <a:rPr lang="en-US" altLang="zh-CN">
                <a:sym typeface="+mn-ea"/>
              </a:rPr>
              <a:t> your life once you learn to make use of it.</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96215"/>
            <a:ext cx="6284595" cy="368300"/>
          </a:xfrm>
          <a:prstGeom prst="rect">
            <a:avLst/>
          </a:prstGeom>
          <a:noFill/>
        </p:spPr>
        <p:txBody>
          <a:bodyPr wrap="square" rtlCol="0" anchor="t">
            <a:spAutoFit/>
          </a:bodyPr>
          <a:p>
            <a:r>
              <a:rPr lang="zh-CN" altLang="en-US"/>
              <a:t>investigate	/ɪnˈvestɪgeɪt/	vi.&amp;vt.调查;研究</a:t>
            </a:r>
            <a:endParaRPr lang="zh-CN" altLang="en-US"/>
          </a:p>
        </p:txBody>
      </p:sp>
      <p:sp>
        <p:nvSpPr>
          <p:cNvPr id="4" name="文本框 3"/>
          <p:cNvSpPr txBox="1"/>
          <p:nvPr/>
        </p:nvSpPr>
        <p:spPr>
          <a:xfrm>
            <a:off x="513080" y="619760"/>
            <a:ext cx="6399530" cy="368300"/>
          </a:xfrm>
          <a:prstGeom prst="rect">
            <a:avLst/>
          </a:prstGeom>
          <a:noFill/>
        </p:spPr>
        <p:txBody>
          <a:bodyPr wrap="square" rtlCol="0" anchor="t">
            <a:spAutoFit/>
          </a:bodyPr>
          <a:p>
            <a:r>
              <a:rPr lang="en-US" altLang="zh-CN"/>
              <a:t>1.</a:t>
            </a:r>
            <a:r>
              <a:rPr lang="zh-CN" altLang="en-US"/>
              <a:t> </a:t>
            </a:r>
            <a:r>
              <a:rPr lang="zh-CN" altLang="en-US" b="1">
                <a:solidFill>
                  <a:srgbClr val="C00000"/>
                </a:solidFill>
              </a:rPr>
              <a:t>investigate the matter/incident</a:t>
            </a:r>
            <a:r>
              <a:rPr lang="en-US" altLang="zh-CN" b="1">
                <a:solidFill>
                  <a:srgbClr val="C00000"/>
                </a:solidFill>
              </a:rPr>
              <a:t> </a:t>
            </a:r>
            <a:r>
              <a:rPr lang="en-US" altLang="zh-CN" b="1">
                <a:solidFill>
                  <a:srgbClr val="C00000"/>
                </a:solidFill>
                <a:sym typeface="+mn-ea"/>
              </a:rPr>
              <a:t> </a:t>
            </a:r>
            <a:r>
              <a:rPr lang="zh-CN" altLang="en-US" b="1">
                <a:solidFill>
                  <a:srgbClr val="C00000"/>
                </a:solidFill>
                <a:sym typeface="+mn-ea"/>
              </a:rPr>
              <a:t>调查此次事件</a:t>
            </a:r>
            <a:endParaRPr lang="zh-CN" altLang="en-US" b="1">
              <a:solidFill>
                <a:srgbClr val="C00000"/>
              </a:solidFill>
              <a:sym typeface="+mn-ea"/>
            </a:endParaRPr>
          </a:p>
        </p:txBody>
      </p:sp>
      <p:sp>
        <p:nvSpPr>
          <p:cNvPr id="9" name="文本框 8"/>
          <p:cNvSpPr txBox="1"/>
          <p:nvPr/>
        </p:nvSpPr>
        <p:spPr>
          <a:xfrm>
            <a:off x="513080" y="1089025"/>
            <a:ext cx="6565900" cy="922020"/>
          </a:xfrm>
          <a:prstGeom prst="rect">
            <a:avLst/>
          </a:prstGeom>
          <a:noFill/>
        </p:spPr>
        <p:txBody>
          <a:bodyPr wrap="square" rtlCol="0" anchor="t">
            <a:spAutoFit/>
          </a:bodyPr>
          <a:p>
            <a:r>
              <a:rPr lang="en-US" altLang="zh-CN"/>
              <a:t>2. </a:t>
            </a:r>
            <a:r>
              <a:rPr lang="zh-CN" altLang="en-US">
                <a:sym typeface="+mn-ea"/>
              </a:rPr>
              <a:t>警方正在</a:t>
            </a:r>
            <a:r>
              <a:rPr lang="zh-CN" altLang="en-US" b="1">
                <a:solidFill>
                  <a:srgbClr val="C00000"/>
                </a:solidFill>
                <a:sym typeface="+mn-ea"/>
              </a:rPr>
              <a:t>调查</a:t>
            </a:r>
            <a:r>
              <a:rPr lang="zh-CN" altLang="en-US">
                <a:sym typeface="+mn-ea"/>
              </a:rPr>
              <a:t>凶手之间可能的联系。</a:t>
            </a:r>
            <a:endParaRPr lang="en-US" altLang="zh-CN"/>
          </a:p>
          <a:p>
            <a:endParaRPr lang="zh-CN" altLang="en-US"/>
          </a:p>
          <a:p>
            <a:endParaRPr lang="zh-CN" altLang="en-US"/>
          </a:p>
        </p:txBody>
      </p:sp>
      <p:sp>
        <p:nvSpPr>
          <p:cNvPr id="10" name="文本框 9"/>
          <p:cNvSpPr txBox="1"/>
          <p:nvPr/>
        </p:nvSpPr>
        <p:spPr>
          <a:xfrm>
            <a:off x="2844800" y="2068195"/>
            <a:ext cx="4436745" cy="2168525"/>
          </a:xfrm>
          <a:prstGeom prst="rect">
            <a:avLst/>
          </a:prstGeom>
          <a:noFill/>
        </p:spPr>
        <p:txBody>
          <a:bodyPr wrap="square" rtlCol="0" anchor="t">
            <a:noAutofit/>
          </a:bodyPr>
          <a:p>
            <a:r>
              <a:rPr lang="en-US" altLang="zh-CN"/>
              <a:t>3. </a:t>
            </a:r>
            <a:r>
              <a:rPr lang="zh-CN" altLang="en-US">
                <a:sym typeface="+mn-ea"/>
              </a:rPr>
              <a:t>侦探凭感觉去</a:t>
            </a:r>
            <a:r>
              <a:rPr lang="zh-CN" altLang="en-US" b="1">
                <a:solidFill>
                  <a:srgbClr val="C00000"/>
                </a:solidFill>
                <a:sym typeface="+mn-ea"/>
              </a:rPr>
              <a:t>调查</a:t>
            </a:r>
            <a:r>
              <a:rPr lang="zh-CN" altLang="en-US">
                <a:sym typeface="+mn-ea"/>
              </a:rPr>
              <a:t>码头边的仓库。果然，他在那里找到了失窃的货物。</a:t>
            </a:r>
            <a:endParaRPr lang="zh-CN" altLang="en-US">
              <a:sym typeface="+mn-ea"/>
            </a:endParaRPr>
          </a:p>
          <a:p>
            <a:endParaRPr lang="zh-CN" altLang="en-US"/>
          </a:p>
          <a:p>
            <a:endParaRPr lang="zh-CN" altLang="en-US"/>
          </a:p>
          <a:p>
            <a:endParaRPr lang="zh-CN" altLang="en-US"/>
          </a:p>
        </p:txBody>
      </p:sp>
      <p:pic>
        <p:nvPicPr>
          <p:cNvPr id="11" name="图片 10" descr="通讯录"/>
          <p:cNvPicPr>
            <a:picLocks noChangeAspect="1"/>
          </p:cNvPicPr>
          <p:nvPr/>
        </p:nvPicPr>
        <p:blipFill>
          <a:blip r:embed="rId4"/>
          <a:stretch>
            <a:fillRect/>
          </a:stretch>
        </p:blipFill>
        <p:spPr>
          <a:xfrm>
            <a:off x="424815" y="1924050"/>
            <a:ext cx="2205355" cy="2515235"/>
          </a:xfrm>
          <a:prstGeom prst="rect">
            <a:avLst/>
          </a:prstGeom>
        </p:spPr>
      </p:pic>
      <p:sp>
        <p:nvSpPr>
          <p:cNvPr id="12" name="文本框 11"/>
          <p:cNvSpPr txBox="1"/>
          <p:nvPr/>
        </p:nvSpPr>
        <p:spPr>
          <a:xfrm>
            <a:off x="684530" y="1419860"/>
            <a:ext cx="6534150" cy="368300"/>
          </a:xfrm>
          <a:prstGeom prst="rect">
            <a:avLst/>
          </a:prstGeom>
          <a:noFill/>
        </p:spPr>
        <p:txBody>
          <a:bodyPr wrap="square" rtlCol="0" anchor="t">
            <a:spAutoFit/>
          </a:bodyPr>
          <a:p>
            <a:r>
              <a:rPr lang="zh-CN" altLang="en-US">
                <a:sym typeface="+mn-ea"/>
              </a:rPr>
              <a:t>Police are </a:t>
            </a:r>
            <a:r>
              <a:rPr lang="zh-CN" altLang="en-US" b="1">
                <a:solidFill>
                  <a:srgbClr val="C00000"/>
                </a:solidFill>
                <a:sym typeface="+mn-ea"/>
              </a:rPr>
              <a:t>investigating </a:t>
            </a:r>
            <a:r>
              <a:rPr lang="zh-CN" altLang="en-US">
                <a:sym typeface="+mn-ea"/>
              </a:rPr>
              <a:t>possible links between the murders.</a:t>
            </a:r>
            <a:endParaRPr lang="zh-CN" altLang="en-US">
              <a:sym typeface="+mn-ea"/>
            </a:endParaRPr>
          </a:p>
        </p:txBody>
      </p:sp>
      <p:sp>
        <p:nvSpPr>
          <p:cNvPr id="13" name="文本框 12"/>
          <p:cNvSpPr txBox="1"/>
          <p:nvPr/>
        </p:nvSpPr>
        <p:spPr>
          <a:xfrm>
            <a:off x="2916555" y="2788285"/>
            <a:ext cx="5647055" cy="922020"/>
          </a:xfrm>
          <a:prstGeom prst="rect">
            <a:avLst/>
          </a:prstGeom>
          <a:noFill/>
        </p:spPr>
        <p:txBody>
          <a:bodyPr wrap="square" rtlCol="0" anchor="t">
            <a:spAutoFit/>
          </a:bodyPr>
          <a:p>
            <a:r>
              <a:rPr lang="zh-CN" altLang="en-US">
                <a:sym typeface="+mn-ea"/>
              </a:rPr>
              <a:t>The detective played a hunch and went to</a:t>
            </a:r>
            <a:r>
              <a:rPr lang="zh-CN" altLang="en-US" b="1">
                <a:solidFill>
                  <a:srgbClr val="C00000"/>
                </a:solidFill>
                <a:sym typeface="+mn-ea"/>
              </a:rPr>
              <a:t> investigate</a:t>
            </a:r>
            <a:r>
              <a:rPr lang="zh-CN" altLang="en-US">
                <a:sym typeface="+mn-ea"/>
              </a:rPr>
              <a:t> the warehouse by the docks. Sure enough, that's where he found the stolen goods.</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59"/>
          <p:cNvSpPr>
            <a:spLocks noChangeArrowheads="1"/>
          </p:cNvSpPr>
          <p:nvPr/>
        </p:nvSpPr>
        <p:spPr bwMode="auto">
          <a:xfrm>
            <a:off x="108585" y="123825"/>
            <a:ext cx="705358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sz="4000" b="1" cap="all" dirty="0">
                <a:solidFill>
                  <a:schemeClr val="accent2">
                    <a:lumMod val="75000"/>
                  </a:schemeClr>
                </a:solidFill>
                <a:cs typeface="Arial" panose="020B0604020202020204" pitchFamily="34" charset="0"/>
              </a:rPr>
              <a:t>活用教材词汇，靶向高考写作</a:t>
            </a:r>
            <a:endParaRPr sz="4000" b="1" cap="all" dirty="0">
              <a:solidFill>
                <a:schemeClr val="accent2">
                  <a:lumMod val="75000"/>
                </a:schemeClr>
              </a:solidFill>
              <a:cs typeface="Arial" panose="020B0604020202020204" pitchFamily="34" charset="0"/>
            </a:endParaRPr>
          </a:p>
        </p:txBody>
      </p:sp>
      <p:sp>
        <p:nvSpPr>
          <p:cNvPr id="21" name="矩形 259"/>
          <p:cNvSpPr>
            <a:spLocks noChangeArrowheads="1"/>
          </p:cNvSpPr>
          <p:nvPr/>
        </p:nvSpPr>
        <p:spPr bwMode="auto">
          <a:xfrm>
            <a:off x="3204533" y="2995049"/>
            <a:ext cx="5577084"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sz="4000" b="1" dirty="0" smtClean="0">
                <a:solidFill>
                  <a:schemeClr val="accent2">
                    <a:lumMod val="75000"/>
                  </a:schemeClr>
                </a:solidFill>
                <a:cs typeface="Arial" panose="020B0604020202020204" pitchFamily="34" charset="0"/>
              </a:rPr>
              <a:t>Culture Heritage</a:t>
            </a:r>
            <a:endParaRPr lang="en-US" sz="4000" b="1" dirty="0" smtClean="0">
              <a:solidFill>
                <a:schemeClr val="accent2">
                  <a:lumMod val="75000"/>
                </a:schemeClr>
              </a:solidFill>
              <a:cs typeface="Arial" panose="020B0604020202020204" pitchFamily="34" charset="0"/>
            </a:endParaRPr>
          </a:p>
        </p:txBody>
      </p:sp>
      <p:sp>
        <p:nvSpPr>
          <p:cNvPr id="2" name="文本框 1"/>
          <p:cNvSpPr txBox="1"/>
          <p:nvPr>
            <p:custDataLst>
              <p:tags r:id="rId1"/>
            </p:custDataLst>
          </p:nvPr>
        </p:nvSpPr>
        <p:spPr>
          <a:xfrm>
            <a:off x="324168" y="1059815"/>
            <a:ext cx="8982075" cy="1614805"/>
          </a:xfrm>
          <a:prstGeom prst="rect">
            <a:avLst/>
          </a:prstGeom>
          <a:noFill/>
        </p:spPr>
        <p:txBody>
          <a:bodyPr wrap="square" rtlCol="0">
            <a:spAutoFit/>
          </a:bodyPr>
          <a:p>
            <a:pPr algn="ctr" fontAlgn="auto">
              <a:lnSpc>
                <a:spcPct val="150000"/>
              </a:lnSpc>
            </a:pP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M2U</a:t>
            </a: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11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8"/>
                                        </p:tgtEl>
                                      </p:cBhvr>
                                    </p:animEffect>
                                    <p:animScale>
                                      <p:cBhvr>
                                        <p:cTn id="15" dur="250" autoRev="1" fill="hold"/>
                                        <p:tgtEl>
                                          <p:spTgt spid="18"/>
                                        </p:tgtEl>
                                      </p:cBhvr>
                                      <p:by x="105000" y="105000"/>
                                    </p:animScale>
                                  </p:childTnLst>
                                </p:cTn>
                              </p:par>
                            </p:childTnLst>
                          </p:cTn>
                        </p:par>
                        <p:par>
                          <p:cTn id="16" fill="hold">
                            <p:stCondLst>
                              <p:cond delay="16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2849"/>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1"/>
                                        </p:tgtEl>
                                      </p:cBhvr>
                                    </p:animEffect>
                                    <p:animScale>
                                      <p:cBhvr>
                                        <p:cTn id="2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1" grpId="0"/>
      <p:bldP spid="2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196215"/>
            <a:ext cx="4572000" cy="368300"/>
          </a:xfrm>
          <a:prstGeom prst="rect">
            <a:avLst/>
          </a:prstGeom>
          <a:noFill/>
        </p:spPr>
        <p:txBody>
          <a:bodyPr wrap="square" rtlCol="0" anchor="t">
            <a:spAutoFit/>
          </a:bodyPr>
          <a:p>
            <a:r>
              <a:rPr lang="zh-CN" altLang="en-US"/>
              <a:t>issue	/ˈɪʃu:/	n.重要议题 vi.宣布;公布</a:t>
            </a:r>
            <a:endParaRPr lang="zh-CN" altLang="en-US"/>
          </a:p>
        </p:txBody>
      </p:sp>
      <p:sp>
        <p:nvSpPr>
          <p:cNvPr id="4" name="文本框 3"/>
          <p:cNvSpPr txBox="1"/>
          <p:nvPr/>
        </p:nvSpPr>
        <p:spPr>
          <a:xfrm>
            <a:off x="130810" y="2932430"/>
            <a:ext cx="7188835" cy="922020"/>
          </a:xfrm>
          <a:prstGeom prst="rect">
            <a:avLst/>
          </a:prstGeom>
          <a:noFill/>
        </p:spPr>
        <p:txBody>
          <a:bodyPr wrap="square" rtlCol="0" anchor="t">
            <a:spAutoFit/>
          </a:bodyPr>
          <a:p>
            <a:r>
              <a:rPr lang="en-US" altLang="zh-CN"/>
              <a:t>2.</a:t>
            </a:r>
            <a:r>
              <a:rPr lang="en-US" altLang="zh-CN" b="1">
                <a:solidFill>
                  <a:srgbClr val="C00000"/>
                </a:solidFill>
              </a:rPr>
              <a:t> issue （报纸、杂志等的）期,号</a:t>
            </a:r>
            <a:endParaRPr lang="en-US" altLang="zh-CN"/>
          </a:p>
          <a:p>
            <a:r>
              <a:rPr lang="zh-CN" altLang="en-US">
                <a:sym typeface="+mn-ea"/>
              </a:rPr>
              <a:t>我期待读Youth的每一期。</a:t>
            </a:r>
            <a:r>
              <a:rPr lang="zh-CN" altLang="en-US">
                <a:solidFill>
                  <a:schemeClr val="accent6">
                    <a:lumMod val="50000"/>
                  </a:schemeClr>
                </a:solidFill>
                <a:sym typeface="+mn-ea"/>
              </a:rPr>
              <a:t>(2021·新高考Ⅰ卷应用文之</a:t>
            </a:r>
            <a:r>
              <a:rPr lang="en-US" altLang="zh-CN">
                <a:solidFill>
                  <a:schemeClr val="accent6">
                    <a:lumMod val="50000"/>
                  </a:schemeClr>
                </a:solidFill>
                <a:sym typeface="+mn-ea"/>
              </a:rPr>
              <a:t>Youth and Me</a:t>
            </a:r>
            <a:r>
              <a:rPr lang="zh-CN" altLang="en-US">
                <a:solidFill>
                  <a:schemeClr val="accent6">
                    <a:lumMod val="50000"/>
                  </a:schemeClr>
                </a:solidFill>
                <a:sym typeface="+mn-ea"/>
              </a:rPr>
              <a:t>)</a:t>
            </a:r>
            <a:endParaRPr lang="zh-CN" altLang="en-US">
              <a:solidFill>
                <a:schemeClr val="accent6">
                  <a:lumMod val="50000"/>
                </a:schemeClr>
              </a:solidFill>
            </a:endParaRPr>
          </a:p>
          <a:p>
            <a:endParaRPr lang="zh-CN" altLang="en-US"/>
          </a:p>
        </p:txBody>
      </p:sp>
      <p:sp>
        <p:nvSpPr>
          <p:cNvPr id="100" name="文本框 99"/>
          <p:cNvSpPr txBox="1"/>
          <p:nvPr/>
        </p:nvSpPr>
        <p:spPr>
          <a:xfrm>
            <a:off x="108585" y="556260"/>
            <a:ext cx="9091295" cy="1476375"/>
          </a:xfrm>
          <a:prstGeom prst="rect">
            <a:avLst/>
          </a:prstGeom>
          <a:noFill/>
          <a:ln w="9525">
            <a:noFill/>
          </a:ln>
        </p:spPr>
        <p:txBody>
          <a:bodyPr wrap="square">
            <a:spAutoFit/>
          </a:bodyPr>
          <a:p>
            <a:pPr marL="0" indent="231140"/>
            <a:r>
              <a:rPr lang="en-US" sz="1800">
                <a:solidFill>
                  <a:schemeClr val="tx1"/>
                </a:solidFill>
                <a:latin typeface="Times New Roman" panose="02020603050405020304" charset="0"/>
              </a:rPr>
              <a:t>1.</a:t>
            </a:r>
            <a:r>
              <a:rPr lang="en-US" sz="1800">
                <a:solidFill>
                  <a:srgbClr val="C00000"/>
                </a:solidFill>
                <a:latin typeface="Times New Roman" panose="02020603050405020304" charset="0"/>
              </a:rPr>
              <a:t> </a:t>
            </a:r>
            <a:r>
              <a:rPr lang="en-US" sz="1800" b="1">
                <a:solidFill>
                  <a:srgbClr val="C00000"/>
                </a:solidFill>
                <a:latin typeface="Times New Roman" panose="02020603050405020304" charset="0"/>
              </a:rPr>
              <a:t>issue </a:t>
            </a:r>
            <a:r>
              <a:rPr lang="zh-CN" altLang="en-US" sz="1800" b="1">
                <a:solidFill>
                  <a:srgbClr val="C00000"/>
                </a:solidFill>
                <a:latin typeface="Times New Roman" panose="02020603050405020304" charset="0"/>
              </a:rPr>
              <a:t>问题</a:t>
            </a:r>
            <a:endParaRPr lang="zh-CN" altLang="en-US" sz="1800" b="1">
              <a:solidFill>
                <a:srgbClr val="C00000"/>
              </a:solidFill>
              <a:latin typeface="Times New Roman" panose="02020603050405020304" charset="0"/>
            </a:endParaRPr>
          </a:p>
          <a:p>
            <a:pPr marL="0" indent="231140"/>
            <a:r>
              <a:rPr lang="zh-CN" altLang="en-US" sz="1800" b="0">
                <a:solidFill>
                  <a:srgbClr val="080808"/>
                </a:solidFill>
                <a:latin typeface="Times New Roman" panose="02020603050405020304" charset="0"/>
              </a:rPr>
              <a:t>这个</a:t>
            </a:r>
            <a:r>
              <a:rPr lang="en-US" sz="1800" b="0">
                <a:solidFill>
                  <a:srgbClr val="080808"/>
                </a:solidFill>
                <a:latin typeface="Times New Roman" panose="02020603050405020304" charset="0"/>
              </a:rPr>
              <a:t>讲座既有趣又有教育意义。它涵盖了</a:t>
            </a:r>
            <a:r>
              <a:rPr lang="en-US" sz="1800" b="0">
                <a:solidFill>
                  <a:srgbClr val="FF0000"/>
                </a:solidFill>
                <a:latin typeface="Times New Roman" panose="02020603050405020304" charset="0"/>
              </a:rPr>
              <a:t>一系列与水上安全有关的问题</a:t>
            </a:r>
            <a:r>
              <a:rPr lang="en-US" sz="1800" b="0">
                <a:solidFill>
                  <a:srgbClr val="080808"/>
                </a:solidFill>
                <a:latin typeface="Times New Roman" panose="02020603050405020304" charset="0"/>
              </a:rPr>
              <a:t>，包括独自游泳的危险，穿救生衣的重要性，以及对事先热身运动的</a:t>
            </a:r>
            <a:r>
              <a:rPr lang="zh-CN" altLang="en-US" sz="1800" b="0">
                <a:solidFill>
                  <a:srgbClr val="080808"/>
                </a:solidFill>
                <a:latin typeface="Times New Roman" panose="02020603050405020304" charset="0"/>
              </a:rPr>
              <a:t>忽视</a:t>
            </a:r>
            <a:r>
              <a:rPr lang="en-US" sz="1800" b="0">
                <a:solidFill>
                  <a:srgbClr val="080808"/>
                </a:solidFill>
                <a:latin typeface="Times New Roman" panose="02020603050405020304" charset="0"/>
              </a:rPr>
              <a:t>。最后，演讲者还演示了在紧急情况下如何进行心肺复苏术。</a:t>
            </a:r>
            <a:r>
              <a:rPr lang="zh-CN" altLang="en-US" sz="1800">
                <a:solidFill>
                  <a:schemeClr val="accent6">
                    <a:lumMod val="50000"/>
                  </a:schemeClr>
                </a:solidFill>
                <a:sym typeface="+mn-ea"/>
              </a:rPr>
              <a:t>(应用文之安全讲座)</a:t>
            </a:r>
            <a:endParaRPr lang="en-US" sz="1800" b="0">
              <a:solidFill>
                <a:srgbClr val="080808"/>
              </a:solidFill>
              <a:latin typeface="Times New Roman" panose="02020603050405020304" charset="0"/>
            </a:endParaRPr>
          </a:p>
          <a:p>
            <a:pPr marL="0" indent="231140"/>
            <a:endParaRPr lang="en-US" altLang="en-US" sz="1800" b="0">
              <a:solidFill>
                <a:srgbClr val="080808"/>
              </a:solidFill>
              <a:latin typeface="Times New Roman" panose="02020603050405020304" charset="0"/>
            </a:endParaRPr>
          </a:p>
        </p:txBody>
      </p:sp>
      <p:sp>
        <p:nvSpPr>
          <p:cNvPr id="9" name="文本框 8"/>
          <p:cNvSpPr txBox="1"/>
          <p:nvPr/>
        </p:nvSpPr>
        <p:spPr>
          <a:xfrm>
            <a:off x="180340" y="3907790"/>
            <a:ext cx="7522845" cy="922020"/>
          </a:xfrm>
          <a:prstGeom prst="rect">
            <a:avLst/>
          </a:prstGeom>
          <a:noFill/>
        </p:spPr>
        <p:txBody>
          <a:bodyPr wrap="square" rtlCol="0">
            <a:spAutoFit/>
          </a:bodyPr>
          <a:p>
            <a:r>
              <a:rPr lang="en-US" altLang="zh-CN"/>
              <a:t>3. </a:t>
            </a:r>
            <a:r>
              <a:rPr lang="en-US" altLang="zh-CN" b="1">
                <a:solidFill>
                  <a:srgbClr val="C00000"/>
                </a:solidFill>
              </a:rPr>
              <a:t>issue a statement </a:t>
            </a:r>
            <a:r>
              <a:rPr lang="zh-CN" altLang="en-US" b="1">
                <a:solidFill>
                  <a:srgbClr val="C00000"/>
                </a:solidFill>
              </a:rPr>
              <a:t>发表声明</a:t>
            </a:r>
            <a:endParaRPr lang="zh-CN" altLang="en-US" b="1">
              <a:solidFill>
                <a:srgbClr val="C00000"/>
              </a:solidFill>
            </a:endParaRPr>
          </a:p>
          <a:p>
            <a:r>
              <a:rPr lang="en-US" altLang="zh-CN"/>
              <a:t>4. </a:t>
            </a:r>
            <a:r>
              <a:rPr lang="en-US" altLang="zh-CN" b="1">
                <a:solidFill>
                  <a:srgbClr val="C00000"/>
                </a:solidFill>
              </a:rPr>
              <a:t>issue warm clothes to the survivors/issue the survivors with warm clothing </a:t>
            </a:r>
            <a:r>
              <a:rPr lang="zh-CN" altLang="en-US" b="1">
                <a:solidFill>
                  <a:srgbClr val="C00000"/>
                </a:solidFill>
              </a:rPr>
              <a:t>给幸存者分发御寒衣物</a:t>
            </a:r>
            <a:endParaRPr lang="zh-CN" altLang="en-US" b="1">
              <a:solidFill>
                <a:srgbClr val="C00000"/>
              </a:solidFill>
            </a:endParaRPr>
          </a:p>
        </p:txBody>
      </p:sp>
      <p:pic>
        <p:nvPicPr>
          <p:cNvPr id="10" name="图片 9" descr="报纸杂志封面古风黄色翻开新闻英文"/>
          <p:cNvPicPr>
            <a:picLocks noChangeAspect="1"/>
          </p:cNvPicPr>
          <p:nvPr/>
        </p:nvPicPr>
        <p:blipFill>
          <a:blip r:embed="rId4"/>
          <a:stretch>
            <a:fillRect/>
          </a:stretch>
        </p:blipFill>
        <p:spPr>
          <a:xfrm>
            <a:off x="7452995" y="2716530"/>
            <a:ext cx="1666875" cy="1666875"/>
          </a:xfrm>
          <a:prstGeom prst="rect">
            <a:avLst/>
          </a:prstGeom>
        </p:spPr>
      </p:pic>
      <p:sp>
        <p:nvSpPr>
          <p:cNvPr id="11" name="文本框 10"/>
          <p:cNvSpPr txBox="1"/>
          <p:nvPr/>
        </p:nvSpPr>
        <p:spPr>
          <a:xfrm>
            <a:off x="180340" y="1717675"/>
            <a:ext cx="7853045" cy="1214755"/>
          </a:xfrm>
          <a:prstGeom prst="rect">
            <a:avLst/>
          </a:prstGeom>
          <a:noFill/>
        </p:spPr>
        <p:txBody>
          <a:bodyPr wrap="square" rtlCol="0" anchor="t">
            <a:spAutoFit/>
          </a:bodyPr>
          <a:p>
            <a:pPr marL="0" indent="231140"/>
            <a:r>
              <a:rPr lang="en-US" sz="1800">
                <a:solidFill>
                  <a:srgbClr val="080808"/>
                </a:solidFill>
                <a:latin typeface="Times New Roman" panose="02020603050405020304" charset="0"/>
                <a:sym typeface="+mn-ea"/>
              </a:rPr>
              <a:t>The lecture was both interesting and instructive. It covered</a:t>
            </a:r>
            <a:r>
              <a:rPr lang="en-US" sz="1800">
                <a:solidFill>
                  <a:srgbClr val="FF0000"/>
                </a:solidFill>
                <a:latin typeface="Times New Roman" panose="02020603050405020304" charset="0"/>
                <a:sym typeface="+mn-ea"/>
              </a:rPr>
              <a:t> a range of issues related to water safety</a:t>
            </a:r>
            <a:r>
              <a:rPr lang="en-US" sz="1800">
                <a:solidFill>
                  <a:srgbClr val="080808"/>
                </a:solidFill>
                <a:latin typeface="Times New Roman" panose="02020603050405020304" charset="0"/>
                <a:sym typeface="+mn-ea"/>
              </a:rPr>
              <a:t>, including the dangers of swimming alone, the importance of wearing life jackets, and the ignorance of warming-up exercises beforehand.</a:t>
            </a:r>
            <a:r>
              <a:rPr lang="en-US" sz="1800">
                <a:solidFill>
                  <a:srgbClr val="080808"/>
                </a:solidFill>
                <a:latin typeface="宋体" panose="02010600030101010101" pitchFamily="2" charset="-122"/>
                <a:cs typeface="Times New Roman" panose="02020603050405020304" charset="0"/>
                <a:sym typeface="+mn-ea"/>
              </a:rPr>
              <a:t> </a:t>
            </a:r>
            <a:r>
              <a:rPr lang="en-US" sz="1800">
                <a:solidFill>
                  <a:srgbClr val="1C1C1C"/>
                </a:solidFill>
                <a:latin typeface="Times New Roman" panose="02020603050405020304" charset="0"/>
                <a:sym typeface="+mn-ea"/>
              </a:rPr>
              <a:t>At </a:t>
            </a:r>
            <a:r>
              <a:rPr lang="en-US" sz="1800">
                <a:solidFill>
                  <a:srgbClr val="080808"/>
                </a:solidFill>
                <a:latin typeface="Times New Roman" panose="02020603050405020304" charset="0"/>
                <a:sym typeface="+mn-ea"/>
              </a:rPr>
              <a:t>last the speaker also demonstrated how to perform CPR</a:t>
            </a:r>
            <a:r>
              <a:rPr lang="en-US" sz="1900">
                <a:solidFill>
                  <a:srgbClr val="080808"/>
                </a:solidFill>
                <a:latin typeface="宋体" panose="02010600030101010101" pitchFamily="2" charset="-122"/>
                <a:cs typeface="Times New Roman" panose="02020603050405020304" charset="0"/>
                <a:sym typeface="+mn-ea"/>
              </a:rPr>
              <a:t> </a:t>
            </a:r>
            <a:r>
              <a:rPr lang="en-US" sz="1800">
                <a:solidFill>
                  <a:srgbClr val="080808"/>
                </a:solidFill>
                <a:latin typeface="Times New Roman" panose="02020603050405020304" charset="0"/>
                <a:sym typeface="+mn-ea"/>
              </a:rPr>
              <a:t>in case of an emergency.</a:t>
            </a:r>
            <a:endParaRPr lang="en-US" altLang="en-US" sz="1800">
              <a:solidFill>
                <a:srgbClr val="080808"/>
              </a:solidFill>
              <a:latin typeface="Times New Roman" panose="02020603050405020304" charset="0"/>
              <a:sym typeface="+mn-ea"/>
            </a:endParaRPr>
          </a:p>
        </p:txBody>
      </p:sp>
      <p:sp>
        <p:nvSpPr>
          <p:cNvPr id="12" name="文本框 11"/>
          <p:cNvSpPr txBox="1"/>
          <p:nvPr/>
        </p:nvSpPr>
        <p:spPr>
          <a:xfrm>
            <a:off x="180340" y="3508375"/>
            <a:ext cx="6837045" cy="368300"/>
          </a:xfrm>
          <a:prstGeom prst="rect">
            <a:avLst/>
          </a:prstGeom>
          <a:noFill/>
        </p:spPr>
        <p:txBody>
          <a:bodyPr wrap="square" rtlCol="0" anchor="t">
            <a:spAutoFit/>
          </a:bodyPr>
          <a:p>
            <a:r>
              <a:rPr lang="zh-CN" altLang="en-US">
                <a:sym typeface="+mn-ea"/>
              </a:rPr>
              <a:t>I look forward to reading </a:t>
            </a:r>
            <a:r>
              <a:rPr lang="zh-CN" altLang="en-US">
                <a:solidFill>
                  <a:srgbClr val="FF0000"/>
                </a:solidFill>
                <a:sym typeface="+mn-ea"/>
              </a:rPr>
              <a:t>every issue</a:t>
            </a:r>
            <a:r>
              <a:rPr lang="zh-CN" altLang="en-US">
                <a:sym typeface="+mn-ea"/>
              </a:rPr>
              <a:t> of the Youth.</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476375" y="187960"/>
            <a:ext cx="6494780" cy="368300"/>
          </a:xfrm>
          <a:prstGeom prst="rect">
            <a:avLst/>
          </a:prstGeom>
          <a:noFill/>
        </p:spPr>
        <p:txBody>
          <a:bodyPr wrap="square" rtlCol="0" anchor="t">
            <a:spAutoFit/>
          </a:bodyPr>
          <a:p>
            <a:r>
              <a:rPr lang="zh-CN" altLang="en-US"/>
              <a:t>conduct	/kənˈdʌkt/	n.行为;举止 vt.组织;安排</a:t>
            </a:r>
            <a:endParaRPr lang="zh-CN" altLang="en-US"/>
          </a:p>
        </p:txBody>
      </p:sp>
      <p:sp>
        <p:nvSpPr>
          <p:cNvPr id="4" name="文本框 3"/>
          <p:cNvSpPr txBox="1"/>
          <p:nvPr/>
        </p:nvSpPr>
        <p:spPr>
          <a:xfrm>
            <a:off x="324485" y="772160"/>
            <a:ext cx="8306435" cy="1198880"/>
          </a:xfrm>
          <a:prstGeom prst="rect">
            <a:avLst/>
          </a:prstGeom>
          <a:noFill/>
        </p:spPr>
        <p:txBody>
          <a:bodyPr wrap="square" rtlCol="0">
            <a:spAutoFit/>
          </a:bodyPr>
          <a:p>
            <a:r>
              <a:rPr lang="en-US" altLang="zh-CN">
                <a:solidFill>
                  <a:schemeClr val="tx1"/>
                </a:solidFill>
                <a:sym typeface="+mn-ea"/>
              </a:rPr>
              <a:t>1. </a:t>
            </a:r>
            <a:r>
              <a:rPr lang="en-US" altLang="zh-CN" b="1">
                <a:solidFill>
                  <a:srgbClr val="C00000"/>
                </a:solidFill>
                <a:sym typeface="+mn-ea"/>
              </a:rPr>
              <a:t>conduct activities </a:t>
            </a:r>
            <a:r>
              <a:rPr lang="zh-CN" altLang="en-US" b="1">
                <a:solidFill>
                  <a:srgbClr val="C00000"/>
                </a:solidFill>
                <a:sym typeface="+mn-ea"/>
              </a:rPr>
              <a:t>组织活动</a:t>
            </a:r>
            <a:endParaRPr lang="en-US" altLang="zh-CN">
              <a:solidFill>
                <a:schemeClr val="tx1"/>
              </a:solidFill>
              <a:sym typeface="+mn-ea"/>
            </a:endParaRPr>
          </a:p>
          <a:p>
            <a:r>
              <a:rPr lang="zh-CN" altLang="en-US">
                <a:solidFill>
                  <a:schemeClr val="tx1"/>
                </a:solidFill>
                <a:sym typeface="+mn-ea"/>
              </a:rPr>
              <a:t>近日，我校</a:t>
            </a:r>
            <a:r>
              <a:rPr lang="zh-CN" altLang="en-US">
                <a:solidFill>
                  <a:srgbClr val="FF0000"/>
                </a:solidFill>
                <a:sym typeface="+mn-ea"/>
              </a:rPr>
              <a:t>开展了各种户外活动</a:t>
            </a:r>
            <a:r>
              <a:rPr lang="zh-CN" altLang="en-US">
                <a:solidFill>
                  <a:schemeClr val="tx1"/>
                </a:solidFill>
                <a:sym typeface="+mn-ea"/>
              </a:rPr>
              <a:t>，从采摘水果到越野跑，吸引了同学们的积极参与</a:t>
            </a:r>
            <a:r>
              <a:rPr lang="zh-CN" altLang="en-US">
                <a:solidFill>
                  <a:schemeClr val="accent6">
                    <a:lumMod val="50000"/>
                  </a:schemeClr>
                </a:solidFill>
                <a:sym typeface="+mn-ea"/>
              </a:rPr>
              <a:t>。</a:t>
            </a:r>
            <a:r>
              <a:rPr lang="en-US" altLang="zh-CN">
                <a:solidFill>
                  <a:schemeClr val="accent6">
                    <a:lumMod val="50000"/>
                  </a:schemeClr>
                </a:solidFill>
                <a:sym typeface="+mn-ea"/>
              </a:rPr>
              <a:t>(</a:t>
            </a:r>
            <a:r>
              <a:rPr lang="zh-CN" altLang="en-US">
                <a:solidFill>
                  <a:schemeClr val="accent6">
                    <a:lumMod val="50000"/>
                  </a:schemeClr>
                </a:solidFill>
                <a:sym typeface="+mn-ea"/>
              </a:rPr>
              <a:t>应用文之活动安排</a:t>
            </a:r>
            <a:r>
              <a:rPr lang="en-US" altLang="zh-CN">
                <a:sym typeface="+mn-ea"/>
              </a:rPr>
              <a:t>)</a:t>
            </a:r>
            <a:endParaRPr lang="en-US" altLang="zh-CN"/>
          </a:p>
          <a:p>
            <a:endParaRPr lang="en-US" altLang="zh-CN"/>
          </a:p>
        </p:txBody>
      </p:sp>
      <p:sp>
        <p:nvSpPr>
          <p:cNvPr id="9" name="文本框 8"/>
          <p:cNvSpPr txBox="1"/>
          <p:nvPr/>
        </p:nvSpPr>
        <p:spPr>
          <a:xfrm>
            <a:off x="206375" y="2284095"/>
            <a:ext cx="6028690" cy="2743200"/>
          </a:xfrm>
          <a:prstGeom prst="rect">
            <a:avLst/>
          </a:prstGeom>
          <a:noFill/>
        </p:spPr>
        <p:txBody>
          <a:bodyPr wrap="square" rtlCol="0">
            <a:noAutofit/>
          </a:bodyPr>
          <a:p>
            <a:r>
              <a:rPr lang="en-US" altLang="zh-CN"/>
              <a:t>2. </a:t>
            </a:r>
            <a:r>
              <a:rPr lang="en-US" altLang="zh-CN" b="1">
                <a:solidFill>
                  <a:srgbClr val="C00000"/>
                </a:solidFill>
              </a:rPr>
              <a:t>conduct an experiment/an interview/ a survey/a test </a:t>
            </a:r>
            <a:r>
              <a:rPr lang="zh-CN" altLang="en-US" b="1">
                <a:solidFill>
                  <a:srgbClr val="C00000"/>
                </a:solidFill>
              </a:rPr>
              <a:t>进行实验</a:t>
            </a:r>
            <a:r>
              <a:rPr lang="en-US" altLang="zh-CN" b="1">
                <a:solidFill>
                  <a:srgbClr val="C00000"/>
                </a:solidFill>
              </a:rPr>
              <a:t>/</a:t>
            </a:r>
            <a:r>
              <a:rPr lang="zh-CN" altLang="en-US" b="1">
                <a:solidFill>
                  <a:srgbClr val="C00000"/>
                </a:solidFill>
              </a:rPr>
              <a:t>面试</a:t>
            </a:r>
            <a:r>
              <a:rPr lang="en-US" altLang="zh-CN" b="1">
                <a:solidFill>
                  <a:srgbClr val="C00000"/>
                </a:solidFill>
              </a:rPr>
              <a:t>/</a:t>
            </a:r>
            <a:r>
              <a:rPr lang="zh-CN" altLang="en-US" b="1">
                <a:solidFill>
                  <a:srgbClr val="C00000"/>
                </a:solidFill>
              </a:rPr>
              <a:t>调查</a:t>
            </a:r>
            <a:r>
              <a:rPr lang="en-US" altLang="zh-CN" b="1">
                <a:solidFill>
                  <a:srgbClr val="C00000"/>
                </a:solidFill>
              </a:rPr>
              <a:t>/</a:t>
            </a:r>
            <a:r>
              <a:rPr lang="zh-CN" altLang="en-US" b="1">
                <a:solidFill>
                  <a:srgbClr val="C00000"/>
                </a:solidFill>
              </a:rPr>
              <a:t>试验</a:t>
            </a:r>
            <a:endParaRPr lang="zh-CN" altLang="en-US"/>
          </a:p>
          <a:p>
            <a:r>
              <a:rPr lang="en-US" altLang="zh-CN"/>
              <a:t>3. </a:t>
            </a:r>
            <a:r>
              <a:rPr lang="en-US" altLang="zh-CN" b="1">
                <a:solidFill>
                  <a:srgbClr val="C00000"/>
                </a:solidFill>
              </a:rPr>
              <a:t>conduct oneself  </a:t>
            </a:r>
            <a:r>
              <a:rPr lang="zh-CN" altLang="en-US" b="1">
                <a:solidFill>
                  <a:srgbClr val="C00000"/>
                </a:solidFill>
              </a:rPr>
              <a:t>表现自己，行为举止</a:t>
            </a:r>
            <a:endParaRPr lang="zh-CN" altLang="en-US" b="1">
              <a:solidFill>
                <a:srgbClr val="C00000"/>
              </a:solidFill>
            </a:endParaRPr>
          </a:p>
          <a:p>
            <a:r>
              <a:rPr lang="zh-CN" altLang="en-US"/>
              <a:t>确保你的</a:t>
            </a:r>
            <a:r>
              <a:rPr lang="zh-CN" altLang="en-US">
                <a:solidFill>
                  <a:srgbClr val="FF0000"/>
                </a:solidFill>
              </a:rPr>
              <a:t>行为举止</a:t>
            </a:r>
            <a:r>
              <a:rPr lang="zh-CN" altLang="en-US"/>
              <a:t>是一个好邻居应该有的。</a:t>
            </a:r>
            <a:endParaRPr lang="zh-CN" altLang="en-US"/>
          </a:p>
          <a:p>
            <a:endParaRPr lang="en-US" altLang="zh-CN"/>
          </a:p>
          <a:p>
            <a:r>
              <a:rPr lang="en-US" altLang="zh-CN"/>
              <a:t>4. </a:t>
            </a:r>
            <a:r>
              <a:rPr lang="en-US" altLang="zh-CN" b="1">
                <a:solidFill>
                  <a:srgbClr val="C00000"/>
                </a:solidFill>
              </a:rPr>
              <a:t>a principle for the conduct of life </a:t>
            </a:r>
            <a:r>
              <a:rPr lang="zh-CN" altLang="en-US" b="1">
                <a:solidFill>
                  <a:srgbClr val="C00000"/>
                </a:solidFill>
              </a:rPr>
              <a:t>生活行为准则</a:t>
            </a:r>
            <a:endParaRPr lang="zh-CN" altLang="en-US"/>
          </a:p>
          <a:p>
            <a:r>
              <a:rPr lang="zh-CN" altLang="en-US"/>
              <a:t>孔子提出</a:t>
            </a:r>
            <a:r>
              <a:rPr lang="zh-CN" altLang="en-US">
                <a:solidFill>
                  <a:srgbClr val="FF0000"/>
                </a:solidFill>
              </a:rPr>
              <a:t>一项生活行为准则</a:t>
            </a:r>
            <a:r>
              <a:rPr lang="en-US" altLang="zh-CN"/>
              <a:t>:“</a:t>
            </a:r>
            <a:r>
              <a:rPr lang="zh-CN" altLang="en-US"/>
              <a:t>己所不欲勿施于人。</a:t>
            </a:r>
            <a:r>
              <a:rPr lang="en-US" altLang="zh-CN"/>
              <a:t>”</a:t>
            </a:r>
            <a:endParaRPr lang="zh-CN" altLang="en-US"/>
          </a:p>
          <a:p>
            <a:endParaRPr lang="zh-CN" altLang="en-US">
              <a:sym typeface="+mn-ea"/>
            </a:endParaRPr>
          </a:p>
        </p:txBody>
      </p:sp>
      <p:pic>
        <p:nvPicPr>
          <p:cNvPr id="10" name="图片 9" descr="举止端庄，丝毫不慌表情包"/>
          <p:cNvPicPr>
            <a:picLocks noChangeAspect="1"/>
          </p:cNvPicPr>
          <p:nvPr/>
        </p:nvPicPr>
        <p:blipFill>
          <a:blip r:embed="rId4"/>
          <a:stretch>
            <a:fillRect/>
          </a:stretch>
        </p:blipFill>
        <p:spPr>
          <a:xfrm>
            <a:off x="6452870" y="2356485"/>
            <a:ext cx="2637790" cy="2685415"/>
          </a:xfrm>
          <a:prstGeom prst="rect">
            <a:avLst/>
          </a:prstGeom>
        </p:spPr>
      </p:pic>
      <p:sp>
        <p:nvSpPr>
          <p:cNvPr id="11" name="文本框 10"/>
          <p:cNvSpPr txBox="1"/>
          <p:nvPr/>
        </p:nvSpPr>
        <p:spPr>
          <a:xfrm>
            <a:off x="324485" y="1636395"/>
            <a:ext cx="8282940" cy="645160"/>
          </a:xfrm>
          <a:prstGeom prst="rect">
            <a:avLst/>
          </a:prstGeom>
          <a:noFill/>
        </p:spPr>
        <p:txBody>
          <a:bodyPr wrap="square" rtlCol="0" anchor="t">
            <a:spAutoFit/>
          </a:bodyPr>
          <a:p>
            <a:r>
              <a:rPr lang="en-US" altLang="zh-CN">
                <a:sym typeface="+mn-ea"/>
              </a:rPr>
              <a:t>Recently,  our school</a:t>
            </a:r>
            <a:r>
              <a:rPr lang="en-US" altLang="zh-CN">
                <a:solidFill>
                  <a:srgbClr val="FF0000"/>
                </a:solidFill>
                <a:sym typeface="+mn-ea"/>
              </a:rPr>
              <a:t> conducted various outdoor activities </a:t>
            </a:r>
            <a:r>
              <a:rPr lang="en-US" altLang="zh-CN">
                <a:sym typeface="+mn-ea"/>
              </a:rPr>
              <a:t>ranging from picking fruits to cross-country race, which attracted students’ active participation.</a:t>
            </a:r>
            <a:endParaRPr lang="en-US" altLang="zh-CN">
              <a:sym typeface="+mn-ea"/>
            </a:endParaRPr>
          </a:p>
        </p:txBody>
      </p:sp>
      <p:sp>
        <p:nvSpPr>
          <p:cNvPr id="12" name="文本框 11"/>
          <p:cNvSpPr txBox="1"/>
          <p:nvPr/>
        </p:nvSpPr>
        <p:spPr>
          <a:xfrm>
            <a:off x="324485" y="3378835"/>
            <a:ext cx="5932805" cy="368300"/>
          </a:xfrm>
          <a:prstGeom prst="rect">
            <a:avLst/>
          </a:prstGeom>
          <a:noFill/>
        </p:spPr>
        <p:txBody>
          <a:bodyPr wrap="square" rtlCol="0" anchor="t">
            <a:spAutoFit/>
          </a:bodyPr>
          <a:p>
            <a:r>
              <a:rPr lang="en-US" altLang="zh-CN">
                <a:sym typeface="+mn-ea"/>
              </a:rPr>
              <a:t>Make sure you</a:t>
            </a:r>
            <a:r>
              <a:rPr lang="en-US" altLang="zh-CN">
                <a:solidFill>
                  <a:srgbClr val="FF0000"/>
                </a:solidFill>
                <a:sym typeface="+mn-ea"/>
              </a:rPr>
              <a:t> conduct yourself </a:t>
            </a:r>
            <a:r>
              <a:rPr lang="en-US" altLang="zh-CN">
                <a:sym typeface="+mn-ea"/>
              </a:rPr>
              <a:t>as a good neighbor should.</a:t>
            </a:r>
            <a:endParaRPr lang="en-US" altLang="zh-CN">
              <a:sym typeface="+mn-ea"/>
            </a:endParaRPr>
          </a:p>
        </p:txBody>
      </p:sp>
      <p:sp>
        <p:nvSpPr>
          <p:cNvPr id="13" name="文本框 12"/>
          <p:cNvSpPr txBox="1"/>
          <p:nvPr/>
        </p:nvSpPr>
        <p:spPr>
          <a:xfrm>
            <a:off x="252095" y="4300220"/>
            <a:ext cx="5983605" cy="645160"/>
          </a:xfrm>
          <a:prstGeom prst="rect">
            <a:avLst/>
          </a:prstGeom>
          <a:noFill/>
        </p:spPr>
        <p:txBody>
          <a:bodyPr wrap="square" rtlCol="0" anchor="t">
            <a:spAutoFit/>
          </a:bodyPr>
          <a:p>
            <a:r>
              <a:rPr lang="en-US" altLang="zh-CN">
                <a:sym typeface="+mn-ea"/>
              </a:rPr>
              <a:t>Confucius suggested a principle for</a:t>
            </a:r>
            <a:r>
              <a:rPr lang="en-US" altLang="zh-CN">
                <a:solidFill>
                  <a:srgbClr val="FF0000"/>
                </a:solidFill>
                <a:sym typeface="+mn-ea"/>
              </a:rPr>
              <a:t> the conduct of life</a:t>
            </a:r>
            <a:r>
              <a:rPr lang="en-US" altLang="zh-CN">
                <a:sym typeface="+mn-ea"/>
              </a:rPr>
              <a:t>:” Do not do to others what you would not want others to do you.”</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476375" y="0"/>
            <a:ext cx="5867400" cy="645160"/>
          </a:xfrm>
          <a:prstGeom prst="rect">
            <a:avLst/>
          </a:prstGeom>
          <a:noFill/>
        </p:spPr>
        <p:txBody>
          <a:bodyPr wrap="square" rtlCol="0" anchor="t">
            <a:spAutoFit/>
          </a:bodyPr>
          <a:p>
            <a:r>
              <a:rPr lang="zh-CN" altLang="en-US"/>
              <a:t>donate	/dəʊˈneɪt/	vt.(尤指向慈善)捐赠;赠送</a:t>
            </a:r>
            <a:endParaRPr lang="zh-CN" altLang="en-US"/>
          </a:p>
          <a:p>
            <a:r>
              <a:rPr lang="zh-CN" altLang="en-US"/>
              <a:t>donate ... to ...	/dəʊˈneɪt tə/	向……捐赠……</a:t>
            </a:r>
            <a:endParaRPr lang="zh-CN" altLang="en-US"/>
          </a:p>
        </p:txBody>
      </p:sp>
      <p:sp>
        <p:nvSpPr>
          <p:cNvPr id="4" name="文本框 3"/>
          <p:cNvSpPr txBox="1"/>
          <p:nvPr/>
        </p:nvSpPr>
        <p:spPr>
          <a:xfrm>
            <a:off x="36195" y="1636395"/>
            <a:ext cx="6711315" cy="1476375"/>
          </a:xfrm>
          <a:prstGeom prst="rect">
            <a:avLst/>
          </a:prstGeom>
          <a:noFill/>
        </p:spPr>
        <p:txBody>
          <a:bodyPr wrap="square" rtlCol="0" anchor="t">
            <a:spAutoFit/>
          </a:bodyPr>
          <a:p>
            <a:r>
              <a:rPr lang="en-US" altLang="zh-CN"/>
              <a:t>2. </a:t>
            </a:r>
            <a:r>
              <a:rPr lang="en-US" altLang="zh-CN" b="1">
                <a:solidFill>
                  <a:srgbClr val="C00000"/>
                </a:solidFill>
              </a:rPr>
              <a:t>donate...to...</a:t>
            </a:r>
            <a:r>
              <a:rPr lang="zh-CN" altLang="en-US" b="1">
                <a:solidFill>
                  <a:srgbClr val="C00000"/>
                </a:solidFill>
              </a:rPr>
              <a:t>向</a:t>
            </a:r>
            <a:r>
              <a:rPr lang="en-US" altLang="zh-CN" b="1">
                <a:solidFill>
                  <a:srgbClr val="C00000"/>
                </a:solidFill>
              </a:rPr>
              <a:t>...</a:t>
            </a:r>
            <a:r>
              <a:rPr lang="zh-CN" altLang="en-US" b="1">
                <a:solidFill>
                  <a:srgbClr val="C00000"/>
                </a:solidFill>
              </a:rPr>
              <a:t>捐赠</a:t>
            </a:r>
            <a:r>
              <a:rPr lang="en-US" altLang="zh-CN" b="1">
                <a:solidFill>
                  <a:srgbClr val="C00000"/>
                </a:solidFill>
              </a:rPr>
              <a:t>...</a:t>
            </a:r>
            <a:endParaRPr lang="en-US" altLang="zh-CN"/>
          </a:p>
          <a:p>
            <a:r>
              <a:rPr lang="zh-CN" altLang="en-US"/>
              <a:t>回顾我的三年校园生活，我发现当我在网上卖掉我的第一幅画，并</a:t>
            </a:r>
            <a:r>
              <a:rPr lang="zh-CN" altLang="en-US">
                <a:solidFill>
                  <a:srgbClr val="FF0000"/>
                </a:solidFill>
              </a:rPr>
              <a:t>把钱捐给</a:t>
            </a:r>
            <a:r>
              <a:rPr lang="zh-CN" altLang="en-US"/>
              <a:t>山区的孩子们的那一刻，真的把我塑造成了一个更加成熟和负责任的人。</a:t>
            </a:r>
            <a:r>
              <a:rPr lang="en-US" altLang="zh-CN">
                <a:solidFill>
                  <a:schemeClr val="accent6">
                    <a:lumMod val="50000"/>
                  </a:schemeClr>
                </a:solidFill>
              </a:rPr>
              <a:t>(</a:t>
            </a:r>
            <a:r>
              <a:rPr lang="zh-CN" altLang="en-US">
                <a:solidFill>
                  <a:schemeClr val="accent6">
                    <a:lumMod val="50000"/>
                  </a:schemeClr>
                </a:solidFill>
              </a:rPr>
              <a:t>应用文之高中难忘时刻</a:t>
            </a:r>
            <a:r>
              <a:rPr lang="en-US" altLang="zh-CN">
                <a:solidFill>
                  <a:schemeClr val="accent6">
                    <a:lumMod val="50000"/>
                  </a:schemeClr>
                </a:solidFill>
              </a:rPr>
              <a:t>)</a:t>
            </a:r>
            <a:endParaRPr lang="zh-CN" altLang="en-US">
              <a:solidFill>
                <a:schemeClr val="accent6">
                  <a:lumMod val="50000"/>
                </a:schemeClr>
              </a:solidFill>
            </a:endParaRPr>
          </a:p>
          <a:p>
            <a:endParaRPr lang="en-US" altLang="zh-CN"/>
          </a:p>
        </p:txBody>
      </p:sp>
      <p:sp>
        <p:nvSpPr>
          <p:cNvPr id="9" name="文本框 8"/>
          <p:cNvSpPr txBox="1"/>
          <p:nvPr/>
        </p:nvSpPr>
        <p:spPr>
          <a:xfrm>
            <a:off x="42545" y="556260"/>
            <a:ext cx="8734425" cy="645160"/>
          </a:xfrm>
          <a:prstGeom prst="rect">
            <a:avLst/>
          </a:prstGeom>
          <a:noFill/>
        </p:spPr>
        <p:txBody>
          <a:bodyPr wrap="square" rtlCol="0" anchor="t">
            <a:spAutoFit/>
          </a:bodyPr>
          <a:p>
            <a:r>
              <a:rPr lang="en-US" altLang="zh-CN">
                <a:sym typeface="+mn-ea"/>
              </a:rPr>
              <a:t>1. </a:t>
            </a:r>
            <a:r>
              <a:rPr lang="en-US" altLang="zh-CN" b="1">
                <a:solidFill>
                  <a:srgbClr val="C00000"/>
                </a:solidFill>
                <a:sym typeface="+mn-ea"/>
              </a:rPr>
              <a:t>donate sth. </a:t>
            </a:r>
            <a:r>
              <a:rPr lang="zh-CN" altLang="en-US" b="1">
                <a:solidFill>
                  <a:srgbClr val="C00000"/>
                </a:solidFill>
                <a:sym typeface="+mn-ea"/>
              </a:rPr>
              <a:t>捐赠</a:t>
            </a:r>
            <a:r>
              <a:rPr lang="en-US" altLang="zh-CN" b="1">
                <a:solidFill>
                  <a:srgbClr val="C00000"/>
                </a:solidFill>
                <a:sym typeface="+mn-ea"/>
              </a:rPr>
              <a:t>...</a:t>
            </a:r>
            <a:endParaRPr lang="en-US" altLang="zh-CN"/>
          </a:p>
          <a:p>
            <a:r>
              <a:rPr lang="zh-CN" altLang="en-US">
                <a:sym typeface="+mn-ea"/>
              </a:rPr>
              <a:t>当得知被卡车撞倒的女孩由救护车送往了医院，许多人自发地</a:t>
            </a:r>
            <a:r>
              <a:rPr lang="zh-CN" altLang="en-US">
                <a:solidFill>
                  <a:srgbClr val="FF0000"/>
                </a:solidFill>
                <a:sym typeface="+mn-ea"/>
              </a:rPr>
              <a:t>献血</a:t>
            </a:r>
            <a:r>
              <a:rPr lang="zh-CN" altLang="en-US">
                <a:sym typeface="+mn-ea"/>
              </a:rPr>
              <a:t>。</a:t>
            </a:r>
            <a:endParaRPr lang="zh-CN" altLang="en-US">
              <a:sym typeface="+mn-ea"/>
            </a:endParaRPr>
          </a:p>
        </p:txBody>
      </p:sp>
      <p:sp>
        <p:nvSpPr>
          <p:cNvPr id="10" name="文本框 9"/>
          <p:cNvSpPr txBox="1"/>
          <p:nvPr/>
        </p:nvSpPr>
        <p:spPr>
          <a:xfrm>
            <a:off x="42545" y="3868420"/>
            <a:ext cx="6704965" cy="922020"/>
          </a:xfrm>
          <a:prstGeom prst="rect">
            <a:avLst/>
          </a:prstGeom>
          <a:noFill/>
        </p:spPr>
        <p:txBody>
          <a:bodyPr wrap="square" rtlCol="0">
            <a:spAutoFit/>
          </a:bodyPr>
          <a:p>
            <a:r>
              <a:rPr lang="en-US" altLang="zh-CN"/>
              <a:t>3. donation </a:t>
            </a:r>
            <a:r>
              <a:rPr lang="zh-CN" altLang="en-US"/>
              <a:t>捐赠，捐献</a:t>
            </a:r>
            <a:r>
              <a:rPr lang="en-US" altLang="zh-CN"/>
              <a:t>  </a:t>
            </a:r>
            <a:r>
              <a:rPr lang="en-US" altLang="zh-CN" b="1">
                <a:solidFill>
                  <a:srgbClr val="C00000"/>
                </a:solidFill>
              </a:rPr>
              <a:t>make donations/a donation to </a:t>
            </a:r>
            <a:r>
              <a:rPr lang="zh-CN" altLang="en-US" b="1">
                <a:solidFill>
                  <a:srgbClr val="C00000"/>
                </a:solidFill>
              </a:rPr>
              <a:t>向</a:t>
            </a:r>
            <a:r>
              <a:rPr lang="en-US" altLang="zh-CN" b="1">
                <a:solidFill>
                  <a:srgbClr val="C00000"/>
                </a:solidFill>
              </a:rPr>
              <a:t>...</a:t>
            </a:r>
            <a:r>
              <a:rPr lang="zh-CN" altLang="en-US" b="1">
                <a:solidFill>
                  <a:srgbClr val="C00000"/>
                </a:solidFill>
              </a:rPr>
              <a:t>捐赠</a:t>
            </a:r>
            <a:endParaRPr lang="zh-CN" altLang="en-US" b="1">
              <a:solidFill>
                <a:srgbClr val="C00000"/>
              </a:solidFill>
            </a:endParaRPr>
          </a:p>
          <a:p>
            <a:r>
              <a:rPr lang="zh-CN" altLang="en-US">
                <a:solidFill>
                  <a:schemeClr val="tx1"/>
                </a:solidFill>
              </a:rPr>
              <a:t>人们笑着涌了进来，交上了用于建造避难所的捐赠。</a:t>
            </a:r>
            <a:endParaRPr lang="zh-CN" altLang="en-US">
              <a:solidFill>
                <a:schemeClr val="tx1"/>
              </a:solidFill>
            </a:endParaRPr>
          </a:p>
          <a:p>
            <a:endParaRPr lang="zh-CN" altLang="en-US">
              <a:solidFill>
                <a:schemeClr val="tx1"/>
              </a:solidFill>
            </a:endParaRPr>
          </a:p>
        </p:txBody>
      </p:sp>
      <p:pic>
        <p:nvPicPr>
          <p:cNvPr id="100" name="图片 99"/>
          <p:cNvPicPr/>
          <p:nvPr/>
        </p:nvPicPr>
        <p:blipFill>
          <a:blip r:embed="rId4"/>
          <a:stretch>
            <a:fillRect/>
          </a:stretch>
        </p:blipFill>
        <p:spPr>
          <a:xfrm>
            <a:off x="6661150" y="1780540"/>
            <a:ext cx="2179320" cy="2042795"/>
          </a:xfrm>
          <a:prstGeom prst="rect">
            <a:avLst/>
          </a:prstGeom>
          <a:noFill/>
          <a:ln w="9525">
            <a:noFill/>
          </a:ln>
        </p:spPr>
      </p:pic>
      <p:sp>
        <p:nvSpPr>
          <p:cNvPr id="11" name="文本框 10"/>
          <p:cNvSpPr txBox="1"/>
          <p:nvPr/>
        </p:nvSpPr>
        <p:spPr>
          <a:xfrm>
            <a:off x="180340" y="1132205"/>
            <a:ext cx="7364095" cy="645160"/>
          </a:xfrm>
          <a:prstGeom prst="rect">
            <a:avLst/>
          </a:prstGeom>
          <a:noFill/>
        </p:spPr>
        <p:txBody>
          <a:bodyPr wrap="square" rtlCol="0" anchor="t">
            <a:spAutoFit/>
          </a:bodyPr>
          <a:p>
            <a:r>
              <a:rPr lang="zh-CN" altLang="en-US">
                <a:sym typeface="+mn-ea"/>
              </a:rPr>
              <a:t>On hearing the girl struck by a truck has been sent to hospital by ambulance, many people volunteered to </a:t>
            </a:r>
            <a:r>
              <a:rPr lang="zh-CN" altLang="en-US">
                <a:solidFill>
                  <a:srgbClr val="FF0000"/>
                </a:solidFill>
                <a:sym typeface="+mn-ea"/>
              </a:rPr>
              <a:t>donate blood</a:t>
            </a:r>
            <a:r>
              <a:rPr lang="en-US" altLang="zh-CN">
                <a:solidFill>
                  <a:srgbClr val="FF0000"/>
                </a:solidFill>
                <a:sym typeface="+mn-ea"/>
              </a:rPr>
              <a:t>.</a:t>
            </a:r>
            <a:endParaRPr lang="en-US" altLang="zh-CN">
              <a:solidFill>
                <a:srgbClr val="FF0000"/>
              </a:solidFill>
              <a:sym typeface="+mn-ea"/>
            </a:endParaRPr>
          </a:p>
        </p:txBody>
      </p:sp>
      <p:sp>
        <p:nvSpPr>
          <p:cNvPr id="12" name="文本框 11"/>
          <p:cNvSpPr txBox="1"/>
          <p:nvPr/>
        </p:nvSpPr>
        <p:spPr>
          <a:xfrm>
            <a:off x="130810" y="2788285"/>
            <a:ext cx="6438265" cy="1198880"/>
          </a:xfrm>
          <a:prstGeom prst="rect">
            <a:avLst/>
          </a:prstGeom>
          <a:noFill/>
        </p:spPr>
        <p:txBody>
          <a:bodyPr wrap="square" rtlCol="0" anchor="t">
            <a:spAutoFit/>
          </a:bodyPr>
          <a:p>
            <a:r>
              <a:rPr lang="zh-CN" altLang="en-US">
                <a:sym typeface="+mn-ea"/>
              </a:rPr>
              <a:t>Looking back on my three years on campus, I found the moment when I sold my first painting online and </a:t>
            </a:r>
            <a:r>
              <a:rPr lang="zh-CN" altLang="en-US">
                <a:solidFill>
                  <a:srgbClr val="FF0000"/>
                </a:solidFill>
                <a:sym typeface="+mn-ea"/>
              </a:rPr>
              <a:t>donated the money to</a:t>
            </a:r>
            <a:r>
              <a:rPr lang="zh-CN" altLang="en-US">
                <a:sym typeface="+mn-ea"/>
              </a:rPr>
              <a:t> the children in mountainous area, really shaped me into a more mature and responsible individual</a:t>
            </a:r>
            <a:r>
              <a:rPr lang="en-US" altLang="zh-CN">
                <a:sym typeface="+mn-ea"/>
              </a:rPr>
              <a:t>.</a:t>
            </a:r>
            <a:endParaRPr lang="en-US" altLang="zh-CN">
              <a:sym typeface="+mn-ea"/>
            </a:endParaRPr>
          </a:p>
        </p:txBody>
      </p:sp>
      <p:sp>
        <p:nvSpPr>
          <p:cNvPr id="13" name="文本框 12"/>
          <p:cNvSpPr txBox="1"/>
          <p:nvPr/>
        </p:nvSpPr>
        <p:spPr>
          <a:xfrm>
            <a:off x="180340" y="4499610"/>
            <a:ext cx="7772400" cy="645160"/>
          </a:xfrm>
          <a:prstGeom prst="rect">
            <a:avLst/>
          </a:prstGeom>
          <a:noFill/>
        </p:spPr>
        <p:txBody>
          <a:bodyPr wrap="square" rtlCol="0" anchor="t">
            <a:spAutoFit/>
          </a:bodyPr>
          <a:p>
            <a:r>
              <a:rPr lang="zh-CN" altLang="en-US">
                <a:sym typeface="+mn-ea"/>
              </a:rPr>
              <a:t>Exploding into wilder laughter, people came flooding in,</a:t>
            </a:r>
            <a:r>
              <a:rPr lang="zh-CN" altLang="en-US">
                <a:solidFill>
                  <a:srgbClr val="FF0000"/>
                </a:solidFill>
                <a:sym typeface="+mn-ea"/>
              </a:rPr>
              <a:t> handing their donations to</a:t>
            </a:r>
            <a:r>
              <a:rPr lang="zh-CN" altLang="en-US">
                <a:sym typeface="+mn-ea"/>
              </a:rPr>
              <a:t> </a:t>
            </a:r>
            <a:r>
              <a:rPr lang="en-US" altLang="zh-CN">
                <a:sym typeface="+mn-ea"/>
              </a:rPr>
              <a:t>build</a:t>
            </a:r>
            <a:r>
              <a:rPr lang="zh-CN" altLang="en-US">
                <a:sym typeface="+mn-ea"/>
              </a:rPr>
              <a:t> the shelter. </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196215"/>
            <a:ext cx="6010275" cy="368300"/>
          </a:xfrm>
          <a:prstGeom prst="rect">
            <a:avLst/>
          </a:prstGeom>
          <a:noFill/>
        </p:spPr>
        <p:txBody>
          <a:bodyPr wrap="square" rtlCol="0" anchor="t">
            <a:spAutoFit/>
          </a:bodyPr>
          <a:p>
            <a:r>
              <a:rPr lang="zh-CN" altLang="en-US"/>
              <a:t>disappear	/ˌdɪsəˈpɪə(r)/	vi.消失;灭绝;消亡</a:t>
            </a:r>
            <a:endParaRPr lang="zh-CN" altLang="en-US"/>
          </a:p>
        </p:txBody>
      </p:sp>
      <p:pic>
        <p:nvPicPr>
          <p:cNvPr id="4" name="图片 3"/>
          <p:cNvPicPr>
            <a:picLocks noChangeAspect="1"/>
          </p:cNvPicPr>
          <p:nvPr>
            <p:custDataLst>
              <p:tags r:id="rId4"/>
            </p:custDataLst>
          </p:nvPr>
        </p:nvPicPr>
        <p:blipFill>
          <a:blip r:embed="rId5">
            <a:alphaModFix amt="80000"/>
            <a:lum contrast="12000"/>
          </a:blip>
          <a:stretch>
            <a:fillRect/>
          </a:stretch>
        </p:blipFill>
        <p:spPr>
          <a:xfrm>
            <a:off x="6403340" y="556260"/>
            <a:ext cx="2708275" cy="1328420"/>
          </a:xfrm>
          <a:prstGeom prst="rect">
            <a:avLst/>
          </a:prstGeom>
        </p:spPr>
      </p:pic>
      <p:sp>
        <p:nvSpPr>
          <p:cNvPr id="100" name="文本框 99"/>
          <p:cNvSpPr txBox="1"/>
          <p:nvPr/>
        </p:nvSpPr>
        <p:spPr>
          <a:xfrm>
            <a:off x="130810" y="843915"/>
            <a:ext cx="7216140" cy="1753235"/>
          </a:xfrm>
          <a:prstGeom prst="rect">
            <a:avLst/>
          </a:prstGeom>
          <a:noFill/>
          <a:ln w="9525">
            <a:noFill/>
          </a:ln>
        </p:spPr>
        <p:txBody>
          <a:bodyPr wrap="square">
            <a:spAutoFit/>
          </a:bodyPr>
          <a:p>
            <a:pPr marL="0" indent="0"/>
            <a:r>
              <a:rPr lang="en-US" sz="1800" b="0">
                <a:latin typeface="Calibri" panose="020F0502020204030204" pitchFamily="34" charset="0"/>
                <a:ea typeface="宋体" panose="02010600030101010101" pitchFamily="2" charset="-122"/>
              </a:rPr>
              <a:t>1.</a:t>
            </a:r>
            <a:r>
              <a:rPr lang="zh-CN" sz="1800">
                <a:sym typeface="+mn-ea"/>
              </a:rPr>
              <a:t>莉萨一直看着火车</a:t>
            </a:r>
            <a:r>
              <a:rPr lang="zh-CN" sz="1800" b="1">
                <a:solidFill>
                  <a:srgbClr val="C00000"/>
                </a:solidFill>
                <a:sym typeface="+mn-ea"/>
              </a:rPr>
              <a:t>从视线中消失</a:t>
            </a:r>
            <a:r>
              <a:rPr lang="zh-CN" sz="1800">
                <a:sym typeface="+mn-ea"/>
              </a:rPr>
              <a:t>。</a:t>
            </a:r>
            <a:endParaRPr lang="en-US" sz="1800" b="0">
              <a:latin typeface="Calibri" panose="020F0502020204030204" pitchFamily="34" charset="0"/>
              <a:ea typeface="宋体" panose="02010600030101010101" pitchFamily="2" charset="-122"/>
            </a:endParaRPr>
          </a:p>
          <a:p>
            <a:pPr marL="0" indent="0"/>
            <a:r>
              <a:rPr lang="en-US" sz="1800" b="0">
                <a:latin typeface="Calibri" panose="020F0502020204030204" pitchFamily="34" charset="0"/>
                <a:ea typeface="宋体" panose="02010600030101010101" pitchFamily="2" charset="-122"/>
              </a:rPr>
              <a:t> </a:t>
            </a:r>
            <a:endParaRPr lang="en-US" sz="1800" b="0">
              <a:latin typeface="Calibri" panose="020F0502020204030204" pitchFamily="34" charset="0"/>
              <a:ea typeface="宋体" panose="02010600030101010101" pitchFamily="2" charset="-122"/>
            </a:endParaRPr>
          </a:p>
          <a:p>
            <a:pPr marL="0" indent="0"/>
            <a:r>
              <a:rPr lang="en-US" sz="1800" b="0">
                <a:latin typeface="Calibri" panose="020F0502020204030204" pitchFamily="34" charset="0"/>
                <a:ea typeface="宋体" panose="02010600030101010101" pitchFamily="2" charset="-122"/>
              </a:rPr>
              <a:t>2.</a:t>
            </a:r>
            <a:r>
              <a:rPr lang="zh-CN" sz="1800">
                <a:sym typeface="+mn-ea"/>
              </a:rPr>
              <a:t>她一走上台</a:t>
            </a:r>
            <a:r>
              <a:rPr lang="zh-CN" sz="1800">
                <a:solidFill>
                  <a:srgbClr val="FF0000"/>
                </a:solidFill>
                <a:sym typeface="+mn-ea"/>
              </a:rPr>
              <a:t>紧张情绪便迅速消失</a:t>
            </a:r>
            <a:r>
              <a:rPr lang="zh-CN" sz="1800">
                <a:sym typeface="+mn-ea"/>
              </a:rPr>
              <a:t>了。</a:t>
            </a:r>
            <a:r>
              <a:rPr lang="en-US" altLang="zh-CN" sz="1800">
                <a:solidFill>
                  <a:schemeClr val="accent6">
                    <a:lumMod val="50000"/>
                  </a:schemeClr>
                </a:solidFill>
                <a:sym typeface="+mn-ea"/>
              </a:rPr>
              <a:t>(</a:t>
            </a:r>
            <a:r>
              <a:rPr lang="zh-CN" altLang="en-US" sz="1800">
                <a:solidFill>
                  <a:schemeClr val="accent6">
                    <a:lumMod val="50000"/>
                  </a:schemeClr>
                </a:solidFill>
                <a:sym typeface="+mn-ea"/>
              </a:rPr>
              <a:t>续写之紧张情绪描写</a:t>
            </a:r>
            <a:r>
              <a:rPr lang="en-US" altLang="zh-CN" sz="1800">
                <a:solidFill>
                  <a:schemeClr val="accent6">
                    <a:lumMod val="50000"/>
                  </a:schemeClr>
                </a:solidFill>
                <a:sym typeface="+mn-ea"/>
              </a:rPr>
              <a:t>)</a:t>
            </a:r>
            <a:endParaRPr lang="en-US" sz="1800">
              <a:sym typeface="+mn-ea"/>
            </a:endParaRPr>
          </a:p>
          <a:p>
            <a:pPr marL="0" indent="0"/>
            <a:r>
              <a:rPr lang="en-US" sz="1800" b="0">
                <a:latin typeface="Calibri" panose="020F0502020204030204" pitchFamily="34" charset="0"/>
                <a:ea typeface="宋体" panose="02010600030101010101" pitchFamily="2" charset="-122"/>
              </a:rPr>
              <a:t> </a:t>
            </a:r>
            <a:endParaRPr lang="en-US" sz="1800" b="0">
              <a:latin typeface="Calibri" panose="020F0502020204030204" pitchFamily="34" charset="0"/>
              <a:ea typeface="宋体" panose="02010600030101010101" pitchFamily="2" charset="-122"/>
            </a:endParaRPr>
          </a:p>
          <a:p>
            <a:pPr marL="0" indent="0"/>
            <a:endParaRPr lang="zh-CN" altLang="en-US" sz="1800" b="0">
              <a:latin typeface="Calibri" panose="020F0502020204030204" pitchFamily="34" charset="0"/>
              <a:ea typeface="宋体" panose="02010600030101010101" pitchFamily="2" charset="-122"/>
            </a:endParaRPr>
          </a:p>
        </p:txBody>
      </p:sp>
      <p:pic>
        <p:nvPicPr>
          <p:cNvPr id="9" name="图片 8"/>
          <p:cNvPicPr>
            <a:picLocks noChangeAspect="1"/>
          </p:cNvPicPr>
          <p:nvPr/>
        </p:nvPicPr>
        <p:blipFill>
          <a:blip r:embed="rId6"/>
          <a:stretch>
            <a:fillRect/>
          </a:stretch>
        </p:blipFill>
        <p:spPr>
          <a:xfrm>
            <a:off x="130810" y="2428240"/>
            <a:ext cx="1810385" cy="2440305"/>
          </a:xfrm>
          <a:prstGeom prst="rect">
            <a:avLst/>
          </a:prstGeom>
        </p:spPr>
      </p:pic>
      <p:sp>
        <p:nvSpPr>
          <p:cNvPr id="10" name="文本框 9"/>
          <p:cNvSpPr txBox="1"/>
          <p:nvPr/>
        </p:nvSpPr>
        <p:spPr>
          <a:xfrm>
            <a:off x="2340610" y="2500630"/>
            <a:ext cx="6171565" cy="2030095"/>
          </a:xfrm>
          <a:prstGeom prst="rect">
            <a:avLst/>
          </a:prstGeom>
          <a:noFill/>
        </p:spPr>
        <p:txBody>
          <a:bodyPr wrap="square" rtlCol="0" anchor="t">
            <a:spAutoFit/>
          </a:bodyPr>
          <a:p>
            <a:pPr marL="0" indent="0"/>
            <a:r>
              <a:rPr lang="en-US" sz="1800">
                <a:sym typeface="+mn-ea"/>
              </a:rPr>
              <a:t>3. </a:t>
            </a:r>
            <a:r>
              <a:rPr lang="en-US" sz="1800" b="1">
                <a:solidFill>
                  <a:srgbClr val="C00000"/>
                </a:solidFill>
                <a:sym typeface="+mn-ea"/>
              </a:rPr>
              <a:t>appear </a:t>
            </a:r>
            <a:r>
              <a:rPr lang="zh-CN" altLang="en-US" sz="1800" b="1">
                <a:solidFill>
                  <a:srgbClr val="C00000"/>
                </a:solidFill>
                <a:sym typeface="+mn-ea"/>
              </a:rPr>
              <a:t>出现，出场，似乎，表现得</a:t>
            </a:r>
            <a:endParaRPr lang="en-US" sz="1800">
              <a:sym typeface="+mn-ea"/>
            </a:endParaRPr>
          </a:p>
          <a:p>
            <a:pPr marL="0" indent="0"/>
            <a:r>
              <a:rPr lang="en-US" altLang="zh-CN" sz="1800">
                <a:sym typeface="+mn-ea"/>
              </a:rPr>
              <a:t>(1) </a:t>
            </a:r>
            <a:r>
              <a:rPr lang="zh-CN" sz="1800">
                <a:sym typeface="+mn-ea"/>
              </a:rPr>
              <a:t>她听到这消息时一点也没有显得吃惊。</a:t>
            </a:r>
            <a:endParaRPr lang="en-US" sz="1800">
              <a:sym typeface="+mn-ea"/>
            </a:endParaRPr>
          </a:p>
          <a:p>
            <a:pPr marL="0" indent="0"/>
            <a:endParaRPr lang="en-US" sz="1800">
              <a:sym typeface="+mn-ea"/>
            </a:endParaRPr>
          </a:p>
          <a:p>
            <a:pPr marL="0" indent="0"/>
            <a:r>
              <a:rPr lang="en-US" sz="1800">
                <a:sym typeface="+mn-ea"/>
              </a:rPr>
              <a:t>(2) </a:t>
            </a:r>
            <a:r>
              <a:rPr lang="zh-CN" sz="1800">
                <a:sym typeface="+mn-ea"/>
              </a:rPr>
              <a:t>地平线上升起了烟雾。</a:t>
            </a:r>
            <a:endParaRPr lang="en-US" sz="1800" b="0">
              <a:latin typeface="Calibri" panose="020F0502020204030204" pitchFamily="34" charset="0"/>
              <a:ea typeface="宋体" panose="02010600030101010101" pitchFamily="2" charset="-122"/>
            </a:endParaRPr>
          </a:p>
          <a:p>
            <a:pPr marL="0" indent="0"/>
            <a:endParaRPr lang="en-US" altLang="zh-CN" sz="1800">
              <a:sym typeface="+mn-ea"/>
            </a:endParaRPr>
          </a:p>
          <a:p>
            <a:pPr marL="0" indent="0"/>
            <a:r>
              <a:rPr lang="en-US" altLang="zh-CN" sz="1800">
                <a:sym typeface="+mn-ea"/>
              </a:rPr>
              <a:t>(3) </a:t>
            </a:r>
            <a:r>
              <a:rPr lang="zh-CN" sz="1800">
                <a:sym typeface="+mn-ea"/>
              </a:rPr>
              <a:t>她竭力表现得比她感觉的更为自信。</a:t>
            </a:r>
            <a:endParaRPr lang="zh-CN" altLang="en-US" sz="1800" b="0">
              <a:latin typeface="Calibri" panose="020F0502020204030204" pitchFamily="34" charset="0"/>
              <a:ea typeface="宋体" panose="02010600030101010101" pitchFamily="2" charset="-122"/>
            </a:endParaRPr>
          </a:p>
          <a:p>
            <a:pPr marL="0" indent="0"/>
            <a:endParaRPr lang="en-US" altLang="en-US" sz="1800">
              <a:sym typeface="+mn-ea"/>
            </a:endParaRPr>
          </a:p>
        </p:txBody>
      </p:sp>
      <p:sp>
        <p:nvSpPr>
          <p:cNvPr id="11" name="文本框 10"/>
          <p:cNvSpPr txBox="1"/>
          <p:nvPr/>
        </p:nvSpPr>
        <p:spPr>
          <a:xfrm>
            <a:off x="324485" y="1203960"/>
            <a:ext cx="6079490" cy="368300"/>
          </a:xfrm>
          <a:prstGeom prst="rect">
            <a:avLst/>
          </a:prstGeom>
          <a:noFill/>
        </p:spPr>
        <p:txBody>
          <a:bodyPr wrap="square" rtlCol="0" anchor="t">
            <a:spAutoFit/>
          </a:bodyPr>
          <a:p>
            <a:pPr marL="0" indent="0"/>
            <a:r>
              <a:rPr lang="en-US" sz="1800">
                <a:sym typeface="+mn-ea"/>
              </a:rPr>
              <a:t>Lisa watched until the train </a:t>
            </a:r>
            <a:r>
              <a:rPr lang="en-US" sz="1800" b="1">
                <a:solidFill>
                  <a:srgbClr val="C00000"/>
                </a:solidFill>
                <a:sym typeface="+mn-ea"/>
              </a:rPr>
              <a:t>disappeared from view</a:t>
            </a:r>
            <a:r>
              <a:rPr lang="en-US" sz="1800">
                <a:sym typeface="+mn-ea"/>
              </a:rPr>
              <a:t> . </a:t>
            </a:r>
            <a:endParaRPr lang="en-US" altLang="en-US" sz="1800">
              <a:sym typeface="+mn-ea"/>
            </a:endParaRPr>
          </a:p>
        </p:txBody>
      </p:sp>
      <p:sp>
        <p:nvSpPr>
          <p:cNvPr id="12" name="文本框 11"/>
          <p:cNvSpPr txBox="1"/>
          <p:nvPr/>
        </p:nvSpPr>
        <p:spPr>
          <a:xfrm>
            <a:off x="180340" y="1951990"/>
            <a:ext cx="6357620" cy="368300"/>
          </a:xfrm>
          <a:prstGeom prst="rect">
            <a:avLst/>
          </a:prstGeom>
          <a:noFill/>
        </p:spPr>
        <p:txBody>
          <a:bodyPr wrap="square" rtlCol="0" anchor="t">
            <a:spAutoFit/>
          </a:bodyPr>
          <a:p>
            <a:r>
              <a:rPr lang="en-US" sz="1800">
                <a:solidFill>
                  <a:srgbClr val="FF0000"/>
                </a:solidFill>
                <a:sym typeface="+mn-ea"/>
              </a:rPr>
              <a:t>Her nervousness quickly disappeared</a:t>
            </a:r>
            <a:r>
              <a:rPr lang="en-US" sz="1800">
                <a:sym typeface="+mn-ea"/>
              </a:rPr>
              <a:t> once she was on stage.</a:t>
            </a:r>
            <a:endParaRPr lang="en-US" altLang="en-US" sz="1800">
              <a:sym typeface="+mn-ea"/>
            </a:endParaRPr>
          </a:p>
        </p:txBody>
      </p:sp>
      <p:sp>
        <p:nvSpPr>
          <p:cNvPr id="13" name="文本框 12"/>
          <p:cNvSpPr txBox="1"/>
          <p:nvPr/>
        </p:nvSpPr>
        <p:spPr>
          <a:xfrm>
            <a:off x="2484755" y="3048635"/>
            <a:ext cx="4572000" cy="368300"/>
          </a:xfrm>
          <a:prstGeom prst="rect">
            <a:avLst/>
          </a:prstGeom>
          <a:noFill/>
        </p:spPr>
        <p:txBody>
          <a:bodyPr wrap="square" rtlCol="0" anchor="t">
            <a:spAutoFit/>
          </a:bodyPr>
          <a:p>
            <a:pPr marL="0" indent="0"/>
            <a:r>
              <a:rPr lang="en-US" sz="1800">
                <a:sym typeface="+mn-ea"/>
              </a:rPr>
              <a:t>She didn't </a:t>
            </a:r>
            <a:r>
              <a:rPr lang="en-US" sz="1800">
                <a:solidFill>
                  <a:srgbClr val="FF0000"/>
                </a:solidFill>
                <a:sym typeface="+mn-ea"/>
              </a:rPr>
              <a:t>appear</a:t>
            </a:r>
            <a:r>
              <a:rPr lang="en-US" sz="1800">
                <a:sym typeface="+mn-ea"/>
              </a:rPr>
              <a:t> at all surprised at the news. </a:t>
            </a:r>
            <a:endParaRPr lang="en-US" altLang="en-US" sz="1800">
              <a:sym typeface="+mn-ea"/>
            </a:endParaRPr>
          </a:p>
        </p:txBody>
      </p:sp>
      <p:sp>
        <p:nvSpPr>
          <p:cNvPr id="14" name="文本框 13"/>
          <p:cNvSpPr txBox="1"/>
          <p:nvPr/>
        </p:nvSpPr>
        <p:spPr>
          <a:xfrm>
            <a:off x="2412365" y="3636010"/>
            <a:ext cx="4572000" cy="368300"/>
          </a:xfrm>
          <a:prstGeom prst="rect">
            <a:avLst/>
          </a:prstGeom>
          <a:noFill/>
        </p:spPr>
        <p:txBody>
          <a:bodyPr wrap="square" rtlCol="0" anchor="t">
            <a:spAutoFit/>
          </a:bodyPr>
          <a:p>
            <a:pPr marL="0" indent="0"/>
            <a:r>
              <a:rPr lang="en-US" sz="1800">
                <a:sym typeface="+mn-ea"/>
              </a:rPr>
              <a:t>Smoke </a:t>
            </a:r>
            <a:r>
              <a:rPr lang="en-US" sz="1800">
                <a:solidFill>
                  <a:srgbClr val="FF0000"/>
                </a:solidFill>
                <a:sym typeface="+mn-ea"/>
              </a:rPr>
              <a:t>appeared</a:t>
            </a:r>
            <a:r>
              <a:rPr lang="en-US" sz="1800">
                <a:sym typeface="+mn-ea"/>
              </a:rPr>
              <a:t> on the horizon. </a:t>
            </a:r>
            <a:endParaRPr lang="en-US" altLang="en-US" sz="1800">
              <a:sym typeface="+mn-ea"/>
            </a:endParaRPr>
          </a:p>
        </p:txBody>
      </p:sp>
      <p:sp>
        <p:nvSpPr>
          <p:cNvPr id="15" name="文本框 14"/>
          <p:cNvSpPr txBox="1"/>
          <p:nvPr/>
        </p:nvSpPr>
        <p:spPr>
          <a:xfrm>
            <a:off x="2412365" y="4228465"/>
            <a:ext cx="5876290" cy="368300"/>
          </a:xfrm>
          <a:prstGeom prst="rect">
            <a:avLst/>
          </a:prstGeom>
          <a:noFill/>
        </p:spPr>
        <p:txBody>
          <a:bodyPr wrap="square" rtlCol="0" anchor="t">
            <a:spAutoFit/>
          </a:bodyPr>
          <a:p>
            <a:pPr marL="0" indent="0"/>
            <a:r>
              <a:rPr lang="en-US" sz="1800">
                <a:sym typeface="+mn-ea"/>
              </a:rPr>
              <a:t>She did her best to </a:t>
            </a:r>
            <a:r>
              <a:rPr lang="en-US" sz="1800">
                <a:solidFill>
                  <a:srgbClr val="FF0000"/>
                </a:solidFill>
                <a:sym typeface="+mn-ea"/>
              </a:rPr>
              <a:t>appear </a:t>
            </a:r>
            <a:r>
              <a:rPr lang="en-US" sz="1800">
                <a:sym typeface="+mn-ea"/>
              </a:rPr>
              <a:t>more self-assured than she felt.</a:t>
            </a:r>
            <a:endParaRPr lang="en-US" altLang="en-US" sz="180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196215"/>
            <a:ext cx="6050915" cy="368300"/>
          </a:xfrm>
          <a:prstGeom prst="rect">
            <a:avLst/>
          </a:prstGeom>
          <a:noFill/>
        </p:spPr>
        <p:txBody>
          <a:bodyPr wrap="square" rtlCol="0" anchor="t">
            <a:spAutoFit/>
          </a:bodyPr>
          <a:p>
            <a:r>
              <a:rPr lang="zh-CN" altLang="en-US"/>
              <a:t>attempt	/əˈtempt/	n.&amp;vt.企图;试图;尝试</a:t>
            </a:r>
            <a:endParaRPr lang="zh-CN" altLang="en-US"/>
          </a:p>
        </p:txBody>
      </p:sp>
      <p:sp>
        <p:nvSpPr>
          <p:cNvPr id="4" name="文本框 3"/>
          <p:cNvSpPr txBox="1"/>
          <p:nvPr/>
        </p:nvSpPr>
        <p:spPr>
          <a:xfrm>
            <a:off x="252095" y="700405"/>
            <a:ext cx="8749665" cy="1476375"/>
          </a:xfrm>
          <a:prstGeom prst="rect">
            <a:avLst/>
          </a:prstGeom>
          <a:noFill/>
        </p:spPr>
        <p:txBody>
          <a:bodyPr wrap="square" rtlCol="0">
            <a:spAutoFit/>
          </a:bodyPr>
          <a:p>
            <a:r>
              <a:rPr lang="en-US" altLang="zh-CN"/>
              <a:t>1. </a:t>
            </a:r>
            <a:r>
              <a:rPr lang="en-US" altLang="zh-CN" b="1">
                <a:solidFill>
                  <a:srgbClr val="C00000"/>
                </a:solidFill>
              </a:rPr>
              <a:t>attempt to do sth </a:t>
            </a:r>
            <a:r>
              <a:rPr lang="zh-CN" altLang="en-US" b="1">
                <a:solidFill>
                  <a:srgbClr val="C00000"/>
                </a:solidFill>
              </a:rPr>
              <a:t>尝试做某事</a:t>
            </a:r>
            <a:endParaRPr lang="zh-CN" altLang="en-US"/>
          </a:p>
          <a:p>
            <a:r>
              <a:rPr lang="zh-CN" altLang="en-US"/>
              <a:t>在接下来的几天里，我们</a:t>
            </a:r>
            <a:r>
              <a:rPr lang="zh-CN" altLang="en-US">
                <a:solidFill>
                  <a:srgbClr val="FF0000"/>
                </a:solidFill>
              </a:rPr>
              <a:t>尝试到处寻找</a:t>
            </a:r>
            <a:r>
              <a:rPr lang="zh-CN" altLang="en-US"/>
              <a:t>我们的爱犬</a:t>
            </a:r>
            <a:r>
              <a:rPr lang="en-US" altLang="zh-CN"/>
              <a:t>Spotty</a:t>
            </a:r>
            <a:r>
              <a:rPr lang="zh-CN" altLang="en-US"/>
              <a:t>，</a:t>
            </a:r>
            <a:r>
              <a:rPr lang="en-US" altLang="zh-CN"/>
              <a:t> </a:t>
            </a:r>
            <a:r>
              <a:rPr lang="zh-CN" altLang="en-US"/>
              <a:t>但都一无所获。</a:t>
            </a:r>
            <a:r>
              <a:rPr lang="en-US" altLang="zh-CN">
                <a:solidFill>
                  <a:schemeClr val="accent6">
                    <a:lumMod val="50000"/>
                  </a:schemeClr>
                </a:solidFill>
                <a:sym typeface="+mn-ea"/>
              </a:rPr>
              <a:t>(2020</a:t>
            </a:r>
            <a:r>
              <a:rPr lang="zh-CN" altLang="en-US">
                <a:solidFill>
                  <a:schemeClr val="accent6">
                    <a:lumMod val="50000"/>
                  </a:schemeClr>
                </a:solidFill>
                <a:sym typeface="+mn-ea"/>
              </a:rPr>
              <a:t>浙江</a:t>
            </a:r>
            <a:r>
              <a:rPr lang="en-US" altLang="zh-CN">
                <a:solidFill>
                  <a:schemeClr val="accent6">
                    <a:lumMod val="50000"/>
                  </a:schemeClr>
                </a:solidFill>
                <a:sym typeface="+mn-ea"/>
              </a:rPr>
              <a:t>1</a:t>
            </a:r>
            <a:r>
              <a:rPr lang="zh-CN" altLang="en-US">
                <a:solidFill>
                  <a:schemeClr val="accent6">
                    <a:lumMod val="50000"/>
                  </a:schemeClr>
                </a:solidFill>
                <a:sym typeface="+mn-ea"/>
              </a:rPr>
              <a:t>月读后续写</a:t>
            </a:r>
            <a:r>
              <a:rPr lang="en-US" altLang="zh-CN">
                <a:solidFill>
                  <a:schemeClr val="accent6">
                    <a:lumMod val="50000"/>
                  </a:schemeClr>
                </a:solidFill>
                <a:sym typeface="+mn-ea"/>
              </a:rPr>
              <a:t>A Puppy for Poppy)</a:t>
            </a:r>
            <a:endParaRPr lang="zh-CN" altLang="en-US"/>
          </a:p>
          <a:p>
            <a:endParaRPr lang="zh-CN" altLang="en-US"/>
          </a:p>
          <a:p>
            <a:endParaRPr lang="zh-CN" altLang="en-US"/>
          </a:p>
        </p:txBody>
      </p:sp>
      <p:sp>
        <p:nvSpPr>
          <p:cNvPr id="9" name="文本框 8"/>
          <p:cNvSpPr txBox="1"/>
          <p:nvPr/>
        </p:nvSpPr>
        <p:spPr>
          <a:xfrm>
            <a:off x="130810" y="2198370"/>
            <a:ext cx="8605520" cy="1476375"/>
          </a:xfrm>
          <a:prstGeom prst="rect">
            <a:avLst/>
          </a:prstGeom>
          <a:noFill/>
        </p:spPr>
        <p:txBody>
          <a:bodyPr wrap="square" rtlCol="0">
            <a:spAutoFit/>
          </a:bodyPr>
          <a:p>
            <a:r>
              <a:rPr lang="en-US" altLang="zh-CN"/>
              <a:t>2. </a:t>
            </a:r>
            <a:r>
              <a:rPr lang="en-US" altLang="zh-CN" b="1">
                <a:solidFill>
                  <a:srgbClr val="C00000"/>
                </a:solidFill>
              </a:rPr>
              <a:t>at the first attempt </a:t>
            </a:r>
            <a:r>
              <a:rPr lang="zh-CN" altLang="en-US" b="1">
                <a:solidFill>
                  <a:srgbClr val="C00000"/>
                </a:solidFill>
              </a:rPr>
              <a:t>第一次尝试</a:t>
            </a:r>
            <a:endParaRPr lang="en-US" altLang="zh-CN"/>
          </a:p>
          <a:p>
            <a:r>
              <a:rPr lang="zh-CN" altLang="en-US"/>
              <a:t>我们</a:t>
            </a:r>
            <a:r>
              <a:rPr lang="zh-CN" altLang="en-US">
                <a:solidFill>
                  <a:srgbClr val="FF0000"/>
                </a:solidFill>
              </a:rPr>
              <a:t>第一次尝试</a:t>
            </a:r>
            <a:r>
              <a:rPr lang="zh-CN" altLang="en-US"/>
              <a:t>没能把爆米花卖出去，这使我们既沮丧又难过。</a:t>
            </a:r>
            <a:r>
              <a:rPr lang="en-US" altLang="zh-CN">
                <a:solidFill>
                  <a:schemeClr val="accent6">
                    <a:lumMod val="50000"/>
                  </a:schemeClr>
                </a:solidFill>
                <a:sym typeface="+mn-ea"/>
              </a:rPr>
              <a:t>(2020</a:t>
            </a:r>
            <a:r>
              <a:rPr lang="zh-CN">
                <a:solidFill>
                  <a:schemeClr val="accent6">
                    <a:lumMod val="50000"/>
                  </a:schemeClr>
                </a:solidFill>
                <a:sym typeface="+mn-ea"/>
              </a:rPr>
              <a:t>全国</a:t>
            </a:r>
            <a:r>
              <a:rPr lang="en-US" altLang="zh-CN">
                <a:solidFill>
                  <a:schemeClr val="accent6">
                    <a:lumMod val="50000"/>
                  </a:schemeClr>
                </a:solidFill>
                <a:sym typeface="+mn-ea"/>
              </a:rPr>
              <a:t>I</a:t>
            </a:r>
            <a:r>
              <a:rPr lang="zh-CN" altLang="en-US">
                <a:solidFill>
                  <a:schemeClr val="accent6">
                    <a:lumMod val="50000"/>
                  </a:schemeClr>
                </a:solidFill>
                <a:sym typeface="+mn-ea"/>
              </a:rPr>
              <a:t>卷读后续写助人为乐</a:t>
            </a:r>
            <a:r>
              <a:rPr lang="en-US" altLang="zh-CN">
                <a:solidFill>
                  <a:schemeClr val="accent6">
                    <a:lumMod val="50000"/>
                  </a:schemeClr>
                </a:solidFill>
                <a:sym typeface="+mn-ea"/>
              </a:rPr>
              <a:t>—</a:t>
            </a:r>
            <a:r>
              <a:rPr lang="zh-CN" altLang="en-US">
                <a:solidFill>
                  <a:schemeClr val="accent6">
                    <a:lumMod val="50000"/>
                  </a:schemeClr>
                </a:solidFill>
                <a:sym typeface="+mn-ea"/>
              </a:rPr>
              <a:t>爱心爆米花</a:t>
            </a:r>
            <a:r>
              <a:rPr lang="en-US" altLang="zh-CN">
                <a:solidFill>
                  <a:schemeClr val="accent6">
                    <a:lumMod val="50000"/>
                  </a:schemeClr>
                </a:solidFill>
                <a:sym typeface="+mn-ea"/>
              </a:rPr>
              <a:t>)</a:t>
            </a:r>
            <a:endParaRPr lang="zh-CN" altLang="en-US"/>
          </a:p>
          <a:p>
            <a:endParaRPr lang="en-US" altLang="zh-CN"/>
          </a:p>
          <a:p>
            <a:endParaRPr lang="en-US" altLang="zh-CN"/>
          </a:p>
        </p:txBody>
      </p:sp>
      <p:sp>
        <p:nvSpPr>
          <p:cNvPr id="100" name="文本框 99"/>
          <p:cNvSpPr txBox="1"/>
          <p:nvPr/>
        </p:nvSpPr>
        <p:spPr>
          <a:xfrm>
            <a:off x="252095" y="3220720"/>
            <a:ext cx="7719060" cy="1476375"/>
          </a:xfrm>
          <a:prstGeom prst="rect">
            <a:avLst/>
          </a:prstGeom>
          <a:noFill/>
          <a:ln w="9525">
            <a:noFill/>
          </a:ln>
        </p:spPr>
        <p:txBody>
          <a:bodyPr wrap="square">
            <a:spAutoFit/>
          </a:bodyPr>
          <a:p>
            <a:pPr marL="0" indent="0"/>
            <a:r>
              <a:rPr lang="en-US" sz="1800" b="0">
                <a:latin typeface="Calibri" panose="020F0502020204030204" pitchFamily="34" charset="0"/>
                <a:ea typeface="宋体" panose="02010600030101010101" pitchFamily="2" charset="-122"/>
              </a:rPr>
              <a:t>3. </a:t>
            </a:r>
            <a:r>
              <a:rPr lang="en-US" sz="1800" b="1">
                <a:solidFill>
                  <a:srgbClr val="C00000"/>
                </a:solidFill>
                <a:latin typeface="Calibri" panose="020F0502020204030204" pitchFamily="34" charset="0"/>
                <a:ea typeface="宋体" panose="02010600030101010101" pitchFamily="2" charset="-122"/>
              </a:rPr>
              <a:t>make an attempt to do/at doing sth </a:t>
            </a:r>
            <a:r>
              <a:rPr lang="zh-CN" altLang="en-US" sz="1800" b="1">
                <a:solidFill>
                  <a:srgbClr val="C00000"/>
                </a:solidFill>
                <a:latin typeface="Calibri" panose="020F0502020204030204" pitchFamily="34" charset="0"/>
                <a:ea typeface="宋体" panose="02010600030101010101" pitchFamily="2" charset="-122"/>
              </a:rPr>
              <a:t>尝试</a:t>
            </a:r>
            <a:r>
              <a:rPr lang="en-US" altLang="zh-CN" sz="1800" b="1">
                <a:solidFill>
                  <a:srgbClr val="C00000"/>
                </a:solidFill>
                <a:latin typeface="Calibri" panose="020F0502020204030204" pitchFamily="34" charset="0"/>
                <a:ea typeface="宋体" panose="02010600030101010101" pitchFamily="2" charset="-122"/>
              </a:rPr>
              <a:t>/</a:t>
            </a:r>
            <a:r>
              <a:rPr lang="zh-CN" altLang="en-US" sz="1800" b="1">
                <a:solidFill>
                  <a:srgbClr val="C00000"/>
                </a:solidFill>
                <a:latin typeface="Calibri" panose="020F0502020204030204" pitchFamily="34" charset="0"/>
                <a:ea typeface="宋体" panose="02010600030101010101" pitchFamily="2" charset="-122"/>
              </a:rPr>
              <a:t>试图做</a:t>
            </a:r>
            <a:r>
              <a:rPr lang="en-US" altLang="zh-CN" sz="1800" b="1">
                <a:solidFill>
                  <a:srgbClr val="C00000"/>
                </a:solidFill>
                <a:latin typeface="Calibri" panose="020F0502020204030204" pitchFamily="34" charset="0"/>
                <a:ea typeface="宋体" panose="02010600030101010101" pitchFamily="2" charset="-122"/>
              </a:rPr>
              <a:t>...</a:t>
            </a:r>
            <a:endParaRPr lang="en-US" altLang="zh-CN" sz="1800" b="0">
              <a:latin typeface="Calibri" panose="020F0502020204030204" pitchFamily="34" charset="0"/>
              <a:ea typeface="宋体" panose="02010600030101010101" pitchFamily="2" charset="-122"/>
            </a:endParaRPr>
          </a:p>
          <a:p>
            <a:pPr marL="0" indent="0"/>
            <a:r>
              <a:rPr lang="zh-CN" sz="1800">
                <a:sym typeface="+mn-ea"/>
              </a:rPr>
              <a:t>这对夫妇试图和解但未成功。 </a:t>
            </a:r>
            <a:endParaRPr lang="en-US" sz="1800" b="0">
              <a:latin typeface="Calibri" panose="020F0502020204030204" pitchFamily="34" charset="0"/>
              <a:ea typeface="宋体" panose="02010600030101010101" pitchFamily="2" charset="-122"/>
            </a:endParaRPr>
          </a:p>
          <a:p>
            <a:pPr marL="0" indent="0"/>
            <a:endParaRPr lang="zh-CN" sz="1800">
              <a:sym typeface="+mn-ea"/>
            </a:endParaRPr>
          </a:p>
          <a:p>
            <a:pPr marL="0" indent="0"/>
            <a:r>
              <a:rPr lang="zh-CN" sz="1800">
                <a:sym typeface="+mn-ea"/>
              </a:rPr>
              <a:t>她</a:t>
            </a:r>
            <a:r>
              <a:rPr lang="zh-CN" sz="1800">
                <a:solidFill>
                  <a:srgbClr val="FF0000"/>
                </a:solidFill>
                <a:sym typeface="+mn-ea"/>
              </a:rPr>
              <a:t>试图</a:t>
            </a:r>
            <a:r>
              <a:rPr lang="zh-CN" sz="1800">
                <a:sym typeface="+mn-ea"/>
              </a:rPr>
              <a:t>强忍住不笑出来。</a:t>
            </a:r>
            <a:endParaRPr lang="en-US" sz="1800" b="0">
              <a:latin typeface="Calibri" panose="020F0502020204030204" pitchFamily="34" charset="0"/>
              <a:ea typeface="宋体" panose="02010600030101010101" pitchFamily="2" charset="-122"/>
            </a:endParaRPr>
          </a:p>
          <a:p>
            <a:pPr marL="0" indent="0"/>
            <a:endParaRPr lang="zh-CN" altLang="en-US" sz="1800" b="0">
              <a:latin typeface="Calibri" panose="020F0502020204030204" pitchFamily="34" charset="0"/>
              <a:ea typeface="宋体" panose="02010600030101010101" pitchFamily="2" charset="-122"/>
            </a:endParaRPr>
          </a:p>
        </p:txBody>
      </p:sp>
      <p:pic>
        <p:nvPicPr>
          <p:cNvPr id="10" name="图片 9" descr="爆米花"/>
          <p:cNvPicPr>
            <a:picLocks noChangeAspect="1"/>
          </p:cNvPicPr>
          <p:nvPr/>
        </p:nvPicPr>
        <p:blipFill>
          <a:blip r:embed="rId4"/>
          <a:stretch>
            <a:fillRect/>
          </a:stretch>
        </p:blipFill>
        <p:spPr>
          <a:xfrm>
            <a:off x="6228715" y="2706370"/>
            <a:ext cx="2304415" cy="2304415"/>
          </a:xfrm>
          <a:prstGeom prst="rect">
            <a:avLst/>
          </a:prstGeom>
        </p:spPr>
      </p:pic>
      <p:sp>
        <p:nvSpPr>
          <p:cNvPr id="11" name="文本框 10"/>
          <p:cNvSpPr txBox="1"/>
          <p:nvPr/>
        </p:nvSpPr>
        <p:spPr>
          <a:xfrm>
            <a:off x="324485" y="1497965"/>
            <a:ext cx="7969250" cy="645160"/>
          </a:xfrm>
          <a:prstGeom prst="rect">
            <a:avLst/>
          </a:prstGeom>
          <a:noFill/>
        </p:spPr>
        <p:txBody>
          <a:bodyPr wrap="square" rtlCol="0" anchor="t">
            <a:spAutoFit/>
          </a:bodyPr>
          <a:p>
            <a:r>
              <a:rPr lang="en-US" altLang="zh-CN">
                <a:sym typeface="+mn-ea"/>
              </a:rPr>
              <a:t>In the next few days, we </a:t>
            </a:r>
            <a:r>
              <a:rPr lang="en-US" altLang="zh-CN" b="1">
                <a:solidFill>
                  <a:srgbClr val="FF0000"/>
                </a:solidFill>
                <a:sym typeface="+mn-ea"/>
              </a:rPr>
              <a:t>attempted to search</a:t>
            </a:r>
            <a:r>
              <a:rPr lang="en-US" altLang="zh-CN">
                <a:sym typeface="+mn-ea"/>
              </a:rPr>
              <a:t> for our beloved dog Spotty in each and every corner, but in vain.</a:t>
            </a:r>
            <a:endParaRPr lang="en-US" altLang="zh-CN">
              <a:sym typeface="+mn-ea"/>
            </a:endParaRPr>
          </a:p>
        </p:txBody>
      </p:sp>
      <p:sp>
        <p:nvSpPr>
          <p:cNvPr id="12" name="文本框 11"/>
          <p:cNvSpPr txBox="1"/>
          <p:nvPr/>
        </p:nvSpPr>
        <p:spPr>
          <a:xfrm>
            <a:off x="248285" y="2932430"/>
            <a:ext cx="7842885" cy="368300"/>
          </a:xfrm>
          <a:prstGeom prst="rect">
            <a:avLst/>
          </a:prstGeom>
          <a:noFill/>
        </p:spPr>
        <p:txBody>
          <a:bodyPr wrap="square" rtlCol="0" anchor="t">
            <a:spAutoFit/>
          </a:bodyPr>
          <a:p>
            <a:r>
              <a:rPr lang="en-US" altLang="zh-CN">
                <a:sym typeface="+mn-ea"/>
              </a:rPr>
              <a:t>We failed to sell popcorn </a:t>
            </a:r>
            <a:r>
              <a:rPr lang="en-US" altLang="zh-CN">
                <a:solidFill>
                  <a:srgbClr val="FF0000"/>
                </a:solidFill>
                <a:sym typeface="+mn-ea"/>
              </a:rPr>
              <a:t>at the first attempt</a:t>
            </a:r>
            <a:r>
              <a:rPr lang="en-US" altLang="zh-CN">
                <a:sym typeface="+mn-ea"/>
              </a:rPr>
              <a:t>, which made us depressed and sad.</a:t>
            </a:r>
            <a:endParaRPr lang="en-US" altLang="zh-CN">
              <a:sym typeface="+mn-ea"/>
            </a:endParaRPr>
          </a:p>
        </p:txBody>
      </p:sp>
      <p:sp>
        <p:nvSpPr>
          <p:cNvPr id="13" name="文本框 12"/>
          <p:cNvSpPr txBox="1"/>
          <p:nvPr/>
        </p:nvSpPr>
        <p:spPr>
          <a:xfrm>
            <a:off x="248285" y="3801745"/>
            <a:ext cx="6024880" cy="368300"/>
          </a:xfrm>
          <a:prstGeom prst="rect">
            <a:avLst/>
          </a:prstGeom>
          <a:noFill/>
        </p:spPr>
        <p:txBody>
          <a:bodyPr wrap="square" rtlCol="0" anchor="t">
            <a:spAutoFit/>
          </a:bodyPr>
          <a:p>
            <a:pPr marL="0" indent="0"/>
            <a:r>
              <a:rPr lang="en-US" sz="1800">
                <a:sym typeface="+mn-ea"/>
              </a:rPr>
              <a:t>The couple </a:t>
            </a:r>
            <a:r>
              <a:rPr lang="en-US" sz="1800">
                <a:solidFill>
                  <a:srgbClr val="FF0000"/>
                </a:solidFill>
                <a:sym typeface="+mn-ea"/>
              </a:rPr>
              <a:t>made an unsuccessful attempt</a:t>
            </a:r>
            <a:r>
              <a:rPr lang="en-US" sz="1800">
                <a:sym typeface="+mn-ea"/>
              </a:rPr>
              <a:t> at a compromise. </a:t>
            </a:r>
            <a:endParaRPr lang="en-US" altLang="en-US" sz="1800">
              <a:sym typeface="+mn-ea"/>
            </a:endParaRPr>
          </a:p>
        </p:txBody>
      </p:sp>
      <p:sp>
        <p:nvSpPr>
          <p:cNvPr id="14" name="文本框 13"/>
          <p:cNvSpPr txBox="1"/>
          <p:nvPr/>
        </p:nvSpPr>
        <p:spPr>
          <a:xfrm>
            <a:off x="324485" y="4444365"/>
            <a:ext cx="4783455" cy="368300"/>
          </a:xfrm>
          <a:prstGeom prst="rect">
            <a:avLst/>
          </a:prstGeom>
          <a:noFill/>
        </p:spPr>
        <p:txBody>
          <a:bodyPr wrap="square" rtlCol="0" anchor="t">
            <a:spAutoFit/>
          </a:bodyPr>
          <a:p>
            <a:pPr marL="0" indent="0"/>
            <a:r>
              <a:rPr lang="en-US" sz="1800">
                <a:sym typeface="+mn-ea"/>
              </a:rPr>
              <a:t>She </a:t>
            </a:r>
            <a:r>
              <a:rPr lang="en-US" sz="1800">
                <a:solidFill>
                  <a:srgbClr val="FF0000"/>
                </a:solidFill>
                <a:sym typeface="+mn-ea"/>
              </a:rPr>
              <a:t>made a valiant attempt </a:t>
            </a:r>
            <a:r>
              <a:rPr lang="en-US" sz="1800">
                <a:sym typeface="+mn-ea"/>
              </a:rPr>
              <a:t>not to laugh. </a:t>
            </a:r>
            <a:endParaRPr lang="en-US" altLang="en-US" sz="180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764665" y="196215"/>
            <a:ext cx="6739255" cy="368300"/>
          </a:xfrm>
          <a:prstGeom prst="rect">
            <a:avLst/>
          </a:prstGeom>
          <a:noFill/>
        </p:spPr>
        <p:txBody>
          <a:bodyPr wrap="square" rtlCol="0" anchor="t">
            <a:spAutoFit/>
          </a:bodyPr>
          <a:p>
            <a:r>
              <a:rPr lang="zh-CN" altLang="en-US"/>
              <a:t>worthwhile	/ˌwɜ:θˈwaɪl/	adj.值得做的;值得花时间的</a:t>
            </a:r>
            <a:endParaRPr lang="zh-CN" altLang="en-US"/>
          </a:p>
        </p:txBody>
      </p:sp>
      <p:sp>
        <p:nvSpPr>
          <p:cNvPr id="4" name="文本框 3"/>
          <p:cNvSpPr txBox="1"/>
          <p:nvPr/>
        </p:nvSpPr>
        <p:spPr>
          <a:xfrm>
            <a:off x="424815" y="813435"/>
            <a:ext cx="8720455" cy="1414780"/>
          </a:xfrm>
          <a:prstGeom prst="rect">
            <a:avLst/>
          </a:prstGeom>
          <a:noFill/>
        </p:spPr>
        <p:txBody>
          <a:bodyPr wrap="square" rtlCol="0" anchor="t">
            <a:spAutoFit/>
          </a:bodyPr>
          <a:p>
            <a:r>
              <a:rPr lang="en-US" altLang="zh-CN"/>
              <a:t>1.</a:t>
            </a:r>
            <a:r>
              <a:rPr lang="en-US" altLang="zh-CN" b="1">
                <a:solidFill>
                  <a:srgbClr val="C00000"/>
                </a:solidFill>
              </a:rPr>
              <a:t> it is worthwhile doingsth./to do sth. </a:t>
            </a:r>
            <a:r>
              <a:rPr lang="zh-CN" altLang="en-US" b="1">
                <a:solidFill>
                  <a:srgbClr val="C00000"/>
                </a:solidFill>
              </a:rPr>
              <a:t>做某事是值得的</a:t>
            </a:r>
            <a:endParaRPr lang="zh-CN" altLang="en-US"/>
          </a:p>
          <a:p>
            <a:r>
              <a:rPr lang="zh-CN" altLang="en-US"/>
              <a:t>读有趣的汉语新闻</a:t>
            </a:r>
            <a:r>
              <a:rPr lang="zh-CN" altLang="en-US">
                <a:solidFill>
                  <a:srgbClr val="FF0000"/>
                </a:solidFill>
              </a:rPr>
              <a:t>是值得的</a:t>
            </a:r>
            <a:r>
              <a:rPr lang="zh-CN" altLang="en-US"/>
              <a:t>，这能够帮助你提高对汉语的兴趣。</a:t>
            </a:r>
            <a:r>
              <a:rPr lang="en-US" altLang="zh-CN" sz="1400">
                <a:solidFill>
                  <a:schemeClr val="accent6">
                    <a:lumMod val="50000"/>
                  </a:schemeClr>
                </a:solidFill>
                <a:sym typeface="+mn-ea"/>
              </a:rPr>
              <a:t>(</a:t>
            </a:r>
            <a:r>
              <a:rPr lang="zh-CN" altLang="en-US" sz="1400">
                <a:solidFill>
                  <a:schemeClr val="accent6">
                    <a:lumMod val="50000"/>
                  </a:schemeClr>
                </a:solidFill>
                <a:sym typeface="+mn-ea"/>
              </a:rPr>
              <a:t>应用文之向外国友人学汉语提建议</a:t>
            </a:r>
            <a:r>
              <a:rPr lang="en-US" altLang="zh-CN" sz="1400">
                <a:solidFill>
                  <a:schemeClr val="accent6">
                    <a:lumMod val="50000"/>
                  </a:schemeClr>
                </a:solidFill>
                <a:sym typeface="+mn-ea"/>
              </a:rPr>
              <a:t>)</a:t>
            </a:r>
            <a:endParaRPr lang="zh-CN" altLang="en-US" sz="1400"/>
          </a:p>
          <a:p>
            <a:endParaRPr lang="zh-CN" altLang="en-US">
              <a:sym typeface="+mn-ea"/>
            </a:endParaRPr>
          </a:p>
          <a:p>
            <a:endParaRPr lang="zh-CN" altLang="en-US"/>
          </a:p>
        </p:txBody>
      </p:sp>
      <p:sp>
        <p:nvSpPr>
          <p:cNvPr id="9" name="文本框 8"/>
          <p:cNvSpPr txBox="1"/>
          <p:nvPr/>
        </p:nvSpPr>
        <p:spPr>
          <a:xfrm>
            <a:off x="468630" y="1492250"/>
            <a:ext cx="7136130" cy="645160"/>
          </a:xfrm>
          <a:prstGeom prst="rect">
            <a:avLst/>
          </a:prstGeom>
          <a:noFill/>
        </p:spPr>
        <p:txBody>
          <a:bodyPr wrap="square" rtlCol="0" anchor="t">
            <a:spAutoFit/>
          </a:bodyPr>
          <a:p>
            <a:r>
              <a:rPr lang="zh-CN" altLang="en-US">
                <a:solidFill>
                  <a:srgbClr val="FF0000"/>
                </a:solidFill>
              </a:rPr>
              <a:t>It is worthwhile reading/to read</a:t>
            </a:r>
            <a:r>
              <a:rPr lang="zh-CN" altLang="en-US"/>
              <a:t> attracting Chinese news,</a:t>
            </a:r>
            <a:r>
              <a:rPr lang="en-US" altLang="zh-CN"/>
              <a:t> </a:t>
            </a:r>
            <a:r>
              <a:rPr lang="en-US" altLang="zh-CN">
                <a:solidFill>
                  <a:schemeClr val="tx1"/>
                </a:solidFill>
                <a:latin typeface="Times New Roman" panose="02020603050405020304" charset="0"/>
                <a:sym typeface="+mn-ea"/>
              </a:rPr>
              <a:t>which can help you increase your interest in Chinese.</a:t>
            </a:r>
            <a:endParaRPr lang="zh-CN" altLang="en-US">
              <a:solidFill>
                <a:schemeClr val="tx1"/>
              </a:solidFill>
              <a:latin typeface="Times New Roman" panose="02020603050405020304" charset="0"/>
            </a:endParaRPr>
          </a:p>
        </p:txBody>
      </p:sp>
      <p:sp>
        <p:nvSpPr>
          <p:cNvPr id="11" name="文本框 10"/>
          <p:cNvSpPr txBox="1"/>
          <p:nvPr/>
        </p:nvSpPr>
        <p:spPr>
          <a:xfrm>
            <a:off x="424815" y="2137410"/>
            <a:ext cx="8669020" cy="1275715"/>
          </a:xfrm>
          <a:prstGeom prst="rect">
            <a:avLst/>
          </a:prstGeom>
          <a:noFill/>
        </p:spPr>
        <p:txBody>
          <a:bodyPr wrap="square" rtlCol="0" anchor="t">
            <a:noAutofit/>
          </a:bodyPr>
          <a:p>
            <a:r>
              <a:rPr lang="en-US" altLang="zh-CN">
                <a:solidFill>
                  <a:schemeClr val="tx1"/>
                </a:solidFill>
                <a:sym typeface="+mn-ea"/>
              </a:rPr>
              <a:t>2.</a:t>
            </a:r>
            <a:r>
              <a:rPr lang="en-US" altLang="zh-CN" b="1">
                <a:solidFill>
                  <a:srgbClr val="C00000"/>
                </a:solidFill>
                <a:sym typeface="+mn-ea"/>
              </a:rPr>
              <a:t> be (well) worth doing (</a:t>
            </a:r>
            <a:r>
              <a:rPr lang="zh-CN" altLang="en-US" b="1">
                <a:solidFill>
                  <a:srgbClr val="C00000"/>
                </a:solidFill>
                <a:sym typeface="+mn-ea"/>
              </a:rPr>
              <a:t>非常</a:t>
            </a:r>
            <a:r>
              <a:rPr lang="en-US" altLang="zh-CN" b="1">
                <a:solidFill>
                  <a:srgbClr val="C00000"/>
                </a:solidFill>
                <a:sym typeface="+mn-ea"/>
              </a:rPr>
              <a:t>)</a:t>
            </a:r>
            <a:r>
              <a:rPr lang="zh-CN" altLang="en-US" b="1">
                <a:solidFill>
                  <a:srgbClr val="C00000"/>
                </a:solidFill>
                <a:sym typeface="+mn-ea"/>
              </a:rPr>
              <a:t>值得被做</a:t>
            </a:r>
            <a:endParaRPr lang="zh-CN" altLang="en-US" b="1">
              <a:solidFill>
                <a:srgbClr val="C00000"/>
              </a:solidFill>
              <a:sym typeface="+mn-ea"/>
            </a:endParaRPr>
          </a:p>
          <a:p>
            <a:r>
              <a:rPr lang="zh-CN" altLang="en-US">
                <a:sym typeface="+mn-ea"/>
              </a:rPr>
              <a:t>因为你对中国文学感兴趣，所以我认为汉语读写很</a:t>
            </a:r>
            <a:r>
              <a:rPr lang="zh-CN" altLang="en-US">
                <a:solidFill>
                  <a:srgbClr val="FF0000"/>
                </a:solidFill>
                <a:sym typeface="+mn-ea"/>
              </a:rPr>
              <a:t>值得一学</a:t>
            </a:r>
            <a:r>
              <a:rPr lang="zh-CN" altLang="en-US">
                <a:sym typeface="+mn-ea"/>
              </a:rPr>
              <a:t>。</a:t>
            </a:r>
            <a:r>
              <a:rPr lang="en-US" altLang="zh-CN" sz="1400">
                <a:solidFill>
                  <a:schemeClr val="accent6">
                    <a:lumMod val="50000"/>
                  </a:schemeClr>
                </a:solidFill>
                <a:sym typeface="+mn-ea"/>
              </a:rPr>
              <a:t>(</a:t>
            </a:r>
            <a:r>
              <a:rPr lang="zh-CN" altLang="en-US" sz="1400">
                <a:solidFill>
                  <a:schemeClr val="accent6">
                    <a:lumMod val="50000"/>
                  </a:schemeClr>
                </a:solidFill>
                <a:sym typeface="+mn-ea"/>
              </a:rPr>
              <a:t>应用文之向外国友人学汉语提建议</a:t>
            </a:r>
            <a:r>
              <a:rPr lang="en-US" altLang="zh-CN" sz="1400">
                <a:solidFill>
                  <a:schemeClr val="accent6">
                    <a:lumMod val="50000"/>
                  </a:schemeClr>
                </a:solidFill>
                <a:sym typeface="+mn-ea"/>
              </a:rPr>
              <a:t>)</a:t>
            </a:r>
            <a:endParaRPr lang="zh-CN" altLang="en-US" sz="1400"/>
          </a:p>
          <a:p>
            <a:endParaRPr lang="zh-CN" altLang="en-US">
              <a:sym typeface="+mn-ea"/>
            </a:endParaRPr>
          </a:p>
          <a:p>
            <a:endParaRPr lang="zh-CN" altLang="en-US">
              <a:sym typeface="+mn-ea"/>
            </a:endParaRPr>
          </a:p>
        </p:txBody>
      </p:sp>
      <p:sp>
        <p:nvSpPr>
          <p:cNvPr id="12" name="文本框 11"/>
          <p:cNvSpPr txBox="1"/>
          <p:nvPr/>
        </p:nvSpPr>
        <p:spPr>
          <a:xfrm>
            <a:off x="324485" y="3580765"/>
            <a:ext cx="7904480" cy="1476375"/>
          </a:xfrm>
          <a:prstGeom prst="rect">
            <a:avLst/>
          </a:prstGeom>
          <a:noFill/>
        </p:spPr>
        <p:txBody>
          <a:bodyPr wrap="square" rtlCol="0" anchor="t">
            <a:spAutoFit/>
          </a:bodyPr>
          <a:p>
            <a:r>
              <a:rPr lang="en-US" altLang="zh-CN">
                <a:solidFill>
                  <a:schemeClr val="tx1"/>
                </a:solidFill>
                <a:sym typeface="+mn-ea"/>
              </a:rPr>
              <a:t> 3.</a:t>
            </a:r>
            <a:r>
              <a:rPr lang="en-US" altLang="zh-CN" b="1">
                <a:solidFill>
                  <a:srgbClr val="C00000"/>
                </a:solidFill>
                <a:sym typeface="+mn-ea"/>
              </a:rPr>
              <a:t> be worthy of being done/to be done </a:t>
            </a:r>
            <a:r>
              <a:rPr lang="zh-CN" altLang="en-US" b="1">
                <a:solidFill>
                  <a:srgbClr val="C00000"/>
                </a:solidFill>
                <a:sym typeface="+mn-ea"/>
              </a:rPr>
              <a:t>值得被做</a:t>
            </a:r>
            <a:endParaRPr lang="zh-CN" altLang="en-US" b="1">
              <a:solidFill>
                <a:srgbClr val="C00000"/>
              </a:solidFill>
            </a:endParaRPr>
          </a:p>
          <a:p>
            <a:r>
              <a:rPr lang="zh-CN" altLang="en-US">
                <a:sym typeface="+mn-ea"/>
              </a:rPr>
              <a:t>泰山是一个</a:t>
            </a:r>
            <a:r>
              <a:rPr lang="zh-CN" altLang="en-US">
                <a:solidFill>
                  <a:srgbClr val="FF0000"/>
                </a:solidFill>
                <a:sym typeface="+mn-ea"/>
              </a:rPr>
              <a:t>很值得参观</a:t>
            </a:r>
            <a:r>
              <a:rPr lang="zh-CN" altLang="en-US">
                <a:sym typeface="+mn-ea"/>
              </a:rPr>
              <a:t>的旅游景点。</a:t>
            </a:r>
            <a:r>
              <a:rPr lang="en-US" altLang="zh-CN">
                <a:solidFill>
                  <a:schemeClr val="accent6">
                    <a:lumMod val="50000"/>
                  </a:schemeClr>
                </a:solidFill>
                <a:sym typeface="+mn-ea"/>
              </a:rPr>
              <a:t>(</a:t>
            </a:r>
            <a:r>
              <a:rPr lang="zh-CN" altLang="en-US">
                <a:solidFill>
                  <a:schemeClr val="accent6">
                    <a:lumMod val="50000"/>
                  </a:schemeClr>
                </a:solidFill>
                <a:sym typeface="+mn-ea"/>
              </a:rPr>
              <a:t>应用文之介绍中国旅游景点</a:t>
            </a:r>
            <a:r>
              <a:rPr lang="en-US" altLang="zh-CN">
                <a:solidFill>
                  <a:schemeClr val="accent6">
                    <a:lumMod val="50000"/>
                  </a:schemeClr>
                </a:solidFill>
                <a:sym typeface="+mn-ea"/>
              </a:rPr>
              <a:t>)</a:t>
            </a:r>
            <a:endParaRPr lang="zh-CN" altLang="en-US"/>
          </a:p>
          <a:p>
            <a:endParaRPr lang="zh-CN" altLang="en-US">
              <a:sym typeface="+mn-ea"/>
            </a:endParaRPr>
          </a:p>
          <a:p>
            <a:endParaRPr lang="zh-CN" altLang="en-US"/>
          </a:p>
          <a:p>
            <a:endParaRPr lang="en-US" altLang="zh-CN">
              <a:solidFill>
                <a:srgbClr val="FF0000"/>
              </a:solidFill>
              <a:sym typeface="+mn-ea"/>
            </a:endParaRPr>
          </a:p>
        </p:txBody>
      </p:sp>
      <p:sp>
        <p:nvSpPr>
          <p:cNvPr id="10" name="文本框 9"/>
          <p:cNvSpPr txBox="1"/>
          <p:nvPr/>
        </p:nvSpPr>
        <p:spPr>
          <a:xfrm>
            <a:off x="468630" y="2993390"/>
            <a:ext cx="7801610" cy="645160"/>
          </a:xfrm>
          <a:prstGeom prst="rect">
            <a:avLst/>
          </a:prstGeom>
          <a:noFill/>
        </p:spPr>
        <p:txBody>
          <a:bodyPr wrap="square" rtlCol="0" anchor="t">
            <a:spAutoFit/>
          </a:bodyPr>
          <a:p>
            <a:r>
              <a:rPr lang="zh-CN" altLang="en-US">
                <a:sym typeface="+mn-ea"/>
              </a:rPr>
              <a:t>Since you are  interested in Chinese literature, I think Chinese reading and writing </a:t>
            </a:r>
            <a:r>
              <a:rPr lang="zh-CN" altLang="en-US">
                <a:solidFill>
                  <a:srgbClr val="FF0000"/>
                </a:solidFill>
                <a:sym typeface="+mn-ea"/>
              </a:rPr>
              <a:t>is well worth  learning</a:t>
            </a:r>
            <a:r>
              <a:rPr lang="zh-CN" altLang="en-US">
                <a:sym typeface="+mn-ea"/>
              </a:rPr>
              <a:t>.</a:t>
            </a:r>
            <a:endParaRPr lang="zh-CN" altLang="en-US">
              <a:sym typeface="+mn-ea"/>
            </a:endParaRPr>
          </a:p>
        </p:txBody>
      </p:sp>
      <p:sp>
        <p:nvSpPr>
          <p:cNvPr id="13" name="文本框 12"/>
          <p:cNvSpPr txBox="1"/>
          <p:nvPr/>
        </p:nvSpPr>
        <p:spPr>
          <a:xfrm>
            <a:off x="396240" y="4214495"/>
            <a:ext cx="7715250" cy="645160"/>
          </a:xfrm>
          <a:prstGeom prst="rect">
            <a:avLst/>
          </a:prstGeom>
          <a:noFill/>
        </p:spPr>
        <p:txBody>
          <a:bodyPr wrap="square" rtlCol="0" anchor="t">
            <a:spAutoFit/>
          </a:bodyPr>
          <a:p>
            <a:r>
              <a:rPr lang="en-US" altLang="zh-CN">
                <a:sym typeface="+mn-ea"/>
              </a:rPr>
              <a:t>Mount Tai is a tourist attraction which </a:t>
            </a:r>
            <a:r>
              <a:rPr lang="en-US" altLang="zh-CN">
                <a:solidFill>
                  <a:srgbClr val="FF0000"/>
                </a:solidFill>
                <a:sym typeface="+mn-ea"/>
              </a:rPr>
              <a:t>is well worthy of being visited</a:t>
            </a:r>
            <a:r>
              <a:rPr lang="en-US" altLang="zh-CN">
                <a:sym typeface="+mn-ea"/>
              </a:rPr>
              <a:t>.</a:t>
            </a:r>
            <a:endParaRPr lang="en-US" altLang="zh-CN"/>
          </a:p>
          <a:p>
            <a:r>
              <a:rPr lang="en-US" altLang="zh-CN">
                <a:sym typeface="+mn-ea"/>
              </a:rPr>
              <a:t>=Mount Tai is a tourist attraction which </a:t>
            </a:r>
            <a:r>
              <a:rPr lang="en-US" altLang="zh-CN">
                <a:solidFill>
                  <a:srgbClr val="FF0000"/>
                </a:solidFill>
                <a:sym typeface="+mn-ea"/>
              </a:rPr>
              <a:t>is well worthy to be visited.</a:t>
            </a:r>
            <a:endParaRPr lang="en-US" altLang="zh-CN">
              <a:solidFill>
                <a:srgbClr val="FF0000"/>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92275" y="196215"/>
            <a:ext cx="5699760" cy="368300"/>
          </a:xfrm>
          <a:prstGeom prst="rect">
            <a:avLst/>
          </a:prstGeom>
          <a:noFill/>
        </p:spPr>
        <p:txBody>
          <a:bodyPr wrap="square" rtlCol="0" anchor="t">
            <a:spAutoFit/>
          </a:bodyPr>
          <a:p>
            <a:r>
              <a:rPr lang="zh-CN" altLang="en-US"/>
              <a:t>process	/ˈprəʊses/	n.过程;进程 vt.处理;加工</a:t>
            </a:r>
            <a:endParaRPr lang="zh-CN" altLang="en-US"/>
          </a:p>
        </p:txBody>
      </p:sp>
      <p:sp>
        <p:nvSpPr>
          <p:cNvPr id="101" name="文本框 100"/>
          <p:cNvSpPr txBox="1"/>
          <p:nvPr/>
        </p:nvSpPr>
        <p:spPr>
          <a:xfrm>
            <a:off x="252095" y="753110"/>
            <a:ext cx="8892540" cy="1198880"/>
          </a:xfrm>
          <a:prstGeom prst="rect">
            <a:avLst/>
          </a:prstGeom>
          <a:noFill/>
          <a:ln w="9525">
            <a:noFill/>
          </a:ln>
        </p:spPr>
        <p:txBody>
          <a:bodyPr wrap="square">
            <a:spAutoFit/>
          </a:bodyPr>
          <a:p>
            <a:pPr marL="0">
              <a:buClrTx/>
              <a:buSzTx/>
              <a:buNone/>
            </a:pPr>
            <a:r>
              <a:rPr lang="en-US" altLang="zh-CN" sz="1800" b="0"/>
              <a:t>1.</a:t>
            </a:r>
            <a:r>
              <a:rPr lang="en-US" altLang="zh-CN" sz="1800" b="1">
                <a:solidFill>
                  <a:srgbClr val="C00000"/>
                </a:solidFill>
              </a:rPr>
              <a:t> the process of ...</a:t>
            </a:r>
            <a:r>
              <a:rPr lang="zh-CN" altLang="en-US" sz="1800" b="1">
                <a:solidFill>
                  <a:srgbClr val="C00000"/>
                </a:solidFill>
              </a:rPr>
              <a:t>的过程</a:t>
            </a:r>
            <a:endParaRPr lang="en-US" altLang="zh-CN" sz="1800" b="0"/>
          </a:p>
          <a:p>
            <a:pPr marL="0">
              <a:buClrTx/>
              <a:buSzTx/>
              <a:buNone/>
            </a:pPr>
            <a:r>
              <a:rPr lang="en-US" altLang="zh-CN" sz="1800" b="0"/>
              <a:t>我知道她很享受“做母亲”的</a:t>
            </a:r>
            <a:r>
              <a:rPr lang="en-US" altLang="zh-CN" sz="1800" b="0">
                <a:solidFill>
                  <a:srgbClr val="C00000"/>
                </a:solidFill>
              </a:rPr>
              <a:t>过程</a:t>
            </a:r>
            <a:r>
              <a:rPr lang="en-US" altLang="zh-CN" sz="1800" b="0"/>
              <a:t>，也懂得什么叫责任，什么叫担当。</a:t>
            </a:r>
            <a:r>
              <a:rPr lang="en-US" altLang="zh-CN" sz="1800">
                <a:solidFill>
                  <a:schemeClr val="accent6">
                    <a:lumMod val="50000"/>
                  </a:schemeClr>
                </a:solidFill>
                <a:sym typeface="+mn-ea"/>
              </a:rPr>
              <a:t>(</a:t>
            </a:r>
            <a:r>
              <a:rPr lang="zh-CN" sz="1800">
                <a:solidFill>
                  <a:schemeClr val="accent6">
                    <a:lumMod val="50000"/>
                  </a:schemeClr>
                </a:solidFill>
                <a:sym typeface="+mn-ea"/>
              </a:rPr>
              <a:t>读后续写之母爱</a:t>
            </a:r>
            <a:endParaRPr lang="zh-CN" altLang="en-US" sz="1800">
              <a:sym typeface="+mn-ea"/>
            </a:endParaRPr>
          </a:p>
          <a:p>
            <a:pPr marL="0">
              <a:buClrTx/>
              <a:buSzTx/>
              <a:buNone/>
            </a:pPr>
            <a:endParaRPr lang="en-US" altLang="zh-CN" sz="1800" b="0"/>
          </a:p>
          <a:p>
            <a:pPr marL="0">
              <a:buClrTx/>
              <a:buSzTx/>
              <a:buNone/>
            </a:pPr>
            <a:endParaRPr lang="en-US" altLang="zh-CN" sz="1800" b="0"/>
          </a:p>
        </p:txBody>
      </p:sp>
      <p:sp>
        <p:nvSpPr>
          <p:cNvPr id="4" name="文本框 3"/>
          <p:cNvSpPr txBox="1"/>
          <p:nvPr/>
        </p:nvSpPr>
        <p:spPr>
          <a:xfrm>
            <a:off x="36195" y="1924050"/>
            <a:ext cx="8150225" cy="1753235"/>
          </a:xfrm>
          <a:prstGeom prst="rect">
            <a:avLst/>
          </a:prstGeom>
          <a:noFill/>
          <a:ln w="9525">
            <a:noFill/>
          </a:ln>
        </p:spPr>
        <p:txBody>
          <a:bodyPr wrap="square">
            <a:spAutoFit/>
          </a:bodyPr>
          <a:p>
            <a:pPr marL="0" indent="266700"/>
            <a:r>
              <a:rPr lang="en-US" sz="1800" b="0">
                <a:solidFill>
                  <a:srgbClr val="0A0A0A"/>
                </a:solidFill>
                <a:latin typeface="Times New Roman" panose="02020603050405020304" charset="0"/>
              </a:rPr>
              <a:t>2. </a:t>
            </a:r>
            <a:r>
              <a:rPr lang="en-US" sz="1800" b="1">
                <a:solidFill>
                  <a:srgbClr val="C00000"/>
                </a:solidFill>
                <a:latin typeface="Times New Roman" panose="02020603050405020304" charset="0"/>
              </a:rPr>
              <a:t>in the ...process </a:t>
            </a:r>
            <a:r>
              <a:rPr lang="zh-CN" altLang="en-US" sz="1800" b="1">
                <a:solidFill>
                  <a:srgbClr val="C00000"/>
                </a:solidFill>
                <a:latin typeface="Times New Roman" panose="02020603050405020304" charset="0"/>
              </a:rPr>
              <a:t>在</a:t>
            </a:r>
            <a:r>
              <a:rPr lang="en-US" altLang="zh-CN" sz="1800" b="1">
                <a:solidFill>
                  <a:srgbClr val="C00000"/>
                </a:solidFill>
                <a:latin typeface="Times New Roman" panose="02020603050405020304" charset="0"/>
              </a:rPr>
              <a:t>...</a:t>
            </a:r>
            <a:r>
              <a:rPr lang="zh-CN" altLang="en-US" sz="1800" b="1">
                <a:solidFill>
                  <a:srgbClr val="C00000"/>
                </a:solidFill>
                <a:latin typeface="Times New Roman" panose="02020603050405020304" charset="0"/>
              </a:rPr>
              <a:t>过程中</a:t>
            </a:r>
            <a:endParaRPr lang="en-US" sz="1800" b="0">
              <a:solidFill>
                <a:srgbClr val="0A0A0A"/>
              </a:solidFill>
              <a:latin typeface="Times New Roman" panose="02020603050405020304" charset="0"/>
            </a:endParaRPr>
          </a:p>
          <a:p>
            <a:pPr marL="0" indent="266700"/>
            <a:r>
              <a:rPr lang="en-US" sz="1800" b="0">
                <a:solidFill>
                  <a:srgbClr val="0A0A0A"/>
                </a:solidFill>
                <a:latin typeface="Times New Roman" panose="02020603050405020304" charset="0"/>
              </a:rPr>
              <a:t>此外，如果你能</a:t>
            </a:r>
            <a:r>
              <a:rPr lang="en-US" sz="1800" b="0">
                <a:solidFill>
                  <a:srgbClr val="FF0000"/>
                </a:solidFill>
                <a:latin typeface="Times New Roman" panose="02020603050405020304" charset="0"/>
              </a:rPr>
              <a:t>在背诵过程中</a:t>
            </a:r>
            <a:r>
              <a:rPr lang="en-US" sz="1800" b="0">
                <a:solidFill>
                  <a:srgbClr val="0A0A0A"/>
                </a:solidFill>
                <a:latin typeface="Times New Roman" panose="02020603050405020304" charset="0"/>
              </a:rPr>
              <a:t>指导我，并分享一些如何表现好的建议，我将不胜感激。 </a:t>
            </a:r>
            <a:r>
              <a:rPr lang="en-US" altLang="zh-CN" sz="1800">
                <a:solidFill>
                  <a:schemeClr val="accent6">
                    <a:lumMod val="50000"/>
                  </a:schemeClr>
                </a:solidFill>
                <a:sym typeface="+mn-ea"/>
              </a:rPr>
              <a:t>(</a:t>
            </a:r>
            <a:r>
              <a:rPr lang="zh-CN" altLang="en-US" sz="1800">
                <a:solidFill>
                  <a:schemeClr val="accent6">
                    <a:lumMod val="50000"/>
                  </a:schemeClr>
                </a:solidFill>
                <a:sym typeface="+mn-ea"/>
              </a:rPr>
              <a:t>应用文之求助如何学习英语</a:t>
            </a:r>
            <a:r>
              <a:rPr lang="en-US" altLang="zh-CN" sz="1800">
                <a:solidFill>
                  <a:schemeClr val="accent6">
                    <a:lumMod val="50000"/>
                  </a:schemeClr>
                </a:solidFill>
                <a:sym typeface="+mn-ea"/>
              </a:rPr>
              <a:t>)</a:t>
            </a:r>
            <a:endParaRPr lang="zh-CN" altLang="en-US" sz="1800"/>
          </a:p>
          <a:p>
            <a:pPr marL="0" indent="266700"/>
            <a:endParaRPr lang="zh-CN" altLang="en-US" sz="1800">
              <a:sym typeface="+mn-ea"/>
            </a:endParaRPr>
          </a:p>
          <a:p>
            <a:pPr marL="0" indent="266700"/>
            <a:endParaRPr lang="en-US" sz="1800" b="0">
              <a:solidFill>
                <a:srgbClr val="0A0A0A"/>
              </a:solidFill>
              <a:latin typeface="Times New Roman" panose="02020603050405020304" charset="0"/>
            </a:endParaRPr>
          </a:p>
          <a:p>
            <a:pPr marL="0" indent="266700"/>
            <a:endParaRPr lang="zh-CN" altLang="en-US" sz="1800" b="0">
              <a:solidFill>
                <a:srgbClr val="0A0A0A"/>
              </a:solidFill>
              <a:latin typeface="Times New Roman" panose="02020603050405020304" charset="0"/>
            </a:endParaRPr>
          </a:p>
        </p:txBody>
      </p:sp>
      <p:sp>
        <p:nvSpPr>
          <p:cNvPr id="9" name="文本框 8"/>
          <p:cNvSpPr txBox="1"/>
          <p:nvPr/>
        </p:nvSpPr>
        <p:spPr>
          <a:xfrm>
            <a:off x="180340" y="3400425"/>
            <a:ext cx="7416165" cy="922020"/>
          </a:xfrm>
          <a:prstGeom prst="rect">
            <a:avLst/>
          </a:prstGeom>
          <a:noFill/>
        </p:spPr>
        <p:txBody>
          <a:bodyPr wrap="square" rtlCol="0">
            <a:spAutoFit/>
          </a:bodyPr>
          <a:p>
            <a:r>
              <a:rPr lang="en-US" altLang="zh-CN"/>
              <a:t>3.</a:t>
            </a:r>
            <a:r>
              <a:rPr lang="en-US" altLang="zh-CN" b="1">
                <a:solidFill>
                  <a:srgbClr val="C00000"/>
                </a:solidFill>
              </a:rPr>
              <a:t> process sth. </a:t>
            </a:r>
            <a:r>
              <a:rPr lang="zh-CN" altLang="en-US" b="1">
                <a:solidFill>
                  <a:srgbClr val="C00000"/>
                </a:solidFill>
              </a:rPr>
              <a:t>加工</a:t>
            </a:r>
            <a:r>
              <a:rPr lang="en-US" altLang="zh-CN" b="1">
                <a:solidFill>
                  <a:srgbClr val="C00000"/>
                </a:solidFill>
              </a:rPr>
              <a:t>...</a:t>
            </a:r>
            <a:br>
              <a:rPr lang="en-US" altLang="zh-CN"/>
            </a:br>
            <a:r>
              <a:rPr lang="zh-CN" altLang="en-US">
                <a:solidFill>
                  <a:srgbClr val="FF0000"/>
                </a:solidFill>
              </a:rPr>
              <a:t>加工</a:t>
            </a:r>
            <a:r>
              <a:rPr lang="zh-CN" altLang="en-US"/>
              <a:t>我们所吃的食物需要有油和盐。</a:t>
            </a:r>
            <a:endParaRPr lang="zh-CN" altLang="en-US"/>
          </a:p>
          <a:p>
            <a:endParaRPr lang="en-US" altLang="zh-CN"/>
          </a:p>
        </p:txBody>
      </p:sp>
      <p:pic>
        <p:nvPicPr>
          <p:cNvPr id="10" name="图片 9" descr="制作章鱼小丸子"/>
          <p:cNvPicPr>
            <a:picLocks noChangeAspect="1"/>
          </p:cNvPicPr>
          <p:nvPr/>
        </p:nvPicPr>
        <p:blipFill>
          <a:blip r:embed="rId4"/>
          <a:stretch>
            <a:fillRect/>
          </a:stretch>
        </p:blipFill>
        <p:spPr>
          <a:xfrm>
            <a:off x="5868035" y="3220720"/>
            <a:ext cx="2590800" cy="1743075"/>
          </a:xfrm>
          <a:prstGeom prst="rect">
            <a:avLst/>
          </a:prstGeom>
        </p:spPr>
      </p:pic>
      <p:sp>
        <p:nvSpPr>
          <p:cNvPr id="11" name="文本框 10"/>
          <p:cNvSpPr txBox="1"/>
          <p:nvPr/>
        </p:nvSpPr>
        <p:spPr>
          <a:xfrm>
            <a:off x="252095" y="1348105"/>
            <a:ext cx="7576820" cy="645160"/>
          </a:xfrm>
          <a:prstGeom prst="rect">
            <a:avLst/>
          </a:prstGeom>
          <a:noFill/>
        </p:spPr>
        <p:txBody>
          <a:bodyPr wrap="square" rtlCol="0" anchor="t">
            <a:spAutoFit/>
          </a:bodyPr>
          <a:p>
            <a:pPr marL="0">
              <a:buClrTx/>
              <a:buSzTx/>
              <a:buNone/>
            </a:pPr>
            <a:r>
              <a:rPr lang="en-US" altLang="zh-CN" sz="1800">
                <a:sym typeface="+mn-ea"/>
              </a:rPr>
              <a:t> I knew she enjoyed</a:t>
            </a:r>
            <a:r>
              <a:rPr lang="en-US" altLang="zh-CN" sz="1800">
                <a:solidFill>
                  <a:srgbClr val="FF0000"/>
                </a:solidFill>
                <a:sym typeface="+mn-ea"/>
              </a:rPr>
              <a:t> the process of </a:t>
            </a:r>
            <a:r>
              <a:rPr lang="en-US" altLang="zh-CN" sz="1800">
                <a:sym typeface="+mn-ea"/>
              </a:rPr>
              <a:t>"being a mother", and moreover she understood and shouldered what is called responsibility.</a:t>
            </a:r>
            <a:endParaRPr lang="en-US" altLang="zh-CN" sz="1800">
              <a:sym typeface="+mn-ea"/>
            </a:endParaRPr>
          </a:p>
        </p:txBody>
      </p:sp>
      <p:sp>
        <p:nvSpPr>
          <p:cNvPr id="12" name="文本框 11"/>
          <p:cNvSpPr txBox="1"/>
          <p:nvPr/>
        </p:nvSpPr>
        <p:spPr>
          <a:xfrm>
            <a:off x="468630" y="2788285"/>
            <a:ext cx="7284085" cy="645160"/>
          </a:xfrm>
          <a:prstGeom prst="rect">
            <a:avLst/>
          </a:prstGeom>
          <a:noFill/>
        </p:spPr>
        <p:txBody>
          <a:bodyPr wrap="square" rtlCol="0" anchor="t">
            <a:spAutoFit/>
          </a:bodyPr>
          <a:p>
            <a:pPr marL="0" indent="266700"/>
            <a:r>
              <a:rPr lang="en-US" sz="1800">
                <a:solidFill>
                  <a:srgbClr val="0A0A0A"/>
                </a:solidFill>
                <a:latin typeface="Times New Roman" panose="02020603050405020304" charset="0"/>
                <a:sym typeface="+mn-ea"/>
              </a:rPr>
              <a:t>Besides</a:t>
            </a:r>
            <a:r>
              <a:rPr lang="en-US" sz="1800">
                <a:solidFill>
                  <a:srgbClr val="2A2A2A"/>
                </a:solidFill>
                <a:latin typeface="Times New Roman" panose="02020603050405020304" charset="0"/>
                <a:sym typeface="+mn-ea"/>
              </a:rPr>
              <a:t>, </a:t>
            </a:r>
            <a:r>
              <a:rPr lang="en-US" sz="1800">
                <a:solidFill>
                  <a:srgbClr val="0A0A0A"/>
                </a:solidFill>
                <a:latin typeface="Times New Roman" panose="02020603050405020304" charset="0"/>
                <a:sym typeface="+mn-ea"/>
              </a:rPr>
              <a:t>I would be grateful if you could guide me</a:t>
            </a:r>
            <a:r>
              <a:rPr lang="en-US" sz="1800">
                <a:solidFill>
                  <a:srgbClr val="FF0000"/>
                </a:solidFill>
                <a:latin typeface="Times New Roman" panose="02020603050405020304" charset="0"/>
                <a:sym typeface="+mn-ea"/>
              </a:rPr>
              <a:t> in the recitation process</a:t>
            </a:r>
            <a:r>
              <a:rPr lang="en-US" sz="1800">
                <a:solidFill>
                  <a:srgbClr val="0A0A0A"/>
                </a:solidFill>
                <a:latin typeface="Times New Roman" panose="02020603050405020304" charset="0"/>
                <a:sym typeface="+mn-ea"/>
              </a:rPr>
              <a:t> and share some tips on how to perform well. </a:t>
            </a:r>
            <a:endParaRPr lang="en-US" altLang="en-US" sz="1800">
              <a:solidFill>
                <a:srgbClr val="0A0A0A"/>
              </a:solidFill>
              <a:latin typeface="Times New Roman" panose="02020603050405020304" charset="0"/>
              <a:sym typeface="+mn-ea"/>
            </a:endParaRPr>
          </a:p>
        </p:txBody>
      </p:sp>
      <p:sp>
        <p:nvSpPr>
          <p:cNvPr id="13" name="文本框 12"/>
          <p:cNvSpPr txBox="1"/>
          <p:nvPr/>
        </p:nvSpPr>
        <p:spPr>
          <a:xfrm>
            <a:off x="180340" y="4012565"/>
            <a:ext cx="5623560" cy="368300"/>
          </a:xfrm>
          <a:prstGeom prst="rect">
            <a:avLst/>
          </a:prstGeom>
          <a:noFill/>
        </p:spPr>
        <p:txBody>
          <a:bodyPr wrap="square" rtlCol="0" anchor="t">
            <a:spAutoFit/>
          </a:bodyPr>
          <a:p>
            <a:r>
              <a:rPr lang="en-US" altLang="zh-CN">
                <a:sym typeface="+mn-ea"/>
              </a:rPr>
              <a:t>Fat and salt are required to</a:t>
            </a:r>
            <a:r>
              <a:rPr lang="en-US" altLang="zh-CN">
                <a:solidFill>
                  <a:srgbClr val="FF0000"/>
                </a:solidFill>
                <a:sym typeface="+mn-ea"/>
              </a:rPr>
              <a:t> process the food</a:t>
            </a:r>
            <a:r>
              <a:rPr lang="en-US" altLang="zh-CN">
                <a:sym typeface="+mn-ea"/>
              </a:rPr>
              <a:t> that we eat.</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267970"/>
            <a:ext cx="4572000" cy="368300"/>
          </a:xfrm>
          <a:prstGeom prst="rect">
            <a:avLst/>
          </a:prstGeom>
          <a:noFill/>
        </p:spPr>
        <p:txBody>
          <a:bodyPr wrap="square" rtlCol="0" anchor="t">
            <a:spAutoFit/>
          </a:bodyPr>
          <a:p>
            <a:r>
              <a:rPr lang="zh-CN" altLang="en-US"/>
              <a:t>exit	/ˈeksɪt/	n.出口;通道 vi.&amp;vt.出去</a:t>
            </a:r>
            <a:endParaRPr lang="zh-CN" altLang="en-US"/>
          </a:p>
        </p:txBody>
      </p:sp>
      <p:sp>
        <p:nvSpPr>
          <p:cNvPr id="4" name="文本框 3"/>
          <p:cNvSpPr txBox="1"/>
          <p:nvPr/>
        </p:nvSpPr>
        <p:spPr>
          <a:xfrm>
            <a:off x="396240" y="720090"/>
            <a:ext cx="6824345" cy="4707890"/>
          </a:xfrm>
          <a:prstGeom prst="rect">
            <a:avLst/>
          </a:prstGeom>
          <a:noFill/>
        </p:spPr>
        <p:txBody>
          <a:bodyPr wrap="square" rtlCol="0" anchor="t">
            <a:spAutoFit/>
          </a:bodyPr>
          <a:p>
            <a:r>
              <a:rPr lang="en-US" altLang="zh-CN" sz="2000" b="1">
                <a:solidFill>
                  <a:srgbClr val="C00000"/>
                </a:solidFill>
              </a:rPr>
              <a:t>exit   n. </a:t>
            </a:r>
            <a:r>
              <a:rPr lang="zh-CN" altLang="en-US" sz="2000" b="1">
                <a:solidFill>
                  <a:srgbClr val="C00000"/>
                </a:solidFill>
                <a:sym typeface="+mn-ea"/>
              </a:rPr>
              <a:t>出口;通道</a:t>
            </a:r>
            <a:endParaRPr lang="zh-CN" altLang="en-US" sz="2000" b="1">
              <a:solidFill>
                <a:srgbClr val="C00000"/>
              </a:solidFill>
              <a:sym typeface="+mn-ea"/>
            </a:endParaRPr>
          </a:p>
          <a:p>
            <a:endParaRPr lang="zh-CN" altLang="en-US" sz="2000">
              <a:sym typeface="+mn-ea"/>
            </a:endParaRPr>
          </a:p>
          <a:p>
            <a:r>
              <a:rPr lang="en-US" altLang="zh-CN" sz="2000">
                <a:sym typeface="+mn-ea"/>
              </a:rPr>
              <a:t>1.</a:t>
            </a:r>
            <a:r>
              <a:rPr lang="zh-CN" altLang="en-US" sz="2000">
                <a:sym typeface="+mn-ea"/>
              </a:rPr>
              <a:t>这栋建筑每层楼都有个</a:t>
            </a:r>
            <a:r>
              <a:rPr lang="zh-CN" altLang="en-US" sz="2000">
                <a:solidFill>
                  <a:srgbClr val="FF0000"/>
                </a:solidFill>
                <a:sym typeface="+mn-ea"/>
              </a:rPr>
              <a:t>消防通道</a:t>
            </a:r>
            <a:r>
              <a:rPr lang="zh-CN" altLang="en-US" sz="2000">
                <a:sym typeface="+mn-ea"/>
              </a:rPr>
              <a:t>。</a:t>
            </a:r>
            <a:endParaRPr lang="en-US" altLang="zh-CN" sz="2000"/>
          </a:p>
          <a:p>
            <a:endParaRPr lang="en-US" altLang="zh-CN" sz="2000">
              <a:sym typeface="+mn-ea"/>
            </a:endParaRPr>
          </a:p>
          <a:p>
            <a:r>
              <a:rPr lang="en-US" altLang="zh-CN" sz="2000">
                <a:sym typeface="+mn-ea"/>
              </a:rPr>
              <a:t>2.</a:t>
            </a:r>
            <a:r>
              <a:rPr lang="zh-CN" altLang="en-US" sz="2000">
                <a:sym typeface="+mn-ea"/>
              </a:rPr>
              <a:t>我</a:t>
            </a:r>
            <a:r>
              <a:rPr lang="zh-CN" altLang="en-US" sz="2000">
                <a:solidFill>
                  <a:srgbClr val="FF0000"/>
                </a:solidFill>
                <a:sym typeface="+mn-ea"/>
              </a:rPr>
              <a:t>匆忙离开</a:t>
            </a:r>
            <a:r>
              <a:rPr lang="zh-CN" altLang="en-US" sz="2000">
                <a:sym typeface="+mn-ea"/>
              </a:rPr>
              <a:t>并设法打开了大门。</a:t>
            </a:r>
            <a:r>
              <a:rPr lang="en-US" altLang="zh-CN" sz="2000">
                <a:sym typeface="+mn-ea"/>
              </a:rPr>
              <a:t> </a:t>
            </a:r>
            <a:endParaRPr lang="en-US" altLang="zh-CN" sz="2000"/>
          </a:p>
          <a:p>
            <a:endParaRPr lang="en-US" altLang="zh-CN" sz="2000"/>
          </a:p>
          <a:p>
            <a:endParaRPr lang="en-US" altLang="zh-CN" sz="2000"/>
          </a:p>
          <a:p>
            <a:r>
              <a:rPr lang="en-US" altLang="zh-CN" sz="2000" b="1">
                <a:solidFill>
                  <a:srgbClr val="C00000"/>
                </a:solidFill>
                <a:sym typeface="+mn-ea"/>
              </a:rPr>
              <a:t>exit  v.  </a:t>
            </a:r>
            <a:r>
              <a:rPr lang="zh-CN" altLang="en-US" sz="2000" b="1">
                <a:solidFill>
                  <a:srgbClr val="C00000"/>
                </a:solidFill>
                <a:sym typeface="+mn-ea"/>
              </a:rPr>
              <a:t>出去</a:t>
            </a:r>
            <a:endParaRPr lang="en-US" altLang="zh-CN" sz="2000" b="1">
              <a:solidFill>
                <a:srgbClr val="C00000"/>
              </a:solidFill>
            </a:endParaRPr>
          </a:p>
          <a:p>
            <a:r>
              <a:rPr lang="en-US" altLang="zh-CN" sz="2000">
                <a:sym typeface="+mn-ea"/>
              </a:rPr>
              <a:t>3.</a:t>
            </a:r>
            <a:r>
              <a:rPr lang="zh-CN" altLang="en-US" sz="2000">
                <a:sym typeface="+mn-ea"/>
              </a:rPr>
              <a:t>我从侧面的一扇窗户钻了</a:t>
            </a:r>
            <a:r>
              <a:rPr lang="zh-CN" altLang="en-US" sz="2000">
                <a:solidFill>
                  <a:srgbClr val="FF0000"/>
                </a:solidFill>
                <a:sym typeface="+mn-ea"/>
              </a:rPr>
              <a:t> 出去</a:t>
            </a:r>
            <a:r>
              <a:rPr lang="zh-CN" altLang="en-US" sz="2000">
                <a:sym typeface="+mn-ea"/>
              </a:rPr>
              <a:t>。</a:t>
            </a:r>
            <a:endParaRPr lang="en-US" altLang="zh-CN" sz="2000"/>
          </a:p>
          <a:p>
            <a:endParaRPr lang="en-US" altLang="zh-CN" sz="2000"/>
          </a:p>
          <a:p>
            <a:r>
              <a:rPr lang="en-US" altLang="zh-CN" sz="2000"/>
              <a:t>4. </a:t>
            </a:r>
            <a:r>
              <a:rPr lang="zh-CN" altLang="en-US" sz="2000"/>
              <a:t> </a:t>
            </a:r>
            <a:r>
              <a:rPr lang="zh-CN" altLang="en-US" sz="2000">
                <a:sym typeface="+mn-ea"/>
              </a:rPr>
              <a:t>演员们从剧院</a:t>
            </a:r>
            <a:r>
              <a:rPr lang="zh-CN" altLang="en-US" sz="2000">
                <a:solidFill>
                  <a:srgbClr val="FF0000"/>
                </a:solidFill>
                <a:sym typeface="+mn-ea"/>
              </a:rPr>
              <a:t>退场</a:t>
            </a:r>
            <a:r>
              <a:rPr lang="zh-CN" altLang="en-US" sz="2000">
                <a:sym typeface="+mn-ea"/>
              </a:rPr>
              <a:t>时，(剧院里的)灯光便关了。</a:t>
            </a:r>
            <a:r>
              <a:rPr lang="en-US" altLang="zh-CN" sz="2000">
                <a:solidFill>
                  <a:schemeClr val="accent6">
                    <a:lumMod val="50000"/>
                  </a:schemeClr>
                </a:solidFill>
                <a:sym typeface="+mn-ea"/>
              </a:rPr>
              <a:t>(</a:t>
            </a:r>
            <a:r>
              <a:rPr lang="zh-CN" altLang="en-US" sz="2000">
                <a:solidFill>
                  <a:schemeClr val="accent6">
                    <a:lumMod val="50000"/>
                  </a:schemeClr>
                </a:solidFill>
                <a:sym typeface="+mn-ea"/>
              </a:rPr>
              <a:t>读后续写之剧场表演</a:t>
            </a:r>
            <a:r>
              <a:rPr lang="en-US" altLang="zh-CN" sz="2000">
                <a:solidFill>
                  <a:schemeClr val="accent6">
                    <a:lumMod val="50000"/>
                  </a:schemeClr>
                </a:solidFill>
                <a:sym typeface="+mn-ea"/>
              </a:rPr>
              <a:t>)</a:t>
            </a:r>
            <a:endParaRPr lang="zh-CN" altLang="en-US" sz="2000"/>
          </a:p>
          <a:p>
            <a:endParaRPr lang="zh-CN" altLang="en-US" sz="2000">
              <a:sym typeface="+mn-ea"/>
            </a:endParaRPr>
          </a:p>
          <a:p>
            <a:endParaRPr lang="zh-CN" altLang="en-US" sz="2000"/>
          </a:p>
          <a:p>
            <a:endParaRPr lang="zh-CN" altLang="en-US" sz="2000"/>
          </a:p>
        </p:txBody>
      </p:sp>
      <p:pic>
        <p:nvPicPr>
          <p:cNvPr id="9" name="图片 8" descr="出口图标"/>
          <p:cNvPicPr>
            <a:picLocks noChangeAspect="1"/>
          </p:cNvPicPr>
          <p:nvPr/>
        </p:nvPicPr>
        <p:blipFill>
          <a:blip r:embed="rId4"/>
          <a:stretch>
            <a:fillRect/>
          </a:stretch>
        </p:blipFill>
        <p:spPr>
          <a:xfrm>
            <a:off x="6637020" y="1060450"/>
            <a:ext cx="2508250" cy="3081020"/>
          </a:xfrm>
          <a:prstGeom prst="rect">
            <a:avLst/>
          </a:prstGeom>
        </p:spPr>
      </p:pic>
      <p:sp>
        <p:nvSpPr>
          <p:cNvPr id="10" name="文本框 9"/>
          <p:cNvSpPr txBox="1"/>
          <p:nvPr/>
        </p:nvSpPr>
        <p:spPr>
          <a:xfrm>
            <a:off x="468630" y="1636395"/>
            <a:ext cx="5960745" cy="398780"/>
          </a:xfrm>
          <a:prstGeom prst="rect">
            <a:avLst/>
          </a:prstGeom>
          <a:noFill/>
        </p:spPr>
        <p:txBody>
          <a:bodyPr wrap="square" rtlCol="0" anchor="t">
            <a:spAutoFit/>
          </a:bodyPr>
          <a:p>
            <a:r>
              <a:rPr lang="zh-CN" altLang="en-US" sz="2000">
                <a:sym typeface="+mn-ea"/>
              </a:rPr>
              <a:t>There is</a:t>
            </a:r>
            <a:r>
              <a:rPr lang="zh-CN" altLang="en-US" sz="2000">
                <a:solidFill>
                  <a:srgbClr val="FF0000"/>
                </a:solidFill>
                <a:sym typeface="+mn-ea"/>
              </a:rPr>
              <a:t> a fire exit</a:t>
            </a:r>
            <a:r>
              <a:rPr lang="zh-CN" altLang="en-US" sz="2000">
                <a:sym typeface="+mn-ea"/>
              </a:rPr>
              <a:t> on each floor of the building.</a:t>
            </a:r>
            <a:endParaRPr lang="zh-CN" altLang="en-US" sz="2000">
              <a:sym typeface="+mn-ea"/>
            </a:endParaRPr>
          </a:p>
        </p:txBody>
      </p:sp>
      <p:sp>
        <p:nvSpPr>
          <p:cNvPr id="11" name="文本框 10"/>
          <p:cNvSpPr txBox="1"/>
          <p:nvPr/>
        </p:nvSpPr>
        <p:spPr>
          <a:xfrm>
            <a:off x="513080" y="2356485"/>
            <a:ext cx="5888990" cy="398780"/>
          </a:xfrm>
          <a:prstGeom prst="rect">
            <a:avLst/>
          </a:prstGeom>
          <a:noFill/>
        </p:spPr>
        <p:txBody>
          <a:bodyPr wrap="square" rtlCol="0" anchor="t">
            <a:spAutoFit/>
          </a:bodyPr>
          <a:p>
            <a:r>
              <a:rPr lang="en-US" altLang="zh-CN" sz="2000">
                <a:sym typeface="+mn-ea"/>
              </a:rPr>
              <a:t> </a:t>
            </a:r>
            <a:r>
              <a:rPr lang="zh-CN" altLang="en-US" sz="2000">
                <a:sym typeface="+mn-ea"/>
              </a:rPr>
              <a:t>I </a:t>
            </a:r>
            <a:r>
              <a:rPr lang="zh-CN" altLang="en-US" sz="2000">
                <a:solidFill>
                  <a:srgbClr val="FF0000"/>
                </a:solidFill>
                <a:sym typeface="+mn-ea"/>
              </a:rPr>
              <a:t>made</a:t>
            </a:r>
            <a:r>
              <a:rPr lang="zh-CN" altLang="en-US" sz="2000">
                <a:sym typeface="+mn-ea"/>
              </a:rPr>
              <a:t> </a:t>
            </a:r>
            <a:r>
              <a:rPr lang="zh-CN" altLang="en-US" sz="2000">
                <a:solidFill>
                  <a:srgbClr val="FF0000"/>
                </a:solidFill>
                <a:sym typeface="+mn-ea"/>
              </a:rPr>
              <a:t>a hasty exit</a:t>
            </a:r>
            <a:r>
              <a:rPr lang="zh-CN" altLang="en-US" sz="2000">
                <a:sym typeface="+mn-ea"/>
              </a:rPr>
              <a:t> and managed to open the gate.</a:t>
            </a:r>
            <a:endParaRPr lang="zh-CN" altLang="en-US" sz="2000">
              <a:sym typeface="+mn-ea"/>
            </a:endParaRPr>
          </a:p>
        </p:txBody>
      </p:sp>
      <p:sp>
        <p:nvSpPr>
          <p:cNvPr id="12" name="文本框 11"/>
          <p:cNvSpPr txBox="1"/>
          <p:nvPr/>
        </p:nvSpPr>
        <p:spPr>
          <a:xfrm>
            <a:off x="424815" y="3436620"/>
            <a:ext cx="4572000" cy="398780"/>
          </a:xfrm>
          <a:prstGeom prst="rect">
            <a:avLst/>
          </a:prstGeom>
          <a:noFill/>
        </p:spPr>
        <p:txBody>
          <a:bodyPr wrap="square" rtlCol="0" anchor="t">
            <a:spAutoFit/>
          </a:bodyPr>
          <a:p>
            <a:r>
              <a:rPr lang="zh-CN" altLang="en-US" sz="2000">
                <a:sym typeface="+mn-ea"/>
              </a:rPr>
              <a:t> I </a:t>
            </a:r>
            <a:r>
              <a:rPr lang="zh-CN" altLang="en-US" sz="2000">
                <a:solidFill>
                  <a:srgbClr val="FF0000"/>
                </a:solidFill>
                <a:sym typeface="+mn-ea"/>
              </a:rPr>
              <a:t>exited</a:t>
            </a:r>
            <a:r>
              <a:rPr lang="zh-CN" altLang="en-US" sz="2000">
                <a:sym typeface="+mn-ea"/>
              </a:rPr>
              <a:t> through a side window.</a:t>
            </a:r>
            <a:endParaRPr lang="zh-CN" altLang="en-US" sz="2000">
              <a:sym typeface="+mn-ea"/>
            </a:endParaRPr>
          </a:p>
        </p:txBody>
      </p:sp>
      <p:sp>
        <p:nvSpPr>
          <p:cNvPr id="13" name="文本框 12"/>
          <p:cNvSpPr txBox="1"/>
          <p:nvPr/>
        </p:nvSpPr>
        <p:spPr>
          <a:xfrm>
            <a:off x="424815" y="4372610"/>
            <a:ext cx="5888990" cy="398780"/>
          </a:xfrm>
          <a:prstGeom prst="rect">
            <a:avLst/>
          </a:prstGeom>
          <a:noFill/>
        </p:spPr>
        <p:txBody>
          <a:bodyPr wrap="square" rtlCol="0" anchor="t">
            <a:spAutoFit/>
          </a:bodyPr>
          <a:p>
            <a:r>
              <a:rPr lang="zh-CN" altLang="en-US" sz="2000">
                <a:sym typeface="+mn-ea"/>
              </a:rPr>
              <a:t>As the actors</a:t>
            </a:r>
            <a:r>
              <a:rPr lang="zh-CN" altLang="en-US" sz="2000">
                <a:solidFill>
                  <a:srgbClr val="FF0000"/>
                </a:solidFill>
                <a:sym typeface="+mn-ea"/>
              </a:rPr>
              <a:t> exited</a:t>
            </a:r>
            <a:r>
              <a:rPr lang="zh-CN" altLang="en-US" sz="2000">
                <a:sym typeface="+mn-ea"/>
              </a:rPr>
              <a:t> the theater, the lights went off.</a:t>
            </a:r>
            <a:endParaRPr lang="zh-CN" altLang="en-US" sz="200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764030" y="196215"/>
            <a:ext cx="4572000" cy="368300"/>
          </a:xfrm>
          <a:prstGeom prst="rect">
            <a:avLst/>
          </a:prstGeom>
          <a:noFill/>
        </p:spPr>
        <p:txBody>
          <a:bodyPr wrap="square" rtlCol="0" anchor="t">
            <a:spAutoFit/>
          </a:bodyPr>
          <a:p>
            <a:r>
              <a:rPr lang="zh-CN" altLang="en-US"/>
              <a:t>mirror	/ˈmɪrə(r)/	n.镜子</a:t>
            </a:r>
            <a:endParaRPr lang="zh-CN" altLang="en-US"/>
          </a:p>
        </p:txBody>
      </p:sp>
      <p:sp>
        <p:nvSpPr>
          <p:cNvPr id="100" name="文本框 99"/>
          <p:cNvSpPr txBox="1"/>
          <p:nvPr/>
        </p:nvSpPr>
        <p:spPr>
          <a:xfrm>
            <a:off x="2052320" y="2139950"/>
            <a:ext cx="7197090" cy="3138170"/>
          </a:xfrm>
          <a:prstGeom prst="rect">
            <a:avLst/>
          </a:prstGeom>
          <a:noFill/>
          <a:ln w="9525">
            <a:noFill/>
          </a:ln>
        </p:spPr>
        <p:txBody>
          <a:bodyPr wrap="square">
            <a:spAutoFit/>
          </a:bodyPr>
          <a:p>
            <a:pPr marL="0" indent="0"/>
            <a:r>
              <a:rPr lang="en-US" sz="1800" b="0">
                <a:latin typeface="Calibri" panose="020F0502020204030204" pitchFamily="34" charset="0"/>
                <a:ea typeface="宋体" panose="02010600030101010101" pitchFamily="2" charset="-122"/>
                <a:cs typeface="Times New Roman" panose="02020603050405020304" charset="0"/>
              </a:rPr>
              <a:t> 3. </a:t>
            </a:r>
            <a:r>
              <a:rPr lang="en-US" sz="1800" b="1">
                <a:solidFill>
                  <a:srgbClr val="FF0000"/>
                </a:solidFill>
                <a:latin typeface="Calibri" panose="020F0502020204030204" pitchFamily="34" charset="0"/>
                <a:ea typeface="宋体" panose="02010600030101010101" pitchFamily="2" charset="-122"/>
                <a:cs typeface="Times New Roman" panose="02020603050405020304" charset="0"/>
              </a:rPr>
              <a:t>mirror v. </a:t>
            </a:r>
            <a:r>
              <a:rPr lang="zh-CN" altLang="en-US" sz="1800" b="1">
                <a:solidFill>
                  <a:srgbClr val="FF0000"/>
                </a:solidFill>
                <a:latin typeface="Calibri" panose="020F0502020204030204" pitchFamily="34" charset="0"/>
                <a:ea typeface="宋体" panose="02010600030101010101" pitchFamily="2" charset="-122"/>
                <a:cs typeface="Times New Roman" panose="02020603050405020304" charset="0"/>
              </a:rPr>
              <a:t>映照，反射</a:t>
            </a:r>
            <a:endParaRPr lang="zh-CN" altLang="en-US" sz="1800" b="1">
              <a:solidFill>
                <a:srgbClr val="FF0000"/>
              </a:solidFill>
              <a:latin typeface="Calibri" panose="020F0502020204030204" pitchFamily="34" charset="0"/>
              <a:ea typeface="宋体" panose="02010600030101010101" pitchFamily="2" charset="-122"/>
              <a:cs typeface="Times New Roman" panose="02020603050405020304" charset="0"/>
            </a:endParaRPr>
          </a:p>
          <a:p>
            <a:pPr marL="0" indent="0"/>
            <a:endParaRPr lang="en-US" sz="1800" b="0">
              <a:latin typeface="Calibri" panose="020F0502020204030204" pitchFamily="34" charset="0"/>
              <a:ea typeface="宋体" panose="02010600030101010101" pitchFamily="2" charset="-122"/>
              <a:cs typeface="Times New Roman" panose="02020603050405020304" charset="0"/>
            </a:endParaRPr>
          </a:p>
          <a:p>
            <a:pPr marL="0" indent="0"/>
            <a:r>
              <a:rPr lang="zh-CN" sz="1800">
                <a:cs typeface="Times New Roman" panose="02020603050405020304" charset="0"/>
                <a:sym typeface="+mn-ea"/>
              </a:rPr>
              <a:t>我发现</a:t>
            </a:r>
            <a:r>
              <a:rPr lang="zh-CN" sz="1800">
                <a:sym typeface="+mn-ea"/>
              </a:rPr>
              <a:t>那突然的闪光，使新近被水淹没的田地</a:t>
            </a:r>
            <a:r>
              <a:rPr lang="zh-CN" sz="1800">
                <a:solidFill>
                  <a:srgbClr val="FF0000"/>
                </a:solidFill>
                <a:sym typeface="+mn-ea"/>
              </a:rPr>
              <a:t>映出了天空</a:t>
            </a:r>
            <a:r>
              <a:rPr lang="zh-CN" sz="1800">
                <a:sym typeface="+mn-ea"/>
              </a:rPr>
              <a:t>。</a:t>
            </a:r>
            <a:r>
              <a:rPr lang="en-US" altLang="zh-CN" sz="1800">
                <a:solidFill>
                  <a:schemeClr val="accent6">
                    <a:lumMod val="50000"/>
                  </a:schemeClr>
                </a:solidFill>
                <a:sym typeface="+mn-ea"/>
              </a:rPr>
              <a:t>(</a:t>
            </a:r>
            <a:r>
              <a:rPr lang="zh-CN" altLang="en-US" sz="1800">
                <a:solidFill>
                  <a:schemeClr val="accent6">
                    <a:lumMod val="50000"/>
                  </a:schemeClr>
                </a:solidFill>
                <a:sym typeface="+mn-ea"/>
              </a:rPr>
              <a:t>读后续写之环境描写</a:t>
            </a:r>
            <a:r>
              <a:rPr lang="en-US" altLang="zh-CN" sz="1800">
                <a:solidFill>
                  <a:schemeClr val="accent6">
                    <a:lumMod val="50000"/>
                  </a:schemeClr>
                </a:solidFill>
                <a:sym typeface="+mn-ea"/>
              </a:rPr>
              <a:t>)</a:t>
            </a:r>
            <a:endParaRPr lang="zh-CN" altLang="en-US" sz="1800"/>
          </a:p>
          <a:p>
            <a:pPr marL="0" indent="0"/>
            <a:endParaRPr lang="zh-CN" altLang="en-US" sz="1800">
              <a:sym typeface="+mn-ea"/>
            </a:endParaRPr>
          </a:p>
          <a:p>
            <a:pPr marL="0" indent="0"/>
            <a:endParaRPr lang="en-US" sz="1800" b="0">
              <a:latin typeface="Calibri" panose="020F0502020204030204" pitchFamily="34" charset="0"/>
              <a:ea typeface="宋体" panose="02010600030101010101" pitchFamily="2" charset="-122"/>
              <a:cs typeface="Times New Roman" panose="02020603050405020304" charset="0"/>
            </a:endParaRPr>
          </a:p>
          <a:p>
            <a:pPr marL="0" indent="0"/>
            <a:r>
              <a:rPr lang="en-US" sz="1800" b="0">
                <a:latin typeface="Calibri" panose="020F0502020204030204" pitchFamily="34" charset="0"/>
                <a:ea typeface="宋体" panose="02010600030101010101" pitchFamily="2" charset="-122"/>
                <a:cs typeface="Times New Roman" panose="02020603050405020304" charset="0"/>
              </a:rPr>
              <a:t>  </a:t>
            </a:r>
            <a:endParaRPr lang="en-US" sz="1800" b="0">
              <a:latin typeface="Calibri" panose="020F0502020204030204" pitchFamily="34" charset="0"/>
              <a:ea typeface="宋体" panose="02010600030101010101" pitchFamily="2" charset="-122"/>
            </a:endParaRPr>
          </a:p>
          <a:p>
            <a:endParaRPr lang="zh-CN" altLang="en-US" sz="1800" b="0">
              <a:latin typeface="Calibri" panose="020F0502020204030204" pitchFamily="34" charset="0"/>
              <a:ea typeface="宋体" panose="02010600030101010101" pitchFamily="2" charset="-122"/>
            </a:endParaRPr>
          </a:p>
        </p:txBody>
      </p:sp>
      <p:pic>
        <p:nvPicPr>
          <p:cNvPr id="4" name="图片 3"/>
          <p:cNvPicPr>
            <a:picLocks noChangeAspect="1"/>
          </p:cNvPicPr>
          <p:nvPr>
            <p:custDataLst>
              <p:tags r:id="rId4"/>
            </p:custDataLst>
          </p:nvPr>
        </p:nvPicPr>
        <p:blipFill>
          <a:blip r:embed="rId5"/>
          <a:stretch>
            <a:fillRect/>
          </a:stretch>
        </p:blipFill>
        <p:spPr>
          <a:xfrm>
            <a:off x="130810" y="3004185"/>
            <a:ext cx="1785620" cy="1572260"/>
          </a:xfrm>
          <a:prstGeom prst="rect">
            <a:avLst/>
          </a:prstGeom>
        </p:spPr>
      </p:pic>
      <p:sp>
        <p:nvSpPr>
          <p:cNvPr id="9" name="文本框 8"/>
          <p:cNvSpPr txBox="1"/>
          <p:nvPr/>
        </p:nvSpPr>
        <p:spPr>
          <a:xfrm>
            <a:off x="324485" y="772160"/>
            <a:ext cx="7273925" cy="1753235"/>
          </a:xfrm>
          <a:prstGeom prst="rect">
            <a:avLst/>
          </a:prstGeom>
          <a:noFill/>
        </p:spPr>
        <p:txBody>
          <a:bodyPr wrap="square" rtlCol="0" anchor="t">
            <a:spAutoFit/>
          </a:bodyPr>
          <a:p>
            <a:pPr marL="0" indent="0"/>
            <a:r>
              <a:rPr lang="en-US" altLang="zh-CN" sz="1800">
                <a:sym typeface="+mn-ea"/>
              </a:rPr>
              <a:t>1.  </a:t>
            </a:r>
            <a:r>
              <a:rPr lang="zh-CN" sz="1800">
                <a:sym typeface="+mn-ea"/>
              </a:rPr>
              <a:t>他心不在焉地走进了浴室，照着</a:t>
            </a:r>
            <a:r>
              <a:rPr lang="zh-CN" sz="1800">
                <a:solidFill>
                  <a:srgbClr val="FF0000"/>
                </a:solidFill>
                <a:sym typeface="+mn-ea"/>
              </a:rPr>
              <a:t>镜子</a:t>
            </a:r>
            <a:r>
              <a:rPr lang="zh-CN" sz="1800">
                <a:sym typeface="+mn-ea"/>
              </a:rPr>
              <a:t>看了看自己。</a:t>
            </a:r>
            <a:endParaRPr lang="zh-CN" sz="1800">
              <a:sym typeface="+mn-ea"/>
            </a:endParaRPr>
          </a:p>
          <a:p>
            <a:pPr marL="0" indent="0"/>
            <a:endParaRPr lang="en-US" sz="1800">
              <a:cs typeface="Times New Roman" panose="02020603050405020304" charset="0"/>
              <a:sym typeface="+mn-ea"/>
            </a:endParaRPr>
          </a:p>
          <a:p>
            <a:pPr marL="0" indent="0"/>
            <a:r>
              <a:rPr lang="en-US" sz="1800">
                <a:cs typeface="Times New Roman" panose="02020603050405020304" charset="0"/>
                <a:sym typeface="+mn-ea"/>
              </a:rPr>
              <a:t> </a:t>
            </a:r>
            <a:endParaRPr lang="zh-CN" sz="1800">
              <a:sym typeface="+mn-ea"/>
            </a:endParaRPr>
          </a:p>
          <a:p>
            <a:pPr marL="0" indent="0"/>
            <a:r>
              <a:rPr lang="en-US" sz="1800">
                <a:cs typeface="Times New Roman" panose="02020603050405020304" charset="0"/>
                <a:sym typeface="+mn-ea"/>
              </a:rPr>
              <a:t>2.</a:t>
            </a:r>
            <a:r>
              <a:rPr lang="zh-CN" sz="1800">
                <a:sym typeface="+mn-ea"/>
              </a:rPr>
              <a:t>我乘机瞥了一眼</a:t>
            </a:r>
            <a:r>
              <a:rPr lang="zh-CN" sz="1800">
                <a:solidFill>
                  <a:srgbClr val="FF0000"/>
                </a:solidFill>
                <a:sym typeface="+mn-ea"/>
              </a:rPr>
              <a:t>镜子</a:t>
            </a:r>
            <a:r>
              <a:rPr lang="zh-CN" sz="1800">
                <a:sym typeface="+mn-ea"/>
              </a:rPr>
              <a:t>。</a:t>
            </a:r>
            <a:endParaRPr lang="en-US" sz="1800" b="0">
              <a:latin typeface="Calibri" panose="020F0502020204030204" pitchFamily="34" charset="0"/>
              <a:ea typeface="宋体" panose="02010600030101010101" pitchFamily="2" charset="-122"/>
              <a:cs typeface="Times New Roman" panose="02020603050405020304" charset="0"/>
            </a:endParaRPr>
          </a:p>
          <a:p>
            <a:pPr marL="0" indent="0"/>
            <a:endParaRPr lang="en-US" altLang="en-US" sz="1800">
              <a:sym typeface="+mn-ea"/>
            </a:endParaRPr>
          </a:p>
        </p:txBody>
      </p:sp>
      <p:sp>
        <p:nvSpPr>
          <p:cNvPr id="10" name="文本框 9"/>
          <p:cNvSpPr txBox="1"/>
          <p:nvPr/>
        </p:nvSpPr>
        <p:spPr>
          <a:xfrm>
            <a:off x="468630" y="1132205"/>
            <a:ext cx="4572000" cy="645160"/>
          </a:xfrm>
          <a:prstGeom prst="rect">
            <a:avLst/>
          </a:prstGeom>
          <a:noFill/>
        </p:spPr>
        <p:txBody>
          <a:bodyPr wrap="square" rtlCol="0" anchor="t">
            <a:spAutoFit/>
          </a:bodyPr>
          <a:p>
            <a:r>
              <a:rPr lang="en-US" sz="1800">
                <a:sym typeface="+mn-ea"/>
              </a:rPr>
              <a:t>He went into the bathroom absent-mindedly and looked at himself in the </a:t>
            </a:r>
            <a:r>
              <a:rPr lang="en-US" sz="1800">
                <a:solidFill>
                  <a:srgbClr val="FF0000"/>
                </a:solidFill>
                <a:sym typeface="+mn-ea"/>
              </a:rPr>
              <a:t>mirror</a:t>
            </a:r>
            <a:r>
              <a:rPr lang="en-US" sz="1800">
                <a:sym typeface="+mn-ea"/>
              </a:rPr>
              <a:t>.</a:t>
            </a:r>
            <a:endParaRPr lang="en-US" altLang="en-US" sz="1800">
              <a:sym typeface="+mn-ea"/>
            </a:endParaRPr>
          </a:p>
        </p:txBody>
      </p:sp>
      <p:sp>
        <p:nvSpPr>
          <p:cNvPr id="11" name="文本框 10"/>
          <p:cNvSpPr txBox="1"/>
          <p:nvPr/>
        </p:nvSpPr>
        <p:spPr>
          <a:xfrm>
            <a:off x="468630" y="2284095"/>
            <a:ext cx="4572000" cy="368300"/>
          </a:xfrm>
          <a:prstGeom prst="rect">
            <a:avLst/>
          </a:prstGeom>
          <a:noFill/>
        </p:spPr>
        <p:txBody>
          <a:bodyPr wrap="square" rtlCol="0" anchor="t">
            <a:spAutoFit/>
          </a:bodyPr>
          <a:p>
            <a:pPr marL="0" indent="0"/>
            <a:r>
              <a:rPr lang="en-US" sz="1800">
                <a:cs typeface="Times New Roman" panose="02020603050405020304" charset="0"/>
                <a:sym typeface="+mn-ea"/>
              </a:rPr>
              <a:t> </a:t>
            </a:r>
            <a:r>
              <a:rPr lang="en-US" sz="1800">
                <a:sym typeface="+mn-ea"/>
              </a:rPr>
              <a:t>I snatched a glance at the </a:t>
            </a:r>
            <a:r>
              <a:rPr lang="en-US" sz="1800">
                <a:solidFill>
                  <a:srgbClr val="FF0000"/>
                </a:solidFill>
                <a:sym typeface="+mn-ea"/>
              </a:rPr>
              <a:t>mirror</a:t>
            </a:r>
            <a:r>
              <a:rPr lang="en-US" sz="1800">
                <a:sym typeface="+mn-ea"/>
              </a:rPr>
              <a:t>. </a:t>
            </a:r>
            <a:endParaRPr lang="en-US" altLang="en-US" sz="1800">
              <a:sym typeface="+mn-ea"/>
            </a:endParaRPr>
          </a:p>
        </p:txBody>
      </p:sp>
      <p:sp>
        <p:nvSpPr>
          <p:cNvPr id="12" name="文本框 11"/>
          <p:cNvSpPr txBox="1"/>
          <p:nvPr/>
        </p:nvSpPr>
        <p:spPr>
          <a:xfrm>
            <a:off x="2268855" y="3796665"/>
            <a:ext cx="6624320" cy="645160"/>
          </a:xfrm>
          <a:prstGeom prst="rect">
            <a:avLst/>
          </a:prstGeom>
          <a:noFill/>
        </p:spPr>
        <p:txBody>
          <a:bodyPr wrap="square" rtlCol="0" anchor="t">
            <a:spAutoFit/>
          </a:bodyPr>
          <a:p>
            <a:r>
              <a:rPr lang="en-US" sz="1800">
                <a:cs typeface="Times New Roman" panose="02020603050405020304" charset="0"/>
                <a:sym typeface="+mn-ea"/>
              </a:rPr>
              <a:t>I found </a:t>
            </a:r>
            <a:r>
              <a:rPr lang="en-US" sz="1800">
                <a:sym typeface="+mn-ea"/>
              </a:rPr>
              <a:t>the sudden glitter where a newly flooded field </a:t>
            </a:r>
            <a:r>
              <a:rPr lang="en-US" sz="1800">
                <a:solidFill>
                  <a:srgbClr val="FF0000"/>
                </a:solidFill>
                <a:sym typeface="+mn-ea"/>
              </a:rPr>
              <a:t>mirrors the sky</a:t>
            </a:r>
            <a:r>
              <a:rPr lang="en-US" sz="1800">
                <a:sym typeface="+mn-ea"/>
              </a:rPr>
              <a:t>.</a:t>
            </a:r>
            <a:endParaRPr lang="en-US" sz="1800">
              <a:cs typeface="Times New Roman" panose="02020603050405020304" charset="0"/>
              <a:sym typeface="+mn-ea"/>
            </a:endParaRPr>
          </a:p>
          <a:p>
            <a:endParaRPr lang="en-US" altLang="en-US" sz="1800">
              <a:cs typeface="Times New Roman" panose="0202060305040502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87960"/>
            <a:ext cx="4572000" cy="368300"/>
          </a:xfrm>
          <a:prstGeom prst="rect">
            <a:avLst/>
          </a:prstGeom>
          <a:noFill/>
        </p:spPr>
        <p:txBody>
          <a:bodyPr wrap="square" rtlCol="0" anchor="t">
            <a:spAutoFit/>
          </a:bodyPr>
          <a:p>
            <a:r>
              <a:rPr lang="zh-CN" altLang="en-US"/>
              <a:t>forgive	/fəˈgɪv/	vt.&amp;vi.原谅;宽恕;对不起</a:t>
            </a:r>
            <a:endParaRPr lang="zh-CN" altLang="en-US"/>
          </a:p>
        </p:txBody>
      </p:sp>
      <p:pic>
        <p:nvPicPr>
          <p:cNvPr id="4" name="图片 3" descr="forgive"/>
          <p:cNvPicPr>
            <a:picLocks noChangeAspect="1"/>
          </p:cNvPicPr>
          <p:nvPr>
            <p:custDataLst>
              <p:tags r:id="rId4"/>
            </p:custDataLst>
          </p:nvPr>
        </p:nvPicPr>
        <p:blipFill>
          <a:blip r:embed="rId5"/>
          <a:stretch>
            <a:fillRect/>
          </a:stretch>
        </p:blipFill>
        <p:spPr>
          <a:xfrm>
            <a:off x="6661150" y="1564005"/>
            <a:ext cx="2597150" cy="2597150"/>
          </a:xfrm>
          <a:prstGeom prst="rect">
            <a:avLst/>
          </a:prstGeom>
        </p:spPr>
      </p:pic>
      <p:sp>
        <p:nvSpPr>
          <p:cNvPr id="10" name="文本框 9"/>
          <p:cNvSpPr txBox="1"/>
          <p:nvPr/>
        </p:nvSpPr>
        <p:spPr>
          <a:xfrm>
            <a:off x="240030" y="916305"/>
            <a:ext cx="6913245" cy="2306955"/>
          </a:xfrm>
          <a:prstGeom prst="rect">
            <a:avLst/>
          </a:prstGeom>
          <a:noFill/>
        </p:spPr>
        <p:txBody>
          <a:bodyPr wrap="square" rtlCol="0" anchor="t">
            <a:spAutoFit/>
          </a:bodyPr>
          <a:p>
            <a:r>
              <a:rPr lang="en-US" altLang="zh-CN"/>
              <a:t>1.</a:t>
            </a:r>
            <a:r>
              <a:rPr lang="en-US" altLang="zh-CN" b="1">
                <a:solidFill>
                  <a:srgbClr val="C00000"/>
                </a:solidFill>
              </a:rPr>
              <a:t> forgive sb. </a:t>
            </a:r>
            <a:r>
              <a:rPr lang="zh-CN" altLang="en-US" b="1">
                <a:solidFill>
                  <a:srgbClr val="C00000"/>
                </a:solidFill>
              </a:rPr>
              <a:t>原谅某人</a:t>
            </a:r>
            <a:endParaRPr lang="en-US" altLang="zh-CN"/>
          </a:p>
          <a:p>
            <a:r>
              <a:rPr lang="zh-CN" altLang="en-US"/>
              <a:t>那个淘气的男孩撒谎说母鸡生了两个蛋。他的父母决定斥责而不是</a:t>
            </a:r>
            <a:r>
              <a:rPr lang="zh-CN" altLang="en-US">
                <a:solidFill>
                  <a:srgbClr val="FF0000"/>
                </a:solidFill>
              </a:rPr>
              <a:t>原谅他</a:t>
            </a:r>
            <a:r>
              <a:rPr lang="zh-CN" altLang="en-US"/>
              <a:t>。</a:t>
            </a:r>
            <a:endParaRPr lang="zh-CN" altLang="en-US"/>
          </a:p>
          <a:p>
            <a:endParaRPr lang="zh-CN" altLang="en-US"/>
          </a:p>
          <a:p>
            <a:endParaRPr lang="zh-CN" altLang="en-US"/>
          </a:p>
          <a:p>
            <a:r>
              <a:rPr lang="en-US" altLang="zh-CN"/>
              <a:t>2. </a:t>
            </a:r>
            <a:r>
              <a:rPr lang="en-US" altLang="zh-CN" b="1">
                <a:solidFill>
                  <a:srgbClr val="C00000"/>
                </a:solidFill>
              </a:rPr>
              <a:t>forgive sb. for (doing) sth. </a:t>
            </a:r>
            <a:r>
              <a:rPr lang="zh-CN" altLang="en-US" b="1">
                <a:solidFill>
                  <a:srgbClr val="C00000"/>
                </a:solidFill>
              </a:rPr>
              <a:t>原谅某人</a:t>
            </a:r>
            <a:r>
              <a:rPr lang="en-US" altLang="zh-CN" b="1">
                <a:solidFill>
                  <a:srgbClr val="C00000"/>
                </a:solidFill>
              </a:rPr>
              <a:t>(</a:t>
            </a:r>
            <a:r>
              <a:rPr lang="zh-CN" altLang="en-US" b="1">
                <a:solidFill>
                  <a:srgbClr val="C00000"/>
                </a:solidFill>
              </a:rPr>
              <a:t>做了</a:t>
            </a:r>
            <a:r>
              <a:rPr lang="en-US" altLang="zh-CN" b="1">
                <a:solidFill>
                  <a:srgbClr val="C00000"/>
                </a:solidFill>
              </a:rPr>
              <a:t>) </a:t>
            </a:r>
            <a:r>
              <a:rPr lang="zh-CN" altLang="en-US" b="1">
                <a:solidFill>
                  <a:srgbClr val="C00000"/>
                </a:solidFill>
              </a:rPr>
              <a:t>某事</a:t>
            </a:r>
            <a:endParaRPr lang="zh-CN" altLang="en-US"/>
          </a:p>
          <a:p>
            <a:r>
              <a:rPr lang="zh-CN" altLang="en-US"/>
              <a:t>汤姆向她道歉并希望她可以</a:t>
            </a:r>
            <a:r>
              <a:rPr lang="zh-CN" altLang="en-US">
                <a:solidFill>
                  <a:srgbClr val="FF0000"/>
                </a:solidFill>
              </a:rPr>
              <a:t>原谅他的鲁莽</a:t>
            </a:r>
            <a:r>
              <a:rPr lang="zh-CN" altLang="en-US"/>
              <a:t>。</a:t>
            </a:r>
            <a:endParaRPr lang="zh-CN" altLang="en-US"/>
          </a:p>
          <a:p>
            <a:endParaRPr lang="zh-CN" altLang="en-US"/>
          </a:p>
        </p:txBody>
      </p:sp>
      <p:sp>
        <p:nvSpPr>
          <p:cNvPr id="11" name="文本框 10"/>
          <p:cNvSpPr txBox="1"/>
          <p:nvPr/>
        </p:nvSpPr>
        <p:spPr>
          <a:xfrm>
            <a:off x="252095" y="3220720"/>
            <a:ext cx="6728460" cy="1198880"/>
          </a:xfrm>
          <a:prstGeom prst="rect">
            <a:avLst/>
          </a:prstGeom>
          <a:noFill/>
        </p:spPr>
        <p:txBody>
          <a:bodyPr wrap="square" rtlCol="0" anchor="t">
            <a:spAutoFit/>
          </a:bodyPr>
          <a:p>
            <a:r>
              <a:rPr lang="en-US" altLang="zh-CN"/>
              <a:t>3. </a:t>
            </a:r>
            <a:r>
              <a:rPr lang="en-US" altLang="zh-CN" b="1">
                <a:solidFill>
                  <a:srgbClr val="C00000"/>
                </a:solidFill>
              </a:rPr>
              <a:t>forgiveness  </a:t>
            </a:r>
            <a:r>
              <a:rPr lang="zh-CN" altLang="en-US" b="1">
                <a:solidFill>
                  <a:srgbClr val="C00000"/>
                </a:solidFill>
              </a:rPr>
              <a:t>原谅，宽恕</a:t>
            </a:r>
            <a:endParaRPr lang="zh-CN" altLang="en-US" b="1">
              <a:solidFill>
                <a:srgbClr val="C00000"/>
              </a:solidFill>
            </a:endParaRPr>
          </a:p>
          <a:p>
            <a:r>
              <a:rPr lang="en-US" altLang="zh-CN"/>
              <a:t>我们不用再说别的了;我们都知道，</a:t>
            </a:r>
            <a:r>
              <a:rPr lang="en-US" altLang="zh-CN">
                <a:solidFill>
                  <a:srgbClr val="FF0000"/>
                </a:solidFill>
              </a:rPr>
              <a:t>宽恕</a:t>
            </a:r>
            <a:r>
              <a:rPr lang="en-US" altLang="zh-CN"/>
              <a:t>是治愈创伤最重要的一步。</a:t>
            </a:r>
            <a:endParaRPr lang="en-US" altLang="zh-CN"/>
          </a:p>
          <a:p>
            <a:r>
              <a:rPr lang="en-US" altLang="zh-CN">
                <a:solidFill>
                  <a:schemeClr val="accent6">
                    <a:lumMod val="50000"/>
                  </a:schemeClr>
                </a:solidFill>
              </a:rPr>
              <a:t>(</a:t>
            </a:r>
            <a:r>
              <a:rPr lang="zh-CN" altLang="en-US">
                <a:solidFill>
                  <a:schemeClr val="accent6">
                    <a:lumMod val="50000"/>
                  </a:schemeClr>
                </a:solidFill>
              </a:rPr>
              <a:t>读后续写之原谅他人</a:t>
            </a:r>
            <a:r>
              <a:rPr lang="en-US" altLang="zh-CN">
                <a:solidFill>
                  <a:schemeClr val="accent6">
                    <a:lumMod val="50000"/>
                  </a:schemeClr>
                </a:solidFill>
              </a:rPr>
              <a:t>)</a:t>
            </a:r>
            <a:endParaRPr lang="en-US" altLang="zh-CN">
              <a:solidFill>
                <a:schemeClr val="accent6">
                  <a:lumMod val="50000"/>
                </a:schemeClr>
              </a:solidFill>
            </a:endParaRPr>
          </a:p>
          <a:p>
            <a:endParaRPr lang="zh-CN" altLang="en-US"/>
          </a:p>
        </p:txBody>
      </p:sp>
      <p:sp>
        <p:nvSpPr>
          <p:cNvPr id="9" name="文本框 8"/>
          <p:cNvSpPr txBox="1"/>
          <p:nvPr/>
        </p:nvSpPr>
        <p:spPr>
          <a:xfrm>
            <a:off x="324485" y="1779905"/>
            <a:ext cx="6085205" cy="645160"/>
          </a:xfrm>
          <a:prstGeom prst="rect">
            <a:avLst/>
          </a:prstGeom>
          <a:noFill/>
        </p:spPr>
        <p:txBody>
          <a:bodyPr wrap="square" rtlCol="0" anchor="t">
            <a:spAutoFit/>
          </a:bodyPr>
          <a:p>
            <a:r>
              <a:rPr lang="zh-CN" altLang="en-US">
                <a:sym typeface="+mn-ea"/>
              </a:rPr>
              <a:t>The naughty boy lied that the hen had laid 2 eggs; his parents resolved to scold him rather than</a:t>
            </a:r>
            <a:r>
              <a:rPr lang="zh-CN" altLang="en-US">
                <a:solidFill>
                  <a:srgbClr val="FF0000"/>
                </a:solidFill>
                <a:sym typeface="+mn-ea"/>
              </a:rPr>
              <a:t> forgive him</a:t>
            </a:r>
            <a:r>
              <a:rPr lang="zh-CN" altLang="en-US">
                <a:sym typeface="+mn-ea"/>
              </a:rPr>
              <a:t>.</a:t>
            </a:r>
            <a:endParaRPr lang="zh-CN" altLang="en-US">
              <a:sym typeface="+mn-ea"/>
            </a:endParaRPr>
          </a:p>
        </p:txBody>
      </p:sp>
      <p:sp>
        <p:nvSpPr>
          <p:cNvPr id="12" name="文本框 11"/>
          <p:cNvSpPr txBox="1"/>
          <p:nvPr/>
        </p:nvSpPr>
        <p:spPr>
          <a:xfrm>
            <a:off x="252095" y="2788285"/>
            <a:ext cx="6603365" cy="645160"/>
          </a:xfrm>
          <a:prstGeom prst="rect">
            <a:avLst/>
          </a:prstGeom>
          <a:noFill/>
        </p:spPr>
        <p:txBody>
          <a:bodyPr wrap="square" rtlCol="0" anchor="t">
            <a:spAutoFit/>
          </a:bodyPr>
          <a:p>
            <a:r>
              <a:rPr lang="en-US" altLang="zh-CN">
                <a:sym typeface="+mn-ea"/>
              </a:rPr>
              <a:t>Tom apologized to her and hoped she could</a:t>
            </a:r>
            <a:r>
              <a:rPr lang="en-US" altLang="zh-CN">
                <a:solidFill>
                  <a:srgbClr val="FF0000"/>
                </a:solidFill>
                <a:sym typeface="+mn-ea"/>
              </a:rPr>
              <a:t> forgive him for being rude</a:t>
            </a:r>
            <a:r>
              <a:rPr lang="en-US" altLang="zh-CN">
                <a:sym typeface="+mn-ea"/>
              </a:rPr>
              <a:t>.</a:t>
            </a:r>
            <a:endParaRPr lang="en-US" altLang="zh-CN">
              <a:sym typeface="+mn-ea"/>
            </a:endParaRPr>
          </a:p>
        </p:txBody>
      </p:sp>
      <p:sp>
        <p:nvSpPr>
          <p:cNvPr id="13" name="文本框 12"/>
          <p:cNvSpPr txBox="1"/>
          <p:nvPr/>
        </p:nvSpPr>
        <p:spPr>
          <a:xfrm>
            <a:off x="324485" y="4156710"/>
            <a:ext cx="6336665" cy="645160"/>
          </a:xfrm>
          <a:prstGeom prst="rect">
            <a:avLst/>
          </a:prstGeom>
          <a:noFill/>
        </p:spPr>
        <p:txBody>
          <a:bodyPr wrap="square" rtlCol="0" anchor="t">
            <a:spAutoFit/>
          </a:bodyPr>
          <a:p>
            <a:r>
              <a:rPr lang="zh-CN" altLang="en-US">
                <a:sym typeface="+mn-ea"/>
              </a:rPr>
              <a:t>We didn't have to say anything else; we all knew it was</a:t>
            </a:r>
            <a:r>
              <a:rPr lang="zh-CN" altLang="en-US">
                <a:solidFill>
                  <a:srgbClr val="FF0000"/>
                </a:solidFill>
                <a:sym typeface="+mn-ea"/>
              </a:rPr>
              <a:t> forgiveness</a:t>
            </a:r>
            <a:r>
              <a:rPr lang="zh-CN" altLang="en-US">
                <a:sym typeface="+mn-ea"/>
              </a:rPr>
              <a:t> that was the most important step in healing.</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custDataLst>
              <p:tags r:id="rId1"/>
            </p:custDataLst>
          </p:nvPr>
        </p:nvSpPr>
        <p:spPr>
          <a:xfrm>
            <a:off x="0" y="699770"/>
            <a:ext cx="5111750" cy="42779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800">
                <a:solidFill>
                  <a:schemeClr val="bg2">
                    <a:lumMod val="50000"/>
                  </a:schemeClr>
                </a:solidFill>
              </a:rPr>
              <a:t>Category</a:t>
            </a:r>
            <a:r>
              <a:rPr lang="zh-CN" altLang="en-US" sz="1800">
                <a:solidFill>
                  <a:schemeClr val="bg2">
                    <a:lumMod val="50000"/>
                  </a:schemeClr>
                </a:solidFill>
              </a:rPr>
              <a:t>：</a:t>
            </a:r>
            <a:endParaRPr lang="zh-CN" altLang="en-US" sz="1800">
              <a:solidFill>
                <a:schemeClr val="bg2">
                  <a:lumMod val="50000"/>
                </a:schemeClr>
              </a:solidFill>
            </a:endParaRPr>
          </a:p>
          <a:p>
            <a:pPr algn="l"/>
            <a:r>
              <a:rPr lang="en-US" altLang="zh-CN" sz="1800" b="1">
                <a:solidFill>
                  <a:schemeClr val="accent1">
                    <a:lumMod val="75000"/>
                  </a:schemeClr>
                </a:solidFill>
              </a:rPr>
              <a:t>Tangible Cultural Heritage</a:t>
            </a:r>
            <a:r>
              <a:rPr lang="en-US" altLang="zh-CN" sz="1800">
                <a:solidFill>
                  <a:schemeClr val="bg2">
                    <a:lumMod val="50000"/>
                  </a:schemeClr>
                </a:solidFill>
              </a:rPr>
              <a:t>(</a:t>
            </a:r>
            <a:r>
              <a:rPr lang="zh-CN" altLang="en-US" sz="1800">
                <a:solidFill>
                  <a:schemeClr val="bg2">
                    <a:lumMod val="50000"/>
                  </a:schemeClr>
                </a:solidFill>
              </a:rPr>
              <a:t>物质文化遗产</a:t>
            </a:r>
            <a:r>
              <a:rPr lang="en-US" altLang="zh-CN" sz="1800">
                <a:solidFill>
                  <a:schemeClr val="bg2">
                    <a:lumMod val="50000"/>
                  </a:schemeClr>
                </a:solidFill>
              </a:rPr>
              <a:t>) </a:t>
            </a:r>
            <a:r>
              <a:rPr lang="zh-CN" altLang="en-US" sz="1800">
                <a:solidFill>
                  <a:schemeClr val="bg2">
                    <a:lumMod val="50000"/>
                  </a:schemeClr>
                </a:solidFill>
              </a:rPr>
              <a:t>：</a:t>
            </a:r>
            <a:r>
              <a:rPr lang="en-US" altLang="zh-CN" sz="1800">
                <a:solidFill>
                  <a:schemeClr val="bg2">
                    <a:lumMod val="50000"/>
                  </a:schemeClr>
                </a:solidFill>
              </a:rPr>
              <a:t>the Great Wall</a:t>
            </a:r>
            <a:r>
              <a:rPr lang="zh-CN" altLang="en-US" sz="1800">
                <a:solidFill>
                  <a:schemeClr val="bg2">
                    <a:lumMod val="50000"/>
                  </a:schemeClr>
                </a:solidFill>
              </a:rPr>
              <a:t>、</a:t>
            </a:r>
            <a:r>
              <a:rPr lang="en-US" altLang="zh-CN" sz="1800">
                <a:solidFill>
                  <a:schemeClr val="bg2">
                    <a:lumMod val="50000"/>
                  </a:schemeClr>
                </a:solidFill>
              </a:rPr>
              <a:t>Imperial Palaces</a:t>
            </a:r>
            <a:r>
              <a:rPr lang="zh-CN" altLang="en-US" sz="1800">
                <a:solidFill>
                  <a:schemeClr val="bg2">
                    <a:lumMod val="50000"/>
                  </a:schemeClr>
                </a:solidFill>
              </a:rPr>
              <a:t>、</a:t>
            </a:r>
            <a:r>
              <a:rPr lang="en-US" altLang="zh-CN" sz="1800">
                <a:solidFill>
                  <a:schemeClr val="bg2">
                    <a:lumMod val="50000"/>
                  </a:schemeClr>
                </a:solidFill>
              </a:rPr>
              <a:t>Maogao Caves (</a:t>
            </a:r>
            <a:r>
              <a:rPr lang="zh-CN" altLang="en-US" sz="1800">
                <a:solidFill>
                  <a:schemeClr val="bg2">
                    <a:lumMod val="50000"/>
                  </a:schemeClr>
                </a:solidFill>
              </a:rPr>
              <a:t>莫高窟</a:t>
            </a:r>
            <a:r>
              <a:rPr lang="en-US" altLang="zh-CN" sz="1800">
                <a:solidFill>
                  <a:schemeClr val="bg2">
                    <a:lumMod val="50000"/>
                  </a:schemeClr>
                </a:solidFill>
              </a:rPr>
              <a:t>)</a:t>
            </a:r>
            <a:r>
              <a:rPr lang="zh-CN" altLang="en-US" sz="1800">
                <a:solidFill>
                  <a:schemeClr val="bg2">
                    <a:lumMod val="50000"/>
                  </a:schemeClr>
                </a:solidFill>
              </a:rPr>
              <a:t>、</a:t>
            </a:r>
            <a:r>
              <a:rPr lang="en-US" altLang="zh-CN" sz="1800">
                <a:solidFill>
                  <a:schemeClr val="bg2">
                    <a:lumMod val="50000"/>
                  </a:schemeClr>
                </a:solidFill>
              </a:rPr>
              <a:t>Terra-Cotta Warriors (</a:t>
            </a:r>
            <a:r>
              <a:rPr lang="zh-CN" altLang="en-US" sz="1800">
                <a:solidFill>
                  <a:schemeClr val="bg2">
                    <a:lumMod val="50000"/>
                  </a:schemeClr>
                </a:solidFill>
              </a:rPr>
              <a:t>兵马俑</a:t>
            </a:r>
            <a:r>
              <a:rPr lang="en-US" altLang="zh-CN" sz="1800">
                <a:solidFill>
                  <a:schemeClr val="bg2">
                    <a:lumMod val="50000"/>
                  </a:schemeClr>
                </a:solidFill>
              </a:rPr>
              <a:t>) </a:t>
            </a:r>
            <a:r>
              <a:rPr lang="zh-CN" altLang="en-US" sz="1800">
                <a:solidFill>
                  <a:schemeClr val="bg2">
                    <a:lumMod val="50000"/>
                  </a:schemeClr>
                </a:solidFill>
              </a:rPr>
              <a:t>、</a:t>
            </a:r>
            <a:r>
              <a:rPr lang="en-US" altLang="zh-CN" sz="1800">
                <a:solidFill>
                  <a:schemeClr val="bg2">
                    <a:lumMod val="50000"/>
                  </a:schemeClr>
                </a:solidFill>
              </a:rPr>
              <a:t>Temple of Confucius,Cemetery of Confucius and the Kong Family Mansion (</a:t>
            </a:r>
            <a:r>
              <a:rPr lang="zh-CN" altLang="en-US" sz="1800">
                <a:solidFill>
                  <a:schemeClr val="bg2">
                    <a:lumMod val="50000"/>
                  </a:schemeClr>
                </a:solidFill>
              </a:rPr>
              <a:t>孔府孔庙孔林</a:t>
            </a:r>
            <a:r>
              <a:rPr lang="en-US" altLang="zh-CN" sz="1800">
                <a:solidFill>
                  <a:schemeClr val="bg2">
                    <a:lumMod val="50000"/>
                  </a:schemeClr>
                </a:solidFill>
              </a:rPr>
              <a:t>)</a:t>
            </a:r>
            <a:r>
              <a:rPr lang="zh-CN" altLang="en-US" sz="1800">
                <a:solidFill>
                  <a:schemeClr val="bg2">
                    <a:lumMod val="50000"/>
                  </a:schemeClr>
                </a:solidFill>
              </a:rPr>
              <a:t>、</a:t>
            </a:r>
            <a:r>
              <a:rPr lang="en-US" altLang="zh-CN" sz="1800">
                <a:solidFill>
                  <a:schemeClr val="bg2">
                    <a:lumMod val="50000"/>
                  </a:schemeClr>
                </a:solidFill>
              </a:rPr>
              <a:t>Ancient City of Ping Yao</a:t>
            </a:r>
            <a:r>
              <a:rPr lang="zh-CN" altLang="en-US" sz="1800">
                <a:solidFill>
                  <a:schemeClr val="bg2">
                    <a:lumMod val="50000"/>
                  </a:schemeClr>
                </a:solidFill>
              </a:rPr>
              <a:t>、</a:t>
            </a:r>
            <a:r>
              <a:rPr lang="en-US" altLang="zh-CN" sz="1800">
                <a:solidFill>
                  <a:schemeClr val="bg2">
                    <a:lumMod val="50000"/>
                  </a:schemeClr>
                </a:solidFill>
              </a:rPr>
              <a:t>Summer Palace</a:t>
            </a:r>
            <a:r>
              <a:rPr lang="zh-CN" altLang="en-US" sz="1800">
                <a:solidFill>
                  <a:schemeClr val="bg2">
                    <a:lumMod val="50000"/>
                  </a:schemeClr>
                </a:solidFill>
              </a:rPr>
              <a:t>、</a:t>
            </a:r>
            <a:r>
              <a:rPr lang="en-US" altLang="zh-CN" sz="1800">
                <a:solidFill>
                  <a:schemeClr val="bg2">
                    <a:lumMod val="50000"/>
                  </a:schemeClr>
                </a:solidFill>
              </a:rPr>
              <a:t>Classical Gardens of Sunzhou</a:t>
            </a:r>
            <a:r>
              <a:rPr lang="zh-CN" altLang="en-US" sz="1800">
                <a:solidFill>
                  <a:schemeClr val="bg2">
                    <a:lumMod val="50000"/>
                  </a:schemeClr>
                </a:solidFill>
              </a:rPr>
              <a:t>、</a:t>
            </a:r>
            <a:r>
              <a:rPr lang="en-US" altLang="zh-CN" sz="1800">
                <a:solidFill>
                  <a:schemeClr val="bg2">
                    <a:lumMod val="50000"/>
                  </a:schemeClr>
                </a:solidFill>
              </a:rPr>
              <a:t>The Grand Canal</a:t>
            </a:r>
            <a:r>
              <a:rPr lang="zh-CN" altLang="en-US" sz="1800">
                <a:solidFill>
                  <a:schemeClr val="bg2">
                    <a:lumMod val="50000"/>
                  </a:schemeClr>
                </a:solidFill>
              </a:rPr>
              <a:t>、</a:t>
            </a:r>
            <a:r>
              <a:rPr lang="en-US" altLang="zh-CN" sz="1800">
                <a:solidFill>
                  <a:schemeClr val="bg2">
                    <a:lumMod val="50000"/>
                  </a:schemeClr>
                </a:solidFill>
              </a:rPr>
              <a:t>Mount Taishan etc.</a:t>
            </a:r>
            <a:endParaRPr lang="en-US" altLang="zh-CN" sz="1800">
              <a:solidFill>
                <a:schemeClr val="bg2">
                  <a:lumMod val="50000"/>
                </a:schemeClr>
              </a:solidFill>
            </a:endParaRPr>
          </a:p>
          <a:p>
            <a:pPr algn="l"/>
            <a:r>
              <a:rPr lang="en-US" altLang="zh-CN" sz="1800" b="1">
                <a:solidFill>
                  <a:schemeClr val="accent1">
                    <a:lumMod val="75000"/>
                  </a:schemeClr>
                </a:solidFill>
              </a:rPr>
              <a:t>Int</a:t>
            </a:r>
            <a:r>
              <a:rPr lang="en-US" altLang="zh-CN" sz="1800" b="1">
                <a:solidFill>
                  <a:schemeClr val="accent1">
                    <a:lumMod val="75000"/>
                  </a:schemeClr>
                </a:solidFill>
                <a:sym typeface="+mn-ea"/>
              </a:rPr>
              <a:t>angible Cultural Heritage</a:t>
            </a:r>
            <a:r>
              <a:rPr lang="en-US" altLang="zh-CN" sz="1800">
                <a:solidFill>
                  <a:schemeClr val="bg2">
                    <a:lumMod val="50000"/>
                  </a:schemeClr>
                </a:solidFill>
                <a:sym typeface="+mn-ea"/>
              </a:rPr>
              <a:t>(</a:t>
            </a:r>
            <a:r>
              <a:rPr lang="zh-CN" altLang="en-US" sz="1800">
                <a:solidFill>
                  <a:schemeClr val="bg2">
                    <a:lumMod val="50000"/>
                  </a:schemeClr>
                </a:solidFill>
                <a:sym typeface="+mn-ea"/>
              </a:rPr>
              <a:t>非物质文化遗产</a:t>
            </a:r>
            <a:r>
              <a:rPr lang="en-US" altLang="zh-CN" sz="1800">
                <a:solidFill>
                  <a:schemeClr val="bg2">
                    <a:lumMod val="50000"/>
                  </a:schemeClr>
                </a:solidFill>
                <a:sym typeface="+mn-ea"/>
              </a:rPr>
              <a:t>):Paper-cut</a:t>
            </a:r>
            <a:r>
              <a:rPr lang="zh-CN" altLang="en-US" sz="1800">
                <a:solidFill>
                  <a:schemeClr val="bg2">
                    <a:lumMod val="50000"/>
                  </a:schemeClr>
                </a:solidFill>
                <a:sym typeface="+mn-ea"/>
              </a:rPr>
              <a:t>、</a:t>
            </a:r>
            <a:r>
              <a:rPr lang="en-US" altLang="zh-CN" sz="1800">
                <a:solidFill>
                  <a:schemeClr val="bg2">
                    <a:lumMod val="50000"/>
                  </a:schemeClr>
                </a:solidFill>
                <a:sym typeface="+mn-ea"/>
              </a:rPr>
              <a:t>Chinese calligraphy</a:t>
            </a:r>
            <a:r>
              <a:rPr lang="zh-CN" altLang="en-US" sz="1800">
                <a:solidFill>
                  <a:schemeClr val="bg2">
                    <a:lumMod val="50000"/>
                  </a:schemeClr>
                </a:solidFill>
                <a:sym typeface="+mn-ea"/>
              </a:rPr>
              <a:t>、</a:t>
            </a:r>
            <a:r>
              <a:rPr lang="en-US" altLang="zh-CN" sz="1800">
                <a:solidFill>
                  <a:schemeClr val="bg2">
                    <a:lumMod val="50000"/>
                  </a:schemeClr>
                </a:solidFill>
                <a:sym typeface="+mn-ea"/>
              </a:rPr>
              <a:t>Shadow puppetry(</a:t>
            </a:r>
            <a:r>
              <a:rPr lang="zh-CN" altLang="en-US" sz="1800">
                <a:solidFill>
                  <a:schemeClr val="bg2">
                    <a:lumMod val="50000"/>
                  </a:schemeClr>
                </a:solidFill>
                <a:sym typeface="+mn-ea"/>
              </a:rPr>
              <a:t>皮影</a:t>
            </a:r>
            <a:r>
              <a:rPr lang="en-US" altLang="zh-CN" sz="1800">
                <a:solidFill>
                  <a:schemeClr val="bg2">
                    <a:lumMod val="50000"/>
                  </a:schemeClr>
                </a:solidFill>
                <a:sym typeface="+mn-ea"/>
              </a:rPr>
              <a:t>)</a:t>
            </a:r>
            <a:r>
              <a:rPr lang="zh-CN" altLang="en-US" sz="1800">
                <a:solidFill>
                  <a:schemeClr val="bg2">
                    <a:lumMod val="50000"/>
                  </a:schemeClr>
                </a:solidFill>
                <a:sym typeface="+mn-ea"/>
              </a:rPr>
              <a:t>、</a:t>
            </a:r>
            <a:r>
              <a:rPr lang="en-US" altLang="zh-CN" sz="1800">
                <a:solidFill>
                  <a:schemeClr val="bg2">
                    <a:lumMod val="50000"/>
                  </a:schemeClr>
                </a:solidFill>
                <a:sym typeface="+mn-ea"/>
              </a:rPr>
              <a:t>Taijiquan</a:t>
            </a:r>
            <a:r>
              <a:rPr lang="zh-CN" altLang="en-US" sz="1800">
                <a:solidFill>
                  <a:schemeClr val="bg2">
                    <a:lumMod val="50000"/>
                  </a:schemeClr>
                </a:solidFill>
                <a:sym typeface="+mn-ea"/>
              </a:rPr>
              <a:t>、</a:t>
            </a:r>
            <a:r>
              <a:rPr lang="en-US" altLang="zh-CN" sz="1800">
                <a:solidFill>
                  <a:schemeClr val="bg2">
                    <a:lumMod val="50000"/>
                  </a:schemeClr>
                </a:solidFill>
                <a:sym typeface="+mn-ea"/>
              </a:rPr>
              <a:t>Kun Qu opera</a:t>
            </a:r>
            <a:r>
              <a:rPr lang="zh-CN" altLang="en-US" sz="1800">
                <a:solidFill>
                  <a:schemeClr val="bg2">
                    <a:lumMod val="50000"/>
                  </a:schemeClr>
                </a:solidFill>
                <a:sym typeface="+mn-ea"/>
              </a:rPr>
              <a:t>、</a:t>
            </a:r>
            <a:r>
              <a:rPr lang="en-US" altLang="zh-CN" sz="1800">
                <a:solidFill>
                  <a:schemeClr val="bg2">
                    <a:lumMod val="50000"/>
                  </a:schemeClr>
                </a:solidFill>
                <a:sym typeface="+mn-ea"/>
              </a:rPr>
              <a:t>Beijing opera</a:t>
            </a:r>
            <a:r>
              <a:rPr lang="zh-CN" altLang="en-US" sz="1800">
                <a:solidFill>
                  <a:schemeClr val="bg2">
                    <a:lumMod val="50000"/>
                  </a:schemeClr>
                </a:solidFill>
                <a:sym typeface="+mn-ea"/>
              </a:rPr>
              <a:t>、</a:t>
            </a:r>
            <a:r>
              <a:rPr lang="en-US" altLang="zh-CN" sz="1800">
                <a:solidFill>
                  <a:schemeClr val="bg2">
                    <a:lumMod val="50000"/>
                  </a:schemeClr>
                </a:solidFill>
                <a:sym typeface="+mn-ea"/>
              </a:rPr>
              <a:t>Engraved block printing(</a:t>
            </a:r>
            <a:r>
              <a:rPr lang="zh-CN" altLang="en-US" sz="1800">
                <a:solidFill>
                  <a:schemeClr val="bg2">
                    <a:lumMod val="50000"/>
                  </a:schemeClr>
                </a:solidFill>
                <a:sym typeface="+mn-ea"/>
              </a:rPr>
              <a:t>雕版印刷术</a:t>
            </a:r>
            <a:r>
              <a:rPr lang="en-US" altLang="zh-CN" sz="1800">
                <a:solidFill>
                  <a:schemeClr val="bg2">
                    <a:lumMod val="50000"/>
                  </a:schemeClr>
                </a:solidFill>
                <a:sym typeface="+mn-ea"/>
              </a:rPr>
              <a:t>)</a:t>
            </a:r>
            <a:r>
              <a:rPr lang="zh-CN" altLang="en-US" sz="1800">
                <a:solidFill>
                  <a:schemeClr val="bg2">
                    <a:lumMod val="50000"/>
                  </a:schemeClr>
                </a:solidFill>
                <a:sym typeface="+mn-ea"/>
              </a:rPr>
              <a:t>、</a:t>
            </a:r>
            <a:r>
              <a:rPr lang="en-US" altLang="zh-CN" sz="1800">
                <a:solidFill>
                  <a:schemeClr val="bg2">
                    <a:lumMod val="50000"/>
                  </a:schemeClr>
                </a:solidFill>
                <a:sym typeface="+mn-ea"/>
              </a:rPr>
              <a:t>Zhusuan</a:t>
            </a:r>
            <a:r>
              <a:rPr lang="zh-CN" altLang="en-US" sz="1800">
                <a:solidFill>
                  <a:schemeClr val="bg2">
                    <a:lumMod val="50000"/>
                  </a:schemeClr>
                </a:solidFill>
                <a:sym typeface="+mn-ea"/>
              </a:rPr>
              <a:t>、</a:t>
            </a:r>
            <a:r>
              <a:rPr lang="en-US" altLang="zh-CN" sz="1800">
                <a:solidFill>
                  <a:schemeClr val="bg2">
                    <a:lumMod val="50000"/>
                  </a:schemeClr>
                </a:solidFill>
                <a:sym typeface="+mn-ea"/>
              </a:rPr>
              <a:t>Handicrafts of making Xuan paper etc.</a:t>
            </a:r>
            <a:endParaRPr lang="en-US" altLang="zh-CN" sz="1800">
              <a:solidFill>
                <a:schemeClr val="bg2">
                  <a:lumMod val="50000"/>
                </a:schemeClr>
              </a:solidFill>
              <a:sym typeface="+mn-ea"/>
            </a:endParaRPr>
          </a:p>
        </p:txBody>
      </p:sp>
      <p:pic>
        <p:nvPicPr>
          <p:cNvPr id="13" name="图片 12" descr="文化遗产2"/>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8135620" y="-20320"/>
            <a:ext cx="1010920" cy="1010920"/>
          </a:xfrm>
          <a:prstGeom prst="rect">
            <a:avLst/>
          </a:prstGeom>
        </p:spPr>
      </p:pic>
      <p:cxnSp>
        <p:nvCxnSpPr>
          <p:cNvPr id="18" name="直接连接符 17"/>
          <p:cNvCxnSpPr>
            <a:cxnSpLocks noChangeShapeType="1"/>
          </p:cNvCxnSpPr>
          <p:nvPr>
            <p:custDataLst>
              <p:tags r:id="rId4"/>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30905" cy="489585"/>
            <a:chOff x="67" y="118"/>
            <a:chExt cx="5403" cy="771"/>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5"/>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6"/>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669" y="309"/>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10" name="文本框 9"/>
          <p:cNvSpPr txBox="1"/>
          <p:nvPr/>
        </p:nvSpPr>
        <p:spPr>
          <a:xfrm>
            <a:off x="1476375" y="123825"/>
            <a:ext cx="6756400" cy="398780"/>
          </a:xfrm>
          <a:prstGeom prst="rect">
            <a:avLst/>
          </a:prstGeom>
          <a:noFill/>
        </p:spPr>
        <p:txBody>
          <a:bodyPr wrap="square" rtlCol="0" anchor="t">
            <a:spAutoFit/>
          </a:bodyPr>
          <a:p>
            <a:r>
              <a:rPr sz="2000"/>
              <a:t>heritage	/ˈherɪtɪdʒ/</a:t>
            </a:r>
            <a:r>
              <a:rPr lang="en-US" sz="2000"/>
              <a:t>   </a:t>
            </a:r>
            <a:r>
              <a:rPr sz="2000"/>
              <a:t>n.遗产(国家社会长期形成)</a:t>
            </a:r>
            <a:endParaRPr sz="2000"/>
          </a:p>
        </p:txBody>
      </p:sp>
      <p:sp>
        <p:nvSpPr>
          <p:cNvPr id="2" name="文本框 1"/>
          <p:cNvSpPr txBox="1"/>
          <p:nvPr/>
        </p:nvSpPr>
        <p:spPr>
          <a:xfrm>
            <a:off x="5111750" y="1564640"/>
            <a:ext cx="4034790" cy="550545"/>
          </a:xfrm>
          <a:prstGeom prst="rect">
            <a:avLst/>
          </a:prstGeom>
          <a:noFill/>
        </p:spPr>
        <p:txBody>
          <a:bodyPr wrap="square" rtlCol="0">
            <a:noAutofit/>
          </a:bodyPr>
          <a:p>
            <a:endParaRPr lang="zh-CN" altLang="en-US"/>
          </a:p>
        </p:txBody>
      </p:sp>
      <p:sp>
        <p:nvSpPr>
          <p:cNvPr id="9" name="文本框 8"/>
          <p:cNvSpPr txBox="1"/>
          <p:nvPr/>
        </p:nvSpPr>
        <p:spPr>
          <a:xfrm>
            <a:off x="5149215" y="720090"/>
            <a:ext cx="3915410" cy="868680"/>
          </a:xfrm>
          <a:prstGeom prst="rect">
            <a:avLst/>
          </a:prstGeom>
          <a:noFill/>
        </p:spPr>
        <p:txBody>
          <a:bodyPr wrap="square" rtlCol="0" anchor="t">
            <a:noAutofit/>
          </a:bodyPr>
          <a:p>
            <a:r>
              <a:rPr lang="en-US" altLang="zh-CN">
                <a:sym typeface="+mn-ea"/>
              </a:rPr>
              <a:t>1. </a:t>
            </a:r>
            <a:r>
              <a:rPr lang="zh-CN" altLang="en-US">
                <a:sym typeface="+mn-ea"/>
              </a:rPr>
              <a:t>它不仅提高了我们队</a:t>
            </a:r>
            <a:r>
              <a:rPr lang="zh-CN" altLang="en-US" b="1">
                <a:solidFill>
                  <a:srgbClr val="C00000"/>
                </a:solidFill>
                <a:sym typeface="+mn-ea"/>
              </a:rPr>
              <a:t>文化遗产的保护</a:t>
            </a:r>
            <a:r>
              <a:rPr lang="zh-CN" altLang="en-US">
                <a:sym typeface="+mn-ea"/>
              </a:rPr>
              <a:t>意识，而且还为我们的后代</a:t>
            </a:r>
            <a:r>
              <a:rPr lang="zh-CN" altLang="en-US" b="1">
                <a:solidFill>
                  <a:srgbClr val="C00000"/>
                </a:solidFill>
                <a:sym typeface="+mn-ea"/>
              </a:rPr>
              <a:t>保留了遗产</a:t>
            </a:r>
            <a:r>
              <a:rPr lang="zh-CN" altLang="en-US">
                <a:sym typeface="+mn-ea"/>
              </a:rPr>
              <a:t>。</a:t>
            </a:r>
            <a:r>
              <a:rPr lang="en-US" altLang="zh-CN" sz="1600">
                <a:solidFill>
                  <a:schemeClr val="accent6">
                    <a:lumMod val="50000"/>
                  </a:schemeClr>
                </a:solidFill>
                <a:sym typeface="+mn-ea"/>
              </a:rPr>
              <a:t>(</a:t>
            </a:r>
            <a:r>
              <a:rPr lang="zh-CN" altLang="en-US" sz="1600">
                <a:solidFill>
                  <a:schemeClr val="accent6">
                    <a:lumMod val="50000"/>
                  </a:schemeClr>
                </a:solidFill>
                <a:sym typeface="+mn-ea"/>
              </a:rPr>
              <a:t>应用文之活动意义</a:t>
            </a:r>
            <a:r>
              <a:rPr lang="en-US" altLang="zh-CN" sz="1600">
                <a:solidFill>
                  <a:schemeClr val="accent6">
                    <a:lumMod val="50000"/>
                  </a:schemeClr>
                </a:solidFill>
                <a:sym typeface="+mn-ea"/>
              </a:rPr>
              <a:t>)</a:t>
            </a:r>
            <a:endParaRPr lang="zh-CN" altLang="en-US" sz="1600"/>
          </a:p>
          <a:p>
            <a:endParaRPr lang="zh-CN" altLang="en-US"/>
          </a:p>
          <a:p>
            <a:endParaRPr lang="zh-CN" altLang="en-US"/>
          </a:p>
        </p:txBody>
      </p:sp>
      <p:sp>
        <p:nvSpPr>
          <p:cNvPr id="11" name="文本框 10"/>
          <p:cNvSpPr txBox="1"/>
          <p:nvPr>
            <p:custDataLst>
              <p:tags r:id="rId7"/>
            </p:custDataLst>
          </p:nvPr>
        </p:nvSpPr>
        <p:spPr>
          <a:xfrm>
            <a:off x="5111750" y="2788285"/>
            <a:ext cx="3915410" cy="868680"/>
          </a:xfrm>
          <a:prstGeom prst="rect">
            <a:avLst/>
          </a:prstGeom>
          <a:noFill/>
        </p:spPr>
        <p:txBody>
          <a:bodyPr wrap="square" rtlCol="0" anchor="t">
            <a:noAutofit/>
          </a:bodyPr>
          <a:p>
            <a:r>
              <a:rPr lang="en-US" altLang="zh-CN">
                <a:sym typeface="+mn-ea"/>
              </a:rPr>
              <a:t>2. </a:t>
            </a:r>
            <a:r>
              <a:rPr lang="zh-CN" altLang="en-US">
                <a:sym typeface="+mn-ea"/>
              </a:rPr>
              <a:t>京剧，中国</a:t>
            </a:r>
            <a:r>
              <a:rPr lang="zh-CN" altLang="en-US" b="1">
                <a:solidFill>
                  <a:srgbClr val="C00000"/>
                </a:solidFill>
                <a:sym typeface="+mn-ea"/>
              </a:rPr>
              <a:t>非物质文化遗产</a:t>
            </a:r>
            <a:r>
              <a:rPr lang="zh-CN" altLang="en-US">
                <a:sym typeface="+mn-ea"/>
              </a:rPr>
              <a:t>的重要组成部分，以其服装和脸谱在世界享有极高的知名度。</a:t>
            </a:r>
            <a:r>
              <a:rPr lang="en-US" altLang="zh-CN" sz="1600">
                <a:solidFill>
                  <a:schemeClr val="accent6">
                    <a:lumMod val="50000"/>
                  </a:schemeClr>
                </a:solidFill>
                <a:sym typeface="+mn-ea"/>
              </a:rPr>
              <a:t>(</a:t>
            </a:r>
            <a:r>
              <a:rPr lang="zh-CN" altLang="en-US" sz="1600">
                <a:solidFill>
                  <a:schemeClr val="accent6">
                    <a:lumMod val="50000"/>
                  </a:schemeClr>
                </a:solidFill>
                <a:sym typeface="+mn-ea"/>
              </a:rPr>
              <a:t>应用文之介绍中国传统文化</a:t>
            </a:r>
            <a:r>
              <a:rPr lang="en-US" altLang="zh-CN" sz="1600">
                <a:solidFill>
                  <a:schemeClr val="accent6">
                    <a:lumMod val="50000"/>
                  </a:schemeClr>
                </a:solidFill>
                <a:sym typeface="+mn-ea"/>
              </a:rPr>
              <a:t>)</a:t>
            </a:r>
            <a:endParaRPr lang="zh-CN" altLang="en-US" sz="1600"/>
          </a:p>
          <a:p>
            <a:endParaRPr lang="zh-CN" altLang="en-US" sz="1600"/>
          </a:p>
        </p:txBody>
      </p:sp>
      <p:sp>
        <p:nvSpPr>
          <p:cNvPr id="12" name="文本框 11"/>
          <p:cNvSpPr txBox="1"/>
          <p:nvPr/>
        </p:nvSpPr>
        <p:spPr>
          <a:xfrm>
            <a:off x="5149215" y="3868420"/>
            <a:ext cx="3915410" cy="868680"/>
          </a:xfrm>
          <a:prstGeom prst="rect">
            <a:avLst/>
          </a:prstGeom>
          <a:noFill/>
        </p:spPr>
        <p:txBody>
          <a:bodyPr wrap="square" rtlCol="0" anchor="t">
            <a:noAutofit/>
          </a:bodyPr>
          <a:p>
            <a:r>
              <a:rPr lang="en-US" altLang="zh-CN">
                <a:sym typeface="+mn-ea"/>
              </a:rPr>
              <a:t>Beijing Opera, an important part of Chinese </a:t>
            </a:r>
            <a:r>
              <a:rPr lang="en-US" altLang="zh-CN" b="1">
                <a:solidFill>
                  <a:srgbClr val="C00000"/>
                </a:solidFill>
                <a:sym typeface="+mn-ea"/>
              </a:rPr>
              <a:t>intangible cultural heritage,</a:t>
            </a:r>
            <a:r>
              <a:rPr lang="en-US" altLang="zh-CN" b="1">
                <a:solidFill>
                  <a:schemeClr val="accent1">
                    <a:lumMod val="75000"/>
                  </a:schemeClr>
                </a:solidFill>
                <a:sym typeface="+mn-ea"/>
              </a:rPr>
              <a:t> </a:t>
            </a:r>
            <a:r>
              <a:rPr lang="en-US" altLang="zh-CN">
                <a:solidFill>
                  <a:schemeClr val="tx1"/>
                </a:solidFill>
                <a:sym typeface="+mn-ea"/>
              </a:rPr>
              <a:t>enjoys great popularity in China with its costumes and facial masks.</a:t>
            </a:r>
            <a:endParaRPr lang="zh-CN" altLang="en-US"/>
          </a:p>
          <a:p>
            <a:endParaRPr lang="zh-CN" altLang="en-US"/>
          </a:p>
        </p:txBody>
      </p:sp>
      <p:sp>
        <p:nvSpPr>
          <p:cNvPr id="14" name="文本框 13"/>
          <p:cNvSpPr txBox="1"/>
          <p:nvPr/>
        </p:nvSpPr>
        <p:spPr>
          <a:xfrm>
            <a:off x="5280660" y="1600200"/>
            <a:ext cx="3651885" cy="1188085"/>
          </a:xfrm>
          <a:prstGeom prst="rect">
            <a:avLst/>
          </a:prstGeom>
          <a:noFill/>
        </p:spPr>
        <p:txBody>
          <a:bodyPr wrap="square" rtlCol="0" anchor="t">
            <a:noAutofit/>
          </a:bodyPr>
          <a:p>
            <a:r>
              <a:rPr lang="en-US" altLang="zh-CN">
                <a:sym typeface="+mn-ea"/>
              </a:rPr>
              <a:t>It not only raises our awareness of </a:t>
            </a:r>
            <a:r>
              <a:rPr lang="en-US" altLang="zh-CN" b="1">
                <a:solidFill>
                  <a:srgbClr val="C00000"/>
                </a:solidFill>
                <a:sym typeface="+mn-ea"/>
              </a:rPr>
              <a:t>cultural heritage protection</a:t>
            </a:r>
            <a:r>
              <a:rPr lang="en-US" altLang="zh-CN">
                <a:sym typeface="+mn-ea"/>
              </a:rPr>
              <a:t> but also</a:t>
            </a:r>
            <a:r>
              <a:rPr lang="en-US" altLang="zh-CN">
                <a:solidFill>
                  <a:schemeClr val="accent1">
                    <a:lumMod val="75000"/>
                  </a:schemeClr>
                </a:solidFill>
                <a:sym typeface="+mn-ea"/>
              </a:rPr>
              <a:t> </a:t>
            </a:r>
            <a:r>
              <a:rPr lang="en-US" altLang="zh-CN" b="1">
                <a:solidFill>
                  <a:srgbClr val="C00000"/>
                </a:solidFill>
                <a:sym typeface="+mn-ea"/>
              </a:rPr>
              <a:t>passes the heritage down to</a:t>
            </a:r>
            <a:r>
              <a:rPr lang="en-US" altLang="zh-CN">
                <a:sym typeface="+mn-ea"/>
              </a:rPr>
              <a:t> our future generations.</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to="" calcmode="lin" valueType="num">
                                      <p:cBhvr>
                                        <p:cTn id="24"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692275" y="267970"/>
            <a:ext cx="4572000" cy="368300"/>
          </a:xfrm>
          <a:prstGeom prst="rect">
            <a:avLst/>
          </a:prstGeom>
          <a:noFill/>
        </p:spPr>
        <p:txBody>
          <a:bodyPr wrap="square" rtlCol="0" anchor="t">
            <a:spAutoFit/>
          </a:bodyPr>
          <a:p>
            <a:r>
              <a:rPr lang="zh-CN" altLang="en-US"/>
              <a:t>tradition	/trəˈdɪʃn/	n.传统;传统的信仰或风俗</a:t>
            </a:r>
            <a:endParaRPr lang="zh-CN" altLang="en-US"/>
          </a:p>
        </p:txBody>
      </p:sp>
      <p:sp>
        <p:nvSpPr>
          <p:cNvPr id="9" name="文本框 8"/>
          <p:cNvSpPr txBox="1"/>
          <p:nvPr>
            <p:custDataLst>
              <p:tags r:id="rId4"/>
            </p:custDataLst>
          </p:nvPr>
        </p:nvSpPr>
        <p:spPr>
          <a:xfrm>
            <a:off x="108585" y="720090"/>
            <a:ext cx="6607810" cy="4150995"/>
          </a:xfrm>
          <a:prstGeom prst="rect">
            <a:avLst/>
          </a:prstGeom>
          <a:noFill/>
        </p:spPr>
        <p:txBody>
          <a:bodyPr wrap="square" rtlCol="0">
            <a:noAutofit/>
          </a:bodyPr>
          <a:p>
            <a:r>
              <a:rPr lang="en-US"/>
              <a:t>1.</a:t>
            </a:r>
            <a:r>
              <a:rPr lang="en-US" b="1">
                <a:solidFill>
                  <a:srgbClr val="C00000"/>
                </a:solidFill>
              </a:rPr>
              <a:t> tradition   </a:t>
            </a:r>
            <a:r>
              <a:rPr lang="zh-CN" altLang="en-US" b="1">
                <a:solidFill>
                  <a:srgbClr val="C00000"/>
                </a:solidFill>
              </a:rPr>
              <a:t>传统信仰或风俗</a:t>
            </a:r>
            <a:endParaRPr lang="zh-CN" altLang="en-US" b="1">
              <a:solidFill>
                <a:srgbClr val="C00000"/>
              </a:solidFill>
            </a:endParaRPr>
          </a:p>
          <a:p>
            <a:r>
              <a:rPr lang="en-US"/>
              <a:t>有一天，我看到一张老照片，照片上父亲站在一个漂亮的房间里，房间里摆满了金色的家具和丝绸墙纸。因此，出于好奇，我找到了父亲，请求他与我分享他过去的经历。他描述了他小时候在中国是如何庆祝春节的。他的话非常生动，我完全被这些</a:t>
            </a:r>
            <a:r>
              <a:rPr lang="en-US">
                <a:solidFill>
                  <a:srgbClr val="FF0000"/>
                </a:solidFill>
              </a:rPr>
              <a:t>传统</a:t>
            </a:r>
            <a:r>
              <a:rPr lang="en-US"/>
              <a:t>迷住了。就在那时，我下定决心要回国寻根。</a:t>
            </a:r>
            <a:r>
              <a:rPr lang="en-US">
                <a:solidFill>
                  <a:schemeClr val="accent6">
                    <a:lumMod val="50000"/>
                  </a:schemeClr>
                </a:solidFill>
              </a:rPr>
              <a:t>(</a:t>
            </a:r>
            <a:r>
              <a:rPr lang="zh-CN" altLang="en-US">
                <a:solidFill>
                  <a:schemeClr val="accent6">
                    <a:lumMod val="50000"/>
                  </a:schemeClr>
                </a:solidFill>
              </a:rPr>
              <a:t>读后续写之中国传统文化传承</a:t>
            </a:r>
            <a:r>
              <a:rPr lang="en-US">
                <a:solidFill>
                  <a:schemeClr val="accent6">
                    <a:lumMod val="50000"/>
                  </a:schemeClr>
                </a:solidFill>
              </a:rPr>
              <a:t>)</a:t>
            </a:r>
            <a:endParaRPr lang="en-US"/>
          </a:p>
          <a:p>
            <a:endParaRPr lang="en-US"/>
          </a:p>
        </p:txBody>
      </p:sp>
      <p:pic>
        <p:nvPicPr>
          <p:cNvPr id="10" name="图片 9" descr="春节新春红梅灯笼梅花动图"/>
          <p:cNvPicPr>
            <a:picLocks noChangeAspect="1"/>
          </p:cNvPicPr>
          <p:nvPr/>
        </p:nvPicPr>
        <p:blipFill>
          <a:blip r:embed="rId5"/>
          <a:stretch>
            <a:fillRect/>
          </a:stretch>
        </p:blipFill>
        <p:spPr>
          <a:xfrm>
            <a:off x="6264275" y="52070"/>
            <a:ext cx="2814955" cy="2814955"/>
          </a:xfrm>
          <a:prstGeom prst="rect">
            <a:avLst/>
          </a:prstGeom>
        </p:spPr>
      </p:pic>
      <p:sp>
        <p:nvSpPr>
          <p:cNvPr id="2" name="文本框 1"/>
          <p:cNvSpPr txBox="1"/>
          <p:nvPr/>
        </p:nvSpPr>
        <p:spPr>
          <a:xfrm>
            <a:off x="52070" y="2499995"/>
            <a:ext cx="8271510" cy="1753235"/>
          </a:xfrm>
          <a:prstGeom prst="rect">
            <a:avLst/>
          </a:prstGeom>
          <a:noFill/>
        </p:spPr>
        <p:txBody>
          <a:bodyPr wrap="square" rtlCol="0" anchor="t">
            <a:spAutoFit/>
          </a:bodyPr>
          <a:p>
            <a:r>
              <a:rPr lang="en-US">
                <a:sym typeface="+mn-ea"/>
              </a:rPr>
              <a:t>One day, I spotted an old photo where my father stood in a beautiful room full of golden furniture and silk wall papers. Therefore, out of curiosity,I came to my father, begging him to share his past experience with me. He described how the Spring Festival was celebrated in China when he was a little child. So vivid were his words that I was completely fascinated by the </a:t>
            </a:r>
            <a:r>
              <a:rPr lang="en-US">
                <a:solidFill>
                  <a:srgbClr val="FF0000"/>
                </a:solidFill>
                <a:sym typeface="+mn-ea"/>
              </a:rPr>
              <a:t>traditions</a:t>
            </a:r>
            <a:r>
              <a:rPr lang="en-US">
                <a:sym typeface="+mn-ea"/>
              </a:rPr>
              <a:t>. It was then that I made up my mind to go back to China and seek my root. </a:t>
            </a:r>
            <a:endParaRPr lang="en-US"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692275" y="267970"/>
            <a:ext cx="4572000" cy="368300"/>
          </a:xfrm>
          <a:prstGeom prst="rect">
            <a:avLst/>
          </a:prstGeom>
          <a:noFill/>
        </p:spPr>
        <p:txBody>
          <a:bodyPr wrap="square" rtlCol="0" anchor="t">
            <a:spAutoFit/>
          </a:bodyPr>
          <a:p>
            <a:r>
              <a:rPr lang="zh-CN" altLang="en-US"/>
              <a:t>tradition	/trəˈdɪʃn/	n.传统;传统的信仰或风俗</a:t>
            </a:r>
            <a:endParaRPr lang="zh-CN" altLang="en-US"/>
          </a:p>
        </p:txBody>
      </p:sp>
      <p:sp>
        <p:nvSpPr>
          <p:cNvPr id="2" name="文本框 1"/>
          <p:cNvSpPr txBox="1"/>
          <p:nvPr/>
        </p:nvSpPr>
        <p:spPr>
          <a:xfrm>
            <a:off x="396240" y="916305"/>
            <a:ext cx="7618730" cy="2861310"/>
          </a:xfrm>
          <a:prstGeom prst="rect">
            <a:avLst/>
          </a:prstGeom>
          <a:noFill/>
        </p:spPr>
        <p:txBody>
          <a:bodyPr wrap="square" rtlCol="0">
            <a:spAutoFit/>
          </a:bodyPr>
          <a:p>
            <a:r>
              <a:rPr lang="en-US" altLang="zh-CN"/>
              <a:t>2. </a:t>
            </a:r>
            <a:r>
              <a:rPr lang="en-US" altLang="zh-CN" b="1">
                <a:solidFill>
                  <a:srgbClr val="C00000"/>
                </a:solidFill>
              </a:rPr>
              <a:t> traditional Chinese culture </a:t>
            </a:r>
            <a:r>
              <a:rPr lang="zh-CN" altLang="en-US" b="1">
                <a:solidFill>
                  <a:srgbClr val="C00000"/>
                </a:solidFill>
              </a:rPr>
              <a:t>传统中国文化</a:t>
            </a:r>
            <a:endParaRPr lang="en-US" altLang="zh-CN">
              <a:sym typeface="+mn-ea"/>
            </a:endParaRPr>
          </a:p>
          <a:p>
            <a:r>
              <a:rPr lang="en-US" altLang="zh-CN">
                <a:solidFill>
                  <a:schemeClr val="tx1"/>
                </a:solidFill>
              </a:rPr>
              <a:t>为了介绍</a:t>
            </a:r>
            <a:r>
              <a:rPr lang="en-US" altLang="zh-CN">
                <a:solidFill>
                  <a:srgbClr val="FF0000"/>
                </a:solidFill>
              </a:rPr>
              <a:t>中国传统文化</a:t>
            </a:r>
            <a:r>
              <a:rPr lang="en-US" altLang="zh-CN">
                <a:solidFill>
                  <a:schemeClr val="tx1"/>
                </a:solidFill>
              </a:rPr>
              <a:t>，我们学校将举行主题班会，并在英文网站上进行展示。</a:t>
            </a:r>
            <a:r>
              <a:rPr lang="en-US" altLang="zh-CN" sz="1600">
                <a:solidFill>
                  <a:schemeClr val="accent6">
                    <a:lumMod val="50000"/>
                  </a:schemeClr>
                </a:solidFill>
                <a:sym typeface="+mn-ea"/>
              </a:rPr>
              <a:t>(2021</a:t>
            </a:r>
            <a:r>
              <a:rPr lang="zh-CN" altLang="en-US" sz="1600">
                <a:solidFill>
                  <a:schemeClr val="accent6">
                    <a:lumMod val="50000"/>
                  </a:schemeClr>
                </a:solidFill>
                <a:sym typeface="+mn-ea"/>
              </a:rPr>
              <a:t>年全国甲卷应用文之了解吸引外国人的中国传统文化</a:t>
            </a:r>
            <a:r>
              <a:rPr lang="en-US" altLang="zh-CN" sz="1600">
                <a:solidFill>
                  <a:schemeClr val="accent6">
                    <a:lumMod val="50000"/>
                  </a:schemeClr>
                </a:solidFill>
                <a:sym typeface="+mn-ea"/>
              </a:rPr>
              <a:t>) </a:t>
            </a:r>
            <a:endParaRPr lang="en-US" altLang="zh-CN" sz="1600">
              <a:solidFill>
                <a:schemeClr val="tx1"/>
              </a:solidFill>
            </a:endParaRPr>
          </a:p>
          <a:p>
            <a:endParaRPr lang="en-US" altLang="zh-CN"/>
          </a:p>
          <a:p>
            <a:endParaRPr lang="en-US" altLang="zh-CN"/>
          </a:p>
          <a:p>
            <a:endParaRPr lang="en-US" altLang="zh-CN"/>
          </a:p>
          <a:p>
            <a:r>
              <a:rPr lang="en-US" altLang="zh-CN"/>
              <a:t>3. </a:t>
            </a:r>
            <a:r>
              <a:rPr lang="en-US" altLang="zh-CN" b="1">
                <a:solidFill>
                  <a:srgbClr val="C00000"/>
                </a:solidFill>
              </a:rPr>
              <a:t>traditional dress  </a:t>
            </a:r>
            <a:r>
              <a:rPr lang="zh-CN" altLang="en-US" b="1">
                <a:solidFill>
                  <a:srgbClr val="C00000"/>
                </a:solidFill>
              </a:rPr>
              <a:t>传统服饰</a:t>
            </a:r>
            <a:endParaRPr lang="zh-CN" altLang="en-US" b="1">
              <a:solidFill>
                <a:srgbClr val="C00000"/>
              </a:solidFill>
            </a:endParaRPr>
          </a:p>
          <a:p>
            <a:r>
              <a:rPr lang="en-US" altLang="zh-CN">
                <a:solidFill>
                  <a:schemeClr val="tx1"/>
                </a:solidFill>
              </a:rPr>
              <a:t>我们学生穿着</a:t>
            </a:r>
            <a:r>
              <a:rPr lang="en-US" altLang="zh-CN">
                <a:solidFill>
                  <a:srgbClr val="FF0000"/>
                </a:solidFill>
              </a:rPr>
              <a:t>传统服装</a:t>
            </a:r>
            <a:r>
              <a:rPr lang="en-US" altLang="zh-CN">
                <a:solidFill>
                  <a:schemeClr val="tx1"/>
                </a:solidFill>
              </a:rPr>
              <a:t>，按计划在体育场集合。</a:t>
            </a:r>
            <a:r>
              <a:rPr lang="en-US" altLang="zh-CN">
                <a:solidFill>
                  <a:schemeClr val="accent6">
                    <a:lumMod val="50000"/>
                  </a:schemeClr>
                </a:solidFill>
                <a:sym typeface="+mn-ea"/>
              </a:rPr>
              <a:t>(</a:t>
            </a:r>
            <a:r>
              <a:rPr lang="zh-CN" altLang="en-US">
                <a:solidFill>
                  <a:schemeClr val="accent6">
                    <a:lumMod val="50000"/>
                  </a:schemeClr>
                </a:solidFill>
                <a:sym typeface="+mn-ea"/>
              </a:rPr>
              <a:t>应用文之</a:t>
            </a:r>
            <a:r>
              <a:rPr lang="zh-CN">
                <a:solidFill>
                  <a:schemeClr val="accent6">
                    <a:lumMod val="50000"/>
                  </a:schemeClr>
                </a:solidFill>
                <a:sym typeface="+mn-ea"/>
              </a:rPr>
              <a:t>活动安排</a:t>
            </a:r>
            <a:endParaRPr lang="zh-CN" altLang="en-US">
              <a:sym typeface="+mn-ea"/>
            </a:endParaRPr>
          </a:p>
          <a:p>
            <a:endParaRPr lang="en-US" altLang="zh-CN">
              <a:solidFill>
                <a:schemeClr val="tx1"/>
              </a:solidFill>
            </a:endParaRPr>
          </a:p>
          <a:p>
            <a:endParaRPr lang="en-US" altLang="zh-CN"/>
          </a:p>
        </p:txBody>
      </p:sp>
      <p:pic>
        <p:nvPicPr>
          <p:cNvPr id="11" name="图片 10" descr="手绘古风汉服服装服饰衣服古装 "/>
          <p:cNvPicPr>
            <a:picLocks noChangeAspect="1"/>
          </p:cNvPicPr>
          <p:nvPr/>
        </p:nvPicPr>
        <p:blipFill>
          <a:blip r:embed="rId4"/>
          <a:stretch>
            <a:fillRect/>
          </a:stretch>
        </p:blipFill>
        <p:spPr>
          <a:xfrm>
            <a:off x="7237095" y="1636395"/>
            <a:ext cx="1981835" cy="3510280"/>
          </a:xfrm>
          <a:prstGeom prst="rect">
            <a:avLst/>
          </a:prstGeom>
        </p:spPr>
      </p:pic>
      <p:sp>
        <p:nvSpPr>
          <p:cNvPr id="9" name="文本框 8"/>
          <p:cNvSpPr txBox="1"/>
          <p:nvPr/>
        </p:nvSpPr>
        <p:spPr>
          <a:xfrm>
            <a:off x="468630" y="1852295"/>
            <a:ext cx="6969125" cy="645160"/>
          </a:xfrm>
          <a:prstGeom prst="rect">
            <a:avLst/>
          </a:prstGeom>
          <a:noFill/>
        </p:spPr>
        <p:txBody>
          <a:bodyPr wrap="square" rtlCol="0" anchor="t">
            <a:spAutoFit/>
          </a:bodyPr>
          <a:p>
            <a:r>
              <a:rPr lang="en-US" altLang="zh-CN">
                <a:sym typeface="+mn-ea"/>
              </a:rPr>
              <a:t>To introduce</a:t>
            </a:r>
            <a:r>
              <a:rPr lang="en-US" altLang="zh-CN">
                <a:solidFill>
                  <a:srgbClr val="FF0000"/>
                </a:solidFill>
                <a:sym typeface="+mn-ea"/>
              </a:rPr>
              <a:t> traditional Chinese culture</a:t>
            </a:r>
            <a:r>
              <a:rPr lang="en-US" altLang="zh-CN">
                <a:sym typeface="+mn-ea"/>
              </a:rPr>
              <a:t>, our school will hold a theme class meeting, which be exhibited on the English website.</a:t>
            </a:r>
            <a:endParaRPr lang="en-US" altLang="zh-CN">
              <a:sym typeface="+mn-ea"/>
            </a:endParaRPr>
          </a:p>
        </p:txBody>
      </p:sp>
      <p:sp>
        <p:nvSpPr>
          <p:cNvPr id="10" name="文本框 9"/>
          <p:cNvSpPr txBox="1"/>
          <p:nvPr/>
        </p:nvSpPr>
        <p:spPr>
          <a:xfrm>
            <a:off x="540385" y="3292475"/>
            <a:ext cx="7030085" cy="645160"/>
          </a:xfrm>
          <a:prstGeom prst="rect">
            <a:avLst/>
          </a:prstGeom>
          <a:noFill/>
        </p:spPr>
        <p:txBody>
          <a:bodyPr wrap="square" rtlCol="0" anchor="t">
            <a:spAutoFit/>
          </a:bodyPr>
          <a:p>
            <a:r>
              <a:rPr lang="en-US" altLang="zh-CN">
                <a:sym typeface="+mn-ea"/>
              </a:rPr>
              <a:t>We students, wearing</a:t>
            </a:r>
            <a:r>
              <a:rPr lang="en-US" altLang="zh-CN">
                <a:solidFill>
                  <a:srgbClr val="FF0000"/>
                </a:solidFill>
                <a:sym typeface="+mn-ea"/>
              </a:rPr>
              <a:t> traditional dress</a:t>
            </a:r>
            <a:r>
              <a:rPr lang="en-US" altLang="zh-CN">
                <a:sym typeface="+mn-ea"/>
              </a:rPr>
              <a:t>, gathered at the stadium as scheduled. </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908175" y="187960"/>
            <a:ext cx="6577965" cy="368300"/>
          </a:xfrm>
          <a:prstGeom prst="rect">
            <a:avLst/>
          </a:prstGeom>
          <a:noFill/>
        </p:spPr>
        <p:txBody>
          <a:bodyPr wrap="square" rtlCol="0" anchor="t">
            <a:spAutoFit/>
          </a:bodyPr>
          <a:p>
            <a:r>
              <a:rPr lang="en-US" altLang="zh-CN"/>
              <a:t>in one’s opinion </a:t>
            </a:r>
            <a:r>
              <a:rPr lang="zh-CN" altLang="en-US"/>
              <a:t>在某人看来</a:t>
            </a:r>
            <a:endParaRPr lang="zh-CN" altLang="en-US"/>
          </a:p>
        </p:txBody>
      </p:sp>
      <p:sp>
        <p:nvSpPr>
          <p:cNvPr id="12" name="文本框 11"/>
          <p:cNvSpPr txBox="1"/>
          <p:nvPr>
            <p:custDataLst>
              <p:tags r:id="rId4"/>
            </p:custDataLst>
          </p:nvPr>
        </p:nvSpPr>
        <p:spPr>
          <a:xfrm>
            <a:off x="252095" y="843915"/>
            <a:ext cx="6923405" cy="922020"/>
          </a:xfrm>
          <a:prstGeom prst="rect">
            <a:avLst/>
          </a:prstGeom>
          <a:noFill/>
        </p:spPr>
        <p:txBody>
          <a:bodyPr wrap="square" rtlCol="0">
            <a:spAutoFit/>
          </a:bodyPr>
          <a:p>
            <a:r>
              <a:rPr lang="en-US" altLang="zh-CN"/>
              <a:t>1.</a:t>
            </a:r>
            <a:r>
              <a:rPr lang="en-US" altLang="zh-CN">
                <a:solidFill>
                  <a:srgbClr val="FF0000"/>
                </a:solidFill>
              </a:rPr>
              <a:t> </a:t>
            </a:r>
            <a:r>
              <a:rPr lang="zh-CN" altLang="en-US">
                <a:solidFill>
                  <a:srgbClr val="FF0000"/>
                </a:solidFill>
              </a:rPr>
              <a:t>在我看来</a:t>
            </a:r>
            <a:r>
              <a:rPr lang="zh-CN" altLang="en-US"/>
              <a:t>，经常读英文报纸的确有助于提高我的英语水平。</a:t>
            </a:r>
            <a:r>
              <a:rPr lang="zh-CN" altLang="en-US">
                <a:solidFill>
                  <a:schemeClr val="accent6">
                    <a:lumMod val="50000"/>
                  </a:schemeClr>
                </a:solidFill>
              </a:rPr>
              <a:t>（</a:t>
            </a:r>
            <a:r>
              <a:rPr lang="en-US" altLang="zh-CN">
                <a:solidFill>
                  <a:schemeClr val="accent6">
                    <a:lumMod val="50000"/>
                  </a:schemeClr>
                </a:solidFill>
              </a:rPr>
              <a:t>2021</a:t>
            </a:r>
            <a:r>
              <a:rPr lang="zh-CN" altLang="en-US">
                <a:solidFill>
                  <a:schemeClr val="accent6">
                    <a:lumMod val="50000"/>
                  </a:schemeClr>
                </a:solidFill>
              </a:rPr>
              <a:t>年全国</a:t>
            </a:r>
            <a:r>
              <a:rPr lang="en-US" altLang="zh-CN">
                <a:solidFill>
                  <a:schemeClr val="accent6">
                    <a:lumMod val="50000"/>
                  </a:schemeClr>
                </a:solidFill>
              </a:rPr>
              <a:t>I</a:t>
            </a:r>
            <a:r>
              <a:rPr lang="zh-CN" altLang="en-US">
                <a:solidFill>
                  <a:schemeClr val="accent6">
                    <a:lumMod val="50000"/>
                  </a:schemeClr>
                </a:solidFill>
              </a:rPr>
              <a:t>之应用文</a:t>
            </a:r>
            <a:r>
              <a:rPr lang="en-US" altLang="zh-CN">
                <a:solidFill>
                  <a:schemeClr val="accent6">
                    <a:lumMod val="50000"/>
                  </a:schemeClr>
                </a:solidFill>
              </a:rPr>
              <a:t>Youth and Me</a:t>
            </a:r>
            <a:r>
              <a:rPr lang="zh-CN" altLang="en-US">
                <a:solidFill>
                  <a:schemeClr val="accent6">
                    <a:lumMod val="50000"/>
                  </a:schemeClr>
                </a:solidFill>
              </a:rPr>
              <a:t>）</a:t>
            </a:r>
            <a:endParaRPr lang="zh-CN" altLang="en-US"/>
          </a:p>
          <a:p>
            <a:endParaRPr lang="zh-CN" altLang="en-US"/>
          </a:p>
        </p:txBody>
      </p:sp>
      <p:sp>
        <p:nvSpPr>
          <p:cNvPr id="13" name="圆角矩形 12"/>
          <p:cNvSpPr/>
          <p:nvPr>
            <p:custDataLst>
              <p:tags r:id="rId5"/>
            </p:custDataLst>
          </p:nvPr>
        </p:nvSpPr>
        <p:spPr>
          <a:xfrm>
            <a:off x="2628265" y="2140585"/>
            <a:ext cx="2491740" cy="222821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1800">
              <a:solidFill>
                <a:schemeClr val="bg2">
                  <a:lumMod val="50000"/>
                </a:schemeClr>
              </a:solidFill>
              <a:sym typeface="+mn-ea"/>
            </a:endParaRPr>
          </a:p>
          <a:p>
            <a:pPr algn="l"/>
            <a:endParaRPr lang="en-US" altLang="zh-CN" sz="1800">
              <a:solidFill>
                <a:schemeClr val="bg2">
                  <a:lumMod val="50000"/>
                </a:schemeClr>
              </a:solidFill>
              <a:sym typeface="+mn-ea"/>
            </a:endParaRPr>
          </a:p>
          <a:p>
            <a:pPr algn="l"/>
            <a:r>
              <a:rPr lang="en-US" altLang="zh-CN" sz="1800">
                <a:solidFill>
                  <a:schemeClr val="bg2">
                    <a:lumMod val="50000"/>
                  </a:schemeClr>
                </a:solidFill>
                <a:sym typeface="+mn-ea"/>
              </a:rPr>
              <a:t>“</a:t>
            </a:r>
            <a:r>
              <a:rPr lang="zh-CN" altLang="en-US" sz="1800">
                <a:solidFill>
                  <a:schemeClr val="bg2">
                    <a:lumMod val="50000"/>
                  </a:schemeClr>
                </a:solidFill>
                <a:sym typeface="+mn-ea"/>
              </a:rPr>
              <a:t>在某人看来</a:t>
            </a:r>
            <a:r>
              <a:rPr lang="en-US" altLang="zh-CN" sz="1800">
                <a:solidFill>
                  <a:schemeClr val="bg2">
                    <a:lumMod val="50000"/>
                  </a:schemeClr>
                </a:solidFill>
                <a:sym typeface="+mn-ea"/>
              </a:rPr>
              <a:t>”</a:t>
            </a:r>
            <a:endParaRPr lang="en-US" altLang="zh-CN" sz="1800">
              <a:solidFill>
                <a:schemeClr val="bg2">
                  <a:lumMod val="50000"/>
                </a:schemeClr>
              </a:solidFill>
              <a:sym typeface="+mn-ea"/>
            </a:endParaRPr>
          </a:p>
          <a:p>
            <a:pPr algn="l"/>
            <a:r>
              <a:rPr lang="en-US" altLang="zh-CN" sz="1800">
                <a:solidFill>
                  <a:schemeClr val="tx1"/>
                </a:solidFill>
                <a:latin typeface="Times New Roman" panose="02020603050405020304" charset="0"/>
                <a:sym typeface="+mn-ea"/>
              </a:rPr>
              <a:t>in one’s opinion</a:t>
            </a:r>
            <a:endParaRPr lang="en-US" altLang="zh-CN" sz="1800">
              <a:solidFill>
                <a:schemeClr val="tx1"/>
              </a:solidFill>
              <a:latin typeface="Times New Roman" panose="02020603050405020304" charset="0"/>
            </a:endParaRPr>
          </a:p>
          <a:p>
            <a:pPr algn="l"/>
            <a:r>
              <a:rPr lang="en-US" altLang="zh-CN" sz="1800">
                <a:solidFill>
                  <a:schemeClr val="tx1"/>
                </a:solidFill>
                <a:latin typeface="Times New Roman" panose="02020603050405020304" charset="0"/>
                <a:sym typeface="+mn-ea"/>
              </a:rPr>
              <a:t>in one’s view</a:t>
            </a:r>
            <a:endParaRPr lang="en-US" altLang="zh-CN" sz="1800">
              <a:solidFill>
                <a:schemeClr val="tx1"/>
              </a:solidFill>
              <a:latin typeface="Times New Roman" panose="02020603050405020304" charset="0"/>
              <a:sym typeface="+mn-ea"/>
            </a:endParaRPr>
          </a:p>
          <a:p>
            <a:pPr algn="l"/>
            <a:r>
              <a:rPr lang="en-US" altLang="zh-CN" sz="1800">
                <a:solidFill>
                  <a:schemeClr val="tx1"/>
                </a:solidFill>
                <a:latin typeface="Times New Roman" panose="02020603050405020304" charset="0"/>
                <a:sym typeface="+mn-ea"/>
              </a:rPr>
              <a:t>as far as sb. be concerned</a:t>
            </a:r>
            <a:endParaRPr lang="en-US" altLang="zh-CN" sz="1800">
              <a:solidFill>
                <a:schemeClr val="tx1"/>
              </a:solidFill>
              <a:latin typeface="Times New Roman" panose="02020603050405020304" charset="0"/>
              <a:sym typeface="+mn-ea"/>
            </a:endParaRPr>
          </a:p>
          <a:p>
            <a:pPr algn="l"/>
            <a:r>
              <a:rPr lang="en-US" altLang="zh-CN" sz="1800">
                <a:solidFill>
                  <a:schemeClr val="tx1"/>
                </a:solidFill>
                <a:latin typeface="Times New Roman" panose="02020603050405020304" charset="0"/>
                <a:sym typeface="+mn-ea"/>
              </a:rPr>
              <a:t>personally speaking</a:t>
            </a:r>
            <a:endParaRPr lang="en-US" altLang="zh-CN" sz="1800">
              <a:solidFill>
                <a:schemeClr val="tx1"/>
              </a:solidFill>
              <a:latin typeface="Times New Roman" panose="02020603050405020304" charset="0"/>
              <a:sym typeface="+mn-ea"/>
            </a:endParaRPr>
          </a:p>
          <a:p>
            <a:pPr algn="l"/>
            <a:r>
              <a:rPr lang="en-US" altLang="zh-CN" sz="1800">
                <a:solidFill>
                  <a:schemeClr val="tx1"/>
                </a:solidFill>
                <a:latin typeface="Times New Roman" panose="02020603050405020304" charset="0"/>
                <a:sym typeface="+mn-ea"/>
              </a:rPr>
              <a:t>from my perspective</a:t>
            </a:r>
            <a:endParaRPr lang="zh-CN" altLang="en-US" sz="1800">
              <a:solidFill>
                <a:schemeClr val="tx1"/>
              </a:solidFill>
              <a:latin typeface="Times New Roman" panose="02020603050405020304" charset="0"/>
            </a:endParaRPr>
          </a:p>
          <a:p>
            <a:pPr algn="l"/>
            <a:endParaRPr lang="en-US" altLang="zh-CN" sz="1800">
              <a:solidFill>
                <a:schemeClr val="bg2">
                  <a:lumMod val="50000"/>
                </a:schemeClr>
              </a:solidFill>
              <a:sym typeface="+mn-ea"/>
            </a:endParaRPr>
          </a:p>
          <a:p>
            <a:pPr algn="l"/>
            <a:endParaRPr lang="en-US" altLang="zh-CN" sz="1800">
              <a:solidFill>
                <a:schemeClr val="bg2">
                  <a:lumMod val="50000"/>
                </a:schemeClr>
              </a:solidFill>
              <a:sym typeface="+mn-ea"/>
            </a:endParaRPr>
          </a:p>
          <a:p>
            <a:pPr algn="l"/>
            <a:endParaRPr lang="zh-CN" altLang="en-US" sz="1800">
              <a:solidFill>
                <a:schemeClr val="bg2">
                  <a:lumMod val="50000"/>
                </a:schemeClr>
              </a:solidFill>
              <a:sym typeface="+mn-ea"/>
            </a:endParaRPr>
          </a:p>
        </p:txBody>
      </p:sp>
      <p:sp>
        <p:nvSpPr>
          <p:cNvPr id="4" name="文本框 3"/>
          <p:cNvSpPr txBox="1"/>
          <p:nvPr/>
        </p:nvSpPr>
        <p:spPr>
          <a:xfrm>
            <a:off x="396240" y="1492250"/>
            <a:ext cx="7170420" cy="645160"/>
          </a:xfrm>
          <a:prstGeom prst="rect">
            <a:avLst/>
          </a:prstGeom>
          <a:noFill/>
        </p:spPr>
        <p:txBody>
          <a:bodyPr wrap="square" rtlCol="0" anchor="t">
            <a:spAutoFit/>
          </a:bodyPr>
          <a:p>
            <a:r>
              <a:rPr lang="en-US" altLang="zh-CN" b="1">
                <a:solidFill>
                  <a:srgbClr val="FF0000"/>
                </a:solidFill>
                <a:sym typeface="+mn-ea"/>
              </a:rPr>
              <a:t>In my opinion</a:t>
            </a:r>
            <a:r>
              <a:rPr lang="en-US" altLang="zh-CN">
                <a:sym typeface="+mn-ea"/>
              </a:rPr>
              <a:t>, reading English newspaper regularly does contribute to my English level.</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
                                        </p:tgtEl>
                                        <p:attrNameLst>
                                          <p:attrName>style.visibility</p:attrName>
                                        </p:attrNameLst>
                                      </p:cBhvr>
                                      <p:to>
                                        <p:strVal val="visible"/>
                                      </p:to>
                                    </p:set>
                                    <p:anim calcmode="discrete" valueType="clr">
                                      <p:cBhvr override="childStyle">
                                        <p:cTn id="1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
                                        </p:tgtEl>
                                        <p:attrNameLst>
                                          <p:attrName>fillcolor</p:attrName>
                                        </p:attrNameLst>
                                      </p:cBhvr>
                                      <p:tavLst>
                                        <p:tav tm="0">
                                          <p:val>
                                            <p:clrVal>
                                              <a:schemeClr val="accent2"/>
                                            </p:clrVal>
                                          </p:val>
                                        </p:tav>
                                        <p:tav tm="50000">
                                          <p:val>
                                            <p:clrVal>
                                              <a:schemeClr val="hlink"/>
                                            </p:clrVal>
                                          </p:val>
                                        </p:tav>
                                      </p:tavLst>
                                    </p:anim>
                                    <p:set>
                                      <p:cBhvr>
                                        <p:cTn id="1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908175" y="187960"/>
            <a:ext cx="6577965" cy="368300"/>
          </a:xfrm>
          <a:prstGeom prst="rect">
            <a:avLst/>
          </a:prstGeom>
          <a:noFill/>
        </p:spPr>
        <p:txBody>
          <a:bodyPr wrap="square" rtlCol="0" anchor="t">
            <a:spAutoFit/>
          </a:bodyPr>
          <a:p>
            <a:r>
              <a:rPr lang="zh-CN" altLang="en-US"/>
              <a:t>all over the world	/ɔ:l ˈəʊvə(r) ðə wɜ:ld/	在世界各地</a:t>
            </a:r>
            <a:endParaRPr lang="zh-CN" altLang="en-US"/>
          </a:p>
        </p:txBody>
      </p:sp>
      <p:sp>
        <p:nvSpPr>
          <p:cNvPr id="4" name="文本框 3"/>
          <p:cNvSpPr txBox="1"/>
          <p:nvPr/>
        </p:nvSpPr>
        <p:spPr>
          <a:xfrm>
            <a:off x="756285" y="2068195"/>
            <a:ext cx="7730490" cy="922020"/>
          </a:xfrm>
          <a:prstGeom prst="rect">
            <a:avLst/>
          </a:prstGeom>
          <a:noFill/>
        </p:spPr>
        <p:txBody>
          <a:bodyPr wrap="square" rtlCol="0" anchor="t">
            <a:spAutoFit/>
          </a:bodyPr>
          <a:p>
            <a:r>
              <a:rPr lang="zh-CN" altLang="en-US">
                <a:solidFill>
                  <a:srgbClr val="FF0000"/>
                </a:solidFill>
              </a:rPr>
              <a:t>Tourists from all over the world</a:t>
            </a:r>
            <a:r>
              <a:rPr lang="zh-CN" altLang="en-US"/>
              <a:t> visit Dunhuang to see the caves, and the Getty Museum in Los Angeles has been reproduced a copy of the caves and paintings for people to admire in America.</a:t>
            </a:r>
            <a:endParaRPr lang="zh-CN" altLang="en-US"/>
          </a:p>
        </p:txBody>
      </p:sp>
      <p:sp>
        <p:nvSpPr>
          <p:cNvPr id="9" name="文本框 8"/>
          <p:cNvSpPr txBox="1"/>
          <p:nvPr/>
        </p:nvSpPr>
        <p:spPr>
          <a:xfrm>
            <a:off x="684530" y="1060450"/>
            <a:ext cx="7614285" cy="922020"/>
          </a:xfrm>
          <a:prstGeom prst="rect">
            <a:avLst/>
          </a:prstGeom>
          <a:noFill/>
        </p:spPr>
        <p:txBody>
          <a:bodyPr wrap="square" rtlCol="0" anchor="t">
            <a:spAutoFit/>
          </a:bodyPr>
          <a:p>
            <a:r>
              <a:rPr lang="en-US" altLang="zh-CN"/>
              <a:t>1. </a:t>
            </a:r>
            <a:r>
              <a:rPr lang="en-US" altLang="zh-CN" b="1">
                <a:solidFill>
                  <a:srgbClr val="C00000"/>
                </a:solidFill>
                <a:sym typeface="+mn-ea"/>
              </a:rPr>
              <a:t>t</a:t>
            </a:r>
            <a:r>
              <a:rPr lang="zh-CN" altLang="en-US" b="1">
                <a:solidFill>
                  <a:srgbClr val="C00000"/>
                </a:solidFill>
                <a:sym typeface="+mn-ea"/>
              </a:rPr>
              <a:t>ourists from all over the world</a:t>
            </a:r>
            <a:r>
              <a:rPr lang="en-US" altLang="zh-CN" b="1">
                <a:solidFill>
                  <a:srgbClr val="C00000"/>
                </a:solidFill>
                <a:sym typeface="+mn-ea"/>
              </a:rPr>
              <a:t>  </a:t>
            </a:r>
            <a:r>
              <a:rPr lang="zh-CN" altLang="en-US" b="1">
                <a:solidFill>
                  <a:srgbClr val="C00000"/>
                </a:solidFill>
                <a:sym typeface="+mn-ea"/>
              </a:rPr>
              <a:t>世界各地的游客</a:t>
            </a:r>
            <a:endParaRPr lang="en-US" altLang="zh-CN"/>
          </a:p>
          <a:p>
            <a:r>
              <a:rPr lang="en-US" altLang="zh-CN"/>
              <a:t>  </a:t>
            </a:r>
            <a:r>
              <a:rPr lang="zh-CN" altLang="en-US"/>
              <a:t>来自</a:t>
            </a:r>
            <a:r>
              <a:rPr lang="zh-CN" altLang="en-US">
                <a:solidFill>
                  <a:srgbClr val="FF0000"/>
                </a:solidFill>
              </a:rPr>
              <a:t>世界各地的游客</a:t>
            </a:r>
            <a:r>
              <a:rPr lang="zh-CN" altLang="en-US"/>
              <a:t>纷纷造访敦煌、欣赏洞窟；位于洛杉机的盖蒂博物馆甚至复制了这些洞窟和壁画的照片，供人们在美国欣赏。</a:t>
            </a:r>
            <a:endParaRPr lang="zh-CN" altLang="en-US"/>
          </a:p>
        </p:txBody>
      </p:sp>
      <p:pic>
        <p:nvPicPr>
          <p:cNvPr id="10" name="图片 9" descr="敦煌莫高窟 地理标志"/>
          <p:cNvPicPr>
            <a:picLocks noChangeAspect="1"/>
          </p:cNvPicPr>
          <p:nvPr/>
        </p:nvPicPr>
        <p:blipFill>
          <a:blip r:embed="rId4"/>
          <a:stretch>
            <a:fillRect/>
          </a:stretch>
        </p:blipFill>
        <p:spPr>
          <a:xfrm>
            <a:off x="6228715" y="2788285"/>
            <a:ext cx="2505710" cy="25057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92275" y="196215"/>
            <a:ext cx="4572000" cy="368300"/>
          </a:xfrm>
          <a:prstGeom prst="rect">
            <a:avLst/>
          </a:prstGeom>
          <a:noFill/>
        </p:spPr>
        <p:txBody>
          <a:bodyPr wrap="square" rtlCol="0" anchor="t">
            <a:spAutoFit/>
          </a:bodyPr>
          <a:p>
            <a:r>
              <a:rPr lang="zh-CN" altLang="en-US"/>
              <a:t>sheet	/ʃi:t/	n.一张(纸);床单;被单</a:t>
            </a:r>
            <a:endParaRPr lang="zh-CN" altLang="en-US"/>
          </a:p>
        </p:txBody>
      </p:sp>
      <p:sp>
        <p:nvSpPr>
          <p:cNvPr id="4" name="文本框 3"/>
          <p:cNvSpPr txBox="1"/>
          <p:nvPr/>
        </p:nvSpPr>
        <p:spPr>
          <a:xfrm>
            <a:off x="424815" y="843915"/>
            <a:ext cx="4572000" cy="922020"/>
          </a:xfrm>
          <a:prstGeom prst="rect">
            <a:avLst/>
          </a:prstGeom>
          <a:noFill/>
        </p:spPr>
        <p:txBody>
          <a:bodyPr wrap="square" rtlCol="0" anchor="t">
            <a:spAutoFit/>
          </a:bodyPr>
          <a:p>
            <a:pPr marL="0" indent="0"/>
            <a:r>
              <a:rPr lang="en-US" sz="1800">
                <a:sym typeface="+mn-ea"/>
              </a:rPr>
              <a:t>1.</a:t>
            </a:r>
            <a:r>
              <a:rPr lang="en-US" sz="1800" b="1">
                <a:solidFill>
                  <a:srgbClr val="FF0000"/>
                </a:solidFill>
                <a:sym typeface="+mn-ea"/>
              </a:rPr>
              <a:t> sheet  </a:t>
            </a:r>
            <a:r>
              <a:rPr lang="zh-CN" altLang="en-US" sz="1800" b="1">
                <a:solidFill>
                  <a:srgbClr val="FF0000"/>
                </a:solidFill>
                <a:sym typeface="+mn-ea"/>
              </a:rPr>
              <a:t>被子</a:t>
            </a:r>
            <a:endParaRPr lang="en-US" sz="1800" b="0">
              <a:latin typeface="Calibri" panose="020F0502020204030204" pitchFamily="34" charset="0"/>
              <a:ea typeface="宋体" panose="02010600030101010101" pitchFamily="2" charset="-122"/>
            </a:endParaRPr>
          </a:p>
          <a:p>
            <a:pPr marL="0" indent="0"/>
            <a:r>
              <a:rPr lang="zh-CN" sz="1800">
                <a:sym typeface="+mn-ea"/>
              </a:rPr>
              <a:t>他</a:t>
            </a:r>
            <a:r>
              <a:rPr lang="zh-CN" sz="1800">
                <a:solidFill>
                  <a:srgbClr val="FF0000"/>
                </a:solidFill>
                <a:sym typeface="+mn-ea"/>
              </a:rPr>
              <a:t>钻进</a:t>
            </a:r>
            <a:r>
              <a:rPr lang="zh-CN" sz="1800">
                <a:sym typeface="+mn-ea"/>
              </a:rPr>
              <a:t>被子里，闭上了眼睛。</a:t>
            </a:r>
            <a:endParaRPr lang="zh-CN" altLang="en-US" sz="1800">
              <a:sym typeface="+mn-ea"/>
            </a:endParaRPr>
          </a:p>
          <a:p>
            <a:pPr marL="0" indent="0"/>
            <a:r>
              <a:rPr lang="en-US" sz="1800">
                <a:sym typeface="+mn-ea"/>
              </a:rPr>
              <a:t> </a:t>
            </a:r>
            <a:endParaRPr lang="zh-CN" altLang="en-US" sz="1800">
              <a:sym typeface="+mn-ea"/>
            </a:endParaRPr>
          </a:p>
        </p:txBody>
      </p:sp>
      <p:sp>
        <p:nvSpPr>
          <p:cNvPr id="9" name="文本框 8"/>
          <p:cNvSpPr txBox="1"/>
          <p:nvPr/>
        </p:nvSpPr>
        <p:spPr>
          <a:xfrm>
            <a:off x="396240" y="1852295"/>
            <a:ext cx="4572000" cy="1476375"/>
          </a:xfrm>
          <a:prstGeom prst="rect">
            <a:avLst/>
          </a:prstGeom>
          <a:noFill/>
        </p:spPr>
        <p:txBody>
          <a:bodyPr wrap="square" rtlCol="0" anchor="t">
            <a:spAutoFit/>
          </a:bodyPr>
          <a:p>
            <a:pPr marL="0" indent="0"/>
            <a:r>
              <a:rPr lang="en-US" sz="1800">
                <a:cs typeface="Times New Roman" panose="02020603050405020304" charset="0"/>
                <a:sym typeface="+mn-ea"/>
              </a:rPr>
              <a:t>2.</a:t>
            </a:r>
            <a:r>
              <a:rPr lang="en-US" sz="1800" b="1">
                <a:solidFill>
                  <a:srgbClr val="FF0000"/>
                </a:solidFill>
                <a:cs typeface="Times New Roman" panose="02020603050405020304" charset="0"/>
                <a:sym typeface="+mn-ea"/>
              </a:rPr>
              <a:t> a sheet of </a:t>
            </a:r>
            <a:r>
              <a:rPr lang="zh-CN" altLang="en-US" sz="1800" b="1">
                <a:solidFill>
                  <a:srgbClr val="FF0000"/>
                </a:solidFill>
                <a:cs typeface="Times New Roman" panose="02020603050405020304" charset="0"/>
                <a:sym typeface="+mn-ea"/>
              </a:rPr>
              <a:t>一层，一张</a:t>
            </a:r>
            <a:endParaRPr lang="zh-CN" altLang="en-US" sz="1800" b="0">
              <a:latin typeface="Calibri" panose="020F0502020204030204" pitchFamily="34" charset="0"/>
              <a:ea typeface="宋体" panose="02010600030101010101" pitchFamily="2" charset="-122"/>
              <a:cs typeface="Times New Roman" panose="02020603050405020304" charset="0"/>
            </a:endParaRPr>
          </a:p>
          <a:p>
            <a:pPr marL="0" indent="0"/>
            <a:r>
              <a:rPr lang="zh-CN" altLang="en-US" sz="1800">
                <a:sym typeface="+mn-ea"/>
              </a:rPr>
              <a:t>路面结了</a:t>
            </a:r>
            <a:r>
              <a:rPr lang="zh-CN" altLang="en-US" sz="1800">
                <a:solidFill>
                  <a:srgbClr val="FF0000"/>
                </a:solidFill>
                <a:sym typeface="+mn-ea"/>
              </a:rPr>
              <a:t>一层冰</a:t>
            </a:r>
            <a:r>
              <a:rPr lang="zh-CN" altLang="en-US" sz="1800">
                <a:sym typeface="+mn-ea"/>
              </a:rPr>
              <a:t>。</a:t>
            </a:r>
            <a:r>
              <a:rPr lang="en-US" altLang="zh-CN" sz="1800">
                <a:solidFill>
                  <a:schemeClr val="accent6">
                    <a:lumMod val="50000"/>
                  </a:schemeClr>
                </a:solidFill>
                <a:sym typeface="+mn-ea"/>
              </a:rPr>
              <a:t>(</a:t>
            </a:r>
            <a:r>
              <a:rPr lang="zh-CN" altLang="en-US" sz="1800">
                <a:solidFill>
                  <a:schemeClr val="accent6">
                    <a:lumMod val="50000"/>
                  </a:schemeClr>
                </a:solidFill>
                <a:sym typeface="+mn-ea"/>
              </a:rPr>
              <a:t>读后续写之环境描写</a:t>
            </a:r>
            <a:r>
              <a:rPr lang="en-US" altLang="zh-CN" sz="1800">
                <a:solidFill>
                  <a:schemeClr val="accent6">
                    <a:lumMod val="50000"/>
                  </a:schemeClr>
                </a:solidFill>
                <a:sym typeface="+mn-ea"/>
              </a:rPr>
              <a:t>)</a:t>
            </a:r>
            <a:endParaRPr lang="zh-CN" altLang="en-US" sz="1800"/>
          </a:p>
          <a:p>
            <a:pPr marL="0" indent="0"/>
            <a:endParaRPr lang="zh-CN" altLang="en-US" sz="1800">
              <a:sym typeface="+mn-ea"/>
            </a:endParaRPr>
          </a:p>
          <a:p>
            <a:pPr marL="0" indent="0"/>
            <a:endParaRPr lang="en-US" sz="1800">
              <a:sym typeface="+mn-ea"/>
            </a:endParaRPr>
          </a:p>
          <a:p>
            <a:endParaRPr lang="en-US" altLang="en-US" sz="1800">
              <a:sym typeface="+mn-ea"/>
            </a:endParaRPr>
          </a:p>
        </p:txBody>
      </p:sp>
      <p:sp>
        <p:nvSpPr>
          <p:cNvPr id="10" name="文本框 9"/>
          <p:cNvSpPr txBox="1"/>
          <p:nvPr/>
        </p:nvSpPr>
        <p:spPr>
          <a:xfrm>
            <a:off x="424815" y="2932430"/>
            <a:ext cx="4572000" cy="1198880"/>
          </a:xfrm>
          <a:prstGeom prst="rect">
            <a:avLst/>
          </a:prstGeom>
          <a:noFill/>
        </p:spPr>
        <p:txBody>
          <a:bodyPr wrap="square" rtlCol="0" anchor="t">
            <a:spAutoFit/>
          </a:bodyPr>
          <a:p>
            <a:pPr marL="0" indent="0"/>
            <a:r>
              <a:rPr lang="en-US" sz="1800">
                <a:cs typeface="Times New Roman" panose="02020603050405020304" charset="0"/>
                <a:sym typeface="+mn-ea"/>
              </a:rPr>
              <a:t>3.</a:t>
            </a:r>
            <a:r>
              <a:rPr lang="en-US" sz="1800" b="1">
                <a:solidFill>
                  <a:srgbClr val="FF0000"/>
                </a:solidFill>
                <a:cs typeface="Times New Roman" panose="02020603050405020304" charset="0"/>
                <a:sym typeface="+mn-ea"/>
              </a:rPr>
              <a:t> in sheets  </a:t>
            </a:r>
            <a:r>
              <a:rPr lang="zh-CN" altLang="en-US" sz="1800" b="1">
                <a:solidFill>
                  <a:srgbClr val="FF0000"/>
                </a:solidFill>
                <a:cs typeface="Times New Roman" panose="02020603050405020304" charset="0"/>
                <a:sym typeface="+mn-ea"/>
              </a:rPr>
              <a:t>大雨倾泻</a:t>
            </a:r>
            <a:endParaRPr lang="zh-CN" altLang="en-US" sz="1800" b="0">
              <a:latin typeface="Calibri" panose="020F0502020204030204" pitchFamily="34" charset="0"/>
              <a:ea typeface="宋体" panose="02010600030101010101" pitchFamily="2" charset="-122"/>
              <a:cs typeface="Times New Roman" panose="02020603050405020304" charset="0"/>
            </a:endParaRPr>
          </a:p>
          <a:p>
            <a:pPr marL="0" indent="0"/>
            <a:r>
              <a:rPr lang="zh-CN" sz="1800">
                <a:solidFill>
                  <a:srgbClr val="FF0000"/>
                </a:solidFill>
                <a:sym typeface="+mn-ea"/>
              </a:rPr>
              <a:t>大雨倾盆</a:t>
            </a:r>
            <a:r>
              <a:rPr lang="zh-CN" sz="1800">
                <a:sym typeface="+mn-ea"/>
              </a:rPr>
              <a:t>而下。</a:t>
            </a:r>
            <a:r>
              <a:rPr lang="en-US" altLang="zh-CN" sz="1800">
                <a:solidFill>
                  <a:schemeClr val="accent6">
                    <a:lumMod val="50000"/>
                  </a:schemeClr>
                </a:solidFill>
                <a:sym typeface="+mn-ea"/>
              </a:rPr>
              <a:t>(</a:t>
            </a:r>
            <a:r>
              <a:rPr lang="zh-CN" altLang="en-US" sz="1800">
                <a:solidFill>
                  <a:schemeClr val="accent6">
                    <a:lumMod val="50000"/>
                  </a:schemeClr>
                </a:solidFill>
                <a:sym typeface="+mn-ea"/>
              </a:rPr>
              <a:t>读后续写之环境描写</a:t>
            </a:r>
            <a:r>
              <a:rPr lang="en-US" altLang="zh-CN" sz="1800">
                <a:solidFill>
                  <a:schemeClr val="accent6">
                    <a:lumMod val="50000"/>
                  </a:schemeClr>
                </a:solidFill>
                <a:sym typeface="+mn-ea"/>
              </a:rPr>
              <a:t>)</a:t>
            </a:r>
            <a:endParaRPr lang="zh-CN" altLang="en-US" sz="1800"/>
          </a:p>
          <a:p>
            <a:pPr marL="0" indent="0"/>
            <a:endParaRPr lang="en-US" sz="1800">
              <a:sym typeface="+mn-ea"/>
            </a:endParaRPr>
          </a:p>
          <a:p>
            <a:endParaRPr lang="en-US" altLang="en-US" sz="1800">
              <a:sym typeface="+mn-ea"/>
            </a:endParaRPr>
          </a:p>
        </p:txBody>
      </p:sp>
      <p:pic>
        <p:nvPicPr>
          <p:cNvPr id="11" name="图片 10" descr="雨 下雨 雨滴 雨水 大雨 小雨"/>
          <p:cNvPicPr>
            <a:picLocks noChangeAspect="1"/>
          </p:cNvPicPr>
          <p:nvPr/>
        </p:nvPicPr>
        <p:blipFill>
          <a:blip r:embed="rId4"/>
          <a:stretch>
            <a:fillRect/>
          </a:stretch>
        </p:blipFill>
        <p:spPr>
          <a:xfrm>
            <a:off x="5076825" y="555625"/>
            <a:ext cx="4038600" cy="4514215"/>
          </a:xfrm>
          <a:prstGeom prst="rect">
            <a:avLst/>
          </a:prstGeom>
        </p:spPr>
      </p:pic>
      <p:sp>
        <p:nvSpPr>
          <p:cNvPr id="12" name="文本框 11"/>
          <p:cNvSpPr txBox="1"/>
          <p:nvPr/>
        </p:nvSpPr>
        <p:spPr>
          <a:xfrm>
            <a:off x="468630" y="1483995"/>
            <a:ext cx="4572000" cy="368300"/>
          </a:xfrm>
          <a:prstGeom prst="rect">
            <a:avLst/>
          </a:prstGeom>
          <a:noFill/>
        </p:spPr>
        <p:txBody>
          <a:bodyPr wrap="square" rtlCol="0" anchor="t">
            <a:spAutoFit/>
          </a:bodyPr>
          <a:p>
            <a:r>
              <a:rPr lang="en-US" sz="1800">
                <a:sym typeface="+mn-ea"/>
              </a:rPr>
              <a:t>He </a:t>
            </a:r>
            <a:r>
              <a:rPr lang="en-US" sz="1800">
                <a:solidFill>
                  <a:srgbClr val="FF0000"/>
                </a:solidFill>
                <a:sym typeface="+mn-ea"/>
              </a:rPr>
              <a:t>slid </a:t>
            </a:r>
            <a:r>
              <a:rPr lang="en-US" sz="1800">
                <a:sym typeface="+mn-ea"/>
              </a:rPr>
              <a:t>between the sheets and closed his eyes.</a:t>
            </a:r>
            <a:endParaRPr lang="en-US" altLang="en-US" sz="1800">
              <a:sym typeface="+mn-ea"/>
            </a:endParaRPr>
          </a:p>
        </p:txBody>
      </p:sp>
      <p:sp>
        <p:nvSpPr>
          <p:cNvPr id="13" name="文本框 12"/>
          <p:cNvSpPr txBox="1"/>
          <p:nvPr/>
        </p:nvSpPr>
        <p:spPr>
          <a:xfrm>
            <a:off x="468630" y="2499995"/>
            <a:ext cx="4572000" cy="368300"/>
          </a:xfrm>
          <a:prstGeom prst="rect">
            <a:avLst/>
          </a:prstGeom>
          <a:noFill/>
        </p:spPr>
        <p:txBody>
          <a:bodyPr wrap="square" rtlCol="0" anchor="t">
            <a:spAutoFit/>
          </a:bodyPr>
          <a:p>
            <a:pPr marL="0" indent="0"/>
            <a:r>
              <a:rPr lang="en-US" sz="1800">
                <a:sym typeface="+mn-ea"/>
              </a:rPr>
              <a:t>The road was covered with </a:t>
            </a:r>
            <a:r>
              <a:rPr lang="en-US" sz="1800">
                <a:solidFill>
                  <a:srgbClr val="FF0000"/>
                </a:solidFill>
                <a:sym typeface="+mn-ea"/>
              </a:rPr>
              <a:t>a sheet of ice</a:t>
            </a:r>
            <a:r>
              <a:rPr lang="en-US" sz="1800">
                <a:sym typeface="+mn-ea"/>
              </a:rPr>
              <a:t>. </a:t>
            </a:r>
            <a:endParaRPr lang="en-US" altLang="en-US" sz="1800">
              <a:sym typeface="+mn-ea"/>
            </a:endParaRPr>
          </a:p>
        </p:txBody>
      </p:sp>
      <p:sp>
        <p:nvSpPr>
          <p:cNvPr id="14" name="文本框 13"/>
          <p:cNvSpPr txBox="1"/>
          <p:nvPr/>
        </p:nvSpPr>
        <p:spPr>
          <a:xfrm>
            <a:off x="513080" y="3580130"/>
            <a:ext cx="4572000" cy="645160"/>
          </a:xfrm>
          <a:prstGeom prst="rect">
            <a:avLst/>
          </a:prstGeom>
          <a:noFill/>
        </p:spPr>
        <p:txBody>
          <a:bodyPr wrap="square" rtlCol="0" anchor="t">
            <a:spAutoFit/>
          </a:bodyPr>
          <a:p>
            <a:pPr marL="0" indent="0"/>
            <a:r>
              <a:rPr lang="en-US" sz="1800">
                <a:sym typeface="+mn-ea"/>
              </a:rPr>
              <a:t>The rain was coming down</a:t>
            </a:r>
            <a:r>
              <a:rPr lang="en-US" sz="1800">
                <a:solidFill>
                  <a:srgbClr val="FF0000"/>
                </a:solidFill>
                <a:sym typeface="+mn-ea"/>
              </a:rPr>
              <a:t> in sheets</a:t>
            </a:r>
            <a:r>
              <a:rPr lang="en-US" sz="1800">
                <a:sym typeface="+mn-ea"/>
              </a:rPr>
              <a:t> (= very heavily) . </a:t>
            </a:r>
            <a:endParaRPr lang="en-US" altLang="en-US" sz="180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92275" y="147955"/>
            <a:ext cx="5455285" cy="368300"/>
          </a:xfrm>
          <a:prstGeom prst="rect">
            <a:avLst/>
          </a:prstGeom>
          <a:noFill/>
        </p:spPr>
        <p:txBody>
          <a:bodyPr wrap="square" rtlCol="0" anchor="t">
            <a:spAutoFit/>
          </a:bodyPr>
          <a:p>
            <a:r>
              <a:rPr lang="zh-CN" altLang="en-US"/>
              <a:t>identify	/aɪˈdentɪfaɪ/	vi,确认;认出;找到</a:t>
            </a:r>
            <a:endParaRPr lang="zh-CN" altLang="en-US"/>
          </a:p>
        </p:txBody>
      </p:sp>
      <p:sp>
        <p:nvSpPr>
          <p:cNvPr id="9" name="文本框 8"/>
          <p:cNvSpPr txBox="1"/>
          <p:nvPr/>
        </p:nvSpPr>
        <p:spPr>
          <a:xfrm>
            <a:off x="108585" y="619760"/>
            <a:ext cx="9010015" cy="4523105"/>
          </a:xfrm>
          <a:prstGeom prst="rect">
            <a:avLst/>
          </a:prstGeom>
          <a:noFill/>
        </p:spPr>
        <p:txBody>
          <a:bodyPr wrap="square" rtlCol="0">
            <a:spAutoFit/>
          </a:bodyPr>
          <a:p>
            <a:r>
              <a:rPr lang="en-US" altLang="zh-CN"/>
              <a:t>1.</a:t>
            </a:r>
            <a:r>
              <a:rPr lang="en-US" altLang="zh-CN" b="1">
                <a:solidFill>
                  <a:srgbClr val="C00000"/>
                </a:solidFill>
              </a:rPr>
              <a:t> identify faces  </a:t>
            </a:r>
            <a:r>
              <a:rPr lang="zh-CN" altLang="en-US" b="1">
                <a:solidFill>
                  <a:srgbClr val="C00000"/>
                </a:solidFill>
              </a:rPr>
              <a:t>认出面孔</a:t>
            </a:r>
            <a:endParaRPr lang="zh-CN" altLang="en-US"/>
          </a:p>
          <a:p>
            <a:r>
              <a:rPr lang="zh-CN" altLang="en-US"/>
              <a:t>他离得太远，</a:t>
            </a:r>
            <a:r>
              <a:rPr lang="zh-CN" altLang="en-US">
                <a:solidFill>
                  <a:srgbClr val="FF0000"/>
                </a:solidFill>
              </a:rPr>
              <a:t>认</a:t>
            </a:r>
            <a:r>
              <a:rPr lang="zh-CN" altLang="en-US"/>
              <a:t>不</a:t>
            </a:r>
            <a:r>
              <a:rPr lang="zh-CN" altLang="en-US">
                <a:solidFill>
                  <a:srgbClr val="FF0000"/>
                </a:solidFill>
              </a:rPr>
              <a:t>出</a:t>
            </a:r>
            <a:r>
              <a:rPr lang="zh-CN" altLang="en-US"/>
              <a:t>那些</a:t>
            </a:r>
            <a:r>
              <a:rPr lang="zh-CN" altLang="en-US">
                <a:solidFill>
                  <a:srgbClr val="FF0000"/>
                </a:solidFill>
              </a:rPr>
              <a:t>面孔</a:t>
            </a:r>
            <a:r>
              <a:rPr lang="zh-CN" altLang="en-US"/>
              <a:t>。</a:t>
            </a:r>
            <a:endParaRPr lang="zh-CN" altLang="en-US"/>
          </a:p>
          <a:p>
            <a:endParaRPr lang="en-US" altLang="zh-CN"/>
          </a:p>
          <a:p>
            <a:r>
              <a:rPr lang="en-US" altLang="zh-CN"/>
              <a:t>2. </a:t>
            </a:r>
            <a:r>
              <a:rPr lang="en-US" altLang="zh-CN" b="1">
                <a:solidFill>
                  <a:srgbClr val="C00000"/>
                </a:solidFill>
              </a:rPr>
              <a:t>identify a link </a:t>
            </a:r>
            <a:r>
              <a:rPr lang="zh-CN" altLang="en-US" b="1">
                <a:solidFill>
                  <a:srgbClr val="C00000"/>
                </a:solidFill>
              </a:rPr>
              <a:t>发现关联</a:t>
            </a:r>
            <a:endParaRPr lang="zh-CN" altLang="en-US"/>
          </a:p>
          <a:p>
            <a:r>
              <a:rPr lang="zh-CN" altLang="en-US"/>
              <a:t>科学家们已经</a:t>
            </a:r>
            <a:r>
              <a:rPr lang="zh-CN" altLang="en-US">
                <a:solidFill>
                  <a:srgbClr val="FF0000"/>
                </a:solidFill>
              </a:rPr>
              <a:t>发现</a:t>
            </a:r>
            <a:r>
              <a:rPr lang="zh-CN" altLang="en-US"/>
              <a:t>了饮食与癌症之间的</a:t>
            </a:r>
            <a:r>
              <a:rPr lang="zh-CN" altLang="en-US">
                <a:solidFill>
                  <a:srgbClr val="FF0000"/>
                </a:solidFill>
              </a:rPr>
              <a:t>关联</a:t>
            </a:r>
            <a:r>
              <a:rPr lang="zh-CN" altLang="en-US"/>
              <a:t>。</a:t>
            </a:r>
            <a:endParaRPr lang="zh-CN" altLang="en-US"/>
          </a:p>
          <a:p>
            <a:endParaRPr lang="en-US" altLang="zh-CN"/>
          </a:p>
          <a:p>
            <a:r>
              <a:rPr lang="en-US" altLang="zh-CN"/>
              <a:t>3.</a:t>
            </a:r>
            <a:r>
              <a:rPr lang="en-US" altLang="zh-CN" b="1">
                <a:solidFill>
                  <a:srgbClr val="C00000"/>
                </a:solidFill>
              </a:rPr>
              <a:t> identify sb/ sth with sth 认为某人 /某物等同于某物</a:t>
            </a:r>
            <a:r>
              <a:rPr lang="en-US" altLang="zh-CN"/>
              <a:t>	</a:t>
            </a:r>
            <a:endParaRPr lang="en-US" altLang="zh-CN"/>
          </a:p>
          <a:p>
            <a:r>
              <a:rPr lang="en-US" altLang="zh-CN">
                <a:sym typeface="+mn-ea"/>
              </a:rPr>
              <a:t>你不应该</a:t>
            </a:r>
            <a:r>
              <a:rPr lang="en-US" altLang="zh-CN">
                <a:solidFill>
                  <a:srgbClr val="FF0000"/>
                </a:solidFill>
                <a:sym typeface="+mn-ea"/>
              </a:rPr>
              <a:t>把财富与幸福等同起</a:t>
            </a:r>
            <a:r>
              <a:rPr lang="zh-CN" altLang="en-US">
                <a:solidFill>
                  <a:srgbClr val="FF0000"/>
                </a:solidFill>
                <a:sym typeface="+mn-ea"/>
              </a:rPr>
              <a:t>来</a:t>
            </a:r>
            <a:r>
              <a:rPr lang="zh-CN" altLang="en-US">
                <a:sym typeface="+mn-ea"/>
              </a:rPr>
              <a:t>。</a:t>
            </a:r>
            <a:endParaRPr lang="en-US" altLang="zh-CN"/>
          </a:p>
          <a:p>
            <a:endParaRPr lang="en-US" altLang="zh-CN"/>
          </a:p>
          <a:p>
            <a:r>
              <a:rPr lang="en-US" altLang="zh-CN"/>
              <a:t>4. </a:t>
            </a:r>
            <a:r>
              <a:rPr lang="en-US" altLang="zh-CN" b="1">
                <a:solidFill>
                  <a:srgbClr val="C00000"/>
                </a:solidFill>
              </a:rPr>
              <a:t> identify with sb./sth. 认同某人/某物;与某人/某物有同感</a:t>
            </a:r>
            <a:endParaRPr lang="en-US" altLang="zh-CN"/>
          </a:p>
          <a:p>
            <a:r>
              <a:rPr lang="zh-CN" altLang="en-US">
                <a:sym typeface="+mn-ea"/>
              </a:rPr>
              <a:t>我不喜欢这本书，</a:t>
            </a:r>
            <a:r>
              <a:rPr lang="en-US" altLang="zh-CN">
                <a:sym typeface="+mn-ea"/>
              </a:rPr>
              <a:t>因为我无法与其中任何一个主角</a:t>
            </a:r>
            <a:r>
              <a:rPr lang="en-US" altLang="zh-CN">
                <a:solidFill>
                  <a:srgbClr val="FF0000"/>
                </a:solidFill>
                <a:sym typeface="+mn-ea"/>
              </a:rPr>
              <a:t>产生共鸣</a:t>
            </a:r>
            <a:r>
              <a:rPr lang="en-US" altLang="zh-CN">
                <a:sym typeface="+mn-ea"/>
              </a:rPr>
              <a:t>。</a:t>
            </a:r>
            <a:endParaRPr lang="en-US" altLang="zh-CN"/>
          </a:p>
          <a:p>
            <a:endParaRPr lang="en-US" altLang="zh-CN">
              <a:sym typeface="+mn-ea"/>
            </a:endParaRPr>
          </a:p>
          <a:p>
            <a:r>
              <a:rPr lang="en-US" altLang="zh-CN">
                <a:sym typeface="+mn-ea"/>
              </a:rPr>
              <a:t>5.   </a:t>
            </a:r>
            <a:r>
              <a:rPr lang="en-US" altLang="zh-CN" b="1">
                <a:solidFill>
                  <a:srgbClr val="C00000"/>
                </a:solidFill>
                <a:sym typeface="+mn-ea"/>
              </a:rPr>
              <a:t>identity  </a:t>
            </a:r>
            <a:r>
              <a:rPr lang="zh-CN" altLang="en-US" b="1">
                <a:solidFill>
                  <a:srgbClr val="C00000"/>
                </a:solidFill>
                <a:sym typeface="+mn-ea"/>
              </a:rPr>
              <a:t>身份</a:t>
            </a:r>
            <a:endParaRPr lang="en-US" altLang="zh-CN">
              <a:sym typeface="+mn-ea"/>
            </a:endParaRPr>
          </a:p>
          <a:p>
            <a:r>
              <a:rPr lang="en-US" altLang="zh-CN">
                <a:sym typeface="+mn-ea"/>
              </a:rPr>
              <a:t>      </a:t>
            </a:r>
            <a:r>
              <a:rPr lang="zh-CN" altLang="en-US">
                <a:sym typeface="+mn-ea"/>
              </a:rPr>
              <a:t>进入校门也需要以</a:t>
            </a:r>
            <a:r>
              <a:rPr lang="zh-CN" altLang="en-US">
                <a:solidFill>
                  <a:srgbClr val="FF0000"/>
                </a:solidFill>
                <a:sym typeface="+mn-ea"/>
              </a:rPr>
              <a:t>显示你的身份</a:t>
            </a:r>
            <a:r>
              <a:rPr lang="zh-CN" altLang="en-US">
                <a:sym typeface="+mn-ea"/>
              </a:rPr>
              <a:t>。</a:t>
            </a:r>
            <a:endParaRPr lang="zh-CN" altLang="en-US"/>
          </a:p>
          <a:p>
            <a:pPr marL="0" indent="0">
              <a:buFont typeface="Arial" panose="020B0604020202020204" pitchFamily="34" charset="0"/>
              <a:buNone/>
            </a:pPr>
            <a:r>
              <a:rPr lang="en-US">
                <a:sym typeface="+mn-ea"/>
              </a:rPr>
              <a:t>     </a:t>
            </a:r>
            <a:endParaRPr lang="zh-CN" altLang="en-US"/>
          </a:p>
          <a:p>
            <a:endParaRPr lang="en-US" altLang="zh-CN"/>
          </a:p>
        </p:txBody>
      </p:sp>
      <p:pic>
        <p:nvPicPr>
          <p:cNvPr id="11" name="图片 10" descr="它总能一眼认出我"/>
          <p:cNvPicPr>
            <a:picLocks noChangeAspect="1"/>
          </p:cNvPicPr>
          <p:nvPr/>
        </p:nvPicPr>
        <p:blipFill>
          <a:blip r:embed="rId4"/>
          <a:stretch>
            <a:fillRect/>
          </a:stretch>
        </p:blipFill>
        <p:spPr>
          <a:xfrm>
            <a:off x="6948805" y="700405"/>
            <a:ext cx="2095500" cy="2095500"/>
          </a:xfrm>
          <a:prstGeom prst="rect">
            <a:avLst/>
          </a:prstGeom>
        </p:spPr>
      </p:pic>
      <p:sp>
        <p:nvSpPr>
          <p:cNvPr id="4" name="文本框 3"/>
          <p:cNvSpPr txBox="1"/>
          <p:nvPr/>
        </p:nvSpPr>
        <p:spPr>
          <a:xfrm>
            <a:off x="252095" y="1203960"/>
            <a:ext cx="4572000" cy="368300"/>
          </a:xfrm>
          <a:prstGeom prst="rect">
            <a:avLst/>
          </a:prstGeom>
          <a:noFill/>
        </p:spPr>
        <p:txBody>
          <a:bodyPr wrap="square" rtlCol="0" anchor="t">
            <a:spAutoFit/>
          </a:bodyPr>
          <a:p>
            <a:r>
              <a:rPr lang="en-US" altLang="zh-CN">
                <a:sym typeface="+mn-ea"/>
              </a:rPr>
              <a:t>He was too fat to be able  to </a:t>
            </a:r>
            <a:r>
              <a:rPr lang="en-US" altLang="zh-CN">
                <a:solidFill>
                  <a:srgbClr val="FF0000"/>
                </a:solidFill>
                <a:sym typeface="+mn-ea"/>
              </a:rPr>
              <a:t>identify faces</a:t>
            </a:r>
            <a:r>
              <a:rPr lang="en-US" altLang="zh-CN">
                <a:sym typeface="+mn-ea"/>
              </a:rPr>
              <a:t>.</a:t>
            </a:r>
            <a:endParaRPr lang="en-US" altLang="zh-CN">
              <a:sym typeface="+mn-ea"/>
            </a:endParaRPr>
          </a:p>
        </p:txBody>
      </p:sp>
      <p:sp>
        <p:nvSpPr>
          <p:cNvPr id="10" name="文本框 9"/>
          <p:cNvSpPr txBox="1"/>
          <p:nvPr/>
        </p:nvSpPr>
        <p:spPr>
          <a:xfrm>
            <a:off x="213360" y="1996440"/>
            <a:ext cx="6009640" cy="368300"/>
          </a:xfrm>
          <a:prstGeom prst="rect">
            <a:avLst/>
          </a:prstGeom>
          <a:noFill/>
        </p:spPr>
        <p:txBody>
          <a:bodyPr wrap="square" rtlCol="0" anchor="t">
            <a:spAutoFit/>
          </a:bodyPr>
          <a:p>
            <a:r>
              <a:rPr lang="en-US" altLang="zh-CN">
                <a:sym typeface="+mn-ea"/>
              </a:rPr>
              <a:t>Scientists have</a:t>
            </a:r>
            <a:r>
              <a:rPr lang="en-US" altLang="zh-CN">
                <a:solidFill>
                  <a:srgbClr val="FF0000"/>
                </a:solidFill>
                <a:sym typeface="+mn-ea"/>
              </a:rPr>
              <a:t> identified a link</a:t>
            </a:r>
            <a:r>
              <a:rPr lang="en-US" altLang="zh-CN">
                <a:sym typeface="+mn-ea"/>
              </a:rPr>
              <a:t> between diet and cancer.</a:t>
            </a:r>
            <a:endParaRPr lang="en-US" altLang="zh-CN">
              <a:sym typeface="+mn-ea"/>
            </a:endParaRPr>
          </a:p>
        </p:txBody>
      </p:sp>
      <p:sp>
        <p:nvSpPr>
          <p:cNvPr id="12" name="文本框 11"/>
          <p:cNvSpPr txBox="1"/>
          <p:nvPr/>
        </p:nvSpPr>
        <p:spPr>
          <a:xfrm>
            <a:off x="213360" y="2788285"/>
            <a:ext cx="6669405" cy="368300"/>
          </a:xfrm>
          <a:prstGeom prst="rect">
            <a:avLst/>
          </a:prstGeom>
          <a:noFill/>
        </p:spPr>
        <p:txBody>
          <a:bodyPr wrap="square" rtlCol="0" anchor="t">
            <a:spAutoFit/>
          </a:bodyPr>
          <a:p>
            <a:r>
              <a:rPr lang="en-US" altLang="zh-CN">
                <a:sym typeface="+mn-ea"/>
              </a:rPr>
              <a:t>You should not </a:t>
            </a:r>
            <a:r>
              <a:rPr lang="en-US" altLang="zh-CN">
                <a:solidFill>
                  <a:srgbClr val="FF0000"/>
                </a:solidFill>
                <a:sym typeface="+mn-ea"/>
              </a:rPr>
              <a:t>identify wealth with happpiness</a:t>
            </a:r>
            <a:r>
              <a:rPr lang="en-US" altLang="zh-CN">
                <a:sym typeface="+mn-ea"/>
              </a:rPr>
              <a:t>. </a:t>
            </a:r>
            <a:endParaRPr lang="en-US" altLang="zh-CN">
              <a:sym typeface="+mn-ea"/>
            </a:endParaRPr>
          </a:p>
        </p:txBody>
      </p:sp>
      <p:sp>
        <p:nvSpPr>
          <p:cNvPr id="13" name="文本框 12"/>
          <p:cNvSpPr txBox="1"/>
          <p:nvPr/>
        </p:nvSpPr>
        <p:spPr>
          <a:xfrm>
            <a:off x="180340" y="3652520"/>
            <a:ext cx="8296275" cy="368300"/>
          </a:xfrm>
          <a:prstGeom prst="rect">
            <a:avLst/>
          </a:prstGeom>
          <a:noFill/>
        </p:spPr>
        <p:txBody>
          <a:bodyPr wrap="square" rtlCol="0" anchor="t">
            <a:spAutoFit/>
          </a:bodyPr>
          <a:p>
            <a:r>
              <a:rPr lang="en-US" altLang="zh-CN">
                <a:sym typeface="+mn-ea"/>
              </a:rPr>
              <a:t>I didn’t enjoy the book because I couldn't</a:t>
            </a:r>
            <a:r>
              <a:rPr lang="en-US" altLang="zh-CN">
                <a:solidFill>
                  <a:srgbClr val="FF0000"/>
                </a:solidFill>
                <a:sym typeface="+mn-ea"/>
              </a:rPr>
              <a:t> identify with</a:t>
            </a:r>
            <a:r>
              <a:rPr lang="en-US" altLang="zh-CN">
                <a:sym typeface="+mn-ea"/>
              </a:rPr>
              <a:t> any of the main characters.</a:t>
            </a:r>
            <a:endParaRPr lang="en-US" altLang="zh-CN">
              <a:sym typeface="+mn-ea"/>
            </a:endParaRPr>
          </a:p>
        </p:txBody>
      </p:sp>
      <p:sp>
        <p:nvSpPr>
          <p:cNvPr id="14" name="文本框 13"/>
          <p:cNvSpPr txBox="1"/>
          <p:nvPr/>
        </p:nvSpPr>
        <p:spPr>
          <a:xfrm>
            <a:off x="424815" y="4588510"/>
            <a:ext cx="7004050" cy="368300"/>
          </a:xfrm>
          <a:prstGeom prst="rect">
            <a:avLst/>
          </a:prstGeom>
          <a:noFill/>
        </p:spPr>
        <p:txBody>
          <a:bodyPr wrap="square" rtlCol="0" anchor="t">
            <a:spAutoFit/>
          </a:bodyPr>
          <a:p>
            <a:r>
              <a:rPr lang="en-US">
                <a:sym typeface="+mn-ea"/>
              </a:rPr>
              <a:t>Entering into the school is </a:t>
            </a:r>
            <a:r>
              <a:rPr lang="zh-CN" altLang="en-US">
                <a:sym typeface="+mn-ea"/>
              </a:rPr>
              <a:t>also needed to </a:t>
            </a:r>
            <a:r>
              <a:rPr lang="zh-CN" altLang="en-US">
                <a:solidFill>
                  <a:srgbClr val="FF0000"/>
                </a:solidFill>
                <a:sym typeface="+mn-ea"/>
              </a:rPr>
              <a:t>show your identity</a:t>
            </a:r>
            <a:r>
              <a:rPr lang="zh-CN" altLang="en-US">
                <a:sym typeface="+mn-ea"/>
              </a:rPr>
              <a:t>.</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P spid="12" grpId="0"/>
      <p:bldP spid="12" grpId="1"/>
      <p:bldP spid="13" grpId="0"/>
      <p:bldP spid="13" grpId="1"/>
      <p:bldP spid="14" grpId="0"/>
      <p:bldP spid="1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548765" y="196215"/>
            <a:ext cx="5820410" cy="368300"/>
          </a:xfrm>
          <a:prstGeom prst="rect">
            <a:avLst/>
          </a:prstGeom>
          <a:noFill/>
        </p:spPr>
        <p:txBody>
          <a:bodyPr wrap="square" rtlCol="0" anchor="t">
            <a:spAutoFit/>
          </a:bodyPr>
          <a:p>
            <a:r>
              <a:rPr lang="zh-CN" altLang="en-US"/>
              <a:t>creative	/kriˈeɪtɪv/	adj.创造性的;有创造力的</a:t>
            </a:r>
            <a:endParaRPr lang="zh-CN" altLang="en-US"/>
          </a:p>
        </p:txBody>
      </p:sp>
      <p:sp>
        <p:nvSpPr>
          <p:cNvPr id="2" name="文本框 1"/>
          <p:cNvSpPr txBox="1"/>
          <p:nvPr/>
        </p:nvSpPr>
        <p:spPr>
          <a:xfrm>
            <a:off x="108585" y="628650"/>
            <a:ext cx="8425180" cy="1198880"/>
          </a:xfrm>
          <a:prstGeom prst="rect">
            <a:avLst/>
          </a:prstGeom>
          <a:noFill/>
        </p:spPr>
        <p:txBody>
          <a:bodyPr wrap="square" rtlCol="0" anchor="t">
            <a:spAutoFit/>
          </a:bodyPr>
          <a:p>
            <a:r>
              <a:rPr lang="en-US" altLang="zh-CN"/>
              <a:t>1. </a:t>
            </a:r>
            <a:r>
              <a:rPr lang="en-US" altLang="zh-CN" b="1">
                <a:solidFill>
                  <a:srgbClr val="C00000"/>
                </a:solidFill>
              </a:rPr>
              <a:t>creative pursuits </a:t>
            </a:r>
            <a:r>
              <a:rPr lang="zh-CN" altLang="en-US" b="1">
                <a:solidFill>
                  <a:srgbClr val="C00000"/>
                </a:solidFill>
              </a:rPr>
              <a:t>创意追求</a:t>
            </a:r>
            <a:endParaRPr lang="zh-CN" altLang="en-US"/>
          </a:p>
          <a:p>
            <a:r>
              <a:rPr lang="zh-CN" altLang="en-US"/>
              <a:t>他的艺术造诣提醒我们文字的力量，敦促我们从事自己的</a:t>
            </a:r>
            <a:r>
              <a:rPr lang="zh-CN" altLang="en-US">
                <a:solidFill>
                  <a:srgbClr val="FF0000"/>
                </a:solidFill>
              </a:rPr>
              <a:t>创造性追求</a:t>
            </a:r>
            <a:r>
              <a:rPr lang="zh-CN" altLang="en-US"/>
              <a:t>，用我们独特的声音塑造世界。</a:t>
            </a:r>
            <a:r>
              <a:rPr lang="en-US" altLang="zh-CN">
                <a:solidFill>
                  <a:schemeClr val="accent6">
                    <a:lumMod val="50000"/>
                  </a:schemeClr>
                </a:solidFill>
              </a:rPr>
              <a:t> </a:t>
            </a:r>
            <a:r>
              <a:rPr lang="en-US" altLang="zh-CN">
                <a:solidFill>
                  <a:schemeClr val="accent6">
                    <a:lumMod val="50000"/>
                  </a:schemeClr>
                </a:solidFill>
                <a:sym typeface="+mn-ea"/>
              </a:rPr>
              <a:t>(</a:t>
            </a:r>
            <a:r>
              <a:rPr lang="zh-CN" altLang="en-US">
                <a:solidFill>
                  <a:schemeClr val="accent6">
                    <a:lumMod val="50000"/>
                  </a:schemeClr>
                </a:solidFill>
                <a:sym typeface="+mn-ea"/>
              </a:rPr>
              <a:t>2023 年高考全国甲卷</a:t>
            </a:r>
            <a:r>
              <a:rPr lang="en-US" altLang="zh-CN">
                <a:solidFill>
                  <a:schemeClr val="accent6">
                    <a:lumMod val="50000"/>
                  </a:schemeClr>
                </a:solidFill>
                <a:sym typeface="+mn-ea"/>
              </a:rPr>
              <a:t>-</a:t>
            </a:r>
            <a:r>
              <a:rPr lang="zh-CN" altLang="en-US">
                <a:solidFill>
                  <a:schemeClr val="accent6">
                    <a:lumMod val="50000"/>
                  </a:schemeClr>
                </a:solidFill>
                <a:sym typeface="+mn-ea"/>
              </a:rPr>
              <a:t>历史人物</a:t>
            </a:r>
            <a:r>
              <a:rPr lang="en-US" altLang="zh-CN">
                <a:solidFill>
                  <a:schemeClr val="accent6">
                    <a:lumMod val="50000"/>
                  </a:schemeClr>
                </a:solidFill>
                <a:sym typeface="+mn-ea"/>
              </a:rPr>
              <a:t>)</a:t>
            </a:r>
            <a:r>
              <a:rPr lang="zh-CN" altLang="en-US">
                <a:solidFill>
                  <a:schemeClr val="accent6">
                    <a:lumMod val="50000"/>
                  </a:schemeClr>
                </a:solidFill>
                <a:sym typeface="+mn-ea"/>
              </a:rPr>
              <a:t> </a:t>
            </a:r>
            <a:endParaRPr lang="zh-CN" altLang="en-US">
              <a:solidFill>
                <a:schemeClr val="accent6">
                  <a:lumMod val="50000"/>
                </a:schemeClr>
              </a:solidFill>
            </a:endParaRPr>
          </a:p>
          <a:p>
            <a:endParaRPr lang="en-US" altLang="zh-CN"/>
          </a:p>
        </p:txBody>
      </p:sp>
      <p:sp>
        <p:nvSpPr>
          <p:cNvPr id="101" name="文本框 100"/>
          <p:cNvSpPr txBox="1"/>
          <p:nvPr/>
        </p:nvSpPr>
        <p:spPr>
          <a:xfrm>
            <a:off x="130810" y="2356485"/>
            <a:ext cx="4613275" cy="2487295"/>
          </a:xfrm>
          <a:prstGeom prst="rect">
            <a:avLst/>
          </a:prstGeom>
          <a:noFill/>
          <a:ln w="9525">
            <a:noFill/>
          </a:ln>
        </p:spPr>
        <p:txBody>
          <a:bodyPr wrap="square">
            <a:noAutofit/>
          </a:bodyPr>
          <a:p>
            <a:pPr marL="0" indent="261620"/>
            <a:r>
              <a:rPr lang="en-US" sz="1800" b="0">
                <a:solidFill>
                  <a:srgbClr val="0A0A0A"/>
                </a:solidFill>
                <a:latin typeface="Times New Roman" panose="02020603050405020304" charset="0"/>
              </a:rPr>
              <a:t>2. </a:t>
            </a:r>
            <a:r>
              <a:rPr lang="en-US" sz="1800" b="1">
                <a:solidFill>
                  <a:srgbClr val="C00000"/>
                </a:solidFill>
                <a:latin typeface="Times New Roman" panose="02020603050405020304" charset="0"/>
              </a:rPr>
              <a:t>creative problem-solving abilities  </a:t>
            </a:r>
            <a:r>
              <a:rPr lang="en-US" sz="1800" b="1">
                <a:solidFill>
                  <a:srgbClr val="C00000"/>
                </a:solidFill>
                <a:latin typeface="Times New Roman" panose="02020603050405020304" charset="0"/>
                <a:sym typeface="+mn-ea"/>
              </a:rPr>
              <a:t>创造性的解决问题的能力</a:t>
            </a:r>
            <a:endParaRPr lang="en-US" sz="1800" b="0">
              <a:solidFill>
                <a:srgbClr val="0A0A0A"/>
              </a:solidFill>
              <a:latin typeface="Times New Roman" panose="02020603050405020304" charset="0"/>
            </a:endParaRPr>
          </a:p>
          <a:p>
            <a:pPr marL="0" indent="261620"/>
            <a:r>
              <a:rPr lang="en-US" sz="1800" b="0">
                <a:solidFill>
                  <a:srgbClr val="0A0A0A"/>
                </a:solidFill>
                <a:latin typeface="Times New Roman" panose="02020603050405020304" charset="0"/>
              </a:rPr>
              <a:t>此外，我具有出色的组织能力和</a:t>
            </a:r>
            <a:r>
              <a:rPr lang="en-US" sz="1800" b="0">
                <a:solidFill>
                  <a:srgbClr val="FF0000"/>
                </a:solidFill>
                <a:latin typeface="Times New Roman" panose="02020603050405020304" charset="0"/>
              </a:rPr>
              <a:t>创造性的解决问题的能力</a:t>
            </a:r>
            <a:r>
              <a:rPr lang="en-US" sz="1800" b="0">
                <a:solidFill>
                  <a:srgbClr val="0A0A0A"/>
                </a:solidFill>
                <a:latin typeface="Times New Roman" panose="02020603050405020304" charset="0"/>
              </a:rPr>
              <a:t>，使我成为该职位的优秀候选人。</a:t>
            </a:r>
            <a:r>
              <a:rPr lang="en-US" sz="1800" b="0">
                <a:solidFill>
                  <a:schemeClr val="accent6">
                    <a:lumMod val="50000"/>
                  </a:schemeClr>
                </a:solidFill>
                <a:latin typeface="Times New Roman" panose="02020603050405020304" charset="0"/>
              </a:rPr>
              <a:t> (</a:t>
            </a:r>
            <a:r>
              <a:rPr lang="zh-CN" altLang="en-US" sz="1800" b="0">
                <a:solidFill>
                  <a:schemeClr val="accent6">
                    <a:lumMod val="50000"/>
                  </a:schemeClr>
                </a:solidFill>
                <a:latin typeface="Times New Roman" panose="02020603050405020304" charset="0"/>
              </a:rPr>
              <a:t>应用文之求职信</a:t>
            </a:r>
            <a:r>
              <a:rPr lang="en-US" sz="1800" b="0">
                <a:solidFill>
                  <a:schemeClr val="accent6">
                    <a:lumMod val="50000"/>
                  </a:schemeClr>
                </a:solidFill>
                <a:latin typeface="Times New Roman" panose="02020603050405020304" charset="0"/>
              </a:rPr>
              <a:t>)</a:t>
            </a:r>
            <a:endParaRPr lang="en-US" sz="1800" b="0">
              <a:solidFill>
                <a:srgbClr val="0A0A0A"/>
              </a:solidFill>
              <a:latin typeface="Times New Roman" panose="02020603050405020304" charset="0"/>
            </a:endParaRPr>
          </a:p>
          <a:p>
            <a:pPr marL="0" indent="261620"/>
            <a:endParaRPr lang="zh-CN" altLang="en-US" sz="1800" b="0">
              <a:solidFill>
                <a:srgbClr val="0A0A0A"/>
              </a:solidFill>
              <a:latin typeface="Times New Roman" panose="02020603050405020304" charset="0"/>
            </a:endParaRPr>
          </a:p>
        </p:txBody>
      </p:sp>
      <p:pic>
        <p:nvPicPr>
          <p:cNvPr id="9" name="图片 8" descr="创造力"/>
          <p:cNvPicPr>
            <a:picLocks noChangeAspect="1"/>
          </p:cNvPicPr>
          <p:nvPr/>
        </p:nvPicPr>
        <p:blipFill>
          <a:blip r:embed="rId4"/>
          <a:stretch>
            <a:fillRect/>
          </a:stretch>
        </p:blipFill>
        <p:spPr>
          <a:xfrm>
            <a:off x="5220970" y="1780540"/>
            <a:ext cx="3444240" cy="3556000"/>
          </a:xfrm>
          <a:prstGeom prst="rect">
            <a:avLst/>
          </a:prstGeom>
        </p:spPr>
      </p:pic>
      <p:sp>
        <p:nvSpPr>
          <p:cNvPr id="10" name="文本框 9"/>
          <p:cNvSpPr txBox="1"/>
          <p:nvPr/>
        </p:nvSpPr>
        <p:spPr>
          <a:xfrm>
            <a:off x="180340" y="1492250"/>
            <a:ext cx="6741160" cy="922020"/>
          </a:xfrm>
          <a:prstGeom prst="rect">
            <a:avLst/>
          </a:prstGeom>
          <a:noFill/>
        </p:spPr>
        <p:txBody>
          <a:bodyPr wrap="square" rtlCol="0" anchor="t">
            <a:spAutoFit/>
          </a:bodyPr>
          <a:p>
            <a:r>
              <a:rPr lang="zh-CN" altLang="en-US">
                <a:sym typeface="+mn-ea"/>
              </a:rPr>
              <a:t>His artistic mastery rem</a:t>
            </a:r>
            <a:r>
              <a:rPr lang="en-US" altLang="zh-CN">
                <a:sym typeface="+mn-ea"/>
              </a:rPr>
              <a:t>in</a:t>
            </a:r>
            <a:r>
              <a:rPr lang="zh-CN" altLang="en-US">
                <a:sym typeface="+mn-ea"/>
              </a:rPr>
              <a:t>ds us of the power of words, urging us to engage with our own </a:t>
            </a:r>
            <a:r>
              <a:rPr lang="zh-CN" altLang="en-US">
                <a:solidFill>
                  <a:srgbClr val="FF0000"/>
                </a:solidFill>
                <a:sym typeface="+mn-ea"/>
              </a:rPr>
              <a:t>creative pursuits</a:t>
            </a:r>
            <a:r>
              <a:rPr lang="zh-CN" altLang="en-US">
                <a:sym typeface="+mn-ea"/>
              </a:rPr>
              <a:t>, shaping the world with our unique voices</a:t>
            </a:r>
            <a:r>
              <a:rPr lang="en-US" altLang="zh-CN">
                <a:sym typeface="+mn-ea"/>
              </a:rPr>
              <a:t>.</a:t>
            </a:r>
            <a:endParaRPr lang="en-US" altLang="zh-CN">
              <a:sym typeface="+mn-ea"/>
            </a:endParaRPr>
          </a:p>
        </p:txBody>
      </p:sp>
      <p:sp>
        <p:nvSpPr>
          <p:cNvPr id="11" name="文本框 10"/>
          <p:cNvSpPr txBox="1"/>
          <p:nvPr/>
        </p:nvSpPr>
        <p:spPr>
          <a:xfrm>
            <a:off x="180340" y="3796665"/>
            <a:ext cx="5408295" cy="922020"/>
          </a:xfrm>
          <a:prstGeom prst="rect">
            <a:avLst/>
          </a:prstGeom>
          <a:noFill/>
        </p:spPr>
        <p:txBody>
          <a:bodyPr wrap="square" rtlCol="0" anchor="t">
            <a:spAutoFit/>
          </a:bodyPr>
          <a:p>
            <a:pPr marL="0" indent="261620"/>
            <a:r>
              <a:rPr lang="en-US" sz="1800">
                <a:solidFill>
                  <a:srgbClr val="0A0A0A"/>
                </a:solidFill>
                <a:latin typeface="Times New Roman" panose="02020603050405020304" charset="0"/>
                <a:sym typeface="+mn-ea"/>
              </a:rPr>
              <a:t>In addition, I'm equipped with remarkable organizational skills and</a:t>
            </a:r>
            <a:r>
              <a:rPr lang="en-US" sz="1800">
                <a:solidFill>
                  <a:srgbClr val="FF0000"/>
                </a:solidFill>
                <a:latin typeface="Times New Roman" panose="02020603050405020304" charset="0"/>
                <a:sym typeface="+mn-ea"/>
              </a:rPr>
              <a:t> creative problem-solving abilitie</a:t>
            </a:r>
            <a:r>
              <a:rPr lang="en-US" sz="1800">
                <a:solidFill>
                  <a:srgbClr val="0A0A0A"/>
                </a:solidFill>
                <a:latin typeface="Times New Roman" panose="02020603050405020304" charset="0"/>
                <a:sym typeface="+mn-ea"/>
              </a:rPr>
              <a:t>s, making me a good candidate for the position.</a:t>
            </a:r>
            <a:endParaRPr lang="en-US" altLang="en-US" sz="1800">
              <a:solidFill>
                <a:srgbClr val="0A0A0A"/>
              </a:solidFill>
              <a:latin typeface="Times New Roman" panose="0202060305040502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187960"/>
            <a:ext cx="4572000" cy="368300"/>
          </a:xfrm>
          <a:prstGeom prst="rect">
            <a:avLst/>
          </a:prstGeom>
          <a:noFill/>
        </p:spPr>
        <p:txBody>
          <a:bodyPr wrap="square" rtlCol="0" anchor="t">
            <a:spAutoFit/>
          </a:bodyPr>
          <a:p>
            <a:r>
              <a:rPr lang="zh-CN" altLang="en-US"/>
              <a:t>mount	/maʊnt/	n.山峰 vt.爬上;骑上 vi.爬</a:t>
            </a:r>
            <a:endParaRPr lang="zh-CN" altLang="en-US"/>
          </a:p>
        </p:txBody>
      </p:sp>
      <p:sp>
        <p:nvSpPr>
          <p:cNvPr id="4" name="文本框 3"/>
          <p:cNvSpPr txBox="1"/>
          <p:nvPr/>
        </p:nvSpPr>
        <p:spPr>
          <a:xfrm>
            <a:off x="140335" y="988060"/>
            <a:ext cx="7399020" cy="2584450"/>
          </a:xfrm>
          <a:prstGeom prst="rect">
            <a:avLst/>
          </a:prstGeom>
          <a:noFill/>
        </p:spPr>
        <p:txBody>
          <a:bodyPr wrap="square" rtlCol="0" anchor="t">
            <a:spAutoFit/>
          </a:bodyPr>
          <a:p>
            <a:r>
              <a:rPr lang="en-US" altLang="zh-CN"/>
              <a:t>1. </a:t>
            </a:r>
            <a:r>
              <a:rPr lang="zh-CN" altLang="en-US" b="1">
                <a:solidFill>
                  <a:srgbClr val="C00000"/>
                </a:solidFill>
              </a:rPr>
              <a:t>mounting excitement/concern/tension 越来越兴奋╱关注╱紧张</a:t>
            </a:r>
            <a:endParaRPr lang="zh-CN" altLang="en-US" b="1">
              <a:solidFill>
                <a:srgbClr val="C00000"/>
              </a:solidFill>
            </a:endParaRPr>
          </a:p>
          <a:p>
            <a:endParaRPr lang="zh-CN" altLang="en-US" b="1">
              <a:solidFill>
                <a:srgbClr val="C00000"/>
              </a:solidFill>
            </a:endParaRPr>
          </a:p>
          <a:p>
            <a:r>
              <a:rPr lang="en-US" altLang="zh-CN"/>
              <a:t>2. </a:t>
            </a:r>
            <a:r>
              <a:rPr lang="zh-CN" altLang="en-US">
                <a:sym typeface="+mn-ea"/>
              </a:rPr>
              <a:t>她慢慢地</a:t>
            </a:r>
            <a:r>
              <a:rPr lang="zh-CN" altLang="en-US">
                <a:solidFill>
                  <a:srgbClr val="C00000"/>
                </a:solidFill>
                <a:sym typeface="+mn-ea"/>
              </a:rPr>
              <a:t>爬上</a:t>
            </a:r>
            <a:r>
              <a:rPr lang="zh-CN" altLang="en-US">
                <a:sym typeface="+mn-ea"/>
              </a:rPr>
              <a:t>台阶。</a:t>
            </a:r>
            <a:endParaRPr lang="zh-CN" altLang="en-US"/>
          </a:p>
          <a:p>
            <a:endParaRPr lang="zh-CN" altLang="en-US">
              <a:sym typeface="+mn-ea"/>
            </a:endParaRPr>
          </a:p>
          <a:p>
            <a:endParaRPr lang="zh-CN" altLang="en-US">
              <a:sym typeface="+mn-ea"/>
            </a:endParaRPr>
          </a:p>
          <a:p>
            <a:r>
              <a:rPr lang="en-US" altLang="zh-CN">
                <a:sym typeface="+mn-ea"/>
              </a:rPr>
              <a:t>3. </a:t>
            </a:r>
            <a:r>
              <a:rPr lang="zh-CN" altLang="en-US">
                <a:sym typeface="+mn-ea"/>
              </a:rPr>
              <a:t>他</a:t>
            </a:r>
            <a:r>
              <a:rPr lang="zh-CN" altLang="en-US">
                <a:solidFill>
                  <a:srgbClr val="C00000"/>
                </a:solidFill>
                <a:sym typeface="+mn-ea"/>
              </a:rPr>
              <a:t>登上</a:t>
            </a:r>
            <a:r>
              <a:rPr lang="zh-CN" altLang="en-US">
                <a:sym typeface="+mn-ea"/>
              </a:rPr>
              <a:t>讲台对人群发表演说。</a:t>
            </a:r>
            <a:endParaRPr lang="zh-CN" altLang="en-US"/>
          </a:p>
          <a:p>
            <a:endParaRPr lang="en-US" altLang="zh-CN">
              <a:sym typeface="+mn-ea"/>
            </a:endParaRPr>
          </a:p>
          <a:p>
            <a:r>
              <a:rPr lang="en-US" altLang="zh-CN">
                <a:sym typeface="+mn-ea"/>
              </a:rPr>
              <a:t>4. </a:t>
            </a:r>
            <a:r>
              <a:rPr lang="zh-CN" altLang="en-US">
                <a:sym typeface="+mn-ea"/>
              </a:rPr>
              <a:t>他</a:t>
            </a:r>
            <a:r>
              <a:rPr lang="zh-CN" altLang="en-US">
                <a:solidFill>
                  <a:srgbClr val="C00000"/>
                </a:solidFill>
                <a:sym typeface="+mn-ea"/>
              </a:rPr>
              <a:t>骑上</a:t>
            </a:r>
            <a:r>
              <a:rPr lang="zh-CN" altLang="en-US">
                <a:sym typeface="+mn-ea"/>
              </a:rPr>
              <a:t>马走了。</a:t>
            </a:r>
            <a:endParaRPr lang="zh-CN" altLang="en-US"/>
          </a:p>
          <a:p>
            <a:endParaRPr lang="zh-CN" altLang="en-US"/>
          </a:p>
        </p:txBody>
      </p:sp>
      <p:pic>
        <p:nvPicPr>
          <p:cNvPr id="9" name="图片 8" descr="骑马"/>
          <p:cNvPicPr>
            <a:picLocks noChangeAspect="1"/>
          </p:cNvPicPr>
          <p:nvPr/>
        </p:nvPicPr>
        <p:blipFill>
          <a:blip r:embed="rId4"/>
          <a:stretch>
            <a:fillRect/>
          </a:stretch>
        </p:blipFill>
        <p:spPr>
          <a:xfrm>
            <a:off x="6012815" y="1780540"/>
            <a:ext cx="3000375" cy="3000375"/>
          </a:xfrm>
          <a:prstGeom prst="rect">
            <a:avLst/>
          </a:prstGeom>
        </p:spPr>
      </p:pic>
      <p:sp>
        <p:nvSpPr>
          <p:cNvPr id="10" name="文本框 9"/>
          <p:cNvSpPr txBox="1"/>
          <p:nvPr/>
        </p:nvSpPr>
        <p:spPr>
          <a:xfrm>
            <a:off x="252095" y="1924050"/>
            <a:ext cx="4572000" cy="368300"/>
          </a:xfrm>
          <a:prstGeom prst="rect">
            <a:avLst/>
          </a:prstGeom>
          <a:noFill/>
        </p:spPr>
        <p:txBody>
          <a:bodyPr wrap="square" rtlCol="0" anchor="t">
            <a:spAutoFit/>
          </a:bodyPr>
          <a:p>
            <a:r>
              <a:rPr lang="zh-CN" altLang="en-US">
                <a:sym typeface="+mn-ea"/>
              </a:rPr>
              <a:t>She slowly</a:t>
            </a:r>
            <a:r>
              <a:rPr lang="zh-CN" altLang="en-US">
                <a:solidFill>
                  <a:srgbClr val="C00000"/>
                </a:solidFill>
                <a:sym typeface="+mn-ea"/>
              </a:rPr>
              <a:t> mounted</a:t>
            </a:r>
            <a:r>
              <a:rPr lang="zh-CN" altLang="en-US">
                <a:sym typeface="+mn-ea"/>
              </a:rPr>
              <a:t> the steps. </a:t>
            </a:r>
            <a:endParaRPr lang="zh-CN" altLang="en-US">
              <a:sym typeface="+mn-ea"/>
            </a:endParaRPr>
          </a:p>
        </p:txBody>
      </p:sp>
      <p:sp>
        <p:nvSpPr>
          <p:cNvPr id="11" name="文本框 10"/>
          <p:cNvSpPr txBox="1"/>
          <p:nvPr/>
        </p:nvSpPr>
        <p:spPr>
          <a:xfrm>
            <a:off x="252095" y="2644140"/>
            <a:ext cx="5220335" cy="386715"/>
          </a:xfrm>
          <a:prstGeom prst="rect">
            <a:avLst/>
          </a:prstGeom>
          <a:noFill/>
        </p:spPr>
        <p:txBody>
          <a:bodyPr wrap="square" rtlCol="0" anchor="t">
            <a:noAutofit/>
          </a:bodyPr>
          <a:p>
            <a:r>
              <a:rPr lang="zh-CN" altLang="en-US">
                <a:sym typeface="+mn-ea"/>
              </a:rPr>
              <a:t>He </a:t>
            </a:r>
            <a:r>
              <a:rPr lang="zh-CN" altLang="en-US">
                <a:solidFill>
                  <a:srgbClr val="C00000"/>
                </a:solidFill>
                <a:sym typeface="+mn-ea"/>
              </a:rPr>
              <a:t>mounted</a:t>
            </a:r>
            <a:r>
              <a:rPr lang="zh-CN" altLang="en-US">
                <a:sym typeface="+mn-ea"/>
              </a:rPr>
              <a:t> the platform and addressed the crowd. </a:t>
            </a:r>
            <a:endParaRPr lang="zh-CN" altLang="en-US"/>
          </a:p>
          <a:p>
            <a:endParaRPr lang="zh-CN" altLang="en-US"/>
          </a:p>
        </p:txBody>
      </p:sp>
      <p:sp>
        <p:nvSpPr>
          <p:cNvPr id="12" name="文本框 11"/>
          <p:cNvSpPr txBox="1"/>
          <p:nvPr/>
        </p:nvSpPr>
        <p:spPr>
          <a:xfrm>
            <a:off x="424815" y="3289300"/>
            <a:ext cx="4572000" cy="368300"/>
          </a:xfrm>
          <a:prstGeom prst="rect">
            <a:avLst/>
          </a:prstGeom>
          <a:noFill/>
        </p:spPr>
        <p:txBody>
          <a:bodyPr wrap="square" rtlCol="0" anchor="t">
            <a:spAutoFit/>
          </a:bodyPr>
          <a:p>
            <a:r>
              <a:rPr lang="zh-CN" altLang="en-US">
                <a:sym typeface="+mn-ea"/>
              </a:rPr>
              <a:t>He</a:t>
            </a:r>
            <a:r>
              <a:rPr lang="zh-CN" altLang="en-US">
                <a:solidFill>
                  <a:srgbClr val="C00000"/>
                </a:solidFill>
                <a:sym typeface="+mn-ea"/>
              </a:rPr>
              <a:t> mounted</a:t>
            </a:r>
            <a:r>
              <a:rPr lang="zh-CN" altLang="en-US">
                <a:sym typeface="+mn-ea"/>
              </a:rPr>
              <a:t> his horse and rode away. </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87960"/>
            <a:ext cx="6920865" cy="368300"/>
          </a:xfrm>
          <a:prstGeom prst="rect">
            <a:avLst/>
          </a:prstGeom>
          <a:noFill/>
        </p:spPr>
        <p:txBody>
          <a:bodyPr wrap="square" rtlCol="0" anchor="t">
            <a:spAutoFit/>
          </a:bodyPr>
          <a:p>
            <a:r>
              <a:rPr lang="zh-CN" altLang="en-US"/>
              <a:t>application	/ˌæplɪˈkeɪʃn/	n.申请(表);用途;应用程序</a:t>
            </a:r>
            <a:endParaRPr lang="zh-CN" altLang="en-US"/>
          </a:p>
        </p:txBody>
      </p:sp>
      <p:sp>
        <p:nvSpPr>
          <p:cNvPr id="4" name="文本框 3"/>
          <p:cNvSpPr txBox="1"/>
          <p:nvPr/>
        </p:nvSpPr>
        <p:spPr>
          <a:xfrm>
            <a:off x="130810" y="2284095"/>
            <a:ext cx="8272780" cy="1198880"/>
          </a:xfrm>
          <a:prstGeom prst="rect">
            <a:avLst/>
          </a:prstGeom>
          <a:noFill/>
        </p:spPr>
        <p:txBody>
          <a:bodyPr wrap="square" rtlCol="0" anchor="t">
            <a:spAutoFit/>
          </a:bodyPr>
          <a:p>
            <a:endParaRPr lang="en-US" altLang="zh-CN"/>
          </a:p>
          <a:p>
            <a:r>
              <a:rPr lang="en-US" altLang="zh-CN"/>
              <a:t>3.  </a:t>
            </a:r>
            <a:r>
              <a:rPr lang="en-US" altLang="zh-CN" b="1">
                <a:solidFill>
                  <a:srgbClr val="C00000"/>
                </a:solidFill>
              </a:rPr>
              <a:t>apply for </a:t>
            </a:r>
            <a:r>
              <a:rPr lang="zh-CN" altLang="en-US" b="1">
                <a:solidFill>
                  <a:srgbClr val="C00000"/>
                </a:solidFill>
              </a:rPr>
              <a:t>申请</a:t>
            </a:r>
            <a:r>
              <a:rPr lang="en-US" altLang="zh-CN" b="1">
                <a:solidFill>
                  <a:srgbClr val="C00000"/>
                </a:solidFill>
              </a:rPr>
              <a:t>...</a:t>
            </a:r>
            <a:endParaRPr lang="en-US" altLang="zh-CN"/>
          </a:p>
          <a:p>
            <a:r>
              <a:rPr lang="zh-CN" altLang="en-US"/>
              <a:t>我写信</a:t>
            </a:r>
            <a:r>
              <a:rPr lang="zh-CN" altLang="en-US">
                <a:solidFill>
                  <a:srgbClr val="FF0000"/>
                </a:solidFill>
              </a:rPr>
              <a:t>申请这份志愿工作</a:t>
            </a:r>
            <a:r>
              <a:rPr lang="zh-CN" altLang="en-US"/>
              <a:t>,我认为我能够胜任该工作。</a:t>
            </a:r>
            <a:endParaRPr lang="zh-CN" altLang="en-US"/>
          </a:p>
          <a:p>
            <a:endParaRPr lang="zh-CN" altLang="en-US"/>
          </a:p>
        </p:txBody>
      </p:sp>
      <p:sp>
        <p:nvSpPr>
          <p:cNvPr id="11" name="文本框 10"/>
          <p:cNvSpPr txBox="1"/>
          <p:nvPr/>
        </p:nvSpPr>
        <p:spPr>
          <a:xfrm>
            <a:off x="180340" y="556260"/>
            <a:ext cx="8846185" cy="950595"/>
          </a:xfrm>
          <a:prstGeom prst="rect">
            <a:avLst/>
          </a:prstGeom>
          <a:noFill/>
        </p:spPr>
        <p:txBody>
          <a:bodyPr wrap="square" rtlCol="0" anchor="t">
            <a:noAutofit/>
          </a:bodyPr>
          <a:p>
            <a:r>
              <a:rPr lang="en-US" altLang="zh-CN">
                <a:sym typeface="+mn-ea"/>
              </a:rPr>
              <a:t>1.</a:t>
            </a:r>
            <a:r>
              <a:rPr lang="en-US" altLang="zh-CN" b="1">
                <a:solidFill>
                  <a:srgbClr val="C00000"/>
                </a:solidFill>
                <a:sym typeface="+mn-ea"/>
              </a:rPr>
              <a:t> application form </a:t>
            </a:r>
            <a:r>
              <a:rPr lang="zh-CN" altLang="en-US" b="1">
                <a:solidFill>
                  <a:srgbClr val="C00000"/>
                </a:solidFill>
                <a:sym typeface="+mn-ea"/>
              </a:rPr>
              <a:t>申请表</a:t>
            </a:r>
            <a:endParaRPr lang="zh-CN" altLang="en-US">
              <a:sym typeface="+mn-ea"/>
            </a:endParaRPr>
          </a:p>
          <a:p>
            <a:r>
              <a:rPr lang="zh-CN" altLang="en-US">
                <a:sym typeface="+mn-ea"/>
              </a:rPr>
              <a:t>如果您对此感兴趣，请将</a:t>
            </a:r>
            <a:r>
              <a:rPr lang="zh-CN" altLang="en-US">
                <a:solidFill>
                  <a:srgbClr val="FF0000"/>
                </a:solidFill>
                <a:sym typeface="+mn-ea"/>
              </a:rPr>
              <a:t>申请表</a:t>
            </a:r>
            <a:r>
              <a:rPr lang="zh-CN" altLang="en-US">
                <a:sym typeface="+mn-ea"/>
              </a:rPr>
              <a:t>通过电子邮件发送到APA@qq.com。</a:t>
            </a:r>
            <a:r>
              <a:rPr lang="en-US" altLang="zh-CN" sz="1400">
                <a:solidFill>
                  <a:schemeClr val="accent6">
                    <a:lumMod val="50000"/>
                  </a:schemeClr>
                </a:solidFill>
                <a:sym typeface="+mn-ea"/>
              </a:rPr>
              <a:t>(</a:t>
            </a:r>
            <a:r>
              <a:rPr lang="zh-CN" altLang="en-US" sz="1400">
                <a:solidFill>
                  <a:schemeClr val="accent6">
                    <a:lumMod val="50000"/>
                  </a:schemeClr>
                </a:solidFill>
                <a:sym typeface="+mn-ea"/>
              </a:rPr>
              <a:t>应用文之申请信</a:t>
            </a:r>
            <a:r>
              <a:rPr lang="en-US" altLang="zh-CN" sz="1400">
                <a:solidFill>
                  <a:schemeClr val="accent6">
                    <a:lumMod val="50000"/>
                  </a:schemeClr>
                </a:solidFill>
                <a:sym typeface="+mn-ea"/>
              </a:rPr>
              <a:t>)</a:t>
            </a:r>
            <a:endParaRPr lang="zh-CN" altLang="en-US" sz="1400"/>
          </a:p>
          <a:p>
            <a:endParaRPr lang="zh-CN" altLang="en-US">
              <a:sym typeface="+mn-ea"/>
            </a:endParaRPr>
          </a:p>
          <a:p>
            <a:endParaRPr lang="zh-CN" altLang="en-US">
              <a:sym typeface="+mn-ea"/>
            </a:endParaRPr>
          </a:p>
          <a:p>
            <a:r>
              <a:rPr lang="en-US" altLang="zh-CN">
                <a:sym typeface="+mn-ea"/>
              </a:rPr>
              <a:t>2. </a:t>
            </a:r>
            <a:r>
              <a:rPr lang="zh-CN" altLang="en-US">
                <a:sym typeface="+mn-ea"/>
              </a:rPr>
              <a:t>如果您能在方便的时候</a:t>
            </a:r>
            <a:r>
              <a:rPr lang="zh-CN" altLang="en-US">
                <a:solidFill>
                  <a:srgbClr val="FF0000"/>
                </a:solidFill>
                <a:sym typeface="+mn-ea"/>
              </a:rPr>
              <a:t>考虑我的申请</a:t>
            </a:r>
            <a:r>
              <a:rPr lang="zh-CN" altLang="en-US">
                <a:sym typeface="+mn-ea"/>
              </a:rPr>
              <a:t>，我将不胜感激。</a:t>
            </a:r>
            <a:r>
              <a:rPr lang="en-US" altLang="zh-CN">
                <a:solidFill>
                  <a:schemeClr val="accent6">
                    <a:lumMod val="50000"/>
                  </a:schemeClr>
                </a:solidFill>
                <a:sym typeface="+mn-ea"/>
              </a:rPr>
              <a:t>(</a:t>
            </a:r>
            <a:r>
              <a:rPr lang="zh-CN" altLang="en-US">
                <a:solidFill>
                  <a:schemeClr val="accent6">
                    <a:lumMod val="50000"/>
                  </a:schemeClr>
                </a:solidFill>
                <a:sym typeface="+mn-ea"/>
              </a:rPr>
              <a:t>应用文之申请信</a:t>
            </a:r>
            <a:r>
              <a:rPr lang="en-US" altLang="zh-CN">
                <a:solidFill>
                  <a:schemeClr val="accent6">
                    <a:lumMod val="50000"/>
                  </a:schemeClr>
                </a:solidFill>
                <a:sym typeface="+mn-ea"/>
              </a:rPr>
              <a:t>)</a:t>
            </a:r>
            <a:endParaRPr lang="zh-CN" altLang="en-US"/>
          </a:p>
          <a:p>
            <a:endParaRPr lang="zh-CN" altLang="en-US">
              <a:sym typeface="+mn-ea"/>
            </a:endParaRPr>
          </a:p>
          <a:p>
            <a:endParaRPr lang="zh-CN" altLang="en-US">
              <a:sym typeface="+mn-ea"/>
            </a:endParaRPr>
          </a:p>
          <a:p>
            <a:endParaRPr lang="zh-CN" altLang="en-US">
              <a:sym typeface="+mn-ea"/>
            </a:endParaRPr>
          </a:p>
          <a:p>
            <a:endParaRPr lang="zh-CN" altLang="en-US">
              <a:sym typeface="+mn-ea"/>
            </a:endParaRPr>
          </a:p>
          <a:p>
            <a:endParaRPr lang="zh-CN" altLang="en-US">
              <a:sym typeface="+mn-ea"/>
            </a:endParaRPr>
          </a:p>
          <a:p>
            <a:endParaRPr lang="zh-CN" altLang="en-US"/>
          </a:p>
          <a:p>
            <a:endParaRPr lang="zh-CN" altLang="en-US"/>
          </a:p>
        </p:txBody>
      </p:sp>
      <p:pic>
        <p:nvPicPr>
          <p:cNvPr id="9" name="图片 8" descr="报告 文件"/>
          <p:cNvPicPr>
            <a:picLocks noChangeAspect="1"/>
          </p:cNvPicPr>
          <p:nvPr/>
        </p:nvPicPr>
        <p:blipFill>
          <a:blip r:embed="rId4"/>
          <a:stretch>
            <a:fillRect/>
          </a:stretch>
        </p:blipFill>
        <p:spPr>
          <a:xfrm>
            <a:off x="6946265" y="2572385"/>
            <a:ext cx="2257425" cy="2257425"/>
          </a:xfrm>
          <a:prstGeom prst="rect">
            <a:avLst/>
          </a:prstGeom>
        </p:spPr>
      </p:pic>
      <p:sp>
        <p:nvSpPr>
          <p:cNvPr id="10" name="文本框 9"/>
          <p:cNvSpPr txBox="1"/>
          <p:nvPr/>
        </p:nvSpPr>
        <p:spPr>
          <a:xfrm>
            <a:off x="229235" y="1137920"/>
            <a:ext cx="8240395" cy="368300"/>
          </a:xfrm>
          <a:prstGeom prst="rect">
            <a:avLst/>
          </a:prstGeom>
          <a:noFill/>
        </p:spPr>
        <p:txBody>
          <a:bodyPr wrap="square" rtlCol="0" anchor="t">
            <a:spAutoFit/>
          </a:bodyPr>
          <a:p>
            <a:r>
              <a:rPr lang="en-US" altLang="zh-CN">
                <a:sym typeface="+mn-ea"/>
              </a:rPr>
              <a:t> If you are mterested in it, please send your </a:t>
            </a:r>
            <a:r>
              <a:rPr lang="en-US" altLang="zh-CN">
                <a:solidFill>
                  <a:srgbClr val="FF0000"/>
                </a:solidFill>
                <a:sym typeface="+mn-ea"/>
              </a:rPr>
              <a:t>application form</a:t>
            </a:r>
            <a:r>
              <a:rPr lang="en-US" altLang="zh-CN">
                <a:sym typeface="+mn-ea"/>
              </a:rPr>
              <a:t> by email to APA@qq.com.</a:t>
            </a:r>
            <a:endParaRPr lang="en-US" altLang="zh-CN">
              <a:sym typeface="+mn-ea"/>
            </a:endParaRPr>
          </a:p>
        </p:txBody>
      </p:sp>
      <p:sp>
        <p:nvSpPr>
          <p:cNvPr id="12" name="文本框 11"/>
          <p:cNvSpPr txBox="1"/>
          <p:nvPr/>
        </p:nvSpPr>
        <p:spPr>
          <a:xfrm>
            <a:off x="324485" y="2068195"/>
            <a:ext cx="6802755" cy="645160"/>
          </a:xfrm>
          <a:prstGeom prst="rect">
            <a:avLst/>
          </a:prstGeom>
          <a:noFill/>
        </p:spPr>
        <p:txBody>
          <a:bodyPr wrap="square" rtlCol="0" anchor="t">
            <a:spAutoFit/>
          </a:bodyPr>
          <a:p>
            <a:r>
              <a:rPr lang="zh-CN" altLang="en-US">
                <a:sym typeface="+mn-ea"/>
              </a:rPr>
              <a:t>I'd appreciate it if you could </a:t>
            </a:r>
            <a:r>
              <a:rPr lang="zh-CN" altLang="en-US">
                <a:solidFill>
                  <a:srgbClr val="FF0000"/>
                </a:solidFill>
                <a:sym typeface="+mn-ea"/>
              </a:rPr>
              <a:t>take my application into account</a:t>
            </a:r>
            <a:r>
              <a:rPr lang="zh-CN" altLang="en-US">
                <a:sym typeface="+mn-ea"/>
              </a:rPr>
              <a:t> at your convenience.</a:t>
            </a:r>
            <a:endParaRPr lang="zh-CN" altLang="en-US">
              <a:sym typeface="+mn-ea"/>
            </a:endParaRPr>
          </a:p>
        </p:txBody>
      </p:sp>
      <p:sp>
        <p:nvSpPr>
          <p:cNvPr id="13" name="文本框 12"/>
          <p:cNvSpPr txBox="1"/>
          <p:nvPr/>
        </p:nvSpPr>
        <p:spPr>
          <a:xfrm>
            <a:off x="180340" y="3275330"/>
            <a:ext cx="6442075" cy="645160"/>
          </a:xfrm>
          <a:prstGeom prst="rect">
            <a:avLst/>
          </a:prstGeom>
          <a:noFill/>
        </p:spPr>
        <p:txBody>
          <a:bodyPr wrap="square" rtlCol="0" anchor="t">
            <a:spAutoFit/>
          </a:bodyPr>
          <a:p>
            <a:r>
              <a:rPr lang="zh-CN" altLang="en-US">
                <a:sym typeface="+mn-ea"/>
              </a:rPr>
              <a:t>I'm writing to </a:t>
            </a:r>
            <a:r>
              <a:rPr lang="zh-CN" altLang="en-US">
                <a:solidFill>
                  <a:srgbClr val="FF0000"/>
                </a:solidFill>
                <a:sym typeface="+mn-ea"/>
              </a:rPr>
              <a:t>apply for the voluntary job</a:t>
            </a:r>
            <a:r>
              <a:rPr lang="zh-CN" altLang="en-US">
                <a:sym typeface="+mn-ea"/>
              </a:rPr>
              <a:t>, which I think I am </a:t>
            </a:r>
            <a:r>
              <a:rPr lang="en-US" altLang="zh-CN">
                <a:sym typeface="+mn-ea"/>
              </a:rPr>
              <a:t> </a:t>
            </a:r>
            <a:r>
              <a:rPr lang="zh-CN" altLang="en-US">
                <a:sym typeface="+mn-ea"/>
              </a:rPr>
              <a:t>qualified for.</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3" grpId="0"/>
      <p:bldP spid="1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87960"/>
            <a:ext cx="6920865" cy="368300"/>
          </a:xfrm>
          <a:prstGeom prst="rect">
            <a:avLst/>
          </a:prstGeom>
          <a:noFill/>
        </p:spPr>
        <p:txBody>
          <a:bodyPr wrap="square" rtlCol="0" anchor="t">
            <a:spAutoFit/>
          </a:bodyPr>
          <a:p>
            <a:r>
              <a:rPr lang="zh-CN" altLang="en-US"/>
              <a:t>application	/ˌæplɪˈkeɪʃn/	n.申请(表);用途;应用程序</a:t>
            </a:r>
            <a:endParaRPr lang="zh-CN" altLang="en-US"/>
          </a:p>
        </p:txBody>
      </p:sp>
      <p:sp>
        <p:nvSpPr>
          <p:cNvPr id="10" name="文本框 9"/>
          <p:cNvSpPr txBox="1"/>
          <p:nvPr>
            <p:custDataLst>
              <p:tags r:id="rId4"/>
            </p:custDataLst>
          </p:nvPr>
        </p:nvSpPr>
        <p:spPr>
          <a:xfrm>
            <a:off x="130810" y="646430"/>
            <a:ext cx="8705850" cy="1198880"/>
          </a:xfrm>
          <a:prstGeom prst="rect">
            <a:avLst/>
          </a:prstGeom>
          <a:noFill/>
        </p:spPr>
        <p:txBody>
          <a:bodyPr wrap="square" rtlCol="0" anchor="t">
            <a:spAutoFit/>
          </a:bodyPr>
          <a:p>
            <a:r>
              <a:rPr lang="en-US" altLang="zh-CN"/>
              <a:t>4. </a:t>
            </a:r>
            <a:r>
              <a:rPr lang="en-US" altLang="zh-CN" b="1">
                <a:solidFill>
                  <a:srgbClr val="C00000"/>
                </a:solidFill>
              </a:rPr>
              <a:t>apply to...</a:t>
            </a:r>
            <a:r>
              <a:rPr lang="zh-CN" altLang="en-US" b="1">
                <a:solidFill>
                  <a:srgbClr val="C00000"/>
                </a:solidFill>
              </a:rPr>
              <a:t>申请做</a:t>
            </a:r>
            <a:r>
              <a:rPr lang="en-US" altLang="zh-CN" b="1">
                <a:solidFill>
                  <a:srgbClr val="C00000"/>
                </a:solidFill>
              </a:rPr>
              <a:t>...</a:t>
            </a:r>
            <a:endParaRPr lang="en-US" altLang="zh-CN"/>
          </a:p>
          <a:p>
            <a:r>
              <a:rPr lang="zh-CN" altLang="en-US"/>
              <a:t>得知我们学校的英语协会现在需要一些志愿者，我写信</a:t>
            </a:r>
            <a:r>
              <a:rPr lang="zh-CN" altLang="en-US">
                <a:solidFill>
                  <a:srgbClr val="FF0000"/>
                </a:solidFill>
              </a:rPr>
              <a:t>申请加入</a:t>
            </a:r>
            <a:r>
              <a:rPr lang="zh-CN" altLang="en-US"/>
              <a:t>。</a:t>
            </a:r>
            <a:r>
              <a:rPr lang="en-US" altLang="zh-CN">
                <a:solidFill>
                  <a:schemeClr val="accent6">
                    <a:lumMod val="50000"/>
                  </a:schemeClr>
                </a:solidFill>
              </a:rPr>
              <a:t>(</a:t>
            </a:r>
            <a:r>
              <a:rPr lang="zh-CN" altLang="en-US">
                <a:solidFill>
                  <a:schemeClr val="accent6">
                    <a:lumMod val="50000"/>
                  </a:schemeClr>
                </a:solidFill>
              </a:rPr>
              <a:t>应用文写作之申请信</a:t>
            </a:r>
            <a:r>
              <a:rPr lang="en-US" altLang="zh-CN">
                <a:solidFill>
                  <a:schemeClr val="accent6">
                    <a:lumMod val="50000"/>
                  </a:schemeClr>
                </a:solidFill>
              </a:rPr>
              <a:t>)</a:t>
            </a:r>
            <a:endParaRPr lang="en-US" altLang="zh-CN">
              <a:solidFill>
                <a:schemeClr val="accent6">
                  <a:lumMod val="50000"/>
                </a:schemeClr>
              </a:solidFill>
            </a:endParaRPr>
          </a:p>
          <a:p>
            <a:endParaRPr lang="en-US" altLang="zh-CN">
              <a:solidFill>
                <a:schemeClr val="accent6">
                  <a:lumMod val="50000"/>
                </a:schemeClr>
              </a:solidFill>
            </a:endParaRPr>
          </a:p>
        </p:txBody>
      </p:sp>
      <p:sp>
        <p:nvSpPr>
          <p:cNvPr id="100" name="文本框 99"/>
          <p:cNvSpPr txBox="1"/>
          <p:nvPr/>
        </p:nvSpPr>
        <p:spPr>
          <a:xfrm>
            <a:off x="108585" y="2140585"/>
            <a:ext cx="8576945" cy="1476375"/>
          </a:xfrm>
          <a:prstGeom prst="rect">
            <a:avLst/>
          </a:prstGeom>
          <a:noFill/>
          <a:ln w="9525">
            <a:noFill/>
          </a:ln>
        </p:spPr>
        <p:txBody>
          <a:bodyPr wrap="square">
            <a:spAutoFit/>
          </a:bodyPr>
          <a:p>
            <a:pPr marL="0" indent="0"/>
            <a:r>
              <a:rPr lang="en-US" altLang="zh-CN" sz="1800" b="0">
                <a:solidFill>
                  <a:srgbClr val="101214"/>
                </a:solidFill>
                <a:ea typeface="宋体" panose="02010600030101010101" pitchFamily="2" charset="-122"/>
              </a:rPr>
              <a:t>5. </a:t>
            </a:r>
            <a:r>
              <a:rPr lang="en-US" altLang="zh-CN" sz="1800" b="1">
                <a:solidFill>
                  <a:srgbClr val="C00000"/>
                </a:solidFill>
                <a:ea typeface="宋体" panose="02010600030101010101" pitchFamily="2" charset="-122"/>
              </a:rPr>
              <a:t>apply...to...</a:t>
            </a:r>
            <a:r>
              <a:rPr lang="zh-CN" altLang="en-US" sz="1800" b="1">
                <a:solidFill>
                  <a:srgbClr val="C00000"/>
                </a:solidFill>
                <a:ea typeface="宋体" panose="02010600030101010101" pitchFamily="2" charset="-122"/>
              </a:rPr>
              <a:t>把</a:t>
            </a:r>
            <a:r>
              <a:rPr lang="en-US" altLang="zh-CN" sz="1800" b="1">
                <a:solidFill>
                  <a:srgbClr val="C00000"/>
                </a:solidFill>
                <a:ea typeface="宋体" panose="02010600030101010101" pitchFamily="2" charset="-122"/>
              </a:rPr>
              <a:t>...</a:t>
            </a:r>
            <a:r>
              <a:rPr lang="zh-CN" altLang="en-US" sz="1800" b="1">
                <a:solidFill>
                  <a:srgbClr val="C00000"/>
                </a:solidFill>
                <a:ea typeface="宋体" panose="02010600030101010101" pitchFamily="2" charset="-122"/>
              </a:rPr>
              <a:t>应用到</a:t>
            </a:r>
            <a:r>
              <a:rPr lang="en-US" altLang="zh-CN" sz="1800" b="1">
                <a:solidFill>
                  <a:srgbClr val="C00000"/>
                </a:solidFill>
                <a:ea typeface="宋体" panose="02010600030101010101" pitchFamily="2" charset="-122"/>
              </a:rPr>
              <a:t>...</a:t>
            </a:r>
            <a:endParaRPr lang="en-US" altLang="zh-CN" sz="1800" b="0">
              <a:solidFill>
                <a:srgbClr val="101214"/>
              </a:solidFill>
              <a:ea typeface="宋体" panose="02010600030101010101" pitchFamily="2" charset="-122"/>
            </a:endParaRPr>
          </a:p>
          <a:p>
            <a:pPr marL="0" indent="0"/>
            <a:r>
              <a:rPr lang="zh-CN" sz="1800" b="0">
                <a:solidFill>
                  <a:srgbClr val="101214"/>
                </a:solidFill>
                <a:ea typeface="宋体" panose="02010600030101010101" pitchFamily="2" charset="-122"/>
              </a:rPr>
              <a:t>他在森林里的经历</a:t>
            </a:r>
            <a:r>
              <a:rPr lang="zh-CN" sz="1800" b="0">
                <a:solidFill>
                  <a:srgbClr val="101214"/>
                </a:solidFill>
                <a:latin typeface="Segoe UI" panose="020B0502040204020203" charset="0"/>
                <a:ea typeface="宋体" panose="02010600030101010101" pitchFamily="2" charset="-122"/>
              </a:rPr>
              <a:t>为他</a:t>
            </a:r>
            <a:r>
              <a:rPr lang="zh-CN" sz="1800" b="0">
                <a:solidFill>
                  <a:srgbClr val="101214"/>
                </a:solidFill>
                <a:ea typeface="宋体" panose="02010600030101010101" pitchFamily="2" charset="-122"/>
              </a:rPr>
              <a:t>做好了充分的准备，</a:t>
            </a:r>
            <a:r>
              <a:rPr lang="zh-CN" sz="1800" b="0">
                <a:solidFill>
                  <a:srgbClr val="101214"/>
                </a:solidFill>
                <a:latin typeface="Segoe UI" panose="020B0502040204020203" charset="0"/>
                <a:ea typeface="宋体" panose="02010600030101010101" pitchFamily="2" charset="-122"/>
              </a:rPr>
              <a:t>这使得</a:t>
            </a:r>
            <a:r>
              <a:rPr lang="zh-CN" sz="1800" b="0">
                <a:solidFill>
                  <a:srgbClr val="101214"/>
                </a:solidFill>
                <a:ea typeface="宋体" panose="02010600030101010101" pitchFamily="2" charset="-122"/>
              </a:rPr>
              <a:t>他能够</a:t>
            </a:r>
            <a:r>
              <a:rPr lang="zh-CN" sz="1800" b="0">
                <a:solidFill>
                  <a:srgbClr val="FF0000"/>
                </a:solidFill>
                <a:ea typeface="宋体" panose="02010600030101010101" pitchFamily="2" charset="-122"/>
              </a:rPr>
              <a:t>运用</a:t>
            </a:r>
            <a:r>
              <a:rPr lang="zh-CN" sz="1800" b="0">
                <a:solidFill>
                  <a:srgbClr val="101214"/>
                </a:solidFill>
                <a:ea typeface="宋体" panose="02010600030101010101" pitchFamily="2" charset="-122"/>
              </a:rPr>
              <a:t>他所学到的知识</a:t>
            </a:r>
            <a:r>
              <a:rPr lang="zh-CN" sz="1800" b="0">
                <a:solidFill>
                  <a:srgbClr val="FF0000"/>
                </a:solidFill>
                <a:ea typeface="宋体" panose="02010600030101010101" pitchFamily="2" charset="-122"/>
              </a:rPr>
              <a:t>来</a:t>
            </a:r>
            <a:r>
              <a:rPr lang="zh-CN" sz="1800" b="0">
                <a:solidFill>
                  <a:srgbClr val="101214"/>
                </a:solidFill>
                <a:ea typeface="宋体" panose="02010600030101010101" pitchFamily="2" charset="-122"/>
              </a:rPr>
              <a:t>帮助动物收容所的动物。</a:t>
            </a:r>
            <a:r>
              <a:rPr lang="en-US" altLang="zh-CN" sz="1800">
                <a:solidFill>
                  <a:schemeClr val="accent6">
                    <a:lumMod val="50000"/>
                  </a:schemeClr>
                </a:solidFill>
                <a:sym typeface="+mn-ea"/>
              </a:rPr>
              <a:t>(</a:t>
            </a:r>
            <a:r>
              <a:rPr lang="zh-CN" altLang="en-US" sz="1800">
                <a:solidFill>
                  <a:schemeClr val="accent6">
                    <a:lumMod val="50000"/>
                  </a:schemeClr>
                </a:solidFill>
                <a:sym typeface="+mn-ea"/>
              </a:rPr>
              <a:t>读后续写之救助野生动物</a:t>
            </a:r>
            <a:r>
              <a:rPr lang="en-US" altLang="zh-CN" sz="1800">
                <a:solidFill>
                  <a:schemeClr val="accent6">
                    <a:lumMod val="50000"/>
                  </a:schemeClr>
                </a:solidFill>
                <a:sym typeface="+mn-ea"/>
              </a:rPr>
              <a:t>)</a:t>
            </a:r>
            <a:endParaRPr lang="zh-CN" altLang="en-US" sz="1800"/>
          </a:p>
          <a:p>
            <a:pPr marL="0" indent="0"/>
            <a:endParaRPr lang="en-US" sz="1800" b="0">
              <a:solidFill>
                <a:srgbClr val="424242"/>
              </a:solidFill>
              <a:latin typeface="Calibri" panose="020F0502020204030204" pitchFamily="34" charset="0"/>
              <a:ea typeface="宋体" panose="02010600030101010101" pitchFamily="2" charset="-122"/>
              <a:cs typeface="Times New Roman" panose="02020603050405020304" charset="0"/>
            </a:endParaRPr>
          </a:p>
          <a:p>
            <a:endParaRPr lang="en-US" altLang="en-US" sz="1800" b="0">
              <a:solidFill>
                <a:srgbClr val="424242"/>
              </a:solidFill>
              <a:latin typeface="Calibri" panose="020F0502020204030204" pitchFamily="34" charset="0"/>
              <a:ea typeface="宋体" panose="02010600030101010101" pitchFamily="2" charset="-122"/>
              <a:cs typeface="Times New Roman" panose="02020603050405020304" charset="0"/>
            </a:endParaRPr>
          </a:p>
        </p:txBody>
      </p:sp>
      <p:pic>
        <p:nvPicPr>
          <p:cNvPr id="13" name="图片 12" descr="可爱动物 "/>
          <p:cNvPicPr>
            <a:picLocks noChangeAspect="1"/>
          </p:cNvPicPr>
          <p:nvPr/>
        </p:nvPicPr>
        <p:blipFill>
          <a:blip r:embed="rId5"/>
          <a:stretch>
            <a:fillRect/>
          </a:stretch>
        </p:blipFill>
        <p:spPr>
          <a:xfrm>
            <a:off x="252095" y="3781425"/>
            <a:ext cx="8293100" cy="1389380"/>
          </a:xfrm>
          <a:prstGeom prst="rect">
            <a:avLst/>
          </a:prstGeom>
        </p:spPr>
      </p:pic>
      <p:sp>
        <p:nvSpPr>
          <p:cNvPr id="4" name="文本框 3"/>
          <p:cNvSpPr txBox="1"/>
          <p:nvPr/>
        </p:nvSpPr>
        <p:spPr>
          <a:xfrm>
            <a:off x="180340" y="1420495"/>
            <a:ext cx="8444230" cy="645160"/>
          </a:xfrm>
          <a:prstGeom prst="rect">
            <a:avLst/>
          </a:prstGeom>
          <a:noFill/>
        </p:spPr>
        <p:txBody>
          <a:bodyPr wrap="square" rtlCol="0" anchor="t">
            <a:spAutoFit/>
          </a:bodyPr>
          <a:p>
            <a:r>
              <a:rPr lang="en-US" altLang="zh-CN">
                <a:sym typeface="+mn-ea"/>
              </a:rPr>
              <a:t>Learning that the English Association of our school is now in need of some volunteers, I’m writing to </a:t>
            </a:r>
            <a:r>
              <a:rPr lang="en-US" altLang="zh-CN">
                <a:solidFill>
                  <a:srgbClr val="FF0000"/>
                </a:solidFill>
                <a:sym typeface="+mn-ea"/>
              </a:rPr>
              <a:t>apply to join it</a:t>
            </a:r>
            <a:r>
              <a:rPr lang="en-US" altLang="zh-CN">
                <a:sym typeface="+mn-ea"/>
              </a:rPr>
              <a:t>.</a:t>
            </a:r>
            <a:endParaRPr lang="en-US" altLang="zh-CN">
              <a:sym typeface="+mn-ea"/>
            </a:endParaRPr>
          </a:p>
        </p:txBody>
      </p:sp>
      <p:sp>
        <p:nvSpPr>
          <p:cNvPr id="9" name="文本框 8"/>
          <p:cNvSpPr txBox="1"/>
          <p:nvPr/>
        </p:nvSpPr>
        <p:spPr>
          <a:xfrm>
            <a:off x="180340" y="3020060"/>
            <a:ext cx="8444230" cy="645160"/>
          </a:xfrm>
          <a:prstGeom prst="rect">
            <a:avLst/>
          </a:prstGeom>
          <a:noFill/>
        </p:spPr>
        <p:txBody>
          <a:bodyPr wrap="square" rtlCol="0" anchor="t">
            <a:spAutoFit/>
          </a:bodyPr>
          <a:p>
            <a:pPr marL="0" indent="0"/>
            <a:r>
              <a:rPr lang="en-US" sz="1800">
                <a:solidFill>
                  <a:srgbClr val="424242"/>
                </a:solidFill>
                <a:cs typeface="Times New Roman" panose="02020603050405020304" charset="0"/>
                <a:sym typeface="+mn-ea"/>
              </a:rPr>
              <a:t>His </a:t>
            </a:r>
            <a:r>
              <a:rPr lang="en-US" sz="1800">
                <a:solidFill>
                  <a:srgbClr val="424242"/>
                </a:solidFill>
                <a:sym typeface="+mn-ea"/>
              </a:rPr>
              <a:t>experience</a:t>
            </a:r>
            <a:r>
              <a:rPr lang="en-US" sz="1800">
                <a:solidFill>
                  <a:srgbClr val="424242"/>
                </a:solidFill>
                <a:cs typeface="Times New Roman" panose="02020603050405020304" charset="0"/>
                <a:sym typeface="+mn-ea"/>
              </a:rPr>
              <a:t> </a:t>
            </a:r>
            <a:r>
              <a:rPr lang="en-US" sz="1800">
                <a:solidFill>
                  <a:srgbClr val="424242"/>
                </a:solidFill>
                <a:sym typeface="+mn-ea"/>
              </a:rPr>
              <a:t>in</a:t>
            </a:r>
            <a:r>
              <a:rPr lang="en-US" sz="1800">
                <a:solidFill>
                  <a:srgbClr val="424242"/>
                </a:solidFill>
                <a:cs typeface="Times New Roman" panose="02020603050405020304" charset="0"/>
                <a:sym typeface="+mn-ea"/>
              </a:rPr>
              <a:t> the forest had prepared him well, </a:t>
            </a:r>
            <a:r>
              <a:rPr lang="en-US" sz="1800">
                <a:solidFill>
                  <a:srgbClr val="424242"/>
                </a:solidFill>
                <a:sym typeface="+mn-ea"/>
              </a:rPr>
              <a:t>which made him</a:t>
            </a:r>
            <a:r>
              <a:rPr lang="en-US" sz="1800">
                <a:solidFill>
                  <a:srgbClr val="424242"/>
                </a:solidFill>
                <a:cs typeface="Times New Roman" panose="02020603050405020304" charset="0"/>
                <a:sym typeface="+mn-ea"/>
              </a:rPr>
              <a:t> able to </a:t>
            </a:r>
            <a:r>
              <a:rPr lang="en-US" sz="1800">
                <a:solidFill>
                  <a:srgbClr val="FF0000"/>
                </a:solidFill>
                <a:cs typeface="Times New Roman" panose="02020603050405020304" charset="0"/>
                <a:sym typeface="+mn-ea"/>
              </a:rPr>
              <a:t>apply</a:t>
            </a:r>
            <a:r>
              <a:rPr lang="en-US" sz="1800">
                <a:solidFill>
                  <a:srgbClr val="424242"/>
                </a:solidFill>
                <a:cs typeface="Times New Roman" panose="02020603050405020304" charset="0"/>
                <a:sym typeface="+mn-ea"/>
              </a:rPr>
              <a:t> what he had learned </a:t>
            </a:r>
            <a:r>
              <a:rPr lang="en-US" sz="1800">
                <a:solidFill>
                  <a:srgbClr val="FF0000"/>
                </a:solidFill>
                <a:cs typeface="Times New Roman" panose="02020603050405020304" charset="0"/>
                <a:sym typeface="+mn-ea"/>
              </a:rPr>
              <a:t>to</a:t>
            </a:r>
            <a:r>
              <a:rPr lang="en-US" sz="1800">
                <a:solidFill>
                  <a:srgbClr val="424242"/>
                </a:solidFill>
                <a:cs typeface="Times New Roman" panose="02020603050405020304" charset="0"/>
                <a:sym typeface="+mn-ea"/>
              </a:rPr>
              <a:t> help the animals in the </a:t>
            </a:r>
            <a:r>
              <a:rPr lang="en-US" sz="1800">
                <a:solidFill>
                  <a:srgbClr val="424242"/>
                </a:solidFill>
                <a:sym typeface="+mn-ea"/>
              </a:rPr>
              <a:t>animals shelter</a:t>
            </a:r>
            <a:r>
              <a:rPr lang="en-US" sz="1800">
                <a:solidFill>
                  <a:srgbClr val="424242"/>
                </a:solidFill>
                <a:cs typeface="Times New Roman" panose="02020603050405020304" charset="0"/>
                <a:sym typeface="+mn-ea"/>
              </a:rPr>
              <a:t>.</a:t>
            </a:r>
            <a:endParaRPr lang="en-US" altLang="en-US" sz="1800">
              <a:solidFill>
                <a:srgbClr val="424242"/>
              </a:solidFill>
              <a:cs typeface="Times New Roman" panose="0202060305040502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10" name="文本框 9"/>
          <p:cNvSpPr txBox="1"/>
          <p:nvPr/>
        </p:nvSpPr>
        <p:spPr>
          <a:xfrm>
            <a:off x="1620520" y="196215"/>
            <a:ext cx="6756400" cy="398780"/>
          </a:xfrm>
          <a:prstGeom prst="rect">
            <a:avLst/>
          </a:prstGeom>
          <a:noFill/>
        </p:spPr>
        <p:txBody>
          <a:bodyPr wrap="square" rtlCol="0" anchor="t">
            <a:spAutoFit/>
          </a:bodyPr>
          <a:p>
            <a:r>
              <a:rPr lang="zh-CN" altLang="en-US" sz="2000"/>
              <a:t>preserve	</a:t>
            </a:r>
            <a:r>
              <a:rPr lang="en-US" altLang="zh-CN" sz="2000"/>
              <a:t> </a:t>
            </a:r>
            <a:r>
              <a:rPr lang="zh-CN" altLang="en-US" sz="2000"/>
              <a:t>/prɪˈzɜ:v/</a:t>
            </a:r>
            <a:r>
              <a:rPr lang="en-US" altLang="zh-CN" sz="2000"/>
              <a:t>  </a:t>
            </a:r>
            <a:r>
              <a:rPr lang="zh-CN" altLang="en-US" sz="2000"/>
              <a:t>vt.保存;保护 n.保护区</a:t>
            </a:r>
            <a:endParaRPr lang="zh-CN" altLang="en-US" sz="2000"/>
          </a:p>
        </p:txBody>
      </p:sp>
      <p:sp>
        <p:nvSpPr>
          <p:cNvPr id="2" name="文本框 1"/>
          <p:cNvSpPr txBox="1"/>
          <p:nvPr/>
        </p:nvSpPr>
        <p:spPr>
          <a:xfrm>
            <a:off x="324485" y="720090"/>
            <a:ext cx="8246110" cy="1168400"/>
          </a:xfrm>
          <a:prstGeom prst="rect">
            <a:avLst/>
          </a:prstGeom>
          <a:noFill/>
        </p:spPr>
        <p:txBody>
          <a:bodyPr wrap="square" rtlCol="0">
            <a:spAutoFit/>
          </a:bodyPr>
          <a:p>
            <a:r>
              <a:rPr lang="en-US" altLang="zh-CN"/>
              <a:t>1.</a:t>
            </a:r>
            <a:r>
              <a:rPr lang="en-US" altLang="zh-CN" b="1">
                <a:solidFill>
                  <a:srgbClr val="FF0000"/>
                </a:solidFill>
              </a:rPr>
              <a:t> </a:t>
            </a:r>
            <a:r>
              <a:rPr lang="en-US" altLang="zh-CN" b="1">
                <a:solidFill>
                  <a:srgbClr val="C00000"/>
                </a:solidFill>
              </a:rPr>
              <a:t>preserve ...from/against   </a:t>
            </a:r>
            <a:r>
              <a:rPr lang="zh-CN" altLang="en-US" b="1">
                <a:solidFill>
                  <a:srgbClr val="C00000"/>
                </a:solidFill>
              </a:rPr>
              <a:t>保护</a:t>
            </a:r>
            <a:r>
              <a:rPr lang="en-US" altLang="zh-CN" b="1">
                <a:solidFill>
                  <a:srgbClr val="C00000"/>
                </a:solidFill>
              </a:rPr>
              <a:t>...</a:t>
            </a:r>
            <a:r>
              <a:rPr lang="zh-CN" altLang="en-US" b="1">
                <a:solidFill>
                  <a:srgbClr val="C00000"/>
                </a:solidFill>
              </a:rPr>
              <a:t>免受伤害</a:t>
            </a:r>
            <a:endParaRPr lang="en-US" altLang="zh-CN">
              <a:solidFill>
                <a:srgbClr val="C00000"/>
              </a:solidFill>
            </a:endParaRPr>
          </a:p>
          <a:p>
            <a:r>
              <a:rPr lang="zh-CN" altLang="en-US"/>
              <a:t>在我看来，的确到了世界各地的海洋部门组织各种各样志愿活动保护海洋免受破坏的时候了。</a:t>
            </a:r>
            <a:r>
              <a:rPr lang="en-US" altLang="zh-CN" sz="1600">
                <a:solidFill>
                  <a:schemeClr val="accent6">
                    <a:lumMod val="50000"/>
                  </a:schemeClr>
                </a:solidFill>
              </a:rPr>
              <a:t>(2022</a:t>
            </a:r>
            <a:r>
              <a:rPr lang="zh-CN" altLang="en-US" sz="1600">
                <a:solidFill>
                  <a:schemeClr val="accent6">
                    <a:lumMod val="50000"/>
                  </a:schemeClr>
                </a:solidFill>
              </a:rPr>
              <a:t>年全国甲卷应用文之海洋保护</a:t>
            </a:r>
            <a:r>
              <a:rPr lang="en-US" altLang="zh-CN" sz="1600">
                <a:solidFill>
                  <a:schemeClr val="accent6">
                    <a:lumMod val="50000"/>
                  </a:schemeClr>
                </a:solidFill>
              </a:rPr>
              <a:t>)</a:t>
            </a:r>
            <a:endParaRPr lang="zh-CN" altLang="en-US" sz="1600"/>
          </a:p>
          <a:p>
            <a:endParaRPr lang="zh-CN" altLang="en-US" sz="1600"/>
          </a:p>
        </p:txBody>
      </p:sp>
      <p:sp>
        <p:nvSpPr>
          <p:cNvPr id="4" name="文本框 3"/>
          <p:cNvSpPr txBox="1"/>
          <p:nvPr/>
        </p:nvSpPr>
        <p:spPr>
          <a:xfrm>
            <a:off x="252095" y="2572385"/>
            <a:ext cx="5862320" cy="922020"/>
          </a:xfrm>
          <a:prstGeom prst="rect">
            <a:avLst/>
          </a:prstGeom>
          <a:noFill/>
        </p:spPr>
        <p:txBody>
          <a:bodyPr wrap="square" rtlCol="0">
            <a:spAutoFit/>
          </a:bodyPr>
          <a:p>
            <a:r>
              <a:rPr lang="en-US" altLang="zh-CN"/>
              <a:t>2.</a:t>
            </a:r>
            <a:r>
              <a:rPr lang="en-US" altLang="zh-CN">
                <a:solidFill>
                  <a:srgbClr val="C00000"/>
                </a:solidFill>
              </a:rPr>
              <a:t> </a:t>
            </a:r>
            <a:r>
              <a:rPr lang="zh-CN" altLang="en-US" b="1">
                <a:solidFill>
                  <a:srgbClr val="C0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be well preserved</a:t>
            </a:r>
            <a:r>
              <a:rPr lang="en-US" altLang="zh-CN" b="1">
                <a:solidFill>
                  <a:srgbClr val="C0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zh-CN" altLang="en-US" b="1">
                <a:solidFill>
                  <a:srgbClr val="C0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保存完好；保养得好</a:t>
            </a:r>
            <a:endParaRPr lang="en-US" altLang="zh-CN">
              <a:solidFill>
                <a:srgbClr val="C00000"/>
              </a:solidFill>
            </a:endParaRPr>
          </a:p>
          <a:p>
            <a:r>
              <a:rPr lang="en-US" altLang="zh-CN"/>
              <a:t>  </a:t>
            </a:r>
            <a:r>
              <a:rPr lang="zh-CN" altLang="en-US"/>
              <a:t>长城</a:t>
            </a:r>
            <a:r>
              <a:rPr lang="en-US" altLang="zh-CN"/>
              <a:t>保存完好，成为了</a:t>
            </a:r>
            <a:r>
              <a:rPr lang="zh-CN" altLang="en-US"/>
              <a:t>中国</a:t>
            </a:r>
            <a:r>
              <a:rPr lang="en-US" altLang="zh-CN"/>
              <a:t>最受欢迎的旅游景点之一。</a:t>
            </a:r>
            <a:endParaRPr lang="en-US" altLang="zh-CN"/>
          </a:p>
          <a:p>
            <a:r>
              <a:rPr lang="en-US" altLang="zh-CN">
                <a:solidFill>
                  <a:schemeClr val="accent6">
                    <a:lumMod val="50000"/>
                  </a:schemeClr>
                </a:solidFill>
                <a:sym typeface="+mn-ea"/>
              </a:rPr>
              <a:t>(</a:t>
            </a:r>
            <a:r>
              <a:rPr lang="zh-CN" altLang="en-US">
                <a:solidFill>
                  <a:schemeClr val="accent6">
                    <a:lumMod val="50000"/>
                  </a:schemeClr>
                </a:solidFill>
                <a:sym typeface="+mn-ea"/>
              </a:rPr>
              <a:t>应用文之中国著名景点介绍</a:t>
            </a:r>
            <a:r>
              <a:rPr lang="en-US" altLang="zh-CN">
                <a:solidFill>
                  <a:schemeClr val="accent6">
                    <a:lumMod val="50000"/>
                  </a:schemeClr>
                </a:solidFill>
                <a:sym typeface="+mn-ea"/>
              </a:rPr>
              <a:t>)</a:t>
            </a:r>
            <a:endParaRPr lang="en-US" altLang="zh-CN">
              <a:solidFill>
                <a:schemeClr val="accent6">
                  <a:lumMod val="50000"/>
                </a:schemeClr>
              </a:solidFill>
              <a:sym typeface="+mn-ea"/>
            </a:endParaRPr>
          </a:p>
        </p:txBody>
      </p:sp>
      <p:pic>
        <p:nvPicPr>
          <p:cNvPr id="9" name="北京金山岭长城">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5941060" y="2284095"/>
            <a:ext cx="3269615" cy="2942590"/>
          </a:xfrm>
          <a:prstGeom prst="rect">
            <a:avLst/>
          </a:prstGeom>
        </p:spPr>
      </p:pic>
      <p:sp>
        <p:nvSpPr>
          <p:cNvPr id="11" name="文本框 10"/>
          <p:cNvSpPr txBox="1"/>
          <p:nvPr/>
        </p:nvSpPr>
        <p:spPr>
          <a:xfrm>
            <a:off x="324485" y="1564005"/>
            <a:ext cx="8081010" cy="922020"/>
          </a:xfrm>
          <a:prstGeom prst="rect">
            <a:avLst/>
          </a:prstGeom>
          <a:noFill/>
        </p:spPr>
        <p:txBody>
          <a:bodyPr wrap="square" rtlCol="0" anchor="t">
            <a:spAutoFit/>
          </a:bodyPr>
          <a:p>
            <a:r>
              <a:rPr lang="en-US" altLang="zh-CN">
                <a:sym typeface="+mn-ea"/>
              </a:rPr>
              <a:t>From my point of view, it is high time that the ocean departments from all over the world conducted  various voluntary activities to </a:t>
            </a:r>
            <a:r>
              <a:rPr lang="en-US" altLang="zh-CN">
                <a:solidFill>
                  <a:srgbClr val="FF0000"/>
                </a:solidFill>
                <a:sym typeface="+mn-ea"/>
              </a:rPr>
              <a:t>preserve</a:t>
            </a:r>
            <a:r>
              <a:rPr lang="en-US" altLang="zh-CN">
                <a:sym typeface="+mn-ea"/>
              </a:rPr>
              <a:t> oceans </a:t>
            </a:r>
            <a:r>
              <a:rPr lang="en-US" altLang="zh-CN">
                <a:solidFill>
                  <a:srgbClr val="FF0000"/>
                </a:solidFill>
                <a:sym typeface="+mn-ea"/>
              </a:rPr>
              <a:t>from/against</a:t>
            </a:r>
            <a:r>
              <a:rPr lang="en-US" altLang="zh-CN">
                <a:sym typeface="+mn-ea"/>
              </a:rPr>
              <a:t> being destroyed. </a:t>
            </a:r>
            <a:endParaRPr lang="en-US" altLang="zh-CN">
              <a:sym typeface="+mn-ea"/>
            </a:endParaRPr>
          </a:p>
        </p:txBody>
      </p:sp>
      <p:sp>
        <p:nvSpPr>
          <p:cNvPr id="12" name="文本框 11"/>
          <p:cNvSpPr txBox="1"/>
          <p:nvPr/>
        </p:nvSpPr>
        <p:spPr>
          <a:xfrm>
            <a:off x="424815" y="3436620"/>
            <a:ext cx="5120005" cy="1077595"/>
          </a:xfrm>
          <a:prstGeom prst="rect">
            <a:avLst/>
          </a:prstGeom>
          <a:noFill/>
        </p:spPr>
        <p:txBody>
          <a:bodyPr wrap="square" rtlCol="0" anchor="t">
            <a:noAutofit/>
          </a:bodyPr>
          <a:p>
            <a:r>
              <a:rPr>
                <a:sym typeface="+mn-ea"/>
              </a:rPr>
              <a:t>The</a:t>
            </a:r>
            <a:r>
              <a:rPr lang="en-US">
                <a:sym typeface="+mn-ea"/>
              </a:rPr>
              <a:t> Great Wall </a:t>
            </a:r>
            <a:r>
              <a:rPr lang="en-US">
                <a:solidFill>
                  <a:srgbClr val="FF0000"/>
                </a:solidFill>
                <a:sym typeface="+mn-ea"/>
              </a:rPr>
              <a:t>is</a:t>
            </a:r>
            <a:r>
              <a:rPr>
                <a:solidFill>
                  <a:srgbClr val="FF0000"/>
                </a:solidFill>
                <a:sym typeface="+mn-ea"/>
              </a:rPr>
              <a:t> well preserved</a:t>
            </a:r>
            <a:r>
              <a:rPr>
                <a:sym typeface="+mn-ea"/>
              </a:rPr>
              <a:t>, making it one of </a:t>
            </a:r>
            <a:r>
              <a:rPr lang="en-US">
                <a:sym typeface="+mn-ea"/>
              </a:rPr>
              <a:t>China</a:t>
            </a:r>
            <a:r>
              <a:rPr>
                <a:sym typeface="+mn-ea"/>
              </a:rPr>
              <a:t>'s most popular tourist attractions.</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3472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to="" calcmode="lin" valueType="num">
                                      <p:cBhvr>
                                        <p:cTn id="15" dur="1" fill="hold"/>
                                        <p:tgtEl>
                                          <p:spTgt spid="11"/>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to="" calcmode="lin" valueType="num">
                                      <p:cBhvr>
                                        <p:cTn id="20"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1" fill="hold" display="1">
                  <p:stCondLst>
                    <p:cond delay="indefinite"/>
                  </p:stCondLst>
                </p:cTn>
                <p:tgtEl>
                  <p:spTgt spid="9"/>
                </p:tgtEl>
              </p:cMediaNode>
            </p:vide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9"/>
                                        </p:tgtEl>
                                      </p:cBhvr>
                                    </p:cmd>
                                  </p:childTnLst>
                                </p:cTn>
                              </p:par>
                            </p:childTnLst>
                          </p:cTn>
                        </p:par>
                      </p:childTnLst>
                    </p:cTn>
                  </p:par>
                </p:childTnLst>
              </p:cTn>
              <p:nextCondLst>
                <p:cond evt="onClick" delay="0">
                  <p:tgtEl>
                    <p:spTgt spid="9"/>
                  </p:tgtEl>
                </p:cond>
              </p:nextCondLst>
            </p:seq>
          </p:childTnLst>
        </p:cTn>
      </p:par>
    </p:tnLst>
    <p:bldLst>
      <p:bldP spid="11" grpId="0"/>
      <p:bldP spid="11" grpId="1"/>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692275" y="267970"/>
            <a:ext cx="4572000" cy="368300"/>
          </a:xfrm>
          <a:prstGeom prst="rect">
            <a:avLst/>
          </a:prstGeom>
          <a:noFill/>
        </p:spPr>
        <p:txBody>
          <a:bodyPr wrap="square" rtlCol="0" anchor="t">
            <a:spAutoFit/>
          </a:bodyPr>
          <a:p>
            <a:r>
              <a:rPr lang="zh-CN" altLang="en-US"/>
              <a:t>loss	/lɒs/	n.丧失;损失</a:t>
            </a:r>
            <a:endParaRPr lang="zh-CN" altLang="en-US"/>
          </a:p>
        </p:txBody>
      </p:sp>
      <p:sp>
        <p:nvSpPr>
          <p:cNvPr id="9" name="文本框 8"/>
          <p:cNvSpPr txBox="1"/>
          <p:nvPr/>
        </p:nvSpPr>
        <p:spPr>
          <a:xfrm>
            <a:off x="513080" y="916305"/>
            <a:ext cx="6969760" cy="3415030"/>
          </a:xfrm>
          <a:prstGeom prst="rect">
            <a:avLst/>
          </a:prstGeom>
          <a:noFill/>
        </p:spPr>
        <p:txBody>
          <a:bodyPr wrap="square" rtlCol="0" anchor="t">
            <a:spAutoFit/>
          </a:bodyPr>
          <a:p>
            <a:r>
              <a:rPr lang="en-US" altLang="zh-CN"/>
              <a:t>1. </a:t>
            </a:r>
            <a:r>
              <a:rPr lang="en-US" altLang="zh-CN" b="1">
                <a:solidFill>
                  <a:srgbClr val="C00000"/>
                </a:solidFill>
              </a:rPr>
              <a:t>a sense of loss </a:t>
            </a:r>
            <a:r>
              <a:rPr lang="zh-CN" altLang="en-US" b="1">
                <a:solidFill>
                  <a:srgbClr val="C00000"/>
                </a:solidFill>
              </a:rPr>
              <a:t>失落感</a:t>
            </a:r>
            <a:endParaRPr lang="en-US" altLang="zh-CN"/>
          </a:p>
          <a:p>
            <a:r>
              <a:rPr lang="zh-CN" altLang="en-US">
                <a:sym typeface="+mn-ea"/>
              </a:rPr>
              <a:t> 她去世后我心里充满了</a:t>
            </a:r>
            <a:r>
              <a:rPr lang="zh-CN" altLang="en-US">
                <a:solidFill>
                  <a:srgbClr val="FF0000"/>
                </a:solidFill>
                <a:sym typeface="+mn-ea"/>
              </a:rPr>
              <a:t>失落感</a:t>
            </a:r>
            <a:r>
              <a:rPr lang="zh-CN" altLang="en-US">
                <a:sym typeface="+mn-ea"/>
              </a:rPr>
              <a:t>。</a:t>
            </a:r>
            <a:endParaRPr lang="zh-CN" altLang="en-US"/>
          </a:p>
          <a:p>
            <a:endParaRPr lang="en-US" altLang="zh-CN"/>
          </a:p>
          <a:p>
            <a:endParaRPr lang="en-US" altLang="zh-CN"/>
          </a:p>
          <a:p>
            <a:r>
              <a:rPr lang="en-US" altLang="zh-CN"/>
              <a:t>2. </a:t>
            </a:r>
            <a:r>
              <a:rPr lang="en-US" altLang="zh-CN" b="1">
                <a:solidFill>
                  <a:srgbClr val="C00000"/>
                </a:solidFill>
              </a:rPr>
              <a:t>loss 去世；逝世</a:t>
            </a:r>
            <a:endParaRPr lang="en-US" altLang="zh-CN"/>
          </a:p>
          <a:p>
            <a:r>
              <a:rPr lang="zh-CN" altLang="en-US">
                <a:sym typeface="+mn-ea"/>
              </a:rPr>
              <a:t>他妻子</a:t>
            </a:r>
            <a:r>
              <a:rPr lang="zh-CN" altLang="en-US">
                <a:solidFill>
                  <a:srgbClr val="FF0000"/>
                </a:solidFill>
                <a:sym typeface="+mn-ea"/>
              </a:rPr>
              <a:t>去世</a:t>
            </a:r>
            <a:r>
              <a:rPr lang="zh-CN" altLang="en-US">
                <a:sym typeface="+mn-ea"/>
              </a:rPr>
              <a:t>对他是个巨大的打击。</a:t>
            </a:r>
            <a:endParaRPr lang="en-US" altLang="zh-CN"/>
          </a:p>
          <a:p>
            <a:r>
              <a:rPr lang="zh-CN" altLang="en-US"/>
              <a:t> </a:t>
            </a:r>
            <a:endParaRPr lang="zh-CN" altLang="en-US"/>
          </a:p>
          <a:p>
            <a:endParaRPr lang="en-US" altLang="zh-CN"/>
          </a:p>
          <a:p>
            <a:r>
              <a:rPr lang="en-US" altLang="zh-CN"/>
              <a:t>3. </a:t>
            </a:r>
            <a:r>
              <a:rPr lang="en-US" altLang="zh-CN" b="1">
                <a:solidFill>
                  <a:srgbClr val="C00000"/>
                </a:solidFill>
              </a:rPr>
              <a:t>at a loss 不知所措；困惑</a:t>
            </a:r>
            <a:endParaRPr lang="en-US" altLang="zh-CN" b="1">
              <a:solidFill>
                <a:srgbClr val="C00000"/>
              </a:solidFill>
            </a:endParaRPr>
          </a:p>
          <a:p>
            <a:r>
              <a:rPr lang="zh-CN" altLang="en-US">
                <a:sym typeface="+mn-ea"/>
              </a:rPr>
              <a:t>他的评论让我不知说什么才好。</a:t>
            </a:r>
            <a:endParaRPr lang="en-US" altLang="zh-CN"/>
          </a:p>
          <a:p>
            <a:r>
              <a:rPr lang="zh-CN" altLang="en-US"/>
              <a:t> </a:t>
            </a:r>
            <a:endParaRPr lang="zh-CN" altLang="en-US"/>
          </a:p>
          <a:p>
            <a:endParaRPr lang="zh-CN" altLang="en-US"/>
          </a:p>
        </p:txBody>
      </p:sp>
      <p:pic>
        <p:nvPicPr>
          <p:cNvPr id="2" name="图片 1" descr="迷茫表情包"/>
          <p:cNvPicPr>
            <a:picLocks noChangeAspect="1"/>
          </p:cNvPicPr>
          <p:nvPr/>
        </p:nvPicPr>
        <p:blipFill>
          <a:blip r:embed="rId4"/>
          <a:stretch>
            <a:fillRect/>
          </a:stretch>
        </p:blipFill>
        <p:spPr>
          <a:xfrm>
            <a:off x="6264275" y="2500630"/>
            <a:ext cx="2625090" cy="2625090"/>
          </a:xfrm>
          <a:prstGeom prst="rect">
            <a:avLst/>
          </a:prstGeom>
        </p:spPr>
      </p:pic>
      <p:sp>
        <p:nvSpPr>
          <p:cNvPr id="10" name="文本框 9"/>
          <p:cNvSpPr txBox="1"/>
          <p:nvPr/>
        </p:nvSpPr>
        <p:spPr>
          <a:xfrm>
            <a:off x="468630" y="1492250"/>
            <a:ext cx="4572000" cy="368300"/>
          </a:xfrm>
          <a:prstGeom prst="rect">
            <a:avLst/>
          </a:prstGeom>
          <a:noFill/>
        </p:spPr>
        <p:txBody>
          <a:bodyPr wrap="square" rtlCol="0" anchor="t">
            <a:spAutoFit/>
          </a:bodyPr>
          <a:p>
            <a:r>
              <a:rPr lang="zh-CN" altLang="en-US">
                <a:sym typeface="+mn-ea"/>
              </a:rPr>
              <a:t>When she died I was filled with</a:t>
            </a:r>
            <a:r>
              <a:rPr lang="zh-CN" altLang="en-US">
                <a:solidFill>
                  <a:srgbClr val="FF0000"/>
                </a:solidFill>
                <a:sym typeface="+mn-ea"/>
              </a:rPr>
              <a:t> a sense of loss</a:t>
            </a:r>
            <a:r>
              <a:rPr lang="zh-CN" altLang="en-US">
                <a:sym typeface="+mn-ea"/>
              </a:rPr>
              <a:t>.</a:t>
            </a:r>
            <a:endParaRPr lang="zh-CN" altLang="en-US">
              <a:sym typeface="+mn-ea"/>
            </a:endParaRPr>
          </a:p>
        </p:txBody>
      </p:sp>
      <p:sp>
        <p:nvSpPr>
          <p:cNvPr id="11" name="文本框 10"/>
          <p:cNvSpPr txBox="1"/>
          <p:nvPr/>
        </p:nvSpPr>
        <p:spPr>
          <a:xfrm>
            <a:off x="582295" y="2572385"/>
            <a:ext cx="4572000" cy="368300"/>
          </a:xfrm>
          <a:prstGeom prst="rect">
            <a:avLst/>
          </a:prstGeom>
          <a:noFill/>
        </p:spPr>
        <p:txBody>
          <a:bodyPr wrap="square" rtlCol="0" anchor="t">
            <a:spAutoFit/>
          </a:bodyPr>
          <a:p>
            <a:r>
              <a:rPr lang="zh-CN" altLang="en-US">
                <a:sym typeface="+mn-ea"/>
              </a:rPr>
              <a:t>The </a:t>
            </a:r>
            <a:r>
              <a:rPr lang="zh-CN" altLang="en-US">
                <a:solidFill>
                  <a:srgbClr val="FF0000"/>
                </a:solidFill>
                <a:sym typeface="+mn-ea"/>
              </a:rPr>
              <a:t>loss </a:t>
            </a:r>
            <a:r>
              <a:rPr lang="zh-CN" altLang="en-US">
                <a:sym typeface="+mn-ea"/>
              </a:rPr>
              <a:t>of his wife was a great blow to him.</a:t>
            </a:r>
            <a:endParaRPr lang="zh-CN" altLang="en-US">
              <a:sym typeface="+mn-ea"/>
            </a:endParaRPr>
          </a:p>
        </p:txBody>
      </p:sp>
      <p:sp>
        <p:nvSpPr>
          <p:cNvPr id="12" name="文本框 11"/>
          <p:cNvSpPr txBox="1"/>
          <p:nvPr/>
        </p:nvSpPr>
        <p:spPr>
          <a:xfrm>
            <a:off x="612140" y="3796665"/>
            <a:ext cx="4572000" cy="368300"/>
          </a:xfrm>
          <a:prstGeom prst="rect">
            <a:avLst/>
          </a:prstGeom>
          <a:noFill/>
        </p:spPr>
        <p:txBody>
          <a:bodyPr wrap="square" rtlCol="0" anchor="t">
            <a:spAutoFit/>
          </a:bodyPr>
          <a:p>
            <a:r>
              <a:rPr lang="zh-CN" altLang="en-US">
                <a:sym typeface="+mn-ea"/>
              </a:rPr>
              <a:t>His comments left me </a:t>
            </a:r>
            <a:r>
              <a:rPr lang="zh-CN" altLang="en-US">
                <a:solidFill>
                  <a:srgbClr val="FF0000"/>
                </a:solidFill>
                <a:sym typeface="+mn-ea"/>
              </a:rPr>
              <a:t>at a loss </a:t>
            </a:r>
            <a:r>
              <a:rPr lang="zh-CN" altLang="en-US">
                <a:sym typeface="+mn-ea"/>
              </a:rPr>
              <a:t>for words .</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548765" y="187960"/>
            <a:ext cx="7492365" cy="368300"/>
          </a:xfrm>
          <a:prstGeom prst="rect">
            <a:avLst/>
          </a:prstGeom>
          <a:noFill/>
        </p:spPr>
        <p:txBody>
          <a:bodyPr wrap="square" rtlCol="0" anchor="t">
            <a:spAutoFit/>
          </a:bodyPr>
          <a:p>
            <a:r>
              <a:rPr lang="zh-CN" altLang="en-US"/>
              <a:t>turn to	/tɜ:n tə/	向……求助；致力于；翻到；查阅；转向，开始从事</a:t>
            </a:r>
            <a:endParaRPr lang="zh-CN" altLang="en-US"/>
          </a:p>
        </p:txBody>
      </p:sp>
      <p:sp>
        <p:nvSpPr>
          <p:cNvPr id="4" name="文本框 3"/>
          <p:cNvSpPr txBox="1"/>
          <p:nvPr/>
        </p:nvSpPr>
        <p:spPr>
          <a:xfrm>
            <a:off x="252095" y="772160"/>
            <a:ext cx="8491220" cy="1198880"/>
          </a:xfrm>
          <a:prstGeom prst="rect">
            <a:avLst/>
          </a:prstGeom>
          <a:noFill/>
        </p:spPr>
        <p:txBody>
          <a:bodyPr wrap="square" rtlCol="0">
            <a:spAutoFit/>
          </a:bodyPr>
          <a:p>
            <a:r>
              <a:rPr lang="en-US" altLang="zh-CN"/>
              <a:t>1.</a:t>
            </a:r>
            <a:r>
              <a:rPr lang="en-US" altLang="zh-CN" b="1">
                <a:solidFill>
                  <a:srgbClr val="FF0000"/>
                </a:solidFill>
              </a:rPr>
              <a:t> turn to sb for </a:t>
            </a:r>
            <a:r>
              <a:rPr lang="zh-CN" altLang="en-US" b="1">
                <a:solidFill>
                  <a:srgbClr val="FF0000"/>
                </a:solidFill>
              </a:rPr>
              <a:t>向某人求助</a:t>
            </a:r>
            <a:endParaRPr lang="zh-CN" altLang="en-US"/>
          </a:p>
          <a:p>
            <a:r>
              <a:rPr lang="en-US" altLang="zh-CN"/>
              <a:t>得知你对中国文化感兴趣，我不得不</a:t>
            </a:r>
            <a:r>
              <a:rPr lang="en-US" altLang="zh-CN">
                <a:solidFill>
                  <a:srgbClr val="FF0000"/>
                </a:solidFill>
              </a:rPr>
              <a:t>向你征求一些</a:t>
            </a:r>
            <a:r>
              <a:rPr lang="en-US" altLang="zh-CN"/>
              <a:t>关于班会话题的</a:t>
            </a:r>
            <a:r>
              <a:rPr lang="en-US" altLang="zh-CN">
                <a:solidFill>
                  <a:srgbClr val="FF0000"/>
                </a:solidFill>
              </a:rPr>
              <a:t>建议</a:t>
            </a:r>
            <a:r>
              <a:rPr lang="en-US" altLang="zh-CN"/>
              <a:t>。</a:t>
            </a:r>
            <a:r>
              <a:rPr lang="en-US" altLang="zh-CN">
                <a:solidFill>
                  <a:schemeClr val="accent6">
                    <a:lumMod val="50000"/>
                  </a:schemeClr>
                </a:solidFill>
                <a:sym typeface="+mn-ea"/>
              </a:rPr>
              <a:t>(2021</a:t>
            </a:r>
            <a:r>
              <a:rPr lang="zh-CN" altLang="en-US">
                <a:solidFill>
                  <a:schemeClr val="accent6">
                    <a:lumMod val="50000"/>
                  </a:schemeClr>
                </a:solidFill>
                <a:sym typeface="+mn-ea"/>
              </a:rPr>
              <a:t>年全国甲卷询问外国友人感兴趣的中国传统文化</a:t>
            </a:r>
            <a:r>
              <a:rPr lang="en-US" altLang="zh-CN">
                <a:solidFill>
                  <a:schemeClr val="accent6">
                    <a:lumMod val="50000"/>
                  </a:schemeClr>
                </a:solidFill>
                <a:sym typeface="+mn-ea"/>
              </a:rPr>
              <a:t>)</a:t>
            </a:r>
            <a:endParaRPr lang="en-US" altLang="zh-CN"/>
          </a:p>
          <a:p>
            <a:endParaRPr lang="en-US" altLang="zh-CN"/>
          </a:p>
        </p:txBody>
      </p:sp>
      <p:pic>
        <p:nvPicPr>
          <p:cNvPr id="9" name="图片 8" descr="发射求助信号"/>
          <p:cNvPicPr>
            <a:picLocks noChangeAspect="1"/>
          </p:cNvPicPr>
          <p:nvPr/>
        </p:nvPicPr>
        <p:blipFill>
          <a:blip r:embed="rId4"/>
          <a:stretch>
            <a:fillRect/>
          </a:stretch>
        </p:blipFill>
        <p:spPr>
          <a:xfrm>
            <a:off x="5292725" y="2068195"/>
            <a:ext cx="2106930" cy="2106930"/>
          </a:xfrm>
          <a:prstGeom prst="rect">
            <a:avLst/>
          </a:prstGeom>
        </p:spPr>
      </p:pic>
      <p:sp>
        <p:nvSpPr>
          <p:cNvPr id="10" name="文本框 9"/>
          <p:cNvSpPr txBox="1"/>
          <p:nvPr/>
        </p:nvSpPr>
        <p:spPr>
          <a:xfrm>
            <a:off x="252095" y="2356485"/>
            <a:ext cx="4961890" cy="1353185"/>
          </a:xfrm>
          <a:prstGeom prst="rect">
            <a:avLst/>
          </a:prstGeom>
          <a:noFill/>
        </p:spPr>
        <p:txBody>
          <a:bodyPr wrap="square" rtlCol="0" anchor="t">
            <a:spAutoFit/>
          </a:bodyPr>
          <a:p>
            <a:r>
              <a:rPr lang="en-US" altLang="zh-CN">
                <a:sym typeface="+mn-ea"/>
              </a:rPr>
              <a:t>2.</a:t>
            </a:r>
            <a:r>
              <a:rPr lang="en-US" altLang="zh-CN" b="1">
                <a:solidFill>
                  <a:srgbClr val="FF0000"/>
                </a:solidFill>
                <a:sym typeface="+mn-ea"/>
              </a:rPr>
              <a:t> turn to sb </a:t>
            </a:r>
            <a:r>
              <a:rPr lang="zh-CN" altLang="en-US" b="1">
                <a:solidFill>
                  <a:srgbClr val="FF0000"/>
                </a:solidFill>
                <a:sym typeface="+mn-ea"/>
              </a:rPr>
              <a:t>转向某人</a:t>
            </a:r>
            <a:endParaRPr lang="en-US" altLang="zh-CN"/>
          </a:p>
          <a:p>
            <a:r>
              <a:rPr lang="en-US" altLang="zh-CN">
                <a:sym typeface="+mn-ea"/>
              </a:rPr>
              <a:t>听了我的话，大卫的眼泪顺着脸颊滚落下来，他</a:t>
            </a:r>
            <a:r>
              <a:rPr lang="en-US" altLang="zh-CN">
                <a:solidFill>
                  <a:srgbClr val="FF0000"/>
                </a:solidFill>
                <a:sym typeface="+mn-ea"/>
              </a:rPr>
              <a:t>转向我</a:t>
            </a:r>
            <a:r>
              <a:rPr lang="en-US" altLang="zh-CN">
                <a:sym typeface="+mn-ea"/>
              </a:rPr>
              <a:t>，坚定地表达了他完成越野跑的决心。</a:t>
            </a:r>
            <a:r>
              <a:rPr lang="zh-CN" altLang="en-US" sz="1400">
                <a:solidFill>
                  <a:schemeClr val="accent6">
                    <a:lumMod val="50000"/>
                  </a:schemeClr>
                </a:solidFill>
                <a:sym typeface="+mn-ea"/>
              </a:rPr>
              <a:t>（</a:t>
            </a:r>
            <a:r>
              <a:rPr lang="en-US" altLang="zh-CN" sz="1400">
                <a:solidFill>
                  <a:schemeClr val="accent6">
                    <a:lumMod val="50000"/>
                  </a:schemeClr>
                </a:solidFill>
                <a:sym typeface="+mn-ea"/>
              </a:rPr>
              <a:t>2022</a:t>
            </a:r>
            <a:r>
              <a:rPr lang="zh-CN" altLang="en-US" sz="1400">
                <a:solidFill>
                  <a:schemeClr val="accent6">
                    <a:lumMod val="50000"/>
                  </a:schemeClr>
                </a:solidFill>
                <a:sym typeface="+mn-ea"/>
              </a:rPr>
              <a:t>全国</a:t>
            </a:r>
            <a:r>
              <a:rPr lang="en-US" altLang="zh-CN" sz="1400">
                <a:solidFill>
                  <a:schemeClr val="accent6">
                    <a:lumMod val="50000"/>
                  </a:schemeClr>
                </a:solidFill>
                <a:sym typeface="+mn-ea"/>
              </a:rPr>
              <a:t>I </a:t>
            </a:r>
            <a:r>
              <a:rPr lang="zh-CN" altLang="en-US" sz="1400">
                <a:solidFill>
                  <a:schemeClr val="accent6">
                    <a:lumMod val="50000"/>
                  </a:schemeClr>
                </a:solidFill>
                <a:sym typeface="+mn-ea"/>
              </a:rPr>
              <a:t>读后续写之身残志坚男孩勇于战胜自我）</a:t>
            </a:r>
            <a:endParaRPr lang="en-US" altLang="zh-CN" sz="1400"/>
          </a:p>
          <a:p>
            <a:endParaRPr lang="en-US" altLang="zh-CN" sz="1400">
              <a:sym typeface="+mn-ea"/>
            </a:endParaRPr>
          </a:p>
        </p:txBody>
      </p:sp>
      <p:sp>
        <p:nvSpPr>
          <p:cNvPr id="11" name="文本框 10"/>
          <p:cNvSpPr txBox="1"/>
          <p:nvPr/>
        </p:nvSpPr>
        <p:spPr>
          <a:xfrm>
            <a:off x="324485" y="1564005"/>
            <a:ext cx="5257800" cy="922020"/>
          </a:xfrm>
          <a:prstGeom prst="rect">
            <a:avLst/>
          </a:prstGeom>
          <a:noFill/>
        </p:spPr>
        <p:txBody>
          <a:bodyPr wrap="square" rtlCol="0" anchor="t">
            <a:spAutoFit/>
          </a:bodyPr>
          <a:p>
            <a:r>
              <a:rPr lang="en-US" altLang="zh-CN">
                <a:sym typeface="+mn-ea"/>
              </a:rPr>
              <a:t>Learning you are interested in Chinese culture, I have to </a:t>
            </a:r>
            <a:r>
              <a:rPr lang="en-US" altLang="zh-CN">
                <a:solidFill>
                  <a:srgbClr val="FF0000"/>
                </a:solidFill>
                <a:sym typeface="+mn-ea"/>
              </a:rPr>
              <a:t>turn to you for some advice </a:t>
            </a:r>
            <a:r>
              <a:rPr lang="en-US" altLang="zh-CN">
                <a:sym typeface="+mn-ea"/>
              </a:rPr>
              <a:t>on the topics of the class meeting</a:t>
            </a:r>
            <a:endParaRPr lang="en-US" altLang="zh-CN">
              <a:sym typeface="+mn-ea"/>
            </a:endParaRPr>
          </a:p>
        </p:txBody>
      </p:sp>
      <p:sp>
        <p:nvSpPr>
          <p:cNvPr id="12" name="文本框 11"/>
          <p:cNvSpPr txBox="1"/>
          <p:nvPr/>
        </p:nvSpPr>
        <p:spPr>
          <a:xfrm>
            <a:off x="396240" y="3508375"/>
            <a:ext cx="4572000" cy="1198880"/>
          </a:xfrm>
          <a:prstGeom prst="rect">
            <a:avLst/>
          </a:prstGeom>
          <a:noFill/>
        </p:spPr>
        <p:txBody>
          <a:bodyPr wrap="square" rtlCol="0" anchor="t">
            <a:spAutoFit/>
          </a:bodyPr>
          <a:p>
            <a:r>
              <a:rPr lang="en-US" altLang="zh-CN">
                <a:sym typeface="+mn-ea"/>
              </a:rPr>
              <a:t>At my words, with tears rolling down his cheeks, David </a:t>
            </a:r>
            <a:r>
              <a:rPr lang="en-US" altLang="zh-CN">
                <a:solidFill>
                  <a:srgbClr val="FF0000"/>
                </a:solidFill>
                <a:sym typeface="+mn-ea"/>
              </a:rPr>
              <a:t>turned to me</a:t>
            </a:r>
            <a:r>
              <a:rPr lang="en-US" altLang="zh-CN">
                <a:sym typeface="+mn-ea"/>
              </a:rPr>
              <a:t> and firmly expressed his determination to finish the cross-country run.</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0340" y="267970"/>
            <a:ext cx="6208395" cy="3947160"/>
          </a:xfrm>
          <a:prstGeom prst="rect">
            <a:avLst/>
          </a:prstGeom>
          <a:noFill/>
        </p:spPr>
        <p:txBody>
          <a:bodyPr wrap="square" rtlCol="0">
            <a:noAutofit/>
          </a:bodyPr>
          <a:p>
            <a:r>
              <a:rPr lang="en-US" altLang="zh-CN" sz="2000"/>
              <a:t>3. The twins slid into the kitchen, turn_____ the stove and began to cook porridge. But soon the porridge boiled over. Thankfully, Jeff stayed salm and turn</a:t>
            </a:r>
            <a:r>
              <a:rPr lang="en-US" altLang="zh-CN" sz="2000">
                <a:sym typeface="+mn-ea"/>
              </a:rPr>
              <a:t>_____</a:t>
            </a:r>
            <a:r>
              <a:rPr lang="en-US" altLang="zh-CN" sz="2000"/>
              <a:t>the gas quickly.</a:t>
            </a:r>
            <a:endParaRPr lang="en-US" altLang="zh-CN" sz="2000"/>
          </a:p>
          <a:p>
            <a:endParaRPr lang="en-US" altLang="zh-CN" sz="2000"/>
          </a:p>
          <a:p>
            <a:r>
              <a:rPr lang="en-US" altLang="zh-CN" sz="2000"/>
              <a:t>4. My proposal got turn </a:t>
            </a:r>
            <a:r>
              <a:rPr lang="en-US" altLang="zh-CN" sz="2000">
                <a:sym typeface="+mn-ea"/>
              </a:rPr>
              <a:t>_____</a:t>
            </a:r>
            <a:r>
              <a:rPr lang="en-US" altLang="zh-CN" sz="2000"/>
              <a:t>, which bathed me in extreme sadness.</a:t>
            </a:r>
            <a:endParaRPr lang="en-US" altLang="zh-CN" sz="2000"/>
          </a:p>
          <a:p>
            <a:endParaRPr lang="en-US" altLang="zh-CN" sz="2000"/>
          </a:p>
          <a:p>
            <a:r>
              <a:rPr lang="en-US" altLang="zh-CN" sz="2000"/>
              <a:t>5. We waited for him in the sun anxiously, but he never turn</a:t>
            </a:r>
            <a:r>
              <a:rPr lang="en-US" altLang="zh-CN" sz="2000">
                <a:sym typeface="+mn-ea"/>
              </a:rPr>
              <a:t>_____</a:t>
            </a:r>
            <a:r>
              <a:rPr lang="en-US" altLang="zh-CN" sz="2000"/>
              <a:t>.</a:t>
            </a:r>
            <a:endParaRPr lang="en-US" altLang="zh-CN" sz="2000"/>
          </a:p>
          <a:p>
            <a:endParaRPr lang="en-US" altLang="zh-CN" sz="2000"/>
          </a:p>
          <a:p>
            <a:r>
              <a:rPr lang="en-US" altLang="zh-CN" sz="2000"/>
              <a:t>6. Though picking apples was tiring, it turned</a:t>
            </a:r>
            <a:r>
              <a:rPr lang="en-US" altLang="zh-CN" sz="2000">
                <a:sym typeface="+mn-ea"/>
              </a:rPr>
              <a:t>_____</a:t>
            </a:r>
            <a:r>
              <a:rPr lang="en-US" altLang="zh-CN" sz="2000"/>
              <a:t> to be rewarding and intersting.</a:t>
            </a:r>
            <a:endParaRPr lang="en-US" altLang="zh-CN" sz="2000"/>
          </a:p>
        </p:txBody>
      </p:sp>
      <p:sp>
        <p:nvSpPr>
          <p:cNvPr id="13" name="圆角矩形 12"/>
          <p:cNvSpPr/>
          <p:nvPr/>
        </p:nvSpPr>
        <p:spPr>
          <a:xfrm>
            <a:off x="6388735" y="412115"/>
            <a:ext cx="2491740" cy="285432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1800">
              <a:solidFill>
                <a:schemeClr val="bg2">
                  <a:lumMod val="50000"/>
                </a:schemeClr>
              </a:solidFill>
              <a:sym typeface="+mn-ea"/>
            </a:endParaRPr>
          </a:p>
          <a:p>
            <a:pPr algn="l"/>
            <a:endParaRPr lang="en-US" altLang="zh-CN" sz="1800">
              <a:solidFill>
                <a:schemeClr val="bg2">
                  <a:lumMod val="50000"/>
                </a:schemeClr>
              </a:solidFill>
              <a:sym typeface="+mn-ea"/>
            </a:endParaRPr>
          </a:p>
          <a:p>
            <a:pPr algn="l"/>
            <a:r>
              <a:rPr lang="en-US" altLang="zh-CN" sz="1800">
                <a:solidFill>
                  <a:schemeClr val="bg2">
                    <a:lumMod val="50000"/>
                  </a:schemeClr>
                </a:solidFill>
                <a:sym typeface="+mn-ea"/>
              </a:rPr>
              <a:t>“turn” </a:t>
            </a:r>
            <a:r>
              <a:rPr lang="zh-CN" altLang="en-US" sz="1800">
                <a:solidFill>
                  <a:schemeClr val="bg2">
                    <a:lumMod val="50000"/>
                  </a:schemeClr>
                </a:solidFill>
                <a:sym typeface="+mn-ea"/>
              </a:rPr>
              <a:t>家族</a:t>
            </a:r>
            <a:endParaRPr lang="en-US" altLang="zh-CN" sz="1800">
              <a:solidFill>
                <a:schemeClr val="bg2">
                  <a:lumMod val="50000"/>
                </a:schemeClr>
              </a:solidFill>
              <a:sym typeface="+mn-ea"/>
            </a:endParaRPr>
          </a:p>
          <a:p>
            <a:pPr algn="l"/>
            <a:r>
              <a:rPr lang="en-US" altLang="zh-CN" sz="1800">
                <a:solidFill>
                  <a:schemeClr val="tx1"/>
                </a:solidFill>
                <a:sym typeface="+mn-ea"/>
              </a:rPr>
              <a:t>turn on </a:t>
            </a:r>
            <a:r>
              <a:rPr lang="zh-CN" altLang="en-US" sz="1800">
                <a:solidFill>
                  <a:schemeClr val="tx1"/>
                </a:solidFill>
                <a:sym typeface="+mn-ea"/>
              </a:rPr>
              <a:t>打开</a:t>
            </a:r>
            <a:r>
              <a:rPr lang="en-US" altLang="zh-CN" sz="1800">
                <a:solidFill>
                  <a:schemeClr val="tx1"/>
                </a:solidFill>
                <a:sym typeface="+mn-ea"/>
              </a:rPr>
              <a:t> </a:t>
            </a:r>
            <a:endParaRPr lang="en-US" altLang="zh-CN" sz="1800">
              <a:solidFill>
                <a:schemeClr val="tx1"/>
              </a:solidFill>
              <a:sym typeface="+mn-ea"/>
            </a:endParaRPr>
          </a:p>
          <a:p>
            <a:pPr algn="l"/>
            <a:r>
              <a:rPr lang="en-US" altLang="zh-CN" sz="1800">
                <a:solidFill>
                  <a:schemeClr val="tx1"/>
                </a:solidFill>
                <a:sym typeface="+mn-ea"/>
              </a:rPr>
              <a:t> turn off  </a:t>
            </a:r>
            <a:r>
              <a:rPr lang="zh-CN" altLang="en-US" sz="1800">
                <a:solidFill>
                  <a:schemeClr val="tx1"/>
                </a:solidFill>
                <a:sym typeface="+mn-ea"/>
              </a:rPr>
              <a:t>关上</a:t>
            </a:r>
            <a:endParaRPr lang="zh-CN" altLang="en-US" sz="1800">
              <a:solidFill>
                <a:schemeClr val="tx1"/>
              </a:solidFill>
              <a:sym typeface="+mn-ea"/>
            </a:endParaRPr>
          </a:p>
          <a:p>
            <a:pPr algn="l"/>
            <a:r>
              <a:rPr lang="en-US" altLang="zh-CN" sz="1800">
                <a:solidFill>
                  <a:schemeClr val="tx1"/>
                </a:solidFill>
                <a:sym typeface="+mn-ea"/>
              </a:rPr>
              <a:t>turn down </a:t>
            </a:r>
            <a:r>
              <a:rPr lang="zh-CN" altLang="en-US" sz="1800">
                <a:solidFill>
                  <a:schemeClr val="tx1"/>
                </a:solidFill>
                <a:sym typeface="+mn-ea"/>
              </a:rPr>
              <a:t>调小，拒绝</a:t>
            </a:r>
            <a:endParaRPr lang="zh-CN" altLang="en-US" sz="1800">
              <a:solidFill>
                <a:schemeClr val="tx1"/>
              </a:solidFill>
            </a:endParaRPr>
          </a:p>
          <a:p>
            <a:pPr algn="l"/>
            <a:r>
              <a:rPr lang="en-US" altLang="zh-CN" sz="1800">
                <a:solidFill>
                  <a:schemeClr val="tx1"/>
                </a:solidFill>
                <a:sym typeface="+mn-ea"/>
              </a:rPr>
              <a:t>turn up  </a:t>
            </a:r>
            <a:r>
              <a:rPr lang="zh-CN" altLang="en-US" sz="1800">
                <a:solidFill>
                  <a:schemeClr val="tx1"/>
                </a:solidFill>
                <a:sym typeface="+mn-ea"/>
              </a:rPr>
              <a:t>出现，露面，调大</a:t>
            </a:r>
            <a:endParaRPr lang="en-US" altLang="zh-CN" sz="1800">
              <a:solidFill>
                <a:schemeClr val="tx1"/>
              </a:solidFill>
            </a:endParaRPr>
          </a:p>
          <a:p>
            <a:pPr algn="l"/>
            <a:r>
              <a:rPr lang="en-US" altLang="zh-CN" sz="1800">
                <a:solidFill>
                  <a:schemeClr val="tx1"/>
                </a:solidFill>
                <a:sym typeface="+mn-ea"/>
              </a:rPr>
              <a:t>turn out </a:t>
            </a:r>
            <a:r>
              <a:rPr lang="zh-CN" altLang="en-US" sz="1800">
                <a:solidFill>
                  <a:schemeClr val="tx1"/>
                </a:solidFill>
                <a:sym typeface="+mn-ea"/>
              </a:rPr>
              <a:t>证明是，结果是</a:t>
            </a:r>
            <a:endParaRPr lang="zh-CN" altLang="en-US" sz="1800">
              <a:solidFill>
                <a:schemeClr val="tx1"/>
              </a:solidFill>
            </a:endParaRPr>
          </a:p>
          <a:p>
            <a:pPr algn="l"/>
            <a:endParaRPr lang="en-US" altLang="zh-CN" sz="1800">
              <a:solidFill>
                <a:schemeClr val="bg2">
                  <a:lumMod val="50000"/>
                </a:schemeClr>
              </a:solidFill>
              <a:sym typeface="+mn-ea"/>
            </a:endParaRPr>
          </a:p>
          <a:p>
            <a:pPr algn="l"/>
            <a:endParaRPr lang="en-US" altLang="zh-CN" sz="1800">
              <a:solidFill>
                <a:schemeClr val="bg2">
                  <a:lumMod val="50000"/>
                </a:schemeClr>
              </a:solidFill>
              <a:sym typeface="+mn-ea"/>
            </a:endParaRPr>
          </a:p>
          <a:p>
            <a:pPr algn="l"/>
            <a:endParaRPr lang="zh-CN" altLang="en-US" sz="1800">
              <a:solidFill>
                <a:schemeClr val="bg2">
                  <a:lumMod val="50000"/>
                </a:schemeClr>
              </a:solidFill>
              <a:sym typeface="+mn-ea"/>
            </a:endParaRPr>
          </a:p>
        </p:txBody>
      </p:sp>
      <p:sp>
        <p:nvSpPr>
          <p:cNvPr id="3" name="文本框 2"/>
          <p:cNvSpPr txBox="1"/>
          <p:nvPr/>
        </p:nvSpPr>
        <p:spPr>
          <a:xfrm>
            <a:off x="4212590" y="267970"/>
            <a:ext cx="3048635" cy="398780"/>
          </a:xfrm>
          <a:prstGeom prst="rect">
            <a:avLst/>
          </a:prstGeom>
          <a:noFill/>
        </p:spPr>
        <p:txBody>
          <a:bodyPr wrap="square" rtlCol="0">
            <a:spAutoFit/>
          </a:bodyPr>
          <a:p>
            <a:r>
              <a:rPr lang="en-US" altLang="zh-CN" sz="2000" b="1">
                <a:solidFill>
                  <a:srgbClr val="C00000"/>
                </a:solidFill>
              </a:rPr>
              <a:t>on</a:t>
            </a:r>
            <a:endParaRPr lang="en-US" altLang="zh-CN" sz="2000" b="1">
              <a:solidFill>
                <a:srgbClr val="C00000"/>
              </a:solidFill>
            </a:endParaRPr>
          </a:p>
        </p:txBody>
      </p:sp>
      <p:sp>
        <p:nvSpPr>
          <p:cNvPr id="4" name="文本框 3"/>
          <p:cNvSpPr txBox="1"/>
          <p:nvPr/>
        </p:nvSpPr>
        <p:spPr>
          <a:xfrm>
            <a:off x="4069080" y="916305"/>
            <a:ext cx="3048635" cy="398780"/>
          </a:xfrm>
          <a:prstGeom prst="rect">
            <a:avLst/>
          </a:prstGeom>
          <a:noFill/>
        </p:spPr>
        <p:txBody>
          <a:bodyPr wrap="square" rtlCol="0">
            <a:spAutoFit/>
          </a:bodyPr>
          <a:p>
            <a:r>
              <a:rPr lang="en-US" altLang="zh-CN" sz="2000" b="1">
                <a:solidFill>
                  <a:srgbClr val="C00000"/>
                </a:solidFill>
              </a:rPr>
              <a:t>off</a:t>
            </a:r>
            <a:endParaRPr lang="en-US" altLang="zh-CN" sz="2000" b="1">
              <a:solidFill>
                <a:srgbClr val="C00000"/>
              </a:solidFill>
            </a:endParaRPr>
          </a:p>
        </p:txBody>
      </p:sp>
      <p:sp>
        <p:nvSpPr>
          <p:cNvPr id="5" name="文本框 4"/>
          <p:cNvSpPr txBox="1"/>
          <p:nvPr/>
        </p:nvSpPr>
        <p:spPr>
          <a:xfrm>
            <a:off x="2628900" y="1492250"/>
            <a:ext cx="3048635" cy="398780"/>
          </a:xfrm>
          <a:prstGeom prst="rect">
            <a:avLst/>
          </a:prstGeom>
          <a:noFill/>
        </p:spPr>
        <p:txBody>
          <a:bodyPr wrap="square" rtlCol="0">
            <a:spAutoFit/>
          </a:bodyPr>
          <a:p>
            <a:r>
              <a:rPr lang="en-US" altLang="zh-CN" sz="2000" b="1">
                <a:solidFill>
                  <a:srgbClr val="C00000"/>
                </a:solidFill>
              </a:rPr>
              <a:t>down</a:t>
            </a:r>
            <a:endParaRPr lang="en-US" altLang="zh-CN" sz="2000" b="1">
              <a:solidFill>
                <a:srgbClr val="C00000"/>
              </a:solidFill>
            </a:endParaRPr>
          </a:p>
        </p:txBody>
      </p:sp>
      <p:sp>
        <p:nvSpPr>
          <p:cNvPr id="6" name="文本框 5"/>
          <p:cNvSpPr txBox="1"/>
          <p:nvPr/>
        </p:nvSpPr>
        <p:spPr>
          <a:xfrm>
            <a:off x="684530" y="2716530"/>
            <a:ext cx="3048635" cy="398780"/>
          </a:xfrm>
          <a:prstGeom prst="rect">
            <a:avLst/>
          </a:prstGeom>
          <a:noFill/>
        </p:spPr>
        <p:txBody>
          <a:bodyPr wrap="square" rtlCol="0">
            <a:spAutoFit/>
          </a:bodyPr>
          <a:p>
            <a:r>
              <a:rPr lang="en-US" altLang="zh-CN" sz="2000" b="1">
                <a:solidFill>
                  <a:srgbClr val="C00000"/>
                </a:solidFill>
              </a:rPr>
              <a:t>up</a:t>
            </a:r>
            <a:endParaRPr lang="en-US" altLang="zh-CN" sz="2000" b="1">
              <a:solidFill>
                <a:srgbClr val="C00000"/>
              </a:solidFill>
            </a:endParaRPr>
          </a:p>
        </p:txBody>
      </p:sp>
      <p:sp>
        <p:nvSpPr>
          <p:cNvPr id="7" name="文本框 6"/>
          <p:cNvSpPr txBox="1"/>
          <p:nvPr/>
        </p:nvSpPr>
        <p:spPr>
          <a:xfrm>
            <a:off x="4932680" y="3292475"/>
            <a:ext cx="3048635" cy="398780"/>
          </a:xfrm>
          <a:prstGeom prst="rect">
            <a:avLst/>
          </a:prstGeom>
          <a:noFill/>
        </p:spPr>
        <p:txBody>
          <a:bodyPr wrap="square" rtlCol="0">
            <a:spAutoFit/>
          </a:bodyPr>
          <a:p>
            <a:r>
              <a:rPr lang="en-US" altLang="zh-CN" sz="2000" b="1">
                <a:solidFill>
                  <a:srgbClr val="C00000"/>
                </a:solidFill>
              </a:rPr>
              <a:t>out</a:t>
            </a:r>
            <a:endParaRPr lang="en-US" altLang="zh-CN" sz="2000" b="1">
              <a:solidFill>
                <a:srgbClr val="C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 grpId="0"/>
      <p:bldP spid="3" grpId="1"/>
      <p:bldP spid="4" grpId="0"/>
      <p:bldP spid="4" grpId="1"/>
      <p:bldP spid="5" grpId="0"/>
      <p:bldP spid="5" grpId="1"/>
      <p:bldP spid="6" grpId="0"/>
      <p:bldP spid="6" grpId="1"/>
      <p:bldP spid="7" grpId="0"/>
      <p:bldP spid="7"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908810" y="196215"/>
            <a:ext cx="4572000" cy="368300"/>
          </a:xfrm>
          <a:prstGeom prst="rect">
            <a:avLst/>
          </a:prstGeom>
          <a:noFill/>
        </p:spPr>
        <p:txBody>
          <a:bodyPr wrap="square" rtlCol="0" anchor="t">
            <a:spAutoFit/>
          </a:bodyPr>
          <a:p>
            <a:r>
              <a:rPr lang="zh-CN" altLang="en-US"/>
              <a:t>quote	/kwəʊt/	vt.引用</a:t>
            </a:r>
            <a:endParaRPr lang="zh-CN" altLang="en-US"/>
          </a:p>
        </p:txBody>
      </p:sp>
      <p:sp>
        <p:nvSpPr>
          <p:cNvPr id="101" name="文本框 100"/>
          <p:cNvSpPr txBox="1"/>
          <p:nvPr/>
        </p:nvSpPr>
        <p:spPr>
          <a:xfrm>
            <a:off x="108585" y="843915"/>
            <a:ext cx="4554855" cy="3596005"/>
          </a:xfrm>
          <a:prstGeom prst="rect">
            <a:avLst/>
          </a:prstGeom>
          <a:noFill/>
          <a:ln w="9525">
            <a:noFill/>
          </a:ln>
        </p:spPr>
        <p:txBody>
          <a:bodyPr wrap="square">
            <a:noAutofit/>
          </a:bodyPr>
          <a:p>
            <a:pPr marL="0" indent="259080"/>
            <a:r>
              <a:rPr lang="en-US" sz="1900" b="0">
                <a:solidFill>
                  <a:srgbClr val="0A0A0A"/>
                </a:solidFill>
                <a:latin typeface="Times New Roman" panose="02020603050405020304" charset="0"/>
              </a:rPr>
              <a:t>1. </a:t>
            </a:r>
            <a:r>
              <a:rPr lang="en-US" sz="1900" b="1">
                <a:solidFill>
                  <a:srgbClr val="C00000"/>
                </a:solidFill>
                <a:latin typeface="Times New Roman" panose="02020603050405020304" charset="0"/>
                <a:sym typeface="+mn-ea"/>
              </a:rPr>
              <a:t>an often quoted poem  一首脍炙人口诗</a:t>
            </a:r>
            <a:endParaRPr lang="en-US" sz="1900" b="0">
              <a:solidFill>
                <a:srgbClr val="0A0A0A"/>
              </a:solidFill>
              <a:latin typeface="Times New Roman" panose="02020603050405020304" charset="0"/>
            </a:endParaRPr>
          </a:p>
          <a:p>
            <a:pPr marL="0" indent="259080"/>
            <a:r>
              <a:rPr lang="en-US" sz="1900" b="0">
                <a:solidFill>
                  <a:srgbClr val="0A0A0A"/>
                </a:solidFill>
                <a:latin typeface="Times New Roman" panose="02020603050405020304" charset="0"/>
              </a:rPr>
              <a:t>《乡愁》是余光中</a:t>
            </a:r>
            <a:r>
              <a:rPr lang="en-US" sz="1900" b="0">
                <a:solidFill>
                  <a:srgbClr val="FF0000"/>
                </a:solidFill>
                <a:latin typeface="Times New Roman" panose="02020603050405020304" charset="0"/>
              </a:rPr>
              <a:t>脍炙人口的一首诗</a:t>
            </a:r>
            <a:r>
              <a:rPr lang="en-US" sz="1900" b="0">
                <a:solidFill>
                  <a:srgbClr val="0A0A0A"/>
                </a:solidFill>
                <a:latin typeface="Times New Roman" panose="02020603050405020304" charset="0"/>
              </a:rPr>
              <a:t>，它生动地讲述了两岸人民的血肉关系。</a:t>
            </a:r>
            <a:r>
              <a:rPr lang="en-US" sz="1900" b="0">
                <a:solidFill>
                  <a:schemeClr val="accent6">
                    <a:lumMod val="50000"/>
                  </a:schemeClr>
                </a:solidFill>
                <a:latin typeface="Times New Roman" panose="02020603050405020304" charset="0"/>
              </a:rPr>
              <a:t>(</a:t>
            </a:r>
            <a:r>
              <a:rPr lang="zh-CN" altLang="en-US" sz="1900" b="0">
                <a:solidFill>
                  <a:schemeClr val="accent6">
                    <a:lumMod val="50000"/>
                  </a:schemeClr>
                </a:solidFill>
                <a:latin typeface="Times New Roman" panose="02020603050405020304" charset="0"/>
              </a:rPr>
              <a:t>应用文之诗歌评论征集活动</a:t>
            </a:r>
            <a:r>
              <a:rPr lang="en-US" sz="1900" b="0">
                <a:solidFill>
                  <a:schemeClr val="accent6">
                    <a:lumMod val="50000"/>
                  </a:schemeClr>
                </a:solidFill>
                <a:latin typeface="Times New Roman" panose="02020603050405020304" charset="0"/>
              </a:rPr>
              <a:t>)</a:t>
            </a:r>
            <a:endParaRPr lang="en-US" sz="1900" b="0">
              <a:solidFill>
                <a:srgbClr val="0A0A0A"/>
              </a:solidFill>
              <a:latin typeface="Times New Roman" panose="02020603050405020304" charset="0"/>
            </a:endParaRPr>
          </a:p>
          <a:p>
            <a:pPr marL="0" indent="259080"/>
            <a:endParaRPr lang="en-US" altLang="en-US" sz="1900" b="0">
              <a:solidFill>
                <a:srgbClr val="0A0A0A"/>
              </a:solidFill>
              <a:latin typeface="Times New Roman" panose="02020603050405020304" charset="0"/>
            </a:endParaRPr>
          </a:p>
        </p:txBody>
      </p:sp>
      <p:pic>
        <p:nvPicPr>
          <p:cNvPr id="4" name="图片 3"/>
          <p:cNvPicPr/>
          <p:nvPr/>
        </p:nvPicPr>
        <p:blipFill>
          <a:blip r:embed="rId4"/>
          <a:stretch>
            <a:fillRect/>
          </a:stretch>
        </p:blipFill>
        <p:spPr>
          <a:xfrm>
            <a:off x="5292725" y="594995"/>
            <a:ext cx="2892425" cy="4321810"/>
          </a:xfrm>
          <a:prstGeom prst="rect">
            <a:avLst/>
          </a:prstGeom>
          <a:noFill/>
          <a:ln w="9525">
            <a:noFill/>
          </a:ln>
        </p:spPr>
      </p:pic>
      <p:sp>
        <p:nvSpPr>
          <p:cNvPr id="9" name="文本框 8"/>
          <p:cNvSpPr txBox="1"/>
          <p:nvPr/>
        </p:nvSpPr>
        <p:spPr>
          <a:xfrm>
            <a:off x="130810" y="2428240"/>
            <a:ext cx="4572000" cy="1260475"/>
          </a:xfrm>
          <a:prstGeom prst="rect">
            <a:avLst/>
          </a:prstGeom>
          <a:noFill/>
        </p:spPr>
        <p:txBody>
          <a:bodyPr wrap="square" rtlCol="0" anchor="t">
            <a:spAutoFit/>
          </a:bodyPr>
          <a:p>
            <a:pPr marL="0" indent="259080"/>
            <a:r>
              <a:rPr lang="en-US" sz="1900">
                <a:solidFill>
                  <a:srgbClr val="0A0A0A"/>
                </a:solidFill>
                <a:latin typeface="Times New Roman" panose="02020603050405020304" charset="0"/>
                <a:sym typeface="+mn-ea"/>
              </a:rPr>
              <a:t>Nostal</a:t>
            </a:r>
            <a:r>
              <a:rPr lang="en-US" altLang="zh-CN" sz="1800">
                <a:solidFill>
                  <a:srgbClr val="0A0A0A"/>
                </a:solidFill>
                <a:sym typeface="+mn-ea"/>
              </a:rPr>
              <a:t>gi</a:t>
            </a:r>
            <a:r>
              <a:rPr lang="en-US" sz="1900">
                <a:solidFill>
                  <a:srgbClr val="0A0A0A"/>
                </a:solidFill>
                <a:latin typeface="Times New Roman" panose="02020603050405020304" charset="0"/>
                <a:sym typeface="+mn-ea"/>
              </a:rPr>
              <a:t>a is </a:t>
            </a:r>
            <a:r>
              <a:rPr lang="en-US" sz="1900">
                <a:solidFill>
                  <a:srgbClr val="FF0000"/>
                </a:solidFill>
                <a:latin typeface="Times New Roman" panose="02020603050405020304" charset="0"/>
                <a:sym typeface="+mn-ea"/>
              </a:rPr>
              <a:t>an often quoted poem </a:t>
            </a:r>
            <a:r>
              <a:rPr lang="en-US" sz="1900">
                <a:solidFill>
                  <a:srgbClr val="0A0A0A"/>
                </a:solidFill>
                <a:latin typeface="Times New Roman" panose="02020603050405020304" charset="0"/>
                <a:sym typeface="+mn-ea"/>
              </a:rPr>
              <a:t>by Yu Guangzhong, which vividly tells the flesh and blood relations between people on both sides of the Taiwan Straits.</a:t>
            </a:r>
            <a:endParaRPr lang="en-US" altLang="en-US" sz="1900">
              <a:solidFill>
                <a:srgbClr val="0A0A0A"/>
              </a:solidFill>
              <a:latin typeface="Times New Roman" panose="0202060305040502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548765" y="196215"/>
            <a:ext cx="6782435" cy="368300"/>
          </a:xfrm>
          <a:prstGeom prst="rect">
            <a:avLst/>
          </a:prstGeom>
          <a:noFill/>
        </p:spPr>
        <p:txBody>
          <a:bodyPr wrap="square" rtlCol="0" anchor="t">
            <a:spAutoFit/>
          </a:bodyPr>
          <a:p>
            <a:r>
              <a:rPr lang="zh-CN" altLang="en-US"/>
              <a:t>comparison	/kəmˈpærɪsn/	n.比较;相比</a:t>
            </a:r>
            <a:endParaRPr lang="zh-CN" altLang="en-US"/>
          </a:p>
        </p:txBody>
      </p:sp>
      <p:sp>
        <p:nvSpPr>
          <p:cNvPr id="2" name="文本框 1"/>
          <p:cNvSpPr txBox="1"/>
          <p:nvPr/>
        </p:nvSpPr>
        <p:spPr>
          <a:xfrm>
            <a:off x="42545" y="628015"/>
            <a:ext cx="8715375" cy="2306955"/>
          </a:xfrm>
          <a:prstGeom prst="rect">
            <a:avLst/>
          </a:prstGeom>
          <a:noFill/>
        </p:spPr>
        <p:txBody>
          <a:bodyPr wrap="square" rtlCol="0">
            <a:spAutoFit/>
          </a:bodyPr>
          <a:p>
            <a:r>
              <a:rPr lang="en-US" altLang="zh-CN"/>
              <a:t>1. </a:t>
            </a:r>
            <a:r>
              <a:rPr lang="en-US" altLang="zh-CN" b="1">
                <a:solidFill>
                  <a:srgbClr val="C00000"/>
                </a:solidFill>
              </a:rPr>
              <a:t>make a comparison </a:t>
            </a:r>
            <a:r>
              <a:rPr lang="zh-CN" altLang="en-US" b="1">
                <a:solidFill>
                  <a:srgbClr val="C00000"/>
                </a:solidFill>
              </a:rPr>
              <a:t>进行对比</a:t>
            </a:r>
            <a:endParaRPr lang="zh-CN" altLang="en-US"/>
          </a:p>
          <a:p>
            <a:r>
              <a:rPr lang="zh-CN" altLang="en-US"/>
              <a:t>这本书很难</a:t>
            </a:r>
            <a:r>
              <a:rPr lang="zh-CN" altLang="en-US">
                <a:solidFill>
                  <a:srgbClr val="FF0000"/>
                </a:solidFill>
              </a:rPr>
              <a:t>与</a:t>
            </a:r>
            <a:r>
              <a:rPr lang="zh-CN" altLang="en-US"/>
              <a:t>他的前一本书</a:t>
            </a:r>
            <a:r>
              <a:rPr lang="zh-CN" altLang="en-US">
                <a:solidFill>
                  <a:srgbClr val="FF0000"/>
                </a:solidFill>
              </a:rPr>
              <a:t>作比较</a:t>
            </a:r>
            <a:r>
              <a:rPr lang="zh-CN" altLang="en-US"/>
              <a:t>——它们完全不同。</a:t>
            </a:r>
            <a:endParaRPr lang="zh-CN" altLang="en-US"/>
          </a:p>
          <a:p>
            <a:endParaRPr lang="en-US" altLang="zh-CN"/>
          </a:p>
          <a:p>
            <a:endParaRPr lang="en-US" altLang="zh-CN"/>
          </a:p>
          <a:p>
            <a:r>
              <a:rPr lang="en-US" altLang="zh-CN"/>
              <a:t>2. </a:t>
            </a:r>
            <a:r>
              <a:rPr lang="en-US" altLang="zh-CN" b="1">
                <a:solidFill>
                  <a:srgbClr val="C00000"/>
                </a:solidFill>
              </a:rPr>
              <a:t>by comparison </a:t>
            </a:r>
            <a:r>
              <a:rPr lang="zh-CN" altLang="en-US" b="1">
                <a:solidFill>
                  <a:srgbClr val="C00000"/>
                </a:solidFill>
              </a:rPr>
              <a:t>相比之下</a:t>
            </a:r>
            <a:endParaRPr lang="zh-CN" altLang="en-US"/>
          </a:p>
          <a:p>
            <a:r>
              <a:rPr lang="zh-CN" altLang="en-US">
                <a:solidFill>
                  <a:srgbClr val="FF0000"/>
                </a:solidFill>
              </a:rPr>
              <a:t>相比之下</a:t>
            </a:r>
            <a:r>
              <a:rPr lang="zh-CN" altLang="en-US"/>
              <a:t>，今年花在教育上的钱增加了。</a:t>
            </a:r>
            <a:endParaRPr lang="zh-CN" altLang="en-US"/>
          </a:p>
          <a:p>
            <a:endParaRPr lang="en-US" altLang="zh-CN"/>
          </a:p>
          <a:p>
            <a:r>
              <a:rPr lang="en-US" altLang="zh-CN"/>
              <a:t>  </a:t>
            </a:r>
            <a:endParaRPr lang="en-US" altLang="zh-CN"/>
          </a:p>
        </p:txBody>
      </p:sp>
      <p:sp>
        <p:nvSpPr>
          <p:cNvPr id="10" name="文本框 9"/>
          <p:cNvSpPr txBox="1"/>
          <p:nvPr/>
        </p:nvSpPr>
        <p:spPr>
          <a:xfrm>
            <a:off x="42545" y="2860040"/>
            <a:ext cx="4572000" cy="922020"/>
          </a:xfrm>
          <a:prstGeom prst="rect">
            <a:avLst/>
          </a:prstGeom>
          <a:noFill/>
        </p:spPr>
        <p:txBody>
          <a:bodyPr wrap="square" rtlCol="0" anchor="t">
            <a:spAutoFit/>
          </a:bodyPr>
          <a:p>
            <a:r>
              <a:rPr lang="en-US" altLang="zh-CN">
                <a:sym typeface="+mn-ea"/>
              </a:rPr>
              <a:t>3. </a:t>
            </a:r>
            <a:r>
              <a:rPr lang="en-US" altLang="zh-CN" b="1">
                <a:solidFill>
                  <a:srgbClr val="C00000"/>
                </a:solidFill>
                <a:sym typeface="+mn-ea"/>
              </a:rPr>
              <a:t>compare A to B </a:t>
            </a:r>
            <a:r>
              <a:rPr lang="zh-CN" altLang="en-US" b="1">
                <a:solidFill>
                  <a:srgbClr val="C00000"/>
                </a:solidFill>
                <a:sym typeface="+mn-ea"/>
              </a:rPr>
              <a:t>把</a:t>
            </a:r>
            <a:r>
              <a:rPr lang="en-US" altLang="zh-CN" b="1">
                <a:solidFill>
                  <a:srgbClr val="C00000"/>
                </a:solidFill>
                <a:sym typeface="+mn-ea"/>
              </a:rPr>
              <a:t>A </a:t>
            </a:r>
            <a:r>
              <a:rPr lang="zh-CN" altLang="en-US" b="1">
                <a:solidFill>
                  <a:srgbClr val="C00000"/>
                </a:solidFill>
                <a:sym typeface="+mn-ea"/>
              </a:rPr>
              <a:t>比作</a:t>
            </a:r>
            <a:r>
              <a:rPr lang="en-US" altLang="zh-CN" b="1">
                <a:solidFill>
                  <a:srgbClr val="C00000"/>
                </a:solidFill>
                <a:sym typeface="+mn-ea"/>
              </a:rPr>
              <a:t>B </a:t>
            </a:r>
            <a:endParaRPr lang="en-US" altLang="zh-CN"/>
          </a:p>
          <a:p>
            <a:r>
              <a:rPr lang="en-US" altLang="zh-CN">
                <a:sym typeface="+mn-ea"/>
              </a:rPr>
              <a:t>人们常把老师比作悉心照料各种植物的园丁。</a:t>
            </a:r>
            <a:endParaRPr lang="en-US" altLang="zh-CN"/>
          </a:p>
          <a:p>
            <a:endParaRPr lang="en-US" altLang="zh-CN">
              <a:sym typeface="+mn-ea"/>
            </a:endParaRPr>
          </a:p>
        </p:txBody>
      </p:sp>
      <p:pic>
        <p:nvPicPr>
          <p:cNvPr id="11" name="图片 10" descr="教师节园丁浇花辛苦了"/>
          <p:cNvPicPr>
            <a:picLocks noChangeAspect="1"/>
          </p:cNvPicPr>
          <p:nvPr/>
        </p:nvPicPr>
        <p:blipFill>
          <a:blip r:embed="rId4"/>
          <a:stretch>
            <a:fillRect/>
          </a:stretch>
        </p:blipFill>
        <p:spPr>
          <a:xfrm>
            <a:off x="5741035" y="2731135"/>
            <a:ext cx="3341370" cy="2409190"/>
          </a:xfrm>
          <a:prstGeom prst="rect">
            <a:avLst/>
          </a:prstGeom>
        </p:spPr>
      </p:pic>
      <p:sp>
        <p:nvSpPr>
          <p:cNvPr id="9" name="文本框 8"/>
          <p:cNvSpPr txBox="1"/>
          <p:nvPr/>
        </p:nvSpPr>
        <p:spPr>
          <a:xfrm>
            <a:off x="180340" y="1203960"/>
            <a:ext cx="7988935" cy="645160"/>
          </a:xfrm>
          <a:prstGeom prst="rect">
            <a:avLst/>
          </a:prstGeom>
          <a:noFill/>
        </p:spPr>
        <p:txBody>
          <a:bodyPr wrap="square" rtlCol="0" anchor="t">
            <a:spAutoFit/>
          </a:bodyPr>
          <a:p>
            <a:r>
              <a:rPr lang="en-US" altLang="zh-CN">
                <a:sym typeface="+mn-ea"/>
              </a:rPr>
              <a:t>It is difficult to </a:t>
            </a:r>
            <a:r>
              <a:rPr lang="en-US" altLang="zh-CN">
                <a:solidFill>
                  <a:srgbClr val="FF0000"/>
                </a:solidFill>
                <a:sym typeface="+mn-ea"/>
              </a:rPr>
              <a:t>make a comaprison with</a:t>
            </a:r>
            <a:r>
              <a:rPr lang="en-US" altLang="zh-CN">
                <a:sym typeface="+mn-ea"/>
              </a:rPr>
              <a:t> his previous book—they are completely different.</a:t>
            </a:r>
            <a:endParaRPr lang="en-US" altLang="zh-CN">
              <a:sym typeface="+mn-ea"/>
            </a:endParaRPr>
          </a:p>
        </p:txBody>
      </p:sp>
      <p:sp>
        <p:nvSpPr>
          <p:cNvPr id="12" name="文本框 11"/>
          <p:cNvSpPr txBox="1"/>
          <p:nvPr/>
        </p:nvSpPr>
        <p:spPr>
          <a:xfrm>
            <a:off x="180340" y="2356485"/>
            <a:ext cx="6934200" cy="368300"/>
          </a:xfrm>
          <a:prstGeom prst="rect">
            <a:avLst/>
          </a:prstGeom>
          <a:noFill/>
        </p:spPr>
        <p:txBody>
          <a:bodyPr wrap="square" rtlCol="0" anchor="t">
            <a:spAutoFit/>
          </a:bodyPr>
          <a:p>
            <a:r>
              <a:rPr lang="en-US" altLang="zh-CN">
                <a:solidFill>
                  <a:srgbClr val="FF0000"/>
                </a:solidFill>
                <a:sym typeface="+mn-ea"/>
              </a:rPr>
              <a:t>By comparison</a:t>
            </a:r>
            <a:r>
              <a:rPr lang="en-US" altLang="zh-CN">
                <a:sym typeface="+mn-ea"/>
              </a:rPr>
              <a:t>, money spent on education increased this year.</a:t>
            </a:r>
            <a:endParaRPr lang="en-US" altLang="zh-CN">
              <a:sym typeface="+mn-ea"/>
            </a:endParaRPr>
          </a:p>
        </p:txBody>
      </p:sp>
      <p:sp>
        <p:nvSpPr>
          <p:cNvPr id="13" name="文本框 12"/>
          <p:cNvSpPr txBox="1"/>
          <p:nvPr/>
        </p:nvSpPr>
        <p:spPr>
          <a:xfrm>
            <a:off x="180340" y="3580130"/>
            <a:ext cx="4572000" cy="645160"/>
          </a:xfrm>
          <a:prstGeom prst="rect">
            <a:avLst/>
          </a:prstGeom>
          <a:noFill/>
        </p:spPr>
        <p:txBody>
          <a:bodyPr wrap="square" rtlCol="0" anchor="t">
            <a:spAutoFit/>
          </a:bodyPr>
          <a:p>
            <a:r>
              <a:rPr lang="en-US" altLang="zh-CN">
                <a:sym typeface="+mn-ea"/>
              </a:rPr>
              <a:t>People often </a:t>
            </a:r>
            <a:r>
              <a:rPr lang="en-US" altLang="zh-CN">
                <a:solidFill>
                  <a:srgbClr val="FF0000"/>
                </a:solidFill>
                <a:sym typeface="+mn-ea"/>
              </a:rPr>
              <a:t>compare</a:t>
            </a:r>
            <a:r>
              <a:rPr lang="en-US" altLang="zh-CN">
                <a:sym typeface="+mn-ea"/>
              </a:rPr>
              <a:t> a teacher </a:t>
            </a:r>
            <a:r>
              <a:rPr lang="en-US" altLang="zh-CN">
                <a:solidFill>
                  <a:srgbClr val="FF0000"/>
                </a:solidFill>
                <a:sym typeface="+mn-ea"/>
              </a:rPr>
              <a:t>to </a:t>
            </a:r>
            <a:r>
              <a:rPr lang="en-US" altLang="zh-CN">
                <a:sym typeface="+mn-ea"/>
              </a:rPr>
              <a:t>a gardener who takes great care of various plants.</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9" grpId="0"/>
      <p:bldP spid="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476375" y="187960"/>
            <a:ext cx="6782435" cy="368300"/>
          </a:xfrm>
          <a:prstGeom prst="rect">
            <a:avLst/>
          </a:prstGeom>
          <a:noFill/>
        </p:spPr>
        <p:txBody>
          <a:bodyPr wrap="square" rtlCol="0" anchor="t">
            <a:spAutoFit/>
          </a:bodyPr>
          <a:p>
            <a:r>
              <a:rPr lang="zh-CN" altLang="en-US"/>
              <a:t>comparison	/kəmˈpærɪsn/	n.比较;相比</a:t>
            </a:r>
            <a:endParaRPr lang="zh-CN" altLang="en-US"/>
          </a:p>
        </p:txBody>
      </p:sp>
      <p:sp>
        <p:nvSpPr>
          <p:cNvPr id="9" name="文本框 8"/>
          <p:cNvSpPr txBox="1"/>
          <p:nvPr/>
        </p:nvSpPr>
        <p:spPr>
          <a:xfrm>
            <a:off x="130810" y="843915"/>
            <a:ext cx="8208645" cy="2861310"/>
          </a:xfrm>
          <a:prstGeom prst="rect">
            <a:avLst/>
          </a:prstGeom>
          <a:noFill/>
        </p:spPr>
        <p:txBody>
          <a:bodyPr wrap="square" rtlCol="0" anchor="t">
            <a:spAutoFit/>
          </a:bodyPr>
          <a:p>
            <a:r>
              <a:rPr lang="en-US" altLang="zh-CN"/>
              <a:t>4. </a:t>
            </a:r>
            <a:r>
              <a:rPr lang="en-US" altLang="zh-CN" b="1">
                <a:solidFill>
                  <a:srgbClr val="C00000"/>
                </a:solidFill>
              </a:rPr>
              <a:t>compare A with B </a:t>
            </a:r>
            <a:r>
              <a:rPr lang="zh-CN" altLang="en-US" b="1">
                <a:solidFill>
                  <a:srgbClr val="C00000"/>
                </a:solidFill>
              </a:rPr>
              <a:t>把</a:t>
            </a:r>
            <a:r>
              <a:rPr lang="en-US" altLang="zh-CN" b="1">
                <a:solidFill>
                  <a:srgbClr val="C00000"/>
                </a:solidFill>
              </a:rPr>
              <a:t>A </a:t>
            </a:r>
            <a:r>
              <a:rPr lang="zh-CN" altLang="en-US" b="1">
                <a:solidFill>
                  <a:srgbClr val="C00000"/>
                </a:solidFill>
              </a:rPr>
              <a:t>和</a:t>
            </a:r>
            <a:r>
              <a:rPr lang="en-US" altLang="zh-CN" b="1">
                <a:solidFill>
                  <a:srgbClr val="C00000"/>
                </a:solidFill>
              </a:rPr>
              <a:t>B </a:t>
            </a:r>
            <a:r>
              <a:rPr lang="zh-CN" altLang="en-US" b="1">
                <a:solidFill>
                  <a:srgbClr val="C00000"/>
                </a:solidFill>
              </a:rPr>
              <a:t>相比较</a:t>
            </a:r>
            <a:endParaRPr lang="zh-CN" altLang="en-US" b="1">
              <a:solidFill>
                <a:srgbClr val="C00000"/>
              </a:solidFill>
            </a:endParaRPr>
          </a:p>
          <a:p>
            <a:r>
              <a:rPr lang="zh-CN" altLang="en-US">
                <a:sym typeface="+mn-ea"/>
              </a:rPr>
              <a:t>许多父母喜欢</a:t>
            </a:r>
            <a:r>
              <a:rPr lang="zh-CN" altLang="en-US">
                <a:solidFill>
                  <a:srgbClr val="FF0000"/>
                </a:solidFill>
                <a:sym typeface="+mn-ea"/>
              </a:rPr>
              <a:t>拿</a:t>
            </a:r>
            <a:r>
              <a:rPr lang="zh-CN" altLang="en-US">
                <a:sym typeface="+mn-ea"/>
              </a:rPr>
              <a:t>自己的孩子</a:t>
            </a:r>
            <a:r>
              <a:rPr lang="zh-CN" altLang="en-US">
                <a:solidFill>
                  <a:srgbClr val="FF0000"/>
                </a:solidFill>
                <a:sym typeface="+mn-ea"/>
              </a:rPr>
              <a:t>和</a:t>
            </a:r>
            <a:r>
              <a:rPr lang="zh-CN" altLang="en-US">
                <a:sym typeface="+mn-ea"/>
              </a:rPr>
              <a:t>朋友的孩子</a:t>
            </a:r>
            <a:r>
              <a:rPr lang="zh-CN" altLang="en-US">
                <a:solidFill>
                  <a:srgbClr val="FF0000"/>
                </a:solidFill>
                <a:sym typeface="+mn-ea"/>
              </a:rPr>
              <a:t>进行比较</a:t>
            </a:r>
            <a:r>
              <a:rPr lang="zh-CN" altLang="en-US">
                <a:sym typeface="+mn-ea"/>
              </a:rPr>
              <a:t>。</a:t>
            </a:r>
            <a:endParaRPr lang="zh-CN" altLang="en-US"/>
          </a:p>
          <a:p>
            <a:endParaRPr lang="zh-CN" altLang="en-US"/>
          </a:p>
          <a:p>
            <a:r>
              <a:rPr lang="zh-CN" altLang="en-US"/>
              <a:t> </a:t>
            </a:r>
            <a:endParaRPr lang="zh-CN" altLang="en-US"/>
          </a:p>
          <a:p>
            <a:r>
              <a:rPr lang="en-US" altLang="zh-CN"/>
              <a:t>5. </a:t>
            </a:r>
            <a:r>
              <a:rPr lang="en-US" altLang="zh-CN" b="1">
                <a:solidFill>
                  <a:srgbClr val="C00000"/>
                </a:solidFill>
              </a:rPr>
              <a:t>compared with </a:t>
            </a:r>
            <a:r>
              <a:rPr lang="zh-CN" altLang="en-US" b="1">
                <a:solidFill>
                  <a:srgbClr val="C00000"/>
                </a:solidFill>
              </a:rPr>
              <a:t>与</a:t>
            </a:r>
            <a:r>
              <a:rPr lang="en-US" altLang="zh-CN" b="1">
                <a:solidFill>
                  <a:srgbClr val="C00000"/>
                </a:solidFill>
              </a:rPr>
              <a:t>...</a:t>
            </a:r>
            <a:r>
              <a:rPr lang="zh-CN" altLang="en-US" b="1">
                <a:solidFill>
                  <a:srgbClr val="C00000"/>
                </a:solidFill>
              </a:rPr>
              <a:t>相比</a:t>
            </a:r>
            <a:endParaRPr lang="zh-CN" altLang="en-US"/>
          </a:p>
          <a:p>
            <a:r>
              <a:rPr lang="zh-CN" altLang="en-US">
                <a:solidFill>
                  <a:srgbClr val="FF0000"/>
                </a:solidFill>
                <a:sym typeface="+mn-ea"/>
              </a:rPr>
              <a:t>与</a:t>
            </a:r>
            <a:r>
              <a:rPr lang="zh-CN" altLang="en-US">
                <a:sym typeface="+mn-ea"/>
              </a:rPr>
              <a:t>逃逸的司机</a:t>
            </a:r>
            <a:r>
              <a:rPr lang="zh-CN" altLang="en-US">
                <a:solidFill>
                  <a:srgbClr val="FF0000"/>
                </a:solidFill>
                <a:sym typeface="+mn-ea"/>
              </a:rPr>
              <a:t>相比</a:t>
            </a:r>
            <a:r>
              <a:rPr lang="zh-CN" altLang="en-US">
                <a:sym typeface="+mn-ea"/>
              </a:rPr>
              <a:t>，我为我所做的事情感到骄傲。</a:t>
            </a:r>
            <a:endParaRPr lang="zh-CN" altLang="en-US">
              <a:sym typeface="+mn-ea"/>
            </a:endParaRPr>
          </a:p>
          <a:p>
            <a:endParaRPr lang="zh-CN" altLang="en-US"/>
          </a:p>
          <a:p>
            <a:endParaRPr lang="zh-CN" altLang="en-US"/>
          </a:p>
          <a:p>
            <a:r>
              <a:rPr lang="en-US"/>
              <a:t>6.</a:t>
            </a:r>
            <a:r>
              <a:rPr lang="en-US" b="1">
                <a:solidFill>
                  <a:srgbClr val="C00000"/>
                </a:solidFill>
              </a:rPr>
              <a:t> </a:t>
            </a:r>
            <a:r>
              <a:rPr lang="zh-CN" altLang="en-US" b="1">
                <a:solidFill>
                  <a:srgbClr val="C00000"/>
                </a:solidFill>
                <a:sym typeface="+mn-ea"/>
              </a:rPr>
              <a:t>beyond compare</a:t>
            </a:r>
            <a:r>
              <a:rPr lang="en-US" altLang="zh-CN" b="1">
                <a:solidFill>
                  <a:srgbClr val="C00000"/>
                </a:solidFill>
                <a:sym typeface="+mn-ea"/>
              </a:rPr>
              <a:t> </a:t>
            </a:r>
            <a:r>
              <a:rPr lang="zh-CN" altLang="en-US" b="1">
                <a:solidFill>
                  <a:srgbClr val="C00000"/>
                </a:solidFill>
                <a:sym typeface="+mn-ea"/>
              </a:rPr>
              <a:t>无与伦比</a:t>
            </a:r>
            <a:endParaRPr lang="zh-CN" altLang="en-US"/>
          </a:p>
          <a:p>
            <a:r>
              <a:rPr lang="zh-CN" altLang="en-US"/>
              <a:t>此地风景之优美</a:t>
            </a:r>
            <a:r>
              <a:rPr lang="zh-CN" altLang="en-US">
                <a:solidFill>
                  <a:srgbClr val="FF0000"/>
                </a:solidFill>
              </a:rPr>
              <a:t>无与伦比</a:t>
            </a:r>
            <a:r>
              <a:rPr lang="zh-CN" altLang="en-US"/>
              <a:t>。</a:t>
            </a:r>
            <a:r>
              <a:rPr lang="zh-CN" altLang="en-US">
                <a:solidFill>
                  <a:schemeClr val="accent6">
                    <a:lumMod val="50000"/>
                  </a:schemeClr>
                </a:solidFill>
                <a:sym typeface="+mn-ea"/>
              </a:rPr>
              <a:t>（读后学写之环境描写）</a:t>
            </a:r>
            <a:endParaRPr lang="zh-CN" altLang="en-US"/>
          </a:p>
        </p:txBody>
      </p:sp>
      <p:pic>
        <p:nvPicPr>
          <p:cNvPr id="102" name="图片 101"/>
          <p:cNvPicPr/>
          <p:nvPr/>
        </p:nvPicPr>
        <p:blipFill>
          <a:blip r:embed="rId4"/>
          <a:stretch>
            <a:fillRect/>
          </a:stretch>
        </p:blipFill>
        <p:spPr>
          <a:xfrm>
            <a:off x="5652770" y="2716530"/>
            <a:ext cx="3389630" cy="2265680"/>
          </a:xfrm>
          <a:prstGeom prst="rect">
            <a:avLst/>
          </a:prstGeom>
          <a:noFill/>
          <a:ln w="9525">
            <a:noFill/>
          </a:ln>
        </p:spPr>
      </p:pic>
      <p:sp>
        <p:nvSpPr>
          <p:cNvPr id="2" name="文本框 1"/>
          <p:cNvSpPr txBox="1"/>
          <p:nvPr/>
        </p:nvSpPr>
        <p:spPr>
          <a:xfrm>
            <a:off x="180340" y="1492250"/>
            <a:ext cx="7098665" cy="645160"/>
          </a:xfrm>
          <a:prstGeom prst="rect">
            <a:avLst/>
          </a:prstGeom>
          <a:noFill/>
        </p:spPr>
        <p:txBody>
          <a:bodyPr wrap="square" rtlCol="0" anchor="t">
            <a:spAutoFit/>
          </a:bodyPr>
          <a:p>
            <a:r>
              <a:rPr lang="zh-CN" altLang="en-US">
                <a:sym typeface="+mn-ea"/>
              </a:rPr>
              <a:t>Many parents like</a:t>
            </a:r>
            <a:r>
              <a:rPr lang="zh-CN" altLang="en-US">
                <a:solidFill>
                  <a:srgbClr val="FF0000"/>
                </a:solidFill>
                <a:sym typeface="+mn-ea"/>
              </a:rPr>
              <a:t> comparing</a:t>
            </a:r>
            <a:r>
              <a:rPr lang="zh-CN" altLang="en-US">
                <a:sym typeface="+mn-ea"/>
              </a:rPr>
              <a:t> their own children </a:t>
            </a:r>
            <a:r>
              <a:rPr lang="zh-CN" altLang="en-US">
                <a:solidFill>
                  <a:srgbClr val="FF0000"/>
                </a:solidFill>
                <a:sym typeface="+mn-ea"/>
              </a:rPr>
              <a:t>with/to </a:t>
            </a:r>
            <a:r>
              <a:rPr lang="zh-CN" altLang="en-US">
                <a:sym typeface="+mn-ea"/>
              </a:rPr>
              <a:t>their friends' children.</a:t>
            </a:r>
            <a:endParaRPr lang="zh-CN" altLang="en-US">
              <a:sym typeface="+mn-ea"/>
            </a:endParaRPr>
          </a:p>
        </p:txBody>
      </p:sp>
      <p:sp>
        <p:nvSpPr>
          <p:cNvPr id="10" name="文本框 9"/>
          <p:cNvSpPr txBox="1"/>
          <p:nvPr/>
        </p:nvSpPr>
        <p:spPr>
          <a:xfrm>
            <a:off x="248285" y="2499995"/>
            <a:ext cx="5404485" cy="645160"/>
          </a:xfrm>
          <a:prstGeom prst="rect">
            <a:avLst/>
          </a:prstGeom>
          <a:noFill/>
        </p:spPr>
        <p:txBody>
          <a:bodyPr wrap="square" rtlCol="0" anchor="t">
            <a:spAutoFit/>
          </a:bodyPr>
          <a:p>
            <a:r>
              <a:rPr lang="zh-CN" altLang="en-US">
                <a:solidFill>
                  <a:srgbClr val="FF0000"/>
                </a:solidFill>
                <a:sym typeface="+mn-ea"/>
              </a:rPr>
              <a:t>Compared with</a:t>
            </a:r>
            <a:r>
              <a:rPr lang="zh-CN" altLang="en-US">
                <a:sym typeface="+mn-ea"/>
              </a:rPr>
              <a:t> the escaped driver, I am proud of what I did.</a:t>
            </a:r>
            <a:endParaRPr lang="zh-CN" altLang="en-US">
              <a:sym typeface="+mn-ea"/>
            </a:endParaRPr>
          </a:p>
        </p:txBody>
      </p:sp>
      <p:sp>
        <p:nvSpPr>
          <p:cNvPr id="11" name="文本框 10"/>
          <p:cNvSpPr txBox="1"/>
          <p:nvPr/>
        </p:nvSpPr>
        <p:spPr>
          <a:xfrm>
            <a:off x="248285" y="3705225"/>
            <a:ext cx="4572000" cy="645160"/>
          </a:xfrm>
          <a:prstGeom prst="rect">
            <a:avLst/>
          </a:prstGeom>
          <a:noFill/>
        </p:spPr>
        <p:txBody>
          <a:bodyPr wrap="square" rtlCol="0" anchor="t">
            <a:spAutoFit/>
          </a:bodyPr>
          <a:p>
            <a:r>
              <a:rPr lang="zh-CN" altLang="en-US">
                <a:sym typeface="+mn-ea"/>
              </a:rPr>
              <a:t>The beauty of the landscape here is </a:t>
            </a:r>
            <a:r>
              <a:rPr lang="zh-CN" altLang="en-US">
                <a:solidFill>
                  <a:srgbClr val="FF0000"/>
                </a:solidFill>
                <a:sym typeface="+mn-ea"/>
              </a:rPr>
              <a:t>beyond compare</a:t>
            </a:r>
            <a:r>
              <a:rPr lang="zh-CN" altLang="en-US">
                <a:sym typeface="+mn-ea"/>
              </a:rPr>
              <a:t>．</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1" grpId="0"/>
      <p:bldP spid="1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764665" y="187960"/>
            <a:ext cx="4572000" cy="368300"/>
          </a:xfrm>
          <a:prstGeom prst="rect">
            <a:avLst/>
          </a:prstGeom>
          <a:noFill/>
        </p:spPr>
        <p:txBody>
          <a:bodyPr wrap="square" rtlCol="0" anchor="t">
            <a:spAutoFit/>
          </a:bodyPr>
          <a:p>
            <a:r>
              <a:rPr lang="zh-CN" altLang="en-US"/>
              <a:t>image	/ˈɪmɪdʒ/	n.形象;印象</a:t>
            </a:r>
            <a:endParaRPr lang="zh-CN" altLang="en-US"/>
          </a:p>
        </p:txBody>
      </p:sp>
      <p:sp>
        <p:nvSpPr>
          <p:cNvPr id="4" name="文本框 3"/>
          <p:cNvSpPr txBox="1"/>
          <p:nvPr/>
        </p:nvSpPr>
        <p:spPr>
          <a:xfrm>
            <a:off x="252095" y="2788285"/>
            <a:ext cx="5511800" cy="645160"/>
          </a:xfrm>
          <a:prstGeom prst="rect">
            <a:avLst/>
          </a:prstGeom>
          <a:noFill/>
        </p:spPr>
        <p:txBody>
          <a:bodyPr wrap="square" rtlCol="0" anchor="t">
            <a:spAutoFit/>
          </a:bodyPr>
          <a:p>
            <a:r>
              <a:rPr lang="en-US" altLang="zh-CN">
                <a:sym typeface="+mn-ea"/>
              </a:rPr>
              <a:t>2. </a:t>
            </a:r>
            <a:r>
              <a:rPr lang="zh-CN" altLang="en-US">
                <a:sym typeface="+mn-ea"/>
              </a:rPr>
              <a:t>她凝视着自己在水中的</a:t>
            </a:r>
            <a:r>
              <a:rPr lang="zh-CN" altLang="en-US">
                <a:solidFill>
                  <a:srgbClr val="C00000"/>
                </a:solidFill>
                <a:sym typeface="+mn-ea"/>
              </a:rPr>
              <a:t>倒影</a:t>
            </a:r>
            <a:r>
              <a:rPr lang="zh-CN" altLang="en-US">
                <a:sym typeface="+mn-ea"/>
              </a:rPr>
              <a:t>。</a:t>
            </a:r>
            <a:endParaRPr lang="zh-CN" altLang="en-US"/>
          </a:p>
          <a:p>
            <a:r>
              <a:rPr lang="zh-CN" altLang="en-US"/>
              <a:t> </a:t>
            </a:r>
            <a:endParaRPr lang="zh-CN" altLang="en-US"/>
          </a:p>
        </p:txBody>
      </p:sp>
      <p:sp>
        <p:nvSpPr>
          <p:cNvPr id="101" name="文本框 100"/>
          <p:cNvSpPr txBox="1"/>
          <p:nvPr/>
        </p:nvSpPr>
        <p:spPr>
          <a:xfrm>
            <a:off x="252095" y="646430"/>
            <a:ext cx="8826500" cy="1198880"/>
          </a:xfrm>
          <a:prstGeom prst="rect">
            <a:avLst/>
          </a:prstGeom>
          <a:noFill/>
          <a:ln w="9525">
            <a:noFill/>
          </a:ln>
        </p:spPr>
        <p:txBody>
          <a:bodyPr wrap="square">
            <a:spAutoFit/>
          </a:bodyPr>
          <a:p>
            <a:pPr marL="0" indent="267970"/>
            <a:r>
              <a:rPr lang="en-US" sz="1800" b="0">
                <a:solidFill>
                  <a:srgbClr val="0A0A0A"/>
                </a:solidFill>
                <a:latin typeface="Times New Roman" panose="02020603050405020304" charset="0"/>
              </a:rPr>
              <a:t>1. 这首诗结构相同，用词不同，听起来很有音乐感。更巧妙的是，诗人用简单而独特的</a:t>
            </a:r>
            <a:r>
              <a:rPr lang="en-US" sz="1800" b="0">
                <a:solidFill>
                  <a:srgbClr val="C00000"/>
                </a:solidFill>
                <a:latin typeface="Times New Roman" panose="02020603050405020304" charset="0"/>
              </a:rPr>
              <a:t>形象</a:t>
            </a:r>
            <a:r>
              <a:rPr lang="en-US" sz="1800" b="0">
                <a:solidFill>
                  <a:srgbClr val="0A0A0A"/>
                </a:solidFill>
                <a:latin typeface="Times New Roman" panose="02020603050405020304" charset="0"/>
              </a:rPr>
              <a:t>来表达他在不同人生阶段的思乡之情，引起了那些经历分离和团聚的人的共鸣</a:t>
            </a:r>
            <a:r>
              <a:rPr lang="zh-CN" altLang="en-US" sz="1800" b="0">
                <a:solidFill>
                  <a:srgbClr val="0A0A0A"/>
                </a:solidFill>
                <a:latin typeface="Times New Roman" panose="02020603050405020304" charset="0"/>
              </a:rPr>
              <a:t>。</a:t>
            </a:r>
            <a:r>
              <a:rPr lang="en-US" altLang="zh-CN" sz="1800" b="0">
                <a:solidFill>
                  <a:schemeClr val="accent6">
                    <a:lumMod val="50000"/>
                  </a:schemeClr>
                </a:solidFill>
                <a:latin typeface="Times New Roman" panose="02020603050405020304" charset="0"/>
              </a:rPr>
              <a:t>(</a:t>
            </a:r>
            <a:r>
              <a:rPr lang="zh-CN" altLang="en-US" sz="1800" b="0">
                <a:solidFill>
                  <a:schemeClr val="accent6">
                    <a:lumMod val="50000"/>
                  </a:schemeClr>
                </a:solidFill>
                <a:latin typeface="Times New Roman" panose="02020603050405020304" charset="0"/>
              </a:rPr>
              <a:t>应用文之以“传承中华优秀文化”为主题的诗歌评论征集活动</a:t>
            </a:r>
            <a:r>
              <a:rPr lang="en-US" altLang="zh-CN" sz="1800" b="0">
                <a:solidFill>
                  <a:schemeClr val="accent6">
                    <a:lumMod val="50000"/>
                  </a:schemeClr>
                </a:solidFill>
                <a:latin typeface="Times New Roman" panose="02020603050405020304" charset="0"/>
              </a:rPr>
              <a:t>)</a:t>
            </a:r>
            <a:endParaRPr lang="en-US" sz="1800" b="0">
              <a:solidFill>
                <a:schemeClr val="accent6">
                  <a:lumMod val="50000"/>
                </a:schemeClr>
              </a:solidFill>
              <a:latin typeface="Times New Roman" panose="02020603050405020304" charset="0"/>
            </a:endParaRPr>
          </a:p>
          <a:p>
            <a:pPr marL="0" indent="267970"/>
            <a:endParaRPr lang="en-US" altLang="en-US" sz="1800" b="0">
              <a:solidFill>
                <a:schemeClr val="accent6">
                  <a:lumMod val="50000"/>
                </a:schemeClr>
              </a:solidFill>
              <a:latin typeface="Times New Roman" panose="02020603050405020304" charset="0"/>
            </a:endParaRPr>
          </a:p>
        </p:txBody>
      </p:sp>
      <p:pic>
        <p:nvPicPr>
          <p:cNvPr id="9" name="图片 8" descr="倒影"/>
          <p:cNvPicPr>
            <a:picLocks noChangeAspect="1"/>
          </p:cNvPicPr>
          <p:nvPr/>
        </p:nvPicPr>
        <p:blipFill>
          <a:blip r:embed="rId4"/>
          <a:stretch>
            <a:fillRect/>
          </a:stretch>
        </p:blipFill>
        <p:spPr>
          <a:xfrm>
            <a:off x="5508625" y="2500630"/>
            <a:ext cx="2392680" cy="2465705"/>
          </a:xfrm>
          <a:prstGeom prst="rect">
            <a:avLst/>
          </a:prstGeom>
        </p:spPr>
      </p:pic>
      <p:sp>
        <p:nvSpPr>
          <p:cNvPr id="10" name="文本框 9"/>
          <p:cNvSpPr txBox="1"/>
          <p:nvPr/>
        </p:nvSpPr>
        <p:spPr>
          <a:xfrm>
            <a:off x="424815" y="1564005"/>
            <a:ext cx="8360410" cy="1198880"/>
          </a:xfrm>
          <a:prstGeom prst="rect">
            <a:avLst/>
          </a:prstGeom>
          <a:noFill/>
        </p:spPr>
        <p:txBody>
          <a:bodyPr wrap="square" rtlCol="0" anchor="t">
            <a:spAutoFit/>
          </a:bodyPr>
          <a:p>
            <a:pPr marL="0" indent="267970"/>
            <a:r>
              <a:rPr lang="en-US" sz="1800">
                <a:solidFill>
                  <a:srgbClr val="0A0A0A"/>
                </a:solidFill>
                <a:latin typeface="Times New Roman" panose="02020603050405020304" charset="0"/>
                <a:sym typeface="+mn-ea"/>
              </a:rPr>
              <a:t>The</a:t>
            </a:r>
            <a:r>
              <a:rPr lang="en-US" sz="1800">
                <a:solidFill>
                  <a:srgbClr val="0A0A0A"/>
                </a:solidFill>
                <a:latin typeface="Times New Roman" panose="02020603050405020304" charset="0"/>
                <a:cs typeface="Times New Roman" panose="02020603050405020304" charset="0"/>
                <a:sym typeface="+mn-ea"/>
              </a:rPr>
              <a:t> </a:t>
            </a:r>
            <a:r>
              <a:rPr lang="en-US" sz="1800">
                <a:solidFill>
                  <a:srgbClr val="0A0A0A"/>
                </a:solidFill>
                <a:latin typeface="Times New Roman" panose="02020603050405020304" charset="0"/>
                <a:sym typeface="+mn-ea"/>
              </a:rPr>
              <a:t>poem</a:t>
            </a:r>
            <a:r>
              <a:rPr lang="en-US" sz="1800">
                <a:solidFill>
                  <a:srgbClr val="0A0A0A"/>
                </a:solidFill>
                <a:latin typeface="Times New Roman" panose="02020603050405020304" charset="0"/>
                <a:cs typeface="Times New Roman" panose="02020603050405020304" charset="0"/>
                <a:sym typeface="+mn-ea"/>
              </a:rPr>
              <a:t> </a:t>
            </a:r>
            <a:r>
              <a:rPr lang="en-US" sz="1800">
                <a:solidFill>
                  <a:srgbClr val="0A0A0A"/>
                </a:solidFill>
                <a:latin typeface="Times New Roman" panose="02020603050405020304" charset="0"/>
                <a:sym typeface="+mn-ea"/>
              </a:rPr>
              <a:t>sounds musical with the same structure and some invariant words.  More skillfully, the poet employs simple but unique </a:t>
            </a:r>
            <a:r>
              <a:rPr lang="en-US" sz="1800">
                <a:solidFill>
                  <a:srgbClr val="C00000"/>
                </a:solidFill>
                <a:latin typeface="Times New Roman" panose="02020603050405020304" charset="0"/>
                <a:sym typeface="+mn-ea"/>
              </a:rPr>
              <a:t>images</a:t>
            </a:r>
            <a:r>
              <a:rPr lang="en-US" sz="1800">
                <a:solidFill>
                  <a:srgbClr val="0A0A0A"/>
                </a:solidFill>
                <a:latin typeface="Times New Roman" panose="02020603050405020304" charset="0"/>
                <a:sym typeface="+mn-ea"/>
              </a:rPr>
              <a:t> to express his homesickness in different stages of life</a:t>
            </a:r>
            <a:r>
              <a:rPr lang="en-US" sz="1800">
                <a:solidFill>
                  <a:srgbClr val="282828"/>
                </a:solidFill>
                <a:latin typeface="Times New Roman" panose="02020603050405020304" charset="0"/>
                <a:sym typeface="+mn-ea"/>
              </a:rPr>
              <a:t>, </a:t>
            </a:r>
            <a:r>
              <a:rPr lang="en-US" sz="1800">
                <a:solidFill>
                  <a:srgbClr val="0A0A0A"/>
                </a:solidFill>
                <a:latin typeface="Times New Roman" panose="02020603050405020304" charset="0"/>
                <a:sym typeface="+mn-ea"/>
              </a:rPr>
              <a:t>striking a chord with those who are experiencing separation and reunion.</a:t>
            </a:r>
            <a:endParaRPr lang="en-US" altLang="en-US" sz="1800">
              <a:solidFill>
                <a:srgbClr val="0A0A0A"/>
              </a:solidFill>
              <a:latin typeface="Times New Roman" panose="02020603050405020304" charset="0"/>
              <a:sym typeface="+mn-ea"/>
            </a:endParaRPr>
          </a:p>
        </p:txBody>
      </p:sp>
      <p:sp>
        <p:nvSpPr>
          <p:cNvPr id="11" name="文本框 10"/>
          <p:cNvSpPr txBox="1"/>
          <p:nvPr/>
        </p:nvSpPr>
        <p:spPr>
          <a:xfrm>
            <a:off x="540385" y="3220085"/>
            <a:ext cx="5255895" cy="368300"/>
          </a:xfrm>
          <a:prstGeom prst="rect">
            <a:avLst/>
          </a:prstGeom>
          <a:noFill/>
        </p:spPr>
        <p:txBody>
          <a:bodyPr wrap="square" rtlCol="0" anchor="t">
            <a:spAutoFit/>
          </a:bodyPr>
          <a:p>
            <a:r>
              <a:rPr lang="en-US" altLang="zh-CN">
                <a:solidFill>
                  <a:schemeClr val="tx1"/>
                </a:solidFill>
                <a:sym typeface="+mn-ea"/>
              </a:rPr>
              <a:t>Sh</a:t>
            </a:r>
            <a:r>
              <a:rPr lang="zh-CN" altLang="en-US">
                <a:solidFill>
                  <a:schemeClr val="tx1"/>
                </a:solidFill>
                <a:sym typeface="+mn-ea"/>
              </a:rPr>
              <a:t>e stared at </a:t>
            </a:r>
            <a:r>
              <a:rPr lang="zh-CN" altLang="en-US">
                <a:solidFill>
                  <a:srgbClr val="FF0000"/>
                </a:solidFill>
                <a:sym typeface="+mn-ea"/>
              </a:rPr>
              <a:t>h</a:t>
            </a:r>
            <a:r>
              <a:rPr lang="en-US" altLang="zh-CN">
                <a:solidFill>
                  <a:srgbClr val="FF0000"/>
                </a:solidFill>
                <a:sym typeface="+mn-ea"/>
              </a:rPr>
              <a:t>er </a:t>
            </a:r>
            <a:r>
              <a:rPr lang="zh-CN" altLang="en-US">
                <a:solidFill>
                  <a:srgbClr val="FF0000"/>
                </a:solidFill>
                <a:sym typeface="+mn-ea"/>
              </a:rPr>
              <a:t>own image</a:t>
            </a:r>
            <a:r>
              <a:rPr lang="zh-CN" altLang="en-US">
                <a:solidFill>
                  <a:schemeClr val="tx1"/>
                </a:solidFill>
                <a:sym typeface="+mn-ea"/>
              </a:rPr>
              <a:t> reflected in the water.</a:t>
            </a:r>
            <a:endParaRPr lang="zh-CN" altLang="en-US">
              <a:solidFill>
                <a:schemeClr val="tx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pic>
        <p:nvPicPr>
          <p:cNvPr id="2" name="图片 1"/>
          <p:cNvPicPr>
            <a:picLocks noChangeAspect="1"/>
          </p:cNvPicPr>
          <p:nvPr>
            <p:custDataLst>
              <p:tags r:id="rId4"/>
            </p:custDataLst>
          </p:nvPr>
        </p:nvPicPr>
        <p:blipFill>
          <a:blip r:embed="rId5"/>
          <a:stretch>
            <a:fillRect/>
          </a:stretch>
        </p:blipFill>
        <p:spPr>
          <a:xfrm>
            <a:off x="6517005" y="1564005"/>
            <a:ext cx="2151380" cy="2902585"/>
          </a:xfrm>
          <a:prstGeom prst="rect">
            <a:avLst/>
          </a:prstGeom>
        </p:spPr>
      </p:pic>
      <p:sp>
        <p:nvSpPr>
          <p:cNvPr id="4" name="文本框 3"/>
          <p:cNvSpPr txBox="1"/>
          <p:nvPr/>
        </p:nvSpPr>
        <p:spPr>
          <a:xfrm>
            <a:off x="1476375" y="196215"/>
            <a:ext cx="4572000" cy="645160"/>
          </a:xfrm>
          <a:prstGeom prst="rect">
            <a:avLst/>
          </a:prstGeom>
          <a:noFill/>
        </p:spPr>
        <p:txBody>
          <a:bodyPr wrap="square" rtlCol="0" anchor="t">
            <a:spAutoFit/>
          </a:bodyPr>
          <a:p>
            <a:r>
              <a:rPr lang="zh-CN" altLang="en-US"/>
              <a:t>clue</a:t>
            </a:r>
            <a:r>
              <a:rPr lang="en-US" altLang="zh-CN"/>
              <a:t> </a:t>
            </a:r>
            <a:r>
              <a:rPr lang="zh-CN" altLang="en-US"/>
              <a:t>  /klu:/</a:t>
            </a:r>
            <a:r>
              <a:rPr lang="en-US" altLang="zh-CN"/>
              <a:t>   </a:t>
            </a:r>
            <a:r>
              <a:rPr lang="en-US">
                <a:solidFill>
                  <a:srgbClr val="000000"/>
                </a:solidFill>
                <a:latin typeface="Times New Roman" panose="02020603050405020304" charset="0"/>
                <a:sym typeface="+mn-ea"/>
              </a:rPr>
              <a:t>n.</a:t>
            </a:r>
            <a:r>
              <a:rPr lang="en-US">
                <a:solidFill>
                  <a:srgbClr val="000000"/>
                </a:solidFill>
                <a:latin typeface="微软雅黑" panose="020B0503020204020204" pitchFamily="34" charset="-122"/>
                <a:sym typeface="+mn-ea"/>
              </a:rPr>
              <a:t>线索</a:t>
            </a:r>
            <a:r>
              <a:rPr lang="en-US">
                <a:solidFill>
                  <a:srgbClr val="000000"/>
                </a:solidFill>
                <a:latin typeface="Times New Roman" panose="02020603050405020304" charset="0"/>
                <a:sym typeface="+mn-ea"/>
              </a:rPr>
              <a:t>;</a:t>
            </a:r>
            <a:r>
              <a:rPr lang="en-US">
                <a:solidFill>
                  <a:srgbClr val="000000"/>
                </a:solidFill>
                <a:latin typeface="微软雅黑" panose="020B0503020204020204" pitchFamily="34" charset="-122"/>
                <a:sym typeface="+mn-ea"/>
              </a:rPr>
              <a:t>提示</a:t>
            </a:r>
            <a:endParaRPr lang="en-US" altLang="en-US" b="0">
              <a:solidFill>
                <a:srgbClr val="000000"/>
              </a:solidFill>
              <a:latin typeface="Times New Roman" panose="02020603050405020304" charset="0"/>
            </a:endParaRPr>
          </a:p>
          <a:p>
            <a:endParaRPr lang="en-US" altLang="zh-CN"/>
          </a:p>
        </p:txBody>
      </p:sp>
      <p:sp>
        <p:nvSpPr>
          <p:cNvPr id="9" name="文本框 8"/>
          <p:cNvSpPr txBox="1"/>
          <p:nvPr/>
        </p:nvSpPr>
        <p:spPr>
          <a:xfrm>
            <a:off x="324485" y="916305"/>
            <a:ext cx="5932805" cy="1198880"/>
          </a:xfrm>
          <a:prstGeom prst="rect">
            <a:avLst/>
          </a:prstGeom>
          <a:noFill/>
        </p:spPr>
        <p:txBody>
          <a:bodyPr wrap="square" rtlCol="0" anchor="t">
            <a:spAutoFit/>
          </a:bodyPr>
          <a:p>
            <a:r>
              <a:rPr lang="en-US" altLang="zh-CN"/>
              <a:t>1. </a:t>
            </a:r>
            <a:r>
              <a:rPr lang="en-US" altLang="zh-CN" b="1">
                <a:solidFill>
                  <a:srgbClr val="C00000"/>
                </a:solidFill>
              </a:rPr>
              <a:t>give sb. a clue  </a:t>
            </a:r>
            <a:r>
              <a:rPr lang="zh-CN" altLang="en-US" b="1">
                <a:solidFill>
                  <a:srgbClr val="C00000"/>
                </a:solidFill>
              </a:rPr>
              <a:t>给某人提供线索</a:t>
            </a:r>
            <a:endParaRPr lang="en-US" altLang="zh-CN"/>
          </a:p>
          <a:p>
            <a:r>
              <a:rPr lang="zh-CN" altLang="en-US">
                <a:sym typeface="+mn-ea"/>
              </a:rPr>
              <a:t>这件事</a:t>
            </a:r>
            <a:r>
              <a:rPr lang="zh-CN" altLang="en-US">
                <a:solidFill>
                  <a:srgbClr val="FF0000"/>
                </a:solidFill>
                <a:sym typeface="+mn-ea"/>
              </a:rPr>
              <a:t>给我提供了</a:t>
            </a:r>
            <a:r>
              <a:rPr lang="zh-CN" altLang="en-US">
                <a:sym typeface="+mn-ea"/>
              </a:rPr>
              <a:t>找出问题根源的</a:t>
            </a:r>
            <a:r>
              <a:rPr lang="zh-CN" altLang="en-US">
                <a:solidFill>
                  <a:srgbClr val="FF0000"/>
                </a:solidFill>
                <a:sym typeface="+mn-ea"/>
              </a:rPr>
              <a:t>线索</a:t>
            </a:r>
            <a:r>
              <a:rPr lang="zh-CN" altLang="en-US">
                <a:sym typeface="+mn-ea"/>
              </a:rPr>
              <a:t>。</a:t>
            </a:r>
            <a:endParaRPr lang="zh-CN" altLang="en-US"/>
          </a:p>
          <a:p>
            <a:endParaRPr lang="zh-CN" altLang="en-US"/>
          </a:p>
          <a:p>
            <a:endParaRPr lang="zh-CN" altLang="en-US"/>
          </a:p>
        </p:txBody>
      </p:sp>
      <p:sp>
        <p:nvSpPr>
          <p:cNvPr id="10" name="文本框 9"/>
          <p:cNvSpPr txBox="1"/>
          <p:nvPr/>
        </p:nvSpPr>
        <p:spPr>
          <a:xfrm>
            <a:off x="396240" y="2140585"/>
            <a:ext cx="5961380" cy="645160"/>
          </a:xfrm>
          <a:prstGeom prst="rect">
            <a:avLst/>
          </a:prstGeom>
          <a:noFill/>
        </p:spPr>
        <p:txBody>
          <a:bodyPr wrap="square" rtlCol="0" anchor="t">
            <a:spAutoFit/>
          </a:bodyPr>
          <a:p>
            <a:r>
              <a:rPr lang="en-US" altLang="zh-CN"/>
              <a:t>2. </a:t>
            </a:r>
            <a:r>
              <a:rPr lang="en-US" altLang="zh-CN" b="1">
                <a:solidFill>
                  <a:srgbClr val="C00000"/>
                </a:solidFill>
              </a:rPr>
              <a:t>have no clue </a:t>
            </a:r>
            <a:r>
              <a:rPr lang="zh-CN" altLang="en-US" b="1">
                <a:solidFill>
                  <a:srgbClr val="C00000"/>
                </a:solidFill>
              </a:rPr>
              <a:t>毫无线索</a:t>
            </a:r>
            <a:endParaRPr lang="en-US" altLang="zh-CN"/>
          </a:p>
          <a:p>
            <a:r>
              <a:rPr lang="zh-CN" altLang="en-US"/>
              <a:t>我们对她离家后去往何处</a:t>
            </a:r>
            <a:r>
              <a:rPr lang="zh-CN" altLang="en-US">
                <a:solidFill>
                  <a:srgbClr val="FF0000"/>
                </a:solidFill>
              </a:rPr>
              <a:t>毫无线索</a:t>
            </a:r>
            <a:r>
              <a:rPr lang="zh-CN" altLang="en-US"/>
              <a:t>。</a:t>
            </a:r>
            <a:endParaRPr lang="zh-CN" altLang="en-US"/>
          </a:p>
        </p:txBody>
      </p:sp>
      <p:sp>
        <p:nvSpPr>
          <p:cNvPr id="11" name="文本框 10"/>
          <p:cNvSpPr txBox="1"/>
          <p:nvPr/>
        </p:nvSpPr>
        <p:spPr>
          <a:xfrm>
            <a:off x="396240" y="1564005"/>
            <a:ext cx="6120765" cy="368300"/>
          </a:xfrm>
          <a:prstGeom prst="rect">
            <a:avLst/>
          </a:prstGeom>
          <a:noFill/>
        </p:spPr>
        <p:txBody>
          <a:bodyPr wrap="square" rtlCol="0" anchor="t">
            <a:spAutoFit/>
          </a:bodyPr>
          <a:p>
            <a:r>
              <a:rPr lang="zh-CN" altLang="en-US">
                <a:sym typeface="+mn-ea"/>
              </a:rPr>
              <a:t>This </a:t>
            </a:r>
            <a:r>
              <a:rPr lang="zh-CN" altLang="en-US">
                <a:solidFill>
                  <a:srgbClr val="FF0000"/>
                </a:solidFill>
                <a:sym typeface="+mn-ea"/>
              </a:rPr>
              <a:t>gave me a clue </a:t>
            </a:r>
            <a:r>
              <a:rPr lang="zh-CN" altLang="en-US">
                <a:sym typeface="+mn-ea"/>
              </a:rPr>
              <a:t>as to the source of the problem. </a:t>
            </a:r>
            <a:endParaRPr lang="zh-CN" altLang="en-US">
              <a:sym typeface="+mn-ea"/>
            </a:endParaRPr>
          </a:p>
        </p:txBody>
      </p:sp>
      <p:sp>
        <p:nvSpPr>
          <p:cNvPr id="12" name="文本框 11"/>
          <p:cNvSpPr txBox="1"/>
          <p:nvPr/>
        </p:nvSpPr>
        <p:spPr>
          <a:xfrm>
            <a:off x="468630" y="2894965"/>
            <a:ext cx="5672455" cy="368300"/>
          </a:xfrm>
          <a:prstGeom prst="rect">
            <a:avLst/>
          </a:prstGeom>
          <a:noFill/>
        </p:spPr>
        <p:txBody>
          <a:bodyPr wrap="square" rtlCol="0" anchor="t">
            <a:spAutoFit/>
          </a:bodyPr>
          <a:p>
            <a:r>
              <a:rPr lang="zh-CN" altLang="en-US">
                <a:sym typeface="+mn-ea"/>
              </a:rPr>
              <a:t>We </a:t>
            </a:r>
            <a:r>
              <a:rPr lang="zh-CN" altLang="en-US">
                <a:solidFill>
                  <a:srgbClr val="FF0000"/>
                </a:solidFill>
                <a:sym typeface="+mn-ea"/>
              </a:rPr>
              <a:t>have no clue</a:t>
            </a:r>
            <a:r>
              <a:rPr lang="zh-CN" altLang="en-US">
                <a:sym typeface="+mn-ea"/>
              </a:rPr>
              <a:t> as to where she went after she left home.</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92275" y="147955"/>
            <a:ext cx="7441565" cy="368300"/>
          </a:xfrm>
          <a:prstGeom prst="rect">
            <a:avLst/>
          </a:prstGeom>
          <a:noFill/>
        </p:spPr>
        <p:txBody>
          <a:bodyPr wrap="square" rtlCol="0" anchor="t">
            <a:spAutoFit/>
          </a:bodyPr>
          <a:p>
            <a:r>
              <a:rPr lang="zh-CN" altLang="en-US"/>
              <a:t>professional	/prəˈfeʃənl/	adj.&amp;n.专业的(人);职业的</a:t>
            </a:r>
            <a:endParaRPr lang="zh-CN" altLang="en-US"/>
          </a:p>
        </p:txBody>
      </p:sp>
      <p:sp>
        <p:nvSpPr>
          <p:cNvPr id="4" name="文本框 3"/>
          <p:cNvSpPr txBox="1"/>
          <p:nvPr/>
        </p:nvSpPr>
        <p:spPr>
          <a:xfrm>
            <a:off x="180340" y="700405"/>
            <a:ext cx="7701915" cy="1198880"/>
          </a:xfrm>
          <a:prstGeom prst="rect">
            <a:avLst/>
          </a:prstGeom>
          <a:noFill/>
        </p:spPr>
        <p:txBody>
          <a:bodyPr wrap="square" rtlCol="0">
            <a:spAutoFit/>
          </a:bodyPr>
          <a:p>
            <a:r>
              <a:rPr lang="en-US" altLang="zh-CN"/>
              <a:t>1. </a:t>
            </a:r>
            <a:r>
              <a:rPr lang="en-US" altLang="zh-CN" b="1">
                <a:solidFill>
                  <a:srgbClr val="C00000"/>
                </a:solidFill>
              </a:rPr>
              <a:t>professional n. </a:t>
            </a:r>
            <a:r>
              <a:rPr lang="zh-CN" altLang="en-US" b="1">
                <a:solidFill>
                  <a:srgbClr val="C00000"/>
                </a:solidFill>
              </a:rPr>
              <a:t>专业人士</a:t>
            </a:r>
            <a:endParaRPr lang="en-US" altLang="zh-CN"/>
          </a:p>
          <a:p>
            <a:r>
              <a:rPr lang="en-US" altLang="zh-CN"/>
              <a:t>我们还在展览入口处邀请了</a:t>
            </a:r>
            <a:r>
              <a:rPr lang="en-US" altLang="zh-CN">
                <a:solidFill>
                  <a:srgbClr val="FF0000"/>
                </a:solidFill>
              </a:rPr>
              <a:t>一位专业人士</a:t>
            </a:r>
            <a:r>
              <a:rPr lang="en-US" altLang="zh-CN"/>
              <a:t>，他向我们解释了建造如此困难的结构的过程。</a:t>
            </a:r>
            <a:r>
              <a:rPr lang="zh-CN" altLang="en-US">
                <a:solidFill>
                  <a:schemeClr val="accent6">
                    <a:lumMod val="50000"/>
                  </a:schemeClr>
                </a:solidFill>
                <a:sym typeface="+mn-ea"/>
              </a:rPr>
              <a:t>（</a:t>
            </a:r>
            <a:r>
              <a:rPr lang="zh-CN">
                <a:solidFill>
                  <a:schemeClr val="accent6">
                    <a:lumMod val="50000"/>
                  </a:schemeClr>
                </a:solidFill>
                <a:sym typeface="+mn-ea"/>
              </a:rPr>
              <a:t>应用文之活动安排</a:t>
            </a:r>
            <a:r>
              <a:rPr lang="zh-CN" altLang="en-US">
                <a:solidFill>
                  <a:schemeClr val="accent6">
                    <a:lumMod val="50000"/>
                  </a:schemeClr>
                </a:solidFill>
                <a:sym typeface="+mn-ea"/>
              </a:rPr>
              <a:t>）</a:t>
            </a:r>
            <a:endParaRPr lang="en-US" altLang="zh-CN"/>
          </a:p>
          <a:p>
            <a:endParaRPr lang="en-US" altLang="zh-CN"/>
          </a:p>
        </p:txBody>
      </p:sp>
      <p:sp>
        <p:nvSpPr>
          <p:cNvPr id="9" name="文本框 8"/>
          <p:cNvSpPr txBox="1"/>
          <p:nvPr/>
        </p:nvSpPr>
        <p:spPr>
          <a:xfrm>
            <a:off x="3517265" y="2356485"/>
            <a:ext cx="5512435" cy="1198880"/>
          </a:xfrm>
          <a:prstGeom prst="rect">
            <a:avLst/>
          </a:prstGeom>
          <a:noFill/>
        </p:spPr>
        <p:txBody>
          <a:bodyPr wrap="square" rtlCol="0" anchor="t">
            <a:spAutoFit/>
          </a:bodyPr>
          <a:p>
            <a:r>
              <a:rPr lang="en-US" altLang="zh-CN">
                <a:sym typeface="+mn-ea"/>
              </a:rPr>
              <a:t>2.</a:t>
            </a:r>
            <a:r>
              <a:rPr lang="en-US" altLang="zh-CN" b="1">
                <a:solidFill>
                  <a:srgbClr val="C00000"/>
                </a:solidFill>
                <a:sym typeface="+mn-ea"/>
              </a:rPr>
              <a:t> professional a. </a:t>
            </a:r>
            <a:r>
              <a:rPr lang="zh-CN" altLang="en-US" b="1">
                <a:solidFill>
                  <a:srgbClr val="C00000"/>
                </a:solidFill>
                <a:sym typeface="+mn-ea"/>
              </a:rPr>
              <a:t>专业的</a:t>
            </a:r>
            <a:endParaRPr lang="zh-CN" altLang="en-US" b="1">
              <a:solidFill>
                <a:srgbClr val="C00000"/>
              </a:solidFill>
            </a:endParaRPr>
          </a:p>
          <a:p>
            <a:r>
              <a:rPr lang="en-US" altLang="zh-CN">
                <a:sym typeface="+mn-ea"/>
              </a:rPr>
              <a:t>毫无疑问，你的</a:t>
            </a:r>
            <a:r>
              <a:rPr lang="en-US" altLang="zh-CN">
                <a:solidFill>
                  <a:srgbClr val="FF0000"/>
                </a:solidFill>
                <a:sym typeface="+mn-ea"/>
              </a:rPr>
              <a:t>专业</a:t>
            </a:r>
            <a:r>
              <a:rPr lang="zh-CN" altLang="en-US">
                <a:solidFill>
                  <a:srgbClr val="FF0000"/>
                </a:solidFill>
                <a:sym typeface="+mn-ea"/>
              </a:rPr>
              <a:t>而</a:t>
            </a:r>
            <a:r>
              <a:rPr lang="en-US" altLang="zh-CN">
                <a:solidFill>
                  <a:srgbClr val="FF0000"/>
                </a:solidFill>
                <a:sym typeface="+mn-ea"/>
              </a:rPr>
              <a:t>渊博的英语知识</a:t>
            </a:r>
            <a:r>
              <a:rPr lang="en-US" altLang="zh-CN">
                <a:sym typeface="+mn-ea"/>
              </a:rPr>
              <a:t>将使学生受益匪浅。</a:t>
            </a:r>
            <a:r>
              <a:rPr lang="en-US" altLang="zh-CN">
                <a:solidFill>
                  <a:schemeClr val="accent6">
                    <a:lumMod val="50000"/>
                  </a:schemeClr>
                </a:solidFill>
                <a:sym typeface="+mn-ea"/>
              </a:rPr>
              <a:t>(2022</a:t>
            </a:r>
            <a:r>
              <a:rPr lang="zh-CN" altLang="en-US">
                <a:solidFill>
                  <a:schemeClr val="accent6">
                    <a:lumMod val="50000"/>
                  </a:schemeClr>
                </a:solidFill>
                <a:sym typeface="+mn-ea"/>
              </a:rPr>
              <a:t>全国卷</a:t>
            </a:r>
            <a:r>
              <a:rPr lang="en-US" altLang="zh-CN">
                <a:solidFill>
                  <a:schemeClr val="accent6">
                    <a:lumMod val="50000"/>
                  </a:schemeClr>
                </a:solidFill>
                <a:sym typeface="+mn-ea"/>
              </a:rPr>
              <a:t>I </a:t>
            </a:r>
            <a:r>
              <a:rPr lang="zh-CN" altLang="en-US">
                <a:solidFill>
                  <a:schemeClr val="accent6">
                    <a:lumMod val="50000"/>
                  </a:schemeClr>
                </a:solidFill>
                <a:sym typeface="+mn-ea"/>
              </a:rPr>
              <a:t>应用文对外教进行访谈</a:t>
            </a:r>
            <a:r>
              <a:rPr lang="en-US" altLang="zh-CN">
                <a:solidFill>
                  <a:schemeClr val="accent6">
                    <a:lumMod val="50000"/>
                  </a:schemeClr>
                </a:solidFill>
                <a:sym typeface="+mn-ea"/>
              </a:rPr>
              <a:t>)</a:t>
            </a:r>
            <a:endParaRPr lang="en-US" altLang="zh-CN">
              <a:solidFill>
                <a:schemeClr val="accent6">
                  <a:lumMod val="50000"/>
                </a:schemeClr>
              </a:solidFill>
            </a:endParaRPr>
          </a:p>
          <a:p>
            <a:endParaRPr lang="en-US" altLang="zh-CN">
              <a:sym typeface="+mn-ea"/>
            </a:endParaRPr>
          </a:p>
        </p:txBody>
      </p:sp>
      <p:pic>
        <p:nvPicPr>
          <p:cNvPr id="10" name="图片 9" descr="一听就是专业的"/>
          <p:cNvPicPr>
            <a:picLocks noChangeAspect="1"/>
          </p:cNvPicPr>
          <p:nvPr/>
        </p:nvPicPr>
        <p:blipFill>
          <a:blip r:embed="rId4"/>
          <a:stretch>
            <a:fillRect/>
          </a:stretch>
        </p:blipFill>
        <p:spPr>
          <a:xfrm>
            <a:off x="396240" y="2284095"/>
            <a:ext cx="2590800" cy="2590800"/>
          </a:xfrm>
          <a:prstGeom prst="rect">
            <a:avLst/>
          </a:prstGeom>
        </p:spPr>
      </p:pic>
      <p:sp>
        <p:nvSpPr>
          <p:cNvPr id="11" name="文本框 10"/>
          <p:cNvSpPr txBox="1"/>
          <p:nvPr/>
        </p:nvSpPr>
        <p:spPr>
          <a:xfrm>
            <a:off x="324485" y="1564005"/>
            <a:ext cx="8342630" cy="645160"/>
          </a:xfrm>
          <a:prstGeom prst="rect">
            <a:avLst/>
          </a:prstGeom>
          <a:noFill/>
        </p:spPr>
        <p:txBody>
          <a:bodyPr wrap="square" rtlCol="0" anchor="t">
            <a:spAutoFit/>
          </a:bodyPr>
          <a:p>
            <a:r>
              <a:rPr lang="en-US" altLang="zh-CN">
                <a:sym typeface="+mn-ea"/>
              </a:rPr>
              <a:t>We have also invited</a:t>
            </a:r>
            <a:r>
              <a:rPr lang="en-US" altLang="zh-CN">
                <a:solidFill>
                  <a:srgbClr val="FF0000"/>
                </a:solidFill>
                <a:sym typeface="+mn-ea"/>
              </a:rPr>
              <a:t> a professional </a:t>
            </a:r>
            <a:r>
              <a:rPr lang="en-US" altLang="zh-CN">
                <a:sym typeface="+mn-ea"/>
              </a:rPr>
              <a:t>at the entrance of the exhibition , who explained to us the process of building such a difficult structure.</a:t>
            </a:r>
            <a:endParaRPr lang="en-US" altLang="zh-CN">
              <a:sym typeface="+mn-ea"/>
            </a:endParaRPr>
          </a:p>
        </p:txBody>
      </p:sp>
      <p:sp>
        <p:nvSpPr>
          <p:cNvPr id="12" name="文本框 11"/>
          <p:cNvSpPr txBox="1"/>
          <p:nvPr/>
        </p:nvSpPr>
        <p:spPr>
          <a:xfrm>
            <a:off x="3636645" y="3380740"/>
            <a:ext cx="5360035" cy="645160"/>
          </a:xfrm>
          <a:prstGeom prst="rect">
            <a:avLst/>
          </a:prstGeom>
          <a:noFill/>
        </p:spPr>
        <p:txBody>
          <a:bodyPr wrap="square" rtlCol="0" anchor="t">
            <a:spAutoFit/>
          </a:bodyPr>
          <a:p>
            <a:r>
              <a:rPr lang="en-US" altLang="zh-CN">
                <a:sym typeface="+mn-ea"/>
              </a:rPr>
              <a:t>Undoubtedly, your </a:t>
            </a:r>
            <a:r>
              <a:rPr lang="en-US" altLang="zh-CN">
                <a:solidFill>
                  <a:srgbClr val="FF0000"/>
                </a:solidFill>
                <a:sym typeface="+mn-ea"/>
              </a:rPr>
              <a:t>professional and profound knowledge of English </a:t>
            </a:r>
            <a:r>
              <a:rPr lang="en-US" altLang="zh-CN">
                <a:sym typeface="+mn-ea"/>
              </a:rPr>
              <a:t>will benefit the students greatly.</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20520" y="196215"/>
            <a:ext cx="5414010" cy="368300"/>
          </a:xfrm>
          <a:prstGeom prst="rect">
            <a:avLst/>
          </a:prstGeom>
          <a:noFill/>
        </p:spPr>
        <p:txBody>
          <a:bodyPr wrap="square" rtlCol="0">
            <a:spAutoFit/>
          </a:bodyPr>
          <a:p>
            <a:r>
              <a:rPr lang="en-US" altLang="zh-CN"/>
              <a:t>There comes a time when ...</a:t>
            </a:r>
            <a:r>
              <a:rPr lang="zh-CN" altLang="en-US"/>
              <a:t>的时代已经到来</a:t>
            </a:r>
            <a:endParaRPr lang="zh-CN" altLang="en-US"/>
          </a:p>
        </p:txBody>
      </p:sp>
      <p:sp>
        <p:nvSpPr>
          <p:cNvPr id="9" name="文本框 8"/>
          <p:cNvSpPr txBox="1"/>
          <p:nvPr/>
        </p:nvSpPr>
        <p:spPr>
          <a:xfrm>
            <a:off x="396240" y="687070"/>
            <a:ext cx="8734425" cy="1076325"/>
          </a:xfrm>
          <a:prstGeom prst="rect">
            <a:avLst/>
          </a:prstGeom>
          <a:noFill/>
        </p:spPr>
        <p:txBody>
          <a:bodyPr wrap="square" rtlCol="0">
            <a:spAutoFit/>
          </a:bodyPr>
          <a:p>
            <a:r>
              <a:rPr lang="en-US" altLang="zh-CN"/>
              <a:t>1.</a:t>
            </a:r>
            <a:r>
              <a:rPr lang="en-US" altLang="zh-CN" b="1">
                <a:solidFill>
                  <a:srgbClr val="C00000"/>
                </a:solidFill>
                <a:sym typeface="+mn-ea"/>
              </a:rPr>
              <a:t>There comes a time when ...</a:t>
            </a:r>
            <a:r>
              <a:rPr lang="zh-CN" altLang="en-US" b="1">
                <a:solidFill>
                  <a:srgbClr val="C00000"/>
                </a:solidFill>
                <a:sym typeface="+mn-ea"/>
              </a:rPr>
              <a:t>的时代已经到来</a:t>
            </a:r>
            <a:endParaRPr lang="en-US" altLang="zh-CN"/>
          </a:p>
          <a:p>
            <a:r>
              <a:rPr lang="en-US" altLang="zh-CN"/>
              <a:t> </a:t>
            </a:r>
            <a:r>
              <a:rPr lang="zh-CN" altLang="en-US"/>
              <a:t>发令枪一响，参赛者们都知道必须挑战自我的</a:t>
            </a:r>
            <a:r>
              <a:rPr lang="zh-CN" altLang="en-US">
                <a:solidFill>
                  <a:srgbClr val="FF0000"/>
                </a:solidFill>
              </a:rPr>
              <a:t>时候到了</a:t>
            </a:r>
            <a:r>
              <a:rPr lang="zh-CN" altLang="en-US" sz="1400">
                <a:solidFill>
                  <a:schemeClr val="accent6">
                    <a:lumMod val="50000"/>
                  </a:schemeClr>
                </a:solidFill>
              </a:rPr>
              <a:t>（</a:t>
            </a:r>
            <a:r>
              <a:rPr lang="en-US" altLang="zh-CN" sz="1400">
                <a:solidFill>
                  <a:schemeClr val="accent6">
                    <a:lumMod val="50000"/>
                  </a:schemeClr>
                </a:solidFill>
              </a:rPr>
              <a:t>2020</a:t>
            </a:r>
            <a:r>
              <a:rPr lang="zh-CN" altLang="en-US" sz="1400">
                <a:solidFill>
                  <a:schemeClr val="accent6">
                    <a:lumMod val="50000"/>
                  </a:schemeClr>
                </a:solidFill>
              </a:rPr>
              <a:t>全国</a:t>
            </a:r>
            <a:r>
              <a:rPr lang="en-US" altLang="zh-CN" sz="1400">
                <a:solidFill>
                  <a:schemeClr val="accent6">
                    <a:lumMod val="50000"/>
                  </a:schemeClr>
                </a:solidFill>
              </a:rPr>
              <a:t>I </a:t>
            </a:r>
            <a:r>
              <a:rPr lang="zh-CN" altLang="en-US" sz="1400">
                <a:solidFill>
                  <a:schemeClr val="accent6">
                    <a:lumMod val="50000"/>
                  </a:schemeClr>
                </a:solidFill>
              </a:rPr>
              <a:t>之应用文新闻报道五公里越野赛）</a:t>
            </a:r>
            <a:endParaRPr lang="zh-CN" altLang="en-US" sz="1400">
              <a:solidFill>
                <a:schemeClr val="accent6">
                  <a:lumMod val="50000"/>
                </a:schemeClr>
              </a:solidFill>
            </a:endParaRPr>
          </a:p>
          <a:p>
            <a:endParaRPr lang="zh-CN" altLang="en-US" sz="1400">
              <a:solidFill>
                <a:schemeClr val="accent6">
                  <a:lumMod val="50000"/>
                </a:schemeClr>
              </a:solidFill>
            </a:endParaRPr>
          </a:p>
        </p:txBody>
      </p:sp>
      <p:sp>
        <p:nvSpPr>
          <p:cNvPr id="10" name="文本框 9"/>
          <p:cNvSpPr txBox="1"/>
          <p:nvPr/>
        </p:nvSpPr>
        <p:spPr>
          <a:xfrm>
            <a:off x="2988945" y="2140585"/>
            <a:ext cx="5937885" cy="1137285"/>
          </a:xfrm>
          <a:prstGeom prst="rect">
            <a:avLst/>
          </a:prstGeom>
          <a:noFill/>
        </p:spPr>
        <p:txBody>
          <a:bodyPr wrap="square" rtlCol="0">
            <a:spAutoFit/>
          </a:bodyPr>
          <a:p>
            <a:r>
              <a:rPr lang="en-US" altLang="zh-CN"/>
              <a:t>2. </a:t>
            </a:r>
            <a:r>
              <a:rPr lang="en-US" altLang="zh-CN" b="1">
                <a:solidFill>
                  <a:srgbClr val="C00000"/>
                </a:solidFill>
              </a:rPr>
              <a:t>There are times when...</a:t>
            </a:r>
            <a:r>
              <a:rPr lang="zh-CN" altLang="en-US" b="1">
                <a:solidFill>
                  <a:srgbClr val="C00000"/>
                </a:solidFill>
              </a:rPr>
              <a:t>有</a:t>
            </a:r>
            <a:r>
              <a:rPr lang="en-US" altLang="zh-CN" b="1">
                <a:solidFill>
                  <a:srgbClr val="C00000"/>
                </a:solidFill>
              </a:rPr>
              <a:t>...</a:t>
            </a:r>
            <a:r>
              <a:rPr lang="zh-CN" altLang="en-US" b="1">
                <a:solidFill>
                  <a:srgbClr val="C00000"/>
                </a:solidFill>
              </a:rPr>
              <a:t>的时候</a:t>
            </a:r>
            <a:endParaRPr lang="zh-CN" altLang="en-US"/>
          </a:p>
          <a:p>
            <a:r>
              <a:rPr lang="zh-CN" altLang="en-US"/>
              <a:t>我清楚地记得，</a:t>
            </a:r>
            <a:r>
              <a:rPr lang="zh-CN" altLang="en-US">
                <a:solidFill>
                  <a:srgbClr val="FF0000"/>
                </a:solidFill>
              </a:rPr>
              <a:t>曾经有段时间</a:t>
            </a:r>
            <a:r>
              <a:rPr lang="zh-CN" altLang="en-US"/>
              <a:t>，湛蓝的天空、鸟儿的歌唱，月光和鲜花从未令我心醉神迷过。</a:t>
            </a:r>
            <a:r>
              <a:rPr lang="zh-CN" altLang="en-US" sz="1400">
                <a:solidFill>
                  <a:schemeClr val="accent6">
                    <a:lumMod val="50000"/>
                  </a:schemeClr>
                </a:solidFill>
                <a:sym typeface="+mn-ea"/>
              </a:rPr>
              <a:t>（</a:t>
            </a:r>
            <a:r>
              <a:rPr lang="zh-CN" sz="1400">
                <a:solidFill>
                  <a:schemeClr val="accent6">
                    <a:lumMod val="50000"/>
                  </a:schemeClr>
                </a:solidFill>
                <a:sym typeface="+mn-ea"/>
              </a:rPr>
              <a:t>读后续写之环境描写</a:t>
            </a:r>
            <a:r>
              <a:rPr lang="zh-CN" altLang="en-US" sz="1400">
                <a:solidFill>
                  <a:schemeClr val="accent6">
                    <a:lumMod val="50000"/>
                  </a:schemeClr>
                </a:solidFill>
                <a:sym typeface="+mn-ea"/>
              </a:rPr>
              <a:t>）</a:t>
            </a:r>
            <a:endParaRPr lang="zh-CN" altLang="en-US" sz="1400"/>
          </a:p>
          <a:p>
            <a:endParaRPr lang="zh-CN" altLang="en-US" sz="1400"/>
          </a:p>
        </p:txBody>
      </p:sp>
      <p:pic>
        <p:nvPicPr>
          <p:cNvPr id="4" name="图片 3" descr="窗窗户夜晚晚上月亮"/>
          <p:cNvPicPr>
            <a:picLocks noChangeAspect="1"/>
          </p:cNvPicPr>
          <p:nvPr/>
        </p:nvPicPr>
        <p:blipFill>
          <a:blip r:embed="rId4"/>
          <a:stretch>
            <a:fillRect/>
          </a:stretch>
        </p:blipFill>
        <p:spPr>
          <a:xfrm>
            <a:off x="130810" y="1964690"/>
            <a:ext cx="2794635" cy="2483485"/>
          </a:xfrm>
          <a:prstGeom prst="rect">
            <a:avLst/>
          </a:prstGeom>
        </p:spPr>
      </p:pic>
      <p:sp>
        <p:nvSpPr>
          <p:cNvPr id="11" name="文本框 10"/>
          <p:cNvSpPr txBox="1"/>
          <p:nvPr/>
        </p:nvSpPr>
        <p:spPr>
          <a:xfrm>
            <a:off x="540385" y="1348105"/>
            <a:ext cx="7977505" cy="645160"/>
          </a:xfrm>
          <a:prstGeom prst="rect">
            <a:avLst/>
          </a:prstGeom>
          <a:noFill/>
        </p:spPr>
        <p:txBody>
          <a:bodyPr wrap="square" rtlCol="0" anchor="t">
            <a:spAutoFit/>
          </a:bodyPr>
          <a:p>
            <a:r>
              <a:rPr lang="en-US" altLang="zh-CN">
                <a:sym typeface="+mn-ea"/>
              </a:rPr>
              <a:t>When the starting gun rang, all the participants knew</a:t>
            </a:r>
            <a:r>
              <a:rPr lang="en-US" altLang="zh-CN">
                <a:solidFill>
                  <a:srgbClr val="FF0000"/>
                </a:solidFill>
                <a:sym typeface="+mn-ea"/>
              </a:rPr>
              <a:t> there came a time when </a:t>
            </a:r>
            <a:r>
              <a:rPr lang="en-US" altLang="zh-CN">
                <a:sym typeface="+mn-ea"/>
              </a:rPr>
              <a:t>they had to challenge themselves..</a:t>
            </a:r>
            <a:endParaRPr lang="en-US" altLang="zh-CN">
              <a:sym typeface="+mn-ea"/>
            </a:endParaRPr>
          </a:p>
        </p:txBody>
      </p:sp>
      <p:sp>
        <p:nvSpPr>
          <p:cNvPr id="12" name="文本框 11"/>
          <p:cNvSpPr txBox="1"/>
          <p:nvPr/>
        </p:nvSpPr>
        <p:spPr>
          <a:xfrm>
            <a:off x="2988945" y="3076575"/>
            <a:ext cx="5572760" cy="922020"/>
          </a:xfrm>
          <a:prstGeom prst="rect">
            <a:avLst/>
          </a:prstGeom>
          <a:noFill/>
        </p:spPr>
        <p:txBody>
          <a:bodyPr wrap="square" rtlCol="0" anchor="t">
            <a:spAutoFit/>
          </a:bodyPr>
          <a:p>
            <a:r>
              <a:rPr lang="en-US" altLang="zh-CN">
                <a:sym typeface="+mn-ea"/>
              </a:rPr>
              <a:t>I can well remember that </a:t>
            </a:r>
            <a:r>
              <a:rPr lang="en-US" altLang="zh-CN">
                <a:solidFill>
                  <a:srgbClr val="FF0000"/>
                </a:solidFill>
                <a:sym typeface="+mn-ea"/>
              </a:rPr>
              <a:t>there was a time when</a:t>
            </a:r>
            <a:r>
              <a:rPr lang="en-US" altLang="zh-CN">
                <a:sym typeface="+mn-ea"/>
              </a:rPr>
              <a:t> a deep blue sky, the song of the birds, moonlight and flowers could never have kept me spellbound.</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9" name="文本框 8"/>
          <p:cNvSpPr txBox="1"/>
          <p:nvPr/>
        </p:nvSpPr>
        <p:spPr>
          <a:xfrm>
            <a:off x="1836420" y="123825"/>
            <a:ext cx="5419725" cy="368300"/>
          </a:xfrm>
          <a:prstGeom prst="rect">
            <a:avLst/>
          </a:prstGeom>
          <a:noFill/>
        </p:spPr>
        <p:txBody>
          <a:bodyPr wrap="square" rtlCol="0" anchor="t">
            <a:spAutoFit/>
          </a:bodyPr>
          <a:p>
            <a:r>
              <a:rPr lang="zh-CN" altLang="en-US"/>
              <a:t>promote	/prəˈməʊt/	vt.促进;提升;推销;晋级</a:t>
            </a:r>
            <a:endParaRPr lang="zh-CN" altLang="en-US"/>
          </a:p>
        </p:txBody>
      </p:sp>
      <p:sp>
        <p:nvSpPr>
          <p:cNvPr id="4" name="文本框 3"/>
          <p:cNvSpPr txBox="1"/>
          <p:nvPr/>
        </p:nvSpPr>
        <p:spPr>
          <a:xfrm>
            <a:off x="180340" y="843915"/>
            <a:ext cx="6765925" cy="1198880"/>
          </a:xfrm>
          <a:prstGeom prst="rect">
            <a:avLst/>
          </a:prstGeom>
          <a:noFill/>
        </p:spPr>
        <p:txBody>
          <a:bodyPr wrap="square" rtlCol="0" anchor="t">
            <a:spAutoFit/>
          </a:bodyPr>
          <a:p>
            <a:r>
              <a:rPr lang="en-US" altLang="zh-CN"/>
              <a:t>1. </a:t>
            </a:r>
            <a:r>
              <a:rPr lang="en-US" altLang="zh-CN" b="1">
                <a:solidFill>
                  <a:srgbClr val="C00000"/>
                </a:solidFill>
              </a:rPr>
              <a:t>promote Chinese cultures </a:t>
            </a:r>
            <a:r>
              <a:rPr lang="zh-CN" altLang="en-US" b="1">
                <a:solidFill>
                  <a:srgbClr val="C00000"/>
                </a:solidFill>
              </a:rPr>
              <a:t>弘扬中国文化</a:t>
            </a:r>
            <a:endParaRPr lang="en-US" altLang="zh-CN"/>
          </a:p>
          <a:p>
            <a:r>
              <a:rPr lang="zh-CN" altLang="en-US"/>
              <a:t>展览的目的是通过有趣且轻松的方式向外国学生介绍传统节日从而弘扬中国文化。</a:t>
            </a:r>
            <a:r>
              <a:rPr lang="zh-CN" altLang="en-US">
                <a:solidFill>
                  <a:schemeClr val="accent6">
                    <a:lumMod val="50000"/>
                  </a:schemeClr>
                </a:solidFill>
              </a:rPr>
              <a:t>（应用文之活动安排）</a:t>
            </a:r>
            <a:r>
              <a:rPr lang="en-US" altLang="zh-CN">
                <a:solidFill>
                  <a:schemeClr val="accent6">
                    <a:lumMod val="50000"/>
                  </a:schemeClr>
                </a:solidFill>
              </a:rPr>
              <a:t> </a:t>
            </a:r>
            <a:endParaRPr lang="zh-CN" altLang="en-US"/>
          </a:p>
          <a:p>
            <a:endParaRPr lang="zh-CN" altLang="en-US"/>
          </a:p>
        </p:txBody>
      </p:sp>
      <p:sp>
        <p:nvSpPr>
          <p:cNvPr id="10" name="文本框 9"/>
          <p:cNvSpPr txBox="1"/>
          <p:nvPr/>
        </p:nvSpPr>
        <p:spPr>
          <a:xfrm>
            <a:off x="130810" y="2420620"/>
            <a:ext cx="8631555" cy="1198880"/>
          </a:xfrm>
          <a:prstGeom prst="rect">
            <a:avLst/>
          </a:prstGeom>
          <a:noFill/>
        </p:spPr>
        <p:txBody>
          <a:bodyPr wrap="square" rtlCol="0" anchor="t">
            <a:spAutoFit/>
          </a:bodyPr>
          <a:p>
            <a:r>
              <a:rPr lang="en-US" altLang="zh-CN">
                <a:sym typeface="+mn-ea"/>
              </a:rPr>
              <a:t>2. </a:t>
            </a:r>
            <a:r>
              <a:rPr lang="en-US" altLang="zh-CN" b="1">
                <a:solidFill>
                  <a:srgbClr val="C00000"/>
                </a:solidFill>
                <a:sym typeface="+mn-ea"/>
              </a:rPr>
              <a:t> promotion n. </a:t>
            </a:r>
            <a:r>
              <a:rPr lang="zh-CN" altLang="en-US" b="1">
                <a:solidFill>
                  <a:srgbClr val="C00000"/>
                </a:solidFill>
                <a:sym typeface="+mn-ea"/>
              </a:rPr>
              <a:t>晋升，提升，晋级</a:t>
            </a:r>
            <a:endParaRPr lang="en-US" altLang="zh-CN" b="1">
              <a:solidFill>
                <a:srgbClr val="C00000"/>
              </a:solidFill>
              <a:sym typeface="+mn-ea"/>
            </a:endParaRPr>
          </a:p>
          <a:p>
            <a:r>
              <a:rPr lang="zh-CN" altLang="en-US">
                <a:sym typeface="+mn-ea"/>
              </a:rPr>
              <a:t>我们应该牢记：如果我们为了</a:t>
            </a:r>
            <a:r>
              <a:rPr lang="zh-CN" altLang="en-US">
                <a:solidFill>
                  <a:srgbClr val="C00000"/>
                </a:solidFill>
                <a:sym typeface="+mn-ea"/>
              </a:rPr>
              <a:t>晋升</a:t>
            </a:r>
            <a:r>
              <a:rPr lang="zh-CN" altLang="en-US">
                <a:sym typeface="+mn-ea"/>
              </a:rPr>
              <a:t>而忽略了我们的健康，疾病便会借助疲劳乘虚而入。</a:t>
            </a:r>
            <a:endParaRPr lang="zh-CN" altLang="en-US"/>
          </a:p>
          <a:p>
            <a:endParaRPr lang="zh-CN" altLang="en-US"/>
          </a:p>
        </p:txBody>
      </p:sp>
      <p:pic>
        <p:nvPicPr>
          <p:cNvPr id="11" name="Picture 3"/>
          <p:cNvPicPr>
            <a:picLocks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6301105" y="1132205"/>
            <a:ext cx="2524760" cy="1272540"/>
          </a:xfrm>
          <a:prstGeom prst="roundRect">
            <a:avLst>
              <a:gd name="adj" fmla="val 16667"/>
            </a:avLst>
          </a:prstGeom>
          <a:ln>
            <a:noFill/>
          </a:ln>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30810" y="1759585"/>
            <a:ext cx="5914390" cy="645160"/>
          </a:xfrm>
          <a:prstGeom prst="rect">
            <a:avLst/>
          </a:prstGeom>
          <a:noFill/>
        </p:spPr>
        <p:txBody>
          <a:bodyPr wrap="square" rtlCol="0" anchor="t">
            <a:spAutoFit/>
          </a:bodyPr>
          <a:p>
            <a:r>
              <a:rPr lang="zh-CN" altLang="en-US">
                <a:sym typeface="+mn-ea"/>
              </a:rPr>
              <a:t>The purpose of the exhibition is to </a:t>
            </a:r>
            <a:r>
              <a:rPr lang="zh-CN" altLang="en-US">
                <a:solidFill>
                  <a:srgbClr val="FF0000"/>
                </a:solidFill>
                <a:sym typeface="+mn-ea"/>
              </a:rPr>
              <a:t>promote Chinese cultures</a:t>
            </a:r>
            <a:r>
              <a:rPr lang="zh-CN" altLang="en-US">
                <a:sym typeface="+mn-ea"/>
              </a:rPr>
              <a:t> by</a:t>
            </a:r>
            <a:r>
              <a:rPr lang="en-US" altLang="zh-CN">
                <a:sym typeface="+mn-ea"/>
              </a:rPr>
              <a:t> </a:t>
            </a:r>
            <a:r>
              <a:rPr lang="zh-CN" altLang="en-US">
                <a:sym typeface="+mn-ea"/>
              </a:rPr>
              <a:t>introducing traditional festivals to foreign students.</a:t>
            </a:r>
            <a:endParaRPr lang="zh-CN" altLang="en-US">
              <a:sym typeface="+mn-ea"/>
            </a:endParaRPr>
          </a:p>
        </p:txBody>
      </p:sp>
      <p:sp>
        <p:nvSpPr>
          <p:cNvPr id="13" name="文本框 12"/>
          <p:cNvSpPr txBox="1"/>
          <p:nvPr/>
        </p:nvSpPr>
        <p:spPr>
          <a:xfrm>
            <a:off x="294005" y="3364230"/>
            <a:ext cx="8003540" cy="645160"/>
          </a:xfrm>
          <a:prstGeom prst="rect">
            <a:avLst/>
          </a:prstGeom>
          <a:noFill/>
        </p:spPr>
        <p:txBody>
          <a:bodyPr wrap="square" rtlCol="0" anchor="t">
            <a:spAutoFit/>
          </a:bodyPr>
          <a:p>
            <a:r>
              <a:rPr lang="zh-CN" altLang="en-US">
                <a:sym typeface="+mn-ea"/>
              </a:rPr>
              <a:t>We should always bear in mind that if we are ignorant of our health for</a:t>
            </a:r>
            <a:r>
              <a:rPr lang="en-US" altLang="zh-CN">
                <a:sym typeface="+mn-ea"/>
              </a:rPr>
              <a:t> </a:t>
            </a:r>
            <a:r>
              <a:rPr lang="en-US" altLang="zh-CN">
                <a:solidFill>
                  <a:srgbClr val="FF0000"/>
                </a:solidFill>
                <a:sym typeface="+mn-ea"/>
              </a:rPr>
              <a:t>promotion</a:t>
            </a:r>
            <a:r>
              <a:rPr lang="zh-CN" altLang="en-US">
                <a:sym typeface="+mn-ea"/>
              </a:rPr>
              <a:t>, disease will gradually approach us with the help of tiredness. </a:t>
            </a:r>
            <a:endParaRPr lang="zh-CN" altLang="en-U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P spid="1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692275" y="267970"/>
            <a:ext cx="7441565" cy="368300"/>
          </a:xfrm>
          <a:prstGeom prst="rect">
            <a:avLst/>
          </a:prstGeom>
          <a:noFill/>
        </p:spPr>
        <p:txBody>
          <a:bodyPr wrap="square" rtlCol="0" anchor="t">
            <a:spAutoFit/>
          </a:bodyPr>
          <a:p>
            <a:r>
              <a:rPr lang="en-US" altLang="zh-CN"/>
              <a:t>not only...but also   </a:t>
            </a:r>
            <a:r>
              <a:rPr lang="zh-CN" altLang="en-US"/>
              <a:t>不仅</a:t>
            </a:r>
            <a:r>
              <a:rPr lang="en-US" altLang="zh-CN"/>
              <a:t>...</a:t>
            </a:r>
            <a:r>
              <a:rPr lang="zh-CN" altLang="en-US"/>
              <a:t>而且</a:t>
            </a:r>
            <a:r>
              <a:rPr lang="en-US" altLang="zh-CN"/>
              <a:t>...</a:t>
            </a:r>
            <a:endParaRPr lang="en-US" altLang="zh-CN"/>
          </a:p>
        </p:txBody>
      </p:sp>
      <p:sp>
        <p:nvSpPr>
          <p:cNvPr id="4" name="文本框 3"/>
          <p:cNvSpPr txBox="1"/>
          <p:nvPr/>
        </p:nvSpPr>
        <p:spPr>
          <a:xfrm>
            <a:off x="130810" y="2839085"/>
            <a:ext cx="8779510" cy="1753235"/>
          </a:xfrm>
          <a:prstGeom prst="rect">
            <a:avLst/>
          </a:prstGeom>
          <a:noFill/>
        </p:spPr>
        <p:txBody>
          <a:bodyPr wrap="square" rtlCol="0">
            <a:spAutoFit/>
          </a:bodyPr>
          <a:p>
            <a:endParaRPr lang="en-US" altLang="zh-CN"/>
          </a:p>
          <a:p>
            <a:r>
              <a:rPr lang="en-US" altLang="zh-CN"/>
              <a:t>2.</a:t>
            </a:r>
            <a:r>
              <a:rPr lang="en-US" altLang="zh-CN" b="1">
                <a:solidFill>
                  <a:srgbClr val="C00000"/>
                </a:solidFill>
              </a:rPr>
              <a:t> not only</a:t>
            </a:r>
            <a:r>
              <a:rPr lang="zh-CN" altLang="en-US" b="1">
                <a:solidFill>
                  <a:srgbClr val="C00000"/>
                </a:solidFill>
              </a:rPr>
              <a:t>位于句首，句子部分倒装</a:t>
            </a:r>
            <a:endParaRPr lang="zh-CN" altLang="en-US" b="1">
              <a:solidFill>
                <a:srgbClr val="C00000"/>
              </a:solidFill>
            </a:endParaRPr>
          </a:p>
          <a:p>
            <a:r>
              <a:rPr lang="zh-CN" altLang="en-US"/>
              <a:t>通过参加这次比赛，我们</a:t>
            </a:r>
            <a:r>
              <a:rPr lang="zh-CN" altLang="en-US">
                <a:solidFill>
                  <a:srgbClr val="FF0000"/>
                </a:solidFill>
              </a:rPr>
              <a:t>不仅</a:t>
            </a:r>
            <a:r>
              <a:rPr lang="zh-CN" altLang="en-US"/>
              <a:t>锻炼了身体，</a:t>
            </a:r>
            <a:r>
              <a:rPr lang="zh-CN" altLang="en-US">
                <a:solidFill>
                  <a:srgbClr val="FF0000"/>
                </a:solidFill>
              </a:rPr>
              <a:t>而且</a:t>
            </a:r>
            <a:r>
              <a:rPr lang="zh-CN" altLang="en-US"/>
              <a:t>增强了意志力。</a:t>
            </a:r>
            <a:r>
              <a:rPr lang="zh-CN" altLang="en-US">
                <a:solidFill>
                  <a:schemeClr val="accent6">
                    <a:lumMod val="50000"/>
                  </a:schemeClr>
                </a:solidFill>
                <a:sym typeface="+mn-ea"/>
              </a:rPr>
              <a:t>（</a:t>
            </a:r>
            <a:r>
              <a:rPr lang="en-US" altLang="zh-CN">
                <a:solidFill>
                  <a:schemeClr val="accent6">
                    <a:lumMod val="50000"/>
                  </a:schemeClr>
                </a:solidFill>
                <a:sym typeface="+mn-ea"/>
              </a:rPr>
              <a:t>2020</a:t>
            </a:r>
            <a:r>
              <a:rPr lang="zh-CN" altLang="en-US">
                <a:solidFill>
                  <a:schemeClr val="accent6">
                    <a:lumMod val="50000"/>
                  </a:schemeClr>
                </a:solidFill>
                <a:sym typeface="+mn-ea"/>
              </a:rPr>
              <a:t>全国</a:t>
            </a:r>
            <a:r>
              <a:rPr lang="en-US" altLang="zh-CN">
                <a:solidFill>
                  <a:schemeClr val="accent6">
                    <a:lumMod val="50000"/>
                  </a:schemeClr>
                </a:solidFill>
                <a:sym typeface="+mn-ea"/>
              </a:rPr>
              <a:t>I </a:t>
            </a:r>
            <a:r>
              <a:rPr lang="zh-CN" altLang="en-US">
                <a:solidFill>
                  <a:schemeClr val="accent6">
                    <a:lumMod val="50000"/>
                  </a:schemeClr>
                </a:solidFill>
                <a:sym typeface="+mn-ea"/>
              </a:rPr>
              <a:t>之应用文新闻报道五公里越野赛）</a:t>
            </a:r>
            <a:endParaRPr lang="zh-CN" altLang="en-US">
              <a:solidFill>
                <a:schemeClr val="accent6">
                  <a:lumMod val="50000"/>
                </a:schemeClr>
              </a:solidFill>
            </a:endParaRPr>
          </a:p>
          <a:p>
            <a:endParaRPr lang="zh-CN" altLang="en-US"/>
          </a:p>
          <a:p>
            <a:endParaRPr lang="zh-CN" altLang="en-US"/>
          </a:p>
        </p:txBody>
      </p:sp>
      <p:sp>
        <p:nvSpPr>
          <p:cNvPr id="9" name="文本框 8"/>
          <p:cNvSpPr txBox="1"/>
          <p:nvPr/>
        </p:nvSpPr>
        <p:spPr>
          <a:xfrm>
            <a:off x="252095" y="3934460"/>
            <a:ext cx="8144510" cy="645160"/>
          </a:xfrm>
          <a:prstGeom prst="rect">
            <a:avLst/>
          </a:prstGeom>
          <a:noFill/>
        </p:spPr>
        <p:txBody>
          <a:bodyPr wrap="square" rtlCol="0">
            <a:spAutoFit/>
          </a:bodyPr>
          <a:p>
            <a:r>
              <a:rPr lang="en-US" altLang="zh-CN">
                <a:sym typeface="+mn-ea"/>
              </a:rPr>
              <a:t>By taking part in the race, </a:t>
            </a:r>
            <a:r>
              <a:rPr lang="en-US" altLang="zh-CN">
                <a:solidFill>
                  <a:srgbClr val="FF0000"/>
                </a:solidFill>
                <a:sym typeface="+mn-ea"/>
              </a:rPr>
              <a:t>not only </a:t>
            </a:r>
            <a:r>
              <a:rPr lang="en-US" altLang="zh-CN">
                <a:sym typeface="+mn-ea"/>
              </a:rPr>
              <a:t>did we build up our body, </a:t>
            </a:r>
            <a:r>
              <a:rPr lang="en-US" altLang="zh-CN">
                <a:solidFill>
                  <a:srgbClr val="FF0000"/>
                </a:solidFill>
                <a:sym typeface="+mn-ea"/>
              </a:rPr>
              <a:t>but also</a:t>
            </a:r>
            <a:r>
              <a:rPr lang="en-US" altLang="zh-CN">
                <a:sym typeface="+mn-ea"/>
              </a:rPr>
              <a:t> strengthened our willpower.</a:t>
            </a:r>
            <a:endParaRPr lang="zh-CN" altLang="en-US"/>
          </a:p>
        </p:txBody>
      </p:sp>
      <p:pic>
        <p:nvPicPr>
          <p:cNvPr id="100" name="图片 99"/>
          <p:cNvPicPr/>
          <p:nvPr/>
        </p:nvPicPr>
        <p:blipFill>
          <a:blip r:embed="rId4"/>
          <a:stretch>
            <a:fillRect/>
          </a:stretch>
        </p:blipFill>
        <p:spPr>
          <a:xfrm>
            <a:off x="6588760" y="1132205"/>
            <a:ext cx="2438400" cy="1828800"/>
          </a:xfrm>
          <a:prstGeom prst="rect">
            <a:avLst/>
          </a:prstGeom>
          <a:noFill/>
          <a:ln w="9525">
            <a:noFill/>
          </a:ln>
        </p:spPr>
      </p:pic>
      <p:sp>
        <p:nvSpPr>
          <p:cNvPr id="10" name="文本框 9"/>
          <p:cNvSpPr txBox="1"/>
          <p:nvPr/>
        </p:nvSpPr>
        <p:spPr>
          <a:xfrm>
            <a:off x="252095" y="861060"/>
            <a:ext cx="5445760" cy="1198880"/>
          </a:xfrm>
          <a:prstGeom prst="rect">
            <a:avLst/>
          </a:prstGeom>
          <a:noFill/>
        </p:spPr>
        <p:txBody>
          <a:bodyPr wrap="square" rtlCol="0" anchor="t">
            <a:spAutoFit/>
          </a:bodyPr>
          <a:p>
            <a:r>
              <a:rPr lang="en-US">
                <a:sym typeface="+mn-ea"/>
              </a:rPr>
              <a:t>1. </a:t>
            </a:r>
            <a:r>
              <a:rPr lang="zh-CN" altLang="en-US" b="1">
                <a:solidFill>
                  <a:srgbClr val="C00000"/>
                </a:solidFill>
                <a:sym typeface="+mn-ea"/>
              </a:rPr>
              <a:t>表示并列关系</a:t>
            </a:r>
            <a:endParaRPr lang="zh-CN" altLang="en-US" b="1">
              <a:solidFill>
                <a:srgbClr val="C00000"/>
              </a:solidFill>
            </a:endParaRPr>
          </a:p>
          <a:p>
            <a:r>
              <a:rPr lang="zh-CN" altLang="en-US">
                <a:sym typeface="+mn-ea"/>
              </a:rPr>
              <a:t>这次展览</a:t>
            </a:r>
            <a:r>
              <a:rPr lang="zh-CN" altLang="en-US">
                <a:solidFill>
                  <a:srgbClr val="FF0000"/>
                </a:solidFill>
                <a:sym typeface="+mn-ea"/>
              </a:rPr>
              <a:t>不仅</a:t>
            </a:r>
            <a:r>
              <a:rPr lang="zh-CN" altLang="en-US">
                <a:sym typeface="+mn-ea"/>
              </a:rPr>
              <a:t>提高了我们的审美能力，</a:t>
            </a:r>
            <a:r>
              <a:rPr lang="zh-CN" altLang="en-US">
                <a:solidFill>
                  <a:srgbClr val="FF0000"/>
                </a:solidFill>
                <a:sym typeface="+mn-ea"/>
              </a:rPr>
              <a:t>而且</a:t>
            </a:r>
            <a:r>
              <a:rPr lang="zh-CN" altLang="en-US">
                <a:sym typeface="+mn-ea"/>
              </a:rPr>
              <a:t>给了我们很多历史文化知识。</a:t>
            </a:r>
            <a:r>
              <a:rPr lang="zh-CN" altLang="en-US">
                <a:solidFill>
                  <a:schemeClr val="accent6">
                    <a:lumMod val="50000"/>
                  </a:schemeClr>
                </a:solidFill>
                <a:sym typeface="+mn-ea"/>
              </a:rPr>
              <a:t>（应用文之举办展览意义）</a:t>
            </a:r>
            <a:endParaRPr lang="zh-CN" altLang="en-US"/>
          </a:p>
          <a:p>
            <a:endParaRPr lang="en-US" altLang="zh-CN">
              <a:sym typeface="+mn-ea"/>
            </a:endParaRPr>
          </a:p>
        </p:txBody>
      </p:sp>
      <p:sp>
        <p:nvSpPr>
          <p:cNvPr id="11" name="文本框 10"/>
          <p:cNvSpPr txBox="1"/>
          <p:nvPr/>
        </p:nvSpPr>
        <p:spPr>
          <a:xfrm>
            <a:off x="324485" y="1852295"/>
            <a:ext cx="4572000" cy="922020"/>
          </a:xfrm>
          <a:prstGeom prst="rect">
            <a:avLst/>
          </a:prstGeom>
          <a:noFill/>
        </p:spPr>
        <p:txBody>
          <a:bodyPr wrap="square" rtlCol="0" anchor="t">
            <a:spAutoFit/>
          </a:bodyPr>
          <a:p>
            <a:r>
              <a:rPr lang="en-US" altLang="zh-CN">
                <a:sym typeface="+mn-ea"/>
              </a:rPr>
              <a:t>The  exhibition </a:t>
            </a:r>
            <a:r>
              <a:rPr lang="en-US" altLang="zh-CN">
                <a:solidFill>
                  <a:srgbClr val="FF0000"/>
                </a:solidFill>
                <a:sym typeface="+mn-ea"/>
              </a:rPr>
              <a:t>not only</a:t>
            </a:r>
            <a:r>
              <a:rPr lang="en-US" altLang="zh-CN">
                <a:sym typeface="+mn-ea"/>
              </a:rPr>
              <a:t> improved our beauty-appreciation ability,</a:t>
            </a:r>
            <a:r>
              <a:rPr lang="en-US" altLang="zh-CN">
                <a:solidFill>
                  <a:srgbClr val="FF0000"/>
                </a:solidFill>
                <a:sym typeface="+mn-ea"/>
              </a:rPr>
              <a:t> but also </a:t>
            </a:r>
            <a:r>
              <a:rPr lang="en-US" altLang="zh-CN">
                <a:sym typeface="+mn-ea"/>
              </a:rPr>
              <a:t>gave us a lot of historical and cultural knowledge.</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620520" y="187960"/>
            <a:ext cx="6618605" cy="368300"/>
          </a:xfrm>
          <a:prstGeom prst="rect">
            <a:avLst/>
          </a:prstGeom>
          <a:noFill/>
        </p:spPr>
        <p:txBody>
          <a:bodyPr wrap="square" rtlCol="0" anchor="t">
            <a:spAutoFit/>
          </a:bodyPr>
          <a:p>
            <a:r>
              <a:rPr lang="zh-CN" altLang="en-US"/>
              <a:t>take part in</a:t>
            </a:r>
            <a:r>
              <a:rPr lang="en-US" altLang="zh-CN"/>
              <a:t> </a:t>
            </a:r>
            <a:r>
              <a:rPr lang="zh-CN" altLang="en-US"/>
              <a:t>/teɪk pɑ:t ɪn/</a:t>
            </a:r>
            <a:r>
              <a:rPr lang="en-US" altLang="zh-CN"/>
              <a:t> </a:t>
            </a:r>
            <a:r>
              <a:rPr lang="zh-CN" altLang="en-US"/>
              <a:t>参与(某事);参加(某活动)</a:t>
            </a:r>
            <a:endParaRPr lang="zh-CN" altLang="en-US"/>
          </a:p>
        </p:txBody>
      </p:sp>
      <p:sp>
        <p:nvSpPr>
          <p:cNvPr id="2" name="文本框 1"/>
          <p:cNvSpPr txBox="1"/>
          <p:nvPr/>
        </p:nvSpPr>
        <p:spPr>
          <a:xfrm>
            <a:off x="180340" y="838835"/>
            <a:ext cx="6017260" cy="922020"/>
          </a:xfrm>
          <a:prstGeom prst="rect">
            <a:avLst/>
          </a:prstGeom>
          <a:noFill/>
        </p:spPr>
        <p:txBody>
          <a:bodyPr wrap="square" rtlCol="0">
            <a:spAutoFit/>
          </a:bodyPr>
          <a:p>
            <a:r>
              <a:rPr lang="en-US" altLang="zh-CN"/>
              <a:t>1. </a:t>
            </a:r>
            <a:r>
              <a:rPr lang="zh-CN" altLang="en-US"/>
              <a:t>据说</a:t>
            </a:r>
            <a:r>
              <a:rPr lang="en-US" altLang="zh-CN"/>
              <a:t>500</a:t>
            </a:r>
            <a:r>
              <a:rPr lang="zh-CN" altLang="en-US"/>
              <a:t>多名学生参加了上周举行的五千米越野赛。</a:t>
            </a:r>
            <a:r>
              <a:rPr lang="zh-CN" altLang="en-US">
                <a:solidFill>
                  <a:schemeClr val="accent6">
                    <a:lumMod val="50000"/>
                  </a:schemeClr>
                </a:solidFill>
              </a:rPr>
              <a:t>（</a:t>
            </a:r>
            <a:r>
              <a:rPr lang="en-US" altLang="zh-CN">
                <a:solidFill>
                  <a:schemeClr val="accent6">
                    <a:lumMod val="50000"/>
                  </a:schemeClr>
                </a:solidFill>
              </a:rPr>
              <a:t>2020</a:t>
            </a:r>
            <a:r>
              <a:rPr lang="zh-CN" altLang="en-US">
                <a:solidFill>
                  <a:schemeClr val="accent6">
                    <a:lumMod val="50000"/>
                  </a:schemeClr>
                </a:solidFill>
              </a:rPr>
              <a:t>全国</a:t>
            </a:r>
            <a:r>
              <a:rPr lang="en-US" altLang="zh-CN">
                <a:solidFill>
                  <a:schemeClr val="accent6">
                    <a:lumMod val="50000"/>
                  </a:schemeClr>
                </a:solidFill>
              </a:rPr>
              <a:t>I </a:t>
            </a:r>
            <a:r>
              <a:rPr lang="zh-CN" altLang="en-US">
                <a:solidFill>
                  <a:schemeClr val="accent6">
                    <a:lumMod val="50000"/>
                  </a:schemeClr>
                </a:solidFill>
              </a:rPr>
              <a:t>应用文之报道</a:t>
            </a:r>
            <a:r>
              <a:rPr lang="en-US" altLang="zh-CN">
                <a:solidFill>
                  <a:schemeClr val="accent6">
                    <a:lumMod val="50000"/>
                  </a:schemeClr>
                </a:solidFill>
              </a:rPr>
              <a:t>5</a:t>
            </a:r>
            <a:r>
              <a:rPr lang="zh-CN" altLang="en-US">
                <a:solidFill>
                  <a:schemeClr val="accent6">
                    <a:lumMod val="50000"/>
                  </a:schemeClr>
                </a:solidFill>
              </a:rPr>
              <a:t>公里越野赛）</a:t>
            </a:r>
            <a:endParaRPr lang="zh-CN" altLang="en-US">
              <a:solidFill>
                <a:schemeClr val="accent6">
                  <a:lumMod val="50000"/>
                </a:schemeClr>
              </a:solidFill>
            </a:endParaRPr>
          </a:p>
          <a:p>
            <a:endParaRPr lang="en-US" altLang="zh-CN"/>
          </a:p>
        </p:txBody>
      </p:sp>
      <p:sp>
        <p:nvSpPr>
          <p:cNvPr id="9" name="文本框 8"/>
          <p:cNvSpPr txBox="1"/>
          <p:nvPr/>
        </p:nvSpPr>
        <p:spPr>
          <a:xfrm>
            <a:off x="70485" y="1996440"/>
            <a:ext cx="5577205" cy="2584450"/>
          </a:xfrm>
          <a:prstGeom prst="rect">
            <a:avLst/>
          </a:prstGeom>
          <a:noFill/>
        </p:spPr>
        <p:txBody>
          <a:bodyPr wrap="square" rtlCol="0" anchor="t">
            <a:spAutoFit/>
          </a:bodyPr>
          <a:p>
            <a:r>
              <a:rPr lang="en-US" altLang="zh-CN"/>
              <a:t>2.</a:t>
            </a:r>
            <a:r>
              <a:rPr lang="en-US" altLang="zh-CN" b="1">
                <a:solidFill>
                  <a:srgbClr val="C00000"/>
                </a:solidFill>
              </a:rPr>
              <a:t> take part in/join/join in/attend</a:t>
            </a:r>
            <a:endParaRPr lang="en-US" altLang="zh-CN" b="1">
              <a:solidFill>
                <a:srgbClr val="C00000"/>
              </a:solidFill>
            </a:endParaRPr>
          </a:p>
          <a:p>
            <a:r>
              <a:rPr lang="en-US" altLang="zh-CN" sz="1800">
                <a:solidFill>
                  <a:schemeClr val="tx1"/>
                </a:solidFill>
              </a:rPr>
              <a:t>(1) I will ________ an important meeting on establishing a club next Monday.</a:t>
            </a:r>
            <a:endParaRPr lang="en-US" altLang="zh-CN" sz="1800">
              <a:solidFill>
                <a:schemeClr val="tx1"/>
              </a:solidFill>
            </a:endParaRPr>
          </a:p>
          <a:p>
            <a:r>
              <a:rPr lang="en-US" altLang="zh-CN" sz="1800">
                <a:solidFill>
                  <a:schemeClr val="tx1"/>
                </a:solidFill>
              </a:rPr>
              <a:t>(2) You can enjoy matches without _________ a club or belonging to a team.</a:t>
            </a:r>
            <a:endParaRPr lang="en-US" altLang="zh-CN" sz="1800">
              <a:solidFill>
                <a:schemeClr val="tx1"/>
              </a:solidFill>
            </a:endParaRPr>
          </a:p>
          <a:p>
            <a:r>
              <a:rPr lang="en-US" altLang="zh-CN" sz="1800">
                <a:solidFill>
                  <a:schemeClr val="tx1"/>
                </a:solidFill>
              </a:rPr>
              <a:t>(3) Would you please __________ us in parading for winning the football match.</a:t>
            </a:r>
            <a:endParaRPr lang="en-US" altLang="zh-CN" sz="1800">
              <a:solidFill>
                <a:schemeClr val="tx1"/>
              </a:solidFill>
            </a:endParaRPr>
          </a:p>
          <a:p>
            <a:r>
              <a:rPr lang="en-US" altLang="zh-CN" sz="1800">
                <a:solidFill>
                  <a:schemeClr val="tx1"/>
                </a:solidFill>
              </a:rPr>
              <a:t>(4) Ten of my classmates __________the boat race last week.</a:t>
            </a:r>
            <a:endParaRPr lang="en-US" altLang="zh-CN" sz="1800">
              <a:solidFill>
                <a:schemeClr val="tx1"/>
              </a:solidFill>
            </a:endParaRPr>
          </a:p>
        </p:txBody>
      </p:sp>
      <p:sp>
        <p:nvSpPr>
          <p:cNvPr id="10" name="圆角矩形 9"/>
          <p:cNvSpPr/>
          <p:nvPr/>
        </p:nvSpPr>
        <p:spPr>
          <a:xfrm>
            <a:off x="5557520" y="556260"/>
            <a:ext cx="3406140" cy="312674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800">
                <a:solidFill>
                  <a:schemeClr val="bg2">
                    <a:lumMod val="50000"/>
                  </a:schemeClr>
                </a:solidFill>
                <a:sym typeface="+mn-ea"/>
              </a:rPr>
              <a:t>“</a:t>
            </a:r>
            <a:r>
              <a:rPr lang="zh-CN" altLang="en-US" sz="1800">
                <a:solidFill>
                  <a:schemeClr val="bg2">
                    <a:lumMod val="50000"/>
                  </a:schemeClr>
                </a:solidFill>
                <a:sym typeface="+mn-ea"/>
              </a:rPr>
              <a:t>参加</a:t>
            </a:r>
            <a:r>
              <a:rPr lang="en-US" altLang="zh-CN" sz="1800">
                <a:solidFill>
                  <a:schemeClr val="bg2">
                    <a:lumMod val="50000"/>
                  </a:schemeClr>
                </a:solidFill>
                <a:sym typeface="+mn-ea"/>
              </a:rPr>
              <a:t>”</a:t>
            </a:r>
            <a:endParaRPr lang="en-US" altLang="zh-CN" sz="1800">
              <a:solidFill>
                <a:schemeClr val="bg2">
                  <a:lumMod val="50000"/>
                </a:schemeClr>
              </a:solidFill>
              <a:sym typeface="+mn-ea"/>
            </a:endParaRPr>
          </a:p>
          <a:p>
            <a:pPr algn="l"/>
            <a:r>
              <a:rPr lang="en-US" altLang="zh-CN" sz="1800">
                <a:solidFill>
                  <a:schemeClr val="bg2">
                    <a:lumMod val="50000"/>
                  </a:schemeClr>
                </a:solidFill>
                <a:sym typeface="+mn-ea"/>
              </a:rPr>
              <a:t>take part in </a:t>
            </a:r>
            <a:r>
              <a:rPr lang="zh-CN" altLang="en-US" sz="1800">
                <a:solidFill>
                  <a:schemeClr val="bg2">
                    <a:lumMod val="50000"/>
                  </a:schemeClr>
                </a:solidFill>
                <a:sym typeface="+mn-ea"/>
              </a:rPr>
              <a:t>参加群体活动，并发挥作用</a:t>
            </a:r>
            <a:endParaRPr lang="zh-CN" altLang="en-US" sz="1800">
              <a:solidFill>
                <a:schemeClr val="bg2">
                  <a:lumMod val="50000"/>
                </a:schemeClr>
              </a:solidFill>
              <a:sym typeface="+mn-ea"/>
            </a:endParaRPr>
          </a:p>
          <a:p>
            <a:pPr algn="l"/>
            <a:r>
              <a:rPr lang="en-US" altLang="zh-CN" sz="1800">
                <a:solidFill>
                  <a:schemeClr val="bg2">
                    <a:lumMod val="50000"/>
                  </a:schemeClr>
                </a:solidFill>
                <a:sym typeface="+mn-ea"/>
              </a:rPr>
              <a:t>join in/join sb. in (doing) sth. </a:t>
            </a:r>
            <a:r>
              <a:rPr lang="zh-CN" altLang="en-US" sz="1800">
                <a:solidFill>
                  <a:schemeClr val="bg2">
                    <a:lumMod val="50000"/>
                  </a:schemeClr>
                </a:solidFill>
                <a:sym typeface="+mn-ea"/>
              </a:rPr>
              <a:t>加入到某人当中</a:t>
            </a:r>
            <a:r>
              <a:rPr lang="en-US" altLang="zh-CN" sz="1800">
                <a:solidFill>
                  <a:schemeClr val="bg2">
                    <a:lumMod val="50000"/>
                  </a:schemeClr>
                </a:solidFill>
                <a:sym typeface="+mn-ea"/>
              </a:rPr>
              <a:t>(</a:t>
            </a:r>
            <a:r>
              <a:rPr lang="zh-CN" altLang="en-US" sz="1800">
                <a:solidFill>
                  <a:schemeClr val="bg2">
                    <a:lumMod val="50000"/>
                  </a:schemeClr>
                </a:solidFill>
                <a:sym typeface="+mn-ea"/>
              </a:rPr>
              <a:t>做</a:t>
            </a:r>
            <a:r>
              <a:rPr lang="en-US" altLang="zh-CN" sz="1800">
                <a:solidFill>
                  <a:schemeClr val="bg2">
                    <a:lumMod val="50000"/>
                  </a:schemeClr>
                </a:solidFill>
                <a:sym typeface="+mn-ea"/>
              </a:rPr>
              <a:t>)</a:t>
            </a:r>
            <a:r>
              <a:rPr lang="zh-CN" altLang="en-US" sz="1800">
                <a:solidFill>
                  <a:schemeClr val="bg2">
                    <a:lumMod val="50000"/>
                  </a:schemeClr>
                </a:solidFill>
                <a:sym typeface="+mn-ea"/>
              </a:rPr>
              <a:t>某事</a:t>
            </a:r>
            <a:endParaRPr lang="zh-CN" altLang="en-US" sz="1800">
              <a:solidFill>
                <a:schemeClr val="bg2">
                  <a:lumMod val="50000"/>
                </a:schemeClr>
              </a:solidFill>
              <a:sym typeface="+mn-ea"/>
            </a:endParaRPr>
          </a:p>
          <a:p>
            <a:pPr algn="l"/>
            <a:r>
              <a:rPr lang="en-US" altLang="zh-CN" sz="1800">
                <a:solidFill>
                  <a:schemeClr val="bg2">
                    <a:lumMod val="50000"/>
                  </a:schemeClr>
                </a:solidFill>
                <a:sym typeface="+mn-ea"/>
              </a:rPr>
              <a:t>join </a:t>
            </a:r>
            <a:r>
              <a:rPr lang="zh-CN" altLang="en-US" sz="1800">
                <a:solidFill>
                  <a:schemeClr val="bg2">
                    <a:lumMod val="50000"/>
                  </a:schemeClr>
                </a:solidFill>
                <a:sym typeface="+mn-ea"/>
              </a:rPr>
              <a:t>加入团体或组织，并成为其中的一员</a:t>
            </a:r>
            <a:endParaRPr lang="zh-CN" altLang="en-US" sz="1800">
              <a:solidFill>
                <a:schemeClr val="bg2">
                  <a:lumMod val="50000"/>
                </a:schemeClr>
              </a:solidFill>
              <a:sym typeface="+mn-ea"/>
            </a:endParaRPr>
          </a:p>
          <a:p>
            <a:pPr algn="l"/>
            <a:r>
              <a:rPr lang="en-US" altLang="zh-CN" sz="1800">
                <a:solidFill>
                  <a:schemeClr val="bg2">
                    <a:lumMod val="50000"/>
                  </a:schemeClr>
                </a:solidFill>
                <a:sym typeface="+mn-ea"/>
              </a:rPr>
              <a:t>attend </a:t>
            </a:r>
            <a:r>
              <a:rPr lang="zh-CN" altLang="en-US" sz="1800">
                <a:solidFill>
                  <a:schemeClr val="bg2">
                    <a:lumMod val="50000"/>
                  </a:schemeClr>
                </a:solidFill>
                <a:sym typeface="+mn-ea"/>
              </a:rPr>
              <a:t>参加会议、仪式、婚礼、葬礼；上学、上课、听报告等</a:t>
            </a:r>
            <a:endParaRPr lang="zh-CN" altLang="en-US" sz="1800">
              <a:solidFill>
                <a:schemeClr val="bg2">
                  <a:lumMod val="50000"/>
                </a:schemeClr>
              </a:solidFill>
              <a:sym typeface="+mn-ea"/>
            </a:endParaRPr>
          </a:p>
        </p:txBody>
      </p:sp>
      <p:sp>
        <p:nvSpPr>
          <p:cNvPr id="11" name="文本框 10"/>
          <p:cNvSpPr txBox="1"/>
          <p:nvPr/>
        </p:nvSpPr>
        <p:spPr>
          <a:xfrm>
            <a:off x="1044575" y="2284730"/>
            <a:ext cx="1131570" cy="368300"/>
          </a:xfrm>
          <a:prstGeom prst="rect">
            <a:avLst/>
          </a:prstGeom>
          <a:noFill/>
        </p:spPr>
        <p:txBody>
          <a:bodyPr wrap="square" rtlCol="0">
            <a:spAutoFit/>
          </a:bodyPr>
          <a:p>
            <a:r>
              <a:rPr lang="en-US" altLang="zh-CN" b="1">
                <a:solidFill>
                  <a:srgbClr val="C00000"/>
                </a:solidFill>
              </a:rPr>
              <a:t>attend</a:t>
            </a:r>
            <a:endParaRPr lang="en-US" altLang="zh-CN" b="1">
              <a:solidFill>
                <a:srgbClr val="C00000"/>
              </a:solidFill>
            </a:endParaRPr>
          </a:p>
        </p:txBody>
      </p:sp>
      <p:sp>
        <p:nvSpPr>
          <p:cNvPr id="12" name="文本框 11"/>
          <p:cNvSpPr txBox="1"/>
          <p:nvPr/>
        </p:nvSpPr>
        <p:spPr>
          <a:xfrm>
            <a:off x="3543935" y="2860675"/>
            <a:ext cx="1131570" cy="368300"/>
          </a:xfrm>
          <a:prstGeom prst="rect">
            <a:avLst/>
          </a:prstGeom>
          <a:noFill/>
        </p:spPr>
        <p:txBody>
          <a:bodyPr wrap="square" rtlCol="0">
            <a:spAutoFit/>
          </a:bodyPr>
          <a:p>
            <a:r>
              <a:rPr lang="en-US" altLang="zh-CN" b="1">
                <a:solidFill>
                  <a:srgbClr val="C00000"/>
                </a:solidFill>
              </a:rPr>
              <a:t>join</a:t>
            </a:r>
            <a:endParaRPr lang="en-US" altLang="zh-CN" b="1">
              <a:solidFill>
                <a:srgbClr val="C00000"/>
              </a:solidFill>
            </a:endParaRPr>
          </a:p>
        </p:txBody>
      </p:sp>
      <p:sp>
        <p:nvSpPr>
          <p:cNvPr id="13" name="文本框 12"/>
          <p:cNvSpPr txBox="1"/>
          <p:nvPr/>
        </p:nvSpPr>
        <p:spPr>
          <a:xfrm>
            <a:off x="2412365" y="3364865"/>
            <a:ext cx="1131570" cy="368300"/>
          </a:xfrm>
          <a:prstGeom prst="rect">
            <a:avLst/>
          </a:prstGeom>
          <a:noFill/>
        </p:spPr>
        <p:txBody>
          <a:bodyPr wrap="square" rtlCol="0">
            <a:spAutoFit/>
          </a:bodyPr>
          <a:p>
            <a:r>
              <a:rPr lang="en-US" altLang="zh-CN" b="1">
                <a:solidFill>
                  <a:srgbClr val="C00000"/>
                </a:solidFill>
              </a:rPr>
              <a:t>join</a:t>
            </a:r>
            <a:endParaRPr lang="en-US" altLang="zh-CN" b="1">
              <a:solidFill>
                <a:srgbClr val="C00000"/>
              </a:solidFill>
            </a:endParaRPr>
          </a:p>
        </p:txBody>
      </p:sp>
      <p:sp>
        <p:nvSpPr>
          <p:cNvPr id="14" name="文本框 13"/>
          <p:cNvSpPr txBox="1"/>
          <p:nvPr/>
        </p:nvSpPr>
        <p:spPr>
          <a:xfrm>
            <a:off x="2412365" y="3977005"/>
            <a:ext cx="1339850" cy="368300"/>
          </a:xfrm>
          <a:prstGeom prst="rect">
            <a:avLst/>
          </a:prstGeom>
          <a:noFill/>
        </p:spPr>
        <p:txBody>
          <a:bodyPr wrap="square" rtlCol="0">
            <a:spAutoFit/>
          </a:bodyPr>
          <a:p>
            <a:r>
              <a:rPr lang="en-US" altLang="zh-CN" b="1">
                <a:solidFill>
                  <a:srgbClr val="C00000"/>
                </a:solidFill>
              </a:rPr>
              <a:t>take part in</a:t>
            </a:r>
            <a:endParaRPr lang="en-US" altLang="zh-CN" b="1">
              <a:solidFill>
                <a:srgbClr val="C00000"/>
              </a:solidFill>
            </a:endParaRPr>
          </a:p>
        </p:txBody>
      </p:sp>
      <p:pic>
        <p:nvPicPr>
          <p:cNvPr id="15" name="图片 14" descr="卡通跑步马拉松运动人物 "/>
          <p:cNvPicPr>
            <a:picLocks noChangeAspect="1"/>
          </p:cNvPicPr>
          <p:nvPr/>
        </p:nvPicPr>
        <p:blipFill>
          <a:blip r:embed="rId4"/>
          <a:stretch>
            <a:fillRect/>
          </a:stretch>
        </p:blipFill>
        <p:spPr>
          <a:xfrm>
            <a:off x="4716780" y="3977005"/>
            <a:ext cx="4757420" cy="1220470"/>
          </a:xfrm>
          <a:prstGeom prst="rect">
            <a:avLst/>
          </a:prstGeom>
        </p:spPr>
      </p:pic>
      <p:sp>
        <p:nvSpPr>
          <p:cNvPr id="16" name="文本框 15"/>
          <p:cNvSpPr txBox="1"/>
          <p:nvPr/>
        </p:nvSpPr>
        <p:spPr>
          <a:xfrm>
            <a:off x="180340" y="1417320"/>
            <a:ext cx="5289550" cy="645160"/>
          </a:xfrm>
          <a:prstGeom prst="rect">
            <a:avLst/>
          </a:prstGeom>
          <a:noFill/>
        </p:spPr>
        <p:txBody>
          <a:bodyPr wrap="square" rtlCol="0" anchor="t">
            <a:spAutoFit/>
          </a:bodyPr>
          <a:p>
            <a:r>
              <a:rPr lang="en-US" altLang="zh-CN">
                <a:sym typeface="+mn-ea"/>
              </a:rPr>
              <a:t>It is said that more than 500 students</a:t>
            </a:r>
            <a:r>
              <a:rPr lang="en-US" altLang="zh-CN">
                <a:solidFill>
                  <a:srgbClr val="FF0000"/>
                </a:solidFill>
                <a:sym typeface="+mn-ea"/>
              </a:rPr>
              <a:t> took part in the 5-kilometer cross-country running race </a:t>
            </a:r>
            <a:r>
              <a:rPr lang="en-US" altLang="zh-CN">
                <a:sym typeface="+mn-ea"/>
              </a:rPr>
              <a:t>held last week.</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 grpId="0" animBg="1"/>
      <p:bldP spid="10" grpId="1" animBg="1"/>
      <p:bldP spid="11" grpId="0"/>
      <p:bldP spid="11" grpId="1"/>
      <p:bldP spid="12" grpId="0"/>
      <p:bldP spid="12" grpId="1"/>
      <p:bldP spid="13" grpId="0"/>
      <p:bldP spid="13" grpId="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476375" y="196215"/>
            <a:ext cx="6071870" cy="368300"/>
          </a:xfrm>
          <a:prstGeom prst="rect">
            <a:avLst/>
          </a:prstGeom>
          <a:noFill/>
        </p:spPr>
        <p:txBody>
          <a:bodyPr wrap="square" rtlCol="0" anchor="t">
            <a:spAutoFit/>
          </a:bodyPr>
          <a:p>
            <a:r>
              <a:rPr lang="zh-CN" altLang="en-US"/>
              <a:t>balance	/ˈbæləns/	n.平衡;均匀 vt.使平衡</a:t>
            </a:r>
            <a:endParaRPr lang="zh-CN" altLang="en-US"/>
          </a:p>
        </p:txBody>
      </p:sp>
      <p:sp>
        <p:nvSpPr>
          <p:cNvPr id="4" name="文本框 3"/>
          <p:cNvSpPr txBox="1"/>
          <p:nvPr/>
        </p:nvSpPr>
        <p:spPr>
          <a:xfrm>
            <a:off x="252095" y="607060"/>
            <a:ext cx="7621270" cy="1476375"/>
          </a:xfrm>
          <a:prstGeom prst="rect">
            <a:avLst/>
          </a:prstGeom>
          <a:noFill/>
        </p:spPr>
        <p:txBody>
          <a:bodyPr wrap="square" rtlCol="0">
            <a:spAutoFit/>
          </a:bodyPr>
          <a:p>
            <a:r>
              <a:rPr lang="en-US" altLang="zh-CN"/>
              <a:t>1.</a:t>
            </a:r>
            <a:r>
              <a:rPr lang="en-US" altLang="zh-CN" b="1">
                <a:solidFill>
                  <a:srgbClr val="C00000"/>
                </a:solidFill>
              </a:rPr>
              <a:t> keep a balance between A and B  </a:t>
            </a:r>
            <a:r>
              <a:rPr lang="zh-CN" altLang="en-US" b="1">
                <a:solidFill>
                  <a:srgbClr val="C00000"/>
                </a:solidFill>
              </a:rPr>
              <a:t>保持</a:t>
            </a:r>
            <a:r>
              <a:rPr lang="en-US" altLang="zh-CN" b="1">
                <a:solidFill>
                  <a:srgbClr val="C00000"/>
                </a:solidFill>
              </a:rPr>
              <a:t>A</a:t>
            </a:r>
            <a:r>
              <a:rPr lang="zh-CN" altLang="en-US" b="1">
                <a:solidFill>
                  <a:srgbClr val="C00000"/>
                </a:solidFill>
              </a:rPr>
              <a:t>与</a:t>
            </a:r>
            <a:r>
              <a:rPr lang="en-US" altLang="zh-CN" b="1">
                <a:solidFill>
                  <a:srgbClr val="C00000"/>
                </a:solidFill>
              </a:rPr>
              <a:t>B</a:t>
            </a:r>
            <a:r>
              <a:rPr lang="zh-CN" altLang="en-US" b="1">
                <a:solidFill>
                  <a:srgbClr val="C00000"/>
                </a:solidFill>
              </a:rPr>
              <a:t>之间的平衡</a:t>
            </a:r>
            <a:endParaRPr lang="en-US" altLang="zh-CN"/>
          </a:p>
          <a:p>
            <a:r>
              <a:rPr lang="zh-CN" altLang="en-US"/>
              <a:t>为了更有效地学习，你最好在线上学习和线下学习之间保持平衡。</a:t>
            </a:r>
            <a:r>
              <a:rPr lang="en-US" altLang="zh-CN">
                <a:solidFill>
                  <a:schemeClr val="accent6">
                    <a:lumMod val="50000"/>
                  </a:schemeClr>
                </a:solidFill>
              </a:rPr>
              <a:t>(2021</a:t>
            </a:r>
            <a:r>
              <a:rPr lang="zh-CN" altLang="en-US">
                <a:solidFill>
                  <a:schemeClr val="accent6">
                    <a:lumMod val="50000"/>
                  </a:schemeClr>
                </a:solidFill>
              </a:rPr>
              <a:t>全国乙卷</a:t>
            </a:r>
            <a:r>
              <a:rPr lang="en-US" altLang="zh-CN">
                <a:solidFill>
                  <a:schemeClr val="accent6">
                    <a:lumMod val="50000"/>
                  </a:schemeClr>
                </a:solidFill>
              </a:rPr>
              <a:t>be smart online learners </a:t>
            </a:r>
            <a:r>
              <a:rPr lang="zh-CN" altLang="en-US">
                <a:solidFill>
                  <a:schemeClr val="accent6">
                    <a:lumMod val="50000"/>
                  </a:schemeClr>
                </a:solidFill>
              </a:rPr>
              <a:t>发言稿</a:t>
            </a:r>
            <a:r>
              <a:rPr lang="en-US" altLang="zh-CN">
                <a:solidFill>
                  <a:schemeClr val="accent6">
                    <a:lumMod val="50000"/>
                  </a:schemeClr>
                </a:solidFill>
              </a:rPr>
              <a:t>)</a:t>
            </a:r>
            <a:endParaRPr lang="zh-CN" altLang="en-US">
              <a:solidFill>
                <a:schemeClr val="accent6">
                  <a:lumMod val="50000"/>
                </a:schemeClr>
              </a:solidFill>
            </a:endParaRPr>
          </a:p>
          <a:p>
            <a:endParaRPr lang="zh-CN" altLang="en-US"/>
          </a:p>
          <a:p>
            <a:endParaRPr lang="zh-CN" altLang="en-US"/>
          </a:p>
        </p:txBody>
      </p:sp>
      <p:sp>
        <p:nvSpPr>
          <p:cNvPr id="9" name="文本框 8"/>
          <p:cNvSpPr txBox="1"/>
          <p:nvPr/>
        </p:nvSpPr>
        <p:spPr>
          <a:xfrm>
            <a:off x="252095" y="2356485"/>
            <a:ext cx="6858635" cy="1198880"/>
          </a:xfrm>
          <a:prstGeom prst="rect">
            <a:avLst/>
          </a:prstGeom>
          <a:noFill/>
        </p:spPr>
        <p:txBody>
          <a:bodyPr wrap="square" rtlCol="0">
            <a:spAutoFit/>
          </a:bodyPr>
          <a:p>
            <a:r>
              <a:rPr lang="en-US" altLang="zh-CN"/>
              <a:t>2. </a:t>
            </a:r>
            <a:r>
              <a:rPr lang="en-US" altLang="zh-CN" b="1">
                <a:solidFill>
                  <a:srgbClr val="C00000"/>
                </a:solidFill>
              </a:rPr>
              <a:t>balance A and B  </a:t>
            </a:r>
            <a:r>
              <a:rPr lang="zh-CN" altLang="en-US" b="1">
                <a:solidFill>
                  <a:srgbClr val="C00000"/>
                </a:solidFill>
              </a:rPr>
              <a:t>平衡</a:t>
            </a:r>
            <a:r>
              <a:rPr lang="en-US" altLang="zh-CN" b="1">
                <a:solidFill>
                  <a:srgbClr val="C00000"/>
                </a:solidFill>
              </a:rPr>
              <a:t> A </a:t>
            </a:r>
            <a:r>
              <a:rPr lang="zh-CN" altLang="en-US" b="1">
                <a:solidFill>
                  <a:srgbClr val="C00000"/>
                </a:solidFill>
              </a:rPr>
              <a:t>和</a:t>
            </a:r>
            <a:r>
              <a:rPr lang="en-US" altLang="zh-CN" b="1">
                <a:solidFill>
                  <a:srgbClr val="C00000"/>
                </a:solidFill>
              </a:rPr>
              <a:t> B </a:t>
            </a:r>
            <a:endParaRPr lang="en-US" altLang="zh-CN"/>
          </a:p>
          <a:p>
            <a:r>
              <a:rPr lang="zh-CN" altLang="en-US"/>
              <a:t>权衡利弊之后，大卫擦掉眼泪，挣扎着站起来，向起跑线走去，脸上露出轻松的微笑。</a:t>
            </a:r>
            <a:r>
              <a:rPr lang="zh-CN" altLang="en-US" sz="1600">
                <a:solidFill>
                  <a:schemeClr val="accent6">
                    <a:lumMod val="50000"/>
                  </a:schemeClr>
                </a:solidFill>
              </a:rPr>
              <a:t>（</a:t>
            </a:r>
            <a:r>
              <a:rPr lang="en-US" altLang="zh-CN" sz="1600">
                <a:solidFill>
                  <a:schemeClr val="accent6">
                    <a:lumMod val="50000"/>
                  </a:schemeClr>
                </a:solidFill>
              </a:rPr>
              <a:t>2022</a:t>
            </a:r>
            <a:r>
              <a:rPr lang="zh-CN" altLang="en-US" sz="1600">
                <a:solidFill>
                  <a:schemeClr val="accent6">
                    <a:lumMod val="50000"/>
                  </a:schemeClr>
                </a:solidFill>
              </a:rPr>
              <a:t>全国</a:t>
            </a:r>
            <a:r>
              <a:rPr lang="en-US" altLang="zh-CN" sz="1600">
                <a:solidFill>
                  <a:schemeClr val="accent6">
                    <a:lumMod val="50000"/>
                  </a:schemeClr>
                </a:solidFill>
              </a:rPr>
              <a:t>I </a:t>
            </a:r>
            <a:r>
              <a:rPr lang="zh-CN" altLang="en-US" sz="1600">
                <a:solidFill>
                  <a:schemeClr val="accent6">
                    <a:lumMod val="50000"/>
                  </a:schemeClr>
                </a:solidFill>
              </a:rPr>
              <a:t>读后续写之身残志坚男孩勇于战胜自我）</a:t>
            </a:r>
            <a:endParaRPr lang="zh-CN" altLang="en-US" sz="1600"/>
          </a:p>
          <a:p>
            <a:r>
              <a:rPr lang="en-US" altLang="zh-CN"/>
              <a:t>    </a:t>
            </a:r>
            <a:endParaRPr lang="en-US" altLang="zh-CN"/>
          </a:p>
        </p:txBody>
      </p:sp>
      <p:pic>
        <p:nvPicPr>
          <p:cNvPr id="100" name="图片 99"/>
          <p:cNvPicPr/>
          <p:nvPr>
            <p:custDataLst>
              <p:tags r:id="rId4"/>
            </p:custDataLst>
          </p:nvPr>
        </p:nvPicPr>
        <p:blipFill>
          <a:blip r:embed="rId5"/>
          <a:stretch>
            <a:fillRect/>
          </a:stretch>
        </p:blipFill>
        <p:spPr>
          <a:xfrm>
            <a:off x="7021195" y="3148330"/>
            <a:ext cx="2111375" cy="1635125"/>
          </a:xfrm>
          <a:prstGeom prst="rect">
            <a:avLst/>
          </a:prstGeom>
          <a:noFill/>
          <a:ln w="9525">
            <a:noFill/>
          </a:ln>
        </p:spPr>
      </p:pic>
      <p:sp>
        <p:nvSpPr>
          <p:cNvPr id="10" name="文本框 9"/>
          <p:cNvSpPr txBox="1"/>
          <p:nvPr/>
        </p:nvSpPr>
        <p:spPr>
          <a:xfrm>
            <a:off x="324485" y="1564005"/>
            <a:ext cx="7658100" cy="645160"/>
          </a:xfrm>
          <a:prstGeom prst="rect">
            <a:avLst/>
          </a:prstGeom>
          <a:noFill/>
        </p:spPr>
        <p:txBody>
          <a:bodyPr wrap="square" rtlCol="0" anchor="t">
            <a:spAutoFit/>
          </a:bodyPr>
          <a:p>
            <a:r>
              <a:rPr lang="en-US" altLang="zh-CN">
                <a:sym typeface="+mn-ea"/>
              </a:rPr>
              <a:t>To study more efficiently, you’d better</a:t>
            </a:r>
            <a:r>
              <a:rPr lang="en-US" altLang="zh-CN">
                <a:solidFill>
                  <a:srgbClr val="FF0000"/>
                </a:solidFill>
                <a:sym typeface="+mn-ea"/>
              </a:rPr>
              <a:t> keep a balance between</a:t>
            </a:r>
            <a:r>
              <a:rPr lang="en-US" altLang="zh-CN">
                <a:sym typeface="+mn-ea"/>
              </a:rPr>
              <a:t> online learning</a:t>
            </a:r>
            <a:r>
              <a:rPr lang="en-US" altLang="zh-CN">
                <a:solidFill>
                  <a:srgbClr val="FF0000"/>
                </a:solidFill>
                <a:sym typeface="+mn-ea"/>
              </a:rPr>
              <a:t> and </a:t>
            </a:r>
            <a:r>
              <a:rPr lang="en-US" altLang="zh-CN">
                <a:sym typeface="+mn-ea"/>
              </a:rPr>
              <a:t>offline learning.</a:t>
            </a:r>
            <a:endParaRPr lang="en-US" altLang="zh-CN">
              <a:sym typeface="+mn-ea"/>
            </a:endParaRPr>
          </a:p>
        </p:txBody>
      </p:sp>
      <p:sp>
        <p:nvSpPr>
          <p:cNvPr id="11" name="文本框 10"/>
          <p:cNvSpPr txBox="1"/>
          <p:nvPr/>
        </p:nvSpPr>
        <p:spPr>
          <a:xfrm>
            <a:off x="252095" y="3307080"/>
            <a:ext cx="6413500" cy="922020"/>
          </a:xfrm>
          <a:prstGeom prst="rect">
            <a:avLst/>
          </a:prstGeom>
          <a:noFill/>
        </p:spPr>
        <p:txBody>
          <a:bodyPr wrap="square" rtlCol="0" anchor="t">
            <a:spAutoFit/>
          </a:bodyPr>
          <a:p>
            <a:r>
              <a:rPr lang="en-US" altLang="zh-CN">
                <a:sym typeface="+mn-ea"/>
              </a:rPr>
              <a:t>After</a:t>
            </a:r>
            <a:r>
              <a:rPr lang="en-US" altLang="zh-CN">
                <a:solidFill>
                  <a:srgbClr val="FF0000"/>
                </a:solidFill>
                <a:sym typeface="+mn-ea"/>
              </a:rPr>
              <a:t> balancing the advantages and disadvantages</a:t>
            </a:r>
            <a:r>
              <a:rPr lang="en-US" altLang="zh-CN">
                <a:sym typeface="+mn-ea"/>
              </a:rPr>
              <a:t>, David wiped away the tears, struggled to his feet and made his way to the starting line, a relaxed smile appearing at the corners of his mouth.</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2" name="文本框 1"/>
          <p:cNvSpPr txBox="1"/>
          <p:nvPr/>
        </p:nvSpPr>
        <p:spPr>
          <a:xfrm>
            <a:off x="1476375" y="196215"/>
            <a:ext cx="6071870" cy="368300"/>
          </a:xfrm>
          <a:prstGeom prst="rect">
            <a:avLst/>
          </a:prstGeom>
          <a:noFill/>
        </p:spPr>
        <p:txBody>
          <a:bodyPr wrap="square" rtlCol="0" anchor="t">
            <a:spAutoFit/>
          </a:bodyPr>
          <a:p>
            <a:r>
              <a:rPr lang="zh-CN" altLang="en-US"/>
              <a:t>balance	/ˈbæləns/	n.平衡;均匀 vt.使平衡</a:t>
            </a:r>
            <a:endParaRPr lang="zh-CN" altLang="en-US"/>
          </a:p>
        </p:txBody>
      </p:sp>
      <p:sp>
        <p:nvSpPr>
          <p:cNvPr id="10" name="文本框 9"/>
          <p:cNvSpPr txBox="1"/>
          <p:nvPr>
            <p:custDataLst>
              <p:tags r:id="rId4"/>
            </p:custDataLst>
          </p:nvPr>
        </p:nvSpPr>
        <p:spPr>
          <a:xfrm>
            <a:off x="252095" y="2420620"/>
            <a:ext cx="6388735" cy="1198880"/>
          </a:xfrm>
          <a:prstGeom prst="rect">
            <a:avLst/>
          </a:prstGeom>
          <a:noFill/>
        </p:spPr>
        <p:txBody>
          <a:bodyPr wrap="square" rtlCol="0">
            <a:spAutoFit/>
          </a:bodyPr>
          <a:p>
            <a:r>
              <a:rPr lang="en-US" altLang="zh-CN"/>
              <a:t>4. </a:t>
            </a:r>
            <a:r>
              <a:rPr lang="en-US" altLang="zh-CN" b="1">
                <a:solidFill>
                  <a:srgbClr val="C00000"/>
                </a:solidFill>
              </a:rPr>
              <a:t>lose one’s balance </a:t>
            </a:r>
            <a:r>
              <a:rPr lang="zh-CN" altLang="en-US" b="1">
                <a:solidFill>
                  <a:srgbClr val="C00000"/>
                </a:solidFill>
              </a:rPr>
              <a:t>失去平衡</a:t>
            </a:r>
            <a:endParaRPr lang="en-US" altLang="zh-CN"/>
          </a:p>
          <a:p>
            <a:r>
              <a:rPr lang="zh-CN"/>
              <a:t>我踩到了香蕉皮，失去了平衡，趴在了地上，路人看到后立马把我扶了起来。</a:t>
            </a:r>
            <a:r>
              <a:rPr lang="en-US" altLang="zh-CN">
                <a:solidFill>
                  <a:schemeClr val="accent6">
                    <a:lumMod val="50000"/>
                  </a:schemeClr>
                </a:solidFill>
              </a:rPr>
              <a:t>(</a:t>
            </a:r>
            <a:r>
              <a:rPr lang="zh-CN" altLang="en-US">
                <a:solidFill>
                  <a:schemeClr val="accent6">
                    <a:lumMod val="50000"/>
                  </a:schemeClr>
                </a:solidFill>
              </a:rPr>
              <a:t>读后续写之动作链</a:t>
            </a:r>
            <a:r>
              <a:rPr lang="en-US" altLang="zh-CN">
                <a:solidFill>
                  <a:schemeClr val="accent6">
                    <a:lumMod val="50000"/>
                  </a:schemeClr>
                </a:solidFill>
              </a:rPr>
              <a:t>)</a:t>
            </a:r>
            <a:endParaRPr lang="zh-CN"/>
          </a:p>
          <a:p>
            <a:endParaRPr lang="en-US" altLang="zh-CN"/>
          </a:p>
        </p:txBody>
      </p:sp>
      <p:sp>
        <p:nvSpPr>
          <p:cNvPr id="4" name="文本框 3"/>
          <p:cNvSpPr txBox="1"/>
          <p:nvPr>
            <p:custDataLst>
              <p:tags r:id="rId5"/>
            </p:custDataLst>
          </p:nvPr>
        </p:nvSpPr>
        <p:spPr>
          <a:xfrm>
            <a:off x="252095" y="843915"/>
            <a:ext cx="7416800" cy="922020"/>
          </a:xfrm>
          <a:prstGeom prst="rect">
            <a:avLst/>
          </a:prstGeom>
          <a:noFill/>
        </p:spPr>
        <p:txBody>
          <a:bodyPr wrap="square" rtlCol="0">
            <a:spAutoFit/>
          </a:bodyPr>
          <a:p>
            <a:r>
              <a:rPr lang="en-US"/>
              <a:t>3.</a:t>
            </a:r>
            <a:r>
              <a:rPr lang="en-US" b="1">
                <a:solidFill>
                  <a:srgbClr val="C00000"/>
                </a:solidFill>
              </a:rPr>
              <a:t> a balanced diet </a:t>
            </a:r>
            <a:r>
              <a:rPr lang="zh-CN" altLang="en-US" b="1">
                <a:solidFill>
                  <a:srgbClr val="C00000"/>
                </a:solidFill>
              </a:rPr>
              <a:t>均衡的饮食</a:t>
            </a:r>
            <a:endParaRPr lang="en-US"/>
          </a:p>
          <a:p>
            <a:r>
              <a:rPr lang="en-US"/>
              <a:t>众所周知，均衡的饮食和每天适度的运动对我们的健康有益。</a:t>
            </a:r>
            <a:endParaRPr lang="en-US"/>
          </a:p>
          <a:p>
            <a:endParaRPr lang="en-US"/>
          </a:p>
        </p:txBody>
      </p:sp>
      <p:pic>
        <p:nvPicPr>
          <p:cNvPr id="9" name="图片 8" descr="搞怪龇牙小人滑板保持平衡动图”Libra“ (1)"/>
          <p:cNvPicPr>
            <a:picLocks noChangeAspect="1"/>
          </p:cNvPicPr>
          <p:nvPr/>
        </p:nvPicPr>
        <p:blipFill>
          <a:blip r:embed="rId6"/>
          <a:stretch>
            <a:fillRect/>
          </a:stretch>
        </p:blipFill>
        <p:spPr>
          <a:xfrm>
            <a:off x="5436870" y="1060450"/>
            <a:ext cx="4222115" cy="3807460"/>
          </a:xfrm>
          <a:prstGeom prst="rect">
            <a:avLst/>
          </a:prstGeom>
        </p:spPr>
      </p:pic>
      <p:sp>
        <p:nvSpPr>
          <p:cNvPr id="11" name="文本框 10"/>
          <p:cNvSpPr txBox="1"/>
          <p:nvPr/>
        </p:nvSpPr>
        <p:spPr>
          <a:xfrm>
            <a:off x="324485" y="1498600"/>
            <a:ext cx="6205220" cy="645160"/>
          </a:xfrm>
          <a:prstGeom prst="rect">
            <a:avLst/>
          </a:prstGeom>
          <a:noFill/>
        </p:spPr>
        <p:txBody>
          <a:bodyPr wrap="square" rtlCol="0" anchor="t">
            <a:spAutoFit/>
          </a:bodyPr>
          <a:p>
            <a:r>
              <a:rPr lang="en-US">
                <a:sym typeface="+mn-ea"/>
              </a:rPr>
              <a:t>As is known to all, </a:t>
            </a:r>
            <a:r>
              <a:rPr lang="en-US">
                <a:solidFill>
                  <a:srgbClr val="FF0000"/>
                </a:solidFill>
                <a:sym typeface="+mn-ea"/>
              </a:rPr>
              <a:t>a balanced diet</a:t>
            </a:r>
            <a:r>
              <a:rPr lang="en-US">
                <a:sym typeface="+mn-ea"/>
              </a:rPr>
              <a:t> and moderate exercise everyday are beneficial to our health.</a:t>
            </a:r>
            <a:endParaRPr lang="en-US" altLang="en-US">
              <a:sym typeface="+mn-ea"/>
            </a:endParaRPr>
          </a:p>
        </p:txBody>
      </p:sp>
      <p:sp>
        <p:nvSpPr>
          <p:cNvPr id="12" name="文本框 11"/>
          <p:cNvSpPr txBox="1"/>
          <p:nvPr/>
        </p:nvSpPr>
        <p:spPr>
          <a:xfrm>
            <a:off x="396240" y="3436620"/>
            <a:ext cx="5549265" cy="922020"/>
          </a:xfrm>
          <a:prstGeom prst="rect">
            <a:avLst/>
          </a:prstGeom>
          <a:noFill/>
        </p:spPr>
        <p:txBody>
          <a:bodyPr wrap="square" rtlCol="0" anchor="t">
            <a:spAutoFit/>
          </a:bodyPr>
          <a:p>
            <a:r>
              <a:rPr lang="en-US" altLang="zh-CN">
                <a:sym typeface="+mn-ea"/>
              </a:rPr>
              <a:t>I stepped on a banana skin, </a:t>
            </a:r>
            <a:r>
              <a:rPr lang="en-US" altLang="zh-CN">
                <a:solidFill>
                  <a:srgbClr val="FF0000"/>
                </a:solidFill>
                <a:sym typeface="+mn-ea"/>
              </a:rPr>
              <a:t>lose my balance </a:t>
            </a:r>
            <a:r>
              <a:rPr lang="en-US" altLang="zh-CN">
                <a:sym typeface="+mn-ea"/>
              </a:rPr>
              <a:t>and fell flat on the ground. Passers-by saw me and helped me up immediately. </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35983" y="556472"/>
            <a:ext cx="9109075"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grpSp>
        <p:nvGrpSpPr>
          <p:cNvPr id="8" name="组合 7"/>
          <p:cNvGrpSpPr/>
          <p:nvPr/>
        </p:nvGrpSpPr>
        <p:grpSpPr>
          <a:xfrm>
            <a:off x="42545" y="74930"/>
            <a:ext cx="3474085" cy="561340"/>
            <a:chOff x="67" y="118"/>
            <a:chExt cx="5471" cy="884"/>
          </a:xfrm>
        </p:grpSpPr>
        <p:grpSp>
          <p:nvGrpSpPr>
            <p:cNvPr id="3" name="组合 71"/>
            <p:cNvGrpSpPr/>
            <p:nvPr/>
          </p:nvGrpSpPr>
          <p:grpSpPr>
            <a:xfrm>
              <a:off x="67" y="118"/>
              <a:ext cx="741" cy="616"/>
              <a:chOff x="5305425" y="2638425"/>
              <a:chExt cx="1579563" cy="1577975"/>
            </a:xfrm>
            <a:solidFill>
              <a:srgbClr val="ED4545"/>
            </a:solidFill>
          </p:grpSpPr>
          <p:sp>
            <p:nvSpPr>
              <p:cNvPr id="5" name="Freeform 6"/>
              <p:cNvSpPr>
                <a:spLocks noEditPoints="1"/>
              </p:cNvSpPr>
              <p:nvPr>
                <p:custDataLst>
                  <p:tags r:id="rId2"/>
                </p:custDataLst>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sp>
            <p:nvSpPr>
              <p:cNvPr id="6" name="Freeform 7"/>
              <p:cNvSpPr>
                <a:spLocks noEditPoints="1"/>
              </p:cNvSpPr>
              <p:nvPr>
                <p:custDataLst>
                  <p:tags r:id="rId3"/>
                </p:custDataLst>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rgbClr val="E9EEF4"/>
              </a:solidFill>
              <a:ln>
                <a:noFill/>
              </a:ln>
              <a:extLst>
                <a:ext uri="{91240B29-F687-4F45-9708-019B960494DF}">
                  <a14:hiddenLine xmlns:a14="http://schemas.microsoft.com/office/drawing/2010/main" w="9525">
                    <a:solidFill>
                      <a:srgbClr val="000000"/>
                    </a:solidFill>
                    <a:round/>
                  </a14:hiddenLine>
                </a:ext>
              </a:extLst>
            </p:spPr>
            <p:txBody>
              <a:bodyPr vert="horz" wrap="square" lIns="68571" tIns="34285" rIns="68571" bIns="34285" numCol="1" anchor="t" anchorCtr="0" compatLnSpc="1"/>
              <a:p>
                <a:endParaRPr lang="zh-CN" altLang="en-US" sz="1800">
                  <a:solidFill>
                    <a:schemeClr val="bg1"/>
                  </a:solidFill>
                </a:endParaRPr>
              </a:p>
            </p:txBody>
          </p:sp>
        </p:grpSp>
        <p:sp>
          <p:nvSpPr>
            <p:cNvPr id="7" name="文本框 6"/>
            <p:cNvSpPr txBox="1"/>
            <p:nvPr/>
          </p:nvSpPr>
          <p:spPr>
            <a:xfrm>
              <a:off x="738" y="422"/>
              <a:ext cx="4801"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写作词汇</a:t>
              </a:r>
              <a:endParaRPr lang="zh-CN" altLang="en-US">
                <a:ln w="22225">
                  <a:solidFill>
                    <a:schemeClr val="accent2"/>
                  </a:solidFill>
                  <a:prstDash val="solid"/>
                </a:ln>
                <a:solidFill>
                  <a:schemeClr val="accent2">
                    <a:lumMod val="40000"/>
                    <a:lumOff val="60000"/>
                  </a:schemeClr>
                </a:solidFill>
                <a:effectLst/>
              </a:endParaRPr>
            </a:p>
          </p:txBody>
        </p:sp>
      </p:grpSp>
      <p:sp>
        <p:nvSpPr>
          <p:cNvPr id="4" name="文本框 3"/>
          <p:cNvSpPr txBox="1"/>
          <p:nvPr/>
        </p:nvSpPr>
        <p:spPr>
          <a:xfrm>
            <a:off x="1836420" y="196215"/>
            <a:ext cx="4572000" cy="368300"/>
          </a:xfrm>
          <a:prstGeom prst="rect">
            <a:avLst/>
          </a:prstGeom>
          <a:noFill/>
        </p:spPr>
        <p:txBody>
          <a:bodyPr wrap="square" rtlCol="0" anchor="t">
            <a:spAutoFit/>
          </a:bodyPr>
          <a:p>
            <a:r>
              <a:rPr lang="zh-CN" altLang="en-US"/>
              <a:t>lead to	/li:d tə/	导致</a:t>
            </a:r>
            <a:endParaRPr lang="zh-CN" altLang="en-US"/>
          </a:p>
        </p:txBody>
      </p:sp>
      <p:grpSp>
        <p:nvGrpSpPr>
          <p:cNvPr id="2" name="组合 1"/>
          <p:cNvGrpSpPr/>
          <p:nvPr>
            <p:custDataLst>
              <p:tags r:id="rId4"/>
            </p:custDataLst>
          </p:nvPr>
        </p:nvGrpSpPr>
        <p:grpSpPr>
          <a:xfrm>
            <a:off x="1271894" y="1016262"/>
            <a:ext cx="1082173" cy="1082173"/>
            <a:chOff x="3919389" y="1415964"/>
            <a:chExt cx="1305222" cy="1305222"/>
          </a:xfrm>
        </p:grpSpPr>
        <p:sp>
          <p:nvSpPr>
            <p:cNvPr id="20" name="下箭头 19"/>
            <p:cNvSpPr/>
            <p:nvPr>
              <p:custDataLst>
                <p:tags r:id="rId5"/>
              </p:custDataLst>
            </p:nvPr>
          </p:nvSpPr>
          <p:spPr>
            <a:xfrm>
              <a:off x="3919389" y="1415964"/>
              <a:ext cx="1305222" cy="1305222"/>
            </a:xfrm>
            <a:prstGeom prst="downArrow">
              <a:avLst>
                <a:gd name="adj1" fmla="val 50000"/>
                <a:gd name="adj2" fmla="val 35000"/>
              </a:avLst>
            </a:prstGeom>
            <a:solidFill>
              <a:schemeClr val="accent1">
                <a:lumMod val="60000"/>
                <a:lumOff val="40000"/>
              </a:schemeClr>
            </a:solidFill>
            <a:ln>
              <a:noFill/>
            </a:ln>
          </p:spPr>
          <p:style>
            <a:lnRef idx="2">
              <a:srgbClr val="FFFFFF">
                <a:hueOff val="0"/>
                <a:satOff val="0"/>
                <a:lumOff val="0"/>
                <a:alphaOff val="0"/>
              </a:srgbClr>
            </a:lnRef>
            <a:fillRef idx="1">
              <a:srgbClr val="018BE9">
                <a:hueOff val="0"/>
                <a:satOff val="0"/>
                <a:lumOff val="0"/>
                <a:alphaOff val="0"/>
              </a:srgbClr>
            </a:fillRef>
            <a:effectRef idx="0">
              <a:srgbClr val="018BE9">
                <a:hueOff val="0"/>
                <a:satOff val="0"/>
                <a:lumOff val="0"/>
                <a:alphaOff val="0"/>
              </a:srgbClr>
            </a:effectRef>
            <a:fontRef idx="minor">
              <a:srgbClr val="FFFFFF"/>
            </a:fontRef>
          </p:style>
          <p:txBody>
            <a:bodyPr>
              <a:normAutofit/>
            </a:bodyPr>
            <a:lstStyle/>
            <a:p>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下箭头 4"/>
            <p:cNvSpPr/>
            <p:nvPr>
              <p:custDataLst>
                <p:tags r:id="rId6"/>
              </p:custDataLst>
            </p:nvPr>
          </p:nvSpPr>
          <p:spPr>
            <a:xfrm>
              <a:off x="4245695" y="1415964"/>
              <a:ext cx="652611" cy="1076808"/>
            </a:xfrm>
            <a:prstGeom prst="rect">
              <a:avLst/>
            </a:prstGeom>
          </p:spPr>
          <p:style>
            <a:lnRef idx="0">
              <a:scrgbClr r="0" g="0" b="0"/>
            </a:lnRef>
            <a:fillRef idx="0">
              <a:scrgbClr r="0" g="0" b="0"/>
            </a:fillRef>
            <a:effectRef idx="0">
              <a:scrgbClr r="0" g="0" b="0"/>
            </a:effectRef>
            <a:fontRef idx="minor">
              <a:srgbClr val="FFFFFF"/>
            </a:fontRef>
          </p:style>
          <p:txBody>
            <a:bodyPr spcFirstLastPara="0" vert="eaVert" wrap="square" lIns="90690" tIns="90690" rIns="90690" bIns="90690" numCol="1" spcCol="1270" anchor="ctr" anchorCtr="0">
              <a:normAutofit/>
            </a:bodyPr>
            <a:lstStyle/>
            <a:p>
              <a:pPr algn="ctr" defTabSz="755650">
                <a:lnSpc>
                  <a:spcPct val="90000"/>
                </a:lnSpc>
                <a:spcBef>
                  <a:spcPct val="0"/>
                </a:spcBef>
                <a:spcAft>
                  <a:spcPct val="35000"/>
                </a:spcAft>
              </a:pPr>
              <a:r>
                <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rPr>
                <a:t>cause</a:t>
              </a:r>
              <a:endPar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custDataLst>
              <p:tags r:id="rId7"/>
            </p:custDataLst>
          </p:nvPr>
        </p:nvGrpSpPr>
        <p:grpSpPr>
          <a:xfrm>
            <a:off x="2207713" y="1555337"/>
            <a:ext cx="1082173" cy="1082173"/>
            <a:chOff x="5112636" y="2104886"/>
            <a:chExt cx="1305222" cy="1305222"/>
          </a:xfrm>
          <a:solidFill>
            <a:schemeClr val="accent1">
              <a:lumMod val="60000"/>
              <a:lumOff val="40000"/>
            </a:schemeClr>
          </a:solidFill>
        </p:grpSpPr>
        <p:sp>
          <p:nvSpPr>
            <p:cNvPr id="10" name="下箭头 9"/>
            <p:cNvSpPr/>
            <p:nvPr>
              <p:custDataLst>
                <p:tags r:id="rId8"/>
              </p:custDataLst>
            </p:nvPr>
          </p:nvSpPr>
          <p:spPr>
            <a:xfrm rot="3600000">
              <a:off x="5112636" y="2104886"/>
              <a:ext cx="1305222" cy="1305222"/>
            </a:xfrm>
            <a:prstGeom prst="downArrow">
              <a:avLst>
                <a:gd name="adj1" fmla="val 50000"/>
                <a:gd name="adj2" fmla="val 35000"/>
              </a:avLst>
            </a:prstGeom>
            <a:grpFill/>
            <a:ln>
              <a:noFill/>
            </a:ln>
          </p:spPr>
          <p:style>
            <a:lnRef idx="2">
              <a:srgbClr val="FFFFFF">
                <a:hueOff val="0"/>
                <a:satOff val="0"/>
                <a:lumOff val="0"/>
                <a:alphaOff val="0"/>
              </a:srgbClr>
            </a:lnRef>
            <a:fillRef idx="1">
              <a:srgbClr val="018BE9">
                <a:hueOff val="0"/>
                <a:satOff val="0"/>
                <a:lumOff val="0"/>
                <a:alphaOff val="0"/>
              </a:srgbClr>
            </a:fillRef>
            <a:effectRef idx="0">
              <a:srgbClr val="018BE9">
                <a:hueOff val="0"/>
                <a:satOff val="0"/>
                <a:lumOff val="0"/>
                <a:alphaOff val="0"/>
              </a:srgbClr>
            </a:effectRef>
            <a:fontRef idx="minor">
              <a:srgbClr val="FFFFFF"/>
            </a:fontRef>
          </p:style>
          <p:txBody>
            <a:bodyPr>
              <a:normAutofit/>
            </a:bodyPr>
            <a:lstStyle/>
            <a:p>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下箭头 6"/>
            <p:cNvSpPr/>
            <p:nvPr>
              <p:custDataLst>
                <p:tags r:id="rId9"/>
              </p:custDataLst>
            </p:nvPr>
          </p:nvSpPr>
          <p:spPr>
            <a:xfrm rot="19800000">
              <a:off x="5325750" y="2374088"/>
              <a:ext cx="1076808" cy="652611"/>
            </a:xfrm>
            <a:prstGeom prst="rect">
              <a:avLst/>
            </a:prstGeom>
            <a:grpFill/>
          </p:spPr>
          <p:style>
            <a:lnRef idx="0">
              <a:scrgbClr r="0" g="0" b="0"/>
            </a:lnRef>
            <a:fillRef idx="0">
              <a:scrgbClr r="0" g="0" b="0"/>
            </a:fillRef>
            <a:effectRef idx="0">
              <a:scrgbClr r="0" g="0" b="0"/>
            </a:effectRef>
            <a:fontRef idx="minor">
              <a:srgbClr val="FFFFFF"/>
            </a:fontRef>
          </p:style>
          <p:txBody>
            <a:bodyPr spcFirstLastPara="0" vert="horz" wrap="square" lIns="90690" tIns="90690" rIns="90690" bIns="90690" numCol="1" spcCol="1270" anchor="ctr" anchorCtr="0">
              <a:normAutofit/>
            </a:bodyPr>
            <a:lstStyle/>
            <a:p>
              <a:pPr algn="ctr" defTabSz="755650">
                <a:lnSpc>
                  <a:spcPct val="90000"/>
                </a:lnSpc>
                <a:spcBef>
                  <a:spcPct val="0"/>
                </a:spcBef>
                <a:spcAft>
                  <a:spcPct val="35000"/>
                </a:spcAft>
              </a:pPr>
              <a:r>
                <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rPr>
                <a:t>bring about</a:t>
              </a:r>
              <a:endPar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custDataLst>
              <p:tags r:id="rId10"/>
            </p:custDataLst>
          </p:nvPr>
        </p:nvGrpSpPr>
        <p:grpSpPr>
          <a:xfrm>
            <a:off x="2197902" y="2643299"/>
            <a:ext cx="1082173" cy="1082173"/>
            <a:chOff x="5112636" y="3482729"/>
            <a:chExt cx="1305222" cy="1305222"/>
          </a:xfrm>
        </p:grpSpPr>
        <p:sp>
          <p:nvSpPr>
            <p:cNvPr id="16" name="下箭头 15"/>
            <p:cNvSpPr/>
            <p:nvPr>
              <p:custDataLst>
                <p:tags r:id="rId11"/>
              </p:custDataLst>
            </p:nvPr>
          </p:nvSpPr>
          <p:spPr>
            <a:xfrm rot="7200000">
              <a:off x="5112636" y="3482729"/>
              <a:ext cx="1305222" cy="1305222"/>
            </a:xfrm>
            <a:prstGeom prst="downArrow">
              <a:avLst>
                <a:gd name="adj1" fmla="val 50000"/>
                <a:gd name="adj2" fmla="val 35000"/>
              </a:avLst>
            </a:prstGeom>
            <a:solidFill>
              <a:schemeClr val="accent1">
                <a:lumMod val="60000"/>
                <a:lumOff val="40000"/>
              </a:schemeClr>
            </a:solidFill>
            <a:ln>
              <a:noFill/>
            </a:ln>
          </p:spPr>
          <p:style>
            <a:lnRef idx="2">
              <a:srgbClr val="FFFFFF">
                <a:hueOff val="0"/>
                <a:satOff val="0"/>
                <a:lumOff val="0"/>
                <a:alphaOff val="0"/>
              </a:srgbClr>
            </a:lnRef>
            <a:fillRef idx="1">
              <a:srgbClr val="018BE9">
                <a:hueOff val="0"/>
                <a:satOff val="0"/>
                <a:lumOff val="0"/>
                <a:alphaOff val="0"/>
              </a:srgbClr>
            </a:fillRef>
            <a:effectRef idx="0">
              <a:srgbClr val="018BE9">
                <a:hueOff val="0"/>
                <a:satOff val="0"/>
                <a:lumOff val="0"/>
                <a:alphaOff val="0"/>
              </a:srgbClr>
            </a:effectRef>
            <a:fontRef idx="minor">
              <a:srgbClr val="FFFFFF"/>
            </a:fontRef>
          </p:style>
          <p:txBody>
            <a:bodyPr>
              <a:normAutofit/>
            </a:bodyPr>
            <a:lstStyle/>
            <a:p>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下箭头 8"/>
            <p:cNvSpPr/>
            <p:nvPr>
              <p:custDataLst>
                <p:tags r:id="rId12"/>
              </p:custDataLst>
            </p:nvPr>
          </p:nvSpPr>
          <p:spPr>
            <a:xfrm rot="1800000">
              <a:off x="5325749" y="3866138"/>
              <a:ext cx="1076808" cy="652611"/>
            </a:xfrm>
            <a:prstGeom prst="rect">
              <a:avLst/>
            </a:prstGeom>
          </p:spPr>
          <p:style>
            <a:lnRef idx="0">
              <a:scrgbClr r="0" g="0" b="0"/>
            </a:lnRef>
            <a:fillRef idx="0">
              <a:scrgbClr r="0" g="0" b="0"/>
            </a:fillRef>
            <a:effectRef idx="0">
              <a:scrgbClr r="0" g="0" b="0"/>
            </a:effectRef>
            <a:fontRef idx="minor">
              <a:srgbClr val="FFFFFF"/>
            </a:fontRef>
          </p:style>
          <p:txBody>
            <a:bodyPr spcFirstLastPara="0" vert="horz" wrap="square" lIns="90690" tIns="90690" rIns="90690" bIns="90690" numCol="1" spcCol="1270" anchor="ctr" anchorCtr="0">
              <a:normAutofit/>
            </a:bodyPr>
            <a:lstStyle/>
            <a:p>
              <a:pPr algn="ctr" defTabSz="755650">
                <a:lnSpc>
                  <a:spcPct val="90000"/>
                </a:lnSpc>
                <a:spcBef>
                  <a:spcPct val="0"/>
                </a:spcBef>
                <a:spcAft>
                  <a:spcPct val="35000"/>
                </a:spcAft>
              </a:pPr>
              <a:r>
                <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rPr>
                <a:t>lead to </a:t>
              </a:r>
              <a:endPar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custDataLst>
              <p:tags r:id="rId13"/>
            </p:custDataLst>
          </p:nvPr>
        </p:nvGrpSpPr>
        <p:grpSpPr>
          <a:xfrm>
            <a:off x="1252272" y="3172563"/>
            <a:ext cx="1082173" cy="1084713"/>
            <a:chOff x="3919389" y="4171650"/>
            <a:chExt cx="1305222" cy="1308285"/>
          </a:xfrm>
          <a:solidFill>
            <a:schemeClr val="accent1">
              <a:lumMod val="60000"/>
              <a:lumOff val="40000"/>
            </a:schemeClr>
          </a:solidFill>
        </p:grpSpPr>
        <p:sp>
          <p:nvSpPr>
            <p:cNvPr id="14" name="下箭头 13"/>
            <p:cNvSpPr/>
            <p:nvPr>
              <p:custDataLst>
                <p:tags r:id="rId14"/>
              </p:custDataLst>
            </p:nvPr>
          </p:nvSpPr>
          <p:spPr>
            <a:xfrm rot="10800000">
              <a:off x="3919389" y="4171650"/>
              <a:ext cx="1305222" cy="1305222"/>
            </a:xfrm>
            <a:prstGeom prst="downArrow">
              <a:avLst>
                <a:gd name="adj1" fmla="val 50000"/>
                <a:gd name="adj2" fmla="val 35000"/>
              </a:avLst>
            </a:prstGeom>
            <a:grpFill/>
            <a:ln>
              <a:noFill/>
            </a:ln>
          </p:spPr>
          <p:style>
            <a:lnRef idx="2">
              <a:srgbClr val="FFFFFF">
                <a:hueOff val="0"/>
                <a:satOff val="0"/>
                <a:lumOff val="0"/>
                <a:alphaOff val="0"/>
              </a:srgbClr>
            </a:lnRef>
            <a:fillRef idx="1">
              <a:srgbClr val="018BE9">
                <a:hueOff val="0"/>
                <a:satOff val="0"/>
                <a:lumOff val="0"/>
                <a:alphaOff val="0"/>
              </a:srgbClr>
            </a:fillRef>
            <a:effectRef idx="0">
              <a:srgbClr val="018BE9">
                <a:hueOff val="0"/>
                <a:satOff val="0"/>
                <a:lumOff val="0"/>
                <a:alphaOff val="0"/>
              </a:srgbClr>
            </a:effectRef>
            <a:fontRef idx="minor">
              <a:srgbClr val="FFFFFF"/>
            </a:fontRef>
          </p:style>
          <p:txBody>
            <a:bodyPr>
              <a:normAutofit/>
            </a:bodyPr>
            <a:lstStyle/>
            <a:p>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下箭头 10"/>
            <p:cNvSpPr/>
            <p:nvPr>
              <p:custDataLst>
                <p:tags r:id="rId15"/>
              </p:custDataLst>
            </p:nvPr>
          </p:nvSpPr>
          <p:spPr>
            <a:xfrm>
              <a:off x="4269436" y="4403127"/>
              <a:ext cx="652611" cy="1076808"/>
            </a:xfrm>
            <a:prstGeom prst="rect">
              <a:avLst/>
            </a:prstGeom>
            <a:grpFill/>
          </p:spPr>
          <p:style>
            <a:lnRef idx="0">
              <a:scrgbClr r="0" g="0" b="0"/>
            </a:lnRef>
            <a:fillRef idx="0">
              <a:scrgbClr r="0" g="0" b="0"/>
            </a:fillRef>
            <a:effectRef idx="0">
              <a:scrgbClr r="0" g="0" b="0"/>
            </a:effectRef>
            <a:fontRef idx="minor">
              <a:srgbClr val="FFFFFF"/>
            </a:fontRef>
          </p:style>
          <p:txBody>
            <a:bodyPr spcFirstLastPara="0" vert="eaVert" wrap="square" lIns="90690" tIns="90690" rIns="90690" bIns="90690" numCol="1" spcCol="1270" anchor="ctr" anchorCtr="0">
              <a:normAutofit lnSpcReduction="10000"/>
            </a:bodyPr>
            <a:lstStyle/>
            <a:p>
              <a:pPr algn="ctr" defTabSz="755650">
                <a:lnSpc>
                  <a:spcPct val="90000"/>
                </a:lnSpc>
                <a:spcBef>
                  <a:spcPct val="0"/>
                </a:spcBef>
                <a:spcAft>
                  <a:spcPct val="35000"/>
                </a:spcAft>
              </a:pPr>
              <a:r>
                <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rPr>
                <a:t>account for</a:t>
              </a:r>
              <a:endPar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custDataLst>
              <p:tags r:id="rId16"/>
            </p:custDataLst>
          </p:nvPr>
        </p:nvGrpSpPr>
        <p:grpSpPr>
          <a:xfrm>
            <a:off x="323438" y="2554525"/>
            <a:ext cx="1137417" cy="1082173"/>
            <a:chOff x="2734567" y="3422990"/>
            <a:chExt cx="1371853" cy="1305222"/>
          </a:xfrm>
        </p:grpSpPr>
        <p:sp>
          <p:nvSpPr>
            <p:cNvPr id="12" name="下箭头 11"/>
            <p:cNvSpPr/>
            <p:nvPr>
              <p:custDataLst>
                <p:tags r:id="rId17"/>
              </p:custDataLst>
            </p:nvPr>
          </p:nvSpPr>
          <p:spPr>
            <a:xfrm rot="14400000">
              <a:off x="2801198" y="3422990"/>
              <a:ext cx="1305222" cy="1305222"/>
            </a:xfrm>
            <a:prstGeom prst="downArrow">
              <a:avLst>
                <a:gd name="adj1" fmla="val 50000"/>
                <a:gd name="adj2" fmla="val 35000"/>
              </a:avLst>
            </a:prstGeom>
            <a:solidFill>
              <a:schemeClr val="accent1">
                <a:lumMod val="60000"/>
                <a:lumOff val="40000"/>
              </a:schemeClr>
            </a:solidFill>
            <a:ln>
              <a:noFill/>
            </a:ln>
          </p:spPr>
          <p:style>
            <a:lnRef idx="2">
              <a:srgbClr val="FFFFFF">
                <a:hueOff val="0"/>
                <a:satOff val="0"/>
                <a:lumOff val="0"/>
                <a:alphaOff val="0"/>
              </a:srgbClr>
            </a:lnRef>
            <a:fillRef idx="1">
              <a:srgbClr val="018BE9">
                <a:hueOff val="0"/>
                <a:satOff val="0"/>
                <a:lumOff val="0"/>
                <a:alphaOff val="0"/>
              </a:srgbClr>
            </a:fillRef>
            <a:effectRef idx="0">
              <a:srgbClr val="018BE9">
                <a:hueOff val="0"/>
                <a:satOff val="0"/>
                <a:lumOff val="0"/>
                <a:alphaOff val="0"/>
              </a:srgbClr>
            </a:effectRef>
            <a:fontRef idx="minor">
              <a:srgbClr val="FFFFFF"/>
            </a:fontRef>
          </p:style>
          <p:txBody>
            <a:bodyPr>
              <a:normAutofit/>
            </a:bodyPr>
            <a:lstStyle/>
            <a:p>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下箭头 12"/>
            <p:cNvSpPr/>
            <p:nvPr>
              <p:custDataLst>
                <p:tags r:id="rId18"/>
              </p:custDataLst>
            </p:nvPr>
          </p:nvSpPr>
          <p:spPr>
            <a:xfrm rot="19800000">
              <a:off x="2734567" y="3839630"/>
              <a:ext cx="1183287" cy="652531"/>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rgbClr val="FFFFFF"/>
            </a:fontRef>
          </p:style>
          <p:txBody>
            <a:bodyPr spcFirstLastPara="0" vert="horz" wrap="square" lIns="90690" tIns="90690" rIns="90690" bIns="90690" numCol="1" spcCol="1270" anchor="ctr" anchorCtr="0">
              <a:normAutofit/>
            </a:bodyPr>
            <a:lstStyle/>
            <a:p>
              <a:pPr algn="ctr" defTabSz="755650">
                <a:lnSpc>
                  <a:spcPct val="90000"/>
                </a:lnSpc>
                <a:spcBef>
                  <a:spcPct val="0"/>
                </a:spcBef>
                <a:spcAft>
                  <a:spcPct val="35000"/>
                </a:spcAft>
              </a:pPr>
              <a:r>
                <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rPr>
                <a:t>contribute to</a:t>
              </a:r>
              <a:endPar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custDataLst>
              <p:tags r:id="rId19"/>
            </p:custDataLst>
          </p:nvPr>
        </p:nvGrpSpPr>
        <p:grpSpPr>
          <a:xfrm>
            <a:off x="336075" y="1545526"/>
            <a:ext cx="1082173" cy="1082173"/>
            <a:chOff x="2726142" y="2104886"/>
            <a:chExt cx="1305222" cy="1305222"/>
          </a:xfrm>
        </p:grpSpPr>
        <p:sp>
          <p:nvSpPr>
            <p:cNvPr id="22" name="下箭头 21"/>
            <p:cNvSpPr/>
            <p:nvPr>
              <p:custDataLst>
                <p:tags r:id="rId20"/>
              </p:custDataLst>
            </p:nvPr>
          </p:nvSpPr>
          <p:spPr>
            <a:xfrm rot="18000000">
              <a:off x="2726142" y="2104886"/>
              <a:ext cx="1305222" cy="1305222"/>
            </a:xfrm>
            <a:prstGeom prst="downArrow">
              <a:avLst>
                <a:gd name="adj1" fmla="val 50000"/>
                <a:gd name="adj2" fmla="val 35000"/>
              </a:avLst>
            </a:prstGeom>
            <a:solidFill>
              <a:schemeClr val="accent1">
                <a:lumMod val="60000"/>
                <a:lumOff val="40000"/>
              </a:schemeClr>
            </a:solidFill>
            <a:ln>
              <a:noFill/>
            </a:ln>
          </p:spPr>
          <p:style>
            <a:lnRef idx="2">
              <a:srgbClr val="FFFFFF">
                <a:hueOff val="0"/>
                <a:satOff val="0"/>
                <a:lumOff val="0"/>
                <a:alphaOff val="0"/>
              </a:srgbClr>
            </a:lnRef>
            <a:fillRef idx="1">
              <a:srgbClr val="018BE9">
                <a:hueOff val="0"/>
                <a:satOff val="0"/>
                <a:lumOff val="0"/>
                <a:alphaOff val="0"/>
              </a:srgbClr>
            </a:fillRef>
            <a:effectRef idx="0">
              <a:srgbClr val="018BE9">
                <a:hueOff val="0"/>
                <a:satOff val="0"/>
                <a:lumOff val="0"/>
                <a:alphaOff val="0"/>
              </a:srgbClr>
            </a:effectRef>
            <a:fontRef idx="minor">
              <a:srgbClr val="FFFFFF"/>
            </a:fontRef>
          </p:style>
          <p:txBody>
            <a:bodyPr>
              <a:normAutofit/>
            </a:bodyPr>
            <a:lstStyle/>
            <a:p>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下箭头 14"/>
            <p:cNvSpPr/>
            <p:nvPr>
              <p:custDataLst>
                <p:tags r:id="rId21"/>
              </p:custDataLst>
            </p:nvPr>
          </p:nvSpPr>
          <p:spPr>
            <a:xfrm rot="1800000">
              <a:off x="2741444" y="2374087"/>
              <a:ext cx="1076808" cy="652611"/>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rgbClr val="FFFFFF"/>
            </a:fontRef>
          </p:style>
          <p:txBody>
            <a:bodyPr spcFirstLastPara="0" vert="horz" wrap="square" lIns="90690" tIns="90690" rIns="90690" bIns="90690" numCol="1" spcCol="1270" anchor="ctr" anchorCtr="0">
              <a:normAutofit/>
            </a:bodyPr>
            <a:lstStyle/>
            <a:p>
              <a:pPr algn="ctr" defTabSz="755650">
                <a:lnSpc>
                  <a:spcPct val="90000"/>
                </a:lnSpc>
                <a:spcBef>
                  <a:spcPct val="0"/>
                </a:spcBef>
                <a:spcAft>
                  <a:spcPct val="35000"/>
                </a:spcAft>
              </a:pPr>
              <a:r>
                <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rPr>
                <a:t>result in</a:t>
              </a:r>
              <a:endParaRPr lang="en-US" altLang="zh-CN" sz="1275">
                <a:solidFill>
                  <a:schemeClr val="accent6">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矩形 26"/>
          <p:cNvSpPr/>
          <p:nvPr>
            <p:custDataLst>
              <p:tags r:id="rId22"/>
            </p:custDataLst>
          </p:nvPr>
        </p:nvSpPr>
        <p:spPr>
          <a:xfrm>
            <a:off x="1375311" y="2157127"/>
            <a:ext cx="846528" cy="887096"/>
          </a:xfrm>
          <a:prstGeom prst="rect">
            <a:avLst/>
          </a:prstGeom>
        </p:spPr>
        <p:txBody>
          <a:bodyPr wrap="square" anchor="ctr" anchorCtr="1">
            <a:normAutofit/>
          </a:bodyPr>
          <a:lstStyle/>
          <a:p>
            <a:pPr algn="ctr"/>
            <a:r>
              <a:rPr lang="zh-CN" altLang="en-US" sz="1350" b="1" dirty="0">
                <a:sym typeface="Arial" panose="020B0604020202020204" pitchFamily="34" charset="0"/>
              </a:rPr>
              <a:t>导致</a:t>
            </a:r>
            <a:endParaRPr lang="zh-CN" altLang="en-US" sz="1350" b="1" dirty="0">
              <a:sym typeface="Arial" panose="020B0604020202020204" pitchFamily="34" charset="0"/>
            </a:endParaRPr>
          </a:p>
        </p:txBody>
      </p:sp>
      <p:sp>
        <p:nvSpPr>
          <p:cNvPr id="30" name="文本框 29"/>
          <p:cNvSpPr txBox="1"/>
          <p:nvPr/>
        </p:nvSpPr>
        <p:spPr>
          <a:xfrm>
            <a:off x="3251835" y="654050"/>
            <a:ext cx="5857240" cy="1476375"/>
          </a:xfrm>
          <a:prstGeom prst="rect">
            <a:avLst/>
          </a:prstGeom>
          <a:noFill/>
        </p:spPr>
        <p:txBody>
          <a:bodyPr wrap="square" rtlCol="0" anchor="t">
            <a:spAutoFit/>
          </a:bodyPr>
          <a:p>
            <a:r>
              <a:rPr lang="en-US" altLang="zh-CN"/>
              <a:t>1. </a:t>
            </a:r>
            <a:r>
              <a:rPr lang="en-US" altLang="zh-CN" b="1">
                <a:solidFill>
                  <a:srgbClr val="C00000"/>
                </a:solidFill>
              </a:rPr>
              <a:t>lead to </a:t>
            </a:r>
            <a:r>
              <a:rPr lang="zh-CN" altLang="en-US" b="1">
                <a:solidFill>
                  <a:srgbClr val="C00000"/>
                </a:solidFill>
              </a:rPr>
              <a:t>导致</a:t>
            </a:r>
            <a:r>
              <a:rPr lang="en-US" altLang="zh-CN" b="1">
                <a:solidFill>
                  <a:srgbClr val="C00000"/>
                </a:solidFill>
              </a:rPr>
              <a:t> </a:t>
            </a:r>
            <a:endParaRPr lang="en-US" altLang="zh-CN"/>
          </a:p>
          <a:p>
            <a:r>
              <a:rPr lang="en-US" altLang="zh-CN"/>
              <a:t> 不幸的是，许多学生</a:t>
            </a:r>
            <a:r>
              <a:rPr lang="zh-CN" altLang="en-US"/>
              <a:t>挣扎于</a:t>
            </a:r>
            <a:r>
              <a:rPr lang="en-US" altLang="zh-CN"/>
              <a:t>职业规划，脑子里只有几个想法，</a:t>
            </a:r>
            <a:r>
              <a:rPr lang="zh-CN" altLang="en-US"/>
              <a:t>会</a:t>
            </a:r>
            <a:r>
              <a:rPr lang="en-US" altLang="zh-CN"/>
              <a:t>导致</a:t>
            </a:r>
            <a:r>
              <a:rPr lang="zh-CN" altLang="en-US"/>
              <a:t>出现</a:t>
            </a:r>
            <a:r>
              <a:rPr lang="en-US" altLang="zh-CN"/>
              <a:t>压力或缺乏动力。</a:t>
            </a:r>
            <a:r>
              <a:rPr lang="zh-CN" altLang="en-US">
                <a:solidFill>
                  <a:schemeClr val="accent6">
                    <a:lumMod val="50000"/>
                  </a:schemeClr>
                </a:solidFill>
              </a:rPr>
              <a:t>（应用文之</a:t>
            </a:r>
            <a:r>
              <a:rPr lang="zh-CN" altLang="en-US">
                <a:solidFill>
                  <a:schemeClr val="accent6">
                    <a:lumMod val="50000"/>
                  </a:schemeClr>
                </a:solidFill>
                <a:sym typeface="+mn-ea"/>
              </a:rPr>
              <a:t>英文网站公开征集”中学生职业规划稿件</a:t>
            </a:r>
            <a:r>
              <a:rPr lang="zh-CN" altLang="en-US">
                <a:solidFill>
                  <a:schemeClr val="accent6">
                    <a:lumMod val="50000"/>
                  </a:schemeClr>
                </a:solidFill>
              </a:rPr>
              <a:t>）</a:t>
            </a:r>
            <a:endParaRPr lang="zh-CN" altLang="en-US">
              <a:solidFill>
                <a:schemeClr val="accent6">
                  <a:lumMod val="50000"/>
                </a:schemeClr>
              </a:solidFill>
            </a:endParaRPr>
          </a:p>
          <a:p>
            <a:endParaRPr lang="zh-CN" altLang="en-US"/>
          </a:p>
        </p:txBody>
      </p:sp>
      <p:sp>
        <p:nvSpPr>
          <p:cNvPr id="32" name="文本框 31"/>
          <p:cNvSpPr txBox="1"/>
          <p:nvPr>
            <p:custDataLst>
              <p:tags r:id="rId23"/>
            </p:custDataLst>
          </p:nvPr>
        </p:nvSpPr>
        <p:spPr>
          <a:xfrm>
            <a:off x="3357880" y="2860675"/>
            <a:ext cx="5715000" cy="1473835"/>
          </a:xfrm>
          <a:prstGeom prst="rect">
            <a:avLst/>
          </a:prstGeom>
          <a:noFill/>
        </p:spPr>
        <p:txBody>
          <a:bodyPr wrap="square" rtlCol="0">
            <a:noAutofit/>
          </a:bodyPr>
          <a:p>
            <a:r>
              <a:rPr lang="en-US" altLang="zh-CN"/>
              <a:t>2. </a:t>
            </a:r>
            <a:r>
              <a:rPr lang="en-US" altLang="zh-CN" b="1">
                <a:solidFill>
                  <a:srgbClr val="C00000"/>
                </a:solidFill>
              </a:rPr>
              <a:t>lead to  </a:t>
            </a:r>
            <a:r>
              <a:rPr lang="zh-CN" altLang="en-US" b="1">
                <a:solidFill>
                  <a:srgbClr val="C00000"/>
                </a:solidFill>
              </a:rPr>
              <a:t>通向</a:t>
            </a:r>
            <a:endParaRPr lang="zh-CN" altLang="en-US"/>
          </a:p>
          <a:p>
            <a:r>
              <a:rPr lang="zh-CN" altLang="en-US"/>
              <a:t>虽然通往农场的路很窄，但我们很高兴找到了回去的路。</a:t>
            </a:r>
            <a:endParaRPr lang="zh-CN" altLang="en-US"/>
          </a:p>
          <a:p>
            <a:endParaRPr lang="en-US" altLang="zh-CN"/>
          </a:p>
        </p:txBody>
      </p:sp>
      <p:sp>
        <p:nvSpPr>
          <p:cNvPr id="28" name="文本框 27"/>
          <p:cNvSpPr txBox="1"/>
          <p:nvPr/>
        </p:nvSpPr>
        <p:spPr>
          <a:xfrm>
            <a:off x="3380740" y="1780540"/>
            <a:ext cx="5447030" cy="922020"/>
          </a:xfrm>
          <a:prstGeom prst="rect">
            <a:avLst/>
          </a:prstGeom>
          <a:noFill/>
        </p:spPr>
        <p:txBody>
          <a:bodyPr wrap="square" rtlCol="0" anchor="t">
            <a:spAutoFit/>
          </a:bodyPr>
          <a:p>
            <a:r>
              <a:rPr lang="zh-CN" altLang="en-US">
                <a:sym typeface="+mn-ea"/>
              </a:rPr>
              <a:t>Unfortunately, many students struggle with career planning with just a few ideas bouncing around in their heads, </a:t>
            </a:r>
            <a:r>
              <a:rPr lang="zh-CN" altLang="en-US">
                <a:solidFill>
                  <a:srgbClr val="FF0000"/>
                </a:solidFill>
                <a:sym typeface="+mn-ea"/>
              </a:rPr>
              <a:t>leading to</a:t>
            </a:r>
            <a:r>
              <a:rPr lang="zh-CN" altLang="en-US">
                <a:sym typeface="+mn-ea"/>
              </a:rPr>
              <a:t> stress or lack of motivation. </a:t>
            </a:r>
            <a:endParaRPr lang="zh-CN" altLang="en-US">
              <a:sym typeface="+mn-ea"/>
            </a:endParaRPr>
          </a:p>
        </p:txBody>
      </p:sp>
      <p:sp>
        <p:nvSpPr>
          <p:cNvPr id="29" name="文本框 28"/>
          <p:cNvSpPr txBox="1"/>
          <p:nvPr/>
        </p:nvSpPr>
        <p:spPr>
          <a:xfrm>
            <a:off x="3473450" y="3556000"/>
            <a:ext cx="5582285" cy="645160"/>
          </a:xfrm>
          <a:prstGeom prst="rect">
            <a:avLst/>
          </a:prstGeom>
          <a:noFill/>
        </p:spPr>
        <p:txBody>
          <a:bodyPr wrap="square" rtlCol="0" anchor="t">
            <a:spAutoFit/>
          </a:bodyPr>
          <a:p>
            <a:r>
              <a:rPr lang="en-US" altLang="zh-CN">
                <a:sym typeface="+mn-ea"/>
              </a:rPr>
              <a:t>Though the path</a:t>
            </a:r>
            <a:r>
              <a:rPr lang="en-US" altLang="zh-CN">
                <a:solidFill>
                  <a:srgbClr val="FF0000"/>
                </a:solidFill>
                <a:sym typeface="+mn-ea"/>
              </a:rPr>
              <a:t> leading to</a:t>
            </a:r>
            <a:r>
              <a:rPr lang="en-US" altLang="zh-CN">
                <a:sym typeface="+mn-ea"/>
              </a:rPr>
              <a:t> the farm was narrow, we were delighted to find our way back.</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to="" calcmode="lin" valueType="num">
                                      <p:cBhvr>
                                        <p:cTn id="12" dur="1" fill="hold"/>
                                        <p:tgtEl>
                                          <p:spTgt spid="2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to="" calcmode="lin" valueType="num">
                                      <p:cBhvr>
                                        <p:cTn id="17" dur="1" fill="hold"/>
                                        <p:tgtEl>
                                          <p:spTgt spid="2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UNIT_PLACING_PICTURE_USER_VIEWPORT" val="{&quot;height&quot;:8230,&quot;width&quot;:14327}"/>
  <p:tag name="KSO_WM_UNIT_PLACING_PICTURE_USER_RELATIVERECTANGLE" val="{&quot;bottom&quot;:0,&quot;left&quot;:0,&quot;right&quot;:0,&quot;top&quot;:0}"/>
  <p:tag name="KSO_WM_UNIT_PLACING_PICTURE_COLLAGE_RELATIVERECTANGLE" val="{&quot;bottom&quot;:0,&quot;left&quot;:0.25261743561108396,&quot;right&quot;:0.25261743561108396,&quot;top&quot;:0}"/>
  <p:tag name="KSO_WM_UNIT_PLACING_PICTURE_COLLAGE_VIEWPORT" val="{&quot;height&quot;:8230,&quot;width&quot;:7088.5}"/>
</p:tagLst>
</file>

<file path=ppt/tags/tag103.xml><?xml version="1.0" encoding="utf-8"?>
<p:tagLst xmlns:p="http://schemas.openxmlformats.org/presentationml/2006/main">
  <p:tag name="AS_UNIQUEID" val="809"/>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AS_UNIQUEID" val="809"/>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AS_UNIQUEID" val="809"/>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AS_UNIQUEID" val="809"/>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AS_UNIQUEID" val="809"/>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AS_UNIQUEID" val="809"/>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AS_UNIQUEID" val="142"/>
  <p:tag name="KSO_WM_BEAUTIFY_FLAG" val=""/>
</p:tagLst>
</file>

<file path=ppt/tags/tag123.xml><?xml version="1.0" encoding="utf-8"?>
<p:tagLst xmlns:p="http://schemas.openxmlformats.org/presentationml/2006/main">
  <p:tag name="AS_UNIQUEID" val="809"/>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AS_UNIQUEID" val="809"/>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AS_UNIQUEID" val="809"/>
  <p:tag name="KSO_WM_BEAUTIFY_FLAG" val=""/>
</p:tagLst>
</file>

<file path=ppt/tags/tag130.xml><?xml version="1.0" encoding="utf-8"?>
<p:tagLst xmlns:p="http://schemas.openxmlformats.org/presentationml/2006/main">
  <p:tag name="AS_UNIQUEID" val="809"/>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AS_UNIQUEID" val="809"/>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AS_UNIQUEID" val="809"/>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AS_UNIQUEID" val="809"/>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AS_UNIQUEID" val="809"/>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AS_UNIQUEID" val="809"/>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AS_UNIQUEID" val="809"/>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AS_UNIQUEID" val="809"/>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809"/>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MEDIACOVER_FLAG" val="1"/>
  <p:tag name="KSO_WM_UNIT_MEDIACOVER_BTN_STATE" val="1"/>
  <p:tag name="KSO_WM_UNIT_MEDIACOVER_BTNRECT" val="2157*1899*834*83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60.xml><?xml version="1.0" encoding="utf-8"?>
<p:tagLst xmlns:p="http://schemas.openxmlformats.org/presentationml/2006/main">
  <p:tag name="AS_UNIQUEID" val="809"/>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AS_UNIQUEID" val="809"/>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AS_UNIQUEID" val="809"/>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AS_UNIQUEID" val="809"/>
  <p:tag name="KSO_WM_BEAUTIFY_FLAG" val=""/>
</p:tagLst>
</file>

<file path=ppt/tags/tag17.xml><?xml version="1.0" encoding="utf-8"?>
<p:tagLst xmlns:p="http://schemas.openxmlformats.org/presentationml/2006/main">
  <p:tag name="AS_UNIQUEID" val="809"/>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AS_UNIQUEID" val="809"/>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AS_UNIQUEID" val="809"/>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AS_UNIQUEID" val="809"/>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AS_UNIQUEID" val="809"/>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AS_UNIQUEID" val="809"/>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AS_UNIQUEID" val="809"/>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809"/>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AS_UNIQUEID" val="809"/>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AS_UNIQUEID" val="809"/>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TAG_VERSION" val="1.0"/>
  <p:tag name="KSO_WM_BEAUTIFY_FLAG" val="#wm#"/>
  <p:tag name="KSO_WM_UNIT_TYPE" val="i"/>
  <p:tag name="KSO_WM_UNIT_ID" val="diagram160071_4*i*0"/>
  <p:tag name="KSO_WM_TEMPLATE_CATEGORY" val="diagram"/>
  <p:tag name="KSO_WM_TEMPLATE_INDEX" val="160071"/>
  <p:tag name="KSO_WM_UNIT_INDEX" val="0"/>
</p:tagLst>
</file>

<file path=ppt/tags/tag37.xml><?xml version="1.0" encoding="utf-8"?>
<p:tagLst xmlns:p="http://schemas.openxmlformats.org/presentationml/2006/main">
  <p:tag name="KSO_WM_UNIT_CLEAR" val="1"/>
  <p:tag name="KSO_WM_TEMPLATE_CATEGORY" val="diagram"/>
  <p:tag name="KSO_WM_TEMPLATE_INDEX" val="160071"/>
  <p:tag name="KSO_WM_UNIT_TYPE" val="n_h_i"/>
  <p:tag name="KSO_WM_UNIT_INDEX" val="1_2_1"/>
  <p:tag name="KSO_WM_UNIT_ID" val="diagram160071_4*n_h_i*1_2_1"/>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38.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2_1"/>
  <p:tag name="KSO_WM_UNIT_ID" val="diagram160071_4*n_h_f*1_2_1"/>
  <p:tag name="KSO_WM_UNIT_CLEAR" val="1"/>
  <p:tag name="KSO_WM_UNIT_LAYERLEVEL" val="1_1_1"/>
  <p:tag name="KSO_WM_UNIT_VALUE" val="10"/>
  <p:tag name="KSO_WM_UNIT_HIGHLIGHT" val="0"/>
  <p:tag name="KSO_WM_UNIT_COMPATIBLE" val="0"/>
  <p:tag name="KSO_WM_DIAGRAM_GROUP_CODE" val="n1-1"/>
  <p:tag name="KSO_WM_UNIT_PRESET_TEXT" val="LOREM"/>
  <p:tag name="KSO_WM_UNIT_TEXT_FILL_FORE_SCHEMECOLOR_INDEX" val="14"/>
  <p:tag name="KSO_WM_UNIT_TEXT_FILL_TYPE" val="1"/>
</p:tagLst>
</file>

<file path=ppt/tags/tag39.xml><?xml version="1.0" encoding="utf-8"?>
<p:tagLst xmlns:p="http://schemas.openxmlformats.org/presentationml/2006/main">
  <p:tag name="KSO_WM_TAG_VERSION" val="1.0"/>
  <p:tag name="KSO_WM_BEAUTIFY_FLAG" val="#wm#"/>
  <p:tag name="KSO_WM_UNIT_TYPE" val="i"/>
  <p:tag name="KSO_WM_UNIT_ID" val="diagram160071_4*i*5"/>
  <p:tag name="KSO_WM_TEMPLATE_CATEGORY" val="diagram"/>
  <p:tag name="KSO_WM_TEMPLATE_INDEX" val="160071"/>
  <p:tag name="KSO_WM_UNIT_INDEX" val="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CLEAR" val="1"/>
  <p:tag name="KSO_WM_TEMPLATE_CATEGORY" val="diagram"/>
  <p:tag name="KSO_WM_TEMPLATE_INDEX" val="160071"/>
  <p:tag name="KSO_WM_UNIT_TYPE" val="n_h_i"/>
  <p:tag name="KSO_WM_UNIT_INDEX" val="1_2_2"/>
  <p:tag name="KSO_WM_UNIT_ID" val="diagram160071_4*n_h_i*1_2_2"/>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41.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2_2"/>
  <p:tag name="KSO_WM_UNIT_ID" val="diagram160071_4*n_h_f*1_2_2"/>
  <p:tag name="KSO_WM_UNIT_CLEAR" val="1"/>
  <p:tag name="KSO_WM_UNIT_LAYERLEVEL" val="1_1_1"/>
  <p:tag name="KSO_WM_UNIT_VALUE" val="15"/>
  <p:tag name="KSO_WM_UNIT_HIGHLIGHT" val="0"/>
  <p:tag name="KSO_WM_UNIT_COMPATIBLE" val="0"/>
  <p:tag name="KSO_WM_DIAGRAM_GROUP_CODE" val="n1-1"/>
  <p:tag name="KSO_WM_UNIT_PRESET_TEXT" val="LOREM"/>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UNIT_TYPE" val="i"/>
  <p:tag name="KSO_WM_UNIT_ID" val="diagram160071_4*i*10"/>
  <p:tag name="KSO_WM_TEMPLATE_CATEGORY" val="diagram"/>
  <p:tag name="KSO_WM_TEMPLATE_INDEX" val="160071"/>
  <p:tag name="KSO_WM_UNIT_INDEX" val="10"/>
</p:tagLst>
</file>

<file path=ppt/tags/tag43.xml><?xml version="1.0" encoding="utf-8"?>
<p:tagLst xmlns:p="http://schemas.openxmlformats.org/presentationml/2006/main">
  <p:tag name="KSO_WM_UNIT_CLEAR" val="1"/>
  <p:tag name="KSO_WM_TEMPLATE_CATEGORY" val="diagram"/>
  <p:tag name="KSO_WM_TEMPLATE_INDEX" val="160071"/>
  <p:tag name="KSO_WM_UNIT_TYPE" val="n_h_i"/>
  <p:tag name="KSO_WM_UNIT_INDEX" val="1_2_3"/>
  <p:tag name="KSO_WM_UNIT_ID" val="diagram160071_4*n_h_i*1_2_3"/>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44.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2_3"/>
  <p:tag name="KSO_WM_UNIT_ID" val="diagram160071_4*n_h_f*1_2_3"/>
  <p:tag name="KSO_WM_UNIT_CLEAR" val="1"/>
  <p:tag name="KSO_WM_UNIT_LAYERLEVEL" val="1_1_1"/>
  <p:tag name="KSO_WM_UNIT_VALUE" val="15"/>
  <p:tag name="KSO_WM_UNIT_HIGHLIGHT" val="0"/>
  <p:tag name="KSO_WM_UNIT_COMPATIBLE" val="0"/>
  <p:tag name="KSO_WM_DIAGRAM_GROUP_CODE" val="n1-1"/>
  <p:tag name="KSO_WM_UNIT_PRESET_TEXT" val="LOREM"/>
  <p:tag name="KSO_WM_UNIT_TEXT_FILL_FORE_SCHEMECOLOR_INDEX" val="14"/>
  <p:tag name="KSO_WM_UNIT_TEXT_FILL_TYPE" val="1"/>
</p:tagLst>
</file>

<file path=ppt/tags/tag45.xml><?xml version="1.0" encoding="utf-8"?>
<p:tagLst xmlns:p="http://schemas.openxmlformats.org/presentationml/2006/main">
  <p:tag name="KSO_WM_TAG_VERSION" val="1.0"/>
  <p:tag name="KSO_WM_BEAUTIFY_FLAG" val="#wm#"/>
  <p:tag name="KSO_WM_UNIT_TYPE" val="i"/>
  <p:tag name="KSO_WM_UNIT_ID" val="diagram160071_4*i*15"/>
  <p:tag name="KSO_WM_TEMPLATE_CATEGORY" val="diagram"/>
  <p:tag name="KSO_WM_TEMPLATE_INDEX" val="160071"/>
  <p:tag name="KSO_WM_UNIT_INDEX" val="15"/>
</p:tagLst>
</file>

<file path=ppt/tags/tag46.xml><?xml version="1.0" encoding="utf-8"?>
<p:tagLst xmlns:p="http://schemas.openxmlformats.org/presentationml/2006/main">
  <p:tag name="KSO_WM_UNIT_CLEAR" val="1"/>
  <p:tag name="KSO_WM_TEMPLATE_CATEGORY" val="diagram"/>
  <p:tag name="KSO_WM_TEMPLATE_INDEX" val="160071"/>
  <p:tag name="KSO_WM_UNIT_TYPE" val="n_h_i"/>
  <p:tag name="KSO_WM_UNIT_INDEX" val="1_2_4"/>
  <p:tag name="KSO_WM_UNIT_ID" val="diagram160071_4*n_h_i*1_2_4"/>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47.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2_4"/>
  <p:tag name="KSO_WM_UNIT_ID" val="diagram160071_4*n_h_f*1_2_4"/>
  <p:tag name="KSO_WM_UNIT_CLEAR" val="1"/>
  <p:tag name="KSO_WM_UNIT_LAYERLEVEL" val="1_1_1"/>
  <p:tag name="KSO_WM_UNIT_VALUE" val="10"/>
  <p:tag name="KSO_WM_UNIT_HIGHLIGHT" val="0"/>
  <p:tag name="KSO_WM_UNIT_COMPATIBLE" val="0"/>
  <p:tag name="KSO_WM_DIAGRAM_GROUP_CODE" val="n1-1"/>
  <p:tag name="KSO_WM_UNIT_PRESET_TEXT" val="LOREM"/>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UNIT_TYPE" val="i"/>
  <p:tag name="KSO_WM_UNIT_ID" val="diagram160071_4*i*20"/>
  <p:tag name="KSO_WM_TEMPLATE_CATEGORY" val="diagram"/>
  <p:tag name="KSO_WM_TEMPLATE_INDEX" val="160071"/>
  <p:tag name="KSO_WM_UNIT_INDEX" val="20"/>
</p:tagLst>
</file>

<file path=ppt/tags/tag49.xml><?xml version="1.0" encoding="utf-8"?>
<p:tagLst xmlns:p="http://schemas.openxmlformats.org/presentationml/2006/main">
  <p:tag name="KSO_WM_UNIT_CLEAR" val="1"/>
  <p:tag name="KSO_WM_TEMPLATE_CATEGORY" val="diagram"/>
  <p:tag name="KSO_WM_TEMPLATE_INDEX" val="160071"/>
  <p:tag name="KSO_WM_UNIT_TYPE" val="n_h_i"/>
  <p:tag name="KSO_WM_UNIT_INDEX" val="1_2_5"/>
  <p:tag name="KSO_WM_UNIT_ID" val="diagram160071_4*n_h_i*1_2_5"/>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2_5"/>
  <p:tag name="KSO_WM_UNIT_ID" val="diagram160071_4*n_h_f*1_2_5"/>
  <p:tag name="KSO_WM_UNIT_CLEAR" val="1"/>
  <p:tag name="KSO_WM_UNIT_LAYERLEVEL" val="1_1_1"/>
  <p:tag name="KSO_WM_UNIT_VALUE" val="15"/>
  <p:tag name="KSO_WM_UNIT_HIGHLIGHT" val="0"/>
  <p:tag name="KSO_WM_UNIT_COMPATIBLE" val="0"/>
  <p:tag name="KSO_WM_DIAGRAM_GROUP_CODE" val="n1-1"/>
  <p:tag name="KSO_WM_UNIT_PRESET_TEXT" val="LOREM"/>
  <p:tag name="KSO_WM_UNIT_TEXT_FILL_FORE_SCHEMECOLOR_INDEX" val="14"/>
  <p:tag name="KSO_WM_UNIT_TEXT_FILL_TYPE" val="1"/>
</p:tagLst>
</file>

<file path=ppt/tags/tag51.xml><?xml version="1.0" encoding="utf-8"?>
<p:tagLst xmlns:p="http://schemas.openxmlformats.org/presentationml/2006/main">
  <p:tag name="KSO_WM_TAG_VERSION" val="1.0"/>
  <p:tag name="KSO_WM_BEAUTIFY_FLAG" val="#wm#"/>
  <p:tag name="KSO_WM_UNIT_TYPE" val="i"/>
  <p:tag name="KSO_WM_UNIT_ID" val="diagram160071_4*i*25"/>
  <p:tag name="KSO_WM_TEMPLATE_CATEGORY" val="diagram"/>
  <p:tag name="KSO_WM_TEMPLATE_INDEX" val="160071"/>
  <p:tag name="KSO_WM_UNIT_INDEX" val="25"/>
</p:tagLst>
</file>

<file path=ppt/tags/tag52.xml><?xml version="1.0" encoding="utf-8"?>
<p:tagLst xmlns:p="http://schemas.openxmlformats.org/presentationml/2006/main">
  <p:tag name="KSO_WM_UNIT_CLEAR" val="1"/>
  <p:tag name="KSO_WM_TEMPLATE_CATEGORY" val="diagram"/>
  <p:tag name="KSO_WM_TEMPLATE_INDEX" val="160071"/>
  <p:tag name="KSO_WM_UNIT_TYPE" val="n_h_i"/>
  <p:tag name="KSO_WM_UNIT_INDEX" val="1_2_6"/>
  <p:tag name="KSO_WM_UNIT_ID" val="diagram160071_4*n_h_i*1_2_6"/>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2_6"/>
  <p:tag name="KSO_WM_UNIT_ID" val="diagram160071_4*n_h_f*1_2_6"/>
  <p:tag name="KSO_WM_UNIT_CLEAR" val="1"/>
  <p:tag name="KSO_WM_UNIT_LAYERLEVEL" val="1_1_1"/>
  <p:tag name="KSO_WM_UNIT_VALUE" val="15"/>
  <p:tag name="KSO_WM_UNIT_HIGHLIGHT" val="0"/>
  <p:tag name="KSO_WM_UNIT_COMPATIBLE" val="0"/>
  <p:tag name="KSO_WM_DIAGRAM_GROUP_CODE" val="n1-1"/>
  <p:tag name="KSO_WM_UNIT_PRESET_TEXT" val="LOREM"/>
  <p:tag name="KSO_WM_UNIT_TEXT_FILL_FORE_SCHEMECOLOR_INDEX" val="14"/>
  <p:tag name="KSO_WM_UNIT_TEXT_FILL_TYPE" val="1"/>
</p:tagLst>
</file>

<file path=ppt/tags/tag54.xml><?xml version="1.0" encoding="utf-8"?>
<p:tagLst xmlns:p="http://schemas.openxmlformats.org/presentationml/2006/main">
  <p:tag name="KSO_WM_TEMPLATE_CATEGORY" val="diagram"/>
  <p:tag name="KSO_WM_TEMPLATE_INDEX" val="160071"/>
  <p:tag name="KSO_WM_TAG_VERSION" val="1.0"/>
  <p:tag name="KSO_WM_BEAUTIFY_FLAG" val="#wm#"/>
  <p:tag name="KSO_WM_UNIT_TYPE" val="n_h_f"/>
  <p:tag name="KSO_WM_UNIT_INDEX" val="1_1_1"/>
  <p:tag name="KSO_WM_UNIT_ID" val="diagram160071_4*n_h_f*1_1_1"/>
  <p:tag name="KSO_WM_UNIT_CLEAR" val="1"/>
  <p:tag name="KSO_WM_UNIT_LAYERLEVEL" val="1_1_1"/>
  <p:tag name="KSO_WM_UNIT_VALUE" val="25"/>
  <p:tag name="KSO_WM_UNIT_HIGHLIGHT" val="0"/>
  <p:tag name="KSO_WM_UNIT_COMPATIBLE" val="0"/>
  <p:tag name="KSO_WM_UNIT_PRESET_TEXT_INDEX" val="4"/>
  <p:tag name="KSO_WM_UNIT_PRESET_TEXT_LEN" val="20"/>
  <p:tag name="KSO_WM_DIAGRAM_GROUP_CODE" val="n1-1"/>
  <p:tag name="KSO_WM_UNIT_TEXT_FILL_FORE_SCHEMECOLOR_INDEX" val="13"/>
  <p:tag name="KSO_WM_UNIT_TEXT_FILL_TYPE" val="1"/>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AS_UNIQUEID" val="809"/>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AS_UNIQUEID" val="37"/>
  <p:tag name="KSO_WM_BEAUTIFY_FLAG" val=""/>
</p:tagLst>
</file>

<file path=ppt/tags/tag60.xml><?xml version="1.0" encoding="utf-8"?>
<p:tagLst xmlns:p="http://schemas.openxmlformats.org/presentationml/2006/main">
  <p:tag name="AS_UNIQUEID" val="809"/>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AS_UNIQUEID" val="809"/>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AS_UNIQUEID" val="809"/>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AS_UNIQUEID" val="809"/>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AS_UNIQUEID" val="809"/>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AS_UNIQUEID" val="809"/>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AS_UNIQUEID" val="809"/>
  <p:tag name="KSO_WM_BEAUTIFY_FLAG" val=""/>
</p:tagLst>
</file>

<file path=ppt/tags/tag8.xml><?xml version="1.0" encoding="utf-8"?>
<p:tagLst xmlns:p="http://schemas.openxmlformats.org/presentationml/2006/main">
  <p:tag name="AS_UNIQUEID" val="25"/>
  <p:tag name="KSO_WM_UNIT_PLACING_PICTURE_USER_VIEWPORT" val="{&quot;height&quot;:3235,&quot;width&quot;:3235}"/>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AS_UNIQUEID" val="809"/>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AS_UNIQUEID" val="809"/>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AS_UNIQUEID" val="809"/>
  <p:tag name="KSO_WM_BEAUTIFY_FLAG" val=""/>
</p:tagLst>
</file>

<file path=ppt/tags/tag90.xml><?xml version="1.0" encoding="utf-8"?>
<p:tagLst xmlns:p="http://schemas.openxmlformats.org/presentationml/2006/main">
  <p:tag name="AS_UNIQUEID" val="809"/>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AS_UNIQUEID" val="809"/>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AS_UNIQUEID" val="809"/>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AS_UNIQUEID" val="809"/>
  <p:tag name="KSO_WM_BEAUTIFY_FLAG" val=""/>
</p:tagLst>
</file>

<file path=ppt/theme/theme1.xml><?xml version="1.0" encoding="utf-8"?>
<a:theme xmlns:a="http://schemas.openxmlformats.org/drawingml/2006/main" name="第一PPT，www.1ppt.com">
  <a:themeElements>
    <a:clrScheme name="自定义 67">
      <a:dk1>
        <a:sysClr val="windowText" lastClr="000000"/>
      </a:dk1>
      <a:lt1>
        <a:sysClr val="window" lastClr="FFFFFF"/>
      </a:lt1>
      <a:dk2>
        <a:srgbClr val="464646"/>
      </a:dk2>
      <a:lt2>
        <a:srgbClr val="7F7F7F"/>
      </a:lt2>
      <a:accent1>
        <a:srgbClr val="F66085"/>
      </a:accent1>
      <a:accent2>
        <a:srgbClr val="FFC000"/>
      </a:accent2>
      <a:accent3>
        <a:srgbClr val="44B9E8"/>
      </a:accent3>
      <a:accent4>
        <a:srgbClr val="A1BE7C"/>
      </a:accent4>
      <a:accent5>
        <a:srgbClr val="F66085"/>
      </a:accent5>
      <a:accent6>
        <a:srgbClr val="FFC000"/>
      </a:accent6>
      <a:hlink>
        <a:srgbClr val="FF8119"/>
      </a:hlink>
      <a:folHlink>
        <a:srgbClr val="44B9E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22269</Words>
  <Application>WPS 演示</Application>
  <PresentationFormat>自定义</PresentationFormat>
  <Paragraphs>1009</Paragraphs>
  <Slides>50</Slides>
  <Notes>20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50</vt:i4>
      </vt:variant>
    </vt:vector>
  </HeadingPairs>
  <TitlesOfParts>
    <vt:vector size="69" baseType="lpstr">
      <vt:lpstr>Arial</vt:lpstr>
      <vt:lpstr>宋体</vt:lpstr>
      <vt:lpstr>Wingdings</vt:lpstr>
      <vt:lpstr>Calibri</vt:lpstr>
      <vt:lpstr>Open Sans</vt:lpstr>
      <vt:lpstr>冬青黑体简体中文 W3</vt:lpstr>
      <vt:lpstr>微软雅黑</vt:lpstr>
      <vt:lpstr>Calibri</vt:lpstr>
      <vt:lpstr>Times New Roman</vt:lpstr>
      <vt:lpstr>Arial Unicode MS</vt:lpstr>
      <vt:lpstr>楷体_GB2312</vt:lpstr>
      <vt:lpstr>MingLiU_HKSCS</vt:lpstr>
      <vt:lpstr>Shit Happens</vt:lpstr>
      <vt:lpstr>隶书</vt:lpstr>
      <vt:lpstr>Segoe UI</vt:lpstr>
      <vt:lpstr>HelveticaNeue</vt:lpstr>
      <vt:lpstr>华文新魏</vt:lpstr>
      <vt:lpstr>Calibri Light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第一PPT，www.1ppt.com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教学课件</dc:title>
  <dc:creator>第一PPT</dc:creator>
  <cp:keywords>www.1ppt.com</cp:keywords>
  <dc:description>www.1ppt.com</dc:description>
  <cp:lastModifiedBy>南山有谷堆</cp:lastModifiedBy>
  <cp:revision>37</cp:revision>
  <dcterms:created xsi:type="dcterms:W3CDTF">2016-10-17T14:00:00Z</dcterms:created>
  <dcterms:modified xsi:type="dcterms:W3CDTF">2023-09-04T02:27:21Z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FD3FF61D34C844109B3ECCDA772DCAC3_13</vt:lpwstr>
  </property>
  <property fmtid="{D5CDD505-2E9C-101B-9397-08002B2CF9AE}" pid="3" name="KSOProductBuildVer">
    <vt:lpwstr>2052-11.8.2.8506</vt:lpwstr>
  </property>
</Properties>
</file>