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355" r:id="rId4"/>
    <p:sldId id="257" r:id="rId5"/>
    <p:sldId id="258" r:id="rId7"/>
    <p:sldId id="331" r:id="rId8"/>
    <p:sldId id="259" r:id="rId9"/>
    <p:sldId id="333" r:id="rId10"/>
    <p:sldId id="334" r:id="rId11"/>
    <p:sldId id="332" r:id="rId12"/>
    <p:sldId id="337" r:id="rId13"/>
    <p:sldId id="335" r:id="rId14"/>
    <p:sldId id="336" r:id="rId15"/>
    <p:sldId id="338" r:id="rId16"/>
    <p:sldId id="341" r:id="rId17"/>
    <p:sldId id="342" r:id="rId18"/>
    <p:sldId id="339" r:id="rId19"/>
    <p:sldId id="340" r:id="rId20"/>
    <p:sldId id="343" r:id="rId21"/>
    <p:sldId id="344" r:id="rId22"/>
    <p:sldId id="350" r:id="rId23"/>
    <p:sldId id="349" r:id="rId24"/>
    <p:sldId id="345" r:id="rId25"/>
    <p:sldId id="346" r:id="rId26"/>
    <p:sldId id="347"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933C"/>
    <a:srgbClr val="ECEBE9"/>
    <a:srgbClr val="E3CF90"/>
    <a:srgbClr val="897100"/>
    <a:srgbClr val="FF996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9C3E23D-2A25-4ED4-8634-891A0DBA55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8884B7-3530-426A-9AB8-FCA2309666F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9C3E23D-2A25-4ED4-8634-891A0DBA55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8884B7-3530-426A-9AB8-FCA2309666F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9C3E23D-2A25-4ED4-8634-891A0DBA55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8884B7-3530-426A-9AB8-FCA2309666F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29790"/>
            <a:ext cx="10363200" cy="1470660"/>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183DEF03-7F1A-4B1D-AF5D-170F4FEC46FF}" type="datetime1">
              <a:rPr lang="zh-CN" altLang="en-US"/>
            </a:fld>
            <a:endParaRPr lang="zh-CN" altLang="en-US" sz="2160">
              <a:solidFill>
                <a:schemeClr val="tx1"/>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CF87A585-A7EE-4E34-9E6A-BAABF45B4345}" type="slidenum">
              <a:rPr lang="zh-CN" altLang="en-US"/>
            </a:fld>
            <a:endParaRPr lang="zh-CN" altLang="en-US" sz="2160">
              <a:solidFill>
                <a:schemeClr val="tx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6A1D34E-C2B8-4AD9-9509-D0C78D956728}" type="datetime1">
              <a:rPr lang="zh-CN" altLang="en-US"/>
            </a:fld>
            <a:endParaRPr lang="zh-CN" altLang="en-US" sz="2160">
              <a:solidFill>
                <a:schemeClr val="tx1"/>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F7DDAED5-8E05-47FE-B5A2-D1971916A88E}" type="slidenum">
              <a:rPr lang="zh-CN" altLang="en-US"/>
            </a:fld>
            <a:endParaRPr lang="zh-CN" altLang="en-US" sz="2160">
              <a:solidFill>
                <a:schemeClr val="tx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266"/>
            <a:ext cx="10363200" cy="1362074"/>
          </a:xfrm>
        </p:spPr>
        <p:txBody>
          <a:bodyPr anchor="t"/>
          <a:lstStyle>
            <a:lvl1pPr algn="l">
              <a:defRPr sz="48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7030"/>
            <a:ext cx="10363200" cy="1499236"/>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8E279513-3280-404C-A19E-B75EA6C8B5F2}" type="datetime1">
              <a:rPr lang="zh-CN" altLang="en-US"/>
            </a:fld>
            <a:endParaRPr lang="zh-CN" altLang="en-US" sz="2160">
              <a:solidFill>
                <a:schemeClr val="tx1"/>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A86F92B0-84A9-4CAE-93F6-8DEBA4203B9B}" type="slidenum">
              <a:rPr lang="zh-CN" altLang="en-US"/>
            </a:fld>
            <a:endParaRPr lang="zh-CN" altLang="en-US" sz="2160">
              <a:solidFill>
                <a:schemeClr val="tx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384800" cy="452628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384800" cy="452628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lvl1pPr>
              <a:defRPr/>
            </a:lvl1pPr>
          </a:lstStyle>
          <a:p>
            <a:pPr>
              <a:defRPr/>
            </a:pPr>
            <a:fld id="{9F235531-7250-4C77-9BB6-E068135975CD}" type="datetime1">
              <a:rPr lang="zh-CN" altLang="en-US"/>
            </a:fld>
            <a:endParaRPr lang="zh-CN" altLang="en-US" sz="2160">
              <a:solidFill>
                <a:schemeClr val="tx1"/>
              </a:solidFill>
            </a:endParaRPr>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C9D67610-C807-40B5-9AF0-62944846A467}" type="slidenum">
              <a:rPr lang="zh-CN" altLang="en-US"/>
            </a:fld>
            <a:endParaRPr lang="zh-CN" altLang="en-US" sz="2160">
              <a:solidFill>
                <a:schemeClr val="tx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430"/>
            <a:ext cx="5386917" cy="640080"/>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5511"/>
            <a:ext cx="5386917" cy="3950970"/>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430"/>
            <a:ext cx="5389033" cy="640080"/>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5511"/>
            <a:ext cx="5389033" cy="3950970"/>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lvl1pPr>
              <a:defRPr/>
            </a:lvl1pPr>
          </a:lstStyle>
          <a:p>
            <a:pPr>
              <a:defRPr/>
            </a:pPr>
            <a:fld id="{11D45957-E6AC-4182-833B-7B66910B8150}" type="datetime1">
              <a:rPr lang="zh-CN" altLang="en-US"/>
            </a:fld>
            <a:endParaRPr lang="zh-CN" altLang="en-US" sz="2160">
              <a:solidFill>
                <a:schemeClr val="tx1"/>
              </a:solidFill>
            </a:endParaRPr>
          </a:p>
        </p:txBody>
      </p:sp>
      <p:sp>
        <p:nvSpPr>
          <p:cNvPr id="8" name="页脚占位符 7"/>
          <p:cNvSpPr>
            <a:spLocks noGrp="1"/>
          </p:cNvSpPr>
          <p:nvPr>
            <p:ph type="ftr" sz="quarter" idx="11"/>
          </p:nvPr>
        </p:nvSpPr>
        <p:spPr/>
        <p:txBody>
          <a:bodyPr/>
          <a:lstStyle>
            <a:lvl1pPr>
              <a:defRPr/>
            </a:lvl1pPr>
          </a:lstStyle>
          <a:p>
            <a:pPr>
              <a:defRPr/>
            </a:pPr>
            <a:endParaRPr lang="zh-CN" altLang="zh-CN"/>
          </a:p>
        </p:txBody>
      </p:sp>
      <p:sp>
        <p:nvSpPr>
          <p:cNvPr id="9" name="灯片编号占位符 8"/>
          <p:cNvSpPr>
            <a:spLocks noGrp="1"/>
          </p:cNvSpPr>
          <p:nvPr>
            <p:ph type="sldNum" sz="quarter" idx="12"/>
          </p:nvPr>
        </p:nvSpPr>
        <p:spPr/>
        <p:txBody>
          <a:bodyPr/>
          <a:lstStyle>
            <a:lvl1pPr>
              <a:defRPr/>
            </a:lvl1pPr>
          </a:lstStyle>
          <a:p>
            <a:pPr>
              <a:defRPr/>
            </a:pPr>
            <a:fld id="{3B63583A-C083-45A3-8B4E-6AD41E66301C}" type="slidenum">
              <a:rPr lang="zh-CN" altLang="en-US"/>
            </a:fld>
            <a:endParaRPr lang="zh-CN" altLang="en-US" sz="2160">
              <a:solidFill>
                <a:schemeClr val="tx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BEA433B2-C965-4CD9-ACEC-A1D31A2EEFFC}" type="datetime1">
              <a:rPr lang="zh-CN" altLang="en-US"/>
            </a:fld>
            <a:endParaRPr lang="zh-CN" altLang="en-US" sz="2160">
              <a:solidFill>
                <a:schemeClr val="tx1"/>
              </a:solidFill>
            </a:endParaRPr>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8A246379-2A8F-4431-8EF5-553DC65C3C55}" type="slidenum">
              <a:rPr lang="zh-CN" altLang="en-US"/>
            </a:fld>
            <a:endParaRPr lang="zh-CN" altLang="en-US" sz="2160">
              <a:solidFill>
                <a:schemeClr val="tx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9CA37453-9A93-47B2-833F-8A483CD3012B}" type="datetime1">
              <a:rPr lang="zh-CN" altLang="en-US"/>
            </a:fld>
            <a:endParaRPr lang="zh-CN" altLang="en-US" sz="2160">
              <a:solidFill>
                <a:schemeClr val="tx1"/>
              </a:solidFill>
            </a:endParaRPr>
          </a:p>
        </p:txBody>
      </p:sp>
      <p:sp>
        <p:nvSpPr>
          <p:cNvPr id="3" name="页脚占位符 2"/>
          <p:cNvSpPr>
            <a:spLocks noGrp="1"/>
          </p:cNvSpPr>
          <p:nvPr>
            <p:ph type="ftr" sz="quarter" idx="11"/>
          </p:nvPr>
        </p:nvSpPr>
        <p:spPr/>
        <p:txBody>
          <a:bodyPr/>
          <a:lstStyle>
            <a:lvl1pPr>
              <a:defRPr/>
            </a:lvl1pPr>
          </a:lstStyle>
          <a:p>
            <a:pPr>
              <a:defRPr/>
            </a:pPr>
            <a:endParaRPr lang="zh-CN" altLang="zh-CN"/>
          </a:p>
        </p:txBody>
      </p:sp>
      <p:sp>
        <p:nvSpPr>
          <p:cNvPr id="4" name="灯片编号占位符 3"/>
          <p:cNvSpPr>
            <a:spLocks noGrp="1"/>
          </p:cNvSpPr>
          <p:nvPr>
            <p:ph type="sldNum" sz="quarter" idx="12"/>
          </p:nvPr>
        </p:nvSpPr>
        <p:spPr/>
        <p:txBody>
          <a:bodyPr/>
          <a:lstStyle>
            <a:lvl1pPr>
              <a:defRPr/>
            </a:lvl1pPr>
          </a:lstStyle>
          <a:p>
            <a:pPr>
              <a:defRPr/>
            </a:pPr>
            <a:fld id="{6F630D1A-E705-49F0-A80D-80F0C4BCF07C}" type="slidenum">
              <a:rPr lang="zh-CN" altLang="en-US"/>
            </a:fld>
            <a:endParaRPr lang="zh-CN" altLang="en-US" sz="2160">
              <a:solidFill>
                <a:schemeClr val="tx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2416"/>
            <a:ext cx="4011084" cy="1162050"/>
          </a:xfrm>
        </p:spPr>
        <p:txBody>
          <a:bodyPr anchor="b"/>
          <a:lstStyle>
            <a:lvl1pPr algn="l">
              <a:defRPr sz="24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2416"/>
            <a:ext cx="6815667" cy="5854064"/>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4466"/>
            <a:ext cx="4011084" cy="4692014"/>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lvl1pPr>
              <a:defRPr/>
            </a:lvl1pPr>
          </a:lstStyle>
          <a:p>
            <a:pPr>
              <a:defRPr/>
            </a:pPr>
            <a:fld id="{15A7F2DF-1111-488E-92CC-912AD8F1D65A}" type="datetime1">
              <a:rPr lang="zh-CN" altLang="en-US"/>
            </a:fld>
            <a:endParaRPr lang="zh-CN" altLang="en-US" sz="2160">
              <a:solidFill>
                <a:schemeClr val="tx1"/>
              </a:solidFill>
            </a:endParaRPr>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8A675991-C217-4A39-8776-9AC6A3C9A77A}" type="slidenum">
              <a:rPr lang="zh-CN" altLang="en-US"/>
            </a:fld>
            <a:endParaRPr lang="zh-CN" altLang="en-US" sz="216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9C3E23D-2A25-4ED4-8634-891A0DBA55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8884B7-3530-426A-9AB8-FCA2309666F8}"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7690"/>
          </a:xfrm>
        </p:spPr>
        <p:txBody>
          <a:bodyPr anchor="b"/>
          <a:lstStyle>
            <a:lvl1pPr algn="l">
              <a:defRPr sz="24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3410"/>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717" y="5368291"/>
            <a:ext cx="7315200" cy="803910"/>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lvl1pPr>
              <a:defRPr/>
            </a:lvl1pPr>
          </a:lstStyle>
          <a:p>
            <a:pPr>
              <a:defRPr/>
            </a:pPr>
            <a:fld id="{19D409C7-0659-4E8E-B681-1D131F3BC01C}" type="datetime1">
              <a:rPr lang="zh-CN" altLang="en-US"/>
            </a:fld>
            <a:endParaRPr lang="zh-CN" altLang="en-US" sz="2160">
              <a:solidFill>
                <a:schemeClr val="tx1"/>
              </a:solidFill>
            </a:endParaRPr>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20762353-03BD-4278-8605-179EFD707789}" type="slidenum">
              <a:rPr lang="zh-CN" altLang="en-US"/>
            </a:fld>
            <a:endParaRPr lang="zh-CN" altLang="en-US" sz="2160">
              <a:solidFill>
                <a:schemeClr val="tx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D3E4E87-F9BD-4C03-BAE2-72D4980D444D}" type="datetime1">
              <a:rPr lang="zh-CN" altLang="en-US"/>
            </a:fld>
            <a:endParaRPr lang="zh-CN" altLang="en-US" sz="2160">
              <a:solidFill>
                <a:schemeClr val="tx1"/>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B50643C3-D153-4A9D-90FB-42673FFB3CAE}" type="slidenum">
              <a:rPr lang="zh-CN" altLang="en-US"/>
            </a:fld>
            <a:endParaRPr lang="zh-CN" altLang="en-US" sz="2160">
              <a:solidFill>
                <a:schemeClr val="tx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320"/>
            <a:ext cx="2743200" cy="585216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320"/>
            <a:ext cx="8026400" cy="585216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FF78B32-431D-4836-A573-65A339D57E93}" type="datetime1">
              <a:rPr lang="zh-CN" altLang="en-US"/>
            </a:fld>
            <a:endParaRPr lang="zh-CN" altLang="en-US" sz="2160">
              <a:solidFill>
                <a:schemeClr val="tx1"/>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0642972A-B7A1-4FFF-9BAC-729686A490FA}" type="slidenum">
              <a:rPr lang="zh-CN" altLang="en-US"/>
            </a:fld>
            <a:endParaRPr lang="zh-CN" altLang="en-US" sz="2160">
              <a:solidFill>
                <a:schemeClr val="tx1"/>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320"/>
            <a:ext cx="10972800" cy="11430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97EEF3CC-CBF1-40FB-B160-FB15C93A6A5E}" type="datetime1">
              <a:rPr lang="zh-CN" altLang="en-US"/>
            </a:fld>
            <a:endParaRPr lang="zh-CN" altLang="en-US" sz="2160">
              <a:solidFill>
                <a:schemeClr val="tx1"/>
              </a:solidFill>
            </a:endParaRPr>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20902458-61EC-49ED-9660-4C43F8FBD05B}" type="slidenum">
              <a:rPr lang="zh-CN" altLang="en-US"/>
            </a:fld>
            <a:endParaRPr lang="zh-CN" altLang="en-US" sz="2160">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9C3E23D-2A25-4ED4-8634-891A0DBA55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8884B7-3530-426A-9AB8-FCA2309666F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9C3E23D-2A25-4ED4-8634-891A0DBA55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8884B7-3530-426A-9AB8-FCA2309666F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9C3E23D-2A25-4ED4-8634-891A0DBA55C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68884B7-3530-426A-9AB8-FCA2309666F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9C3E23D-2A25-4ED4-8634-891A0DBA55C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68884B7-3530-426A-9AB8-FCA2309666F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9C3E23D-2A25-4ED4-8634-891A0DBA55C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68884B7-3530-426A-9AB8-FCA2309666F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9C3E23D-2A25-4ED4-8634-891A0DBA55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8884B7-3530-426A-9AB8-FCA2309666F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9C3E23D-2A25-4ED4-8634-891A0DBA55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8884B7-3530-426A-9AB8-FCA2309666F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3E23D-2A25-4ED4-8634-891A0DBA55C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884B7-3530-426A-9AB8-FCA2309666F8}"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sym typeface="Calibri" panose="020F0502020204030204" pitchFamily="34" charset="0"/>
              </a:rPr>
              <a:t>单击此处编辑母版标题样式</a:t>
            </a:r>
            <a:endParaRPr lang="zh-CN" altLang="zh-CN">
              <a:sym typeface="Calibri" panose="020F0502020204030204" pitchFamily="34" charset="0"/>
            </a:endParaRPr>
          </a:p>
        </p:txBody>
      </p:sp>
      <p:sp>
        <p:nvSpPr>
          <p:cNvPr id="2051"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sym typeface="Calibri" panose="020F0502020204030204" pitchFamily="34" charset="0"/>
              </a:rPr>
              <a:t>单击此处编辑母版文本样式</a:t>
            </a:r>
            <a:endParaRPr lang="zh-CN" altLang="zh-CN">
              <a:sym typeface="Calibri" panose="020F0502020204030204" pitchFamily="34" charset="0"/>
            </a:endParaRPr>
          </a:p>
          <a:p>
            <a:pPr lvl="1"/>
            <a:r>
              <a:rPr lang="zh-CN" altLang="zh-CN">
                <a:sym typeface="Calibri" panose="020F0502020204030204" pitchFamily="34" charset="0"/>
              </a:rPr>
              <a:t>第二级</a:t>
            </a:r>
            <a:endParaRPr lang="zh-CN" altLang="zh-CN">
              <a:sym typeface="Calibri" panose="020F0502020204030204" pitchFamily="34" charset="0"/>
            </a:endParaRPr>
          </a:p>
          <a:p>
            <a:pPr lvl="2"/>
            <a:r>
              <a:rPr lang="zh-CN" altLang="zh-CN">
                <a:sym typeface="Calibri" panose="020F0502020204030204" pitchFamily="34" charset="0"/>
              </a:rPr>
              <a:t>第三级</a:t>
            </a:r>
            <a:endParaRPr lang="zh-CN" altLang="zh-CN">
              <a:sym typeface="Calibri" panose="020F0502020204030204" pitchFamily="34" charset="0"/>
            </a:endParaRPr>
          </a:p>
          <a:p>
            <a:pPr lvl="3"/>
            <a:r>
              <a:rPr lang="zh-CN" altLang="zh-CN">
                <a:sym typeface="Calibri" panose="020F0502020204030204" pitchFamily="34" charset="0"/>
              </a:rPr>
              <a:t>第四级</a:t>
            </a:r>
            <a:endParaRPr lang="zh-CN" altLang="zh-CN">
              <a:sym typeface="Calibri" panose="020F0502020204030204" pitchFamily="34" charset="0"/>
            </a:endParaRPr>
          </a:p>
          <a:p>
            <a:pPr lvl="4"/>
            <a:r>
              <a:rPr lang="zh-CN" altLang="zh-CN">
                <a:sym typeface="Calibri" panose="020F0502020204030204" pitchFamily="34" charset="0"/>
              </a:rPr>
              <a:t>第五级</a:t>
            </a:r>
            <a:endParaRPr lang="zh-CN" altLang="zh-CN">
              <a:sym typeface="Calibri" panose="020F0502020204030204" pitchFamily="34" charset="0"/>
            </a:endParaRPr>
          </a:p>
        </p:txBody>
      </p:sp>
      <p:sp>
        <p:nvSpPr>
          <p:cNvPr id="1028" name="日期占位符 3"/>
          <p:cNvSpPr>
            <a:spLocks noGrp="1" noChangeArrowheads="1"/>
          </p:cNvSpPr>
          <p:nvPr>
            <p:ph type="dt" sz="half" idx="2"/>
          </p:nvPr>
        </p:nvSpPr>
        <p:spPr bwMode="auto">
          <a:xfrm>
            <a:off x="609600" y="6356350"/>
            <a:ext cx="2844800" cy="365125"/>
          </a:xfrm>
          <a:prstGeom prst="rect">
            <a:avLst/>
          </a:prstGeom>
          <a:noFill/>
          <a:ln w="9525">
            <a:noFill/>
            <a:miter lim="800000"/>
          </a:ln>
        </p:spPr>
        <p:txBody>
          <a:bodyPr vert="horz" wrap="square" lIns="91440" tIns="45720" rIns="91440" bIns="45720" numCol="1" anchor="ctr" anchorCtr="0" compatLnSpc="1"/>
          <a:lstStyle>
            <a:lvl1pPr>
              <a:buFont typeface="Arial" panose="020B0604020202020204" pitchFamily="34" charset="0"/>
              <a:buNone/>
              <a:defRPr sz="1440">
                <a:solidFill>
                  <a:srgbClr val="898989"/>
                </a:solidFill>
              </a:defRPr>
            </a:lvl1pPr>
          </a:lstStyle>
          <a:p>
            <a:pPr>
              <a:defRPr/>
            </a:pPr>
            <a:fld id="{CB94077C-C7EE-4EB6-9F75-9B425D4B5D7B}" type="datetime1">
              <a:rPr lang="zh-CN" altLang="en-US"/>
            </a:fld>
            <a:endParaRPr lang="zh-CN" altLang="en-US"/>
          </a:p>
        </p:txBody>
      </p:sp>
      <p:sp>
        <p:nvSpPr>
          <p:cNvPr id="1029" name="页脚占位符 4"/>
          <p:cNvSpPr>
            <a:spLocks noGrp="1" noChangeArrowheads="1"/>
          </p:cNvSpPr>
          <p:nvPr>
            <p:ph type="ftr" sz="quarter" idx="3"/>
          </p:nvPr>
        </p:nvSpPr>
        <p:spPr bwMode="auto">
          <a:xfrm>
            <a:off x="4165600" y="6356350"/>
            <a:ext cx="3860800" cy="365125"/>
          </a:xfrm>
          <a:prstGeom prst="rect">
            <a:avLst/>
          </a:prstGeom>
          <a:noFill/>
          <a:ln w="9525">
            <a:noFill/>
            <a:miter lim="800000"/>
          </a:ln>
        </p:spPr>
        <p:txBody>
          <a:bodyPr vert="horz" wrap="square" lIns="91440" tIns="45720" rIns="91440" bIns="45720" numCol="1" anchor="ctr" anchorCtr="0" compatLnSpc="1"/>
          <a:lstStyle>
            <a:lvl1pPr algn="ctr">
              <a:buFont typeface="Arial" panose="020B0604020202020204" pitchFamily="34" charset="0"/>
              <a:buNone/>
              <a:defRPr sz="1440">
                <a:solidFill>
                  <a:srgbClr val="898989"/>
                </a:solidFill>
              </a:defRPr>
            </a:lvl1pPr>
          </a:lstStyle>
          <a:p>
            <a:pPr>
              <a:defRPr/>
            </a:pPr>
            <a:endParaRPr lang="zh-CN" altLang="zh-CN"/>
          </a:p>
        </p:txBody>
      </p:sp>
      <p:sp>
        <p:nvSpPr>
          <p:cNvPr id="1030" name="灯片编号占位符 5"/>
          <p:cNvSpPr>
            <a:spLocks noGrp="1" noChangeArrowheads="1"/>
          </p:cNvSpPr>
          <p:nvPr>
            <p:ph type="sldNum" sz="quarter" idx="4"/>
          </p:nvPr>
        </p:nvSpPr>
        <p:spPr bwMode="auto">
          <a:xfrm>
            <a:off x="8737600" y="6356350"/>
            <a:ext cx="2844800" cy="365125"/>
          </a:xfrm>
          <a:prstGeom prst="rect">
            <a:avLst/>
          </a:prstGeom>
          <a:noFill/>
          <a:ln w="9525">
            <a:noFill/>
            <a:miter lim="800000"/>
          </a:ln>
        </p:spPr>
        <p:txBody>
          <a:bodyPr vert="horz" wrap="square" lIns="91440" tIns="45720" rIns="91440" bIns="45720" numCol="1" anchor="ctr" anchorCtr="0" compatLnSpc="1"/>
          <a:lstStyle>
            <a:lvl1pPr algn="r">
              <a:buFont typeface="Arial" panose="020B0604020202020204" pitchFamily="34" charset="0"/>
              <a:buNone/>
              <a:defRPr sz="1440">
                <a:solidFill>
                  <a:srgbClr val="898989"/>
                </a:solidFill>
              </a:defRPr>
            </a:lvl1pPr>
          </a:lstStyle>
          <a:p>
            <a:pPr>
              <a:defRPr/>
            </a:pPr>
            <a:fld id="{043CC78B-4792-42FB-9B79-652E9BACB7FF}" type="slidenum">
              <a:rPr lang="zh-CN" altLang="en-US"/>
            </a:fld>
            <a:endParaRPr lang="zh-CN" altLang="en-US"/>
          </a:p>
        </p:txBody>
      </p:sp>
      <p:pic>
        <p:nvPicPr>
          <p:cNvPr id="5124" name="图片 11" descr="水印"/>
          <p:cNvPicPr>
            <a:picLocks noChangeAspect="1"/>
          </p:cNvPicPr>
          <p:nvPr userDrawn="1"/>
        </p:nvPicPr>
        <p:blipFill>
          <a:blip r:embed="rId13"/>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p:txStyles>
    <p:titleStyle>
      <a:lvl1pPr marL="1097280" indent="-1097280" algn="ctr" rtl="0" eaLnBrk="0" fontAlgn="base" hangingPunct="0">
        <a:spcBef>
          <a:spcPct val="0"/>
        </a:spcBef>
        <a:spcAft>
          <a:spcPct val="0"/>
        </a:spcAft>
        <a:defRPr sz="5200">
          <a:solidFill>
            <a:schemeClr val="tx1"/>
          </a:solidFill>
          <a:latin typeface="+mj-lt"/>
          <a:ea typeface="+mj-ea"/>
          <a:cs typeface="+mj-cs"/>
          <a:sym typeface="Calibri" panose="020F0502020204030204" pitchFamily="34" charset="0"/>
        </a:defRPr>
      </a:lvl1pPr>
      <a:lvl2pPr marL="1097280" indent="-1097280"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097280" indent="-1097280"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097280" indent="-1097280"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097280" indent="-1097280" algn="ctr" rtl="0" eaLnBrk="0" fontAlgn="base" hangingPunct="0">
        <a:spcBef>
          <a:spcPct val="0"/>
        </a:spcBef>
        <a:spcAft>
          <a:spcPct val="0"/>
        </a:spcAft>
        <a:defRPr sz="5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645920" indent="-1097280" algn="ctr" rtl="0" fontAlgn="base">
        <a:spcBef>
          <a:spcPct val="0"/>
        </a:spcBef>
        <a:spcAft>
          <a:spcPct val="0"/>
        </a:spcAft>
        <a:defRPr sz="528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194560" indent="-1097280" algn="ctr" rtl="0" fontAlgn="base">
        <a:spcBef>
          <a:spcPct val="0"/>
        </a:spcBef>
        <a:spcAft>
          <a:spcPct val="0"/>
        </a:spcAft>
        <a:defRPr sz="528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743200" indent="-1097280" algn="ctr" rtl="0" fontAlgn="base">
        <a:spcBef>
          <a:spcPct val="0"/>
        </a:spcBef>
        <a:spcAft>
          <a:spcPct val="0"/>
        </a:spcAft>
        <a:defRPr sz="528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291840" indent="-1097280" algn="ctr" rtl="0" fontAlgn="base">
        <a:spcBef>
          <a:spcPct val="0"/>
        </a:spcBef>
        <a:spcAft>
          <a:spcPct val="0"/>
        </a:spcAft>
        <a:defRPr sz="528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411480" indent="-411480" algn="l" rtl="0" eaLnBrk="0" fontAlgn="base" hangingPunct="0">
        <a:spcBef>
          <a:spcPct val="20000"/>
        </a:spcBef>
        <a:spcAft>
          <a:spcPct val="0"/>
        </a:spcAft>
        <a:buFont typeface="Arial" panose="020B0604020202020204" pitchFamily="34" charset="0"/>
        <a:buChar char="•"/>
        <a:defRPr sz="3800">
          <a:solidFill>
            <a:schemeClr val="tx1"/>
          </a:solidFill>
          <a:latin typeface="+mn-lt"/>
          <a:ea typeface="+mn-ea"/>
          <a:cs typeface="+mn-cs"/>
          <a:sym typeface="Calibri" panose="020F0502020204030204" pitchFamily="34" charset="0"/>
        </a:defRPr>
      </a:lvl1pPr>
      <a:lvl2pPr marL="890905" indent="-342900" algn="l" rtl="0" eaLnBrk="0" fontAlgn="base" hangingPunct="0">
        <a:spcBef>
          <a:spcPct val="20000"/>
        </a:spcBef>
        <a:spcAft>
          <a:spcPct val="0"/>
        </a:spcAft>
        <a:buFont typeface="Arial" panose="020B0604020202020204" pitchFamily="34" charset="0"/>
        <a:buChar char="–"/>
        <a:defRPr sz="3300">
          <a:solidFill>
            <a:schemeClr val="tx1"/>
          </a:solidFill>
          <a:latin typeface="+mn-lt"/>
          <a:ea typeface="+mn-ea"/>
          <a:sym typeface="Calibri" panose="020F0502020204030204" pitchFamily="34" charset="0"/>
        </a:defRPr>
      </a:lvl2pPr>
      <a:lvl3pPr marL="1371600" indent="-2730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3pPr>
      <a:lvl4pPr marL="1919605" indent="-27305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4pPr>
      <a:lvl5pPr marL="2468880" indent="-27305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5pPr>
      <a:lvl6pPr marL="3017520" indent="-274320" algn="l" rtl="0" fontAlgn="base">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6pPr>
      <a:lvl7pPr marL="3566160" indent="-274320" algn="l" rtl="0" fontAlgn="base">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7pPr>
      <a:lvl8pPr marL="4114800" indent="-274320" algn="l" rtl="0" fontAlgn="base">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8pPr>
      <a:lvl9pPr marL="4663440" indent="-274320" algn="l" rtl="0" fontAlgn="base">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9pPr>
    </p:bodyStyle>
    <p:otherStyle>
      <a:defPPr>
        <a:defRPr lang="zh-C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9.wdp"/><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2.wdp"/><Relationship Id="rId2" Type="http://schemas.openxmlformats.org/officeDocument/2006/relationships/image" Target="../media/image31.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8.png"/><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image" Target="../media/image37.pn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5.jpeg"/><Relationship Id="rId7" Type="http://schemas.openxmlformats.org/officeDocument/2006/relationships/image" Target="../media/image14.jpeg"/><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16.png"/><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1.png"/><Relationship Id="rId6" Type="http://schemas.openxmlformats.org/officeDocument/2006/relationships/hyperlink" Target="https://www.topchinatravel.com/china-guide/chinese-tea-culture/" TargetMode="External"/><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ph idx="1"/>
          </p:nvPr>
        </p:nvPicPr>
        <p:blipFill>
          <a:blip r:embed="rId1"/>
          <a:stretch>
            <a:fillRect/>
          </a:stretch>
        </p:blipFill>
        <p:spPr>
          <a:xfrm>
            <a:off x="134681" y="5503480"/>
            <a:ext cx="3932822" cy="800141"/>
          </a:xfrm>
        </p:spPr>
      </p:pic>
      <p:pic>
        <p:nvPicPr>
          <p:cNvPr id="5" name="图片 4"/>
          <p:cNvPicPr>
            <a:picLocks noChangeAspect="1"/>
          </p:cNvPicPr>
          <p:nvPr/>
        </p:nvPicPr>
        <p:blipFill>
          <a:blip r:embed="rId2"/>
          <a:stretch>
            <a:fillRect/>
          </a:stretch>
        </p:blipFill>
        <p:spPr>
          <a:xfrm>
            <a:off x="-10170" y="1039201"/>
            <a:ext cx="4140413" cy="4464279"/>
          </a:xfrm>
          <a:prstGeom prst="rect">
            <a:avLst/>
          </a:prstGeom>
        </p:spPr>
      </p:pic>
      <p:sp>
        <p:nvSpPr>
          <p:cNvPr id="9" name="文本框 8"/>
          <p:cNvSpPr txBox="1"/>
          <p:nvPr/>
        </p:nvSpPr>
        <p:spPr>
          <a:xfrm>
            <a:off x="4236825" y="985783"/>
            <a:ext cx="4140413" cy="5324535"/>
          </a:xfrm>
          <a:prstGeom prst="rect">
            <a:avLst/>
          </a:prstGeom>
          <a:noFill/>
        </p:spPr>
        <p:txBody>
          <a:bodyPr wrap="square">
            <a:spAutoFit/>
          </a:bodyPr>
          <a:lstStyle/>
          <a:p>
            <a:pPr algn="just"/>
            <a:r>
              <a:rPr lang="en-US" altLang="zh-CN" sz="2000" b="0" i="0" dirty="0">
                <a:solidFill>
                  <a:srgbClr val="313030"/>
                </a:solidFill>
                <a:effectLst/>
                <a:latin typeface="Times New Roman" panose="02020603050405020304" pitchFamily="18" charset="0"/>
                <a:cs typeface="Times New Roman" panose="02020603050405020304" pitchFamily="18" charset="0"/>
              </a:rPr>
              <a:t>The 17th China International Tea Industry Expo </a:t>
            </a:r>
            <a:r>
              <a:rPr lang="en-US" altLang="zh-CN" sz="2000" b="0" i="0" dirty="0">
                <a:solidFill>
                  <a:srgbClr val="FF0000"/>
                </a:solidFill>
                <a:effectLst/>
                <a:latin typeface="Times New Roman" panose="02020603050405020304" pitchFamily="18" charset="0"/>
                <a:cs typeface="Times New Roman" panose="02020603050405020304" pitchFamily="18" charset="0"/>
              </a:rPr>
              <a:t>commence</a:t>
            </a:r>
            <a:r>
              <a:rPr lang="en-US" altLang="zh-CN" sz="2000" b="0" i="0" dirty="0">
                <a:solidFill>
                  <a:srgbClr val="313030"/>
                </a:solidFill>
                <a:effectLst/>
                <a:latin typeface="Times New Roman" panose="02020603050405020304" pitchFamily="18" charset="0"/>
                <a:cs typeface="Times New Roman" panose="02020603050405020304" pitchFamily="18" charset="0"/>
              </a:rPr>
              <a:t>d on Friday at Xi'an International Convention and Exhibition Center in Shaanxi, </a:t>
            </a:r>
            <a:r>
              <a:rPr lang="en-US" altLang="zh-CN" sz="2000" b="0" i="0" dirty="0">
                <a:solidFill>
                  <a:srgbClr val="FF0000"/>
                </a:solidFill>
                <a:effectLst/>
                <a:latin typeface="Times New Roman" panose="02020603050405020304" pitchFamily="18" charset="0"/>
                <a:cs typeface="Times New Roman" panose="02020603050405020304" pitchFamily="18" charset="0"/>
              </a:rPr>
              <a:t>marking the beginning of an extraordinary event.</a:t>
            </a:r>
            <a:endParaRPr lang="en-US" altLang="zh-CN" sz="2000" b="0" i="0" dirty="0">
              <a:solidFill>
                <a:srgbClr val="FF0000"/>
              </a:solidFill>
              <a:effectLst/>
              <a:latin typeface="Times New Roman" panose="02020603050405020304" pitchFamily="18" charset="0"/>
              <a:cs typeface="Times New Roman" panose="02020603050405020304" pitchFamily="18" charset="0"/>
            </a:endParaRPr>
          </a:p>
          <a:p>
            <a:pPr algn="just"/>
            <a:r>
              <a:rPr lang="en-US" altLang="zh-CN" sz="2000" b="0" i="0" dirty="0">
                <a:solidFill>
                  <a:srgbClr val="313030"/>
                </a:solidFill>
                <a:effectLst/>
                <a:latin typeface="Times New Roman" panose="02020603050405020304" pitchFamily="18" charset="0"/>
                <a:cs typeface="Times New Roman" panose="02020603050405020304" pitchFamily="18" charset="0"/>
              </a:rPr>
              <a:t>This year's expo </a:t>
            </a:r>
            <a:r>
              <a:rPr lang="en-US" altLang="zh-CN" sz="2000" b="0" i="0" dirty="0">
                <a:solidFill>
                  <a:srgbClr val="FF0000"/>
                </a:solidFill>
                <a:effectLst/>
                <a:latin typeface="Times New Roman" panose="02020603050405020304" pitchFamily="18" charset="0"/>
                <a:cs typeface="Times New Roman" panose="02020603050405020304" pitchFamily="18" charset="0"/>
              </a:rPr>
              <a:t>promises to </a:t>
            </a:r>
            <a:r>
              <a:rPr lang="en-US" altLang="zh-CN" sz="2000" b="0" i="0" dirty="0">
                <a:solidFill>
                  <a:srgbClr val="313030"/>
                </a:solidFill>
                <a:effectLst/>
                <a:latin typeface="Times New Roman" panose="02020603050405020304" pitchFamily="18" charset="0"/>
                <a:cs typeface="Times New Roman" panose="02020603050405020304" pitchFamily="18" charset="0"/>
              </a:rPr>
              <a:t>be even more remarkable, </a:t>
            </a:r>
            <a:r>
              <a:rPr lang="en-US" altLang="zh-CN" sz="2000" b="0" i="0" dirty="0">
                <a:solidFill>
                  <a:srgbClr val="FF0000"/>
                </a:solidFill>
                <a:effectLst/>
                <a:latin typeface="Times New Roman" panose="02020603050405020304" pitchFamily="18" charset="0"/>
                <a:cs typeface="Times New Roman" panose="02020603050405020304" pitchFamily="18" charset="0"/>
              </a:rPr>
              <a:t>featuring</a:t>
            </a:r>
            <a:r>
              <a:rPr lang="en-US" altLang="zh-CN" sz="2000" b="0" i="0" dirty="0">
                <a:solidFill>
                  <a:srgbClr val="313030"/>
                </a:solidFill>
                <a:effectLst/>
                <a:latin typeface="Times New Roman" panose="02020603050405020304" pitchFamily="18" charset="0"/>
                <a:cs typeface="Times New Roman" panose="02020603050405020304" pitchFamily="18" charset="0"/>
              </a:rPr>
              <a:t> </a:t>
            </a:r>
            <a:r>
              <a:rPr lang="en-US" altLang="zh-CN" sz="2000" b="0" i="0" dirty="0">
                <a:solidFill>
                  <a:srgbClr val="FF0000"/>
                </a:solidFill>
                <a:effectLst/>
                <a:latin typeface="Times New Roman" panose="02020603050405020304" pitchFamily="18" charset="0"/>
                <a:cs typeface="Times New Roman" panose="02020603050405020304" pitchFamily="18" charset="0"/>
              </a:rPr>
              <a:t>an expanded exhibition area</a:t>
            </a:r>
            <a:r>
              <a:rPr lang="en-US" altLang="zh-CN" sz="2000" b="0" i="0" dirty="0">
                <a:solidFill>
                  <a:srgbClr val="313030"/>
                </a:solidFill>
                <a:effectLst/>
                <a:latin typeface="Times New Roman" panose="02020603050405020304" pitchFamily="18" charset="0"/>
                <a:cs typeface="Times New Roman" panose="02020603050405020304" pitchFamily="18" charset="0"/>
              </a:rPr>
              <a:t> of 36,000 square meters and an </a:t>
            </a:r>
            <a:r>
              <a:rPr lang="en-US" altLang="zh-CN" sz="2000" b="0" i="0" dirty="0">
                <a:solidFill>
                  <a:srgbClr val="FF0000"/>
                </a:solidFill>
                <a:effectLst/>
                <a:latin typeface="Times New Roman" panose="02020603050405020304" pitchFamily="18" charset="0"/>
                <a:cs typeface="Times New Roman" panose="02020603050405020304" pitchFamily="18" charset="0"/>
              </a:rPr>
              <a:t>impressive </a:t>
            </a:r>
            <a:r>
              <a:rPr lang="en-US" altLang="zh-CN" sz="2000" b="0" i="0" dirty="0">
                <a:solidFill>
                  <a:srgbClr val="313030"/>
                </a:solidFill>
                <a:effectLst/>
                <a:latin typeface="Times New Roman" panose="02020603050405020304" pitchFamily="18" charset="0"/>
                <a:cs typeface="Times New Roman" panose="02020603050405020304" pitchFamily="18" charset="0"/>
              </a:rPr>
              <a:t>1,800 booths. </a:t>
            </a:r>
            <a:r>
              <a:rPr lang="en-US" altLang="zh-CN" sz="2000" b="1" i="0" dirty="0">
                <a:solidFill>
                  <a:srgbClr val="313030"/>
                </a:solidFill>
                <a:effectLst/>
                <a:latin typeface="Times New Roman" panose="02020603050405020304" pitchFamily="18" charset="0"/>
                <a:cs typeface="Times New Roman" panose="02020603050405020304" pitchFamily="18" charset="0"/>
              </a:rPr>
              <a:t>With</a:t>
            </a:r>
            <a:r>
              <a:rPr lang="en-US" altLang="zh-CN" sz="2000" b="0" i="0" dirty="0">
                <a:solidFill>
                  <a:srgbClr val="313030"/>
                </a:solidFill>
                <a:effectLst/>
                <a:latin typeface="Times New Roman" panose="02020603050405020304" pitchFamily="18" charset="0"/>
                <a:cs typeface="Times New Roman" panose="02020603050405020304" pitchFamily="18" charset="0"/>
              </a:rPr>
              <a:t> eight main exhibition areas, </a:t>
            </a:r>
            <a:r>
              <a:rPr lang="en-US" altLang="zh-CN" sz="2000" b="0" i="0" dirty="0">
                <a:solidFill>
                  <a:srgbClr val="FF0000"/>
                </a:solidFill>
                <a:effectLst/>
                <a:latin typeface="Times New Roman" panose="02020603050405020304" pitchFamily="18" charset="0"/>
                <a:cs typeface="Times New Roman" panose="02020603050405020304" pitchFamily="18" charset="0"/>
              </a:rPr>
              <a:t>one of the highlights is </a:t>
            </a:r>
            <a:r>
              <a:rPr lang="en-US" altLang="zh-CN" sz="2000" b="0" i="0" dirty="0">
                <a:solidFill>
                  <a:srgbClr val="313030"/>
                </a:solidFill>
                <a:effectLst/>
                <a:latin typeface="Times New Roman" panose="02020603050405020304" pitchFamily="18" charset="0"/>
                <a:cs typeface="Times New Roman" panose="02020603050405020304" pitchFamily="18" charset="0"/>
              </a:rPr>
              <a:t>the newly-introduced "National Supply and Marketing Tea Zone," </a:t>
            </a:r>
            <a:r>
              <a:rPr lang="en-US" altLang="zh-CN" sz="2000" b="1" i="0" dirty="0">
                <a:solidFill>
                  <a:srgbClr val="313030"/>
                </a:solidFill>
                <a:effectLst/>
                <a:latin typeface="Times New Roman" panose="02020603050405020304" pitchFamily="18" charset="0"/>
                <a:cs typeface="Times New Roman" panose="02020603050405020304" pitchFamily="18" charset="0"/>
              </a:rPr>
              <a:t>which</a:t>
            </a:r>
            <a:r>
              <a:rPr lang="en-US" altLang="zh-CN" sz="2000" b="0" i="0" dirty="0">
                <a:solidFill>
                  <a:srgbClr val="313030"/>
                </a:solidFill>
                <a:effectLst/>
                <a:latin typeface="Times New Roman" panose="02020603050405020304" pitchFamily="18" charset="0"/>
                <a:cs typeface="Times New Roman" panose="02020603050405020304" pitchFamily="18" charset="0"/>
              </a:rPr>
              <a:t> brings together supply and marketing cooperatives from 13 provinces and cities across China.</a:t>
            </a:r>
            <a:endParaRPr lang="en-US" altLang="zh-CN" sz="2000" b="0" i="0" dirty="0">
              <a:solidFill>
                <a:srgbClr val="313030"/>
              </a:solidFill>
              <a:effectLst/>
              <a:latin typeface="Times New Roman" panose="02020603050405020304" pitchFamily="18" charset="0"/>
              <a:cs typeface="Times New Roman" panose="02020603050405020304" pitchFamily="18" charset="0"/>
            </a:endParaRPr>
          </a:p>
        </p:txBody>
      </p:sp>
      <p:sp>
        <p:nvSpPr>
          <p:cNvPr id="11" name="文本框 10"/>
          <p:cNvSpPr txBox="1"/>
          <p:nvPr/>
        </p:nvSpPr>
        <p:spPr>
          <a:xfrm>
            <a:off x="8391172" y="985782"/>
            <a:ext cx="3687167" cy="5324535"/>
          </a:xfrm>
          <a:prstGeom prst="rect">
            <a:avLst/>
          </a:prstGeom>
          <a:noFill/>
        </p:spPr>
        <p:txBody>
          <a:bodyPr wrap="square">
            <a:spAutoFit/>
          </a:bodyPr>
          <a:lstStyle/>
          <a:p>
            <a:pPr algn="just"/>
            <a:r>
              <a:rPr lang="en-US" altLang="zh-CN" sz="2000" b="0" i="0" dirty="0">
                <a:solidFill>
                  <a:srgbClr val="313030"/>
                </a:solidFill>
                <a:effectLst/>
                <a:latin typeface="Times New Roman" panose="02020603050405020304" pitchFamily="18" charset="0"/>
                <a:cs typeface="Times New Roman" panose="02020603050405020304" pitchFamily="18" charset="0"/>
              </a:rPr>
              <a:t>This year's expo </a:t>
            </a:r>
            <a:r>
              <a:rPr lang="en-US" altLang="zh-CN" sz="2000" b="0" i="0" dirty="0">
                <a:solidFill>
                  <a:srgbClr val="FF0000"/>
                </a:solidFill>
                <a:effectLst/>
                <a:latin typeface="Times New Roman" panose="02020603050405020304" pitchFamily="18" charset="0"/>
                <a:cs typeface="Times New Roman" panose="02020603050405020304" pitchFamily="18" charset="0"/>
              </a:rPr>
              <a:t>seeks to</a:t>
            </a:r>
            <a:r>
              <a:rPr lang="en-US" altLang="zh-CN" sz="2000" b="0" i="0" dirty="0">
                <a:solidFill>
                  <a:srgbClr val="313030"/>
                </a:solidFill>
                <a:effectLst/>
                <a:latin typeface="Times New Roman" panose="02020603050405020304" pitchFamily="18" charset="0"/>
                <a:cs typeface="Times New Roman" panose="02020603050405020304" pitchFamily="18" charset="0"/>
              </a:rPr>
              <a:t> explore innovations and promote the development of north-south tea trade. Throughout the event, arrangements </a:t>
            </a:r>
            <a:r>
              <a:rPr lang="en-US" altLang="zh-CN" sz="2000" b="0" i="0" dirty="0">
                <a:solidFill>
                  <a:srgbClr val="FF0000"/>
                </a:solidFill>
                <a:effectLst/>
                <a:latin typeface="Times New Roman" panose="02020603050405020304" pitchFamily="18" charset="0"/>
                <a:cs typeface="Times New Roman" panose="02020603050405020304" pitchFamily="18" charset="0"/>
              </a:rPr>
              <a:t>are set to </a:t>
            </a:r>
            <a:r>
              <a:rPr lang="en-US" altLang="zh-CN" sz="2000" b="0" i="0" dirty="0">
                <a:solidFill>
                  <a:srgbClr val="313030"/>
                </a:solidFill>
                <a:effectLst/>
                <a:latin typeface="Times New Roman" panose="02020603050405020304" pitchFamily="18" charset="0"/>
                <a:cs typeface="Times New Roman" panose="02020603050405020304" pitchFamily="18" charset="0"/>
              </a:rPr>
              <a:t>be made for inspection visits and exchange, facilitating cooperation and communication between tea industries across different provinces.</a:t>
            </a:r>
            <a:endParaRPr lang="en-US" altLang="zh-CN" sz="2000" b="0" i="0" dirty="0">
              <a:solidFill>
                <a:srgbClr val="313030"/>
              </a:solidFill>
              <a:effectLst/>
              <a:latin typeface="Times New Roman" panose="02020603050405020304" pitchFamily="18" charset="0"/>
              <a:cs typeface="Times New Roman" panose="02020603050405020304" pitchFamily="18" charset="0"/>
            </a:endParaRPr>
          </a:p>
          <a:p>
            <a:pPr algn="just"/>
            <a:endParaRPr lang="en-US" altLang="zh-CN" sz="2000" dirty="0">
              <a:solidFill>
                <a:srgbClr val="313030"/>
              </a:solidFill>
              <a:latin typeface="Times New Roman" panose="02020603050405020304" pitchFamily="18" charset="0"/>
              <a:cs typeface="Times New Roman" panose="02020603050405020304" pitchFamily="18" charset="0"/>
            </a:endParaRPr>
          </a:p>
          <a:p>
            <a:pPr algn="just"/>
            <a:r>
              <a:rPr lang="en-US" altLang="zh-CN" sz="2000" b="0" i="0" dirty="0">
                <a:solidFill>
                  <a:srgbClr val="313030"/>
                </a:solidFill>
                <a:effectLst/>
                <a:latin typeface="Times New Roman" panose="02020603050405020304" pitchFamily="18" charset="0"/>
                <a:cs typeface="Times New Roman" panose="02020603050405020304" pitchFamily="18" charset="0"/>
              </a:rPr>
              <a:t>The 17th China Xi'an International Tea Expo will </a:t>
            </a:r>
            <a:r>
              <a:rPr lang="en-US" altLang="zh-CN" sz="2000" b="0" i="0" dirty="0">
                <a:solidFill>
                  <a:srgbClr val="FF0000"/>
                </a:solidFill>
                <a:effectLst/>
                <a:latin typeface="Times New Roman" panose="02020603050405020304" pitchFamily="18" charset="0"/>
                <a:cs typeface="Times New Roman" panose="02020603050405020304" pitchFamily="18" charset="0"/>
              </a:rPr>
              <a:t>continue</a:t>
            </a:r>
            <a:r>
              <a:rPr lang="en-US" altLang="zh-CN" sz="2000" b="0" i="0" dirty="0">
                <a:solidFill>
                  <a:srgbClr val="313030"/>
                </a:solidFill>
                <a:effectLst/>
                <a:latin typeface="Times New Roman" panose="02020603050405020304" pitchFamily="18" charset="0"/>
                <a:cs typeface="Times New Roman" panose="02020603050405020304" pitchFamily="18" charset="0"/>
              </a:rPr>
              <a:t> until June 5, </a:t>
            </a:r>
            <a:r>
              <a:rPr lang="en-US" altLang="zh-CN" sz="2000" b="0" i="0" dirty="0">
                <a:solidFill>
                  <a:srgbClr val="FF0000"/>
                </a:solidFill>
                <a:effectLst/>
                <a:latin typeface="Times New Roman" panose="02020603050405020304" pitchFamily="18" charset="0"/>
                <a:cs typeface="Times New Roman" panose="02020603050405020304" pitchFamily="18" charset="0"/>
              </a:rPr>
              <a:t>providing ample time for tea enthusiasts </a:t>
            </a:r>
            <a:r>
              <a:rPr lang="en-US" altLang="zh-CN" sz="2000" b="0" i="0" dirty="0">
                <a:solidFill>
                  <a:srgbClr val="313030"/>
                </a:solidFill>
                <a:effectLst/>
                <a:latin typeface="Times New Roman" panose="02020603050405020304" pitchFamily="18" charset="0"/>
                <a:cs typeface="Times New Roman" panose="02020603050405020304" pitchFamily="18" charset="0"/>
              </a:rPr>
              <a:t>and industry professionals </a:t>
            </a:r>
            <a:r>
              <a:rPr lang="en-US" altLang="zh-CN" sz="2000" b="0" i="0" dirty="0">
                <a:solidFill>
                  <a:srgbClr val="FF0000"/>
                </a:solidFill>
                <a:effectLst/>
                <a:latin typeface="Times New Roman" panose="02020603050405020304" pitchFamily="18" charset="0"/>
                <a:cs typeface="Times New Roman" panose="02020603050405020304" pitchFamily="18" charset="0"/>
              </a:rPr>
              <a:t>to partake in this remarkable event.</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113661" y="280231"/>
            <a:ext cx="11868132" cy="461665"/>
          </a:xfrm>
          <a:prstGeom prst="rect">
            <a:avLst/>
          </a:prstGeom>
          <a:solidFill>
            <a:schemeClr val="accent4">
              <a:lumMod val="40000"/>
              <a:lumOff val="60000"/>
            </a:schemeClr>
          </a:solidFill>
        </p:spPr>
        <p:txBody>
          <a:bodyPr wrap="square">
            <a:spAutoFit/>
          </a:bodyPr>
          <a:lstStyle/>
          <a:p>
            <a:pPr lvl="0" algn="ctr" eaLnBrk="0" fontAlgn="base" hangingPunct="0">
              <a:spcBef>
                <a:spcPct val="0"/>
              </a:spcBef>
              <a:spcAft>
                <a:spcPct val="0"/>
              </a:spcAft>
              <a:defRPr/>
            </a:pPr>
            <a:r>
              <a:rPr lang="en-US" altLang="zh-CN" sz="2400" b="1" kern="0" dirty="0">
                <a:latin typeface="Times New Roman" panose="02020603050405020304" pitchFamily="18" charset="0"/>
                <a:ea typeface="宋体" panose="02010600030101010101" pitchFamily="2" charset="-122"/>
                <a:cs typeface="Times New Roman" panose="02020603050405020304" pitchFamily="18" charset="0"/>
              </a:rPr>
              <a:t>Learn real English in context</a:t>
            </a:r>
            <a:endParaRPr lang="en-US" altLang="zh-CN" sz="2400" b="1" kern="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3"/>
          <a:stretch>
            <a:fillRect/>
          </a:stretch>
        </p:blipFill>
        <p:spPr>
          <a:xfrm>
            <a:off x="1021811" y="-360021"/>
            <a:ext cx="1637306" cy="1637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3691" y="2316904"/>
            <a:ext cx="7840719" cy="43614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2"/>
          <a:stretch>
            <a:fillRect/>
          </a:stretch>
        </p:blipFill>
        <p:spPr>
          <a:xfrm>
            <a:off x="277479" y="179696"/>
            <a:ext cx="7973144" cy="2883048"/>
          </a:xfrm>
          <a:prstGeom prst="rect">
            <a:avLst/>
          </a:prstGeom>
        </p:spPr>
      </p:pic>
      <p:sp>
        <p:nvSpPr>
          <p:cNvPr id="7" name="文本框 6"/>
          <p:cNvSpPr txBox="1"/>
          <p:nvPr/>
        </p:nvSpPr>
        <p:spPr>
          <a:xfrm>
            <a:off x="277479" y="2584876"/>
            <a:ext cx="7973144" cy="4093428"/>
          </a:xfrm>
          <a:prstGeom prst="rect">
            <a:avLst/>
          </a:prstGeom>
          <a:solidFill>
            <a:schemeClr val="bg1"/>
          </a:solidFill>
        </p:spPr>
        <p:txBody>
          <a:bodyPr wrap="square">
            <a:spAutoFit/>
          </a:bodyPr>
          <a:lstStyle/>
          <a:p>
            <a:pPr algn="just"/>
            <a:r>
              <a:rPr lang="en-US" altLang="zh-CN" sz="2000" b="0" i="0" dirty="0">
                <a:solidFill>
                  <a:srgbClr val="414040"/>
                </a:solidFill>
                <a:effectLst/>
                <a:latin typeface="Times New Roman" panose="02020603050405020304" pitchFamily="18" charset="0"/>
              </a:rPr>
              <a:t>HANGZHOU -- The Fourth China International Tea Expo </a:t>
            </a:r>
            <a:r>
              <a:rPr lang="en-US" altLang="zh-CN" sz="2000" b="0" i="0" dirty="0">
                <a:solidFill>
                  <a:srgbClr val="FF0000"/>
                </a:solidFill>
                <a:effectLst/>
                <a:latin typeface="Times New Roman" panose="02020603050405020304" pitchFamily="18" charset="0"/>
              </a:rPr>
              <a:t>kicked off </a:t>
            </a:r>
            <a:r>
              <a:rPr lang="en-US" altLang="zh-CN" sz="2000" b="0" i="0" dirty="0">
                <a:solidFill>
                  <a:srgbClr val="414040"/>
                </a:solidFill>
                <a:effectLst/>
                <a:latin typeface="Times New Roman" panose="02020603050405020304" pitchFamily="18" charset="0"/>
              </a:rPr>
              <a:t>on Friday in Hangzhou, the capital city of East China's Zhejiang province.</a:t>
            </a:r>
            <a:endParaRPr lang="en-US" altLang="zh-CN" sz="2000" b="0" i="0" dirty="0">
              <a:solidFill>
                <a:srgbClr val="414040"/>
              </a:solidFill>
              <a:effectLst/>
              <a:latin typeface="Times New Roman" panose="02020603050405020304" pitchFamily="18" charset="0"/>
            </a:endParaRPr>
          </a:p>
          <a:p>
            <a:pPr algn="just"/>
            <a:r>
              <a:rPr lang="en-US" altLang="zh-CN" sz="2000" b="0" i="0" dirty="0">
                <a:solidFill>
                  <a:srgbClr val="FF0000"/>
                </a:solidFill>
                <a:effectLst/>
                <a:latin typeface="Times New Roman" panose="02020603050405020304" pitchFamily="18" charset="0"/>
              </a:rPr>
              <a:t>Themed</a:t>
            </a:r>
            <a:r>
              <a:rPr lang="en-US" altLang="zh-CN" sz="2000" b="0" i="0" dirty="0">
                <a:solidFill>
                  <a:srgbClr val="414040"/>
                </a:solidFill>
                <a:effectLst/>
                <a:latin typeface="Times New Roman" panose="02020603050405020304" pitchFamily="18" charset="0"/>
              </a:rPr>
              <a:t> "Tea and the World Share Development," the expo </a:t>
            </a:r>
            <a:r>
              <a:rPr lang="en-US" altLang="zh-CN" sz="2000" b="0" i="0" dirty="0">
                <a:solidFill>
                  <a:srgbClr val="FF0000"/>
                </a:solidFill>
                <a:effectLst/>
                <a:latin typeface="Times New Roman" panose="02020603050405020304" pitchFamily="18" charset="0"/>
              </a:rPr>
              <a:t>launched</a:t>
            </a:r>
            <a:r>
              <a:rPr lang="en-US" altLang="zh-CN" sz="2000" b="0" i="0" dirty="0">
                <a:solidFill>
                  <a:srgbClr val="414040"/>
                </a:solidFill>
                <a:effectLst/>
                <a:latin typeface="Times New Roman" panose="02020603050405020304" pitchFamily="18" charset="0"/>
              </a:rPr>
              <a:t> in the Hangzhou International Expo Center on Friday, May 21, also observed as International Tea Day.</a:t>
            </a:r>
            <a:endParaRPr lang="en-US" altLang="zh-CN" sz="2000" b="0" i="0" dirty="0">
              <a:solidFill>
                <a:srgbClr val="414040"/>
              </a:solidFill>
              <a:effectLst/>
              <a:latin typeface="Times New Roman" panose="02020603050405020304" pitchFamily="18" charset="0"/>
            </a:endParaRPr>
          </a:p>
          <a:p>
            <a:pPr algn="just"/>
            <a:r>
              <a:rPr lang="en-US" altLang="zh-CN" sz="2000" b="1" i="0" dirty="0">
                <a:solidFill>
                  <a:srgbClr val="414040"/>
                </a:solidFill>
                <a:effectLst/>
                <a:latin typeface="Times New Roman" panose="02020603050405020304" pitchFamily="18" charset="0"/>
              </a:rPr>
              <a:t>With</a:t>
            </a:r>
            <a:r>
              <a:rPr lang="en-US" altLang="zh-CN" sz="2000" b="0" i="0" dirty="0">
                <a:solidFill>
                  <a:srgbClr val="414040"/>
                </a:solidFill>
                <a:effectLst/>
                <a:latin typeface="Times New Roman" panose="02020603050405020304" pitchFamily="18" charset="0"/>
              </a:rPr>
              <a:t> an area of 70,000 square meters, the expo </a:t>
            </a:r>
            <a:r>
              <a:rPr lang="en-US" altLang="zh-CN" sz="2000" b="0" i="0" dirty="0">
                <a:solidFill>
                  <a:srgbClr val="FF0000"/>
                </a:solidFill>
                <a:effectLst/>
                <a:latin typeface="Times New Roman" panose="02020603050405020304" pitchFamily="18" charset="0"/>
              </a:rPr>
              <a:t>set up </a:t>
            </a:r>
            <a:r>
              <a:rPr lang="en-US" altLang="zh-CN" sz="2000" b="0" i="0" dirty="0">
                <a:solidFill>
                  <a:srgbClr val="414040"/>
                </a:solidFill>
                <a:effectLst/>
                <a:latin typeface="Times New Roman" panose="02020603050405020304" pitchFamily="18" charset="0"/>
              </a:rPr>
              <a:t>3,423 booths and </a:t>
            </a:r>
            <a:r>
              <a:rPr lang="en-US" altLang="zh-CN" sz="2000" b="0" i="0" dirty="0">
                <a:solidFill>
                  <a:srgbClr val="FF0000"/>
                </a:solidFill>
                <a:effectLst/>
                <a:latin typeface="Times New Roman" panose="02020603050405020304" pitchFamily="18" charset="0"/>
              </a:rPr>
              <a:t>attract</a:t>
            </a:r>
            <a:r>
              <a:rPr lang="en-US" altLang="zh-CN" sz="2000" b="0" i="0" dirty="0">
                <a:solidFill>
                  <a:srgbClr val="414040"/>
                </a:solidFill>
                <a:effectLst/>
                <a:latin typeface="Times New Roman" panose="02020603050405020304" pitchFamily="18" charset="0"/>
              </a:rPr>
              <a:t>ed more than 1,500 exhibitors and over 3,600 professional buyers from home and abroad.</a:t>
            </a:r>
            <a:endParaRPr lang="en-US" altLang="zh-CN" sz="2000" b="0" i="0" dirty="0">
              <a:solidFill>
                <a:srgbClr val="414040"/>
              </a:solidFill>
              <a:effectLst/>
              <a:latin typeface="Times New Roman" panose="02020603050405020304" pitchFamily="18" charset="0"/>
            </a:endParaRPr>
          </a:p>
          <a:p>
            <a:pPr algn="just"/>
            <a:r>
              <a:rPr lang="en-US" altLang="zh-CN" sz="2000" b="0" i="0" dirty="0">
                <a:solidFill>
                  <a:srgbClr val="414040"/>
                </a:solidFill>
                <a:effectLst/>
                <a:latin typeface="Times New Roman" panose="02020603050405020304" pitchFamily="18" charset="0"/>
              </a:rPr>
              <a:t>On Friday, 20 countries' ambassadors to China, including Kenya, Morocco, the Netherlands, Russia, Chile, Vietnam, and Sri Lanka, as well as the United Nations resident coordinator in China, also attended the expo.</a:t>
            </a:r>
            <a:endParaRPr lang="en-US" altLang="zh-CN" sz="2000" b="0" i="0" dirty="0">
              <a:solidFill>
                <a:srgbClr val="414040"/>
              </a:solidFill>
              <a:effectLst/>
              <a:latin typeface="Times New Roman" panose="02020603050405020304" pitchFamily="18" charset="0"/>
            </a:endParaRPr>
          </a:p>
          <a:p>
            <a:pPr algn="just"/>
            <a:r>
              <a:rPr lang="en-US" altLang="zh-CN" sz="2000" b="0" i="0" u="sng" dirty="0">
                <a:solidFill>
                  <a:srgbClr val="414040"/>
                </a:solidFill>
                <a:effectLst/>
                <a:latin typeface="Times New Roman" panose="02020603050405020304" pitchFamily="18" charset="0"/>
              </a:rPr>
              <a:t>During the five-day expo, </a:t>
            </a:r>
            <a:r>
              <a:rPr lang="en-US" altLang="zh-CN" sz="2000" b="0" i="0" u="sng" dirty="0">
                <a:solidFill>
                  <a:srgbClr val="FF0000"/>
                </a:solidFill>
                <a:effectLst/>
                <a:latin typeface="Times New Roman" panose="02020603050405020304" pitchFamily="18" charset="0"/>
              </a:rPr>
              <a:t>a series of </a:t>
            </a:r>
            <a:r>
              <a:rPr lang="en-US" altLang="zh-CN" sz="2000" b="0" i="0" u="sng" dirty="0">
                <a:solidFill>
                  <a:srgbClr val="414040"/>
                </a:solidFill>
                <a:effectLst/>
                <a:latin typeface="Times New Roman" panose="02020603050405020304" pitchFamily="18" charset="0"/>
              </a:rPr>
              <a:t>activities will take place. These include a tea summit forum, tourism conference, and over 70 tea promotion events</a:t>
            </a:r>
            <a:r>
              <a:rPr lang="en-US" altLang="zh-CN" sz="2000" b="0" i="0" dirty="0">
                <a:solidFill>
                  <a:srgbClr val="414040"/>
                </a:solidFill>
                <a:effectLst/>
                <a:latin typeface="Times New Roman" panose="02020603050405020304" pitchFamily="18" charset="0"/>
              </a:rPr>
              <a:t>.</a:t>
            </a:r>
            <a:endParaRPr lang="en-US" altLang="zh-CN" sz="2000" b="0" i="0" dirty="0">
              <a:solidFill>
                <a:srgbClr val="414040"/>
              </a:solidFill>
              <a:effectLst/>
              <a:latin typeface="Times New Roman" panose="02020603050405020304" pitchFamily="18" charset="0"/>
            </a:endParaRPr>
          </a:p>
        </p:txBody>
      </p:sp>
      <p:sp>
        <p:nvSpPr>
          <p:cNvPr id="10" name="文本框 9"/>
          <p:cNvSpPr txBox="1"/>
          <p:nvPr/>
        </p:nvSpPr>
        <p:spPr>
          <a:xfrm>
            <a:off x="420414" y="1066561"/>
            <a:ext cx="11609651" cy="461665"/>
          </a:xfrm>
          <a:prstGeom prst="rect">
            <a:avLst/>
          </a:prstGeom>
          <a:solidFill>
            <a:schemeClr val="accent4">
              <a:lumMod val="40000"/>
              <a:lumOff val="60000"/>
            </a:schemeClr>
          </a:solidFill>
        </p:spPr>
        <p:txBody>
          <a:bodyPr wrap="square">
            <a:spAutoFit/>
          </a:bodyPr>
          <a:lstStyle/>
          <a:p>
            <a:pPr lvl="0" algn="ctr" eaLnBrk="0" fontAlgn="base" hangingPunct="0">
              <a:spcBef>
                <a:spcPct val="0"/>
              </a:spcBef>
              <a:spcAft>
                <a:spcPct val="0"/>
              </a:spcAft>
              <a:defRPr/>
            </a:pPr>
            <a:r>
              <a:rPr lang="en-US" altLang="zh-CN" sz="2400" b="1" kern="0" dirty="0">
                <a:latin typeface="Times New Roman" panose="02020603050405020304" pitchFamily="18" charset="0"/>
                <a:ea typeface="宋体" panose="02010600030101010101" pitchFamily="2" charset="-122"/>
                <a:cs typeface="Times New Roman" panose="02020603050405020304" pitchFamily="18" charset="0"/>
              </a:rPr>
              <a:t>Learn real English in context</a:t>
            </a:r>
            <a:endParaRPr lang="en-US" altLang="zh-CN" sz="2400" b="1" kern="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图片 10"/>
          <p:cNvPicPr>
            <a:picLocks noChangeAspect="1"/>
          </p:cNvPicPr>
          <p:nvPr/>
        </p:nvPicPr>
        <p:blipFill>
          <a:blip r:embed="rId3"/>
          <a:stretch>
            <a:fillRect/>
          </a:stretch>
        </p:blipFill>
        <p:spPr>
          <a:xfrm>
            <a:off x="8664115" y="15112"/>
            <a:ext cx="1637306" cy="1637306"/>
          </a:xfrm>
          <a:prstGeom prst="rect">
            <a:avLst/>
          </a:prstGeom>
        </p:spPr>
      </p:pic>
      <p:pic>
        <p:nvPicPr>
          <p:cNvPr id="13" name="图片 12"/>
          <p:cNvPicPr>
            <a:picLocks noChangeAspect="1"/>
          </p:cNvPicPr>
          <p:nvPr/>
        </p:nvPicPr>
        <p:blipFill>
          <a:blip r:embed="rId4"/>
          <a:stretch>
            <a:fillRect/>
          </a:stretch>
        </p:blipFill>
        <p:spPr>
          <a:xfrm>
            <a:off x="8532998" y="1860331"/>
            <a:ext cx="3497068" cy="476220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a:spLocks noChangeArrowheads="1"/>
          </p:cNvSpPr>
          <p:nvPr/>
        </p:nvSpPr>
        <p:spPr bwMode="auto">
          <a:xfrm>
            <a:off x="598432" y="418443"/>
            <a:ext cx="1803400" cy="460375"/>
          </a:xfrm>
          <a:prstGeom prst="rect">
            <a:avLst/>
          </a:prstGeom>
          <a:solidFill>
            <a:srgbClr val="9FC8E3"/>
          </a:solidFill>
          <a:ln>
            <a:no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功能词句</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 name="矩形: 圆角 3"/>
          <p:cNvSpPr/>
          <p:nvPr/>
        </p:nvSpPr>
        <p:spPr bwMode="auto">
          <a:xfrm>
            <a:off x="504497" y="986364"/>
            <a:ext cx="11340662" cy="4052615"/>
          </a:xfrm>
          <a:prstGeom prst="roundRect">
            <a:avLst/>
          </a:prstGeom>
          <a:solidFill>
            <a:schemeClr val="bg1">
              <a:lumMod val="95000"/>
              <a:alpha val="93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mn-cs"/>
            </a:endParaRPr>
          </a:p>
        </p:txBody>
      </p:sp>
      <p:pic>
        <p:nvPicPr>
          <p:cNvPr id="2050" name="Picture 2" descr="Tea Tasting Experience - Pu'er Session - Wednesday, July 24, 2019 19:00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2203" y="5038980"/>
            <a:ext cx="570547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ea Tasting Experience - Pu'er Session - Wednesday, July 24, 2019 19:00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9684" y="5038979"/>
            <a:ext cx="5705475" cy="202882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1135977" y="974244"/>
            <a:ext cx="4343312"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As scheduled/As arranged</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dirty="0">
                <a:solidFill>
                  <a:srgbClr val="000000"/>
                </a:solidFill>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a:t>
            </a:r>
            <a:r>
              <a:rPr lang="en-US" altLang="zh-CN" sz="2400" dirty="0">
                <a:solidFill>
                  <a:srgbClr val="000000"/>
                </a:solidFill>
                <a:latin typeface="Times New Roman" panose="02020603050405020304" pitchFamily="18" charset="0"/>
                <a:ea typeface="等线" panose="02010600030101010101" charset="-122"/>
                <a:cs typeface="Times New Roman" panose="02020603050405020304" pitchFamily="18" charset="0"/>
              </a:rPr>
              <a:t>Tea enthusiasts</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endParaRPr>
          </a:p>
          <a:p>
            <a:pPr lvl="0">
              <a:defRPr/>
            </a:pPr>
            <a:r>
              <a:rPr lang="en-US" altLang="zh-CN"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dirty="0">
                <a:solidFill>
                  <a:srgbClr val="000000"/>
                </a:solidFill>
                <a:latin typeface="Times New Roman" panose="02020603050405020304" pitchFamily="18" charset="0"/>
                <a:ea typeface="等线" panose="02010600030101010101" charset="-122"/>
                <a:cs typeface="Times New Roman" panose="02020603050405020304" pitchFamily="18" charset="0"/>
              </a:rPr>
              <a:t>Kick off</a:t>
            </a:r>
            <a:endParaRPr lang="en-US" altLang="zh-CN" sz="2400" dirty="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lvl="0">
              <a:defRPr/>
            </a:pPr>
            <a:r>
              <a:rPr lang="en-US" altLang="zh-CN"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Commence/launch</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endParaRPr>
          </a:p>
          <a:p>
            <a:pPr lvl="0">
              <a:defRPr/>
            </a:pPr>
            <a:r>
              <a:rPr lang="en-US" altLang="zh-CN"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dirty="0">
                <a:solidFill>
                  <a:srgbClr val="000000"/>
                </a:solidFill>
                <a:latin typeface="Times New Roman" panose="02020603050405020304" pitchFamily="18" charset="0"/>
                <a:ea typeface="等线" panose="02010600030101010101" charset="-122"/>
                <a:cs typeface="Times New Roman" panose="02020603050405020304" pitchFamily="18" charset="0"/>
              </a:rPr>
              <a:t>Promise to</a:t>
            </a:r>
            <a:endParaRPr lang="en-US" altLang="zh-CN" sz="2400" dirty="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marL="342900" lvl="0" indent="-342900">
              <a:buFont typeface="Wingdings" panose="05000000000000000000" pitchFamily="2" charset="2"/>
              <a:buChar char="w"/>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Seek to</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342900" lvl="0" indent="-342900">
              <a:buFont typeface="Wingdings" panose="05000000000000000000" pitchFamily="2" charset="2"/>
              <a:buChar char="w"/>
              <a:defRPr/>
            </a:pPr>
            <a:r>
              <a:rPr lang="en-US" altLang="zh-CN" sz="2400" dirty="0">
                <a:latin typeface="Times New Roman" panose="02020603050405020304" pitchFamily="18" charset="0"/>
                <a:cs typeface="Times New Roman" panose="02020603050405020304" pitchFamily="18" charset="0"/>
              </a:rPr>
              <a:t>range from… to..</a:t>
            </a:r>
            <a:endParaRPr lang="en-US" altLang="zh-CN" sz="24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w"/>
              <a:defRPr/>
            </a:pPr>
            <a:r>
              <a:rPr lang="en-US" altLang="zh-CN" sz="2400" dirty="0">
                <a:latin typeface="Times New Roman" panose="02020603050405020304" pitchFamily="18" charset="0"/>
                <a:cs typeface="Times New Roman" panose="02020603050405020304" pitchFamily="18" charset="0"/>
              </a:rPr>
              <a:t>a variety of/a series of</a:t>
            </a:r>
            <a:endParaRPr lang="en-US" altLang="zh-CN" sz="24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w"/>
              <a:defRPr/>
            </a:pPr>
            <a:r>
              <a:rPr lang="en-US" altLang="zh-CN" sz="2400" dirty="0">
                <a:latin typeface="Times New Roman" panose="02020603050405020304" pitchFamily="18" charset="0"/>
                <a:cs typeface="Times New Roman" panose="02020603050405020304" pitchFamily="18" charset="0"/>
              </a:rPr>
              <a:t>on display </a:t>
            </a:r>
            <a:endParaRPr lang="en-US" altLang="zh-CN" sz="24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w"/>
              <a:defRPr/>
            </a:pPr>
            <a:r>
              <a:rPr kumimoji="0" lang="en-US" altLang="zh-CN" sz="2400" b="0" i="0" u="none"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Partake in</a:t>
            </a:r>
            <a:endParaRPr kumimoji="0" lang="en-US" altLang="zh-CN" sz="2400" b="0" i="0" u="none"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a:p>
            <a:pPr marL="342900" lvl="0" indent="-342900">
              <a:buFont typeface="Wingdings" panose="05000000000000000000" pitchFamily="2" charset="2"/>
              <a:buChar char="w"/>
              <a:defRPr/>
            </a:pPr>
            <a:r>
              <a:rPr lang="en-US" altLang="zh-CN" sz="2400" dirty="0">
                <a:latin typeface="Times New Roman" panose="02020603050405020304" pitchFamily="18" charset="0"/>
                <a:ea typeface="等线" panose="02010600030101010101" charset="-122"/>
                <a:cs typeface="Times New Roman" panose="02020603050405020304" pitchFamily="18" charset="0"/>
              </a:rPr>
              <a:t>…</a:t>
            </a:r>
            <a:r>
              <a:rPr kumimoji="0" lang="en-US" altLang="zh-CN" sz="2400" b="0" i="0" u="none"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a:t>
            </a:r>
            <a:endParaRPr kumimoji="0" lang="en-US" altLang="zh-CN" sz="2400" b="0" i="0" u="none"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8" name="文本框 7"/>
          <p:cNvSpPr txBox="1"/>
          <p:nvPr/>
        </p:nvSpPr>
        <p:spPr>
          <a:xfrm>
            <a:off x="5947678" y="986363"/>
            <a:ext cx="5911105"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With</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rPr>
              <a:t> one of the highlights is ….</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noProof="0" dirty="0">
                <a:solidFill>
                  <a:srgbClr val="000000"/>
                </a:solidFill>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r>
              <a:rPr lang="en-US" altLang="zh-CN" sz="2400" b="1" noProof="0" dirty="0">
                <a:solidFill>
                  <a:srgbClr val="000000"/>
                </a:solidFill>
                <a:latin typeface="Times New Roman" panose="02020603050405020304" pitchFamily="18" charset="0"/>
                <a:ea typeface="等线" panose="02010600030101010101" charset="-122"/>
                <a:cs typeface="Times New Roman" panose="02020603050405020304" pitchFamily="18" charset="0"/>
              </a:rPr>
              <a:t>What</a:t>
            </a:r>
            <a:r>
              <a:rPr lang="en-US" altLang="zh-CN" sz="2400" noProof="0" dirty="0">
                <a:solidFill>
                  <a:srgbClr val="000000"/>
                </a:solidFill>
                <a:latin typeface="Times New Roman" panose="02020603050405020304" pitchFamily="18" charset="0"/>
                <a:ea typeface="等线" panose="02010600030101010101" charset="-122"/>
                <a:cs typeface="Times New Roman" panose="02020603050405020304" pitchFamily="18" charset="0"/>
              </a:rPr>
              <a:t> highlights the exhibition is …</a:t>
            </a:r>
            <a:endParaRPr lang="en-US" altLang="zh-CN" sz="2400" noProof="0" dirty="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lvl="0">
              <a:defRPr/>
            </a:pPr>
            <a:r>
              <a:rPr lang="en-US" altLang="zh-CN"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sz="2400" dirty="0">
                <a:solidFill>
                  <a:srgbClr val="FF0000"/>
                </a:solidFill>
                <a:latin typeface="Times New Roman" panose="02020603050405020304" pitchFamily="18" charset="0"/>
                <a:cs typeface="Times New Roman" panose="02020603050405020304" pitchFamily="18" charset="0"/>
              </a:rPr>
              <a:t>featuring</a:t>
            </a:r>
            <a:r>
              <a:rPr lang="en-US" altLang="zh-CN" sz="2400" dirty="0">
                <a:solidFill>
                  <a:srgbClr val="000000"/>
                </a:solidFill>
                <a:latin typeface="Times New Roman" panose="02020603050405020304" pitchFamily="18" charset="0"/>
                <a:cs typeface="Times New Roman" panose="02020603050405020304" pitchFamily="18" charset="0"/>
              </a:rPr>
              <a:t> an </a:t>
            </a:r>
            <a:r>
              <a:rPr lang="en-US" altLang="zh-CN" sz="2400" dirty="0">
                <a:solidFill>
                  <a:srgbClr val="FF0000"/>
                </a:solidFill>
                <a:latin typeface="Times New Roman" panose="02020603050405020304" pitchFamily="18" charset="0"/>
                <a:cs typeface="Times New Roman" panose="02020603050405020304" pitchFamily="18" charset="0"/>
              </a:rPr>
              <a:t>expanded</a:t>
            </a:r>
            <a:r>
              <a:rPr lang="en-US" altLang="zh-CN" sz="2400" dirty="0">
                <a:solidFill>
                  <a:srgbClr val="000000"/>
                </a:solidFill>
                <a:latin typeface="Times New Roman" panose="02020603050405020304" pitchFamily="18" charset="0"/>
                <a:cs typeface="Times New Roman" panose="02020603050405020304" pitchFamily="18" charset="0"/>
              </a:rPr>
              <a:t> exhibition area of </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rrangements/activities are set to be made for inspection visits and exchange, </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facilitating</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lvl="0">
              <a:defRPr/>
            </a:pPr>
            <a:r>
              <a:rPr lang="en-US" altLang="zh-C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providing </a:t>
            </a:r>
            <a:r>
              <a:rPr lang="en-US" altLang="zh-C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ample </a:t>
            </a:r>
            <a:r>
              <a:rPr lang="en-US" altLang="zh-C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time for tea enthusiasts to partake in this </a:t>
            </a:r>
            <a:r>
              <a:rPr lang="en-US" altLang="zh-C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remarkable </a:t>
            </a:r>
            <a:r>
              <a:rPr lang="en-US" altLang="zh-C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event. </a:t>
            </a:r>
            <a:endParaRPr lang="en-US" altLang="zh-C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3" name="文本框 2"/>
          <p:cNvSpPr txBox="1">
            <a:spLocks noChangeArrowheads="1"/>
          </p:cNvSpPr>
          <p:nvPr/>
        </p:nvSpPr>
        <p:spPr bwMode="auto">
          <a:xfrm rot="-1359572">
            <a:off x="-211028" y="1140755"/>
            <a:ext cx="906463" cy="523875"/>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主体</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a:spLocks noChangeArrowheads="1"/>
          </p:cNvSpPr>
          <p:nvPr/>
        </p:nvSpPr>
        <p:spPr bwMode="auto">
          <a:xfrm>
            <a:off x="598432" y="418443"/>
            <a:ext cx="1803400" cy="460375"/>
          </a:xfrm>
          <a:prstGeom prst="rect">
            <a:avLst/>
          </a:prstGeom>
          <a:solidFill>
            <a:srgbClr val="9FC8E3"/>
          </a:solidFill>
          <a:ln>
            <a:no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知识激活</a:t>
            </a: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文本框 2"/>
          <p:cNvSpPr txBox="1">
            <a:spLocks noChangeArrowheads="1"/>
          </p:cNvSpPr>
          <p:nvPr/>
        </p:nvSpPr>
        <p:spPr bwMode="auto">
          <a:xfrm rot="-1359572">
            <a:off x="-211028" y="1140755"/>
            <a:ext cx="906463" cy="523875"/>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主体</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
        <p:nvSpPr>
          <p:cNvPr id="4" name="矩形: 圆角 3"/>
          <p:cNvSpPr/>
          <p:nvPr/>
        </p:nvSpPr>
        <p:spPr bwMode="auto">
          <a:xfrm>
            <a:off x="598432" y="986364"/>
            <a:ext cx="11246727" cy="3964009"/>
          </a:xfrm>
          <a:prstGeom prst="roundRect">
            <a:avLst/>
          </a:prstGeom>
          <a:solidFill>
            <a:schemeClr val="bg1">
              <a:lumMod val="95000"/>
              <a:alpha val="93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mn-cs"/>
            </a:endParaRPr>
          </a:p>
        </p:txBody>
      </p:sp>
      <p:pic>
        <p:nvPicPr>
          <p:cNvPr id="2050" name="Picture 2" descr="Tea Tasting Experience - Pu'er Session - Wednesday, July 24, 2019 19:00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2203" y="5038980"/>
            <a:ext cx="570547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ea Tasting Experience - Pu'er Session - Wednesday, July 24, 2019 19:00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9684" y="5038979"/>
            <a:ext cx="5705475" cy="202882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940539" y="1098289"/>
            <a:ext cx="10904619" cy="769441"/>
          </a:xfrm>
          <a:prstGeom prst="rect">
            <a:avLst/>
          </a:prstGeom>
          <a:noFill/>
        </p:spPr>
        <p:txBody>
          <a:bodyPr wrap="square">
            <a:spAutoFit/>
          </a:bodyPr>
          <a:lstStyle/>
          <a:p>
            <a:pPr marL="342900" lvl="0" indent="-342900">
              <a:buFont typeface="Wingdings" panose="05000000000000000000" pitchFamily="2" charset="2"/>
              <a:buChar char="n"/>
              <a:defRPr/>
            </a:pP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熟悉你是一个者茶文化爱好者，我很高兴写信</a:t>
            </a:r>
            <a:r>
              <a:rPr lang="zh-CN" altLang="en-US"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告知你我市文化馆将于下周举办中国茶文化展</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_______________________________________________________________</a:t>
            </a:r>
            <a:endParaRPr kumimoji="0" lang="en-US" altLang="zh-C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0" name="文本框 9"/>
          <p:cNvSpPr txBox="1"/>
          <p:nvPr/>
        </p:nvSpPr>
        <p:spPr>
          <a:xfrm>
            <a:off x="940540" y="2074947"/>
            <a:ext cx="10600478"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该展涵盖了与茶有关的各种要素</a:t>
            </a: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r>
              <a:rPr lang="en-US" altLang="zh-CN" sz="2000" dirty="0">
                <a:solidFill>
                  <a:srgbClr val="000000"/>
                </a:solidFill>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to be specific ; ranging from…to…</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_______________________________________________________________</a:t>
            </a:r>
            <a:endParaRPr kumimoji="0" lang="en-US" altLang="zh-C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1" name="文本框 10"/>
          <p:cNvSpPr txBox="1"/>
          <p:nvPr/>
        </p:nvSpPr>
        <p:spPr>
          <a:xfrm>
            <a:off x="940540" y="3013490"/>
            <a:ext cx="11083296" cy="76944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此外，展览最大的亮点是参观者将有机会体验</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endParaRPr lang="en-US" altLang="zh-CN" sz="2000" dirty="0">
              <a:solidFill>
                <a:srgbClr val="000000"/>
              </a:solidFill>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a:p>
            <a:pPr marR="0" lvl="0" algn="l" defTabSz="914400" rtl="0" eaLnBrk="1" fontAlgn="auto" latinLnBrk="0" hangingPunct="1">
              <a:lnSpc>
                <a:spcPct val="100000"/>
              </a:lnSpc>
              <a:spcBef>
                <a:spcPts val="0"/>
              </a:spcBef>
              <a:spcAft>
                <a:spcPts val="0"/>
              </a:spcAft>
              <a:buClrTx/>
              <a:buSzTx/>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_______________________________________________________________</a:t>
            </a:r>
            <a:endParaRPr kumimoji="0" lang="en-US" altLang="zh-C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2" name="文本框 11"/>
          <p:cNvSpPr txBox="1"/>
          <p:nvPr/>
        </p:nvSpPr>
        <p:spPr>
          <a:xfrm>
            <a:off x="940540" y="3861969"/>
            <a:ext cx="10600478" cy="76944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毫无疑问，此次展览必将会是一场视听盛宴。</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_______________________________________________________________</a:t>
            </a:r>
            <a:endParaRPr kumimoji="0" lang="en-US" altLang="zh-C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a:spLocks noChangeArrowheads="1"/>
          </p:cNvSpPr>
          <p:nvPr/>
        </p:nvSpPr>
        <p:spPr bwMode="auto">
          <a:xfrm>
            <a:off x="598432" y="418443"/>
            <a:ext cx="1803400" cy="460375"/>
          </a:xfrm>
          <a:prstGeom prst="rect">
            <a:avLst/>
          </a:prstGeom>
          <a:solidFill>
            <a:srgbClr val="9FC8E3"/>
          </a:solidFill>
          <a:ln>
            <a:no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知识激活</a:t>
            </a: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文本框 2"/>
          <p:cNvSpPr txBox="1">
            <a:spLocks noChangeArrowheads="1"/>
          </p:cNvSpPr>
          <p:nvPr/>
        </p:nvSpPr>
        <p:spPr bwMode="auto">
          <a:xfrm rot="-1359572">
            <a:off x="-211028" y="1140755"/>
            <a:ext cx="906463" cy="523875"/>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主体</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
        <p:nvSpPr>
          <p:cNvPr id="4" name="矩形: 圆角 3"/>
          <p:cNvSpPr/>
          <p:nvPr/>
        </p:nvSpPr>
        <p:spPr bwMode="auto">
          <a:xfrm>
            <a:off x="598432" y="986364"/>
            <a:ext cx="11246727" cy="3964009"/>
          </a:xfrm>
          <a:prstGeom prst="roundRect">
            <a:avLst/>
          </a:prstGeom>
          <a:solidFill>
            <a:schemeClr val="bg1">
              <a:lumMod val="95000"/>
              <a:alpha val="93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mn-cs"/>
            </a:endParaRPr>
          </a:p>
        </p:txBody>
      </p:sp>
      <p:pic>
        <p:nvPicPr>
          <p:cNvPr id="2050" name="Picture 2" descr="Tea Tasting Experience - Pu'er Session - Wednesday, July 24, 2019 19:00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2203" y="5038980"/>
            <a:ext cx="570547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ea Tasting Experience - Pu'er Session - Wednesday, July 24, 2019 19:00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9684" y="5038979"/>
            <a:ext cx="5705475" cy="202882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940539" y="1098289"/>
            <a:ext cx="10904619" cy="4001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熟悉你是一个者茶文化爱好者，我很高兴写信告知你我市文化馆将于下周举办中国茶文化展</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p:txBody>
      </p:sp>
      <p:sp>
        <p:nvSpPr>
          <p:cNvPr id="10" name="文本框 9"/>
          <p:cNvSpPr txBox="1"/>
          <p:nvPr/>
        </p:nvSpPr>
        <p:spPr>
          <a:xfrm>
            <a:off x="921556" y="2074947"/>
            <a:ext cx="10600478"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该展涵盖了与茶有关的各种要素</a:t>
            </a: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(to be specific ; ranging from…to…)</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p:txBody>
      </p:sp>
      <p:sp>
        <p:nvSpPr>
          <p:cNvPr id="11" name="文本框 10"/>
          <p:cNvSpPr txBox="1"/>
          <p:nvPr/>
        </p:nvSpPr>
        <p:spPr>
          <a:xfrm>
            <a:off x="921556" y="2973620"/>
            <a:ext cx="11083296" cy="4001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此外，展览最大的亮点是参观者将有机会体验</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p:txBody>
      </p:sp>
      <p:sp>
        <p:nvSpPr>
          <p:cNvPr id="12" name="文本框 11"/>
          <p:cNvSpPr txBox="1"/>
          <p:nvPr/>
        </p:nvSpPr>
        <p:spPr>
          <a:xfrm>
            <a:off x="940540" y="3861969"/>
            <a:ext cx="10600478" cy="4001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毫无疑问，此次展览必将会是一场视听盛宴。</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p:txBody>
      </p:sp>
      <p:sp>
        <p:nvSpPr>
          <p:cNvPr id="6" name="文本框 5"/>
          <p:cNvSpPr txBox="1"/>
          <p:nvPr/>
        </p:nvSpPr>
        <p:spPr>
          <a:xfrm>
            <a:off x="806239" y="1453191"/>
            <a:ext cx="10869079" cy="707886"/>
          </a:xfrm>
          <a:prstGeom prst="rect">
            <a:avLst/>
          </a:prstGeom>
          <a:noFill/>
        </p:spPr>
        <p:txBody>
          <a:bodyPr wrap="square">
            <a:spAutoFit/>
          </a:bodyPr>
          <a:lstStyle/>
          <a:p>
            <a:pPr lvl="0">
              <a:defRPr/>
            </a:pPr>
            <a:r>
              <a:rPr kumimoji="0" lang="en-US" altLang="zh-CN" sz="2000" b="0"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Knowing that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you are a </a:t>
            </a:r>
            <a:r>
              <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tea enthusiast,</a:t>
            </a:r>
            <a:r>
              <a:rPr kumimoji="0" lang="en-US" altLang="zh-CN" sz="2000" b="0" i="0" u="none" strike="noStrike" kern="1200" cap="none" spc="0" normalizeH="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I’m writing in great delight to tell you that the cultural center in our city is going to  launch a Chinese tea culture exhibition next week.</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p:txBody>
      </p:sp>
      <p:sp>
        <p:nvSpPr>
          <p:cNvPr id="7" name="文本框 6"/>
          <p:cNvSpPr txBox="1"/>
          <p:nvPr/>
        </p:nvSpPr>
        <p:spPr>
          <a:xfrm>
            <a:off x="787255" y="2365336"/>
            <a:ext cx="10869079" cy="707886"/>
          </a:xfrm>
          <a:prstGeom prst="rect">
            <a:avLst/>
          </a:prstGeom>
          <a:noFill/>
        </p:spPr>
        <p:txBody>
          <a:bodyPr wrap="square">
            <a:spAutoFit/>
          </a:bodyPr>
          <a:lstStyle/>
          <a:p>
            <a:pPr lvl="0">
              <a:defRPr/>
            </a:pPr>
            <a:r>
              <a:rPr kumimoji="0" lang="en-US" altLang="zh-CN" sz="2000" b="0"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To be specific</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the exhibition covers a diverse range of tea culture on display,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ranging from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videos</a:t>
            </a:r>
            <a:r>
              <a:rPr kumimoji="0" lang="en-US" altLang="zh-CN" sz="2000" b="0" i="0" u="none" strike="noStrike" kern="1200" cap="none" spc="0" normalizeH="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of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Tea Horse</a:t>
            </a:r>
            <a:r>
              <a:rPr kumimoji="0" lang="en-US" altLang="zh-CN" sz="2000" b="0" i="0" u="none" strike="noStrike" kern="1200" cap="none" spc="0" normalizeH="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Road</a:t>
            </a:r>
            <a:r>
              <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exquisite tea set of different dynasty </a:t>
            </a:r>
            <a:r>
              <a:rPr lang="en-US" altLang="zh-CN" sz="2000" u="sng"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to</a:t>
            </a:r>
            <a:r>
              <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varieties of teas from different regions of China.</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p:txBody>
      </p:sp>
      <p:sp>
        <p:nvSpPr>
          <p:cNvPr id="8" name="文本框 7"/>
          <p:cNvSpPr txBox="1"/>
          <p:nvPr/>
        </p:nvSpPr>
        <p:spPr>
          <a:xfrm>
            <a:off x="806239" y="3244553"/>
            <a:ext cx="10869079" cy="707886"/>
          </a:xfrm>
          <a:prstGeom prst="rect">
            <a:avLst/>
          </a:prstGeom>
          <a:noFill/>
        </p:spPr>
        <p:txBody>
          <a:bodyPr wrap="square">
            <a:spAutoFit/>
          </a:bodyPr>
          <a:lstStyle/>
          <a:p>
            <a:pPr lvl="0">
              <a:defRPr/>
            </a:pPr>
            <a:r>
              <a:rPr kumimoji="0" lang="en-US" altLang="zh-CN" sz="2000" b="0"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What’s more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what highlights</a:t>
            </a:r>
            <a:r>
              <a:rPr kumimoji="0" lang="en-US" altLang="zh-CN" sz="2000" b="0" i="0" u="sng" strike="noStrike" kern="1200" cap="none" spc="0" normalizeH="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the exhibition is that </a:t>
            </a:r>
            <a:r>
              <a:rPr kumimoji="0" lang="en-US" altLang="zh-CN" sz="2000" b="0" i="0" u="none" strike="noStrike" kern="1200" cap="none" spc="0" normalizeH="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visitors have the </a:t>
            </a:r>
            <a:r>
              <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opportunity to experience the tea-making process.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p:txBody>
      </p:sp>
      <p:sp>
        <p:nvSpPr>
          <p:cNvPr id="13" name="文本框 12"/>
          <p:cNvSpPr txBox="1"/>
          <p:nvPr/>
        </p:nvSpPr>
        <p:spPr>
          <a:xfrm>
            <a:off x="806239" y="4150630"/>
            <a:ext cx="10869079" cy="400110"/>
          </a:xfrm>
          <a:prstGeom prst="rect">
            <a:avLst/>
          </a:prstGeom>
          <a:noFill/>
        </p:spPr>
        <p:txBody>
          <a:bodyPr wrap="square">
            <a:spAutoFit/>
          </a:bodyPr>
          <a:lstStyle/>
          <a:p>
            <a:pPr lvl="0">
              <a:defRPr/>
            </a:pPr>
            <a:r>
              <a:rPr kumimoji="0" lang="en-US" altLang="zh-CN" sz="2000" b="0"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Surely</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 the exhibition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is bound to be a feast of eyes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p:txBody>
      </p:sp>
      <p:sp>
        <p:nvSpPr>
          <p:cNvPr id="14" name="文本框 13"/>
          <p:cNvSpPr txBox="1">
            <a:spLocks noChangeArrowheads="1"/>
          </p:cNvSpPr>
          <p:nvPr/>
        </p:nvSpPr>
        <p:spPr bwMode="auto">
          <a:xfrm>
            <a:off x="10883265" y="270927"/>
            <a:ext cx="1266693" cy="523220"/>
          </a:xfrm>
          <a:prstGeom prst="rect">
            <a:avLst/>
          </a:prstGeom>
          <a:solidFill>
            <a:srgbClr val="E3CF90"/>
          </a:solidFill>
          <a:ln>
            <a:noFill/>
          </a:ln>
          <a:effectLst>
            <a:outerShdw blurRad="50800" dist="38100" dir="2700000" algn="tl" rotWithShape="0">
              <a:prstClr val="black">
                <a:alpha val="40000"/>
              </a:prstClr>
            </a:outerShdw>
          </a:effec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衔接词</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
        <p:nvSpPr>
          <p:cNvPr id="15" name="文本框 14"/>
          <p:cNvSpPr txBox="1">
            <a:spLocks noChangeArrowheads="1"/>
          </p:cNvSpPr>
          <p:nvPr/>
        </p:nvSpPr>
        <p:spPr bwMode="auto">
          <a:xfrm>
            <a:off x="10564631" y="1902953"/>
            <a:ext cx="1627369" cy="523220"/>
          </a:xfrm>
          <a:prstGeom prst="rect">
            <a:avLst/>
          </a:prstGeom>
          <a:solidFill>
            <a:srgbClr val="E3CF90"/>
          </a:solidFill>
          <a:ln>
            <a:noFill/>
          </a:ln>
          <a:effectLst>
            <a:outerShdw blurRad="50800" dist="38100" dir="2700000" algn="tl" rotWithShape="0">
              <a:prstClr val="black">
                <a:alpha val="40000"/>
              </a:prstClr>
            </a:outerShdw>
          </a:effec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语法句式</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P spid="10" grpId="0"/>
      <p:bldP spid="11" grpId="0"/>
      <p:bldP spid="12" grpId="0"/>
      <p:bldP spid="6" grpId="0"/>
      <p:bldP spid="7" grpId="0"/>
      <p:bldP spid="8" grpId="0"/>
      <p:bldP spid="13"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a:spLocks noChangeArrowheads="1"/>
          </p:cNvSpPr>
          <p:nvPr/>
        </p:nvSpPr>
        <p:spPr bwMode="auto">
          <a:xfrm>
            <a:off x="598432" y="418443"/>
            <a:ext cx="1803400" cy="460375"/>
          </a:xfrm>
          <a:prstGeom prst="rect">
            <a:avLst/>
          </a:prstGeom>
          <a:solidFill>
            <a:srgbClr val="9FC8E3"/>
          </a:solidFill>
          <a:ln>
            <a:no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知识激活</a:t>
            </a: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文本框 2"/>
          <p:cNvSpPr txBox="1">
            <a:spLocks noChangeArrowheads="1"/>
          </p:cNvSpPr>
          <p:nvPr/>
        </p:nvSpPr>
        <p:spPr bwMode="auto">
          <a:xfrm rot="-1359572">
            <a:off x="-211028" y="1140755"/>
            <a:ext cx="906463" cy="523875"/>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主体</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
        <p:nvSpPr>
          <p:cNvPr id="4" name="矩形: 圆角 3"/>
          <p:cNvSpPr/>
          <p:nvPr/>
        </p:nvSpPr>
        <p:spPr bwMode="auto">
          <a:xfrm>
            <a:off x="598432" y="986364"/>
            <a:ext cx="11246727" cy="3964009"/>
          </a:xfrm>
          <a:prstGeom prst="roundRect">
            <a:avLst/>
          </a:prstGeom>
          <a:solidFill>
            <a:schemeClr val="bg1">
              <a:lumMod val="95000"/>
              <a:alpha val="93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mn-cs"/>
            </a:endParaRPr>
          </a:p>
        </p:txBody>
      </p:sp>
      <p:pic>
        <p:nvPicPr>
          <p:cNvPr id="2050" name="Picture 2" descr="Tea Tasting Experience - Pu'er Session - Wednesday, July 24, 2019 19:00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2203" y="5038980"/>
            <a:ext cx="570547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ea Tasting Experience - Pu'er Session - Wednesday, July 24, 2019 19:00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9684" y="5038979"/>
            <a:ext cx="5705475" cy="202882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940540" y="1098289"/>
            <a:ext cx="10600478" cy="830997"/>
          </a:xfrm>
          <a:prstGeom prst="rect">
            <a:avLst/>
          </a:prstGeom>
          <a:noFill/>
        </p:spPr>
        <p:txBody>
          <a:bodyPr wrap="square">
            <a:spAutoFit/>
          </a:bodyPr>
          <a:lstStyle/>
          <a:p>
            <a:pPr marL="342900" lvl="0" indent="-342900">
              <a:buFont typeface="Wingdings" panose="05000000000000000000" pitchFamily="2" charset="2"/>
              <a:buChar char="n"/>
              <a:defRPr/>
            </a:pPr>
            <a:r>
              <a:rPr lang="zh-CN" altLang="en-US" sz="2400" dirty="0">
                <a:solidFill>
                  <a:srgbClr val="000000"/>
                </a:solidFill>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根据安排，中国茶文化展将会在下周于文化中心举行。</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_______________________________________________________________</a:t>
            </a:r>
            <a:endParaRPr kumimoji="0" lang="en-US" altLang="zh-C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0" name="文本框 9"/>
          <p:cNvSpPr txBox="1"/>
          <p:nvPr/>
        </p:nvSpPr>
        <p:spPr>
          <a:xfrm>
            <a:off x="940540" y="2074947"/>
            <a:ext cx="10600478"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来自全国各地，各色各样的茶将会被展出。</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_______________________________________________________________</a:t>
            </a:r>
            <a:endParaRPr kumimoji="0" lang="en-US" altLang="zh-C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1" name="文本框 10"/>
          <p:cNvSpPr txBox="1"/>
          <p:nvPr/>
        </p:nvSpPr>
        <p:spPr>
          <a:xfrm>
            <a:off x="940540" y="3013490"/>
            <a:ext cx="11083296"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参观者不仅能够进一步了解中国茶文化的历史更有机会亲自参与制茶品茶过程。</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_______________________________________________________________</a:t>
            </a:r>
            <a:endParaRPr kumimoji="0" lang="en-US" altLang="zh-C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2" name="文本框 11"/>
          <p:cNvSpPr txBox="1"/>
          <p:nvPr/>
        </p:nvSpPr>
        <p:spPr>
          <a:xfrm>
            <a:off x="940540" y="3861969"/>
            <a:ext cx="10600478"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凭借其多样化</a:t>
            </a:r>
            <a:r>
              <a:rPr lang="zh-CN" altLang="en-US" sz="2400" dirty="0">
                <a:solidFill>
                  <a:srgbClr val="000000"/>
                </a:solidFill>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的展示</a:t>
            </a: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以及知识交流的机会，博览会必将会是一场视听盛宴。</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_______________________________________________________________</a:t>
            </a:r>
            <a:endParaRPr kumimoji="0" lang="en-US" altLang="zh-C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3" name="文本框 12"/>
          <p:cNvSpPr txBox="1">
            <a:spLocks noChangeArrowheads="1"/>
          </p:cNvSpPr>
          <p:nvPr/>
        </p:nvSpPr>
        <p:spPr bwMode="auto">
          <a:xfrm>
            <a:off x="10907671" y="932455"/>
            <a:ext cx="1266693" cy="523220"/>
          </a:xfrm>
          <a:prstGeom prst="rect">
            <a:avLst/>
          </a:prstGeom>
          <a:solidFill>
            <a:srgbClr val="E3CF90"/>
          </a:solidFill>
          <a:ln>
            <a:noFill/>
          </a:ln>
          <a:effectLst>
            <a:outerShdw blurRad="50800" dist="38100" dir="2700000" algn="tl" rotWithShape="0">
              <a:prstClr val="black">
                <a:alpha val="40000"/>
              </a:prstClr>
            </a:outerShdw>
          </a:effec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衔接词</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
        <p:nvSpPr>
          <p:cNvPr id="14" name="文本框 13"/>
          <p:cNvSpPr txBox="1">
            <a:spLocks noChangeArrowheads="1"/>
          </p:cNvSpPr>
          <p:nvPr/>
        </p:nvSpPr>
        <p:spPr bwMode="auto">
          <a:xfrm>
            <a:off x="10564631" y="1902953"/>
            <a:ext cx="1627369" cy="523220"/>
          </a:xfrm>
          <a:prstGeom prst="rect">
            <a:avLst/>
          </a:prstGeom>
          <a:solidFill>
            <a:srgbClr val="E3CF90"/>
          </a:solidFill>
          <a:ln>
            <a:noFill/>
          </a:ln>
          <a:effectLst>
            <a:outerShdw blurRad="50800" dist="38100" dir="2700000" algn="tl" rotWithShape="0">
              <a:prstClr val="black">
                <a:alpha val="40000"/>
              </a:prstClr>
            </a:outerShdw>
          </a:effec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语法句式</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P spid="10" grpId="0"/>
      <p:bldP spid="11" grpId="0"/>
      <p:bldP spid="12"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a:spLocks noChangeArrowheads="1"/>
          </p:cNvSpPr>
          <p:nvPr/>
        </p:nvSpPr>
        <p:spPr bwMode="auto">
          <a:xfrm>
            <a:off x="598432" y="418443"/>
            <a:ext cx="1803400" cy="460375"/>
          </a:xfrm>
          <a:prstGeom prst="rect">
            <a:avLst/>
          </a:prstGeom>
          <a:solidFill>
            <a:srgbClr val="9FC8E3"/>
          </a:solidFill>
          <a:ln>
            <a:no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知识激活</a:t>
            </a: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 name="矩形: 圆角 3"/>
          <p:cNvSpPr/>
          <p:nvPr/>
        </p:nvSpPr>
        <p:spPr bwMode="auto">
          <a:xfrm>
            <a:off x="609600" y="1164666"/>
            <a:ext cx="11246727" cy="3964009"/>
          </a:xfrm>
          <a:prstGeom prst="roundRect">
            <a:avLst/>
          </a:prstGeom>
          <a:solidFill>
            <a:schemeClr val="bg1">
              <a:lumMod val="95000"/>
              <a:alpha val="93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mn-cs"/>
            </a:endParaRPr>
          </a:p>
        </p:txBody>
      </p:sp>
      <p:pic>
        <p:nvPicPr>
          <p:cNvPr id="2050" name="Picture 2" descr="Tea Tasting Experience - Pu'er Session - Wednesday, July 24, 2019 19:00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2203" y="5038980"/>
            <a:ext cx="570547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ea Tasting Experience - Pu'er Session - Wednesday, July 24, 2019 19:00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9684" y="5038979"/>
            <a:ext cx="5705475" cy="202882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807915" y="1079150"/>
            <a:ext cx="10600478" cy="76944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As scheduled, a China Tea Culture Expo </a:t>
            </a:r>
            <a:r>
              <a:rPr lang="en-US" altLang="zh-CN" sz="2000" dirty="0">
                <a:solidFill>
                  <a:srgbClr val="000000"/>
                </a:solidFill>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will </a:t>
            </a:r>
            <a:r>
              <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kick off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next week from</a:t>
            </a:r>
            <a:r>
              <a:rPr kumimoji="0" lang="en-US" altLang="zh-CN" sz="2000" b="0" i="0" u="none" strike="noStrike" kern="1200" cap="none" spc="0" normalizeH="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Monday to Friday.</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_______________________________________________________________</a:t>
            </a:r>
            <a:endParaRPr kumimoji="0" lang="en-US" altLang="zh-C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0" name="文本框 9"/>
          <p:cNvSpPr txBox="1"/>
          <p:nvPr/>
        </p:nvSpPr>
        <p:spPr>
          <a:xfrm>
            <a:off x="810145" y="2138789"/>
            <a:ext cx="10600478" cy="76944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 variety of teas from different areas of China will be on display</a:t>
            </a:r>
            <a:r>
              <a:rPr lang="en-US" altLang="zh-CN" sz="2000" dirty="0">
                <a:solidFill>
                  <a:srgbClr val="000000"/>
                </a:solidFill>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_______________________________________________________________</a:t>
            </a:r>
            <a:endParaRPr kumimoji="0" lang="en-US" altLang="zh-C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1" name="文本框 10"/>
          <p:cNvSpPr txBox="1"/>
          <p:nvPr/>
        </p:nvSpPr>
        <p:spPr>
          <a:xfrm>
            <a:off x="761363" y="3361321"/>
            <a:ext cx="11083296" cy="707886"/>
          </a:xfrm>
          <a:prstGeom prst="rect">
            <a:avLst/>
          </a:prstGeom>
          <a:noFill/>
        </p:spPr>
        <p:txBody>
          <a:bodyPr wrap="square">
            <a:spAutoFit/>
          </a:bodyPr>
          <a:lstStyle/>
          <a:p>
            <a:pPr marL="342900" lvl="0" indent="-342900">
              <a:buFont typeface="Wingdings" panose="05000000000000000000" pitchFamily="2" charset="2"/>
              <a:buChar char="n"/>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Visitors</a:t>
            </a:r>
            <a:r>
              <a:rPr kumimoji="0" lang="en-US" altLang="zh-CN" sz="2000" b="0" i="0" u="none" strike="noStrike" kern="1200" cap="none" spc="0" normalizeH="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can </a:t>
            </a:r>
            <a:r>
              <a:rPr kumimoji="0" lang="en-US" altLang="zh-CN" sz="2000" b="0" i="0" u="none" strike="noStrike" kern="1200" cap="none" spc="0" normalizeH="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not only </a:t>
            </a:r>
            <a:r>
              <a:rPr kumimoji="0" lang="en-US" altLang="zh-CN" sz="2000" b="0" i="0" u="none" strike="noStrike" kern="1200" cap="none" spc="0" normalizeH="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gain a further insight of the history of Chinese tea culture </a:t>
            </a:r>
            <a:r>
              <a:rPr lang="en-US" altLang="zh-CN"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but also</a:t>
            </a:r>
            <a:r>
              <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present with the opportunity to experience the tea-making process.</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p:txBody>
      </p:sp>
      <p:sp>
        <p:nvSpPr>
          <p:cNvPr id="13" name="文本框 12"/>
          <p:cNvSpPr txBox="1">
            <a:spLocks noChangeArrowheads="1"/>
          </p:cNvSpPr>
          <p:nvPr/>
        </p:nvSpPr>
        <p:spPr bwMode="auto">
          <a:xfrm>
            <a:off x="10907671" y="262272"/>
            <a:ext cx="1266693" cy="5232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衔接词</a:t>
            </a:r>
            <a:endParaRPr kumimoji="0" lang="zh-CN" altLang="en-US" sz="28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
        <p:nvSpPr>
          <p:cNvPr id="14" name="文本框 13"/>
          <p:cNvSpPr txBox="1">
            <a:spLocks noChangeArrowheads="1"/>
          </p:cNvSpPr>
          <p:nvPr/>
        </p:nvSpPr>
        <p:spPr bwMode="auto">
          <a:xfrm>
            <a:off x="10538870" y="814065"/>
            <a:ext cx="1627369" cy="523220"/>
          </a:xfrm>
          <a:prstGeom prst="rect">
            <a:avLst/>
          </a:prstGeom>
          <a:solidFill>
            <a:srgbClr val="E3CF90"/>
          </a:solidFill>
          <a:ln>
            <a:noFill/>
          </a:ln>
          <a:effectLst>
            <a:outerShdw blurRad="50800" dist="38100" dir="2700000" algn="tl" rotWithShape="0">
              <a:prstClr val="black">
                <a:alpha val="40000"/>
              </a:prstClr>
            </a:outerShdw>
          </a:effec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语法句式</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
        <p:nvSpPr>
          <p:cNvPr id="7" name="文本框 6"/>
          <p:cNvSpPr txBox="1"/>
          <p:nvPr/>
        </p:nvSpPr>
        <p:spPr>
          <a:xfrm>
            <a:off x="839445" y="1463870"/>
            <a:ext cx="10869079" cy="707886"/>
          </a:xfrm>
          <a:prstGeom prst="rect">
            <a:avLst/>
          </a:prstGeom>
          <a:solidFill>
            <a:srgbClr val="E3CF90"/>
          </a:solidFill>
        </p:spPr>
        <p:txBody>
          <a:bodyPr wrap="square">
            <a:spAutoFit/>
          </a:bodyPr>
          <a:lstStyle/>
          <a:p>
            <a:pPr marR="0" lvl="0" algn="l" defTabSz="914400" rtl="0" eaLnBrk="1" fontAlgn="auto" latinLnBrk="0" hangingPunct="1">
              <a:lnSpc>
                <a:spcPct val="100000"/>
              </a:lnSpc>
              <a:spcBef>
                <a:spcPts val="0"/>
              </a:spcBef>
              <a:spcAft>
                <a:spcPts val="0"/>
              </a:spcAft>
              <a:buClrTx/>
              <a:buSzTx/>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As scheduled, a China Tea Culture Expo will </a:t>
            </a:r>
            <a:r>
              <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kick off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at the cultural center next week, running  from Monday to Friday.</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p:txBody>
      </p:sp>
      <p:sp>
        <p:nvSpPr>
          <p:cNvPr id="16" name="文本框 15"/>
          <p:cNvSpPr txBox="1"/>
          <p:nvPr/>
        </p:nvSpPr>
        <p:spPr>
          <a:xfrm>
            <a:off x="829495" y="2474763"/>
            <a:ext cx="10869079" cy="923330"/>
          </a:xfrm>
          <a:prstGeom prst="rect">
            <a:avLst/>
          </a:prstGeom>
          <a:solidFill>
            <a:srgbClr val="E3CF90"/>
          </a:solidFill>
        </p:spPr>
        <p:txBody>
          <a:bodyPr wrap="square">
            <a:spAutoFit/>
          </a:bodyPr>
          <a:lstStyle/>
          <a:p>
            <a:r>
              <a:rPr lang="en-US" altLang="zh-CN" sz="1800" b="0" i="0" dirty="0">
                <a:effectLst/>
                <a:latin typeface="Times New Roman" panose="02020603050405020304" pitchFamily="18" charset="0"/>
                <a:cs typeface="Times New Roman" panose="02020603050405020304" pitchFamily="18" charset="0"/>
              </a:rPr>
              <a:t>This year’s exhibition </a:t>
            </a:r>
            <a:r>
              <a:rPr lang="en-US" altLang="zh-CN" sz="1800" b="0" i="0" dirty="0">
                <a:solidFill>
                  <a:srgbClr val="FF0000"/>
                </a:solidFill>
                <a:effectLst/>
                <a:latin typeface="Times New Roman" panose="02020603050405020304" pitchFamily="18" charset="0"/>
                <a:cs typeface="Times New Roman" panose="02020603050405020304" pitchFamily="18" charset="0"/>
              </a:rPr>
              <a:t>promises to </a:t>
            </a:r>
            <a:r>
              <a:rPr lang="en-US" altLang="zh-CN" sz="1800" b="0" i="0" dirty="0">
                <a:effectLst/>
                <a:latin typeface="Times New Roman" panose="02020603050405020304" pitchFamily="18" charset="0"/>
                <a:cs typeface="Times New Roman" panose="02020603050405020304" pitchFamily="18" charset="0"/>
              </a:rPr>
              <a:t>be much more remarkable, </a:t>
            </a:r>
            <a:r>
              <a:rPr lang="en-US" altLang="zh-CN" sz="1800" b="0" i="0" dirty="0">
                <a:solidFill>
                  <a:srgbClr val="FF0000"/>
                </a:solidFill>
                <a:effectLst/>
                <a:latin typeface="Times New Roman" panose="02020603050405020304" pitchFamily="18" charset="0"/>
                <a:cs typeface="Times New Roman" panose="02020603050405020304" pitchFamily="18" charset="0"/>
              </a:rPr>
              <a:t>featuring </a:t>
            </a:r>
            <a:r>
              <a:rPr lang="en-US" altLang="zh-CN" sz="1800" b="0" i="0" dirty="0">
                <a:effectLst/>
                <a:latin typeface="Times New Roman" panose="02020603050405020304" pitchFamily="18" charset="0"/>
                <a:cs typeface="Times New Roman" panose="02020603050405020304" pitchFamily="18" charset="0"/>
              </a:rPr>
              <a:t>an expanded exhibition area of a variety of teas from different regions of China and many cultural relics related with tea such as remains of ancient tea tree roots, ancient tea set and etc. </a:t>
            </a:r>
            <a:endParaRPr lang="en-US" altLang="zh-CN" sz="1800" b="0" i="0" dirty="0">
              <a:effectLst/>
              <a:latin typeface="Times New Roman" panose="02020603050405020304" pitchFamily="18" charset="0"/>
              <a:cs typeface="Times New Roman" panose="02020603050405020304" pitchFamily="18" charset="0"/>
            </a:endParaRPr>
          </a:p>
        </p:txBody>
      </p:sp>
      <p:sp>
        <p:nvSpPr>
          <p:cNvPr id="3" name="文本框 2"/>
          <p:cNvSpPr txBox="1">
            <a:spLocks noChangeArrowheads="1"/>
          </p:cNvSpPr>
          <p:nvPr/>
        </p:nvSpPr>
        <p:spPr bwMode="auto">
          <a:xfrm rot="-1359572">
            <a:off x="-211028" y="1140755"/>
            <a:ext cx="906463" cy="523875"/>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主体</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
        <p:nvSpPr>
          <p:cNvPr id="19" name="文本框 18"/>
          <p:cNvSpPr txBox="1"/>
          <p:nvPr/>
        </p:nvSpPr>
        <p:spPr>
          <a:xfrm>
            <a:off x="761364" y="4038018"/>
            <a:ext cx="11094964" cy="707886"/>
          </a:xfrm>
          <a:prstGeom prst="rect">
            <a:avLst/>
          </a:prstGeom>
          <a:noFill/>
        </p:spPr>
        <p:txBody>
          <a:bodyPr wrap="square">
            <a:spAutoFit/>
          </a:bodyPr>
          <a:lstStyle/>
          <a:p>
            <a:pPr marL="342900" indent="-342900">
              <a:buFont typeface="Wingdings" panose="05000000000000000000" pitchFamily="2" charset="2"/>
              <a:buChar char="n"/>
            </a:pPr>
            <a:r>
              <a:rPr lang="en-US" altLang="zh-CN" sz="2000" dirty="0">
                <a:solidFill>
                  <a:srgbClr val="FF0000"/>
                </a:solidFill>
                <a:latin typeface="Times New Roman" panose="02020603050405020304" pitchFamily="18" charset="0"/>
                <a:cs typeface="Times New Roman" panose="02020603050405020304" pitchFamily="18" charset="0"/>
              </a:rPr>
              <a:t>With</a:t>
            </a:r>
            <a:r>
              <a:rPr lang="en-US" altLang="zh-CN" sz="2000" dirty="0">
                <a:latin typeface="Times New Roman" panose="02020603050405020304" pitchFamily="18" charset="0"/>
                <a:cs typeface="Times New Roman" panose="02020603050405020304" pitchFamily="18" charset="0"/>
              </a:rPr>
              <a:t> diverse range of display, and opportunities for knowledge exchange, the exhibition is bound to be a feast of eyes.</a:t>
            </a:r>
            <a:endParaRPr lang="en-US" altLang="zh-CN" sz="2000" dirty="0">
              <a:latin typeface="Times New Roman" panose="02020603050405020304" pitchFamily="18" charset="0"/>
              <a:cs typeface="Times New Roman" panose="02020603050405020304" pitchFamily="18" charset="0"/>
            </a:endParaRPr>
          </a:p>
        </p:txBody>
      </p:sp>
      <p:sp>
        <p:nvSpPr>
          <p:cNvPr id="20" name="文本框 19"/>
          <p:cNvSpPr txBox="1">
            <a:spLocks noChangeArrowheads="1"/>
          </p:cNvSpPr>
          <p:nvPr/>
        </p:nvSpPr>
        <p:spPr bwMode="auto">
          <a:xfrm>
            <a:off x="133400" y="4016676"/>
            <a:ext cx="930063" cy="46166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Thus,</a:t>
            </a:r>
            <a:endParaRPr kumimoji="0" lang="zh-CN" altLang="en-US" sz="2400" b="1" i="0" u="none" strike="noStrike" kern="1200" cap="none" spc="0" normalizeH="0" baseline="0" noProof="0" dirty="0">
              <a:ln>
                <a:noFill/>
              </a:ln>
              <a:solidFill>
                <a:schemeClr val="bg1">
                  <a:lumMod val="9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0">
                                            <p:txEl>
                                              <p:pRg st="0" end="0"/>
                                            </p:txEl>
                                          </p:spTgt>
                                        </p:tgtEl>
                                        <p:attrNameLst>
                                          <p:attrName>style.visibility</p:attrName>
                                        </p:attrNameLst>
                                      </p:cBhvr>
                                      <p:to>
                                        <p:strVal val="visible"/>
                                      </p:to>
                                    </p:set>
                                    <p:animEffect transition="in" filter="barn(inVertical)">
                                      <p:cBhvr>
                                        <p:cTn id="6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P spid="11" grpId="0"/>
      <p:bldP spid="13" grpId="0" animBg="1"/>
      <p:bldP spid="14" grpId="0" animBg="1"/>
      <p:bldP spid="7" grpId="0" animBg="1"/>
      <p:bldP spid="16" grpId="0" animBg="1"/>
      <p:bldP spid="3" grpId="0" animBg="1"/>
      <p:bldP spid="19"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 Chinese Tea Facts Every Tea Lover Should Know – 10 Things For All"/>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8650014" y="772510"/>
            <a:ext cx="3541986" cy="53129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1"/>
          <p:cNvSpPr>
            <a:spLocks noChangeArrowheads="1"/>
          </p:cNvSpPr>
          <p:nvPr/>
        </p:nvSpPr>
        <p:spPr bwMode="auto">
          <a:xfrm>
            <a:off x="598432" y="449974"/>
            <a:ext cx="3584686" cy="461665"/>
          </a:xfrm>
          <a:prstGeom prst="rect">
            <a:avLst/>
          </a:prstGeom>
          <a:solidFill>
            <a:srgbClr val="9FC8E3"/>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 possible version1</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 name="文本框 4"/>
          <p:cNvSpPr txBox="1"/>
          <p:nvPr/>
        </p:nvSpPr>
        <p:spPr>
          <a:xfrm>
            <a:off x="598433" y="911639"/>
            <a:ext cx="7967498" cy="6247864"/>
          </a:xfrm>
          <a:prstGeom prst="rect">
            <a:avLst/>
          </a:prstGeom>
          <a:noFill/>
        </p:spPr>
        <p:txBody>
          <a:bodyPr wrap="square">
            <a:spAutoFit/>
          </a:bodyPr>
          <a:lstStyle/>
          <a:p>
            <a:pPr lvl="0" algn="just">
              <a:defRPr/>
            </a:pPr>
            <a:r>
              <a:rPr kumimoji="0" lang="en-US" altLang="zh-CN" sz="2000" b="0" i="0" u="none"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Dear Luke,</a:t>
            </a:r>
            <a:endParaRPr kumimoji="0" lang="en-US" altLang="zh-CN" sz="2000" b="0" i="0" u="none"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a:p>
            <a:pPr lvl="0" algn="just">
              <a:defRPr/>
            </a:pPr>
            <a:r>
              <a:rPr lang="en-US" altLang="zh-CN" sz="2000" dirty="0">
                <a:latin typeface="Times New Roman" panose="02020603050405020304" pitchFamily="18" charset="0"/>
                <a:cs typeface="Times New Roman" panose="02020603050405020304" pitchFamily="18" charset="0"/>
                <a:sym typeface="Wingdings" panose="05000000000000000000" pitchFamily="2" charset="2"/>
              </a:rPr>
              <a:t>Hope this letter finds you well!</a:t>
            </a:r>
            <a:r>
              <a:rPr kumimoji="0" lang="en-US" altLang="zh-CN" sz="2000" b="0" i="0" u="none"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Knowing that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you are a </a:t>
            </a:r>
            <a:r>
              <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tea enthusiast,</a:t>
            </a:r>
            <a:r>
              <a:rPr kumimoji="0" lang="en-US" altLang="zh-CN" sz="2000" b="0" i="0" u="none" strike="noStrike" kern="1200" cap="none" spc="0" normalizeH="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rPr>
              <a:t> I’m writing in great delight to tell you </a:t>
            </a:r>
            <a:r>
              <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that a China Tea Culture Expo will kick off  at the cultural center next week, running  from Monday to Friday.</a:t>
            </a:r>
            <a:endPar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a:defRPr/>
            </a:pPr>
            <a:endPar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a:defRPr/>
            </a:pPr>
            <a:r>
              <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To be specific, the exhibition is going to show the charm of Chinese tea culture from different dimensions , ranging from videos of  Tea Horse Road, exquisite tea set of different dynasty to varieties of teas from different regions of China. Visitors can not only gain a further insight of the history of Chinese tea culture but also present with the opportunity to experience the original tea-making process. Thus, with diverse range of display, and opportunities for knowledge exchange, the exhibition is bound to be a stunning feast of both your eyes and ears.</a:t>
            </a:r>
            <a:endPar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a:defRPr/>
            </a:pPr>
            <a:endPar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a:defRPr/>
            </a:pPr>
            <a:r>
              <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Surely, the exhibition will live up to your expectation. I do hope you can come and pay a visit!</a:t>
            </a:r>
            <a:endPar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lvl="0">
              <a:defRPr/>
            </a:pPr>
            <a:r>
              <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Yours sincerely,</a:t>
            </a:r>
            <a:endPar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lvl="0">
              <a:defRPr/>
            </a:pPr>
            <a:r>
              <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Li Hua</a:t>
            </a:r>
            <a:endPar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lvl="0">
              <a:defRPr/>
            </a:pPr>
            <a:endParaRPr lang="en-US" altLang="zh-CN"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lvl="0">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charset="-122"/>
              <a:cs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590711" y="1174633"/>
            <a:ext cx="11010578" cy="3502469"/>
          </a:xfrm>
          <a:prstGeom prst="rect">
            <a:avLst/>
          </a:prstGeom>
        </p:spPr>
      </p:pic>
      <p:sp>
        <p:nvSpPr>
          <p:cNvPr id="10" name="TextBox 11"/>
          <p:cNvSpPr>
            <a:spLocks noChangeArrowheads="1"/>
          </p:cNvSpPr>
          <p:nvPr/>
        </p:nvSpPr>
        <p:spPr bwMode="auto">
          <a:xfrm>
            <a:off x="598432" y="449974"/>
            <a:ext cx="3584686" cy="461665"/>
          </a:xfrm>
          <a:prstGeom prst="rect">
            <a:avLst/>
          </a:prstGeom>
          <a:solidFill>
            <a:srgbClr val="9FC8E3"/>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 possible version2</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2" name="文本框 11"/>
          <p:cNvSpPr txBox="1"/>
          <p:nvPr/>
        </p:nvSpPr>
        <p:spPr>
          <a:xfrm>
            <a:off x="798787" y="4677102"/>
            <a:ext cx="6096000"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mn-cs"/>
              </a:rPr>
              <a:t>Yours sincerely,</a:t>
            </a:r>
            <a:endParaRPr kumimoji="0" lang="en-US" altLang="zh-CN" sz="2000" b="0" i="0" u="none" strike="noStrike" kern="1200" cap="none" spc="0" normalizeH="0" baseline="0" noProof="0" dirty="0">
              <a:ln>
                <a:noFill/>
              </a:ln>
              <a:solidFill>
                <a:prstClr val="black"/>
              </a:solidFill>
              <a:effectLst/>
              <a:uLnTx/>
              <a:uFillTx/>
              <a:latin typeface="-apple-system"/>
              <a:ea typeface="等线" panose="02010600030101010101"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mn-cs"/>
              </a:rPr>
              <a:t>Li Hua</a:t>
            </a:r>
            <a:endParaRPr kumimoji="0" lang="en-US" altLang="zh-CN" sz="2000" b="0" i="0" u="none" strike="noStrike" kern="1200" cap="none" spc="0" normalizeH="0" baseline="0" noProof="0" dirty="0">
              <a:ln>
                <a:noFill/>
              </a:ln>
              <a:solidFill>
                <a:prstClr val="black"/>
              </a:solidFill>
              <a:effectLst/>
              <a:uLnTx/>
              <a:uFillTx/>
              <a:latin typeface="-apple-system"/>
              <a:ea typeface="等线" panose="02010600030101010101" charset="-122"/>
              <a:cs typeface="+mn-cs"/>
            </a:endParaRPr>
          </a:p>
        </p:txBody>
      </p:sp>
      <p:pic>
        <p:nvPicPr>
          <p:cNvPr id="4098" name="Picture 2" descr="Types of Chinese tea | Chazhidao Chinese Tea Traditions School"/>
          <p:cNvPicPr>
            <a:picLocks noChangeAspect="1" noChangeArrowheads="1"/>
          </p:cNvPicPr>
          <p:nvPr/>
        </p:nvPicPr>
        <p:blipFill>
          <a:blip r:embed="rId2">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7273159" y="4508888"/>
            <a:ext cx="4120054" cy="2156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04497" y="1084245"/>
            <a:ext cx="2932386" cy="4801314"/>
          </a:xfrm>
          <a:prstGeom prst="rect">
            <a:avLst/>
          </a:prstGeom>
          <a:noFill/>
          <a:ln w="19050">
            <a:solidFill>
              <a:schemeClr val="accent1"/>
            </a:solidFill>
          </a:ln>
        </p:spPr>
        <p:txBody>
          <a:bodyPr wrap="square">
            <a:spAutoFit/>
          </a:bodyPr>
          <a:lstStyle/>
          <a:p>
            <a:r>
              <a:rPr lang="en-US" altLang="zh-CN" dirty="0"/>
              <a:t>2017</a:t>
            </a:r>
            <a:r>
              <a:rPr lang="zh-CN" altLang="en-US" dirty="0"/>
              <a:t>全国卷</a:t>
            </a:r>
            <a:r>
              <a:rPr lang="en-US" altLang="zh-CN" dirty="0"/>
              <a:t>Ⅱ</a:t>
            </a:r>
            <a:endParaRPr lang="en-US" altLang="zh-CN" dirty="0"/>
          </a:p>
          <a:p>
            <a:r>
              <a:rPr lang="zh-CN" altLang="en-US" dirty="0"/>
              <a:t>假定你是李华，想邀请外教</a:t>
            </a:r>
            <a:r>
              <a:rPr lang="en-US" altLang="zh-CN" dirty="0"/>
              <a:t>Henry</a:t>
            </a:r>
            <a:r>
              <a:rPr lang="zh-CN" altLang="en-US" dirty="0"/>
              <a:t>一起参观中国剪纸（</a:t>
            </a:r>
            <a:r>
              <a:rPr lang="en-US" altLang="zh-CN" dirty="0"/>
              <a:t>paper-cutting</a:t>
            </a:r>
            <a:r>
              <a:rPr lang="zh-CN" altLang="en-US" dirty="0"/>
              <a:t>）艺术展。请给他写封邮件，内容包括：</a:t>
            </a:r>
            <a:endParaRPr lang="zh-CN" altLang="en-US" dirty="0"/>
          </a:p>
          <a:p>
            <a:endParaRPr lang="zh-CN" altLang="en-US" dirty="0"/>
          </a:p>
          <a:p>
            <a:endParaRPr lang="zh-CN" altLang="en-US" dirty="0"/>
          </a:p>
          <a:p>
            <a:r>
              <a:rPr lang="en-US" altLang="zh-CN" dirty="0"/>
              <a:t>1. </a:t>
            </a:r>
            <a:r>
              <a:rPr lang="zh-CN" altLang="en-US" dirty="0"/>
              <a:t>展览时间、地点；    </a:t>
            </a:r>
            <a:endParaRPr lang="zh-CN" altLang="en-US" dirty="0"/>
          </a:p>
          <a:p>
            <a:endParaRPr lang="zh-CN" altLang="en-US" dirty="0"/>
          </a:p>
          <a:p>
            <a:r>
              <a:rPr lang="en-US" altLang="zh-CN" dirty="0"/>
              <a:t>2. </a:t>
            </a:r>
            <a:r>
              <a:rPr lang="zh-CN" altLang="en-US" dirty="0"/>
              <a:t>展览内容。</a:t>
            </a:r>
            <a:endParaRPr lang="zh-CN" altLang="en-US" dirty="0"/>
          </a:p>
          <a:p>
            <a:endParaRPr lang="zh-CN" altLang="en-US" dirty="0"/>
          </a:p>
          <a:p>
            <a:r>
              <a:rPr lang="zh-CN" altLang="en-US" dirty="0"/>
              <a:t>注意：</a:t>
            </a:r>
            <a:endParaRPr lang="zh-CN" altLang="en-US" dirty="0"/>
          </a:p>
          <a:p>
            <a:endParaRPr lang="zh-CN" altLang="en-US" dirty="0"/>
          </a:p>
          <a:p>
            <a:r>
              <a:rPr lang="en-US" altLang="zh-CN" dirty="0"/>
              <a:t>1. </a:t>
            </a:r>
            <a:r>
              <a:rPr lang="zh-CN" altLang="en-US" dirty="0"/>
              <a:t>词数</a:t>
            </a:r>
            <a:r>
              <a:rPr lang="en-US" altLang="zh-CN" dirty="0"/>
              <a:t>100</a:t>
            </a:r>
            <a:r>
              <a:rPr lang="zh-CN" altLang="en-US" dirty="0"/>
              <a:t>左右；</a:t>
            </a:r>
            <a:endParaRPr lang="zh-CN" altLang="en-US" dirty="0"/>
          </a:p>
          <a:p>
            <a:endParaRPr lang="zh-CN" altLang="en-US" dirty="0"/>
          </a:p>
          <a:p>
            <a:r>
              <a:rPr lang="en-US" altLang="zh-CN" dirty="0"/>
              <a:t>2. </a:t>
            </a:r>
            <a:r>
              <a:rPr lang="zh-CN" altLang="en-US" dirty="0"/>
              <a:t>可以适当增加细节，以使行文连贯。</a:t>
            </a:r>
            <a:endParaRPr lang="zh-CN" altLang="en-US" dirty="0"/>
          </a:p>
        </p:txBody>
      </p:sp>
      <p:sp>
        <p:nvSpPr>
          <p:cNvPr id="5" name="TextBox 11"/>
          <p:cNvSpPr>
            <a:spLocks noChangeArrowheads="1"/>
          </p:cNvSpPr>
          <p:nvPr/>
        </p:nvSpPr>
        <p:spPr bwMode="auto">
          <a:xfrm>
            <a:off x="504497" y="448003"/>
            <a:ext cx="1776248" cy="460375"/>
          </a:xfrm>
          <a:prstGeom prst="rect">
            <a:avLst/>
          </a:prstGeom>
          <a:solidFill>
            <a:srgbClr val="9FC8E3"/>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review1</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1026"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93932" y="908378"/>
            <a:ext cx="7336220" cy="5502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descr="碗里有一些绿色植物&#10;&#10;描述已自动生成"/>
          <p:cNvPicPr>
            <a:picLocks noChangeAspect="1"/>
          </p:cNvPicPr>
          <p:nvPr/>
        </p:nvPicPr>
        <p:blipFill rotWithShape="1">
          <a:blip r:embed="rId1"/>
          <a:srcRect r="-2" b="1427"/>
          <a:stretch>
            <a:fillRect/>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标题 1"/>
          <p:cNvSpPr>
            <a:spLocks noGrp="1"/>
          </p:cNvSpPr>
          <p:nvPr>
            <p:ph type="ctrTitle"/>
          </p:nvPr>
        </p:nvSpPr>
        <p:spPr>
          <a:xfrm>
            <a:off x="330956" y="2521357"/>
            <a:ext cx="2895720" cy="2640247"/>
          </a:xfrm>
        </p:spPr>
        <p:txBody>
          <a:bodyPr>
            <a:normAutofit/>
          </a:bodyPr>
          <a:lstStyle/>
          <a:p>
            <a:pPr>
              <a:lnSpc>
                <a:spcPts val="2600"/>
              </a:lnSpc>
            </a:pPr>
            <a:br>
              <a:rPr lang="en-US" altLang="zh-CN" sz="3600" dirty="0">
                <a:solidFill>
                  <a:schemeClr val="tx1">
                    <a:lumMod val="85000"/>
                    <a:lumOff val="15000"/>
                  </a:schemeClr>
                </a:solidFill>
              </a:rPr>
            </a:br>
            <a:r>
              <a:rPr lang="zh-CN" altLang="en-US" sz="3600" b="1" dirty="0">
                <a:solidFill>
                  <a:schemeClr val="tx1">
                    <a:lumMod val="85000"/>
                    <a:lumOff val="15000"/>
                  </a:schemeClr>
                </a:solidFill>
                <a:latin typeface="宋体" panose="02010600030101010101" pitchFamily="2" charset="-122"/>
                <a:ea typeface="宋体" panose="02010600030101010101" pitchFamily="2" charset="-122"/>
              </a:rPr>
              <a:t>七</a:t>
            </a:r>
            <a:r>
              <a:rPr lang="zh-CN" altLang="en-US" sz="3600" b="1" dirty="0">
                <a:solidFill>
                  <a:srgbClr val="77933C"/>
                </a:solidFill>
                <a:latin typeface="宋体" panose="02010600030101010101" pitchFamily="2" charset="-122"/>
                <a:ea typeface="宋体" panose="02010600030101010101" pitchFamily="2" charset="-122"/>
              </a:rPr>
              <a:t>彩</a:t>
            </a:r>
            <a:r>
              <a:rPr lang="zh-CN" altLang="en-US" sz="3600" b="1" dirty="0">
                <a:solidFill>
                  <a:schemeClr val="tx1">
                    <a:lumMod val="85000"/>
                    <a:lumOff val="15000"/>
                  </a:schemeClr>
                </a:solidFill>
                <a:latin typeface="宋体" panose="02010600030101010101" pitchFamily="2" charset="-122"/>
                <a:ea typeface="宋体" panose="02010600030101010101" pitchFamily="2" charset="-122"/>
              </a:rPr>
              <a:t>阳</a:t>
            </a:r>
            <a:r>
              <a:rPr lang="zh-CN" altLang="en-US" sz="3600" b="1" dirty="0">
                <a:solidFill>
                  <a:srgbClr val="77933C"/>
                </a:solidFill>
                <a:latin typeface="宋体" panose="02010600030101010101" pitchFamily="2" charset="-122"/>
                <a:ea typeface="宋体" panose="02010600030101010101" pitchFamily="2" charset="-122"/>
              </a:rPr>
              <a:t>光</a:t>
            </a:r>
            <a:br>
              <a:rPr lang="en-US" altLang="zh-CN" sz="3600" b="1" dirty="0">
                <a:solidFill>
                  <a:srgbClr val="77933C"/>
                </a:solidFill>
                <a:latin typeface="宋体" panose="02010600030101010101" pitchFamily="2" charset="-122"/>
                <a:ea typeface="宋体" panose="02010600030101010101" pitchFamily="2" charset="-122"/>
              </a:rPr>
            </a:br>
            <a:br>
              <a:rPr lang="en-US" altLang="zh-CN" sz="3600" b="1" dirty="0">
                <a:solidFill>
                  <a:schemeClr val="tx1">
                    <a:lumMod val="85000"/>
                    <a:lumOff val="15000"/>
                  </a:schemeClr>
                </a:solidFill>
                <a:latin typeface="宋体" panose="02010600030101010101" pitchFamily="2" charset="-122"/>
                <a:ea typeface="宋体" panose="02010600030101010101" pitchFamily="2" charset="-122"/>
              </a:rPr>
            </a:br>
            <a:r>
              <a:rPr lang="zh-CN" altLang="en-US" sz="3600" b="1" dirty="0">
                <a:solidFill>
                  <a:schemeClr val="tx1">
                    <a:lumMod val="85000"/>
                    <a:lumOff val="15000"/>
                  </a:schemeClr>
                </a:solidFill>
                <a:latin typeface="宋体" panose="02010600030101010101" pitchFamily="2" charset="-122"/>
                <a:ea typeface="宋体" panose="02010600030101010101" pitchFamily="2" charset="-122"/>
              </a:rPr>
              <a:t>应用文解析</a:t>
            </a:r>
            <a:br>
              <a:rPr lang="en-US" altLang="zh-CN" sz="3600" dirty="0">
                <a:solidFill>
                  <a:schemeClr val="tx1">
                    <a:lumMod val="85000"/>
                    <a:lumOff val="15000"/>
                  </a:schemeClr>
                </a:solidFill>
              </a:rPr>
            </a:br>
            <a:r>
              <a:rPr lang="en-US" altLang="zh-CN" sz="2000" dirty="0">
                <a:solidFill>
                  <a:schemeClr val="tx1">
                    <a:lumMod val="85000"/>
                    <a:lumOff val="15000"/>
                  </a:schemeClr>
                </a:solidFill>
              </a:rPr>
              <a:t>2023.9</a:t>
            </a:r>
            <a:endParaRPr lang="zh-CN" altLang="en-US" sz="2000" dirty="0">
              <a:solidFill>
                <a:schemeClr val="tx1">
                  <a:lumMod val="85000"/>
                  <a:lumOff val="15000"/>
                </a:schemeClr>
              </a:solidFill>
            </a:endParaRPr>
          </a:p>
        </p:txBody>
      </p:sp>
      <p:sp>
        <p:nvSpPr>
          <p:cNvPr id="3" name="副标题 2"/>
          <p:cNvSpPr>
            <a:spLocks noGrp="1"/>
          </p:cNvSpPr>
          <p:nvPr>
            <p:ph type="subTitle" idx="1"/>
          </p:nvPr>
        </p:nvSpPr>
        <p:spPr>
          <a:xfrm>
            <a:off x="1573631" y="5161604"/>
            <a:ext cx="612521" cy="440410"/>
          </a:xfrm>
        </p:spPr>
        <p:txBody>
          <a:bodyPr>
            <a:normAutofit/>
          </a:bodyPr>
          <a:lstStyle/>
          <a:p>
            <a:pPr algn="l"/>
            <a:r>
              <a:rPr lang="en-US" altLang="zh-CN" sz="1600" dirty="0">
                <a:solidFill>
                  <a:schemeClr val="tx1">
                    <a:lumMod val="85000"/>
                    <a:lumOff val="15000"/>
                  </a:schemeClr>
                </a:solidFill>
              </a:rPr>
              <a:t>Fay</a:t>
            </a:r>
            <a:endParaRPr lang="zh-CN" altLang="en-US" sz="1600" dirty="0">
              <a:solidFill>
                <a:schemeClr val="tx1">
                  <a:lumMod val="85000"/>
                  <a:lumOff val="1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93683" y="1042204"/>
            <a:ext cx="2932386" cy="4524315"/>
          </a:xfrm>
          <a:prstGeom prst="rect">
            <a:avLst/>
          </a:prstGeom>
          <a:noFill/>
          <a:ln w="19050">
            <a:solidFill>
              <a:schemeClr val="accent1"/>
            </a:solidFill>
          </a:ln>
        </p:spPr>
        <p:txBody>
          <a:bodyPr wrap="square">
            <a:spAutoFit/>
          </a:bodyPr>
          <a:lstStyle/>
          <a:p>
            <a:r>
              <a:rPr lang="en-US" altLang="zh-CN" dirty="0"/>
              <a:t>2021</a:t>
            </a:r>
            <a:r>
              <a:rPr lang="zh-CN" altLang="en-US" dirty="0"/>
              <a:t>年</a:t>
            </a:r>
            <a:r>
              <a:rPr lang="en-US" altLang="zh-CN" dirty="0"/>
              <a:t>6</a:t>
            </a:r>
            <a:r>
              <a:rPr lang="zh-CN" altLang="en-US" dirty="0"/>
              <a:t>月浙江卷</a:t>
            </a:r>
            <a:endParaRPr lang="en-US" altLang="zh-CN" dirty="0"/>
          </a:p>
          <a:p>
            <a:r>
              <a:rPr lang="zh-CN" altLang="en-US" dirty="0"/>
              <a:t>昨天你去学校参观了中国画的展览，请你为学校英语报写一篇宣传稿：</a:t>
            </a:r>
            <a:endParaRPr lang="en-US" altLang="zh-CN" dirty="0"/>
          </a:p>
          <a:p>
            <a:endParaRPr lang="zh-CN" altLang="en-US" dirty="0"/>
          </a:p>
          <a:p>
            <a:r>
              <a:rPr lang="en-US" altLang="zh-CN" dirty="0"/>
              <a:t>1. </a:t>
            </a:r>
            <a:r>
              <a:rPr lang="zh-CN" altLang="en-US" dirty="0"/>
              <a:t>时间和地点；</a:t>
            </a:r>
            <a:endParaRPr lang="zh-CN" altLang="en-US" dirty="0"/>
          </a:p>
          <a:p>
            <a:endParaRPr lang="zh-CN" altLang="en-US" dirty="0"/>
          </a:p>
          <a:p>
            <a:r>
              <a:rPr lang="en-US" altLang="zh-CN" dirty="0"/>
              <a:t>2. </a:t>
            </a:r>
            <a:r>
              <a:rPr lang="zh-CN" altLang="en-US" dirty="0"/>
              <a:t>你的感受；   </a:t>
            </a:r>
            <a:endParaRPr lang="zh-CN" altLang="en-US" dirty="0"/>
          </a:p>
          <a:p>
            <a:endParaRPr lang="zh-CN" altLang="en-US" dirty="0"/>
          </a:p>
          <a:p>
            <a:r>
              <a:rPr lang="en-US" altLang="zh-CN" dirty="0"/>
              <a:t>3. </a:t>
            </a:r>
            <a:r>
              <a:rPr lang="zh-CN" altLang="en-US" dirty="0"/>
              <a:t>强烈推荐。</a:t>
            </a:r>
            <a:endParaRPr lang="zh-CN" altLang="en-US" dirty="0"/>
          </a:p>
          <a:p>
            <a:endParaRPr lang="zh-CN" altLang="en-US" dirty="0"/>
          </a:p>
          <a:p>
            <a:r>
              <a:rPr lang="zh-CN" altLang="en-US" dirty="0"/>
              <a:t>注意：</a:t>
            </a:r>
            <a:endParaRPr lang="en-US" altLang="zh-CN" dirty="0"/>
          </a:p>
          <a:p>
            <a:r>
              <a:rPr lang="en-US" altLang="zh-CN" dirty="0"/>
              <a:t>1. </a:t>
            </a:r>
            <a:r>
              <a:rPr lang="zh-CN" altLang="en-US" dirty="0"/>
              <a:t>词数</a:t>
            </a:r>
            <a:r>
              <a:rPr lang="en-US" altLang="zh-CN" dirty="0"/>
              <a:t>80</a:t>
            </a:r>
            <a:r>
              <a:rPr lang="zh-CN" altLang="en-US" dirty="0"/>
              <a:t>左右；</a:t>
            </a:r>
            <a:endParaRPr lang="zh-CN" altLang="en-US" dirty="0"/>
          </a:p>
          <a:p>
            <a:endParaRPr lang="zh-CN" altLang="en-US" dirty="0"/>
          </a:p>
          <a:p>
            <a:r>
              <a:rPr lang="en-US" altLang="zh-CN" dirty="0"/>
              <a:t>2. </a:t>
            </a:r>
            <a:r>
              <a:rPr lang="zh-CN" altLang="en-US" dirty="0"/>
              <a:t>开头和结尾已给出，不计入总词数。</a:t>
            </a:r>
            <a:endParaRPr lang="zh-CN" altLang="en-US" dirty="0"/>
          </a:p>
        </p:txBody>
      </p:sp>
      <p:sp>
        <p:nvSpPr>
          <p:cNvPr id="5" name="TextBox 11"/>
          <p:cNvSpPr>
            <a:spLocks noChangeArrowheads="1"/>
          </p:cNvSpPr>
          <p:nvPr/>
        </p:nvSpPr>
        <p:spPr bwMode="auto">
          <a:xfrm>
            <a:off x="693683" y="363920"/>
            <a:ext cx="1776248" cy="460375"/>
          </a:xfrm>
          <a:prstGeom prst="rect">
            <a:avLst/>
          </a:prstGeom>
          <a:solidFill>
            <a:srgbClr val="9FC8E3"/>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review2</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 name="文本框 6"/>
          <p:cNvSpPr txBox="1"/>
          <p:nvPr/>
        </p:nvSpPr>
        <p:spPr>
          <a:xfrm>
            <a:off x="3920359" y="1042204"/>
            <a:ext cx="7945820" cy="4524315"/>
          </a:xfrm>
          <a:prstGeom prst="rect">
            <a:avLst/>
          </a:prstGeom>
          <a:noFill/>
        </p:spPr>
        <p:txBody>
          <a:bodyPr wrap="square">
            <a:spAutoFit/>
          </a:bodyPr>
          <a:lstStyle/>
          <a:p>
            <a:pPr algn="just"/>
            <a:br>
              <a:rPr lang="en-US" altLang="zh-CN" sz="2400" b="1" dirty="0">
                <a:solidFill>
                  <a:srgbClr val="535353"/>
                </a:solidFill>
                <a:effectLst/>
                <a:latin typeface="Times New Roman" panose="02020603050405020304" pitchFamily="18" charset="0"/>
                <a:cs typeface="Times New Roman" panose="02020603050405020304" pitchFamily="18" charset="0"/>
              </a:rPr>
            </a:br>
            <a:r>
              <a:rPr lang="en-US" altLang="zh-CN" sz="2400" dirty="0">
                <a:solidFill>
                  <a:srgbClr val="535353"/>
                </a:solidFill>
                <a:effectLst/>
                <a:latin typeface="Times New Roman" panose="02020603050405020304" pitchFamily="18" charset="0"/>
                <a:cs typeface="Times New Roman" panose="02020603050405020304" pitchFamily="18" charset="0"/>
              </a:rPr>
              <a:t>To promote Chinese culture, a students’ Chinese painting exhibition is being held in Central Library from June 1st to June 30th. I went there yesterday, and was suitably impressed.</a:t>
            </a:r>
            <a:br>
              <a:rPr lang="en-US" altLang="zh-CN" sz="2400" dirty="0">
                <a:latin typeface="Times New Roman" panose="02020603050405020304" pitchFamily="18" charset="0"/>
                <a:cs typeface="Times New Roman" panose="02020603050405020304" pitchFamily="18" charset="0"/>
              </a:rPr>
            </a:br>
            <a:endParaRPr lang="en-US" altLang="zh-CN" sz="2400" dirty="0">
              <a:latin typeface="Times New Roman" panose="02020603050405020304" pitchFamily="18" charset="0"/>
              <a:cs typeface="Times New Roman" panose="02020603050405020304" pitchFamily="18" charset="0"/>
            </a:endParaRPr>
          </a:p>
          <a:p>
            <a:pPr algn="just"/>
            <a:r>
              <a:rPr lang="en-US" altLang="zh-CN" sz="2400" dirty="0">
                <a:solidFill>
                  <a:srgbClr val="535353"/>
                </a:solidFill>
                <a:effectLst/>
                <a:latin typeface="Times New Roman" panose="02020603050405020304" pitchFamily="18" charset="0"/>
                <a:cs typeface="Times New Roman" panose="02020603050405020304" pitchFamily="18" charset="0"/>
              </a:rPr>
              <a:t>The paintings covered a range of themes including figures, flowers, landscapes and animals. The details were so natural that it felt like the paintings were alive. It had never occurred to me that Chinese paintings could astound me in such a profound</a:t>
            </a:r>
            <a:endParaRPr lang="en-US" altLang="zh-CN" sz="2400" dirty="0">
              <a:solidFill>
                <a:srgbClr val="535353"/>
              </a:solidFill>
              <a:effectLst/>
              <a:latin typeface="Times New Roman" panose="02020603050405020304" pitchFamily="18" charset="0"/>
              <a:cs typeface="Times New Roman" panose="02020603050405020304" pitchFamily="18" charset="0"/>
            </a:endParaRPr>
          </a:p>
          <a:p>
            <a:pPr algn="just"/>
            <a:r>
              <a:rPr lang="en-US" altLang="zh-CN" sz="2400" dirty="0">
                <a:solidFill>
                  <a:srgbClr val="535353"/>
                </a:solidFill>
                <a:effectLst/>
                <a:latin typeface="Times New Roman" panose="02020603050405020304" pitchFamily="18" charset="0"/>
                <a:cs typeface="Times New Roman" panose="02020603050405020304" pitchFamily="18" charset="0"/>
              </a:rPr>
              <a:t> way.</a:t>
            </a:r>
            <a:br>
              <a:rPr lang="en-US" altLang="zh-CN" sz="2400" dirty="0">
                <a:latin typeface="Times New Roman" panose="02020603050405020304" pitchFamily="18" charset="0"/>
                <a:cs typeface="Times New Roman" panose="02020603050405020304" pitchFamily="18" charset="0"/>
              </a:rPr>
            </a:br>
            <a:r>
              <a:rPr lang="en-US" altLang="zh-CN" sz="2400" dirty="0">
                <a:solidFill>
                  <a:srgbClr val="535353"/>
                </a:solidFill>
                <a:effectLst/>
                <a:latin typeface="Times New Roman" panose="02020603050405020304" pitchFamily="18" charset="0"/>
                <a:cs typeface="Times New Roman" panose="02020603050405020304" pitchFamily="18" charset="0"/>
              </a:rPr>
              <a:t>For anyone who likes Chinese art, this is definitely the perfect place to go.</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5612523" y="804954"/>
            <a:ext cx="609600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535353"/>
                </a:solidFill>
                <a:effectLst/>
                <a:uLnTx/>
                <a:uFillTx/>
                <a:latin typeface="Times New Roman" panose="02020603050405020304" pitchFamily="18" charset="0"/>
                <a:ea typeface="等线" panose="02010600030101010101" charset="-122"/>
                <a:cs typeface="Times New Roman" panose="02020603050405020304" pitchFamily="18" charset="0"/>
              </a:rPr>
              <a:t> An Unforgettable Exhibition</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a:spLocks noChangeArrowheads="1"/>
          </p:cNvSpPr>
          <p:nvPr/>
        </p:nvSpPr>
        <p:spPr bwMode="auto">
          <a:xfrm>
            <a:off x="504497" y="448003"/>
            <a:ext cx="1776248" cy="460375"/>
          </a:xfrm>
          <a:prstGeom prst="rect">
            <a:avLst/>
          </a:prstGeom>
          <a:solidFill>
            <a:srgbClr val="9FC8E3"/>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review3</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 name="文本框 5"/>
          <p:cNvSpPr txBox="1"/>
          <p:nvPr/>
        </p:nvSpPr>
        <p:spPr>
          <a:xfrm>
            <a:off x="504497" y="1084245"/>
            <a:ext cx="2932386" cy="5355312"/>
          </a:xfrm>
          <a:prstGeom prst="rect">
            <a:avLst/>
          </a:prstGeom>
          <a:noFill/>
          <a:ln w="19050">
            <a:solidFill>
              <a:schemeClr val="accent1"/>
            </a:solidFill>
          </a:ln>
        </p:spPr>
        <p:txBody>
          <a:bodyPr wrap="square">
            <a:spAutoFit/>
          </a:bodyPr>
          <a:lstStyle/>
          <a:p>
            <a:r>
              <a:rPr lang="zh-CN" altLang="en-US" dirty="0"/>
              <a:t>（</a:t>
            </a:r>
            <a:r>
              <a:rPr lang="en-US" altLang="zh-CN" dirty="0"/>
              <a:t>2023</a:t>
            </a:r>
            <a:r>
              <a:rPr lang="zh-CN" altLang="en-US" dirty="0"/>
              <a:t>浙江杭州高三二模）你是某国际学校学生会主席。你校准备组织一次“让文物活起来”（</a:t>
            </a:r>
            <a:r>
              <a:rPr lang="en-US" altLang="zh-CN" dirty="0"/>
              <a:t>Bring Cultural Relics to Life</a:t>
            </a:r>
            <a:r>
              <a:rPr lang="zh-CN" altLang="en-US" dirty="0"/>
              <a:t>）的活动，请你用英语写一篇开幕辞，欢迎参加活动的师生。内容包括：</a:t>
            </a:r>
            <a:endParaRPr lang="zh-CN" altLang="en-US" dirty="0"/>
          </a:p>
          <a:p>
            <a:r>
              <a:rPr lang="en-US" altLang="zh-CN" dirty="0"/>
              <a:t>1</a:t>
            </a:r>
            <a:r>
              <a:rPr lang="zh-CN" altLang="en-US" dirty="0"/>
              <a:t>．表示欢迎；</a:t>
            </a:r>
            <a:endParaRPr lang="zh-CN" altLang="en-US" dirty="0"/>
          </a:p>
          <a:p>
            <a:endParaRPr lang="zh-CN" altLang="en-US" dirty="0"/>
          </a:p>
          <a:p>
            <a:r>
              <a:rPr lang="en-US" altLang="zh-CN" dirty="0"/>
              <a:t>2</a:t>
            </a:r>
            <a:r>
              <a:rPr lang="zh-CN" altLang="en-US" dirty="0"/>
              <a:t>．活动目的；</a:t>
            </a:r>
            <a:endParaRPr lang="zh-CN" altLang="en-US" dirty="0"/>
          </a:p>
          <a:p>
            <a:endParaRPr lang="zh-CN" altLang="en-US" dirty="0"/>
          </a:p>
          <a:p>
            <a:r>
              <a:rPr lang="en-US" altLang="zh-CN" dirty="0"/>
              <a:t>3</a:t>
            </a:r>
            <a:r>
              <a:rPr lang="zh-CN" altLang="en-US" dirty="0"/>
              <a:t>．活动内容。</a:t>
            </a:r>
            <a:endParaRPr lang="zh-CN" altLang="en-US" dirty="0"/>
          </a:p>
          <a:p>
            <a:endParaRPr lang="zh-CN" altLang="en-US" dirty="0"/>
          </a:p>
          <a:p>
            <a:r>
              <a:rPr lang="zh-CN" altLang="en-US" dirty="0"/>
              <a:t>注意：</a:t>
            </a:r>
            <a:endParaRPr lang="zh-CN" altLang="en-US" dirty="0"/>
          </a:p>
          <a:p>
            <a:r>
              <a:rPr lang="en-US" altLang="zh-CN" dirty="0"/>
              <a:t>1</a:t>
            </a:r>
            <a:r>
              <a:rPr lang="zh-CN" altLang="en-US" dirty="0"/>
              <a:t>．写作词数应为</a:t>
            </a:r>
            <a:r>
              <a:rPr lang="en-US" altLang="zh-CN" dirty="0"/>
              <a:t>80</a:t>
            </a:r>
            <a:r>
              <a:rPr lang="zh-CN" altLang="en-US" dirty="0"/>
              <a:t>左右。</a:t>
            </a:r>
            <a:endParaRPr lang="zh-CN" altLang="en-US" dirty="0"/>
          </a:p>
          <a:p>
            <a:endParaRPr lang="zh-CN" altLang="en-US" dirty="0"/>
          </a:p>
          <a:p>
            <a:r>
              <a:rPr lang="en-US" altLang="zh-CN" dirty="0"/>
              <a:t>2</a:t>
            </a:r>
            <a:r>
              <a:rPr lang="zh-CN" altLang="en-US" dirty="0"/>
              <a:t>．参考词汇：手工艺品</a:t>
            </a:r>
            <a:r>
              <a:rPr lang="en-US" altLang="zh-CN" dirty="0"/>
              <a:t>artifact</a:t>
            </a:r>
            <a:r>
              <a:rPr lang="zh-CN" altLang="en-US" dirty="0"/>
              <a:t>。</a:t>
            </a:r>
            <a:endParaRPr lang="zh-CN" altLang="en-US" dirty="0"/>
          </a:p>
        </p:txBody>
      </p:sp>
      <p:sp>
        <p:nvSpPr>
          <p:cNvPr id="10" name="文本框 9"/>
          <p:cNvSpPr txBox="1"/>
          <p:nvPr/>
        </p:nvSpPr>
        <p:spPr>
          <a:xfrm>
            <a:off x="3941378" y="991912"/>
            <a:ext cx="7546428" cy="5262979"/>
          </a:xfrm>
          <a:prstGeom prst="rect">
            <a:avLst/>
          </a:prstGeom>
          <a:noFill/>
        </p:spPr>
        <p:txBody>
          <a:bodyPr wrap="square">
            <a:spAutoFit/>
          </a:bodyPr>
          <a:lstStyle/>
          <a:p>
            <a:pPr indent="0" algn="just">
              <a:spcBef>
                <a:spcPts val="0"/>
              </a:spcBef>
              <a:spcAft>
                <a:spcPts val="0"/>
              </a:spcAft>
            </a:pPr>
            <a:r>
              <a:rPr lang="en-US" altLang="zh-CN" sz="2400" b="0" i="0" dirty="0">
                <a:solidFill>
                  <a:srgbClr val="222222"/>
                </a:solidFill>
                <a:effectLst/>
                <a:latin typeface="Times New Roman" panose="02020603050405020304" pitchFamily="18" charset="0"/>
                <a:cs typeface="Times New Roman" panose="02020603050405020304" pitchFamily="18" charset="0"/>
              </a:rPr>
              <a:t>Dear teachers and fellow students,</a:t>
            </a:r>
            <a:endParaRPr lang="en-US" altLang="zh-CN" sz="2400" b="0" i="0" dirty="0">
              <a:effectLst/>
              <a:latin typeface="Times New Roman" panose="02020603050405020304" pitchFamily="18" charset="0"/>
              <a:cs typeface="Times New Roman" panose="02020603050405020304" pitchFamily="18" charset="0"/>
            </a:endParaRPr>
          </a:p>
          <a:p>
            <a:pPr indent="266700" algn="just">
              <a:spcBef>
                <a:spcPts val="0"/>
              </a:spcBef>
              <a:spcAft>
                <a:spcPts val="0"/>
              </a:spcAft>
            </a:pPr>
            <a:r>
              <a:rPr lang="en-US" altLang="zh-CN" sz="2400" b="0" i="0" dirty="0">
                <a:solidFill>
                  <a:srgbClr val="222222"/>
                </a:solidFill>
                <a:effectLst/>
                <a:latin typeface="Times New Roman" panose="02020603050405020304" pitchFamily="18" charset="0"/>
                <a:cs typeface="Times New Roman" panose="02020603050405020304" pitchFamily="18" charset="0"/>
              </a:rPr>
              <a:t>Welcome to our "Bringing Cultural Relics to Life" event. As president of the Student Union, I'm honored to have the opportunity to open this wonderful occasion.</a:t>
            </a:r>
            <a:endParaRPr lang="en-US" altLang="zh-CN" sz="2400" b="0" i="0" dirty="0">
              <a:effectLst/>
              <a:latin typeface="Times New Roman" panose="02020603050405020304" pitchFamily="18" charset="0"/>
              <a:cs typeface="Times New Roman" panose="02020603050405020304" pitchFamily="18" charset="0"/>
            </a:endParaRPr>
          </a:p>
          <a:p>
            <a:pPr indent="266700" algn="just">
              <a:spcBef>
                <a:spcPts val="0"/>
              </a:spcBef>
              <a:spcAft>
                <a:spcPts val="0"/>
              </a:spcAft>
            </a:pPr>
            <a:r>
              <a:rPr lang="en-US" altLang="zh-CN" sz="2400" b="0" i="0" dirty="0">
                <a:solidFill>
                  <a:srgbClr val="222222"/>
                </a:solidFill>
                <a:effectLst/>
                <a:latin typeface="Times New Roman" panose="02020603050405020304" pitchFamily="18" charset="0"/>
                <a:cs typeface="Times New Roman" panose="02020603050405020304" pitchFamily="18" charset="0"/>
              </a:rPr>
              <a:t>The purpose of this event is to encourage everyone to explore the history and culture behind the artifacts and appreciate their beauty. There will be an exhibition featuring various cultural artifacts brought by students which have been passed down through their families. Also, we will be holding a workshop where students are encouraged to create their own cultural artifacts that look like cultural relics in ancient times.</a:t>
            </a:r>
            <a:endParaRPr lang="en-US" altLang="zh-CN" sz="2400" b="0" i="0" dirty="0">
              <a:effectLst/>
              <a:latin typeface="Times New Roman" panose="02020603050405020304" pitchFamily="18" charset="0"/>
              <a:cs typeface="Times New Roman" panose="02020603050405020304" pitchFamily="18" charset="0"/>
            </a:endParaRPr>
          </a:p>
          <a:p>
            <a:pPr indent="266700" algn="just">
              <a:spcBef>
                <a:spcPts val="0"/>
              </a:spcBef>
              <a:spcAft>
                <a:spcPts val="0"/>
              </a:spcAft>
            </a:pPr>
            <a:r>
              <a:rPr lang="en-US" altLang="zh-CN" sz="2400" b="0" i="0" dirty="0">
                <a:solidFill>
                  <a:srgbClr val="222222"/>
                </a:solidFill>
                <a:effectLst/>
                <a:latin typeface="Times New Roman" panose="02020603050405020304" pitchFamily="18" charset="0"/>
                <a:cs typeface="Times New Roman" panose="02020603050405020304" pitchFamily="18" charset="0"/>
              </a:rPr>
              <a:t>Thank you for your attendance, and I wish you all a meaningful and enjoyable experience.</a:t>
            </a:r>
            <a:endParaRPr lang="en-US" altLang="zh-CN" sz="2400" b="0" i="0" dirty="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a:spLocks noChangeArrowheads="1"/>
          </p:cNvSpPr>
          <p:nvPr/>
        </p:nvSpPr>
        <p:spPr bwMode="auto">
          <a:xfrm>
            <a:off x="504497" y="448003"/>
            <a:ext cx="1803400" cy="461665"/>
          </a:xfrm>
          <a:prstGeom prst="rect">
            <a:avLst/>
          </a:prstGeom>
          <a:solidFill>
            <a:srgbClr val="9FC8E3"/>
          </a:solidFill>
          <a:ln>
            <a:no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Hot topic</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20538" y="1010976"/>
            <a:ext cx="5302523" cy="1352620"/>
          </a:xfrm>
          <a:prstGeom prst="rect">
            <a:avLst/>
          </a:prstGeom>
        </p:spPr>
      </p:pic>
      <p:pic>
        <p:nvPicPr>
          <p:cNvPr id="11270" name="Picture 6" descr="图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97" y="2363596"/>
            <a:ext cx="3645126" cy="41039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5925331" y="349609"/>
            <a:ext cx="5704115"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近来，一段名为《逃出大英博物馆》的视频火了。网络上流传着相关剧照和台词，令网友纷纷围观。</a:t>
            </a:r>
            <a:endParaRPr kumimoji="0" lang="zh-CN" altLang="zh-CN"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zh-CN"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video series named</a:t>
            </a:r>
            <a:r>
              <a:rPr kumimoji="0" lang="zh-CN" altLang="zh-CN" sz="2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Escape from the British Museum</a:t>
            </a:r>
            <a:r>
              <a:rPr kumimoji="0" lang="zh-CN" altLang="zh-CN"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was released on Wednesday, with its trailer having sparked a lot of discussion in China's social media recently. </a:t>
            </a:r>
            <a:endParaRPr kumimoji="0" lang="zh-CN" altLang="zh-CN"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275" name="Picture 11" descr="图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020" y="2196268"/>
            <a:ext cx="5456927" cy="2837089"/>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5908334" y="2235591"/>
            <a:ext cx="5254297" cy="1323439"/>
          </a:xfrm>
          <a:custGeom>
            <a:avLst/>
            <a:gdLst>
              <a:gd name="connsiteX0" fmla="*/ 0 w 5254297"/>
              <a:gd name="connsiteY0" fmla="*/ 0 h 1323439"/>
              <a:gd name="connsiteX1" fmla="*/ 604244 w 5254297"/>
              <a:gd name="connsiteY1" fmla="*/ 0 h 1323439"/>
              <a:gd name="connsiteX2" fmla="*/ 1208488 w 5254297"/>
              <a:gd name="connsiteY2" fmla="*/ 0 h 1323439"/>
              <a:gd name="connsiteX3" fmla="*/ 1917818 w 5254297"/>
              <a:gd name="connsiteY3" fmla="*/ 0 h 1323439"/>
              <a:gd name="connsiteX4" fmla="*/ 2627149 w 5254297"/>
              <a:gd name="connsiteY4" fmla="*/ 0 h 1323439"/>
              <a:gd name="connsiteX5" fmla="*/ 3178850 w 5254297"/>
              <a:gd name="connsiteY5" fmla="*/ 0 h 1323439"/>
              <a:gd name="connsiteX6" fmla="*/ 3888180 w 5254297"/>
              <a:gd name="connsiteY6" fmla="*/ 0 h 1323439"/>
              <a:gd name="connsiteX7" fmla="*/ 4544967 w 5254297"/>
              <a:gd name="connsiteY7" fmla="*/ 0 h 1323439"/>
              <a:gd name="connsiteX8" fmla="*/ 5254297 w 5254297"/>
              <a:gd name="connsiteY8" fmla="*/ 0 h 1323439"/>
              <a:gd name="connsiteX9" fmla="*/ 5254297 w 5254297"/>
              <a:gd name="connsiteY9" fmla="*/ 674954 h 1323439"/>
              <a:gd name="connsiteX10" fmla="*/ 5254297 w 5254297"/>
              <a:gd name="connsiteY10" fmla="*/ 1323439 h 1323439"/>
              <a:gd name="connsiteX11" fmla="*/ 4597510 w 5254297"/>
              <a:gd name="connsiteY11" fmla="*/ 1323439 h 1323439"/>
              <a:gd name="connsiteX12" fmla="*/ 3993266 w 5254297"/>
              <a:gd name="connsiteY12" fmla="*/ 1323439 h 1323439"/>
              <a:gd name="connsiteX13" fmla="*/ 3441565 w 5254297"/>
              <a:gd name="connsiteY13" fmla="*/ 1323439 h 1323439"/>
              <a:gd name="connsiteX14" fmla="*/ 2679691 w 5254297"/>
              <a:gd name="connsiteY14" fmla="*/ 1323439 h 1323439"/>
              <a:gd name="connsiteX15" fmla="*/ 2180533 w 5254297"/>
              <a:gd name="connsiteY15" fmla="*/ 1323439 h 1323439"/>
              <a:gd name="connsiteX16" fmla="*/ 1471203 w 5254297"/>
              <a:gd name="connsiteY16" fmla="*/ 1323439 h 1323439"/>
              <a:gd name="connsiteX17" fmla="*/ 814416 w 5254297"/>
              <a:gd name="connsiteY17" fmla="*/ 1323439 h 1323439"/>
              <a:gd name="connsiteX18" fmla="*/ 0 w 5254297"/>
              <a:gd name="connsiteY18" fmla="*/ 1323439 h 1323439"/>
              <a:gd name="connsiteX19" fmla="*/ 0 w 5254297"/>
              <a:gd name="connsiteY19" fmla="*/ 674954 h 1323439"/>
              <a:gd name="connsiteX20" fmla="*/ 0 w 5254297"/>
              <a:gd name="connsiteY20"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54297" h="1323439" fill="none" extrusionOk="0">
                <a:moveTo>
                  <a:pt x="0" y="0"/>
                </a:moveTo>
                <a:cubicBezTo>
                  <a:pt x="200758" y="9581"/>
                  <a:pt x="327668" y="-19615"/>
                  <a:pt x="604244" y="0"/>
                </a:cubicBezTo>
                <a:cubicBezTo>
                  <a:pt x="880820" y="19615"/>
                  <a:pt x="1048158" y="-13662"/>
                  <a:pt x="1208488" y="0"/>
                </a:cubicBezTo>
                <a:cubicBezTo>
                  <a:pt x="1368818" y="13662"/>
                  <a:pt x="1659875" y="23722"/>
                  <a:pt x="1917818" y="0"/>
                </a:cubicBezTo>
                <a:cubicBezTo>
                  <a:pt x="2175761" y="-23722"/>
                  <a:pt x="2358689" y="-12813"/>
                  <a:pt x="2627149" y="0"/>
                </a:cubicBezTo>
                <a:cubicBezTo>
                  <a:pt x="2895609" y="12813"/>
                  <a:pt x="3006862" y="-1721"/>
                  <a:pt x="3178850" y="0"/>
                </a:cubicBezTo>
                <a:cubicBezTo>
                  <a:pt x="3350838" y="1721"/>
                  <a:pt x="3546109" y="-26383"/>
                  <a:pt x="3888180" y="0"/>
                </a:cubicBezTo>
                <a:cubicBezTo>
                  <a:pt x="4230251" y="26383"/>
                  <a:pt x="4365326" y="16575"/>
                  <a:pt x="4544967" y="0"/>
                </a:cubicBezTo>
                <a:cubicBezTo>
                  <a:pt x="4724608" y="-16575"/>
                  <a:pt x="5069091" y="-25621"/>
                  <a:pt x="5254297" y="0"/>
                </a:cubicBezTo>
                <a:cubicBezTo>
                  <a:pt x="5253647" y="157157"/>
                  <a:pt x="5276588" y="532959"/>
                  <a:pt x="5254297" y="674954"/>
                </a:cubicBezTo>
                <a:cubicBezTo>
                  <a:pt x="5232006" y="816949"/>
                  <a:pt x="5243856" y="1163437"/>
                  <a:pt x="5254297" y="1323439"/>
                </a:cubicBezTo>
                <a:cubicBezTo>
                  <a:pt x="4988839" y="1312024"/>
                  <a:pt x="4839440" y="1354525"/>
                  <a:pt x="4597510" y="1323439"/>
                </a:cubicBezTo>
                <a:cubicBezTo>
                  <a:pt x="4355580" y="1292353"/>
                  <a:pt x="4274668" y="1326205"/>
                  <a:pt x="3993266" y="1323439"/>
                </a:cubicBezTo>
                <a:cubicBezTo>
                  <a:pt x="3711864" y="1320673"/>
                  <a:pt x="3567182" y="1322197"/>
                  <a:pt x="3441565" y="1323439"/>
                </a:cubicBezTo>
                <a:cubicBezTo>
                  <a:pt x="3315948" y="1324681"/>
                  <a:pt x="2965109" y="1287651"/>
                  <a:pt x="2679691" y="1323439"/>
                </a:cubicBezTo>
                <a:cubicBezTo>
                  <a:pt x="2394273" y="1359227"/>
                  <a:pt x="2393141" y="1346253"/>
                  <a:pt x="2180533" y="1323439"/>
                </a:cubicBezTo>
                <a:cubicBezTo>
                  <a:pt x="1967925" y="1300625"/>
                  <a:pt x="1640999" y="1302246"/>
                  <a:pt x="1471203" y="1323439"/>
                </a:cubicBezTo>
                <a:cubicBezTo>
                  <a:pt x="1301407" y="1344633"/>
                  <a:pt x="1127068" y="1353015"/>
                  <a:pt x="814416" y="1323439"/>
                </a:cubicBezTo>
                <a:cubicBezTo>
                  <a:pt x="501764" y="1293863"/>
                  <a:pt x="289259" y="1336950"/>
                  <a:pt x="0" y="1323439"/>
                </a:cubicBezTo>
                <a:cubicBezTo>
                  <a:pt x="24481" y="1006565"/>
                  <a:pt x="17545" y="892086"/>
                  <a:pt x="0" y="674954"/>
                </a:cubicBezTo>
                <a:cubicBezTo>
                  <a:pt x="-17545" y="457822"/>
                  <a:pt x="16273" y="305734"/>
                  <a:pt x="0" y="0"/>
                </a:cubicBezTo>
                <a:close/>
              </a:path>
              <a:path w="5254297" h="1323439" stroke="0" extrusionOk="0">
                <a:moveTo>
                  <a:pt x="0" y="0"/>
                </a:moveTo>
                <a:cubicBezTo>
                  <a:pt x="206581" y="2831"/>
                  <a:pt x="458533" y="27426"/>
                  <a:pt x="656787" y="0"/>
                </a:cubicBezTo>
                <a:cubicBezTo>
                  <a:pt x="855041" y="-27426"/>
                  <a:pt x="1071327" y="26669"/>
                  <a:pt x="1366117" y="0"/>
                </a:cubicBezTo>
                <a:cubicBezTo>
                  <a:pt x="1660907" y="-26669"/>
                  <a:pt x="1657255" y="-23640"/>
                  <a:pt x="1865275" y="0"/>
                </a:cubicBezTo>
                <a:cubicBezTo>
                  <a:pt x="2073295" y="23640"/>
                  <a:pt x="2372539" y="-28467"/>
                  <a:pt x="2522063" y="0"/>
                </a:cubicBezTo>
                <a:cubicBezTo>
                  <a:pt x="2671587" y="28467"/>
                  <a:pt x="2890223" y="19179"/>
                  <a:pt x="3231393" y="0"/>
                </a:cubicBezTo>
                <a:cubicBezTo>
                  <a:pt x="3572563" y="-19179"/>
                  <a:pt x="3613231" y="270"/>
                  <a:pt x="3730551" y="0"/>
                </a:cubicBezTo>
                <a:cubicBezTo>
                  <a:pt x="3847871" y="-270"/>
                  <a:pt x="4074562" y="-5715"/>
                  <a:pt x="4229709" y="0"/>
                </a:cubicBezTo>
                <a:cubicBezTo>
                  <a:pt x="4384856" y="5715"/>
                  <a:pt x="5025433" y="-36446"/>
                  <a:pt x="5254297" y="0"/>
                </a:cubicBezTo>
                <a:cubicBezTo>
                  <a:pt x="5252829" y="308235"/>
                  <a:pt x="5245965" y="392098"/>
                  <a:pt x="5254297" y="635251"/>
                </a:cubicBezTo>
                <a:cubicBezTo>
                  <a:pt x="5262629" y="878404"/>
                  <a:pt x="5266573" y="1161330"/>
                  <a:pt x="5254297" y="1323439"/>
                </a:cubicBezTo>
                <a:cubicBezTo>
                  <a:pt x="5009587" y="1349437"/>
                  <a:pt x="4852993" y="1347214"/>
                  <a:pt x="4650053" y="1323439"/>
                </a:cubicBezTo>
                <a:cubicBezTo>
                  <a:pt x="4447113" y="1299664"/>
                  <a:pt x="4292398" y="1308899"/>
                  <a:pt x="4150895" y="1323439"/>
                </a:cubicBezTo>
                <a:cubicBezTo>
                  <a:pt x="4009392" y="1337979"/>
                  <a:pt x="3723093" y="1308730"/>
                  <a:pt x="3546650" y="1323439"/>
                </a:cubicBezTo>
                <a:cubicBezTo>
                  <a:pt x="3370208" y="1338148"/>
                  <a:pt x="3125124" y="1307400"/>
                  <a:pt x="2994949" y="1323439"/>
                </a:cubicBezTo>
                <a:cubicBezTo>
                  <a:pt x="2864774" y="1339478"/>
                  <a:pt x="2673278" y="1308677"/>
                  <a:pt x="2443248" y="1323439"/>
                </a:cubicBezTo>
                <a:cubicBezTo>
                  <a:pt x="2213218" y="1338201"/>
                  <a:pt x="1955583" y="1333634"/>
                  <a:pt x="1786461" y="1323439"/>
                </a:cubicBezTo>
                <a:cubicBezTo>
                  <a:pt x="1617339" y="1313244"/>
                  <a:pt x="1302546" y="1334942"/>
                  <a:pt x="1129674" y="1323439"/>
                </a:cubicBezTo>
                <a:cubicBezTo>
                  <a:pt x="956802" y="1311936"/>
                  <a:pt x="791531" y="1350203"/>
                  <a:pt x="577973" y="1323439"/>
                </a:cubicBezTo>
                <a:cubicBezTo>
                  <a:pt x="364415" y="1296675"/>
                  <a:pt x="249813" y="1340867"/>
                  <a:pt x="0" y="1323439"/>
                </a:cubicBezTo>
                <a:cubicBezTo>
                  <a:pt x="-14435" y="1095416"/>
                  <a:pt x="1050" y="882636"/>
                  <a:pt x="0" y="701423"/>
                </a:cubicBezTo>
                <a:cubicBezTo>
                  <a:pt x="-1050" y="520210"/>
                  <a:pt x="605" y="238437"/>
                  <a:pt x="0" y="0"/>
                </a:cubicBezTo>
                <a:close/>
              </a:path>
            </a:pathLst>
          </a:custGeom>
          <a:solidFill>
            <a:schemeClr val="bg1"/>
          </a:solidFill>
          <a:ln>
            <a:solidFill>
              <a:schemeClr val="tx1"/>
            </a:solidFill>
          </a:ln>
        </p:spPr>
        <p:txBody>
          <a:bodyPr wrap="square">
            <a:spAutoFit/>
          </a:bodyPr>
          <a:lstStyle/>
          <a:p>
            <a:pPr algn="just"/>
            <a:r>
              <a:rPr lang="en-US" altLang="zh-CN" sz="2000" b="0" i="0" dirty="0">
                <a:effectLst/>
                <a:latin typeface="Times New Roman" panose="02020603050405020304" pitchFamily="18" charset="0"/>
                <a:cs typeface="Times New Roman" panose="02020603050405020304" pitchFamily="18" charset="0"/>
              </a:rPr>
              <a:t>Directed by two Chinese vloggers, the three-episode series tells the story of how a Chinese cultural relic escapes from the British Museum and finds its way back to China.</a:t>
            </a:r>
            <a:endParaRPr lang="zh-CN" altLang="en-US" sz="20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5908334" y="3725131"/>
            <a:ext cx="5254297" cy="1323439"/>
          </a:xfrm>
          <a:custGeom>
            <a:avLst/>
            <a:gdLst>
              <a:gd name="connsiteX0" fmla="*/ 0 w 5254297"/>
              <a:gd name="connsiteY0" fmla="*/ 0 h 1323439"/>
              <a:gd name="connsiteX1" fmla="*/ 604244 w 5254297"/>
              <a:gd name="connsiteY1" fmla="*/ 0 h 1323439"/>
              <a:gd name="connsiteX2" fmla="*/ 1208488 w 5254297"/>
              <a:gd name="connsiteY2" fmla="*/ 0 h 1323439"/>
              <a:gd name="connsiteX3" fmla="*/ 1917818 w 5254297"/>
              <a:gd name="connsiteY3" fmla="*/ 0 h 1323439"/>
              <a:gd name="connsiteX4" fmla="*/ 2627149 w 5254297"/>
              <a:gd name="connsiteY4" fmla="*/ 0 h 1323439"/>
              <a:gd name="connsiteX5" fmla="*/ 3178850 w 5254297"/>
              <a:gd name="connsiteY5" fmla="*/ 0 h 1323439"/>
              <a:gd name="connsiteX6" fmla="*/ 3888180 w 5254297"/>
              <a:gd name="connsiteY6" fmla="*/ 0 h 1323439"/>
              <a:gd name="connsiteX7" fmla="*/ 4544967 w 5254297"/>
              <a:gd name="connsiteY7" fmla="*/ 0 h 1323439"/>
              <a:gd name="connsiteX8" fmla="*/ 5254297 w 5254297"/>
              <a:gd name="connsiteY8" fmla="*/ 0 h 1323439"/>
              <a:gd name="connsiteX9" fmla="*/ 5254297 w 5254297"/>
              <a:gd name="connsiteY9" fmla="*/ 674954 h 1323439"/>
              <a:gd name="connsiteX10" fmla="*/ 5254297 w 5254297"/>
              <a:gd name="connsiteY10" fmla="*/ 1323439 h 1323439"/>
              <a:gd name="connsiteX11" fmla="*/ 4597510 w 5254297"/>
              <a:gd name="connsiteY11" fmla="*/ 1323439 h 1323439"/>
              <a:gd name="connsiteX12" fmla="*/ 3993266 w 5254297"/>
              <a:gd name="connsiteY12" fmla="*/ 1323439 h 1323439"/>
              <a:gd name="connsiteX13" fmla="*/ 3441565 w 5254297"/>
              <a:gd name="connsiteY13" fmla="*/ 1323439 h 1323439"/>
              <a:gd name="connsiteX14" fmla="*/ 2679691 w 5254297"/>
              <a:gd name="connsiteY14" fmla="*/ 1323439 h 1323439"/>
              <a:gd name="connsiteX15" fmla="*/ 2180533 w 5254297"/>
              <a:gd name="connsiteY15" fmla="*/ 1323439 h 1323439"/>
              <a:gd name="connsiteX16" fmla="*/ 1471203 w 5254297"/>
              <a:gd name="connsiteY16" fmla="*/ 1323439 h 1323439"/>
              <a:gd name="connsiteX17" fmla="*/ 814416 w 5254297"/>
              <a:gd name="connsiteY17" fmla="*/ 1323439 h 1323439"/>
              <a:gd name="connsiteX18" fmla="*/ 0 w 5254297"/>
              <a:gd name="connsiteY18" fmla="*/ 1323439 h 1323439"/>
              <a:gd name="connsiteX19" fmla="*/ 0 w 5254297"/>
              <a:gd name="connsiteY19" fmla="*/ 674954 h 1323439"/>
              <a:gd name="connsiteX20" fmla="*/ 0 w 5254297"/>
              <a:gd name="connsiteY20"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54297" h="1323439" fill="none" extrusionOk="0">
                <a:moveTo>
                  <a:pt x="0" y="0"/>
                </a:moveTo>
                <a:cubicBezTo>
                  <a:pt x="200758" y="9581"/>
                  <a:pt x="327668" y="-19615"/>
                  <a:pt x="604244" y="0"/>
                </a:cubicBezTo>
                <a:cubicBezTo>
                  <a:pt x="880820" y="19615"/>
                  <a:pt x="1048158" y="-13662"/>
                  <a:pt x="1208488" y="0"/>
                </a:cubicBezTo>
                <a:cubicBezTo>
                  <a:pt x="1368818" y="13662"/>
                  <a:pt x="1659875" y="23722"/>
                  <a:pt x="1917818" y="0"/>
                </a:cubicBezTo>
                <a:cubicBezTo>
                  <a:pt x="2175761" y="-23722"/>
                  <a:pt x="2358689" y="-12813"/>
                  <a:pt x="2627149" y="0"/>
                </a:cubicBezTo>
                <a:cubicBezTo>
                  <a:pt x="2895609" y="12813"/>
                  <a:pt x="3006862" y="-1721"/>
                  <a:pt x="3178850" y="0"/>
                </a:cubicBezTo>
                <a:cubicBezTo>
                  <a:pt x="3350838" y="1721"/>
                  <a:pt x="3546109" y="-26383"/>
                  <a:pt x="3888180" y="0"/>
                </a:cubicBezTo>
                <a:cubicBezTo>
                  <a:pt x="4230251" y="26383"/>
                  <a:pt x="4365326" y="16575"/>
                  <a:pt x="4544967" y="0"/>
                </a:cubicBezTo>
                <a:cubicBezTo>
                  <a:pt x="4724608" y="-16575"/>
                  <a:pt x="5069091" y="-25621"/>
                  <a:pt x="5254297" y="0"/>
                </a:cubicBezTo>
                <a:cubicBezTo>
                  <a:pt x="5253647" y="157157"/>
                  <a:pt x="5276588" y="532959"/>
                  <a:pt x="5254297" y="674954"/>
                </a:cubicBezTo>
                <a:cubicBezTo>
                  <a:pt x="5232006" y="816949"/>
                  <a:pt x="5243856" y="1163437"/>
                  <a:pt x="5254297" y="1323439"/>
                </a:cubicBezTo>
                <a:cubicBezTo>
                  <a:pt x="4988839" y="1312024"/>
                  <a:pt x="4839440" y="1354525"/>
                  <a:pt x="4597510" y="1323439"/>
                </a:cubicBezTo>
                <a:cubicBezTo>
                  <a:pt x="4355580" y="1292353"/>
                  <a:pt x="4274668" y="1326205"/>
                  <a:pt x="3993266" y="1323439"/>
                </a:cubicBezTo>
                <a:cubicBezTo>
                  <a:pt x="3711864" y="1320673"/>
                  <a:pt x="3567182" y="1322197"/>
                  <a:pt x="3441565" y="1323439"/>
                </a:cubicBezTo>
                <a:cubicBezTo>
                  <a:pt x="3315948" y="1324681"/>
                  <a:pt x="2965109" y="1287651"/>
                  <a:pt x="2679691" y="1323439"/>
                </a:cubicBezTo>
                <a:cubicBezTo>
                  <a:pt x="2394273" y="1359227"/>
                  <a:pt x="2393141" y="1346253"/>
                  <a:pt x="2180533" y="1323439"/>
                </a:cubicBezTo>
                <a:cubicBezTo>
                  <a:pt x="1967925" y="1300625"/>
                  <a:pt x="1640999" y="1302246"/>
                  <a:pt x="1471203" y="1323439"/>
                </a:cubicBezTo>
                <a:cubicBezTo>
                  <a:pt x="1301407" y="1344633"/>
                  <a:pt x="1127068" y="1353015"/>
                  <a:pt x="814416" y="1323439"/>
                </a:cubicBezTo>
                <a:cubicBezTo>
                  <a:pt x="501764" y="1293863"/>
                  <a:pt x="289259" y="1336950"/>
                  <a:pt x="0" y="1323439"/>
                </a:cubicBezTo>
                <a:cubicBezTo>
                  <a:pt x="24481" y="1006565"/>
                  <a:pt x="17545" y="892086"/>
                  <a:pt x="0" y="674954"/>
                </a:cubicBezTo>
                <a:cubicBezTo>
                  <a:pt x="-17545" y="457822"/>
                  <a:pt x="16273" y="305734"/>
                  <a:pt x="0" y="0"/>
                </a:cubicBezTo>
                <a:close/>
              </a:path>
              <a:path w="5254297" h="1323439" stroke="0" extrusionOk="0">
                <a:moveTo>
                  <a:pt x="0" y="0"/>
                </a:moveTo>
                <a:cubicBezTo>
                  <a:pt x="206581" y="2831"/>
                  <a:pt x="458533" y="27426"/>
                  <a:pt x="656787" y="0"/>
                </a:cubicBezTo>
                <a:cubicBezTo>
                  <a:pt x="855041" y="-27426"/>
                  <a:pt x="1071327" y="26669"/>
                  <a:pt x="1366117" y="0"/>
                </a:cubicBezTo>
                <a:cubicBezTo>
                  <a:pt x="1660907" y="-26669"/>
                  <a:pt x="1657255" y="-23640"/>
                  <a:pt x="1865275" y="0"/>
                </a:cubicBezTo>
                <a:cubicBezTo>
                  <a:pt x="2073295" y="23640"/>
                  <a:pt x="2372539" y="-28467"/>
                  <a:pt x="2522063" y="0"/>
                </a:cubicBezTo>
                <a:cubicBezTo>
                  <a:pt x="2671587" y="28467"/>
                  <a:pt x="2890223" y="19179"/>
                  <a:pt x="3231393" y="0"/>
                </a:cubicBezTo>
                <a:cubicBezTo>
                  <a:pt x="3572563" y="-19179"/>
                  <a:pt x="3613231" y="270"/>
                  <a:pt x="3730551" y="0"/>
                </a:cubicBezTo>
                <a:cubicBezTo>
                  <a:pt x="3847871" y="-270"/>
                  <a:pt x="4074562" y="-5715"/>
                  <a:pt x="4229709" y="0"/>
                </a:cubicBezTo>
                <a:cubicBezTo>
                  <a:pt x="4384856" y="5715"/>
                  <a:pt x="5025433" y="-36446"/>
                  <a:pt x="5254297" y="0"/>
                </a:cubicBezTo>
                <a:cubicBezTo>
                  <a:pt x="5252829" y="308235"/>
                  <a:pt x="5245965" y="392098"/>
                  <a:pt x="5254297" y="635251"/>
                </a:cubicBezTo>
                <a:cubicBezTo>
                  <a:pt x="5262629" y="878404"/>
                  <a:pt x="5266573" y="1161330"/>
                  <a:pt x="5254297" y="1323439"/>
                </a:cubicBezTo>
                <a:cubicBezTo>
                  <a:pt x="5009587" y="1349437"/>
                  <a:pt x="4852993" y="1347214"/>
                  <a:pt x="4650053" y="1323439"/>
                </a:cubicBezTo>
                <a:cubicBezTo>
                  <a:pt x="4447113" y="1299664"/>
                  <a:pt x="4292398" y="1308899"/>
                  <a:pt x="4150895" y="1323439"/>
                </a:cubicBezTo>
                <a:cubicBezTo>
                  <a:pt x="4009392" y="1337979"/>
                  <a:pt x="3723093" y="1308730"/>
                  <a:pt x="3546650" y="1323439"/>
                </a:cubicBezTo>
                <a:cubicBezTo>
                  <a:pt x="3370208" y="1338148"/>
                  <a:pt x="3125124" y="1307400"/>
                  <a:pt x="2994949" y="1323439"/>
                </a:cubicBezTo>
                <a:cubicBezTo>
                  <a:pt x="2864774" y="1339478"/>
                  <a:pt x="2673278" y="1308677"/>
                  <a:pt x="2443248" y="1323439"/>
                </a:cubicBezTo>
                <a:cubicBezTo>
                  <a:pt x="2213218" y="1338201"/>
                  <a:pt x="1955583" y="1333634"/>
                  <a:pt x="1786461" y="1323439"/>
                </a:cubicBezTo>
                <a:cubicBezTo>
                  <a:pt x="1617339" y="1313244"/>
                  <a:pt x="1302546" y="1334942"/>
                  <a:pt x="1129674" y="1323439"/>
                </a:cubicBezTo>
                <a:cubicBezTo>
                  <a:pt x="956802" y="1311936"/>
                  <a:pt x="791531" y="1350203"/>
                  <a:pt x="577973" y="1323439"/>
                </a:cubicBezTo>
                <a:cubicBezTo>
                  <a:pt x="364415" y="1296675"/>
                  <a:pt x="249813" y="1340867"/>
                  <a:pt x="0" y="1323439"/>
                </a:cubicBezTo>
                <a:cubicBezTo>
                  <a:pt x="-14435" y="1095416"/>
                  <a:pt x="1050" y="882636"/>
                  <a:pt x="0" y="701423"/>
                </a:cubicBezTo>
                <a:cubicBezTo>
                  <a:pt x="-1050" y="520210"/>
                  <a:pt x="605" y="238437"/>
                  <a:pt x="0" y="0"/>
                </a:cubicBezTo>
                <a:close/>
              </a:path>
            </a:pathLst>
          </a:custGeom>
          <a:solidFill>
            <a:schemeClr val="bg1"/>
          </a:solidFill>
          <a:ln>
            <a:solidFill>
              <a:schemeClr val="tx1"/>
            </a:solidFill>
          </a:ln>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The duo went to the UK in June and spent three months shooting the video. They said the story is based on historic facts and aims to draw attention to the Chinese cultural relics held abroad.</a:t>
            </a:r>
            <a:endParaRPr lang="zh-CN" altLang="en-US" sz="20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5925331" y="5182305"/>
            <a:ext cx="5254297" cy="1631216"/>
          </a:xfrm>
          <a:custGeom>
            <a:avLst/>
            <a:gdLst>
              <a:gd name="connsiteX0" fmla="*/ 0 w 5254297"/>
              <a:gd name="connsiteY0" fmla="*/ 0 h 1631216"/>
              <a:gd name="connsiteX1" fmla="*/ 499158 w 5254297"/>
              <a:gd name="connsiteY1" fmla="*/ 0 h 1631216"/>
              <a:gd name="connsiteX2" fmla="*/ 1208488 w 5254297"/>
              <a:gd name="connsiteY2" fmla="*/ 0 h 1631216"/>
              <a:gd name="connsiteX3" fmla="*/ 1917818 w 5254297"/>
              <a:gd name="connsiteY3" fmla="*/ 0 h 1631216"/>
              <a:gd name="connsiteX4" fmla="*/ 2469520 w 5254297"/>
              <a:gd name="connsiteY4" fmla="*/ 0 h 1631216"/>
              <a:gd name="connsiteX5" fmla="*/ 3178850 w 5254297"/>
              <a:gd name="connsiteY5" fmla="*/ 0 h 1631216"/>
              <a:gd name="connsiteX6" fmla="*/ 3835637 w 5254297"/>
              <a:gd name="connsiteY6" fmla="*/ 0 h 1631216"/>
              <a:gd name="connsiteX7" fmla="*/ 4439881 w 5254297"/>
              <a:gd name="connsiteY7" fmla="*/ 0 h 1631216"/>
              <a:gd name="connsiteX8" fmla="*/ 5254297 w 5254297"/>
              <a:gd name="connsiteY8" fmla="*/ 0 h 1631216"/>
              <a:gd name="connsiteX9" fmla="*/ 5254297 w 5254297"/>
              <a:gd name="connsiteY9" fmla="*/ 494802 h 1631216"/>
              <a:gd name="connsiteX10" fmla="*/ 5254297 w 5254297"/>
              <a:gd name="connsiteY10" fmla="*/ 1038541 h 1631216"/>
              <a:gd name="connsiteX11" fmla="*/ 5254297 w 5254297"/>
              <a:gd name="connsiteY11" fmla="*/ 1631216 h 1631216"/>
              <a:gd name="connsiteX12" fmla="*/ 4650053 w 5254297"/>
              <a:gd name="connsiteY12" fmla="*/ 1631216 h 1631216"/>
              <a:gd name="connsiteX13" fmla="*/ 3888180 w 5254297"/>
              <a:gd name="connsiteY13" fmla="*/ 1631216 h 1631216"/>
              <a:gd name="connsiteX14" fmla="*/ 3389022 w 5254297"/>
              <a:gd name="connsiteY14" fmla="*/ 1631216 h 1631216"/>
              <a:gd name="connsiteX15" fmla="*/ 2679691 w 5254297"/>
              <a:gd name="connsiteY15" fmla="*/ 1631216 h 1631216"/>
              <a:gd name="connsiteX16" fmla="*/ 2022904 w 5254297"/>
              <a:gd name="connsiteY16" fmla="*/ 1631216 h 1631216"/>
              <a:gd name="connsiteX17" fmla="*/ 1418660 w 5254297"/>
              <a:gd name="connsiteY17" fmla="*/ 1631216 h 1631216"/>
              <a:gd name="connsiteX18" fmla="*/ 814416 w 5254297"/>
              <a:gd name="connsiteY18" fmla="*/ 1631216 h 1631216"/>
              <a:gd name="connsiteX19" fmla="*/ 0 w 5254297"/>
              <a:gd name="connsiteY19" fmla="*/ 1631216 h 1631216"/>
              <a:gd name="connsiteX20" fmla="*/ 0 w 5254297"/>
              <a:gd name="connsiteY20" fmla="*/ 1136414 h 1631216"/>
              <a:gd name="connsiteX21" fmla="*/ 0 w 5254297"/>
              <a:gd name="connsiteY21" fmla="*/ 608987 h 1631216"/>
              <a:gd name="connsiteX22" fmla="*/ 0 w 5254297"/>
              <a:gd name="connsiteY22" fmla="*/ 0 h 16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54297" h="1631216" fill="none" extrusionOk="0">
                <a:moveTo>
                  <a:pt x="0" y="0"/>
                </a:moveTo>
                <a:cubicBezTo>
                  <a:pt x="138715" y="-14715"/>
                  <a:pt x="262259" y="-10859"/>
                  <a:pt x="499158" y="0"/>
                </a:cubicBezTo>
                <a:cubicBezTo>
                  <a:pt x="736057" y="10859"/>
                  <a:pt x="950545" y="23722"/>
                  <a:pt x="1208488" y="0"/>
                </a:cubicBezTo>
                <a:cubicBezTo>
                  <a:pt x="1466431" y="-23722"/>
                  <a:pt x="1652817" y="-10457"/>
                  <a:pt x="1917818" y="0"/>
                </a:cubicBezTo>
                <a:cubicBezTo>
                  <a:pt x="2182819" y="10457"/>
                  <a:pt x="2291645" y="-6139"/>
                  <a:pt x="2469520" y="0"/>
                </a:cubicBezTo>
                <a:cubicBezTo>
                  <a:pt x="2647395" y="6139"/>
                  <a:pt x="2836779" y="-26383"/>
                  <a:pt x="3178850" y="0"/>
                </a:cubicBezTo>
                <a:cubicBezTo>
                  <a:pt x="3520921" y="26383"/>
                  <a:pt x="3655996" y="16575"/>
                  <a:pt x="3835637" y="0"/>
                </a:cubicBezTo>
                <a:cubicBezTo>
                  <a:pt x="4015278" y="-16575"/>
                  <a:pt x="4179381" y="-9616"/>
                  <a:pt x="4439881" y="0"/>
                </a:cubicBezTo>
                <a:cubicBezTo>
                  <a:pt x="4700381" y="9616"/>
                  <a:pt x="5062928" y="-9668"/>
                  <a:pt x="5254297" y="0"/>
                </a:cubicBezTo>
                <a:cubicBezTo>
                  <a:pt x="5239276" y="155869"/>
                  <a:pt x="5231684" y="287790"/>
                  <a:pt x="5254297" y="494802"/>
                </a:cubicBezTo>
                <a:cubicBezTo>
                  <a:pt x="5276910" y="701814"/>
                  <a:pt x="5251857" y="797704"/>
                  <a:pt x="5254297" y="1038541"/>
                </a:cubicBezTo>
                <a:cubicBezTo>
                  <a:pt x="5256737" y="1279378"/>
                  <a:pt x="5230337" y="1460978"/>
                  <a:pt x="5254297" y="1631216"/>
                </a:cubicBezTo>
                <a:cubicBezTo>
                  <a:pt x="4993657" y="1622456"/>
                  <a:pt x="4864447" y="1635331"/>
                  <a:pt x="4650053" y="1631216"/>
                </a:cubicBezTo>
                <a:cubicBezTo>
                  <a:pt x="4435659" y="1627101"/>
                  <a:pt x="4172626" y="1593952"/>
                  <a:pt x="3888180" y="1631216"/>
                </a:cubicBezTo>
                <a:cubicBezTo>
                  <a:pt x="3603734" y="1668480"/>
                  <a:pt x="3601630" y="1654030"/>
                  <a:pt x="3389022" y="1631216"/>
                </a:cubicBezTo>
                <a:cubicBezTo>
                  <a:pt x="3176414" y="1608402"/>
                  <a:pt x="2853829" y="1615863"/>
                  <a:pt x="2679691" y="1631216"/>
                </a:cubicBezTo>
                <a:cubicBezTo>
                  <a:pt x="2505553" y="1646569"/>
                  <a:pt x="2335556" y="1660792"/>
                  <a:pt x="2022904" y="1631216"/>
                </a:cubicBezTo>
                <a:cubicBezTo>
                  <a:pt x="1710252" y="1601640"/>
                  <a:pt x="1600038" y="1657201"/>
                  <a:pt x="1418660" y="1631216"/>
                </a:cubicBezTo>
                <a:cubicBezTo>
                  <a:pt x="1237282" y="1605231"/>
                  <a:pt x="949256" y="1622580"/>
                  <a:pt x="814416" y="1631216"/>
                </a:cubicBezTo>
                <a:cubicBezTo>
                  <a:pt x="679576" y="1639852"/>
                  <a:pt x="218891" y="1655727"/>
                  <a:pt x="0" y="1631216"/>
                </a:cubicBezTo>
                <a:cubicBezTo>
                  <a:pt x="19708" y="1421720"/>
                  <a:pt x="16897" y="1266513"/>
                  <a:pt x="0" y="1136414"/>
                </a:cubicBezTo>
                <a:cubicBezTo>
                  <a:pt x="-16897" y="1006315"/>
                  <a:pt x="21315" y="856440"/>
                  <a:pt x="0" y="608987"/>
                </a:cubicBezTo>
                <a:cubicBezTo>
                  <a:pt x="-21315" y="361534"/>
                  <a:pt x="945" y="192586"/>
                  <a:pt x="0" y="0"/>
                </a:cubicBezTo>
                <a:close/>
              </a:path>
              <a:path w="5254297" h="1631216" stroke="0" extrusionOk="0">
                <a:moveTo>
                  <a:pt x="0" y="0"/>
                </a:moveTo>
                <a:cubicBezTo>
                  <a:pt x="206581" y="2831"/>
                  <a:pt x="458533" y="27426"/>
                  <a:pt x="656787" y="0"/>
                </a:cubicBezTo>
                <a:cubicBezTo>
                  <a:pt x="855041" y="-27426"/>
                  <a:pt x="1071327" y="26669"/>
                  <a:pt x="1366117" y="0"/>
                </a:cubicBezTo>
                <a:cubicBezTo>
                  <a:pt x="1660907" y="-26669"/>
                  <a:pt x="1657255" y="-23640"/>
                  <a:pt x="1865275" y="0"/>
                </a:cubicBezTo>
                <a:cubicBezTo>
                  <a:pt x="2073295" y="23640"/>
                  <a:pt x="2372539" y="-28467"/>
                  <a:pt x="2522063" y="0"/>
                </a:cubicBezTo>
                <a:cubicBezTo>
                  <a:pt x="2671587" y="28467"/>
                  <a:pt x="2890223" y="19179"/>
                  <a:pt x="3231393" y="0"/>
                </a:cubicBezTo>
                <a:cubicBezTo>
                  <a:pt x="3572563" y="-19179"/>
                  <a:pt x="3613231" y="270"/>
                  <a:pt x="3730551" y="0"/>
                </a:cubicBezTo>
                <a:cubicBezTo>
                  <a:pt x="3847871" y="-270"/>
                  <a:pt x="4074562" y="-5715"/>
                  <a:pt x="4229709" y="0"/>
                </a:cubicBezTo>
                <a:cubicBezTo>
                  <a:pt x="4384856" y="5715"/>
                  <a:pt x="5025433" y="-36446"/>
                  <a:pt x="5254297" y="0"/>
                </a:cubicBezTo>
                <a:cubicBezTo>
                  <a:pt x="5277420" y="159571"/>
                  <a:pt x="5234759" y="325792"/>
                  <a:pt x="5254297" y="511114"/>
                </a:cubicBezTo>
                <a:cubicBezTo>
                  <a:pt x="5273835" y="696436"/>
                  <a:pt x="5281076" y="914726"/>
                  <a:pt x="5254297" y="1071165"/>
                </a:cubicBezTo>
                <a:cubicBezTo>
                  <a:pt x="5227518" y="1227604"/>
                  <a:pt x="5228946" y="1485433"/>
                  <a:pt x="5254297" y="1631216"/>
                </a:cubicBezTo>
                <a:cubicBezTo>
                  <a:pt x="5036465" y="1643015"/>
                  <a:pt x="4808301" y="1619401"/>
                  <a:pt x="4492424" y="1631216"/>
                </a:cubicBezTo>
                <a:cubicBezTo>
                  <a:pt x="4176547" y="1643031"/>
                  <a:pt x="4060168" y="1611204"/>
                  <a:pt x="3888180" y="1631216"/>
                </a:cubicBezTo>
                <a:cubicBezTo>
                  <a:pt x="3716192" y="1651228"/>
                  <a:pt x="3466654" y="1615177"/>
                  <a:pt x="3336479" y="1631216"/>
                </a:cubicBezTo>
                <a:cubicBezTo>
                  <a:pt x="3206304" y="1647255"/>
                  <a:pt x="3017848" y="1620786"/>
                  <a:pt x="2784777" y="1631216"/>
                </a:cubicBezTo>
                <a:cubicBezTo>
                  <a:pt x="2551706" y="1641646"/>
                  <a:pt x="2297112" y="1641411"/>
                  <a:pt x="2127990" y="1631216"/>
                </a:cubicBezTo>
                <a:cubicBezTo>
                  <a:pt x="1958868" y="1621021"/>
                  <a:pt x="1644075" y="1642719"/>
                  <a:pt x="1471203" y="1631216"/>
                </a:cubicBezTo>
                <a:cubicBezTo>
                  <a:pt x="1298331" y="1619713"/>
                  <a:pt x="1133060" y="1657980"/>
                  <a:pt x="919502" y="1631216"/>
                </a:cubicBezTo>
                <a:cubicBezTo>
                  <a:pt x="705944" y="1604452"/>
                  <a:pt x="274145" y="1662922"/>
                  <a:pt x="0" y="1631216"/>
                </a:cubicBezTo>
                <a:cubicBezTo>
                  <a:pt x="-18293" y="1487199"/>
                  <a:pt x="-18023" y="1327227"/>
                  <a:pt x="0" y="1136414"/>
                </a:cubicBezTo>
                <a:cubicBezTo>
                  <a:pt x="18023" y="945601"/>
                  <a:pt x="24615" y="739544"/>
                  <a:pt x="0" y="560051"/>
                </a:cubicBezTo>
                <a:cubicBezTo>
                  <a:pt x="-24615" y="380558"/>
                  <a:pt x="24763" y="141509"/>
                  <a:pt x="0" y="0"/>
                </a:cubicBezTo>
                <a:close/>
              </a:path>
            </a:pathLst>
          </a:custGeom>
          <a:solidFill>
            <a:schemeClr val="bg1"/>
          </a:solidFill>
          <a:ln>
            <a:solidFill>
              <a:schemeClr val="tx1"/>
            </a:solidFill>
          </a:ln>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Currently, the museum has a total of 23,000 Chinese relics, while about 2,000 Chinese relics are on long-term display. The Chinese objects, spanning from the Neolithic age to the present, include paintings, prints, jade and ceramics</a:t>
            </a:r>
            <a:endParaRPr lang="zh-CN" altLang="en-US" sz="2000" dirty="0">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a:blip r:embed="rId4"/>
          <a:stretch>
            <a:fillRect/>
          </a:stretch>
        </p:blipFill>
        <p:spPr>
          <a:xfrm>
            <a:off x="4657733" y="2363596"/>
            <a:ext cx="6769291" cy="3933777"/>
          </a:xfrm>
          <a:prstGeom prst="rect">
            <a:avLst/>
          </a:prstGeom>
          <a:ln>
            <a:noFill/>
          </a:ln>
          <a:effectLst>
            <a:outerShdw blurRad="190500" algn="tl" rotWithShape="0">
              <a:srgbClr val="000000">
                <a:alpha val="70000"/>
              </a:srgbClr>
            </a:outerShdw>
          </a:effectLst>
        </p:spPr>
      </p:pic>
      <p:pic>
        <p:nvPicPr>
          <p:cNvPr id="5" name="1.伦敦大英博物馆-博物馆里的中国文物大英博物馆的中国文物-瓷器馆(Av989484764,P1)">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471139" y="163653"/>
            <a:ext cx="3673515" cy="6530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270"/>
                                        </p:tgtEl>
                                        <p:attrNameLst>
                                          <p:attrName>style.visibility</p:attrName>
                                        </p:attrNameLst>
                                      </p:cBhvr>
                                      <p:to>
                                        <p:strVal val="visible"/>
                                      </p:to>
                                    </p:set>
                                    <p:animEffect transition="in" filter="barn(inVertical)">
                                      <p:cBhvr>
                                        <p:cTn id="10" dur="500"/>
                                        <p:tgtEl>
                                          <p:spTgt spid="1127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275"/>
                                        </p:tgtEl>
                                        <p:attrNameLst>
                                          <p:attrName>style.visibility</p:attrName>
                                        </p:attrNameLst>
                                      </p:cBhvr>
                                      <p:to>
                                        <p:strVal val="visible"/>
                                      </p:to>
                                    </p:set>
                                    <p:animEffect transition="in" filter="barn(inVertical)">
                                      <p:cBhvr>
                                        <p:cTn id="20" dur="500"/>
                                        <p:tgtEl>
                                          <p:spTgt spid="1127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linds(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5"/>
                </p:tgtEl>
              </p:cMediaNode>
            </p:video>
          </p:childTnLst>
        </p:cTn>
      </p:par>
    </p:tnLst>
    <p:bldLst>
      <p:bldP spid="8" grpId="0"/>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7392" y="262353"/>
            <a:ext cx="11457216" cy="633329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778328" y="1826950"/>
            <a:ext cx="10635343" cy="1323439"/>
          </a:xfrm>
          <a:prstGeom prst="rect">
            <a:avLst/>
          </a:prstGeom>
          <a:solidFill>
            <a:schemeClr val="tx1">
              <a:lumMod val="50000"/>
              <a:lumOff val="50000"/>
              <a:alpha val="66000"/>
            </a:schemeClr>
          </a:solidFill>
        </p:spPr>
        <p:txBody>
          <a:bodyPr wrap="square">
            <a:spAutoFit/>
          </a:bodyPr>
          <a:lstStyle/>
          <a:p>
            <a:r>
              <a:rPr lang="en-US" altLang="zh-CN" sz="4000" b="0" i="0" dirty="0">
                <a:solidFill>
                  <a:schemeClr val="bg1"/>
                </a:solidFill>
                <a:effectLst/>
                <a:latin typeface="Times New Roman" panose="02020603050405020304" pitchFamily="18" charset="0"/>
                <a:cs typeface="Times New Roman" panose="02020603050405020304" pitchFamily="18" charset="0"/>
              </a:rPr>
              <a:t>It is important to a nation can create culture, but more important is the ability to protect the culture</a:t>
            </a:r>
            <a:r>
              <a:rPr lang="en-US" altLang="zh-CN" sz="4000" b="0" i="0" dirty="0">
                <a:effectLst/>
                <a:latin typeface="Times New Roman" panose="02020603050405020304" pitchFamily="18" charset="0"/>
                <a:cs typeface="Times New Roman" panose="02020603050405020304" pitchFamily="18" charset="0"/>
              </a:rPr>
              <a:t>.</a:t>
            </a:r>
            <a:endParaRPr lang="zh-CN" altLang="en-US" sz="4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nese tea-Info For Student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45728" y="2060057"/>
            <a:ext cx="2406840" cy="240684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28931" y="222491"/>
            <a:ext cx="3951890" cy="6370975"/>
          </a:xfrm>
          <a:prstGeom prst="rect">
            <a:avLst/>
          </a:prstGeom>
          <a:noFill/>
          <a:ln w="28575">
            <a:solidFill>
              <a:schemeClr val="tx1"/>
            </a:solidFill>
          </a:ln>
        </p:spPr>
        <p:txBody>
          <a:bodyPr wrap="square">
            <a:spAutoFit/>
          </a:bodyPr>
          <a:lstStyle/>
          <a:p>
            <a:pPr algn="just"/>
            <a:r>
              <a:rPr lang="zh-CN" altLang="en-US" sz="2400" b="0" i="0" dirty="0">
                <a:effectLst/>
                <a:latin typeface="宋体" panose="02010600030101010101" pitchFamily="2" charset="-122"/>
                <a:ea typeface="宋体" panose="02010600030101010101" pitchFamily="2" charset="-122"/>
              </a:rPr>
              <a:t>假定你是李华，你的新西兰</a:t>
            </a:r>
            <a:r>
              <a:rPr lang="zh-CN" altLang="en-US" sz="2400" b="0" i="0" dirty="0">
                <a:solidFill>
                  <a:srgbClr val="FF0000"/>
                </a:solidFill>
                <a:effectLst/>
                <a:latin typeface="宋体" panose="02010600030101010101" pitchFamily="2" charset="-122"/>
                <a:ea typeface="宋体" panose="02010600030101010101" pitchFamily="2" charset="-122"/>
              </a:rPr>
              <a:t>朋友</a:t>
            </a:r>
            <a:r>
              <a:rPr lang="en-US" altLang="zh-CN" sz="2400" b="0" i="0" dirty="0">
                <a:effectLst/>
                <a:latin typeface="Times New Roman" panose="02020603050405020304" pitchFamily="18" charset="0"/>
              </a:rPr>
              <a:t>Luke</a:t>
            </a:r>
            <a:r>
              <a:rPr lang="zh-CN" altLang="en-US" sz="2400" b="0" i="0" dirty="0">
                <a:effectLst/>
                <a:latin typeface="宋体" panose="02010600030101010101" pitchFamily="2" charset="-122"/>
                <a:ea typeface="宋体" panose="02010600030101010101" pitchFamily="2" charset="-122"/>
              </a:rPr>
              <a:t>非常喜欢中国茶文化。近期你市文化馆将举办中国茶</a:t>
            </a:r>
            <a:r>
              <a:rPr lang="zh-CN" altLang="en-US" sz="2400" b="0" i="0" dirty="0">
                <a:solidFill>
                  <a:srgbClr val="FF0000"/>
                </a:solidFill>
                <a:effectLst/>
                <a:latin typeface="宋体" panose="02010600030101010101" pitchFamily="2" charset="-122"/>
                <a:ea typeface="宋体" panose="02010600030101010101" pitchFamily="2" charset="-122"/>
              </a:rPr>
              <a:t>文化展</a:t>
            </a:r>
            <a:r>
              <a:rPr lang="zh-CN" altLang="en-US" sz="2400" b="0" i="0" dirty="0">
                <a:effectLst/>
                <a:latin typeface="宋体" panose="02010600030101010101" pitchFamily="2" charset="-122"/>
                <a:ea typeface="宋体" panose="02010600030101010101" pitchFamily="2" charset="-122"/>
              </a:rPr>
              <a:t>。请写一封信</a:t>
            </a:r>
            <a:r>
              <a:rPr lang="zh-CN" altLang="en-US" sz="2400" b="0" i="0" dirty="0">
                <a:effectLst/>
                <a:highlight>
                  <a:srgbClr val="FFFF00"/>
                </a:highlight>
                <a:latin typeface="宋体" panose="02010600030101010101" pitchFamily="2" charset="-122"/>
                <a:ea typeface="宋体" panose="02010600030101010101" pitchFamily="2" charset="-122"/>
              </a:rPr>
              <a:t>告知</a:t>
            </a:r>
            <a:r>
              <a:rPr lang="en-US" altLang="zh-CN" sz="2400" b="0" i="0" dirty="0">
                <a:effectLst/>
                <a:latin typeface="Times New Roman" panose="02020603050405020304" pitchFamily="18" charset="0"/>
              </a:rPr>
              <a:t>Luke</a:t>
            </a:r>
            <a:r>
              <a:rPr lang="zh-CN" altLang="en-US" sz="2400" b="0" i="0" dirty="0">
                <a:effectLst/>
                <a:latin typeface="宋体" panose="02010600030101010101" pitchFamily="2" charset="-122"/>
                <a:ea typeface="宋体" panose="02010600030101010101" pitchFamily="2" charset="-122"/>
              </a:rPr>
              <a:t>这一消息。</a:t>
            </a:r>
            <a:endParaRPr lang="en-US" altLang="zh-CN" sz="2400" b="0" i="0" dirty="0">
              <a:effectLst/>
              <a:latin typeface="宋体" panose="02010600030101010101" pitchFamily="2" charset="-122"/>
              <a:ea typeface="宋体" panose="02010600030101010101" pitchFamily="2" charset="-122"/>
            </a:endParaRPr>
          </a:p>
          <a:p>
            <a:pPr algn="just"/>
            <a:endParaRPr lang="zh-CN" altLang="en-US" sz="2400" b="0" i="0" dirty="0">
              <a:effectLst/>
              <a:latin typeface="-apple-system"/>
            </a:endParaRPr>
          </a:p>
          <a:p>
            <a:pPr algn="just"/>
            <a:r>
              <a:rPr lang="zh-CN" altLang="en-US" sz="2400" b="0" i="0" dirty="0">
                <a:effectLst/>
                <a:latin typeface="宋体" panose="02010600030101010101" pitchFamily="2" charset="-122"/>
                <a:ea typeface="宋体" panose="02010600030101010101" pitchFamily="2" charset="-122"/>
              </a:rPr>
              <a:t>内容包括：</a:t>
            </a:r>
            <a:endParaRPr lang="en-US" altLang="zh-CN" sz="2400" b="0" i="0" dirty="0">
              <a:effectLst/>
              <a:latin typeface="宋体" panose="02010600030101010101" pitchFamily="2" charset="-122"/>
              <a:ea typeface="宋体" panose="02010600030101010101" pitchFamily="2" charset="-122"/>
            </a:endParaRPr>
          </a:p>
          <a:p>
            <a:pPr algn="just"/>
            <a:r>
              <a:rPr lang="en-US" altLang="zh-CN" sz="2400" b="0" i="0" dirty="0">
                <a:effectLst/>
                <a:latin typeface="Times New Roman" panose="02020603050405020304" pitchFamily="18" charset="0"/>
              </a:rPr>
              <a:t>1. </a:t>
            </a:r>
            <a:r>
              <a:rPr lang="zh-CN" altLang="en-US" sz="2400" b="0" i="0" dirty="0">
                <a:effectLst/>
                <a:latin typeface="宋体" panose="02010600030101010101" pitchFamily="2" charset="-122"/>
                <a:ea typeface="宋体" panose="02010600030101010101" pitchFamily="2" charset="-122"/>
              </a:rPr>
              <a:t>时间地点</a:t>
            </a:r>
            <a:r>
              <a:rPr lang="en-US" altLang="zh-CN" sz="2400" b="0" i="0" dirty="0">
                <a:effectLst/>
                <a:latin typeface="Times New Roman" panose="02020603050405020304" pitchFamily="18" charset="0"/>
              </a:rPr>
              <a:t>; </a:t>
            </a:r>
            <a:endParaRPr lang="en-US" altLang="zh-CN" sz="2400" b="0" i="0" dirty="0">
              <a:effectLst/>
              <a:latin typeface="Times New Roman" panose="02020603050405020304" pitchFamily="18" charset="0"/>
            </a:endParaRPr>
          </a:p>
          <a:p>
            <a:pPr algn="just"/>
            <a:r>
              <a:rPr lang="en-US" altLang="zh-CN" sz="2400" b="0" i="0" dirty="0">
                <a:effectLst/>
                <a:latin typeface="Times New Roman" panose="02020603050405020304" pitchFamily="18" charset="0"/>
              </a:rPr>
              <a:t>2. </a:t>
            </a:r>
            <a:r>
              <a:rPr lang="zh-CN" altLang="en-US" sz="2400" b="0" i="0" dirty="0">
                <a:effectLst/>
                <a:latin typeface="宋体" panose="02010600030101010101" pitchFamily="2" charset="-122"/>
                <a:ea typeface="宋体" panose="02010600030101010101" pitchFamily="2" charset="-122"/>
              </a:rPr>
              <a:t>展览内容。</a:t>
            </a:r>
            <a:endParaRPr lang="en-US" altLang="zh-CN" sz="2400" b="0" i="0" dirty="0">
              <a:effectLst/>
              <a:latin typeface="宋体" panose="02010600030101010101" pitchFamily="2" charset="-122"/>
              <a:ea typeface="宋体" panose="02010600030101010101" pitchFamily="2" charset="-122"/>
            </a:endParaRPr>
          </a:p>
          <a:p>
            <a:pPr algn="just"/>
            <a:endParaRPr lang="zh-CN" altLang="en-US" sz="2400" b="0" i="0" dirty="0">
              <a:effectLst/>
              <a:latin typeface="-apple-system"/>
            </a:endParaRPr>
          </a:p>
          <a:p>
            <a:pPr algn="just"/>
            <a:r>
              <a:rPr lang="zh-CN" altLang="en-US" sz="2400" b="0" i="0" dirty="0">
                <a:effectLst/>
                <a:latin typeface="宋体" panose="02010600030101010101" pitchFamily="2" charset="-122"/>
                <a:ea typeface="宋体" panose="02010600030101010101" pitchFamily="2" charset="-122"/>
              </a:rPr>
              <a:t>注意：</a:t>
            </a:r>
            <a:endParaRPr lang="en-US" altLang="zh-CN" sz="2400" b="0" i="0" dirty="0">
              <a:effectLst/>
              <a:latin typeface="宋体" panose="02010600030101010101" pitchFamily="2" charset="-122"/>
              <a:ea typeface="宋体" panose="02010600030101010101" pitchFamily="2" charset="-122"/>
            </a:endParaRPr>
          </a:p>
          <a:p>
            <a:pPr algn="just"/>
            <a:r>
              <a:rPr lang="en-US" altLang="zh-CN" sz="2400" b="0" i="0" dirty="0">
                <a:effectLst/>
                <a:latin typeface="Times New Roman" panose="02020603050405020304" pitchFamily="18" charset="0"/>
              </a:rPr>
              <a:t>1. </a:t>
            </a:r>
            <a:r>
              <a:rPr lang="zh-CN" altLang="en-US" sz="2400" b="0" i="0" dirty="0">
                <a:effectLst/>
                <a:latin typeface="宋体" panose="02010600030101010101" pitchFamily="2" charset="-122"/>
                <a:ea typeface="宋体" panose="02010600030101010101" pitchFamily="2" charset="-122"/>
              </a:rPr>
              <a:t>写作词数应为</a:t>
            </a:r>
            <a:r>
              <a:rPr lang="en-US" altLang="zh-CN" sz="2400" b="0" i="0" dirty="0">
                <a:effectLst/>
                <a:latin typeface="Times New Roman" panose="02020603050405020304" pitchFamily="18" charset="0"/>
              </a:rPr>
              <a:t>80</a:t>
            </a:r>
            <a:r>
              <a:rPr lang="zh-CN" altLang="en-US" sz="2400" b="0" i="0" dirty="0">
                <a:effectLst/>
                <a:latin typeface="宋体" panose="02010600030101010101" pitchFamily="2" charset="-122"/>
                <a:ea typeface="宋体" panose="02010600030101010101" pitchFamily="2" charset="-122"/>
              </a:rPr>
              <a:t>左右；</a:t>
            </a:r>
            <a:endParaRPr lang="en-US" altLang="zh-CN" sz="2400" b="0" i="0" dirty="0">
              <a:effectLst/>
              <a:latin typeface="宋体" panose="02010600030101010101" pitchFamily="2" charset="-122"/>
              <a:ea typeface="宋体" panose="02010600030101010101" pitchFamily="2" charset="-122"/>
            </a:endParaRPr>
          </a:p>
          <a:p>
            <a:pPr algn="just"/>
            <a:r>
              <a:rPr lang="en-US" altLang="zh-CN" sz="2400" b="0" i="0" dirty="0">
                <a:effectLst/>
                <a:latin typeface="Times New Roman" panose="02020603050405020304" pitchFamily="18" charset="0"/>
              </a:rPr>
              <a:t>2.</a:t>
            </a:r>
            <a:r>
              <a:rPr lang="zh-CN" altLang="en-US" sz="2400" b="0" i="0" dirty="0">
                <a:effectLst/>
                <a:latin typeface="宋体" panose="02010600030101010101" pitchFamily="2" charset="-122"/>
                <a:ea typeface="宋体" panose="02010600030101010101" pitchFamily="2" charset="-122"/>
              </a:rPr>
              <a:t>请按如下格式在答题卡的相应位置作答。</a:t>
            </a:r>
            <a:endParaRPr lang="en-US" altLang="zh-CN" sz="2400" b="0" i="0" dirty="0">
              <a:effectLst/>
              <a:latin typeface="宋体" panose="02010600030101010101" pitchFamily="2" charset="-122"/>
              <a:ea typeface="宋体" panose="02010600030101010101" pitchFamily="2" charset="-122"/>
            </a:endParaRPr>
          </a:p>
          <a:p>
            <a:pPr algn="just"/>
            <a:r>
              <a:rPr lang="en-US" altLang="zh-CN" b="0" i="0" dirty="0">
                <a:effectLst/>
                <a:latin typeface="Times New Roman" panose="02020603050405020304" pitchFamily="18" charset="0"/>
              </a:rPr>
              <a:t>Dear Luke,</a:t>
            </a:r>
            <a:endParaRPr lang="en-US" altLang="zh-CN" b="0" i="0" dirty="0">
              <a:effectLst/>
              <a:latin typeface="-apple-system"/>
            </a:endParaRPr>
          </a:p>
          <a:p>
            <a:pPr algn="just"/>
            <a:endParaRPr lang="en-US" altLang="zh-CN" b="0" i="0" dirty="0">
              <a:effectLst/>
              <a:latin typeface="-apple-system"/>
            </a:endParaRPr>
          </a:p>
          <a:p>
            <a:pPr algn="just"/>
            <a:r>
              <a:rPr lang="en-US" altLang="zh-CN" b="0" i="0" dirty="0">
                <a:effectLst/>
                <a:latin typeface="Times New Roman" panose="02020603050405020304" pitchFamily="18" charset="0"/>
              </a:rPr>
              <a:t>Yours sincerely,</a:t>
            </a:r>
            <a:endParaRPr lang="en-US" altLang="zh-CN" b="0" i="0" dirty="0">
              <a:effectLst/>
              <a:latin typeface="-apple-system"/>
            </a:endParaRPr>
          </a:p>
          <a:p>
            <a:pPr algn="just"/>
            <a:r>
              <a:rPr lang="en-US" altLang="zh-CN" b="0" i="0" dirty="0">
                <a:effectLst/>
                <a:latin typeface="Times New Roman" panose="02020603050405020304" pitchFamily="18" charset="0"/>
              </a:rPr>
              <a:t>Li Hua</a:t>
            </a:r>
            <a:endParaRPr lang="en-US" altLang="zh-CN" b="0" i="0" dirty="0">
              <a:effectLst/>
              <a:latin typeface="-apple-system"/>
            </a:endParaRPr>
          </a:p>
        </p:txBody>
      </p:sp>
      <p:graphicFrame>
        <p:nvGraphicFramePr>
          <p:cNvPr id="6" name="表格 9"/>
          <p:cNvGraphicFramePr>
            <a:graphicFrameLocks noGrp="1"/>
          </p:cNvGraphicFramePr>
          <p:nvPr/>
        </p:nvGraphicFramePr>
        <p:xfrm>
          <a:off x="4942928" y="244802"/>
          <a:ext cx="6497637" cy="3017420"/>
        </p:xfrm>
        <a:graphic>
          <a:graphicData uri="http://schemas.openxmlformats.org/drawingml/2006/table">
            <a:tbl>
              <a:tblPr firstRow="1" bandRow="1"/>
              <a:tblGrid>
                <a:gridCol w="1548189"/>
                <a:gridCol w="4949448"/>
              </a:tblGrid>
              <a:tr h="457166">
                <a:tc>
                  <a:txBody>
                    <a:bodyPr/>
                    <a:lstStyle>
                      <a:lvl1pPr marL="0" algn="l" defTabSz="914400" rtl="0" eaLnBrk="1" latinLnBrk="0" hangingPunct="1">
                        <a:defRPr sz="1800" b="1" kern="1200">
                          <a:solidFill>
                            <a:schemeClr val="lt1"/>
                          </a:solidFill>
                          <a:latin typeface="Calibri" panose="020F0502020204030204"/>
                          <a:ea typeface="宋体" panose="02010600030101010101" pitchFamily="2" charset="-122"/>
                        </a:defRPr>
                      </a:lvl1pPr>
                      <a:lvl2pPr marL="457200" algn="l" defTabSz="914400" rtl="0" eaLnBrk="1" latinLnBrk="0" hangingPunct="1">
                        <a:defRPr sz="1800" b="1" kern="1200">
                          <a:solidFill>
                            <a:schemeClr val="lt1"/>
                          </a:solidFill>
                          <a:latin typeface="Calibri" panose="020F0502020204030204"/>
                          <a:ea typeface="宋体" panose="02010600030101010101" pitchFamily="2" charset="-122"/>
                        </a:defRPr>
                      </a:lvl2pPr>
                      <a:lvl3pPr marL="914400" algn="l" defTabSz="914400" rtl="0" eaLnBrk="1" latinLnBrk="0" hangingPunct="1">
                        <a:defRPr sz="1800" b="1" kern="1200">
                          <a:solidFill>
                            <a:schemeClr val="lt1"/>
                          </a:solidFill>
                          <a:latin typeface="Calibri" panose="020F0502020204030204"/>
                          <a:ea typeface="宋体" panose="02010600030101010101" pitchFamily="2" charset="-122"/>
                        </a:defRPr>
                      </a:lvl3pPr>
                      <a:lvl4pPr marL="1371600" algn="l" defTabSz="914400" rtl="0" eaLnBrk="1" latinLnBrk="0" hangingPunct="1">
                        <a:defRPr sz="1800" b="1" kern="1200">
                          <a:solidFill>
                            <a:schemeClr val="lt1"/>
                          </a:solidFill>
                          <a:latin typeface="Calibri" panose="020F0502020204030204"/>
                          <a:ea typeface="宋体" panose="02010600030101010101" pitchFamily="2" charset="-122"/>
                        </a:defRPr>
                      </a:lvl4pPr>
                      <a:lvl5pPr marL="1828800" algn="l" defTabSz="914400" rtl="0" eaLnBrk="1" latinLnBrk="0" hangingPunct="1">
                        <a:defRPr sz="1800" b="1" kern="1200">
                          <a:solidFill>
                            <a:schemeClr val="lt1"/>
                          </a:solidFill>
                          <a:latin typeface="Calibri" panose="020F0502020204030204"/>
                          <a:ea typeface="宋体" panose="02010600030101010101" pitchFamily="2" charset="-122"/>
                        </a:defRPr>
                      </a:lvl5pPr>
                      <a:lvl6pPr marL="2286000" algn="l" defTabSz="914400" rtl="0" eaLnBrk="1" latinLnBrk="0" hangingPunct="1">
                        <a:defRPr sz="1800" b="1" kern="1200">
                          <a:solidFill>
                            <a:schemeClr val="lt1"/>
                          </a:solidFill>
                          <a:latin typeface="Calibri" panose="020F0502020204030204"/>
                          <a:ea typeface="宋体" panose="02010600030101010101" pitchFamily="2" charset="-122"/>
                        </a:defRPr>
                      </a:lvl6pPr>
                      <a:lvl7pPr marL="2743200" algn="l" defTabSz="914400" rtl="0" eaLnBrk="1" latinLnBrk="0" hangingPunct="1">
                        <a:defRPr sz="1800" b="1" kern="1200">
                          <a:solidFill>
                            <a:schemeClr val="lt1"/>
                          </a:solidFill>
                          <a:latin typeface="Calibri" panose="020F0502020204030204"/>
                          <a:ea typeface="宋体" panose="02010600030101010101" pitchFamily="2" charset="-122"/>
                        </a:defRPr>
                      </a:lvl7pPr>
                      <a:lvl8pPr marL="3200400" algn="l" defTabSz="914400" rtl="0" eaLnBrk="1" latinLnBrk="0" hangingPunct="1">
                        <a:defRPr sz="1800" b="1" kern="1200">
                          <a:solidFill>
                            <a:schemeClr val="lt1"/>
                          </a:solidFill>
                          <a:latin typeface="Calibri" panose="020F0502020204030204"/>
                          <a:ea typeface="宋体" panose="02010600030101010101" pitchFamily="2" charset="-122"/>
                        </a:defRPr>
                      </a:lvl8pPr>
                      <a:lvl9pPr marL="3657600" algn="l" defTabSz="914400" rtl="0" eaLnBrk="1" latinLnBrk="0" hangingPunct="1">
                        <a:defRPr sz="1800" b="1" kern="1200">
                          <a:solidFill>
                            <a:schemeClr val="lt1"/>
                          </a:solidFill>
                          <a:latin typeface="Calibri" panose="020F0502020204030204"/>
                          <a:ea typeface="宋体" panose="02010600030101010101" pitchFamily="2" charset="-122"/>
                        </a:defRPr>
                      </a:lvl9pPr>
                    </a:lstStyle>
                    <a:p>
                      <a:pPr algn="ctr"/>
                      <a:r>
                        <a:rPr lang="zh-CN" altLang="en-US" sz="2400" b="1" dirty="0">
                          <a:solidFill>
                            <a:schemeClr val="tx1"/>
                          </a:solidFill>
                        </a:rPr>
                        <a:t>文体类型</a:t>
                      </a:r>
                      <a:endParaRPr lang="zh-CN" altLang="en-US" sz="2400" b="1" dirty="0">
                        <a:solidFill>
                          <a:schemeClr val="tx1"/>
                        </a:solidFill>
                      </a:endParaRP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ea typeface="宋体" panose="02010600030101010101" pitchFamily="2" charset="-122"/>
                        </a:defRPr>
                      </a:lvl1pPr>
                      <a:lvl2pPr marL="457200" algn="l" defTabSz="914400" rtl="0" eaLnBrk="1" latinLnBrk="0" hangingPunct="1">
                        <a:defRPr sz="1800" b="1" kern="1200">
                          <a:solidFill>
                            <a:schemeClr val="lt1"/>
                          </a:solidFill>
                          <a:latin typeface="Calibri" panose="020F0502020204030204"/>
                          <a:ea typeface="宋体" panose="02010600030101010101" pitchFamily="2" charset="-122"/>
                        </a:defRPr>
                      </a:lvl2pPr>
                      <a:lvl3pPr marL="914400" algn="l" defTabSz="914400" rtl="0" eaLnBrk="1" latinLnBrk="0" hangingPunct="1">
                        <a:defRPr sz="1800" b="1" kern="1200">
                          <a:solidFill>
                            <a:schemeClr val="lt1"/>
                          </a:solidFill>
                          <a:latin typeface="Calibri" panose="020F0502020204030204"/>
                          <a:ea typeface="宋体" panose="02010600030101010101" pitchFamily="2" charset="-122"/>
                        </a:defRPr>
                      </a:lvl3pPr>
                      <a:lvl4pPr marL="1371600" algn="l" defTabSz="914400" rtl="0" eaLnBrk="1" latinLnBrk="0" hangingPunct="1">
                        <a:defRPr sz="1800" b="1" kern="1200">
                          <a:solidFill>
                            <a:schemeClr val="lt1"/>
                          </a:solidFill>
                          <a:latin typeface="Calibri" panose="020F0502020204030204"/>
                          <a:ea typeface="宋体" panose="02010600030101010101" pitchFamily="2" charset="-122"/>
                        </a:defRPr>
                      </a:lvl4pPr>
                      <a:lvl5pPr marL="1828800" algn="l" defTabSz="914400" rtl="0" eaLnBrk="1" latinLnBrk="0" hangingPunct="1">
                        <a:defRPr sz="1800" b="1" kern="1200">
                          <a:solidFill>
                            <a:schemeClr val="lt1"/>
                          </a:solidFill>
                          <a:latin typeface="Calibri" panose="020F0502020204030204"/>
                          <a:ea typeface="宋体" panose="02010600030101010101" pitchFamily="2" charset="-122"/>
                        </a:defRPr>
                      </a:lvl5pPr>
                      <a:lvl6pPr marL="2286000" algn="l" defTabSz="914400" rtl="0" eaLnBrk="1" latinLnBrk="0" hangingPunct="1">
                        <a:defRPr sz="1800" b="1" kern="1200">
                          <a:solidFill>
                            <a:schemeClr val="lt1"/>
                          </a:solidFill>
                          <a:latin typeface="Calibri" panose="020F0502020204030204"/>
                          <a:ea typeface="宋体" panose="02010600030101010101" pitchFamily="2" charset="-122"/>
                        </a:defRPr>
                      </a:lvl6pPr>
                      <a:lvl7pPr marL="2743200" algn="l" defTabSz="914400" rtl="0" eaLnBrk="1" latinLnBrk="0" hangingPunct="1">
                        <a:defRPr sz="1800" b="1" kern="1200">
                          <a:solidFill>
                            <a:schemeClr val="lt1"/>
                          </a:solidFill>
                          <a:latin typeface="Calibri" panose="020F0502020204030204"/>
                          <a:ea typeface="宋体" panose="02010600030101010101" pitchFamily="2" charset="-122"/>
                        </a:defRPr>
                      </a:lvl7pPr>
                      <a:lvl8pPr marL="3200400" algn="l" defTabSz="914400" rtl="0" eaLnBrk="1" latinLnBrk="0" hangingPunct="1">
                        <a:defRPr sz="1800" b="1" kern="1200">
                          <a:solidFill>
                            <a:schemeClr val="lt1"/>
                          </a:solidFill>
                          <a:latin typeface="Calibri" panose="020F0502020204030204"/>
                          <a:ea typeface="宋体" panose="02010600030101010101" pitchFamily="2" charset="-122"/>
                        </a:defRPr>
                      </a:lvl8pPr>
                      <a:lvl9pPr marL="3657600" algn="l" defTabSz="914400" rtl="0" eaLnBrk="1" latinLnBrk="0" hangingPunct="1">
                        <a:defRPr sz="1800" b="1" kern="1200">
                          <a:solidFill>
                            <a:schemeClr val="lt1"/>
                          </a:solidFill>
                          <a:latin typeface="Calibri" panose="020F0502020204030204"/>
                          <a:ea typeface="宋体" panose="02010600030101010101" pitchFamily="2" charset="-122"/>
                        </a:defRPr>
                      </a:lvl9pPr>
                    </a:lstStyle>
                    <a:p>
                      <a:r>
                        <a:rPr lang="zh-CN" altLang="en-US" sz="2400" b="0" dirty="0">
                          <a:solidFill>
                            <a:schemeClr val="tx1"/>
                          </a:solidFill>
                        </a:rPr>
                        <a:t>信件</a:t>
                      </a:r>
                      <a:r>
                        <a:rPr lang="en-US" altLang="zh-CN" sz="2400" b="0" dirty="0">
                          <a:solidFill>
                            <a:schemeClr val="tx1"/>
                          </a:solidFill>
                        </a:rPr>
                        <a:t>/</a:t>
                      </a:r>
                      <a:r>
                        <a:rPr lang="zh-CN" altLang="en-US" sz="2400" b="0" dirty="0">
                          <a:solidFill>
                            <a:schemeClr val="tx1"/>
                          </a:solidFill>
                        </a:rPr>
                        <a:t>告知</a:t>
                      </a:r>
                      <a:endParaRPr lang="zh-CN" altLang="en-US" sz="2400" b="0" dirty="0">
                        <a:solidFill>
                          <a:schemeClr val="tx1"/>
                        </a:solidFill>
                      </a:endParaRP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57166">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2400" b="1" dirty="0"/>
                        <a:t>目标受众</a:t>
                      </a:r>
                      <a:endParaRPr lang="zh-CN" altLang="en-US" sz="2400" b="1"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r>
                        <a:rPr lang="zh-CN" altLang="en-US" sz="2400" dirty="0"/>
                        <a:t>你的新西兰朋友</a:t>
                      </a:r>
                      <a:r>
                        <a:rPr lang="en-US" altLang="zh-CN" sz="2400" dirty="0"/>
                        <a:t>Luke</a:t>
                      </a:r>
                      <a:endParaRPr lang="zh-CN" altLang="en-US" sz="24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57166">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2400" b="1" dirty="0"/>
                        <a:t>语言风格</a:t>
                      </a:r>
                      <a:endParaRPr lang="zh-CN" altLang="en-US" sz="2400" b="1"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r>
                        <a:rPr lang="zh-CN" altLang="en-US" sz="2400" dirty="0"/>
                        <a:t>轻松愉悦，展示友谊</a:t>
                      </a:r>
                      <a:endParaRPr lang="zh-CN" altLang="en-US" sz="24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57166">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2400" b="1" dirty="0"/>
                        <a:t>篇章结构</a:t>
                      </a:r>
                      <a:endParaRPr lang="zh-CN" altLang="en-US" sz="2400" b="1"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r>
                        <a:rPr lang="zh-CN" altLang="en-US" sz="2400" dirty="0"/>
                        <a:t>开头</a:t>
                      </a:r>
                      <a:r>
                        <a:rPr lang="en-US" altLang="zh-CN" sz="2400" dirty="0"/>
                        <a:t>+</a:t>
                      </a:r>
                      <a:r>
                        <a:rPr lang="zh-CN" altLang="en-US" sz="2400" dirty="0"/>
                        <a:t>主体</a:t>
                      </a:r>
                      <a:r>
                        <a:rPr lang="en-US" altLang="zh-CN" sz="2400" dirty="0"/>
                        <a:t>+</a:t>
                      </a:r>
                      <a:r>
                        <a:rPr lang="zh-CN" altLang="en-US" sz="2400" dirty="0"/>
                        <a:t>结尾</a:t>
                      </a:r>
                      <a:endParaRPr lang="zh-CN" altLang="en-US" sz="24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71624">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2400" b="1" dirty="0"/>
                        <a:t>内容要点</a:t>
                      </a:r>
                      <a:endParaRPr lang="zh-CN" altLang="en-US" sz="2400" b="1"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marL="0" marR="0" lvl="0" indent="0" algn="l" defTabSz="1097280" rtl="0" eaLnBrk="1" fontAlgn="auto" latinLnBrk="0" hangingPunct="1">
                        <a:lnSpc>
                          <a:spcPct val="100000"/>
                        </a:lnSpc>
                        <a:spcBef>
                          <a:spcPts val="0"/>
                        </a:spcBef>
                        <a:spcAft>
                          <a:spcPts val="0"/>
                        </a:spcAft>
                        <a:buClrTx/>
                        <a:buSzTx/>
                        <a:buFontTx/>
                        <a:buNone/>
                        <a:defRPr/>
                      </a:pPr>
                      <a:r>
                        <a:rPr lang="zh-CN" altLang="en-US" sz="2400" dirty="0"/>
                        <a:t>写信目的</a:t>
                      </a:r>
                      <a:endParaRPr lang="en-US" altLang="zh-CN" sz="2400" dirty="0"/>
                    </a:p>
                    <a:p>
                      <a:pPr marL="0" marR="0" lvl="0" indent="0" algn="l" defTabSz="1097280" rtl="0" eaLnBrk="1" fontAlgn="auto" latinLnBrk="0" hangingPunct="1">
                        <a:lnSpc>
                          <a:spcPct val="100000"/>
                        </a:lnSpc>
                        <a:spcBef>
                          <a:spcPts val="0"/>
                        </a:spcBef>
                        <a:spcAft>
                          <a:spcPts val="0"/>
                        </a:spcAft>
                        <a:buClrTx/>
                        <a:buSzTx/>
                        <a:buFontTx/>
                        <a:buNone/>
                        <a:defRPr/>
                      </a:pPr>
                      <a:r>
                        <a:rPr lang="zh-CN" altLang="en-US" sz="2400" dirty="0"/>
                        <a:t>告知内容：</a:t>
                      </a:r>
                      <a:r>
                        <a:rPr lang="zh-CN" altLang="en-US" sz="2000" dirty="0"/>
                        <a:t>基本信息</a:t>
                      </a:r>
                      <a:r>
                        <a:rPr lang="en-US" altLang="zh-CN" sz="2000" dirty="0"/>
                        <a:t>&amp;</a:t>
                      </a:r>
                      <a:r>
                        <a:rPr lang="zh-CN" altLang="en-US" sz="2000" dirty="0"/>
                        <a:t>具体内容</a:t>
                      </a:r>
                      <a:r>
                        <a:rPr lang="en-US" altLang="zh-CN" sz="2000" dirty="0"/>
                        <a:t>&amp;</a:t>
                      </a:r>
                      <a:r>
                        <a:rPr lang="zh-CN" altLang="en-US" sz="2000" dirty="0"/>
                        <a:t>收获</a:t>
                      </a:r>
                      <a:endParaRPr lang="en-US" altLang="zh-CN" sz="2000" dirty="0"/>
                    </a:p>
                    <a:p>
                      <a:pPr marL="0" marR="0" lvl="0" indent="0" algn="l" defTabSz="1097280" rtl="0" eaLnBrk="1" fontAlgn="auto" latinLnBrk="0" hangingPunct="1">
                        <a:lnSpc>
                          <a:spcPct val="100000"/>
                        </a:lnSpc>
                        <a:spcBef>
                          <a:spcPts val="0"/>
                        </a:spcBef>
                        <a:spcAft>
                          <a:spcPts val="0"/>
                        </a:spcAft>
                        <a:buClrTx/>
                        <a:buSzTx/>
                        <a:buFontTx/>
                        <a:buNone/>
                        <a:defRPr/>
                      </a:pPr>
                      <a:r>
                        <a:rPr lang="zh-CN" altLang="en-US" sz="2400" dirty="0"/>
                        <a:t>期待对方参与</a:t>
                      </a:r>
                      <a:endParaRPr lang="zh-CN" altLang="en-US" sz="24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7" name="表格 9"/>
          <p:cNvGraphicFramePr>
            <a:graphicFrameLocks noGrp="1"/>
          </p:cNvGraphicFramePr>
          <p:nvPr/>
        </p:nvGraphicFramePr>
        <p:xfrm>
          <a:off x="4986752" y="4295150"/>
          <a:ext cx="6497637" cy="2319337"/>
        </p:xfrm>
        <a:graphic>
          <a:graphicData uri="http://schemas.openxmlformats.org/drawingml/2006/table">
            <a:tbl>
              <a:tblPr firstRow="1" bandRow="1"/>
              <a:tblGrid>
                <a:gridCol w="1263202"/>
                <a:gridCol w="5234435"/>
              </a:tblGrid>
              <a:tr h="457258">
                <a:tc>
                  <a:txBody>
                    <a:bodyPr/>
                    <a:lstStyle>
                      <a:lvl1pPr marL="0" algn="l" defTabSz="914400" rtl="0" eaLnBrk="1" latinLnBrk="0" hangingPunct="1">
                        <a:defRPr sz="1800" b="1" kern="1200">
                          <a:solidFill>
                            <a:schemeClr val="lt1"/>
                          </a:solidFill>
                          <a:latin typeface="Calibri" panose="020F0502020204030204"/>
                          <a:ea typeface="宋体" panose="02010600030101010101" pitchFamily="2" charset="-122"/>
                        </a:defRPr>
                      </a:lvl1pPr>
                      <a:lvl2pPr marL="457200" algn="l" defTabSz="914400" rtl="0" eaLnBrk="1" latinLnBrk="0" hangingPunct="1">
                        <a:defRPr sz="1800" b="1" kern="1200">
                          <a:solidFill>
                            <a:schemeClr val="lt1"/>
                          </a:solidFill>
                          <a:latin typeface="Calibri" panose="020F0502020204030204"/>
                          <a:ea typeface="宋体" panose="02010600030101010101" pitchFamily="2" charset="-122"/>
                        </a:defRPr>
                      </a:lvl2pPr>
                      <a:lvl3pPr marL="914400" algn="l" defTabSz="914400" rtl="0" eaLnBrk="1" latinLnBrk="0" hangingPunct="1">
                        <a:defRPr sz="1800" b="1" kern="1200">
                          <a:solidFill>
                            <a:schemeClr val="lt1"/>
                          </a:solidFill>
                          <a:latin typeface="Calibri" panose="020F0502020204030204"/>
                          <a:ea typeface="宋体" panose="02010600030101010101" pitchFamily="2" charset="-122"/>
                        </a:defRPr>
                      </a:lvl3pPr>
                      <a:lvl4pPr marL="1371600" algn="l" defTabSz="914400" rtl="0" eaLnBrk="1" latinLnBrk="0" hangingPunct="1">
                        <a:defRPr sz="1800" b="1" kern="1200">
                          <a:solidFill>
                            <a:schemeClr val="lt1"/>
                          </a:solidFill>
                          <a:latin typeface="Calibri" panose="020F0502020204030204"/>
                          <a:ea typeface="宋体" panose="02010600030101010101" pitchFamily="2" charset="-122"/>
                        </a:defRPr>
                      </a:lvl4pPr>
                      <a:lvl5pPr marL="1828800" algn="l" defTabSz="914400" rtl="0" eaLnBrk="1" latinLnBrk="0" hangingPunct="1">
                        <a:defRPr sz="1800" b="1" kern="1200">
                          <a:solidFill>
                            <a:schemeClr val="lt1"/>
                          </a:solidFill>
                          <a:latin typeface="Calibri" panose="020F0502020204030204"/>
                          <a:ea typeface="宋体" panose="02010600030101010101" pitchFamily="2" charset="-122"/>
                        </a:defRPr>
                      </a:lvl5pPr>
                      <a:lvl6pPr marL="2286000" algn="l" defTabSz="914400" rtl="0" eaLnBrk="1" latinLnBrk="0" hangingPunct="1">
                        <a:defRPr sz="1800" b="1" kern="1200">
                          <a:solidFill>
                            <a:schemeClr val="lt1"/>
                          </a:solidFill>
                          <a:latin typeface="Calibri" panose="020F0502020204030204"/>
                          <a:ea typeface="宋体" panose="02010600030101010101" pitchFamily="2" charset="-122"/>
                        </a:defRPr>
                      </a:lvl6pPr>
                      <a:lvl7pPr marL="2743200" algn="l" defTabSz="914400" rtl="0" eaLnBrk="1" latinLnBrk="0" hangingPunct="1">
                        <a:defRPr sz="1800" b="1" kern="1200">
                          <a:solidFill>
                            <a:schemeClr val="lt1"/>
                          </a:solidFill>
                          <a:latin typeface="Calibri" panose="020F0502020204030204"/>
                          <a:ea typeface="宋体" panose="02010600030101010101" pitchFamily="2" charset="-122"/>
                        </a:defRPr>
                      </a:lvl7pPr>
                      <a:lvl8pPr marL="3200400" algn="l" defTabSz="914400" rtl="0" eaLnBrk="1" latinLnBrk="0" hangingPunct="1">
                        <a:defRPr sz="1800" b="1" kern="1200">
                          <a:solidFill>
                            <a:schemeClr val="lt1"/>
                          </a:solidFill>
                          <a:latin typeface="Calibri" panose="020F0502020204030204"/>
                          <a:ea typeface="宋体" panose="02010600030101010101" pitchFamily="2" charset="-122"/>
                        </a:defRPr>
                      </a:lvl8pPr>
                      <a:lvl9pPr marL="3657600" algn="l" defTabSz="914400" rtl="0" eaLnBrk="1" latinLnBrk="0" hangingPunct="1">
                        <a:defRPr sz="1800" b="1" kern="1200">
                          <a:solidFill>
                            <a:schemeClr val="lt1"/>
                          </a:solidFill>
                          <a:latin typeface="Calibri" panose="020F0502020204030204"/>
                          <a:ea typeface="宋体" panose="02010600030101010101" pitchFamily="2" charset="-122"/>
                        </a:defRPr>
                      </a:lvl9pPr>
                    </a:lstStyle>
                    <a:p>
                      <a:pPr algn="ctr"/>
                      <a:r>
                        <a:rPr lang="zh-CN" altLang="en-US" sz="2400" b="1" dirty="0">
                          <a:solidFill>
                            <a:schemeClr val="tx1"/>
                          </a:solidFill>
                        </a:rPr>
                        <a:t>时态</a:t>
                      </a:r>
                      <a:endParaRPr lang="zh-CN" altLang="en-US" sz="2400" b="1" dirty="0">
                        <a:solidFill>
                          <a:schemeClr val="tx1"/>
                        </a:solidFill>
                      </a:endParaRPr>
                    </a:p>
                  </a:txBody>
                  <a:tcPr marL="91443" marR="91443" marT="45743" marB="457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ea typeface="宋体" panose="02010600030101010101" pitchFamily="2" charset="-122"/>
                        </a:defRPr>
                      </a:lvl1pPr>
                      <a:lvl2pPr marL="457200" algn="l" defTabSz="914400" rtl="0" eaLnBrk="1" latinLnBrk="0" hangingPunct="1">
                        <a:defRPr sz="1800" b="1" kern="1200">
                          <a:solidFill>
                            <a:schemeClr val="lt1"/>
                          </a:solidFill>
                          <a:latin typeface="Calibri" panose="020F0502020204030204"/>
                          <a:ea typeface="宋体" panose="02010600030101010101" pitchFamily="2" charset="-122"/>
                        </a:defRPr>
                      </a:lvl2pPr>
                      <a:lvl3pPr marL="914400" algn="l" defTabSz="914400" rtl="0" eaLnBrk="1" latinLnBrk="0" hangingPunct="1">
                        <a:defRPr sz="1800" b="1" kern="1200">
                          <a:solidFill>
                            <a:schemeClr val="lt1"/>
                          </a:solidFill>
                          <a:latin typeface="Calibri" panose="020F0502020204030204"/>
                          <a:ea typeface="宋体" panose="02010600030101010101" pitchFamily="2" charset="-122"/>
                        </a:defRPr>
                      </a:lvl3pPr>
                      <a:lvl4pPr marL="1371600" algn="l" defTabSz="914400" rtl="0" eaLnBrk="1" latinLnBrk="0" hangingPunct="1">
                        <a:defRPr sz="1800" b="1" kern="1200">
                          <a:solidFill>
                            <a:schemeClr val="lt1"/>
                          </a:solidFill>
                          <a:latin typeface="Calibri" panose="020F0502020204030204"/>
                          <a:ea typeface="宋体" panose="02010600030101010101" pitchFamily="2" charset="-122"/>
                        </a:defRPr>
                      </a:lvl4pPr>
                      <a:lvl5pPr marL="1828800" algn="l" defTabSz="914400" rtl="0" eaLnBrk="1" latinLnBrk="0" hangingPunct="1">
                        <a:defRPr sz="1800" b="1" kern="1200">
                          <a:solidFill>
                            <a:schemeClr val="lt1"/>
                          </a:solidFill>
                          <a:latin typeface="Calibri" panose="020F0502020204030204"/>
                          <a:ea typeface="宋体" panose="02010600030101010101" pitchFamily="2" charset="-122"/>
                        </a:defRPr>
                      </a:lvl5pPr>
                      <a:lvl6pPr marL="2286000" algn="l" defTabSz="914400" rtl="0" eaLnBrk="1" latinLnBrk="0" hangingPunct="1">
                        <a:defRPr sz="1800" b="1" kern="1200">
                          <a:solidFill>
                            <a:schemeClr val="lt1"/>
                          </a:solidFill>
                          <a:latin typeface="Calibri" panose="020F0502020204030204"/>
                          <a:ea typeface="宋体" panose="02010600030101010101" pitchFamily="2" charset="-122"/>
                        </a:defRPr>
                      </a:lvl6pPr>
                      <a:lvl7pPr marL="2743200" algn="l" defTabSz="914400" rtl="0" eaLnBrk="1" latinLnBrk="0" hangingPunct="1">
                        <a:defRPr sz="1800" b="1" kern="1200">
                          <a:solidFill>
                            <a:schemeClr val="lt1"/>
                          </a:solidFill>
                          <a:latin typeface="Calibri" panose="020F0502020204030204"/>
                          <a:ea typeface="宋体" panose="02010600030101010101" pitchFamily="2" charset="-122"/>
                        </a:defRPr>
                      </a:lvl7pPr>
                      <a:lvl8pPr marL="3200400" algn="l" defTabSz="914400" rtl="0" eaLnBrk="1" latinLnBrk="0" hangingPunct="1">
                        <a:defRPr sz="1800" b="1" kern="1200">
                          <a:solidFill>
                            <a:schemeClr val="lt1"/>
                          </a:solidFill>
                          <a:latin typeface="Calibri" panose="020F0502020204030204"/>
                          <a:ea typeface="宋体" panose="02010600030101010101" pitchFamily="2" charset="-122"/>
                        </a:defRPr>
                      </a:lvl8pPr>
                      <a:lvl9pPr marL="3657600" algn="l" defTabSz="914400" rtl="0" eaLnBrk="1" latinLnBrk="0" hangingPunct="1">
                        <a:defRPr sz="1800" b="1" kern="1200">
                          <a:solidFill>
                            <a:schemeClr val="lt1"/>
                          </a:solidFill>
                          <a:latin typeface="Calibri" panose="020F0502020204030204"/>
                          <a:ea typeface="宋体" panose="02010600030101010101" pitchFamily="2" charset="-122"/>
                        </a:defRPr>
                      </a:lvl9pPr>
                    </a:lstStyle>
                    <a:p>
                      <a:r>
                        <a:rPr lang="zh-CN" altLang="en-US" sz="2400" b="0" dirty="0">
                          <a:solidFill>
                            <a:schemeClr val="tx1"/>
                          </a:solidFill>
                        </a:rPr>
                        <a:t>一般现在时</a:t>
                      </a:r>
                      <a:r>
                        <a:rPr lang="en-US" altLang="zh-CN" sz="2400" b="0" dirty="0">
                          <a:solidFill>
                            <a:schemeClr val="tx1"/>
                          </a:solidFill>
                        </a:rPr>
                        <a:t>/</a:t>
                      </a:r>
                      <a:r>
                        <a:rPr lang="zh-CN" altLang="en-US" sz="2400" b="0" dirty="0">
                          <a:solidFill>
                            <a:schemeClr val="tx1"/>
                          </a:solidFill>
                        </a:rPr>
                        <a:t>将来时</a:t>
                      </a:r>
                      <a:endParaRPr lang="zh-CN" altLang="en-US" sz="2400" b="0" dirty="0">
                        <a:solidFill>
                          <a:schemeClr val="tx1"/>
                        </a:solidFill>
                      </a:endParaRPr>
                    </a:p>
                  </a:txBody>
                  <a:tcPr marL="91443" marR="91443" marT="45743" marB="457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57258">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2400" b="1" dirty="0"/>
                        <a:t>语气</a:t>
                      </a:r>
                      <a:endParaRPr lang="zh-CN" altLang="en-US" sz="2400" b="1" dirty="0"/>
                    </a:p>
                  </a:txBody>
                  <a:tcPr marL="91443" marR="91443" marT="45743" marB="457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r>
                        <a:rPr lang="zh-CN" altLang="en-US" sz="2400" dirty="0"/>
                        <a:t>骄傲，欢快，热烈（欢迎</a:t>
                      </a:r>
                      <a:r>
                        <a:rPr lang="en-US" altLang="zh-CN" sz="2400" dirty="0"/>
                        <a:t>/</a:t>
                      </a:r>
                      <a:r>
                        <a:rPr lang="zh-CN" altLang="en-US" sz="2400" dirty="0"/>
                        <a:t>期待）</a:t>
                      </a:r>
                      <a:endParaRPr lang="zh-CN" altLang="en-US" sz="2400" dirty="0"/>
                    </a:p>
                  </a:txBody>
                  <a:tcPr marL="91443" marR="91443" marT="45743" marB="457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57258">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2400" b="1" dirty="0"/>
                        <a:t>人称</a:t>
                      </a:r>
                      <a:endParaRPr lang="zh-CN" altLang="en-US" sz="2400" b="1" dirty="0"/>
                    </a:p>
                  </a:txBody>
                  <a:tcPr marL="91443" marR="91443" marT="45743" marB="457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r>
                        <a:rPr lang="en-US" altLang="zh-CN" sz="2400" dirty="0"/>
                        <a:t>I ,You</a:t>
                      </a:r>
                      <a:endParaRPr lang="zh-CN" altLang="en-US" sz="2400" dirty="0"/>
                    </a:p>
                  </a:txBody>
                  <a:tcPr marL="91443" marR="91443" marT="45743" marB="457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57258">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2400" b="1" dirty="0"/>
                        <a:t>展览</a:t>
                      </a:r>
                      <a:endParaRPr lang="zh-CN" altLang="en-US" sz="2400" b="1" dirty="0"/>
                    </a:p>
                  </a:txBody>
                  <a:tcPr marL="91443" marR="91443" marT="45743" marB="457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r>
                        <a:rPr lang="zh-CN" altLang="en-US" sz="2400" dirty="0"/>
                        <a:t>基本信息直接清晰；内容具体实际</a:t>
                      </a:r>
                      <a:endParaRPr lang="zh-CN" altLang="en-US" sz="2400" dirty="0"/>
                    </a:p>
                  </a:txBody>
                  <a:tcPr marL="91443" marR="91443" marT="45743" marB="457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90305">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2400" b="1" dirty="0"/>
                        <a:t>意义</a:t>
                      </a:r>
                      <a:endParaRPr lang="zh-CN" altLang="en-US" sz="2400" b="1" dirty="0"/>
                    </a:p>
                  </a:txBody>
                  <a:tcPr marL="91443" marR="91443" marT="45743" marB="457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marL="0" marR="0" lvl="0" indent="0" algn="l" defTabSz="1097280" rtl="0" eaLnBrk="1" fontAlgn="auto" latinLnBrk="0" hangingPunct="1">
                        <a:lnSpc>
                          <a:spcPct val="100000"/>
                        </a:lnSpc>
                        <a:spcBef>
                          <a:spcPts val="0"/>
                        </a:spcBef>
                        <a:spcAft>
                          <a:spcPts val="0"/>
                        </a:spcAft>
                        <a:buClrTx/>
                        <a:buSzTx/>
                        <a:buFontTx/>
                        <a:buNone/>
                        <a:defRPr/>
                      </a:pPr>
                      <a:r>
                        <a:rPr lang="zh-CN" altLang="en-US" sz="2400" dirty="0"/>
                        <a:t>高评价高期待</a:t>
                      </a:r>
                      <a:endParaRPr lang="zh-CN" altLang="en-US" sz="2400" dirty="0"/>
                    </a:p>
                  </a:txBody>
                  <a:tcPr marL="91443" marR="91443" marT="45743" marB="457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文本框 7"/>
          <p:cNvSpPr txBox="1">
            <a:spLocks noChangeArrowheads="1"/>
          </p:cNvSpPr>
          <p:nvPr/>
        </p:nvSpPr>
        <p:spPr bwMode="auto">
          <a:xfrm>
            <a:off x="10989715" y="1328793"/>
            <a:ext cx="901700" cy="523875"/>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2800" b="1" dirty="0">
                <a:solidFill>
                  <a:schemeClr val="bg1"/>
                </a:solidFill>
                <a:latin typeface="Times New Roman" panose="02020603050405020304" pitchFamily="18" charset="0"/>
                <a:cs typeface="Times New Roman" panose="02020603050405020304" pitchFamily="18" charset="0"/>
              </a:rPr>
              <a:t>审题</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0" name="文本框 9"/>
          <p:cNvSpPr txBox="1">
            <a:spLocks noChangeArrowheads="1"/>
          </p:cNvSpPr>
          <p:nvPr/>
        </p:nvSpPr>
        <p:spPr bwMode="auto">
          <a:xfrm>
            <a:off x="11031158" y="4830984"/>
            <a:ext cx="906463" cy="523875"/>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2800" b="1" dirty="0">
                <a:solidFill>
                  <a:schemeClr val="bg1"/>
                </a:solidFill>
                <a:latin typeface="Times New Roman" panose="02020603050405020304" pitchFamily="18" charset="0"/>
                <a:cs typeface="Times New Roman" panose="02020603050405020304" pitchFamily="18" charset="0"/>
              </a:rPr>
              <a:t>细节</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4942928" y="3407979"/>
            <a:ext cx="6497636" cy="584775"/>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gn="ctr"/>
            <a:r>
              <a:rPr lang="zh-CN" altLang="en-US" sz="3200" b="1" dirty="0">
                <a:solidFill>
                  <a:srgbClr val="000000"/>
                </a:solidFill>
                <a:latin typeface="Calibri" panose="020F0502020204030204"/>
                <a:ea typeface="宋体" panose="02010600030101010101" pitchFamily="2" charset="-122"/>
              </a:rPr>
              <a:t>隐藏任务：传播茶文化</a:t>
            </a:r>
            <a:endParaRPr lang="zh-CN" altLang="en-US" dirty="0"/>
          </a:p>
        </p:txBody>
      </p:sp>
      <p:sp>
        <p:nvSpPr>
          <p:cNvPr id="12" name="文本框 11"/>
          <p:cNvSpPr txBox="1">
            <a:spLocks noChangeArrowheads="1"/>
          </p:cNvSpPr>
          <p:nvPr/>
        </p:nvSpPr>
        <p:spPr bwMode="auto">
          <a:xfrm>
            <a:off x="10275303" y="99045"/>
            <a:ext cx="1627369" cy="523220"/>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2800" b="1" dirty="0">
                <a:solidFill>
                  <a:schemeClr val="bg1"/>
                </a:solidFill>
                <a:latin typeface="Times New Roman" panose="02020603050405020304" pitchFamily="18" charset="0"/>
                <a:cs typeface="Times New Roman" panose="02020603050405020304" pitchFamily="18" charset="0"/>
              </a:rPr>
              <a:t>主线任务</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bwMode="auto">
          <a:xfrm>
            <a:off x="209550" y="4119563"/>
            <a:ext cx="8196263" cy="2439987"/>
          </a:xfrm>
          <a:prstGeom prst="roundRect">
            <a:avLst/>
          </a:prstGeom>
          <a:solidFill>
            <a:schemeClr val="bg1">
              <a:lumMod val="95000"/>
              <a:alpha val="77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97EEF3CC-CBF1-40FB-B160-FB15C93A6A5E}" type="datetime1">
              <a:rPr kumimoji="0" lang="zh-CN" altLang="en-US" sz="144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216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 name="TextBox 11"/>
          <p:cNvSpPr>
            <a:spLocks noChangeArrowheads="1"/>
          </p:cNvSpPr>
          <p:nvPr/>
        </p:nvSpPr>
        <p:spPr bwMode="auto">
          <a:xfrm>
            <a:off x="209550" y="323850"/>
            <a:ext cx="1803400" cy="460375"/>
          </a:xfrm>
          <a:prstGeom prst="rect">
            <a:avLst/>
          </a:prstGeom>
          <a:solidFill>
            <a:srgbClr val="9FC8E3"/>
          </a:solidFill>
          <a:ln>
            <a:no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文体激活</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 name="文本框 5"/>
          <p:cNvSpPr txBox="1">
            <a:spLocks noChangeArrowheads="1"/>
          </p:cNvSpPr>
          <p:nvPr/>
        </p:nvSpPr>
        <p:spPr bwMode="auto">
          <a:xfrm rot="-1359572">
            <a:off x="-42863" y="4275138"/>
            <a:ext cx="906463" cy="522287"/>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结尾</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
        <p:nvSpPr>
          <p:cNvPr id="8" name="矩形: 圆角 7"/>
          <p:cNvSpPr/>
          <p:nvPr/>
        </p:nvSpPr>
        <p:spPr bwMode="auto">
          <a:xfrm>
            <a:off x="209550" y="884238"/>
            <a:ext cx="8196263" cy="2235200"/>
          </a:xfrm>
          <a:prstGeom prst="roundRect">
            <a:avLst/>
          </a:prstGeom>
          <a:solidFill>
            <a:schemeClr val="bg1">
              <a:lumMod val="95000"/>
              <a:alpha val="77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文本框 4"/>
          <p:cNvSpPr txBox="1">
            <a:spLocks noChangeArrowheads="1"/>
          </p:cNvSpPr>
          <p:nvPr/>
        </p:nvSpPr>
        <p:spPr bwMode="auto">
          <a:xfrm rot="-1359572">
            <a:off x="-76200" y="1038225"/>
            <a:ext cx="904875" cy="522288"/>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开头</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
        <p:nvSpPr>
          <p:cNvPr id="11" name="文本框 10"/>
          <p:cNvSpPr txBox="1">
            <a:spLocks noChangeArrowheads="1"/>
          </p:cNvSpPr>
          <p:nvPr/>
        </p:nvSpPr>
        <p:spPr bwMode="auto">
          <a:xfrm>
            <a:off x="895350" y="838200"/>
            <a:ext cx="4611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n"/>
              <a:defRPr/>
            </a:pPr>
            <a:r>
              <a:rPr kumimoji="0" lang="en-US" altLang="zh-CN" sz="1800" b="1" i="0" u="none" strike="noStrike" kern="1200" cap="none" spc="0" normalizeH="0" baseline="0" noProof="0">
                <a:ln>
                  <a:noFill/>
                </a:ln>
                <a:solidFill>
                  <a:srgbClr val="3A3A3A"/>
                </a:solidFill>
                <a:effectLst/>
                <a:uLnTx/>
                <a:uFillTx/>
                <a:latin typeface="Georgia" panose="02040502050405020303" pitchFamily="18" charset="0"/>
                <a:ea typeface="宋体" panose="02010600030101010101" pitchFamily="2" charset="-122"/>
                <a:cs typeface="+mn-cs"/>
              </a:rPr>
              <a:t>Begin with a casual greeting </a:t>
            </a:r>
            <a:endParaRPr kumimoji="0" lang="en-US" altLang="zh-CN" sz="1800" b="1" i="0" u="none" strike="noStrike" kern="1200" cap="none" spc="0" normalizeH="0" baseline="0" noProof="0">
              <a:ln>
                <a:noFill/>
              </a:ln>
              <a:solidFill>
                <a:srgbClr val="3A3A3A"/>
              </a:solidFill>
              <a:effectLst/>
              <a:uLnTx/>
              <a:uFillTx/>
              <a:latin typeface="Georgia" panose="02040502050405020303" pitchFamily="18" charset="0"/>
              <a:ea typeface="宋体" panose="02010600030101010101" pitchFamily="2" charset="-122"/>
              <a:cs typeface="+mn-cs"/>
            </a:endParaRPr>
          </a:p>
        </p:txBody>
      </p:sp>
      <p:sp>
        <p:nvSpPr>
          <p:cNvPr id="13" name="文本框 12"/>
          <p:cNvSpPr txBox="1">
            <a:spLocks noChangeArrowheads="1"/>
          </p:cNvSpPr>
          <p:nvPr/>
        </p:nvSpPr>
        <p:spPr bwMode="auto">
          <a:xfrm>
            <a:off x="884238" y="1474788"/>
            <a:ext cx="6364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n"/>
              <a:defRPr/>
            </a:pPr>
            <a:r>
              <a:rPr kumimoji="0" lang="en-US" altLang="zh-CN" sz="1800" b="1" i="0" u="none" strike="noStrike" kern="1200" cap="none" spc="0" normalizeH="0" baseline="0" noProof="0">
                <a:ln>
                  <a:noFill/>
                </a:ln>
                <a:solidFill>
                  <a:srgbClr val="3A3A3A"/>
                </a:solidFill>
                <a:effectLst/>
                <a:uLnTx/>
                <a:uFillTx/>
                <a:latin typeface="Georgia" panose="02040502050405020303" pitchFamily="18" charset="0"/>
                <a:ea typeface="宋体" panose="02010600030101010101" pitchFamily="2" charset="-122"/>
                <a:cs typeface="+mn-cs"/>
              </a:rPr>
              <a:t>Tell your friend why you are writing (purpose)</a:t>
            </a:r>
            <a:endParaRPr kumimoji="0" lang="en-US" altLang="zh-CN" sz="1800" b="1" i="0" u="none" strike="noStrike" kern="1200" cap="none" spc="0" normalizeH="0" baseline="0" noProof="0">
              <a:ln>
                <a:noFill/>
              </a:ln>
              <a:solidFill>
                <a:srgbClr val="3A3A3A"/>
              </a:solidFill>
              <a:effectLst/>
              <a:uLnTx/>
              <a:uFillTx/>
              <a:latin typeface="Georgia" panose="02040502050405020303" pitchFamily="18" charset="0"/>
              <a:ea typeface="宋体" panose="02010600030101010101" pitchFamily="2" charset="-122"/>
              <a:cs typeface="+mn-cs"/>
            </a:endParaRPr>
          </a:p>
        </p:txBody>
      </p:sp>
      <p:sp>
        <p:nvSpPr>
          <p:cNvPr id="14" name="文本框 13"/>
          <p:cNvSpPr txBox="1">
            <a:spLocks noChangeArrowheads="1"/>
          </p:cNvSpPr>
          <p:nvPr/>
        </p:nvSpPr>
        <p:spPr bwMode="auto">
          <a:xfrm rot="-1359572">
            <a:off x="-42863" y="3179763"/>
            <a:ext cx="906463" cy="523875"/>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主体</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sp>
        <p:nvSpPr>
          <p:cNvPr id="16" name="文本框 15"/>
          <p:cNvSpPr txBox="1">
            <a:spLocks noChangeArrowheads="1"/>
          </p:cNvSpPr>
          <p:nvPr/>
        </p:nvSpPr>
        <p:spPr bwMode="auto">
          <a:xfrm>
            <a:off x="4732338" y="838200"/>
            <a:ext cx="6359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n"/>
              <a:defRPr/>
            </a:pPr>
            <a:r>
              <a:rPr kumimoji="0" lang="en-US" altLang="zh-CN" sz="1800" b="1" i="0" u="none" strike="noStrike" kern="1200" cap="none" spc="0" normalizeH="0" baseline="0" noProof="0">
                <a:ln>
                  <a:noFill/>
                </a:ln>
                <a:solidFill>
                  <a:srgbClr val="3A3A3A"/>
                </a:solidFill>
                <a:effectLst/>
                <a:uLnTx/>
                <a:uFillTx/>
                <a:latin typeface="Georgia" panose="02040502050405020303" pitchFamily="18" charset="0"/>
                <a:ea typeface="宋体" panose="02010600030101010101" pitchFamily="2" charset="-122"/>
                <a:cs typeface="+mn-cs"/>
              </a:rPr>
              <a:t>Acknowledge your friend</a:t>
            </a:r>
            <a:endParaRPr kumimoji="0" lang="en-US" altLang="zh-CN" sz="1800" b="1" i="0" u="none" strike="noStrike" kern="1200" cap="none" spc="0" normalizeH="0" baseline="0" noProof="0">
              <a:ln>
                <a:noFill/>
              </a:ln>
              <a:solidFill>
                <a:srgbClr val="3A3A3A"/>
              </a:solidFill>
              <a:effectLst/>
              <a:uLnTx/>
              <a:uFillTx/>
              <a:latin typeface="Georgia" panose="02040502050405020303" pitchFamily="18" charset="0"/>
              <a:ea typeface="宋体" panose="02010600030101010101" pitchFamily="2" charset="-122"/>
              <a:cs typeface="+mn-cs"/>
            </a:endParaRPr>
          </a:p>
        </p:txBody>
      </p:sp>
      <p:sp>
        <p:nvSpPr>
          <p:cNvPr id="17" name="文本框 16"/>
          <p:cNvSpPr txBox="1">
            <a:spLocks noChangeArrowheads="1"/>
          </p:cNvSpPr>
          <p:nvPr/>
        </p:nvSpPr>
        <p:spPr bwMode="auto">
          <a:xfrm>
            <a:off x="895350" y="3343275"/>
            <a:ext cx="4611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n"/>
              <a:defRPr/>
            </a:pPr>
            <a:r>
              <a:rPr kumimoji="0" lang="en-US" altLang="zh-CN" sz="1800" b="1" i="0" u="none" strike="noStrike" kern="1200" cap="none" spc="0" normalizeH="0" baseline="0" noProof="0" dirty="0">
                <a:ln>
                  <a:noFill/>
                </a:ln>
                <a:solidFill>
                  <a:srgbClr val="3A3A3A"/>
                </a:solidFill>
                <a:effectLst/>
                <a:uLnTx/>
                <a:uFillTx/>
                <a:latin typeface="Georgia" panose="02040502050405020303" pitchFamily="18" charset="0"/>
                <a:ea typeface="宋体" panose="02010600030101010101" pitchFamily="2" charset="-122"/>
                <a:cs typeface="+mn-cs"/>
              </a:rPr>
              <a:t>Plan the main points of the letter.</a:t>
            </a:r>
            <a:endParaRPr kumimoji="0" lang="en-US" altLang="zh-CN" sz="1800" b="1" i="0" u="none" strike="noStrike" kern="1200" cap="none" spc="0" normalizeH="0" baseline="0" noProof="0" dirty="0">
              <a:ln>
                <a:noFill/>
              </a:ln>
              <a:solidFill>
                <a:srgbClr val="3A3A3A"/>
              </a:solidFill>
              <a:effectLst/>
              <a:uLnTx/>
              <a:uFillTx/>
              <a:latin typeface="Georgia" panose="02040502050405020303" pitchFamily="18" charset="0"/>
              <a:ea typeface="宋体" panose="02010600030101010101" pitchFamily="2" charset="-122"/>
              <a:cs typeface="+mn-cs"/>
            </a:endParaRPr>
          </a:p>
        </p:txBody>
      </p:sp>
      <p:sp>
        <p:nvSpPr>
          <p:cNvPr id="19" name="文本框 18"/>
          <p:cNvSpPr txBox="1">
            <a:spLocks noChangeArrowheads="1"/>
          </p:cNvSpPr>
          <p:nvPr/>
        </p:nvSpPr>
        <p:spPr bwMode="auto">
          <a:xfrm>
            <a:off x="895350" y="4167188"/>
            <a:ext cx="6357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n"/>
              <a:defRPr/>
            </a:pPr>
            <a:r>
              <a:rPr kumimoji="0" lang="en-US" altLang="zh-CN" sz="1800" b="1" i="0" u="none" strike="noStrike" kern="1200" cap="none" spc="0" normalizeH="0" baseline="0" noProof="0">
                <a:ln>
                  <a:noFill/>
                </a:ln>
                <a:solidFill>
                  <a:srgbClr val="3A3A3A"/>
                </a:solidFill>
                <a:effectLst/>
                <a:uLnTx/>
                <a:uFillTx/>
                <a:latin typeface="Georgia" panose="02040502050405020303" pitchFamily="18" charset="0"/>
                <a:ea typeface="宋体" panose="02010600030101010101" pitchFamily="2" charset="-122"/>
                <a:cs typeface="+mn-cs"/>
              </a:rPr>
              <a:t>Bring your letter to a close</a:t>
            </a:r>
            <a:endParaRPr kumimoji="0" lang="en-US" altLang="zh-CN" sz="1800" b="1" i="0" u="none" strike="noStrike" kern="1200" cap="none" spc="0" normalizeH="0" baseline="0" noProof="0">
              <a:ln>
                <a:noFill/>
              </a:ln>
              <a:solidFill>
                <a:srgbClr val="3A3A3A"/>
              </a:solidFill>
              <a:effectLst/>
              <a:uLnTx/>
              <a:uFillTx/>
              <a:latin typeface="Georgia" panose="02040502050405020303" pitchFamily="18" charset="0"/>
              <a:ea typeface="宋体" panose="02010600030101010101" pitchFamily="2" charset="-122"/>
              <a:cs typeface="+mn-cs"/>
            </a:endParaRPr>
          </a:p>
        </p:txBody>
      </p:sp>
      <p:sp>
        <p:nvSpPr>
          <p:cNvPr id="20" name="文本框 19"/>
          <p:cNvSpPr txBox="1"/>
          <p:nvPr/>
        </p:nvSpPr>
        <p:spPr>
          <a:xfrm>
            <a:off x="5227638" y="3219451"/>
            <a:ext cx="3178175" cy="923330"/>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mj-ea"/>
              <a:buAutoNum type="circleNumDbPlain"/>
              <a:defRPr/>
            </a:pPr>
            <a:r>
              <a:rPr kumimoji="0" lang="en-US" altLang="zh-CN" sz="1800" b="1" i="0" u="none" strike="noStrike" kern="1200" cap="none" spc="0" normalizeH="0" baseline="0" noProof="0" dirty="0">
                <a:ln>
                  <a:noFill/>
                </a:ln>
                <a:solidFill>
                  <a:srgbClr val="1F497D">
                    <a:lumMod val="60000"/>
                    <a:lumOff val="40000"/>
                  </a:srgbClr>
                </a:solidFill>
                <a:effectLst/>
                <a:uLnTx/>
                <a:uFillTx/>
                <a:latin typeface="Georgia" panose="02040502050405020303" pitchFamily="18" charset="0"/>
                <a:ea typeface="宋体" panose="02010600030101010101" pitchFamily="2" charset="-122"/>
                <a:cs typeface="+mn-cs"/>
              </a:rPr>
              <a:t>Time/place…</a:t>
            </a:r>
            <a:endParaRPr kumimoji="0" lang="en-US" altLang="zh-CN" sz="1800" b="1" i="0" u="none" strike="noStrike" kern="1200" cap="none" spc="0" normalizeH="0" baseline="0" noProof="0" dirty="0">
              <a:ln>
                <a:noFill/>
              </a:ln>
              <a:solidFill>
                <a:srgbClr val="1F497D">
                  <a:lumMod val="60000"/>
                  <a:lumOff val="40000"/>
                </a:srgbClr>
              </a:solidFill>
              <a:effectLst/>
              <a:uLnTx/>
              <a:uFillTx/>
              <a:latin typeface="Georgia" panose="02040502050405020303" pitchFamily="18" charset="0"/>
              <a:ea typeface="宋体" panose="02010600030101010101" pitchFamily="2" charset="-122"/>
              <a:cs typeface="+mn-cs"/>
            </a:endParaRPr>
          </a:p>
          <a:p>
            <a:pPr marL="342900" marR="0" lvl="0" indent="-342900" algn="l" defTabSz="914400" rtl="0" eaLnBrk="0" fontAlgn="base" latinLnBrk="0" hangingPunct="0">
              <a:lnSpc>
                <a:spcPct val="100000"/>
              </a:lnSpc>
              <a:spcBef>
                <a:spcPct val="0"/>
              </a:spcBef>
              <a:spcAft>
                <a:spcPct val="0"/>
              </a:spcAft>
              <a:buClrTx/>
              <a:buSzTx/>
              <a:buFont typeface="+mj-ea"/>
              <a:buAutoNum type="circleNumDbPlain"/>
              <a:defRPr/>
            </a:pPr>
            <a:r>
              <a:rPr kumimoji="0" lang="en-US" altLang="zh-CN" sz="1800" b="1" i="0" u="none" strike="noStrike" kern="1200" cap="none" spc="0" normalizeH="0" baseline="0" noProof="0" dirty="0">
                <a:ln>
                  <a:noFill/>
                </a:ln>
                <a:solidFill>
                  <a:srgbClr val="1F497D">
                    <a:lumMod val="60000"/>
                    <a:lumOff val="40000"/>
                  </a:srgbClr>
                </a:solidFill>
                <a:effectLst/>
                <a:uLnTx/>
                <a:uFillTx/>
                <a:latin typeface="Georgia" panose="02040502050405020303" pitchFamily="18" charset="0"/>
                <a:ea typeface="宋体" panose="02010600030101010101" pitchFamily="2" charset="-122"/>
                <a:cs typeface="+mn-cs"/>
              </a:rPr>
              <a:t>Details/highlights</a:t>
            </a:r>
            <a:endParaRPr kumimoji="0" lang="en-US" altLang="zh-CN" sz="1800" b="1" i="0" u="none" strike="noStrike" kern="1200" cap="none" spc="0" normalizeH="0" baseline="0" noProof="0" dirty="0">
              <a:ln>
                <a:noFill/>
              </a:ln>
              <a:solidFill>
                <a:srgbClr val="1F497D">
                  <a:lumMod val="60000"/>
                  <a:lumOff val="40000"/>
                </a:srgbClr>
              </a:solidFill>
              <a:effectLst/>
              <a:uLnTx/>
              <a:uFillTx/>
              <a:latin typeface="Georgia" panose="02040502050405020303" pitchFamily="18" charset="0"/>
              <a:ea typeface="宋体" panose="02010600030101010101" pitchFamily="2" charset="-122"/>
              <a:cs typeface="+mn-cs"/>
            </a:endParaRPr>
          </a:p>
          <a:p>
            <a:pPr marR="0" lvl="0" defTabSz="914400" rtl="0" eaLnBrk="0" fontAlgn="base" latinLnBrk="0" hangingPunct="0">
              <a:lnSpc>
                <a:spcPct val="100000"/>
              </a:lnSpc>
              <a:spcBef>
                <a:spcPct val="0"/>
              </a:spcBef>
              <a:spcAft>
                <a:spcPct val="0"/>
              </a:spcAft>
              <a:buClrTx/>
              <a:buSzTx/>
              <a:defRPr/>
            </a:pPr>
            <a:r>
              <a:rPr lang="en-US" altLang="zh-CN" b="1" dirty="0">
                <a:solidFill>
                  <a:srgbClr val="1F497D">
                    <a:lumMod val="60000"/>
                    <a:lumOff val="40000"/>
                  </a:srgbClr>
                </a:solidFill>
                <a:latin typeface="Georgia" panose="02040502050405020303" pitchFamily="18" charset="0"/>
                <a:ea typeface="宋体" panose="02010600030101010101" pitchFamily="2" charset="-122"/>
              </a:rPr>
              <a:t> (summary)</a:t>
            </a:r>
            <a:endParaRPr kumimoji="0" lang="en-US" altLang="zh-CN" sz="1800" b="1" i="0" u="none" strike="noStrike" kern="1200" cap="none" spc="0" normalizeH="0" baseline="0" noProof="0" dirty="0">
              <a:ln>
                <a:noFill/>
              </a:ln>
              <a:solidFill>
                <a:srgbClr val="1F497D">
                  <a:lumMod val="60000"/>
                  <a:lumOff val="40000"/>
                </a:srgbClr>
              </a:solidFill>
              <a:effectLst/>
              <a:uLnTx/>
              <a:uFillTx/>
              <a:latin typeface="Georgia" panose="02040502050405020303" pitchFamily="18" charset="0"/>
              <a:ea typeface="宋体" panose="02010600030101010101" pitchFamily="2" charset="-122"/>
              <a:cs typeface="+mn-cs"/>
            </a:endParaRPr>
          </a:p>
        </p:txBody>
      </p:sp>
      <p:sp>
        <p:nvSpPr>
          <p:cNvPr id="21" name="文本框 20"/>
          <p:cNvSpPr txBox="1">
            <a:spLocks noChangeArrowheads="1"/>
          </p:cNvSpPr>
          <p:nvPr/>
        </p:nvSpPr>
        <p:spPr bwMode="auto">
          <a:xfrm>
            <a:off x="900113" y="5940425"/>
            <a:ext cx="6359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defRPr/>
            </a:pPr>
            <a:endParaRPr kumimoji="0" lang="en-US" altLang="zh-CN" sz="1800" b="1" i="0" u="none" strike="noStrike" kern="1200" cap="none" spc="0" normalizeH="0" baseline="0" noProof="0" dirty="0">
              <a:ln>
                <a:noFill/>
              </a:ln>
              <a:solidFill>
                <a:srgbClr val="3A3A3A"/>
              </a:solidFill>
              <a:effectLst/>
              <a:uLnTx/>
              <a:uFillTx/>
              <a:latin typeface="Georgia" panose="02040502050405020303" pitchFamily="18" charset="0"/>
              <a:ea typeface="宋体" panose="02010600030101010101" pitchFamily="2" charset="-122"/>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n"/>
              <a:defRPr/>
            </a:pPr>
            <a:endParaRPr kumimoji="0" lang="en-US" altLang="zh-CN" sz="1800" b="1" i="0" u="none" strike="noStrike" kern="1200" cap="none" spc="0" normalizeH="0" baseline="0" noProof="0" dirty="0">
              <a:ln>
                <a:noFill/>
              </a:ln>
              <a:solidFill>
                <a:srgbClr val="3A3A3A"/>
              </a:solidFill>
              <a:effectLst/>
              <a:uLnTx/>
              <a:uFillTx/>
              <a:latin typeface="Georgia" panose="02040502050405020303" pitchFamily="18" charset="0"/>
              <a:ea typeface="宋体" panose="02010600030101010101" pitchFamily="2" charset="-122"/>
              <a:cs typeface="+mn-cs"/>
            </a:endParaRPr>
          </a:p>
        </p:txBody>
      </p:sp>
      <p:sp>
        <p:nvSpPr>
          <p:cNvPr id="23" name="文本框 22"/>
          <p:cNvSpPr txBox="1">
            <a:spLocks noChangeArrowheads="1"/>
          </p:cNvSpPr>
          <p:nvPr/>
        </p:nvSpPr>
        <p:spPr bwMode="auto">
          <a:xfrm>
            <a:off x="368300" y="6202363"/>
            <a:ext cx="8302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warm or affectionate ending </a:t>
            </a:r>
            <a:r>
              <a:rPr kumimoji="0" lang="en-US" altLang="zh-CN" sz="1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fit</a:t>
            </a:r>
            <a:r>
              <a:rPr kumimoji="0" lang="en-US" altLang="zh-CN"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 the type of relationship you have with your friend.)</a:t>
            </a:r>
            <a:endParaRPr kumimoji="0" lang="zh-CN" altLang="en-US"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文本框 23"/>
          <p:cNvSpPr txBox="1">
            <a:spLocks noChangeArrowheads="1"/>
          </p:cNvSpPr>
          <p:nvPr/>
        </p:nvSpPr>
        <p:spPr bwMode="auto">
          <a:xfrm>
            <a:off x="1187450" y="1120775"/>
            <a:ext cx="3621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Hope this letter finds you well!</a:t>
            </a:r>
            <a:endParaRPr kumimoji="0" lang="zh-CN"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文本框 25"/>
          <p:cNvSpPr txBox="1">
            <a:spLocks noChangeArrowheads="1"/>
          </p:cNvSpPr>
          <p:nvPr/>
        </p:nvSpPr>
        <p:spPr bwMode="auto">
          <a:xfrm>
            <a:off x="4521200" y="1123950"/>
            <a:ext cx="39544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000" b="0" i="1" u="none" strike="noStrike" kern="1200" cap="none" spc="0" normalizeH="0" baseline="0" noProof="0">
                <a:ln>
                  <a:noFill/>
                </a:ln>
                <a:solidFill>
                  <a:srgbClr val="3A3A3A"/>
                </a:solidFill>
                <a:effectLst/>
                <a:uLnTx/>
                <a:uFillTx/>
                <a:latin typeface="Times New Roman" panose="02020603050405020304" pitchFamily="18" charset="0"/>
                <a:ea typeface="宋体" panose="02010600030101010101" pitchFamily="2" charset="-122"/>
                <a:cs typeface="Times New Roman" panose="02020603050405020304" pitchFamily="18" charset="0"/>
              </a:rPr>
              <a:t>I hope everything is good with you.</a:t>
            </a:r>
            <a:endParaRPr kumimoji="0" lang="zh-CN" altLang="en-US" sz="20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文本框 26"/>
          <p:cNvSpPr txBox="1"/>
          <p:nvPr/>
        </p:nvSpPr>
        <p:spPr>
          <a:xfrm>
            <a:off x="1114425" y="1836738"/>
            <a:ext cx="7358063" cy="1323439"/>
          </a:xfrm>
          <a:prstGeom prst="rect">
            <a:avLst/>
          </a:prstGeom>
          <a:noFill/>
        </p:spPr>
        <p:txBody>
          <a:bodyPr>
            <a:spAutoFit/>
          </a:bodyPr>
          <a:lstStyle/>
          <a:p>
            <a:pPr lvl="0" eaLnBrk="0" fontAlgn="base" hangingPunct="0">
              <a:spcBef>
                <a:spcPct val="0"/>
              </a:spcBef>
              <a:spcAft>
                <a:spcPct val="0"/>
              </a:spcAft>
              <a:defRPr/>
            </a:pP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Knowing /</a:t>
            </a:r>
            <a:r>
              <a:rPr kumimoji="0" lang="en-US" altLang="zh-CN" sz="2000" b="0" i="1"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Hearing/Learning </a:t>
            </a: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you </a:t>
            </a:r>
            <a:r>
              <a:rPr kumimoji="0" lang="en-US" altLang="zh-CN" sz="2000" b="0"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are keen on</a:t>
            </a: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0"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are interested in</a:t>
            </a:r>
            <a:r>
              <a:rPr kumimoji="0" lang="en-US" altLang="zh-CN" sz="2000" b="0" i="1"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0"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are passionate about /have a strong passion for/are enthusiastic</a:t>
            </a:r>
            <a:r>
              <a:rPr lang="en-US" altLang="zh-CN" sz="2000"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about/have an obsession with/are obsessed with </a:t>
            </a: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I’m writing </a:t>
            </a:r>
            <a:r>
              <a:rPr kumimoji="0" lang="en-US" altLang="zh-CN" sz="2000" b="0"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 delight/</a:t>
            </a:r>
            <a:r>
              <a:rPr kumimoji="0" lang="en-US" altLang="zh-CN" sz="2000" b="0" i="1"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more than happy </a:t>
            </a: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to tell/inform</a:t>
            </a:r>
            <a:r>
              <a:rPr kumimoji="0" lang="en-US" altLang="zh-CN" sz="2000" b="0" i="1" u="none" strike="noStrike" kern="1200" cap="none" spc="0" normalizeH="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you that…</a:t>
            </a:r>
            <a:endParaRPr kumimoji="0" lang="zh-CN"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文本框 27"/>
          <p:cNvSpPr txBox="1"/>
          <p:nvPr/>
        </p:nvSpPr>
        <p:spPr>
          <a:xfrm>
            <a:off x="928688" y="4410075"/>
            <a:ext cx="7716837" cy="1938992"/>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XXX will surely </a:t>
            </a:r>
            <a:r>
              <a:rPr kumimoji="0" lang="en-US" altLang="zh-CN" sz="2000" b="0"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live up to/</a:t>
            </a:r>
            <a:r>
              <a:rPr kumimoji="0" lang="en-US" altLang="zh-CN" sz="2000" b="0" i="1"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never fail </a:t>
            </a:r>
            <a:r>
              <a:rPr kumimoji="0" lang="en-US" altLang="zh-CN" sz="2000" b="0"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your expectation</a:t>
            </a: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You will surely enjoy the experience and gain a deeper understanding of ….</a:t>
            </a:r>
            <a:endPar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bet you’d be amazed here.</a:t>
            </a:r>
            <a:endPar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can’t wait to show you around.</a:t>
            </a:r>
            <a:endPar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altLang="zh-CN" sz="2000"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2" name="图片 11"/>
          <p:cNvPicPr>
            <a:picLocks noChangeAspect="1"/>
          </p:cNvPicPr>
          <p:nvPr/>
        </p:nvPicPr>
        <p:blipFill>
          <a:blip r:embed="rId1"/>
          <a:stretch>
            <a:fillRect/>
          </a:stretch>
        </p:blipFill>
        <p:spPr>
          <a:xfrm>
            <a:off x="8981243" y="204824"/>
            <a:ext cx="2998032" cy="6448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Effect transition="in" filter="barn(inVertical)">
                                      <p:cBhvr>
                                        <p:cTn id="50" dur="500"/>
                                        <p:tgtEl>
                                          <p:spTgt spid="1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nodePh="1">
                                  <p:stCondLst>
                                    <p:cond delay="0"/>
                                  </p:stCondLst>
                                  <p:endCondLst>
                                    <p:cond evt="begin" delay="0">
                                      <p:tn val="58"/>
                                    </p:cond>
                                  </p:end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barn(inVertical)">
                                      <p:cBhvr>
                                        <p:cTn id="60" dur="500"/>
                                        <p:tgtEl>
                                          <p:spTgt spid="21">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arn(inVertical)">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barn(inVertical)">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inVertical)">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8" grpId="0" animBg="1"/>
      <p:bldP spid="5" grpId="0" animBg="1"/>
      <p:bldP spid="11" grpId="0"/>
      <p:bldP spid="13" grpId="0"/>
      <p:bldP spid="14" grpId="0" animBg="1"/>
      <p:bldP spid="16" grpId="0"/>
      <p:bldP spid="17" grpId="0"/>
      <p:bldP spid="20" grpId="0"/>
      <p:bldP spid="23" grpId="0"/>
      <p:bldP spid="24"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stretch>
            <a:fillRect/>
          </a:stretch>
        </p:blipFill>
        <p:spPr>
          <a:xfrm>
            <a:off x="9291196" y="620636"/>
            <a:ext cx="2807156" cy="5885592"/>
          </a:xfrm>
          <a:prstGeom prst="rect">
            <a:avLst/>
          </a:prstGeom>
        </p:spPr>
      </p:pic>
      <p:sp>
        <p:nvSpPr>
          <p:cNvPr id="5" name="文本框 4"/>
          <p:cNvSpPr txBox="1">
            <a:spLocks noChangeArrowheads="1"/>
          </p:cNvSpPr>
          <p:nvPr/>
        </p:nvSpPr>
        <p:spPr bwMode="auto">
          <a:xfrm>
            <a:off x="258221" y="359026"/>
            <a:ext cx="1627369" cy="523220"/>
          </a:xfrm>
          <a:prstGeom prst="rect">
            <a:avLst/>
          </a:prstGeom>
          <a:solidFill>
            <a:srgbClr val="64633B"/>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33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2800" b="1" dirty="0">
                <a:solidFill>
                  <a:schemeClr val="bg1"/>
                </a:solidFill>
                <a:latin typeface="Times New Roman" panose="02020603050405020304" pitchFamily="18" charset="0"/>
                <a:cs typeface="Times New Roman" panose="02020603050405020304" pitchFamily="18" charset="0"/>
              </a:rPr>
              <a:t>难点突破</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3588294" y="266693"/>
            <a:ext cx="4600957" cy="707886"/>
          </a:xfrm>
          <a:prstGeom prst="rect">
            <a:avLst/>
          </a:prstGeom>
          <a:noFill/>
        </p:spPr>
        <p:txBody>
          <a:bodyPr wrap="square">
            <a:spAutoFit/>
          </a:bodyPr>
          <a:lstStyle/>
          <a:p>
            <a:r>
              <a:rPr lang="zh-CN" altLang="en-US" sz="3200" b="1" i="0" dirty="0">
                <a:effectLst/>
                <a:latin typeface="宋体" panose="02010600030101010101" pitchFamily="2" charset="-122"/>
                <a:ea typeface="宋体" panose="02010600030101010101" pitchFamily="2" charset="-122"/>
              </a:rPr>
              <a:t>展览内容</a:t>
            </a:r>
            <a:r>
              <a:rPr lang="en-US" altLang="zh-CN" sz="2400" b="0" i="0" dirty="0">
                <a:solidFill>
                  <a:srgbClr val="FF0000"/>
                </a:solidFill>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中国</a:t>
            </a:r>
            <a:r>
              <a:rPr lang="zh-CN" altLang="en-US" sz="4000" b="1" i="0" dirty="0">
                <a:solidFill>
                  <a:srgbClr val="FFC000"/>
                </a:solidFill>
                <a:effectLst/>
                <a:latin typeface="宋体" panose="02010600030101010101" pitchFamily="2" charset="-122"/>
                <a:ea typeface="宋体" panose="02010600030101010101" pitchFamily="2" charset="-122"/>
              </a:rPr>
              <a:t>茶</a:t>
            </a:r>
            <a:r>
              <a:rPr lang="zh-CN" altLang="en-US" sz="2400" b="0" i="0" dirty="0">
                <a:effectLst/>
                <a:latin typeface="宋体" panose="02010600030101010101" pitchFamily="2" charset="-122"/>
                <a:ea typeface="宋体" panose="02010600030101010101" pitchFamily="2" charset="-122"/>
              </a:rPr>
              <a:t>文化展</a:t>
            </a:r>
            <a:endParaRPr lang="zh-CN" altLang="en-US" sz="2400" dirty="0"/>
          </a:p>
        </p:txBody>
      </p:sp>
      <p:sp>
        <p:nvSpPr>
          <p:cNvPr id="10" name="文本框 9"/>
          <p:cNvSpPr txBox="1"/>
          <p:nvPr/>
        </p:nvSpPr>
        <p:spPr>
          <a:xfrm>
            <a:off x="268732" y="1455011"/>
            <a:ext cx="2600324" cy="584775"/>
          </a:xfrm>
          <a:prstGeom prst="rect">
            <a:avLst/>
          </a:prstGeom>
          <a:solidFill>
            <a:srgbClr val="FFC000"/>
          </a:solidFill>
        </p:spPr>
        <p:txBody>
          <a:bodyPr wrap="square">
            <a:spAutoFit/>
          </a:bodyPr>
          <a:lstStyle/>
          <a:p>
            <a:pPr algn="ctr"/>
            <a:r>
              <a:rPr kumimoji="0" lang="en-US" altLang="zh-CN" sz="32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Activities</a:t>
            </a:r>
            <a:endParaRPr lang="zh-CN" altLang="en-US" dirty="0"/>
          </a:p>
        </p:txBody>
      </p:sp>
      <p:sp>
        <p:nvSpPr>
          <p:cNvPr id="11" name="文本框 10"/>
          <p:cNvSpPr txBox="1"/>
          <p:nvPr/>
        </p:nvSpPr>
        <p:spPr>
          <a:xfrm>
            <a:off x="286193" y="3245489"/>
            <a:ext cx="2598738" cy="830263"/>
          </a:xfrm>
          <a:prstGeom prst="rect">
            <a:avLst/>
          </a:prstGeom>
          <a:solidFill>
            <a:schemeClr val="accent6">
              <a:lumMod val="40000"/>
              <a:lumOff val="60000"/>
            </a:schemeClr>
          </a:solidFill>
        </p:spPr>
        <p:txBody>
          <a:bodyPr>
            <a:spAutoFit/>
          </a:bodyPr>
          <a:lstStyle/>
          <a:p>
            <a:pPr lvl="0" algn="ctr" eaLnBrk="0" fontAlgn="base" hangingPunct="0">
              <a:spcBef>
                <a:spcPct val="0"/>
              </a:spcBef>
              <a:spcAft>
                <a:spcPct val="0"/>
              </a:spcAft>
              <a:defRPr/>
            </a:pPr>
            <a:r>
              <a:rPr lang="en-US" altLang="zh-CN" sz="2400" kern="0" dirty="0">
                <a:solidFill>
                  <a:srgbClr val="323232"/>
                </a:solidFill>
                <a:latin typeface="Times New Roman" panose="02020603050405020304" pitchFamily="18" charset="0"/>
                <a:ea typeface="宋体" panose="02010600030101010101" pitchFamily="2" charset="-122"/>
                <a:cs typeface="Times New Roman" panose="02020603050405020304" pitchFamily="18" charset="0"/>
              </a:rPr>
              <a:t>interactive communicating</a:t>
            </a:r>
            <a:endParaRPr kumimoji="0" lang="zh-CN"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258221" y="2029522"/>
            <a:ext cx="2621565" cy="831850"/>
          </a:xfrm>
          <a:prstGeom prst="rect">
            <a:avLst/>
          </a:prstGeom>
          <a:solidFill>
            <a:schemeClr val="accent6">
              <a:lumMod val="40000"/>
              <a:lumOff val="60000"/>
            </a:schemeClr>
          </a:solid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2400" b="0" i="0" u="none" strike="noStrike" kern="0" cap="none" spc="0" normalizeH="0" baseline="0" noProof="0" dirty="0">
                <a:ln>
                  <a:noFill/>
                </a:ln>
                <a:solidFill>
                  <a:srgbClr val="323232"/>
                </a:solidFill>
                <a:effectLst/>
                <a:uLnTx/>
                <a:uFillTx/>
                <a:latin typeface="Times New Roman" panose="02020603050405020304" pitchFamily="18" charset="0"/>
                <a:ea typeface="宋体" panose="02010600030101010101" pitchFamily="2" charset="-122"/>
                <a:cs typeface="Times New Roman" panose="02020603050405020304" pitchFamily="18" charset="0"/>
              </a:rPr>
              <a:t>Knowledge learning</a:t>
            </a:r>
            <a:endParaRPr kumimoji="0" lang="zh-CN"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nvSpPr>
        <p:spPr>
          <a:xfrm>
            <a:off x="289971" y="4414317"/>
            <a:ext cx="2568575" cy="830997"/>
          </a:xfrm>
          <a:prstGeom prst="rect">
            <a:avLst/>
          </a:prstGeom>
          <a:solidFill>
            <a:schemeClr val="bg1">
              <a:lumMod val="85000"/>
            </a:schemeClr>
          </a:solid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lang="en-US" altLang="zh-CN" sz="2400" b="1"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Chinese Tea Culture</a:t>
            </a:r>
            <a:endParaRPr kumimoji="0" lang="zh-CN" altLang="en-US" sz="2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a:spLocks noChangeArrowheads="1"/>
          </p:cNvSpPr>
          <p:nvPr/>
        </p:nvSpPr>
        <p:spPr bwMode="auto">
          <a:xfrm>
            <a:off x="268731" y="2786157"/>
            <a:ext cx="2616200" cy="461962"/>
          </a:xfrm>
          <a:prstGeom prst="rect">
            <a:avLst/>
          </a:prstGeom>
          <a:solidFill>
            <a:srgbClr val="9FC8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0" fontAlgn="base" hangingPunct="0">
              <a:spcBef>
                <a:spcPct val="0"/>
              </a:spcBef>
              <a:spcAft>
                <a:spcPct val="0"/>
              </a:spcAft>
            </a:pPr>
            <a:r>
              <a:rPr lang="en-US" altLang="zh-CN" sz="2400">
                <a:solidFill>
                  <a:srgbClr val="323232"/>
                </a:solidFill>
                <a:latin typeface="Times New Roman" panose="02020603050405020304" pitchFamily="18" charset="0"/>
                <a:cs typeface="Times New Roman" panose="02020603050405020304" pitchFamily="18" charset="0"/>
              </a:rPr>
              <a:t>visualized</a:t>
            </a:r>
            <a:endParaRPr lang="zh-CN" altLang="en-US" sz="2400">
              <a:solidFill>
                <a:srgbClr val="000000"/>
              </a:solidFill>
              <a:latin typeface="Times New Roman" panose="02020603050405020304" pitchFamily="18" charset="0"/>
              <a:cs typeface="Times New Roman" panose="02020603050405020304" pitchFamily="18" charset="0"/>
            </a:endParaRPr>
          </a:p>
        </p:txBody>
      </p:sp>
      <p:sp>
        <p:nvSpPr>
          <p:cNvPr id="15" name="文本框 14"/>
          <p:cNvSpPr txBox="1">
            <a:spLocks noChangeArrowheads="1"/>
          </p:cNvSpPr>
          <p:nvPr/>
        </p:nvSpPr>
        <p:spPr bwMode="auto">
          <a:xfrm>
            <a:off x="279241" y="4023988"/>
            <a:ext cx="2600325" cy="461665"/>
          </a:xfrm>
          <a:prstGeom prst="rect">
            <a:avLst/>
          </a:prstGeom>
          <a:solidFill>
            <a:srgbClr val="9FC8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0" fontAlgn="base" hangingPunct="0">
              <a:spcBef>
                <a:spcPct val="0"/>
              </a:spcBef>
              <a:spcAft>
                <a:spcPct val="0"/>
              </a:spcAft>
            </a:pPr>
            <a:r>
              <a:rPr lang="en-US" altLang="zh-CN" sz="2400" dirty="0">
                <a:solidFill>
                  <a:srgbClr val="323232"/>
                </a:solidFill>
                <a:latin typeface="Times New Roman" panose="02020603050405020304" pitchFamily="18" charset="0"/>
                <a:cs typeface="Times New Roman" panose="02020603050405020304" pitchFamily="18" charset="0"/>
              </a:rPr>
              <a:t>Practical</a:t>
            </a:r>
            <a:endParaRPr lang="en-US" altLang="zh-CN" sz="2400" dirty="0">
              <a:solidFill>
                <a:srgbClr val="323232"/>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2"/>
          <a:stretch>
            <a:fillRect/>
          </a:stretch>
        </p:blipFill>
        <p:spPr>
          <a:xfrm>
            <a:off x="1714450" y="-578026"/>
            <a:ext cx="2076450" cy="2076450"/>
          </a:xfrm>
          <a:prstGeom prst="rect">
            <a:avLst/>
          </a:prstGeom>
        </p:spPr>
      </p:pic>
      <p:sp>
        <p:nvSpPr>
          <p:cNvPr id="16" name="文本框 15"/>
          <p:cNvSpPr txBox="1"/>
          <p:nvPr/>
        </p:nvSpPr>
        <p:spPr>
          <a:xfrm>
            <a:off x="284606" y="1449879"/>
            <a:ext cx="2600324" cy="584775"/>
          </a:xfrm>
          <a:prstGeom prst="rect">
            <a:avLst/>
          </a:prstGeom>
          <a:solidFill>
            <a:srgbClr val="FFC000"/>
          </a:solidFill>
        </p:spPr>
        <p:txBody>
          <a:bodyPr wrap="square">
            <a:spAutoFit/>
          </a:bodyPr>
          <a:lstStyle/>
          <a:p>
            <a:pPr algn="ctr"/>
            <a:r>
              <a:rPr kumimoji="0" lang="en-US" altLang="zh-CN" sz="32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Exhibition </a:t>
            </a:r>
            <a:endParaRPr lang="zh-CN" altLang="en-US" dirty="0"/>
          </a:p>
        </p:txBody>
      </p:sp>
      <p:sp>
        <p:nvSpPr>
          <p:cNvPr id="18" name="文本框 17"/>
          <p:cNvSpPr txBox="1"/>
          <p:nvPr/>
        </p:nvSpPr>
        <p:spPr>
          <a:xfrm>
            <a:off x="2858546" y="1627337"/>
            <a:ext cx="6495444" cy="938719"/>
          </a:xfrm>
          <a:prstGeom prst="rect">
            <a:avLst/>
          </a:prstGeom>
          <a:noFill/>
        </p:spPr>
        <p:txBody>
          <a:bodyPr wrap="square">
            <a:spAutoFit/>
          </a:bodyPr>
          <a:lstStyle/>
          <a:p>
            <a:pPr marL="342900" indent="-342900" algn="just">
              <a:lnSpc>
                <a:spcPts val="2200"/>
              </a:lnSpc>
              <a:buFont typeface="Wingdings" panose="05000000000000000000" pitchFamily="2" charset="2"/>
              <a:buChar char="n"/>
            </a:pPr>
            <a:r>
              <a:rPr lang="en-US" altLang="zh-CN" sz="2400" i="1" dirty="0">
                <a:latin typeface="Arial" panose="020B0604020202020204" pitchFamily="34" charset="0"/>
                <a:cs typeface="Arial" panose="020B0604020202020204" pitchFamily="34" charset="0"/>
              </a:rPr>
              <a:t>A public </a:t>
            </a:r>
            <a:r>
              <a:rPr lang="en-US" altLang="zh-CN" sz="2400" i="1" dirty="0">
                <a:solidFill>
                  <a:srgbClr val="FFC000"/>
                </a:solidFill>
                <a:latin typeface="Arial" panose="020B0604020202020204" pitchFamily="34" charset="0"/>
                <a:cs typeface="Arial" panose="020B0604020202020204" pitchFamily="34" charset="0"/>
              </a:rPr>
              <a:t>display of works of art </a:t>
            </a:r>
            <a:r>
              <a:rPr lang="en-US" altLang="zh-CN" sz="2400" i="1" dirty="0">
                <a:latin typeface="Arial" panose="020B0604020202020204" pitchFamily="34" charset="0"/>
                <a:cs typeface="Arial" panose="020B0604020202020204" pitchFamily="34" charset="0"/>
              </a:rPr>
              <a:t>or </a:t>
            </a:r>
            <a:r>
              <a:rPr lang="en-US" altLang="zh-CN" sz="2400" i="1" dirty="0">
                <a:solidFill>
                  <a:srgbClr val="FFC000"/>
                </a:solidFill>
                <a:latin typeface="Arial" panose="020B0604020202020204" pitchFamily="34" charset="0"/>
                <a:cs typeface="Arial" panose="020B0604020202020204" pitchFamily="34" charset="0"/>
              </a:rPr>
              <a:t>items of interest</a:t>
            </a:r>
            <a:r>
              <a:rPr lang="en-US" altLang="zh-CN" sz="2400" i="1" dirty="0">
                <a:latin typeface="Arial" panose="020B0604020202020204" pitchFamily="34" charset="0"/>
                <a:cs typeface="Arial" panose="020B0604020202020204" pitchFamily="34" charset="0"/>
              </a:rPr>
              <a:t>, held in </a:t>
            </a:r>
            <a:r>
              <a:rPr lang="en-US" altLang="zh-CN" sz="2400" i="1" u="sng" dirty="0">
                <a:latin typeface="Arial" panose="020B0604020202020204" pitchFamily="34" charset="0"/>
                <a:cs typeface="Arial" panose="020B0604020202020204" pitchFamily="34" charset="0"/>
              </a:rPr>
              <a:t>an art gallery </a:t>
            </a:r>
            <a:r>
              <a:rPr lang="en-US" altLang="zh-CN" sz="2400" i="1" dirty="0">
                <a:latin typeface="Arial" panose="020B0604020202020204" pitchFamily="34" charset="0"/>
                <a:cs typeface="Arial" panose="020B0604020202020204" pitchFamily="34" charset="0"/>
              </a:rPr>
              <a:t>or </a:t>
            </a:r>
            <a:r>
              <a:rPr lang="en-US" altLang="zh-CN" sz="2400" i="1" u="sng" dirty="0">
                <a:latin typeface="Arial" panose="020B0604020202020204" pitchFamily="34" charset="0"/>
                <a:cs typeface="Arial" panose="020B0604020202020204" pitchFamily="34" charset="0"/>
              </a:rPr>
              <a:t>museum</a:t>
            </a:r>
            <a:r>
              <a:rPr lang="en-US" altLang="zh-CN" sz="2400" i="1" dirty="0">
                <a:latin typeface="Arial" panose="020B0604020202020204" pitchFamily="34" charset="0"/>
                <a:cs typeface="Arial" panose="020B0604020202020204" pitchFamily="34" charset="0"/>
              </a:rPr>
              <a:t> or </a:t>
            </a:r>
            <a:r>
              <a:rPr lang="en-US" altLang="zh-CN" sz="2400" b="1" i="1" u="sng" dirty="0">
                <a:latin typeface="Arial" panose="020B0604020202020204" pitchFamily="34" charset="0"/>
                <a:cs typeface="Arial" panose="020B0604020202020204" pitchFamily="34" charset="0"/>
              </a:rPr>
              <a:t>at a trade fair</a:t>
            </a:r>
            <a:endParaRPr lang="zh-CN" altLang="en-US" sz="2400" b="1" i="1" u="sng" dirty="0">
              <a:latin typeface="Arial" panose="020B0604020202020204" pitchFamily="34" charset="0"/>
              <a:cs typeface="Arial" panose="020B0604020202020204" pitchFamily="34" charset="0"/>
            </a:endParaRPr>
          </a:p>
        </p:txBody>
      </p:sp>
      <p:sp>
        <p:nvSpPr>
          <p:cNvPr id="26" name="文本框 25"/>
          <p:cNvSpPr txBox="1"/>
          <p:nvPr/>
        </p:nvSpPr>
        <p:spPr>
          <a:xfrm>
            <a:off x="2838010" y="2618780"/>
            <a:ext cx="6695358" cy="1569660"/>
          </a:xfrm>
          <a:prstGeom prst="rect">
            <a:avLst/>
          </a:prstGeom>
          <a:noFill/>
        </p:spPr>
        <p:txBody>
          <a:bodyPr wrap="square">
            <a:spAutoFit/>
          </a:bodyPr>
          <a:lstStyle/>
          <a:p>
            <a:pPr marL="342900" indent="-342900" algn="just">
              <a:buFont typeface="Wingdings" panose="05000000000000000000" pitchFamily="2" charset="2"/>
              <a:buChar char="n"/>
            </a:pPr>
            <a:r>
              <a:rPr lang="en-US" altLang="zh-CN" sz="2400" b="0" i="1" dirty="0">
                <a:solidFill>
                  <a:srgbClr val="111111"/>
                </a:solidFill>
                <a:effectLst/>
                <a:latin typeface="Arial" panose="020B0604020202020204" pitchFamily="34" charset="0"/>
                <a:cs typeface="Arial" panose="020B0604020202020204" pitchFamily="34" charset="0"/>
              </a:rPr>
              <a:t>A traditional exhibition is </a:t>
            </a:r>
            <a:r>
              <a:rPr lang="en-US" altLang="zh-CN" sz="2400" b="0" i="1" dirty="0">
                <a:solidFill>
                  <a:srgbClr val="FFC000"/>
                </a:solidFill>
                <a:effectLst/>
                <a:latin typeface="Arial" panose="020B0604020202020204" pitchFamily="34" charset="0"/>
                <a:cs typeface="Arial" panose="020B0604020202020204" pitchFamily="34" charset="0"/>
              </a:rPr>
              <a:t>a largescale event   </a:t>
            </a:r>
            <a:r>
              <a:rPr lang="en-US" altLang="zh-CN" sz="2400" b="0" i="1" dirty="0">
                <a:solidFill>
                  <a:srgbClr val="111111"/>
                </a:solidFill>
                <a:effectLst/>
                <a:latin typeface="Arial" panose="020B0604020202020204" pitchFamily="34" charset="0"/>
                <a:cs typeface="Arial" panose="020B0604020202020204" pitchFamily="34" charset="0"/>
              </a:rPr>
              <a:t>that uses a variety of </a:t>
            </a:r>
            <a:r>
              <a:rPr lang="en-US" altLang="zh-CN" sz="2400" b="0" i="1" dirty="0">
                <a:solidFill>
                  <a:schemeClr val="accent6">
                    <a:lumMod val="75000"/>
                  </a:schemeClr>
                </a:solidFill>
                <a:effectLst/>
                <a:latin typeface="Arial" panose="020B0604020202020204" pitchFamily="34" charset="0"/>
                <a:cs typeface="Arial" panose="020B0604020202020204" pitchFamily="34" charset="0"/>
              </a:rPr>
              <a:t>media</a:t>
            </a:r>
            <a:r>
              <a:rPr lang="en-US" altLang="zh-CN" sz="2400" b="0" i="1" dirty="0">
                <a:solidFill>
                  <a:srgbClr val="111111"/>
                </a:solidFill>
                <a:effectLst/>
                <a:latin typeface="Arial" panose="020B0604020202020204" pitchFamily="34" charset="0"/>
                <a:cs typeface="Arial" panose="020B0604020202020204" pitchFamily="34" charset="0"/>
              </a:rPr>
              <a:t> and </a:t>
            </a:r>
            <a:r>
              <a:rPr lang="en-US" altLang="zh-CN" sz="2400" b="0" i="1" dirty="0">
                <a:solidFill>
                  <a:schemeClr val="accent6">
                    <a:lumMod val="75000"/>
                  </a:schemeClr>
                </a:solidFill>
                <a:effectLst/>
                <a:latin typeface="Arial" panose="020B0604020202020204" pitchFamily="34" charset="0"/>
                <a:cs typeface="Arial" panose="020B0604020202020204" pitchFamily="34" charset="0"/>
              </a:rPr>
              <a:t>means</a:t>
            </a:r>
            <a:r>
              <a:rPr lang="en-US" altLang="zh-CN" sz="2400" b="0" i="1" dirty="0">
                <a:solidFill>
                  <a:srgbClr val="111111"/>
                </a:solidFill>
                <a:effectLst/>
                <a:latin typeface="Arial" panose="020B0604020202020204" pitchFamily="34" charset="0"/>
                <a:cs typeface="Arial" panose="020B0604020202020204" pitchFamily="34" charset="0"/>
              </a:rPr>
              <a:t> to      </a:t>
            </a:r>
            <a:r>
              <a:rPr lang="en-US" altLang="zh-CN" sz="2400" b="1" i="1" dirty="0">
                <a:solidFill>
                  <a:srgbClr val="111111"/>
                </a:solidFill>
                <a:effectLst/>
                <a:latin typeface="Arial" panose="020B0604020202020204" pitchFamily="34" charset="0"/>
                <a:cs typeface="Arial" panose="020B0604020202020204" pitchFamily="34" charset="0"/>
              </a:rPr>
              <a:t>promote products, corporate image and   establish good public relations</a:t>
            </a:r>
            <a:endParaRPr lang="zh-CN" altLang="en-US" sz="2400" i="1" dirty="0">
              <a:latin typeface="Arial" panose="020B0604020202020204" pitchFamily="34" charset="0"/>
              <a:cs typeface="Arial" panose="020B0604020202020204" pitchFamily="34" charset="0"/>
            </a:endParaRPr>
          </a:p>
        </p:txBody>
      </p:sp>
      <p:sp>
        <p:nvSpPr>
          <p:cNvPr id="28" name="文本框 27"/>
          <p:cNvSpPr txBox="1"/>
          <p:nvPr/>
        </p:nvSpPr>
        <p:spPr>
          <a:xfrm>
            <a:off x="2838010" y="4300266"/>
            <a:ext cx="6894837" cy="830997"/>
          </a:xfrm>
          <a:prstGeom prst="rect">
            <a:avLst/>
          </a:prstGeom>
          <a:noFill/>
        </p:spPr>
        <p:txBody>
          <a:bodyPr wrap="square">
            <a:spAutoFit/>
          </a:bodyPr>
          <a:lstStyle/>
          <a:p>
            <a:pPr marL="342900" indent="-342900">
              <a:buFont typeface="Wingdings" panose="05000000000000000000" pitchFamily="2" charset="2"/>
              <a:buChar char="n"/>
            </a:pPr>
            <a:r>
              <a:rPr lang="en-US" altLang="zh-CN" sz="2400" b="0" i="1" dirty="0">
                <a:solidFill>
                  <a:srgbClr val="333333"/>
                </a:solidFill>
                <a:effectLst/>
                <a:latin typeface="Arial" panose="020B0604020202020204" pitchFamily="34" charset="0"/>
              </a:rPr>
              <a:t>A tool if used to </a:t>
            </a:r>
            <a:r>
              <a:rPr lang="en-US" altLang="zh-CN" sz="2400" b="1" i="1" dirty="0">
                <a:solidFill>
                  <a:srgbClr val="333333"/>
                </a:solidFill>
                <a:effectLst/>
                <a:latin typeface="Arial" panose="020B0604020202020204" pitchFamily="34" charset="0"/>
              </a:rPr>
              <a:t>create awareness</a:t>
            </a:r>
            <a:r>
              <a:rPr lang="en-US" altLang="zh-CN" sz="2400" b="0" i="1" dirty="0">
                <a:solidFill>
                  <a:srgbClr val="333333"/>
                </a:solidFill>
                <a:effectLst/>
                <a:latin typeface="Arial" panose="020B0604020202020204" pitchFamily="34" charset="0"/>
              </a:rPr>
              <a:t>, </a:t>
            </a:r>
            <a:r>
              <a:rPr lang="en-US" altLang="zh-CN" sz="2400" b="1" i="1" dirty="0">
                <a:solidFill>
                  <a:srgbClr val="333333"/>
                </a:solidFill>
                <a:effectLst/>
                <a:latin typeface="Arial" panose="020B0604020202020204" pitchFamily="34" charset="0"/>
              </a:rPr>
              <a:t>enhance reputation </a:t>
            </a:r>
            <a:r>
              <a:rPr lang="en-US" altLang="zh-CN" sz="2400" b="0" i="1" dirty="0">
                <a:solidFill>
                  <a:srgbClr val="333333"/>
                </a:solidFill>
                <a:effectLst/>
                <a:latin typeface="Arial" panose="020B0604020202020204" pitchFamily="34" charset="0"/>
              </a:rPr>
              <a:t>as well as to </a:t>
            </a:r>
            <a:r>
              <a:rPr lang="en-US" altLang="zh-CN" sz="2400" b="1" i="1" dirty="0">
                <a:solidFill>
                  <a:srgbClr val="333333"/>
                </a:solidFill>
                <a:effectLst/>
                <a:latin typeface="Arial" panose="020B0604020202020204" pitchFamily="34" charset="0"/>
              </a:rPr>
              <a:t>sell products</a:t>
            </a:r>
            <a:r>
              <a:rPr lang="en-US" altLang="zh-CN" sz="2400" b="0" i="1" dirty="0">
                <a:solidFill>
                  <a:srgbClr val="333333"/>
                </a:solidFill>
                <a:effectLst/>
                <a:latin typeface="Arial" panose="020B0604020202020204" pitchFamily="34" charset="0"/>
              </a:rPr>
              <a:t>.</a:t>
            </a:r>
            <a:endParaRPr lang="zh-CN" altLang="en-US" sz="2400" i="1"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578" y="1272434"/>
            <a:ext cx="6411412" cy="43131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1"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1"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1"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1"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1"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052"/>
                                        </p:tgtEl>
                                        <p:attrNameLst>
                                          <p:attrName>style.visibility</p:attrName>
                                        </p:attrNameLst>
                                      </p:cBhvr>
                                      <p:to>
                                        <p:strVal val="visible"/>
                                      </p:to>
                                    </p:set>
                                    <p:animEffect transition="in" filter="barn(inVertical)">
                                      <p:cBhvr>
                                        <p:cTn id="7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8" grpId="0"/>
      <p:bldP spid="26"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88294" y="266693"/>
            <a:ext cx="4600957" cy="707886"/>
          </a:xfrm>
          <a:prstGeom prst="rect">
            <a:avLst/>
          </a:prstGeom>
          <a:noFill/>
        </p:spPr>
        <p:txBody>
          <a:bodyPr wrap="square">
            <a:spAutoFit/>
          </a:bodyPr>
          <a:lstStyle/>
          <a:p>
            <a:r>
              <a:rPr lang="en-US" altLang="zh-CN" sz="2400" b="0" i="0" dirty="0">
                <a:solidFill>
                  <a:srgbClr val="FF0000"/>
                </a:solidFill>
                <a:effectLst/>
                <a:latin typeface="宋体" panose="02010600030101010101" pitchFamily="2" charset="-122"/>
                <a:ea typeface="宋体" panose="02010600030101010101" pitchFamily="2" charset="-122"/>
              </a:rPr>
              <a:t>  --</a:t>
            </a:r>
            <a:r>
              <a:rPr lang="zh-CN" altLang="en-US" sz="2400" b="0" i="0" dirty="0">
                <a:effectLst/>
                <a:latin typeface="宋体" panose="02010600030101010101" pitchFamily="2" charset="-122"/>
                <a:ea typeface="宋体" panose="02010600030101010101" pitchFamily="2" charset="-122"/>
              </a:rPr>
              <a:t>中国</a:t>
            </a:r>
            <a:r>
              <a:rPr lang="zh-CN" altLang="en-US" sz="4000" b="1" i="0" dirty="0">
                <a:solidFill>
                  <a:srgbClr val="FFC000"/>
                </a:solidFill>
                <a:effectLst/>
                <a:latin typeface="宋体" panose="02010600030101010101" pitchFamily="2" charset="-122"/>
                <a:ea typeface="宋体" panose="02010600030101010101" pitchFamily="2" charset="-122"/>
              </a:rPr>
              <a:t>茶</a:t>
            </a:r>
            <a:r>
              <a:rPr lang="zh-CN" altLang="en-US" sz="2400" b="0" i="0" dirty="0">
                <a:effectLst/>
                <a:latin typeface="宋体" panose="02010600030101010101" pitchFamily="2" charset="-122"/>
                <a:ea typeface="宋体" panose="02010600030101010101" pitchFamily="2" charset="-122"/>
              </a:rPr>
              <a:t>文化展</a:t>
            </a:r>
            <a:endParaRPr lang="zh-CN" altLang="en-US" sz="2400" dirty="0"/>
          </a:p>
        </p:txBody>
      </p:sp>
      <p:pic>
        <p:nvPicPr>
          <p:cNvPr id="5" name="图片 4"/>
          <p:cNvPicPr>
            <a:picLocks noChangeAspect="1"/>
          </p:cNvPicPr>
          <p:nvPr/>
        </p:nvPicPr>
        <p:blipFill>
          <a:blip r:embed="rId1"/>
          <a:stretch>
            <a:fillRect/>
          </a:stretch>
        </p:blipFill>
        <p:spPr>
          <a:xfrm>
            <a:off x="1714450" y="-578026"/>
            <a:ext cx="2076450" cy="2076450"/>
          </a:xfrm>
          <a:prstGeom prst="rect">
            <a:avLst/>
          </a:prstGeom>
        </p:spPr>
      </p:pic>
      <p:grpSp>
        <p:nvGrpSpPr>
          <p:cNvPr id="12" name="组合 11"/>
          <p:cNvGrpSpPr/>
          <p:nvPr/>
        </p:nvGrpSpPr>
        <p:grpSpPr>
          <a:xfrm>
            <a:off x="5425224" y="1217709"/>
            <a:ext cx="3138265" cy="2674552"/>
            <a:chOff x="0" y="1344555"/>
            <a:chExt cx="3138265" cy="2674552"/>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4555"/>
              <a:ext cx="3138265" cy="2674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0" y="3649775"/>
              <a:ext cx="3138265" cy="369332"/>
            </a:xfrm>
            <a:prstGeom prst="rect">
              <a:avLst/>
            </a:prstGeom>
            <a:solidFill>
              <a:schemeClr val="accent4">
                <a:lumMod val="40000"/>
                <a:lumOff val="60000"/>
              </a:schemeClr>
            </a:solidFill>
          </p:spPr>
          <p:txBody>
            <a:bodyPr wrap="square">
              <a:spAutoFit/>
            </a:bodyPr>
            <a:lstStyle/>
            <a:p>
              <a:pPr algn="ctr"/>
              <a:r>
                <a:rPr lang="zh-CN" altLang="en-US" b="0" i="0" dirty="0">
                  <a:solidFill>
                    <a:srgbClr val="333333"/>
                  </a:solidFill>
                  <a:effectLst/>
                  <a:latin typeface="PingFang SC"/>
                </a:rPr>
                <a:t>唐</a:t>
              </a:r>
              <a:r>
                <a:rPr lang="en-US" altLang="zh-CN" b="0" i="0" dirty="0">
                  <a:solidFill>
                    <a:srgbClr val="333333"/>
                  </a:solidFill>
                  <a:effectLst/>
                  <a:latin typeface="PingFang SC"/>
                </a:rPr>
                <a:t>《</a:t>
              </a:r>
              <a:r>
                <a:rPr lang="zh-CN" altLang="en-US" b="0" i="0" dirty="0">
                  <a:solidFill>
                    <a:srgbClr val="333333"/>
                  </a:solidFill>
                  <a:effectLst/>
                  <a:latin typeface="PingFang SC"/>
                </a:rPr>
                <a:t>托盏侍女图</a:t>
              </a:r>
              <a:r>
                <a:rPr lang="en-US" altLang="zh-CN" b="0" i="0" dirty="0">
                  <a:solidFill>
                    <a:srgbClr val="333333"/>
                  </a:solidFill>
                  <a:effectLst/>
                  <a:latin typeface="PingFang SC"/>
                </a:rPr>
                <a:t>》</a:t>
              </a:r>
              <a:endParaRPr lang="zh-CN" altLang="en-US" dirty="0"/>
            </a:p>
          </p:txBody>
        </p:sp>
      </p:grpSp>
      <p:grpSp>
        <p:nvGrpSpPr>
          <p:cNvPr id="19" name="组合 18"/>
          <p:cNvGrpSpPr/>
          <p:nvPr/>
        </p:nvGrpSpPr>
        <p:grpSpPr>
          <a:xfrm>
            <a:off x="913210" y="1255818"/>
            <a:ext cx="3792528" cy="2685560"/>
            <a:chOff x="913210" y="1255818"/>
            <a:chExt cx="3792528" cy="2685560"/>
          </a:xfrm>
        </p:grpSpPr>
        <p:pic>
          <p:nvPicPr>
            <p:cNvPr id="204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10" y="1255818"/>
              <a:ext cx="3792528" cy="267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919485" y="3557881"/>
              <a:ext cx="3786253" cy="383497"/>
            </a:xfrm>
            <a:prstGeom prst="rect">
              <a:avLst/>
            </a:prstGeom>
            <a:solidFill>
              <a:schemeClr val="accent4">
                <a:lumMod val="40000"/>
                <a:lumOff val="60000"/>
              </a:schemeClr>
            </a:solidFill>
          </p:spPr>
          <p:txBody>
            <a:bodyPr wrap="square">
              <a:spAutoFit/>
            </a:bodyPr>
            <a:lstStyle/>
            <a:p>
              <a:pPr algn="ctr"/>
              <a:r>
                <a:rPr lang="zh-CN" altLang="en-US" b="0" i="0" dirty="0">
                  <a:solidFill>
                    <a:srgbClr val="333333"/>
                  </a:solidFill>
                  <a:effectLst/>
                  <a:latin typeface="PingFang SC"/>
                </a:rPr>
                <a:t>古茶树根遗存</a:t>
              </a:r>
              <a:endParaRPr lang="zh-CN" altLang="en-US" dirty="0"/>
            </a:p>
          </p:txBody>
        </p:sp>
      </p:grpSp>
      <p:grpSp>
        <p:nvGrpSpPr>
          <p:cNvPr id="20" name="组合 19"/>
          <p:cNvGrpSpPr/>
          <p:nvPr/>
        </p:nvGrpSpPr>
        <p:grpSpPr>
          <a:xfrm>
            <a:off x="9097962" y="382306"/>
            <a:ext cx="2819247" cy="3559073"/>
            <a:chOff x="9097962" y="382306"/>
            <a:chExt cx="2819247" cy="3559073"/>
          </a:xfrm>
        </p:grpSpPr>
        <p:pic>
          <p:nvPicPr>
            <p:cNvPr id="2049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7962" y="382306"/>
              <a:ext cx="2819247" cy="35590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9097962" y="3295047"/>
              <a:ext cx="2819247" cy="646331"/>
            </a:xfrm>
            <a:prstGeom prst="rect">
              <a:avLst/>
            </a:prstGeom>
            <a:solidFill>
              <a:schemeClr val="accent4">
                <a:lumMod val="40000"/>
                <a:lumOff val="60000"/>
              </a:schemeClr>
            </a:solidFill>
          </p:spPr>
          <p:txBody>
            <a:bodyPr wrap="square">
              <a:spAutoFit/>
            </a:bodyPr>
            <a:lstStyle/>
            <a:p>
              <a:pPr algn="ctr"/>
              <a:r>
                <a:rPr lang="zh-CN" altLang="en-US" b="0" i="0" dirty="0">
                  <a:solidFill>
                    <a:srgbClr val="222222"/>
                  </a:solidFill>
                  <a:effectLst/>
                  <a:latin typeface="Arial" panose="020B0604020202020204" pitchFamily="34" charset="0"/>
                </a:rPr>
                <a:t>乾隆款画珐琅八棱开光山水花鸟图提梁壶</a:t>
              </a:r>
              <a:endParaRPr lang="zh-CN" altLang="en-US" dirty="0"/>
            </a:p>
          </p:txBody>
        </p:sp>
      </p:grpSp>
      <p:grpSp>
        <p:nvGrpSpPr>
          <p:cNvPr id="21" name="组合 20"/>
          <p:cNvGrpSpPr/>
          <p:nvPr/>
        </p:nvGrpSpPr>
        <p:grpSpPr>
          <a:xfrm>
            <a:off x="-728018" y="4215531"/>
            <a:ext cx="3138265" cy="2140237"/>
            <a:chOff x="-728018" y="4215531"/>
            <a:chExt cx="3138265" cy="2140237"/>
          </a:xfrm>
        </p:grpSpPr>
        <p:pic>
          <p:nvPicPr>
            <p:cNvPr id="11" name="图片 10"/>
            <p:cNvPicPr>
              <a:picLocks noChangeAspect="1"/>
            </p:cNvPicPr>
            <p:nvPr/>
          </p:nvPicPr>
          <p:blipFill>
            <a:blip r:embed="rId5"/>
            <a:stretch>
              <a:fillRect/>
            </a:stretch>
          </p:blipFill>
          <p:spPr>
            <a:xfrm>
              <a:off x="-534958" y="4215531"/>
              <a:ext cx="2896336" cy="2140237"/>
            </a:xfrm>
            <a:prstGeom prst="rect">
              <a:avLst/>
            </a:prstGeom>
            <a:ln>
              <a:noFill/>
            </a:ln>
            <a:effectLst>
              <a:outerShdw blurRad="292100" dist="139700" dir="2700000" algn="tl" rotWithShape="0">
                <a:srgbClr val="333333">
                  <a:alpha val="65000"/>
                </a:srgbClr>
              </a:outerShdw>
            </a:effectLst>
          </p:spPr>
        </p:pic>
        <p:sp>
          <p:nvSpPr>
            <p:cNvPr id="15" name="文本框 14"/>
            <p:cNvSpPr txBox="1"/>
            <p:nvPr/>
          </p:nvSpPr>
          <p:spPr>
            <a:xfrm>
              <a:off x="-728018" y="5986436"/>
              <a:ext cx="3138265" cy="369332"/>
            </a:xfrm>
            <a:prstGeom prst="rect">
              <a:avLst/>
            </a:prstGeom>
            <a:solidFill>
              <a:schemeClr val="accent4">
                <a:lumMod val="40000"/>
                <a:lumOff val="60000"/>
              </a:schemeClr>
            </a:solidFill>
          </p:spPr>
          <p:txBody>
            <a:bodyPr wrap="square">
              <a:spAutoFit/>
            </a:bodyPr>
            <a:lstStyle/>
            <a:p>
              <a:pPr algn="ctr"/>
              <a:r>
                <a:rPr lang="zh-CN" altLang="en-US" b="0" i="0" dirty="0">
                  <a:solidFill>
                    <a:srgbClr val="333333"/>
                  </a:solidFill>
                  <a:effectLst/>
                  <a:latin typeface="PingFang SC"/>
                </a:rPr>
                <a:t>           茶叶遗存的原始瓷碗</a:t>
              </a:r>
              <a:endParaRPr lang="zh-CN" altLang="en-US" dirty="0"/>
            </a:p>
          </p:txBody>
        </p:sp>
      </p:grpSp>
      <p:grpSp>
        <p:nvGrpSpPr>
          <p:cNvPr id="22" name="组合 21"/>
          <p:cNvGrpSpPr/>
          <p:nvPr/>
        </p:nvGrpSpPr>
        <p:grpSpPr>
          <a:xfrm>
            <a:off x="2525404" y="4215533"/>
            <a:ext cx="3138265" cy="2147548"/>
            <a:chOff x="2525404" y="4215533"/>
            <a:chExt cx="3138265" cy="2147548"/>
          </a:xfrm>
        </p:grpSpPr>
        <p:pic>
          <p:nvPicPr>
            <p:cNvPr id="2049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404" y="4215533"/>
              <a:ext cx="3110375" cy="2140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2525404" y="5993749"/>
              <a:ext cx="3138265" cy="369332"/>
            </a:xfrm>
            <a:prstGeom prst="rect">
              <a:avLst/>
            </a:prstGeom>
            <a:solidFill>
              <a:schemeClr val="accent4">
                <a:lumMod val="40000"/>
                <a:lumOff val="60000"/>
              </a:schemeClr>
            </a:solidFill>
          </p:spPr>
          <p:txBody>
            <a:bodyPr wrap="square">
              <a:spAutoFit/>
            </a:bodyPr>
            <a:lstStyle/>
            <a:p>
              <a:pPr algn="ctr"/>
              <a:r>
                <a:rPr lang="zh-CN" altLang="en-US" b="0" i="0" dirty="0">
                  <a:solidFill>
                    <a:srgbClr val="333333"/>
                  </a:solidFill>
                  <a:effectLst/>
                  <a:latin typeface="PingFang SC"/>
                </a:rPr>
                <a:t>珐琅彩人物图执壶</a:t>
              </a:r>
              <a:r>
                <a:rPr lang="en-US" altLang="zh-CN" b="0" i="0" dirty="0">
                  <a:solidFill>
                    <a:srgbClr val="333333"/>
                  </a:solidFill>
                  <a:effectLst/>
                  <a:latin typeface="PingFang SC"/>
                </a:rPr>
                <a:t>1732</a:t>
              </a:r>
              <a:endParaRPr lang="zh-CN" altLang="en-US" dirty="0"/>
            </a:p>
          </p:txBody>
        </p:sp>
      </p:grpSp>
      <p:grpSp>
        <p:nvGrpSpPr>
          <p:cNvPr id="23" name="组合 22"/>
          <p:cNvGrpSpPr/>
          <p:nvPr/>
        </p:nvGrpSpPr>
        <p:grpSpPr>
          <a:xfrm>
            <a:off x="5849502" y="4215532"/>
            <a:ext cx="3036017" cy="2143290"/>
            <a:chOff x="5849502" y="4215532"/>
            <a:chExt cx="3036017" cy="2143290"/>
          </a:xfrm>
        </p:grpSpPr>
        <p:pic>
          <p:nvPicPr>
            <p:cNvPr id="20494"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6092" y="4215532"/>
              <a:ext cx="3019427" cy="2140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5849502" y="5989490"/>
              <a:ext cx="3036017" cy="369332"/>
            </a:xfrm>
            <a:prstGeom prst="rect">
              <a:avLst/>
            </a:prstGeom>
            <a:solidFill>
              <a:schemeClr val="accent4">
                <a:lumMod val="40000"/>
                <a:lumOff val="60000"/>
              </a:schemeClr>
            </a:solidFill>
          </p:spPr>
          <p:txBody>
            <a:bodyPr wrap="square">
              <a:spAutoFit/>
            </a:bodyPr>
            <a:lstStyle/>
            <a:p>
              <a:pPr algn="ctr"/>
              <a:r>
                <a:rPr lang="zh-CN" altLang="en-US" dirty="0">
                  <a:solidFill>
                    <a:srgbClr val="333333"/>
                  </a:solidFill>
                  <a:latin typeface="PingFang SC"/>
                </a:rPr>
                <a:t>清</a:t>
              </a:r>
              <a:r>
                <a:rPr lang="en-US" altLang="zh-CN" dirty="0">
                  <a:solidFill>
                    <a:srgbClr val="333333"/>
                  </a:solidFill>
                  <a:latin typeface="PingFang SC"/>
                </a:rPr>
                <a:t>/</a:t>
              </a:r>
              <a:r>
                <a:rPr lang="zh-CN" altLang="en-US" b="0" i="0" dirty="0">
                  <a:solidFill>
                    <a:srgbClr val="333333"/>
                  </a:solidFill>
                  <a:effectLst/>
                  <a:latin typeface="PingFang SC"/>
                </a:rPr>
                <a:t>泥人张塑彩绘茶仙人像</a:t>
              </a:r>
              <a:endParaRPr lang="zh-CN" altLang="en-US" dirty="0"/>
            </a:p>
          </p:txBody>
        </p:sp>
      </p:grpSp>
      <p:sp>
        <p:nvSpPr>
          <p:cNvPr id="26" name="文本框 25"/>
          <p:cNvSpPr txBox="1"/>
          <p:nvPr/>
        </p:nvSpPr>
        <p:spPr>
          <a:xfrm>
            <a:off x="6398172" y="525105"/>
            <a:ext cx="6742386" cy="400110"/>
          </a:xfrm>
          <a:prstGeom prst="rect">
            <a:avLst/>
          </a:prstGeom>
          <a:noFill/>
        </p:spPr>
        <p:txBody>
          <a:bodyPr wrap="square">
            <a:spAutoFit/>
          </a:bodyPr>
          <a:lstStyle/>
          <a:p>
            <a:r>
              <a:rPr lang="en-US" altLang="zh-CN" sz="2000" i="1" dirty="0">
                <a:solidFill>
                  <a:srgbClr val="FFC000"/>
                </a:solidFill>
                <a:latin typeface="Arial" panose="020B0604020202020204" pitchFamily="34" charset="0"/>
                <a:cs typeface="Arial" panose="020B0604020202020204" pitchFamily="34" charset="0"/>
              </a:rPr>
              <a:t>display of works of art </a:t>
            </a:r>
            <a:endParaRPr lang="zh-CN" altLang="en-US" sz="2000" dirty="0"/>
          </a:p>
        </p:txBody>
      </p:sp>
      <p:sp>
        <p:nvSpPr>
          <p:cNvPr id="3" name="文本框 2"/>
          <p:cNvSpPr txBox="1"/>
          <p:nvPr/>
        </p:nvSpPr>
        <p:spPr>
          <a:xfrm>
            <a:off x="1090038" y="3566455"/>
            <a:ext cx="3363310" cy="369332"/>
          </a:xfrm>
          <a:prstGeom prst="rect">
            <a:avLst/>
          </a:prstGeom>
          <a:solidFill>
            <a:schemeClr val="accent4">
              <a:lumMod val="60000"/>
              <a:lumOff val="40000"/>
            </a:schemeClr>
          </a:solidFill>
        </p:spPr>
        <p:txBody>
          <a:bodyPr wrap="square">
            <a:spAutoFit/>
          </a:bodyPr>
          <a:lstStyle/>
          <a:p>
            <a:r>
              <a:rPr lang="en-US" altLang="zh-CN" b="0" i="0" dirty="0">
                <a:solidFill>
                  <a:srgbClr val="000000"/>
                </a:solidFill>
                <a:effectLst/>
                <a:latin typeface="Gilroy"/>
              </a:rPr>
              <a:t>Remains of ancient tea tree roots</a:t>
            </a:r>
            <a:endParaRPr lang="zh-CN" altLang="en-US" dirty="0"/>
          </a:p>
        </p:txBody>
      </p:sp>
      <p:sp>
        <p:nvSpPr>
          <p:cNvPr id="6" name="文本框 5"/>
          <p:cNvSpPr txBox="1"/>
          <p:nvPr/>
        </p:nvSpPr>
        <p:spPr>
          <a:xfrm>
            <a:off x="6340062" y="3528858"/>
            <a:ext cx="2195537" cy="369332"/>
          </a:xfrm>
          <a:prstGeom prst="rect">
            <a:avLst/>
          </a:prstGeom>
          <a:solidFill>
            <a:schemeClr val="accent4">
              <a:lumMod val="60000"/>
              <a:lumOff val="40000"/>
            </a:schemeClr>
          </a:solidFill>
        </p:spPr>
        <p:txBody>
          <a:bodyPr wrap="square">
            <a:spAutoFit/>
          </a:bodyPr>
          <a:lstStyle/>
          <a:p>
            <a:r>
              <a:rPr lang="en-US" altLang="zh-CN" b="0" i="0" dirty="0">
                <a:solidFill>
                  <a:srgbClr val="000000"/>
                </a:solidFill>
                <a:effectLst/>
                <a:latin typeface="Gilroy"/>
              </a:rPr>
              <a:t>Cup-holding maid</a:t>
            </a:r>
            <a:endParaRPr lang="zh-CN" altLang="en-US" dirty="0"/>
          </a:p>
        </p:txBody>
      </p:sp>
      <p:sp>
        <p:nvSpPr>
          <p:cNvPr id="8" name="文本框 7"/>
          <p:cNvSpPr txBox="1"/>
          <p:nvPr/>
        </p:nvSpPr>
        <p:spPr>
          <a:xfrm>
            <a:off x="9097962" y="3566455"/>
            <a:ext cx="2829267" cy="369332"/>
          </a:xfrm>
          <a:prstGeom prst="rect">
            <a:avLst/>
          </a:prstGeom>
          <a:solidFill>
            <a:schemeClr val="accent4">
              <a:lumMod val="60000"/>
              <a:lumOff val="40000"/>
            </a:schemeClr>
          </a:solidFill>
        </p:spPr>
        <p:txBody>
          <a:bodyPr wrap="square">
            <a:spAutoFit/>
          </a:bodyPr>
          <a:lstStyle/>
          <a:p>
            <a:pPr algn="ctr"/>
            <a:r>
              <a:rPr lang="en-US" altLang="zh-CN" dirty="0">
                <a:solidFill>
                  <a:srgbClr val="000000"/>
                </a:solidFill>
                <a:latin typeface="Gilroy"/>
              </a:rPr>
              <a:t>loop-handled teapot</a:t>
            </a:r>
            <a:endParaRPr lang="zh-CN" altLang="en-US" dirty="0"/>
          </a:p>
        </p:txBody>
      </p:sp>
      <p:sp>
        <p:nvSpPr>
          <p:cNvPr id="10" name="文本框 9"/>
          <p:cNvSpPr txBox="1"/>
          <p:nvPr/>
        </p:nvSpPr>
        <p:spPr>
          <a:xfrm>
            <a:off x="-363098" y="5986436"/>
            <a:ext cx="2893407" cy="369332"/>
          </a:xfrm>
          <a:prstGeom prst="rect">
            <a:avLst/>
          </a:prstGeom>
          <a:solidFill>
            <a:schemeClr val="accent4">
              <a:lumMod val="60000"/>
              <a:lumOff val="40000"/>
            </a:schemeClr>
          </a:solidFill>
        </p:spPr>
        <p:txBody>
          <a:bodyPr wrap="square">
            <a:spAutoFit/>
          </a:bodyPr>
          <a:lstStyle/>
          <a:p>
            <a:pPr algn="r"/>
            <a:r>
              <a:rPr lang="en-US" altLang="zh-CN" dirty="0">
                <a:solidFill>
                  <a:srgbClr val="000000"/>
                </a:solidFill>
                <a:latin typeface="Gilroy"/>
              </a:rPr>
              <a:t>Tea remains in ancient bowl</a:t>
            </a:r>
            <a:endParaRPr lang="zh-CN" altLang="en-US" dirty="0"/>
          </a:p>
        </p:txBody>
      </p:sp>
      <p:sp>
        <p:nvSpPr>
          <p:cNvPr id="25" name="文本框 24"/>
          <p:cNvSpPr txBox="1"/>
          <p:nvPr/>
        </p:nvSpPr>
        <p:spPr>
          <a:xfrm>
            <a:off x="2563801" y="5980681"/>
            <a:ext cx="3099868" cy="369332"/>
          </a:xfrm>
          <a:prstGeom prst="rect">
            <a:avLst/>
          </a:prstGeom>
          <a:solidFill>
            <a:schemeClr val="accent4">
              <a:lumMod val="60000"/>
              <a:lumOff val="40000"/>
            </a:schemeClr>
          </a:solidFill>
        </p:spPr>
        <p:txBody>
          <a:bodyPr wrap="square">
            <a:spAutoFit/>
          </a:bodyPr>
          <a:lstStyle/>
          <a:p>
            <a:pPr algn="ctr"/>
            <a:r>
              <a:rPr lang="en-US" altLang="zh-CN" dirty="0">
                <a:solidFill>
                  <a:srgbClr val="000000"/>
                </a:solidFill>
                <a:latin typeface="Gilroy"/>
              </a:rPr>
              <a:t>the handled ewer </a:t>
            </a:r>
            <a:endParaRPr lang="zh-CN" altLang="en-US" dirty="0"/>
          </a:p>
        </p:txBody>
      </p:sp>
      <p:sp>
        <p:nvSpPr>
          <p:cNvPr id="27" name="文本框 26"/>
          <p:cNvSpPr txBox="1"/>
          <p:nvPr/>
        </p:nvSpPr>
        <p:spPr>
          <a:xfrm>
            <a:off x="5876112" y="5967613"/>
            <a:ext cx="3009407" cy="369332"/>
          </a:xfrm>
          <a:prstGeom prst="rect">
            <a:avLst/>
          </a:prstGeom>
          <a:solidFill>
            <a:schemeClr val="accent4">
              <a:lumMod val="60000"/>
              <a:lumOff val="40000"/>
            </a:schemeClr>
          </a:solidFill>
        </p:spPr>
        <p:txBody>
          <a:bodyPr wrap="square">
            <a:spAutoFit/>
          </a:bodyPr>
          <a:lstStyle/>
          <a:p>
            <a:pPr algn="ctr"/>
            <a:r>
              <a:rPr lang="en-US" altLang="zh-CN" dirty="0">
                <a:solidFill>
                  <a:srgbClr val="000000"/>
                </a:solidFill>
                <a:latin typeface="Gilroy"/>
              </a:rPr>
              <a:t>Tea fairy statue</a:t>
            </a:r>
            <a:endParaRPr lang="zh-CN" altLang="en-US" dirty="0"/>
          </a:p>
        </p:txBody>
      </p:sp>
      <p:sp>
        <p:nvSpPr>
          <p:cNvPr id="28" name="文本框 27"/>
          <p:cNvSpPr txBox="1"/>
          <p:nvPr/>
        </p:nvSpPr>
        <p:spPr>
          <a:xfrm>
            <a:off x="9097962" y="2781202"/>
            <a:ext cx="2829267" cy="378141"/>
          </a:xfrm>
          <a:prstGeom prst="rect">
            <a:avLst/>
          </a:prstGeom>
          <a:solidFill>
            <a:schemeClr val="accent4">
              <a:lumMod val="60000"/>
              <a:lumOff val="40000"/>
            </a:schemeClr>
          </a:solidFill>
        </p:spPr>
        <p:txBody>
          <a:bodyPr wrap="square">
            <a:spAutoFit/>
          </a:bodyPr>
          <a:lstStyle/>
          <a:p>
            <a:pPr algn="ctr"/>
            <a:r>
              <a:rPr lang="en-US" altLang="zh-CN" dirty="0">
                <a:solidFill>
                  <a:srgbClr val="000000"/>
                </a:solidFill>
                <a:latin typeface="Gilroy"/>
              </a:rPr>
              <a:t>Exquisite Tea set</a:t>
            </a:r>
            <a:endParaRPr lang="zh-CN" altLang="en-US" dirty="0"/>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7942" y="4243853"/>
            <a:ext cx="3786253" cy="2140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 name="文本框 28"/>
          <p:cNvSpPr txBox="1"/>
          <p:nvPr/>
        </p:nvSpPr>
        <p:spPr>
          <a:xfrm>
            <a:off x="9087942" y="5989490"/>
            <a:ext cx="3009407" cy="369332"/>
          </a:xfrm>
          <a:prstGeom prst="rect">
            <a:avLst/>
          </a:prstGeom>
          <a:solidFill>
            <a:schemeClr val="accent4">
              <a:lumMod val="60000"/>
              <a:lumOff val="40000"/>
            </a:schemeClr>
          </a:solidFill>
        </p:spPr>
        <p:txBody>
          <a:bodyPr wrap="square">
            <a:spAutoFit/>
          </a:bodyPr>
          <a:lstStyle/>
          <a:p>
            <a:pPr algn="ctr"/>
            <a:r>
              <a:rPr lang="en-US" altLang="zh-CN" dirty="0">
                <a:solidFill>
                  <a:srgbClr val="000000"/>
                </a:solidFill>
                <a:latin typeface="Gilroy"/>
              </a:rPr>
              <a:t>Tea Horse Road</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arn(inVertical)">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barn(inVertical)">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barn(inVertical)">
                                      <p:cBhvr>
                                        <p:cTn id="7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3" grpId="0" animBg="1"/>
      <p:bldP spid="6" grpId="0" animBg="1"/>
      <p:bldP spid="8" grpId="0" animBg="1"/>
      <p:bldP spid="10" grpId="0" animBg="1"/>
      <p:bldP spid="25"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1.【新闻剪辑】中国茶文化(Av376725106,P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170167" y="951439"/>
            <a:ext cx="9851665" cy="5541436"/>
          </a:xfrm>
        </p:spPr>
      </p:pic>
      <p:sp>
        <p:nvSpPr>
          <p:cNvPr id="3" name="文本框 2"/>
          <p:cNvSpPr txBox="1"/>
          <p:nvPr/>
        </p:nvSpPr>
        <p:spPr>
          <a:xfrm>
            <a:off x="4061260" y="171619"/>
            <a:ext cx="4600957" cy="707886"/>
          </a:xfrm>
          <a:prstGeom prst="rect">
            <a:avLst/>
          </a:prstGeom>
          <a:noFill/>
        </p:spPr>
        <p:txBody>
          <a:bodyPr wrap="square">
            <a:spAutoFit/>
          </a:bodyPr>
          <a:lstStyle/>
          <a:p>
            <a:r>
              <a:rPr lang="en-US" altLang="zh-CN" sz="2400" b="0" i="0" dirty="0">
                <a:solidFill>
                  <a:srgbClr val="FF0000"/>
                </a:solidFill>
                <a:effectLst/>
                <a:latin typeface="宋体" panose="02010600030101010101" pitchFamily="2" charset="-122"/>
                <a:ea typeface="宋体" panose="02010600030101010101" pitchFamily="2" charset="-122"/>
              </a:rPr>
              <a:t>  --</a:t>
            </a:r>
            <a:r>
              <a:rPr lang="zh-CN" altLang="en-US" sz="2400" b="0" i="0" dirty="0">
                <a:effectLst/>
                <a:latin typeface="宋体" panose="02010600030101010101" pitchFamily="2" charset="-122"/>
                <a:ea typeface="宋体" panose="02010600030101010101" pitchFamily="2" charset="-122"/>
              </a:rPr>
              <a:t>中国</a:t>
            </a:r>
            <a:r>
              <a:rPr lang="zh-CN" altLang="en-US" sz="4000" b="1" i="0" dirty="0">
                <a:solidFill>
                  <a:srgbClr val="FFC000"/>
                </a:solidFill>
                <a:effectLst/>
                <a:latin typeface="宋体" panose="02010600030101010101" pitchFamily="2" charset="-122"/>
                <a:ea typeface="宋体" panose="02010600030101010101" pitchFamily="2" charset="-122"/>
              </a:rPr>
              <a:t>茶</a:t>
            </a:r>
            <a:r>
              <a:rPr lang="zh-CN" altLang="en-US" sz="2400" b="0" i="0" dirty="0">
                <a:effectLst/>
                <a:latin typeface="宋体" panose="02010600030101010101" pitchFamily="2" charset="-122"/>
                <a:ea typeface="宋体" panose="02010600030101010101" pitchFamily="2" charset="-122"/>
              </a:rPr>
              <a:t>文化展</a:t>
            </a:r>
            <a:endParaRPr lang="zh-CN" altLang="en-US" sz="2400" dirty="0"/>
          </a:p>
        </p:txBody>
      </p:sp>
      <p:pic>
        <p:nvPicPr>
          <p:cNvPr id="5" name="图片 4"/>
          <p:cNvPicPr>
            <a:picLocks noChangeAspect="1"/>
          </p:cNvPicPr>
          <p:nvPr/>
        </p:nvPicPr>
        <p:blipFill>
          <a:blip r:embed="rId4"/>
          <a:stretch>
            <a:fillRect/>
          </a:stretch>
        </p:blipFill>
        <p:spPr>
          <a:xfrm>
            <a:off x="2187416" y="-673100"/>
            <a:ext cx="2076450" cy="2076450"/>
          </a:xfrm>
          <a:prstGeom prst="rect">
            <a:avLst/>
          </a:prstGeom>
        </p:spPr>
      </p:pic>
      <p:sp>
        <p:nvSpPr>
          <p:cNvPr id="6" name="文本框 5"/>
          <p:cNvSpPr txBox="1"/>
          <p:nvPr/>
        </p:nvSpPr>
        <p:spPr>
          <a:xfrm>
            <a:off x="6871138" y="430031"/>
            <a:ext cx="6742386" cy="400110"/>
          </a:xfrm>
          <a:prstGeom prst="rect">
            <a:avLst/>
          </a:prstGeom>
          <a:noFill/>
        </p:spPr>
        <p:txBody>
          <a:bodyPr wrap="square">
            <a:spAutoFit/>
          </a:bodyPr>
          <a:lstStyle/>
          <a:p>
            <a:r>
              <a:rPr lang="en-US" altLang="zh-CN" sz="2000" i="1" dirty="0">
                <a:solidFill>
                  <a:srgbClr val="FFC000"/>
                </a:solidFill>
                <a:latin typeface="Arial" panose="020B0604020202020204" pitchFamily="34" charset="0"/>
                <a:cs typeface="Arial" panose="020B0604020202020204" pitchFamily="34" charset="0"/>
              </a:rPr>
              <a:t>Video display</a:t>
            </a:r>
            <a:endParaRPr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88400" y="502240"/>
            <a:ext cx="4418663" cy="461665"/>
          </a:xfrm>
          <a:prstGeom prst="rect">
            <a:avLst/>
          </a:prstGeom>
          <a:solidFill>
            <a:schemeClr val="bg1">
              <a:lumMod val="85000"/>
            </a:schemeClr>
          </a:solid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lang="en-US" altLang="zh-CN" sz="2400" b="1"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Chinese Tea Culture Expo</a:t>
            </a:r>
            <a:endParaRPr kumimoji="0" lang="zh-CN" altLang="en-US" sz="2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1969700" y="308734"/>
            <a:ext cx="4600957" cy="707886"/>
          </a:xfrm>
          <a:prstGeom prst="rect">
            <a:avLst/>
          </a:prstGeom>
          <a:noFill/>
        </p:spPr>
        <p:txBody>
          <a:bodyPr wrap="square">
            <a:spAutoFit/>
          </a:bodyPr>
          <a:lstStyle/>
          <a:p>
            <a:r>
              <a:rPr lang="en-US" altLang="zh-CN" sz="2400" b="0" i="0" dirty="0">
                <a:solidFill>
                  <a:srgbClr val="FF0000"/>
                </a:solidFill>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中国</a:t>
            </a:r>
            <a:r>
              <a:rPr lang="zh-CN" altLang="en-US" sz="4000" b="1" i="0" dirty="0">
                <a:solidFill>
                  <a:srgbClr val="FFC000"/>
                </a:solidFill>
                <a:effectLst/>
                <a:latin typeface="宋体" panose="02010600030101010101" pitchFamily="2" charset="-122"/>
                <a:ea typeface="宋体" panose="02010600030101010101" pitchFamily="2" charset="-122"/>
              </a:rPr>
              <a:t>茶</a:t>
            </a:r>
            <a:r>
              <a:rPr lang="zh-CN" altLang="en-US" sz="2400" b="0" i="0" dirty="0">
                <a:effectLst/>
                <a:latin typeface="宋体" panose="02010600030101010101" pitchFamily="2" charset="-122"/>
                <a:ea typeface="宋体" panose="02010600030101010101" pitchFamily="2" charset="-122"/>
              </a:rPr>
              <a:t>文化展  </a:t>
            </a:r>
            <a:endParaRPr lang="zh-CN" altLang="en-US" sz="2400" dirty="0"/>
          </a:p>
        </p:txBody>
      </p:sp>
      <p:pic>
        <p:nvPicPr>
          <p:cNvPr id="6" name="图片 5"/>
          <p:cNvPicPr>
            <a:picLocks noChangeAspect="1"/>
          </p:cNvPicPr>
          <p:nvPr/>
        </p:nvPicPr>
        <p:blipFill>
          <a:blip r:embed="rId1"/>
          <a:stretch>
            <a:fillRect/>
          </a:stretch>
        </p:blipFill>
        <p:spPr>
          <a:xfrm>
            <a:off x="95856" y="-535985"/>
            <a:ext cx="2076450" cy="2076450"/>
          </a:xfrm>
          <a:prstGeom prst="rect">
            <a:avLst/>
          </a:prstGeom>
        </p:spPr>
      </p:pic>
      <p:sp>
        <p:nvSpPr>
          <p:cNvPr id="7" name="文本框 6"/>
          <p:cNvSpPr txBox="1"/>
          <p:nvPr/>
        </p:nvSpPr>
        <p:spPr>
          <a:xfrm>
            <a:off x="95856" y="1399674"/>
            <a:ext cx="7099021" cy="461665"/>
          </a:xfrm>
          <a:prstGeom prst="rect">
            <a:avLst/>
          </a:prstGeom>
          <a:solidFill>
            <a:schemeClr val="accent6">
              <a:lumMod val="40000"/>
              <a:lumOff val="60000"/>
            </a:schemeClr>
          </a:solid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2400" b="0" i="0" u="none" strike="noStrike" kern="0" cap="none" spc="0" normalizeH="0" baseline="0" noProof="0" dirty="0">
                <a:ln>
                  <a:noFill/>
                </a:ln>
                <a:solidFill>
                  <a:srgbClr val="323232"/>
                </a:solidFill>
                <a:effectLst/>
                <a:uLnTx/>
                <a:uFillTx/>
                <a:latin typeface="Times New Roman" panose="02020603050405020304" pitchFamily="18" charset="0"/>
                <a:ea typeface="宋体" panose="02010600030101010101" pitchFamily="2" charset="-122"/>
                <a:cs typeface="Times New Roman" panose="02020603050405020304" pitchFamily="18" charset="0"/>
              </a:rPr>
              <a:t>Knowledge learning</a:t>
            </a:r>
            <a:endParaRPr kumimoji="0" lang="zh-CN"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7462345" y="1391190"/>
            <a:ext cx="4571829" cy="461665"/>
          </a:xfrm>
          <a:prstGeom prst="rect">
            <a:avLst/>
          </a:prstGeom>
          <a:solidFill>
            <a:schemeClr val="accent6">
              <a:lumMod val="40000"/>
              <a:lumOff val="60000"/>
            </a:schemeClr>
          </a:solidFill>
        </p:spPr>
        <p:txBody>
          <a:bodyPr wrap="square">
            <a:spAutoFit/>
          </a:bodyPr>
          <a:lstStyle/>
          <a:p>
            <a:pPr lvl="0" algn="ctr" eaLnBrk="0" fontAlgn="base" hangingPunct="0">
              <a:spcBef>
                <a:spcPct val="0"/>
              </a:spcBef>
              <a:spcAft>
                <a:spcPct val="0"/>
              </a:spcAft>
              <a:defRPr/>
            </a:pPr>
            <a:r>
              <a:rPr lang="en-US" altLang="zh-CN" sz="2400" kern="0" dirty="0">
                <a:solidFill>
                  <a:srgbClr val="323232"/>
                </a:solidFill>
                <a:latin typeface="Times New Roman" panose="02020603050405020304" pitchFamily="18" charset="0"/>
                <a:ea typeface="宋体" panose="02010600030101010101" pitchFamily="2" charset="-122"/>
                <a:cs typeface="Times New Roman" panose="02020603050405020304" pitchFamily="18" charset="0"/>
              </a:rPr>
              <a:t>interactive communicating</a:t>
            </a:r>
            <a:endParaRPr kumimoji="0" lang="zh-CN"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图片 10"/>
          <p:cNvPicPr>
            <a:picLocks noChangeAspect="1"/>
          </p:cNvPicPr>
          <p:nvPr/>
        </p:nvPicPr>
        <p:blipFill>
          <a:blip r:embed="rId2"/>
          <a:stretch>
            <a:fillRect/>
          </a:stretch>
        </p:blipFill>
        <p:spPr>
          <a:xfrm>
            <a:off x="-91168" y="2051484"/>
            <a:ext cx="7355262" cy="3736948"/>
          </a:xfrm>
          <a:prstGeom prst="rect">
            <a:avLst/>
          </a:prstGeom>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345" y="2155738"/>
            <a:ext cx="2485203" cy="165680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345" y="4038929"/>
            <a:ext cx="2490503" cy="1656803"/>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7478606" y="3565130"/>
            <a:ext cx="2485203" cy="249250"/>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Making tea</a:t>
            </a:r>
            <a:endParaRPr lang="zh-CN" altLang="en-US" dirty="0"/>
          </a:p>
        </p:txBody>
      </p:sp>
      <p:sp>
        <p:nvSpPr>
          <p:cNvPr id="13" name="矩形 12"/>
          <p:cNvSpPr/>
          <p:nvPr/>
        </p:nvSpPr>
        <p:spPr>
          <a:xfrm>
            <a:off x="7457581" y="5467502"/>
            <a:ext cx="2485203" cy="249250"/>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tasting tea</a:t>
            </a:r>
            <a:endParaRPr lang="zh-CN" altLang="en-US" dirty="0"/>
          </a:p>
        </p:txBody>
      </p:sp>
      <p:pic>
        <p:nvPicPr>
          <p:cNvPr id="19464" name="Picture 8" descr="Chinese tea ceremon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1099" y="2155738"/>
            <a:ext cx="2209067" cy="1656801"/>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10151099" y="3565130"/>
            <a:ext cx="2485203" cy="249250"/>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zh-CN" dirty="0"/>
              <a:t>     preparing tea</a:t>
            </a:r>
            <a:endParaRPr lang="zh-CN" altLang="en-US" dirty="0"/>
          </a:p>
        </p:txBody>
      </p:sp>
      <p:pic>
        <p:nvPicPr>
          <p:cNvPr id="16" name="图片 15">
            <a:hlinkClick r:id="rId6"/>
          </p:cNvPr>
          <p:cNvPicPr>
            <a:picLocks noChangeAspect="1"/>
          </p:cNvPicPr>
          <p:nvPr/>
        </p:nvPicPr>
        <p:blipFill>
          <a:blip r:embed="rId7"/>
          <a:stretch>
            <a:fillRect/>
          </a:stretch>
        </p:blipFill>
        <p:spPr>
          <a:xfrm>
            <a:off x="10151099" y="4038929"/>
            <a:ext cx="2744625" cy="1629304"/>
          </a:xfrm>
          <a:prstGeom prst="rect">
            <a:avLst/>
          </a:prstGeom>
        </p:spPr>
      </p:pic>
      <p:sp>
        <p:nvSpPr>
          <p:cNvPr id="17" name="矩形 16"/>
          <p:cNvSpPr/>
          <p:nvPr/>
        </p:nvSpPr>
        <p:spPr>
          <a:xfrm>
            <a:off x="10172120" y="5465661"/>
            <a:ext cx="2485203" cy="249250"/>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zh-CN" dirty="0"/>
              <a:t>     click here</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1"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1"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460"/>
                                        </p:tgtEl>
                                        <p:attrNameLst>
                                          <p:attrName>style.visibility</p:attrName>
                                        </p:attrNameLst>
                                      </p:cBhvr>
                                      <p:to>
                                        <p:strVal val="visible"/>
                                      </p:to>
                                    </p:set>
                                    <p:animEffect transition="in" filter="barn(inVertical)">
                                      <p:cBhvr>
                                        <p:cTn id="35" dur="500"/>
                                        <p:tgtEl>
                                          <p:spTgt spid="1946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9464"/>
                                        </p:tgtEl>
                                        <p:attrNameLst>
                                          <p:attrName>style.visibility</p:attrName>
                                        </p:attrNameLst>
                                      </p:cBhvr>
                                      <p:to>
                                        <p:strVal val="visible"/>
                                      </p:to>
                                    </p:set>
                                    <p:animEffect transition="in" filter="barn(inVertical)">
                                      <p:cBhvr>
                                        <p:cTn id="43" dur="500"/>
                                        <p:tgtEl>
                                          <p:spTgt spid="1946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462"/>
                                        </p:tgtEl>
                                        <p:attrNameLst>
                                          <p:attrName>style.visibility</p:attrName>
                                        </p:attrNameLst>
                                      </p:cBhvr>
                                      <p:to>
                                        <p:strVal val="visible"/>
                                      </p:to>
                                    </p:set>
                                    <p:animEffect transition="in" filter="barn(inVertical)">
                                      <p:cBhvr>
                                        <p:cTn id="51" dur="500"/>
                                        <p:tgtEl>
                                          <p:spTgt spid="1946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7" grpId="0" animBg="1"/>
      <p:bldP spid="7" grpId="1" animBg="1"/>
      <p:bldP spid="9" grpId="0" animBg="1"/>
      <p:bldP spid="9" grpId="1" animBg="1"/>
      <p:bldP spid="12" grpId="0" animBg="1"/>
      <p:bldP spid="13" grpId="0" animBg="1"/>
      <p:bldP spid="14"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hinese tea-Info For Student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10360586" y="5416762"/>
            <a:ext cx="2406840" cy="2406840"/>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p:cNvSpPr>
            <a:spLocks noGrp="1"/>
          </p:cNvSpPr>
          <p:nvPr>
            <p:ph idx="1"/>
          </p:nvPr>
        </p:nvSpPr>
        <p:spPr>
          <a:xfrm>
            <a:off x="627994" y="1305882"/>
            <a:ext cx="11373557" cy="5399717"/>
          </a:xfrm>
        </p:spPr>
        <p:txBody>
          <a:bodyPr>
            <a:normAutofit fontScale="85000" lnSpcReduction="20000"/>
          </a:bodyPr>
          <a:lstStyle/>
          <a:p>
            <a:pPr>
              <a:buFont typeface="Wingdings" panose="05000000000000000000" pitchFamily="2" charset="2"/>
              <a:buChar char="u"/>
            </a:pPr>
            <a:r>
              <a:rPr lang="en-US" altLang="zh-CN" dirty="0">
                <a:latin typeface="Times New Roman" panose="02020603050405020304" pitchFamily="18" charset="0"/>
                <a:cs typeface="Times New Roman" panose="02020603050405020304" pitchFamily="18" charset="0"/>
              </a:rPr>
              <a:t>further </a:t>
            </a:r>
            <a:r>
              <a:rPr lang="en-US" altLang="zh-CN" dirty="0">
                <a:solidFill>
                  <a:srgbClr val="C00000"/>
                </a:solidFill>
                <a:latin typeface="Times New Roman" panose="02020603050405020304" pitchFamily="18" charset="0"/>
                <a:cs typeface="Times New Roman" panose="02020603050405020304" pitchFamily="18" charset="0"/>
              </a:rPr>
              <a:t>understand</a:t>
            </a:r>
            <a:r>
              <a:rPr lang="en-US" altLang="zh-CN" dirty="0">
                <a:latin typeface="Times New Roman" panose="02020603050405020304" pitchFamily="18" charset="0"/>
                <a:cs typeface="Times New Roman" panose="02020603050405020304" pitchFamily="18" charset="0"/>
              </a:rPr>
              <a:t> the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history</a:t>
            </a:r>
            <a:r>
              <a:rPr lang="en-US" altLang="zh-CN" dirty="0">
                <a:latin typeface="Times New Roman" panose="02020603050405020304" pitchFamily="18" charset="0"/>
                <a:cs typeface="Times New Roman" panose="02020603050405020304" pitchFamily="18" charset="0"/>
              </a:rPr>
              <a:t> of tea in China</a:t>
            </a:r>
            <a:endParaRPr lang="en-US" altLang="zh-CN" dirty="0">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zh-CN" dirty="0">
                <a:solidFill>
                  <a:srgbClr val="C00000"/>
                </a:solidFill>
                <a:latin typeface="Times New Roman" panose="02020603050405020304" pitchFamily="18" charset="0"/>
                <a:cs typeface="Times New Roman" panose="02020603050405020304" pitchFamily="18" charset="0"/>
              </a:rPr>
              <a:t>explore</a:t>
            </a:r>
            <a:r>
              <a:rPr lang="en-US" altLang="zh-CN" dirty="0">
                <a:latin typeface="Times New Roman" panose="02020603050405020304" pitchFamily="18" charset="0"/>
                <a:cs typeface="Times New Roman" panose="02020603050405020304" pitchFamily="18" charset="0"/>
              </a:rPr>
              <a:t> the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exhibits</a:t>
            </a:r>
            <a:r>
              <a:rPr lang="en-US" altLang="zh-CN" dirty="0">
                <a:latin typeface="Times New Roman" panose="02020603050405020304" pitchFamily="18" charset="0"/>
                <a:cs typeface="Times New Roman" panose="02020603050405020304" pitchFamily="18" charset="0"/>
              </a:rPr>
              <a:t>, attend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seminars</a:t>
            </a:r>
            <a:r>
              <a:rPr lang="en-US" altLang="zh-CN" dirty="0">
                <a:latin typeface="Times New Roman" panose="02020603050405020304" pitchFamily="18" charset="0"/>
                <a:cs typeface="Times New Roman" panose="02020603050405020304" pitchFamily="18" charset="0"/>
              </a:rPr>
              <a:t>, and </a:t>
            </a:r>
            <a:r>
              <a:rPr lang="en-US" altLang="zh-CN" u="sng" dirty="0">
                <a:latin typeface="Times New Roman" panose="02020603050405020304" pitchFamily="18" charset="0"/>
                <a:cs typeface="Times New Roman" panose="02020603050405020304" pitchFamily="18" charset="0"/>
              </a:rPr>
              <a:t>engage in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discussions</a:t>
            </a:r>
            <a:endParaRPr lang="en-US" altLang="zh-CN" dirty="0">
              <a:solidFill>
                <a:schemeClr val="accent6">
                  <a:lumMod val="75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zh-CN" dirty="0">
                <a:solidFill>
                  <a:srgbClr val="C00000"/>
                </a:solidFill>
                <a:latin typeface="Times New Roman" panose="02020603050405020304" pitchFamily="18" charset="0"/>
                <a:cs typeface="Times New Roman" panose="02020603050405020304" pitchFamily="18" charset="0"/>
              </a:rPr>
              <a:t>present</a:t>
            </a:r>
            <a:r>
              <a:rPr lang="en-US" altLang="zh-CN" dirty="0">
                <a:latin typeface="Times New Roman" panose="02020603050405020304" pitchFamily="18" charset="0"/>
                <a:cs typeface="Times New Roman" panose="02020603050405020304" pitchFamily="18" charset="0"/>
              </a:rPr>
              <a:t> with the opportunity to experience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the tea-making process </a:t>
            </a:r>
            <a:endParaRPr lang="en-US" altLang="zh-CN" dirty="0">
              <a:solidFill>
                <a:schemeClr val="accent6">
                  <a:lumMod val="75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zh-CN" dirty="0">
                <a:solidFill>
                  <a:srgbClr val="C00000"/>
                </a:solidFill>
                <a:latin typeface="Times New Roman" panose="02020603050405020304" pitchFamily="18" charset="0"/>
                <a:cs typeface="Times New Roman" panose="02020603050405020304" pitchFamily="18" charset="0"/>
              </a:rPr>
              <a:t>promote</a:t>
            </a:r>
            <a:r>
              <a:rPr lang="en-US" altLang="zh-CN" dirty="0">
                <a:latin typeface="Times New Roman" panose="02020603050405020304" pitchFamily="18" charset="0"/>
                <a:cs typeface="Times New Roman" panose="02020603050405020304" pitchFamily="18" charset="0"/>
              </a:rPr>
              <a:t> understanding of the tools used in picking and producing it and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the varieties of tea leaf </a:t>
            </a:r>
            <a:r>
              <a:rPr lang="en-US" altLang="zh-CN" dirty="0">
                <a:latin typeface="Times New Roman" panose="02020603050405020304" pitchFamily="18" charset="0"/>
                <a:cs typeface="Times New Roman" panose="02020603050405020304" pitchFamily="18" charset="0"/>
              </a:rPr>
              <a:t>along with their methods of production</a:t>
            </a:r>
            <a:endParaRPr lang="en-US" altLang="zh-CN" dirty="0">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zh-CN" dirty="0">
                <a:solidFill>
                  <a:srgbClr val="C00000"/>
                </a:solidFill>
                <a:latin typeface="Times New Roman" panose="02020603050405020304" pitchFamily="18" charset="0"/>
                <a:cs typeface="Times New Roman" panose="02020603050405020304" pitchFamily="18" charset="0"/>
              </a:rPr>
              <a:t>be treated to </a:t>
            </a:r>
            <a:r>
              <a:rPr lang="en-US" altLang="zh-CN" dirty="0">
                <a:latin typeface="Times New Roman" panose="02020603050405020304" pitchFamily="18" charset="0"/>
                <a:cs typeface="Times New Roman" panose="02020603050405020304" pitchFamily="18" charset="0"/>
              </a:rPr>
              <a:t>a diverse selection of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tea types </a:t>
            </a:r>
            <a:r>
              <a:rPr lang="en-US" altLang="zh-CN" dirty="0">
                <a:latin typeface="Times New Roman" panose="02020603050405020304" pitchFamily="18" charset="0"/>
                <a:cs typeface="Times New Roman" panose="02020603050405020304" pitchFamily="18" charset="0"/>
              </a:rPr>
              <a:t>available for exploration.</a:t>
            </a:r>
            <a:endParaRPr lang="en-US" altLang="zh-CN" dirty="0">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zh-CN" dirty="0">
                <a:latin typeface="Times New Roman" panose="02020603050405020304" pitchFamily="18" charset="0"/>
                <a:cs typeface="Times New Roman" panose="02020603050405020304" pitchFamily="18" charset="0"/>
              </a:rPr>
              <a:t>have an in-depth tea culture experience, such as..</a:t>
            </a:r>
            <a:endParaRPr lang="en-US" altLang="zh-CN" dirty="0">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zh-CN" dirty="0">
                <a:solidFill>
                  <a:srgbClr val="C00000"/>
                </a:solidFill>
                <a:latin typeface="Times New Roman" panose="02020603050405020304" pitchFamily="18" charset="0"/>
                <a:cs typeface="Times New Roman" panose="02020603050405020304" pitchFamily="18" charset="0"/>
              </a:rPr>
              <a:t>witness</a:t>
            </a:r>
            <a:r>
              <a:rPr lang="en-US" altLang="zh-CN" dirty="0">
                <a:latin typeface="Times New Roman" panose="02020603050405020304" pitchFamily="18" charset="0"/>
                <a:cs typeface="Times New Roman" panose="02020603050405020304" pitchFamily="18" charset="0"/>
              </a:rPr>
              <a:t> fascinating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tea ceremonies</a:t>
            </a:r>
            <a:r>
              <a:rPr lang="en-US" altLang="zh-CN" dirty="0">
                <a:latin typeface="Times New Roman" panose="02020603050405020304" pitchFamily="18" charset="0"/>
                <a:cs typeface="Times New Roman" panose="02020603050405020304" pitchFamily="18" charset="0"/>
              </a:rPr>
              <a:t>, learn about the complex art of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tea preparation</a:t>
            </a:r>
            <a:r>
              <a:rPr lang="en-US" altLang="zh-CN" dirty="0">
                <a:latin typeface="Times New Roman" panose="02020603050405020304" pitchFamily="18" charset="0"/>
                <a:cs typeface="Times New Roman" panose="02020603050405020304" pitchFamily="18" charset="0"/>
              </a:rPr>
              <a:t>, and experience firsthand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the harmonious blend of tradition and innovation </a:t>
            </a:r>
            <a:r>
              <a:rPr lang="en-US" altLang="zh-CN" dirty="0">
                <a:latin typeface="Times New Roman" panose="02020603050405020304" pitchFamily="18" charset="0"/>
                <a:cs typeface="Times New Roman" panose="02020603050405020304" pitchFamily="18" charset="0"/>
              </a:rPr>
              <a:t>that characterizes the tea industry.</a:t>
            </a:r>
            <a:endParaRPr lang="en-US" altLang="zh-CN" dirty="0">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zh-CN" b="1" dirty="0">
                <a:latin typeface="Times New Roman" panose="02020603050405020304" pitchFamily="18" charset="0"/>
                <a:cs typeface="Times New Roman" panose="02020603050405020304" pitchFamily="18" charset="0"/>
              </a:rPr>
              <a:t>With</a:t>
            </a:r>
            <a:r>
              <a:rPr lang="en-US" altLang="zh-CN" dirty="0">
                <a:latin typeface="Times New Roman" panose="02020603050405020304" pitchFamily="18" charset="0"/>
                <a:cs typeface="Times New Roman" panose="02020603050405020304" pitchFamily="18" charset="0"/>
              </a:rPr>
              <a:t> its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expansive exhibition area</a:t>
            </a:r>
            <a:r>
              <a:rPr lang="en-US" altLang="zh-CN" dirty="0">
                <a:latin typeface="Times New Roman" panose="02020603050405020304" pitchFamily="18" charset="0"/>
                <a:cs typeface="Times New Roman" panose="02020603050405020304" pitchFamily="18" charset="0"/>
              </a:rPr>
              <a:t>,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diverse range of products</a:t>
            </a:r>
            <a:r>
              <a:rPr lang="en-US" altLang="zh-CN" dirty="0">
                <a:latin typeface="Times New Roman" panose="02020603050405020304" pitchFamily="18" charset="0"/>
                <a:cs typeface="Times New Roman" panose="02020603050405020304" pitchFamily="18" charset="0"/>
              </a:rPr>
              <a:t>, and opportunities for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knowledge exchange</a:t>
            </a:r>
            <a:r>
              <a:rPr lang="en-US" altLang="zh-CN" dirty="0">
                <a:latin typeface="Times New Roman" panose="02020603050405020304" pitchFamily="18" charset="0"/>
                <a:cs typeface="Times New Roman" panose="02020603050405020304" pitchFamily="18" charset="0"/>
              </a:rPr>
              <a:t>, the expo </a:t>
            </a:r>
            <a:r>
              <a:rPr lang="en-US" altLang="zh-CN" u="sng" dirty="0">
                <a:latin typeface="Times New Roman" panose="02020603050405020304" pitchFamily="18" charset="0"/>
                <a:cs typeface="Times New Roman" panose="02020603050405020304" pitchFamily="18" charset="0"/>
              </a:rPr>
              <a:t>is bound to </a:t>
            </a:r>
            <a:r>
              <a:rPr lang="en-US" altLang="zh-CN" dirty="0">
                <a:latin typeface="Times New Roman" panose="02020603050405020304" pitchFamily="18" charset="0"/>
                <a:cs typeface="Times New Roman" panose="02020603050405020304" pitchFamily="18" charset="0"/>
              </a:rPr>
              <a:t>be …</a:t>
            </a:r>
            <a:endParaRPr lang="en-US" altLang="zh-CN" dirty="0">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zh-CN" dirty="0">
                <a:solidFill>
                  <a:schemeClr val="accent6">
                    <a:lumMod val="75000"/>
                  </a:schemeClr>
                </a:solidFill>
                <a:latin typeface="Times New Roman" panose="02020603050405020304" pitchFamily="18" charset="0"/>
                <a:cs typeface="Times New Roman" panose="02020603050405020304" pitchFamily="18" charset="0"/>
              </a:rPr>
              <a:t>Tea food products</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tea apparel, purple clay, ceramics, tea utensils</a:t>
            </a:r>
            <a:r>
              <a:rPr lang="en-US" altLang="zh-CN" dirty="0">
                <a:latin typeface="Times New Roman" panose="02020603050405020304" pitchFamily="18" charset="0"/>
                <a:cs typeface="Times New Roman" panose="02020603050405020304" pitchFamily="18" charset="0"/>
              </a:rPr>
              <a:t>, and </a:t>
            </a:r>
            <a:r>
              <a:rPr lang="en-US" altLang="zh-CN" dirty="0">
                <a:solidFill>
                  <a:schemeClr val="accent6">
                    <a:lumMod val="75000"/>
                  </a:schemeClr>
                </a:solidFill>
                <a:latin typeface="Times New Roman" panose="02020603050405020304" pitchFamily="18" charset="0"/>
                <a:cs typeface="Times New Roman" panose="02020603050405020304" pitchFamily="18" charset="0"/>
              </a:rPr>
              <a:t>crafts</a:t>
            </a:r>
            <a:r>
              <a:rPr lang="en-US" altLang="zh-CN" dirty="0">
                <a:latin typeface="Times New Roman" panose="02020603050405020304" pitchFamily="18" charset="0"/>
                <a:cs typeface="Times New Roman" panose="02020603050405020304" pitchFamily="18" charset="0"/>
              </a:rPr>
              <a:t> are all displayed, </a:t>
            </a:r>
            <a:r>
              <a:rPr lang="en-US" altLang="zh-CN" b="1" dirty="0">
                <a:latin typeface="Times New Roman" panose="02020603050405020304" pitchFamily="18" charset="0"/>
                <a:cs typeface="Times New Roman" panose="02020603050405020304" pitchFamily="18" charset="0"/>
              </a:rPr>
              <a:t>offering</a:t>
            </a:r>
            <a:r>
              <a:rPr lang="en-US" altLang="zh-CN" dirty="0">
                <a:latin typeface="Times New Roman" panose="02020603050405020304" pitchFamily="18" charset="0"/>
                <a:cs typeface="Times New Roman" panose="02020603050405020304" pitchFamily="18" charset="0"/>
              </a:rPr>
              <a:t> attendees </a:t>
            </a:r>
            <a:r>
              <a:rPr lang="en-US" altLang="zh-CN" u="sng" dirty="0">
                <a:latin typeface="Times New Roman" panose="02020603050405020304" pitchFamily="18" charset="0"/>
                <a:cs typeface="Times New Roman" panose="02020603050405020304" pitchFamily="18" charset="0"/>
              </a:rPr>
              <a:t>a comprehensive glimpse into </a:t>
            </a:r>
            <a:r>
              <a:rPr lang="en-US" altLang="zh-CN" dirty="0">
                <a:latin typeface="Times New Roman" panose="02020603050405020304" pitchFamily="18" charset="0"/>
                <a:cs typeface="Times New Roman" panose="02020603050405020304" pitchFamily="18" charset="0"/>
              </a:rPr>
              <a:t>tea culture’s rich and multidimensional world.</a:t>
            </a:r>
            <a:endParaRPr lang="en-US" altLang="zh-CN" dirty="0">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a:buFont typeface="Wingdings" panose="05000000000000000000" pitchFamily="2" charset="2"/>
              <a:buChar char="u"/>
            </a:pPr>
            <a:endParaRPr lang="en-US" altLang="zh-CN" dirty="0">
              <a:latin typeface="Times New Roman" panose="02020603050405020304" pitchFamily="18" charset="0"/>
              <a:cs typeface="Times New Roman" panose="02020603050405020304" pitchFamily="18" charset="0"/>
            </a:endParaRPr>
          </a:p>
          <a:p>
            <a:pPr>
              <a:buFont typeface="Wingdings" panose="05000000000000000000" pitchFamily="2" charset="2"/>
              <a:buChar char="u"/>
            </a:pPr>
            <a:endParaRPr lang="zh-CN" altLang="en-US"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4788400" y="502240"/>
            <a:ext cx="4418663" cy="461665"/>
          </a:xfrm>
          <a:prstGeom prst="rect">
            <a:avLst/>
          </a:prstGeom>
          <a:solidFill>
            <a:schemeClr val="bg1">
              <a:lumMod val="85000"/>
            </a:schemeClr>
          </a:solid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lang="en-US" altLang="zh-CN" sz="2400" b="1"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Chinese Tea Culture Expo</a:t>
            </a:r>
            <a:endParaRPr kumimoji="0" lang="zh-CN" altLang="en-US" sz="2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1969700" y="308734"/>
            <a:ext cx="4600957" cy="707886"/>
          </a:xfrm>
          <a:prstGeom prst="rect">
            <a:avLst/>
          </a:prstGeom>
          <a:noFill/>
        </p:spPr>
        <p:txBody>
          <a:bodyPr wrap="square">
            <a:spAutoFit/>
          </a:bodyPr>
          <a:lstStyle/>
          <a:p>
            <a:r>
              <a:rPr lang="en-US" altLang="zh-CN" sz="2400" b="0" i="0" dirty="0">
                <a:solidFill>
                  <a:srgbClr val="FF0000"/>
                </a:solidFill>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中国</a:t>
            </a:r>
            <a:r>
              <a:rPr lang="zh-CN" altLang="en-US" sz="4000" b="1" i="0" dirty="0">
                <a:solidFill>
                  <a:srgbClr val="FFC000"/>
                </a:solidFill>
                <a:effectLst/>
                <a:latin typeface="宋体" panose="02010600030101010101" pitchFamily="2" charset="-122"/>
                <a:ea typeface="宋体" panose="02010600030101010101" pitchFamily="2" charset="-122"/>
              </a:rPr>
              <a:t>茶</a:t>
            </a:r>
            <a:r>
              <a:rPr lang="zh-CN" altLang="en-US" sz="2400" b="0" i="0" dirty="0">
                <a:effectLst/>
                <a:latin typeface="宋体" panose="02010600030101010101" pitchFamily="2" charset="-122"/>
                <a:ea typeface="宋体" panose="02010600030101010101" pitchFamily="2" charset="-122"/>
              </a:rPr>
              <a:t>文化展  </a:t>
            </a:r>
            <a:endParaRPr lang="zh-CN" altLang="en-US" sz="2400" dirty="0"/>
          </a:p>
        </p:txBody>
      </p:sp>
      <p:pic>
        <p:nvPicPr>
          <p:cNvPr id="6" name="图片 5"/>
          <p:cNvPicPr>
            <a:picLocks noChangeAspect="1"/>
          </p:cNvPicPr>
          <p:nvPr/>
        </p:nvPicPr>
        <p:blipFill>
          <a:blip r:embed="rId2"/>
          <a:stretch>
            <a:fillRect/>
          </a:stretch>
        </p:blipFill>
        <p:spPr>
          <a:xfrm>
            <a:off x="95856" y="-535985"/>
            <a:ext cx="2076450" cy="2076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barn(inVertical)">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barn(inVertical)">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barn(inVertical)">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barn(inVertical)">
                                      <p:cBhvr>
                                        <p:cTn id="55" dur="500"/>
                                        <p:tgtEl>
                                          <p:spTgt spid="3">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barn(inVertical)">
                                      <p:cBhvr>
                                        <p:cTn id="60" dur="500"/>
                                        <p:tgtEl>
                                          <p:spTgt spid="3">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Effect transition="in" filter="barn(inVertical)">
                                      <p:cBhvr>
                                        <p:cTn id="6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11435</Words>
  <Application>WPS 演示</Application>
  <PresentationFormat>宽屏</PresentationFormat>
  <Paragraphs>420</Paragraphs>
  <Slides>23</Slides>
  <Notes>0</Notes>
  <HiddenSlides>0</HiddenSlides>
  <MMClips>2</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23</vt:i4>
      </vt:variant>
    </vt:vector>
  </HeadingPairs>
  <TitlesOfParts>
    <vt:vector size="42" baseType="lpstr">
      <vt:lpstr>Arial</vt:lpstr>
      <vt:lpstr>宋体</vt:lpstr>
      <vt:lpstr>Wingdings</vt:lpstr>
      <vt:lpstr>Calibri</vt:lpstr>
      <vt:lpstr>Times New Roman</vt:lpstr>
      <vt:lpstr>-apple-system</vt:lpstr>
      <vt:lpstr>Shit Happens</vt:lpstr>
      <vt:lpstr>Calibri</vt:lpstr>
      <vt:lpstr>微软雅黑</vt:lpstr>
      <vt:lpstr>Georgia</vt:lpstr>
      <vt:lpstr>PingFang SC</vt:lpstr>
      <vt:lpstr>Gilroy</vt:lpstr>
      <vt:lpstr>等线</vt:lpstr>
      <vt:lpstr>等线 Light</vt:lpstr>
      <vt:lpstr>Arial Unicode MS</vt:lpstr>
      <vt:lpstr>HelveticaNeue</vt:lpstr>
      <vt:lpstr>华文新魏</vt:lpstr>
      <vt:lpstr>Office 主题​​</vt:lpstr>
      <vt:lpstr>Office 主题</vt:lpstr>
      <vt:lpstr>PowerPoint 演示文稿</vt:lpstr>
      <vt:lpstr> 七彩阳光  应用文解析 2023.9</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2023.9七彩阳光应用文</dc:title>
  <dc:creator>6164</dc:creator>
  <cp:lastModifiedBy>南山有谷堆</cp:lastModifiedBy>
  <cp:revision>30</cp:revision>
  <dcterms:created xsi:type="dcterms:W3CDTF">2023-09-03T08:20:00Z</dcterms:created>
  <dcterms:modified xsi:type="dcterms:W3CDTF">2023-09-06T01:56:03Z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