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329" r:id="rId3"/>
    <p:sldId id="257" r:id="rId4"/>
    <p:sldId id="258" r:id="rId5"/>
    <p:sldId id="308" r:id="rId6"/>
    <p:sldId id="317" r:id="rId7"/>
    <p:sldId id="309" r:id="rId8"/>
    <p:sldId id="318" r:id="rId9"/>
    <p:sldId id="310" r:id="rId10"/>
    <p:sldId id="311" r:id="rId11"/>
    <p:sldId id="312" r:id="rId12"/>
    <p:sldId id="314" r:id="rId13"/>
    <p:sldId id="313" r:id="rId14"/>
    <p:sldId id="315" r:id="rId15"/>
    <p:sldId id="316" r:id="rId16"/>
    <p:sldId id="276" r:id="rId17"/>
    <p:sldId id="281" r:id="rId18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微软用户" initials="微软用户" lastIdx="5" clrIdx="0"/>
  <p:cmAuthor id="1" name="刘思蜀" initials="刘思蜀" lastIdx="1" clrIdx="0"/>
  <p:cmAuthor id="2" name="郭 合英" initials="郭" lastIdx="1" clrIdx="1"/>
  <p:cmAuthor id="3" name="ylmfeng" initials="y" lastIdx="1" clrIdx="1"/>
  <p:cmAuthor id="4" name="HZXL" initials="H" lastIdx="6" clrIdx="2"/>
  <p:cmAuthor id="75" name="作者" initials="A" lastIdx="0" clrIdx="2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1D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>
        <p:scale>
          <a:sx n="90" d="100"/>
          <a:sy n="90" d="100"/>
        </p:scale>
        <p:origin x="-1338" y="-63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2" Type="http://schemas.openxmlformats.org/officeDocument/2006/relationships/commentAuthors" Target="commentAuthors.xml"/><Relationship Id="rId21" Type="http://schemas.openxmlformats.org/officeDocument/2006/relationships/tableStyles" Target="tableStyles.xml"/><Relationship Id="rId20" Type="http://schemas.openxmlformats.org/officeDocument/2006/relationships/viewProps" Target="viewProps.xml"/><Relationship Id="rId2" Type="http://schemas.openxmlformats.org/officeDocument/2006/relationships/theme" Target="theme/theme1.xml"/><Relationship Id="rId19" Type="http://schemas.openxmlformats.org/officeDocument/2006/relationships/presProps" Target="presProps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  <p:pic>
        <p:nvPicPr>
          <p:cNvPr id="12" name="图片 11" descr="水印"/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7190740" y="63500"/>
            <a:ext cx="4902200" cy="158686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1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tags" Target="../tags/tag25.xml"/><Relationship Id="rId2" Type="http://schemas.openxmlformats.org/officeDocument/2006/relationships/tags" Target="../tags/tag24.xml"/><Relationship Id="rId1" Type="http://schemas.openxmlformats.org/officeDocument/2006/relationships/tags" Target="../tags/tag23.xml"/></Relationships>
</file>

<file path=ppt/slides/_rels/slide1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/Relationships>
</file>

<file path=ppt/slides/_rels/slide1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tags" Target="../tags/tag29.xml"/></Relationships>
</file>

<file path=ppt/slides/_rels/slide1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tags" Target="../tags/tag34.xml"/><Relationship Id="rId2" Type="http://schemas.openxmlformats.org/officeDocument/2006/relationships/tags" Target="../tags/tag33.xml"/><Relationship Id="rId1" Type="http://schemas.openxmlformats.org/officeDocument/2006/relationships/tags" Target="../tags/tag3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8.jpeg"/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38.xml"/><Relationship Id="rId1" Type="http://schemas.openxmlformats.org/officeDocument/2006/relationships/image" Target="../media/image9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1.xml"/><Relationship Id="rId1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3" Type="http://schemas.openxmlformats.org/officeDocument/2006/relationships/tags" Target="../tags/tag4.xml"/><Relationship Id="rId2" Type="http://schemas.openxmlformats.org/officeDocument/2006/relationships/tags" Target="../tags/tag3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slide" Target="slide5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slide" Target="slide4.xml"/><Relationship Id="rId3" Type="http://schemas.openxmlformats.org/officeDocument/2006/relationships/tags" Target="../tags/tag10.xml"/><Relationship Id="rId2" Type="http://schemas.openxmlformats.org/officeDocument/2006/relationships/tags" Target="../tags/tag9.xml"/><Relationship Id="rId1" Type="http://schemas.openxmlformats.org/officeDocument/2006/relationships/tags" Target="../tags/tag8.xml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/Relationships>
</file>

<file path=ppt/slides/_rels/slide7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tags" Target="../tags/tag16.xml"/><Relationship Id="rId2" Type="http://schemas.openxmlformats.org/officeDocument/2006/relationships/tags" Target="../tags/tag15.xml"/><Relationship Id="rId1" Type="http://schemas.openxmlformats.org/officeDocument/2006/relationships/tags" Target="../tags/tag14.xml"/></Relationships>
</file>

<file path=ppt/slides/_rels/slide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tags" Target="../tags/tag19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s/_rels/slide9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tags" Target="../tags/tag22.xml"/><Relationship Id="rId2" Type="http://schemas.openxmlformats.org/officeDocument/2006/relationships/tags" Target="../tags/tag21.xml"/><Relationship Id="rId1" Type="http://schemas.openxmlformats.org/officeDocument/2006/relationships/tags" Target="../tags/tag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矩形 1"/>
          <p:cNvSpPr>
            <a:spLocks noChangeArrowheads="1"/>
          </p:cNvSpPr>
          <p:nvPr/>
        </p:nvSpPr>
        <p:spPr bwMode="auto">
          <a:xfrm>
            <a:off x="762000" y="1246505"/>
            <a:ext cx="6538595" cy="50158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4000" b="1">
                <a:solidFill>
                  <a:srgbClr val="FF0000"/>
                </a:solidFill>
                <a:latin typeface="HelveticaNeue" panose="02000503000000020004" pitchFamily="2" charset="0"/>
              </a:rPr>
              <a:t>感恩遇见，相互成就，本课件资料仅供您个人参考、教学使用，严禁自行在网络传播，违者依知识产权法追究法律责任。</a:t>
            </a:r>
            <a:endParaRPr lang="en-US" altLang="zh-CN" sz="4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US" altLang="zh-CN" sz="4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4000" b="1">
                <a:solidFill>
                  <a:srgbClr val="FF0000"/>
                </a:solidFill>
                <a:latin typeface="HelveticaNeue" panose="02000503000000020004" pitchFamily="2" charset="0"/>
              </a:rPr>
              <a:t>更多教学资源请关注</a:t>
            </a:r>
            <a:endParaRPr lang="en-US" altLang="zh-CN" sz="4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4000" b="1">
                <a:solidFill>
                  <a:srgbClr val="FF0000"/>
                </a:solidFill>
                <a:latin typeface="HelveticaNeue" panose="02000503000000020004" pitchFamily="2" charset="0"/>
              </a:rPr>
              <a:t>公众号：溯恩高中英语</a:t>
            </a:r>
            <a:endParaRPr lang="zh-CN" altLang="en-US" sz="4000" b="1">
              <a:solidFill>
                <a:srgbClr val="FF0000"/>
              </a:solidFill>
              <a:latin typeface="HelveticaNeue" panose="02000503000000020004" pitchFamily="2" charset="0"/>
            </a:endParaRPr>
          </a:p>
        </p:txBody>
      </p:sp>
      <p:pic>
        <p:nvPicPr>
          <p:cNvPr id="14338" name="图片 2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1385" y="2273935"/>
            <a:ext cx="3359150" cy="335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矩形 3"/>
          <p:cNvSpPr>
            <a:spLocks noChangeArrowheads="1"/>
          </p:cNvSpPr>
          <p:nvPr/>
        </p:nvSpPr>
        <p:spPr bwMode="auto">
          <a:xfrm>
            <a:off x="7311390" y="1616710"/>
            <a:ext cx="3603625" cy="7067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4000" b="1">
                <a:latin typeface="华文新魏" panose="02010800040101010101" pitchFamily="2" charset="-122"/>
              </a:rPr>
              <a:t>知识产权声明</a:t>
            </a:r>
            <a:endParaRPr lang="zh-CN" altLang="en-US" sz="4000" b="1">
              <a:latin typeface="华文新魏" panose="02010800040101010101" pitchFamily="2" charset="-122"/>
            </a:endParaRPr>
          </a:p>
        </p:txBody>
      </p:sp>
      <p:pic>
        <p:nvPicPr>
          <p:cNvPr id="12" name="图片 11" descr="水印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186295" y="63500"/>
            <a:ext cx="4902200" cy="1586865"/>
          </a:xfrm>
          <a:prstGeom prst="rect">
            <a:avLst/>
          </a:prstGeom>
        </p:spPr>
      </p:pic>
    </p:spTree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直角三角形 17"/>
          <p:cNvSpPr/>
          <p:nvPr>
            <p:custDataLst>
              <p:tags r:id="rId1"/>
            </p:custDataLst>
          </p:nvPr>
        </p:nvSpPr>
        <p:spPr>
          <a:xfrm flipV="1">
            <a:off x="57075" y="55344"/>
            <a:ext cx="254000" cy="254000"/>
          </a:xfrm>
          <a:prstGeom prst="rtTriangl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C000"/>
              </a:solidFill>
            </a:endParaRPr>
          </a:p>
        </p:txBody>
      </p:sp>
      <p:sp>
        <p:nvSpPr>
          <p:cNvPr id="17" name="直角三角形 16"/>
          <p:cNvSpPr/>
          <p:nvPr>
            <p:custDataLst>
              <p:tags r:id="rId2"/>
            </p:custDataLst>
          </p:nvPr>
        </p:nvSpPr>
        <p:spPr>
          <a:xfrm flipH="1">
            <a:off x="2154527" y="352967"/>
            <a:ext cx="254000" cy="254000"/>
          </a:xfrm>
          <a:prstGeom prst="rtTriangl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C000"/>
              </a:solidFill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57151" y="638810"/>
            <a:ext cx="12134850" cy="6052185"/>
          </a:xfrm>
          <a:prstGeom prst="rect">
            <a:avLst/>
          </a:prstGeom>
          <a:solidFill>
            <a:srgbClr val="000000">
              <a:alpha val="0"/>
            </a:srgb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pPr indent="0" algn="ctr" fontAlgn="auto">
              <a:lnSpc>
                <a:spcPts val="3860"/>
              </a:lnSpc>
            </a:pPr>
            <a:r>
              <a:rPr lang="zh-CN" altLang="en-US" sz="3600" b="1" u="sng" dirty="0">
                <a:solidFill>
                  <a:schemeClr val="accent2">
                    <a:lumMod val="75000"/>
                  </a:schemeClr>
                </a:solidFill>
                <a:latin typeface="华文隶书" panose="02010800040101010101" pitchFamily="2" charset="-122"/>
                <a:ea typeface="华文隶书" panose="02010800040101010101" pitchFamily="2" charset="-122"/>
                <a:cs typeface="Times New Roman" panose="02020603050405020304" charset="0"/>
              </a:rPr>
              <a:t>动作描写</a:t>
            </a:r>
            <a:endParaRPr lang="en-US" altLang="zh-CN" sz="3600" b="1" u="sng" dirty="0">
              <a:solidFill>
                <a:schemeClr val="accent2">
                  <a:lumMod val="75000"/>
                </a:schemeClr>
              </a:solidFill>
              <a:latin typeface="华文隶书" panose="02010800040101010101" pitchFamily="2" charset="-122"/>
              <a:ea typeface="华文隶书" panose="02010800040101010101" pitchFamily="2" charset="-122"/>
              <a:cs typeface="Times New Roman" panose="02020603050405020304" charset="0"/>
            </a:endParaRPr>
          </a:p>
          <a:p>
            <a:pPr indent="0" algn="l" fontAlgn="auto">
              <a:lnSpc>
                <a:spcPts val="3860"/>
              </a:lnSpc>
            </a:pPr>
            <a:r>
              <a:rPr 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  <a:cs typeface="Times New Roman" panose="02020603050405020304" charset="0"/>
              </a:rPr>
              <a:t>1</a:t>
            </a:r>
            <a:r>
              <a:rPr lang="en-US" sz="3200" b="1" dirty="0">
                <a:latin typeface="华文隶书" panose="02010800040101010101" pitchFamily="2" charset="-122"/>
                <a:ea typeface="华文隶书" panose="02010800040101010101" pitchFamily="2" charset="-122"/>
                <a:cs typeface="Times New Roman" panose="02020603050405020304" charset="0"/>
              </a:rPr>
              <a:t>. </a:t>
            </a:r>
            <a:r>
              <a:rPr lang="zh-CN" altLang="en-US" sz="3200" b="1" dirty="0">
                <a:latin typeface="华文隶书" panose="02010800040101010101" pitchFamily="2" charset="-122"/>
                <a:ea typeface="华文隶书" panose="02010800040101010101" pitchFamily="2" charset="-122"/>
                <a:cs typeface="Times New Roman" panose="02020603050405020304" charset="0"/>
              </a:rPr>
              <a:t>我拽着自己的衣角，不敢看他</a:t>
            </a:r>
            <a:r>
              <a:rPr lang="zh-CN" altLang="en-US" sz="3200" dirty="0" smtClean="0">
                <a:latin typeface="Times New Roman" panose="02020603050405020304" charset="0"/>
                <a:cs typeface="Times New Roman" panose="02020603050405020304" charset="0"/>
              </a:rPr>
              <a:t>。</a:t>
            </a:r>
            <a:endParaRPr lang="en-US" sz="3200" dirty="0" smtClean="0"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l" fontAlgn="auto">
              <a:lnSpc>
                <a:spcPts val="3860"/>
              </a:lnSpc>
            </a:pPr>
            <a:r>
              <a:rPr lang="en-US" sz="3200" dirty="0" smtClean="0">
                <a:latin typeface="Times New Roman" panose="02020603050405020304" charset="0"/>
                <a:cs typeface="Times New Roman" panose="02020603050405020304" charset="0"/>
              </a:rPr>
              <a:t>   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I </a:t>
            </a:r>
            <a:r>
              <a:rPr lang="en-US" sz="3200" b="1" u="sng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tugged at the corner </a:t>
            </a:r>
            <a:r>
              <a:rPr lang="en-US" sz="3200" b="1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of my overcoat, </a:t>
            </a:r>
            <a:r>
              <a:rPr lang="en-US" sz="3200" b="1" u="sng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keeping my </a:t>
            </a:r>
            <a:r>
              <a:rPr lang="en-US" sz="3200" b="1" u="sng" dirty="0" smtClean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eyes </a:t>
            </a:r>
            <a:r>
              <a:rPr lang="en-US" sz="3200" b="1" u="sng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off </a:t>
            </a:r>
            <a:r>
              <a:rPr lang="en-US" sz="3200" b="1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his face. </a:t>
            </a:r>
            <a:endParaRPr lang="en-US" sz="3200" b="1" dirty="0" smtClean="0">
              <a:latin typeface="华文隶书" panose="02010800040101010101" pitchFamily="2" charset="-122"/>
              <a:ea typeface="华文隶书" panose="02010800040101010101" pitchFamily="2" charset="-122"/>
              <a:cs typeface="Times New Roman" panose="02020603050405020304" charset="0"/>
            </a:endParaRPr>
          </a:p>
          <a:p>
            <a:pPr indent="0" algn="l" fontAlgn="auto">
              <a:lnSpc>
                <a:spcPts val="3860"/>
              </a:lnSpc>
            </a:pPr>
            <a:r>
              <a:rPr lang="en-US" altLang="zh-CN" sz="3200" b="1" dirty="0">
                <a:latin typeface="华文隶书" panose="02010800040101010101" pitchFamily="2" charset="-122"/>
                <a:ea typeface="华文隶书" panose="02010800040101010101" pitchFamily="2" charset="-122"/>
                <a:cs typeface="Times New Roman" panose="02020603050405020304" charset="0"/>
              </a:rPr>
              <a:t>2</a:t>
            </a:r>
            <a:r>
              <a:rPr lang="en-US" altLang="zh-CN" sz="3200" b="1" dirty="0" smtClean="0">
                <a:latin typeface="华文隶书" panose="02010800040101010101" pitchFamily="2" charset="-122"/>
                <a:ea typeface="华文隶书" panose="02010800040101010101" pitchFamily="2" charset="-122"/>
                <a:cs typeface="Times New Roman" panose="02020603050405020304" charset="0"/>
              </a:rPr>
              <a:t>.</a:t>
            </a:r>
            <a:r>
              <a:rPr lang="zh-CN" altLang="en-US" sz="3200" b="1" dirty="0">
                <a:latin typeface="华文隶书" panose="02010800040101010101" pitchFamily="2" charset="-122"/>
                <a:ea typeface="华文隶书" panose="02010800040101010101" pitchFamily="2" charset="-122"/>
                <a:cs typeface="Times New Roman" panose="02020603050405020304" charset="0"/>
              </a:rPr>
              <a:t>我站在原地一动不动，吓出一声冷汗。</a:t>
            </a:r>
            <a:r>
              <a:rPr lang="en-US" altLang="zh-CN" sz="3200" b="1" dirty="0">
                <a:latin typeface="华文隶书" panose="02010800040101010101" pitchFamily="2" charset="-122"/>
                <a:ea typeface="华文隶书" panose="02010800040101010101" pitchFamily="2" charset="-122"/>
                <a:cs typeface="Times New Roman" panose="02020603050405020304" charset="0"/>
              </a:rPr>
              <a:t> </a:t>
            </a:r>
            <a:endParaRPr lang="en-US" altLang="zh-CN" sz="3200" b="1" dirty="0">
              <a:latin typeface="华文隶书" panose="02010800040101010101" pitchFamily="2" charset="-122"/>
              <a:ea typeface="华文隶书" panose="02010800040101010101" pitchFamily="2" charset="-122"/>
              <a:cs typeface="Times New Roman" panose="02020603050405020304" charset="0"/>
            </a:endParaRPr>
          </a:p>
          <a:p>
            <a:pPr>
              <a:lnSpc>
                <a:spcPts val="3860"/>
              </a:lnSpc>
            </a:pPr>
            <a:r>
              <a:rPr lang="en-US" altLang="zh-CN" sz="3200" b="1" dirty="0" smtClean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I </a:t>
            </a:r>
            <a:r>
              <a:rPr lang="en-US" altLang="zh-CN" sz="3200" b="1" u="sng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stood rooted to </a:t>
            </a:r>
            <a:r>
              <a:rPr lang="en-US" altLang="zh-CN" sz="3200" b="1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the ground, </a:t>
            </a:r>
            <a:r>
              <a:rPr lang="en-US" altLang="zh-CN" sz="3200" b="1" u="sng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breaking into a sweat</a:t>
            </a:r>
            <a:r>
              <a:rPr lang="en-US" altLang="zh-CN" sz="3200" b="1" dirty="0" smtClean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.</a:t>
            </a:r>
            <a:endParaRPr lang="en-US" altLang="zh-CN" sz="3200" b="1" dirty="0" smtClean="0">
              <a:solidFill>
                <a:srgbClr val="0070C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lvl="0" algn="ctr">
              <a:lnSpc>
                <a:spcPts val="3860"/>
              </a:lnSpc>
            </a:pPr>
            <a:endParaRPr lang="en-US" altLang="zh-CN" sz="3600" b="1" u="sng" dirty="0" smtClean="0">
              <a:solidFill>
                <a:srgbClr val="ED7D31">
                  <a:lumMod val="75000"/>
                </a:srgbClr>
              </a:solidFill>
              <a:latin typeface="华文隶书" panose="02010800040101010101" pitchFamily="2" charset="-122"/>
              <a:ea typeface="华文隶书" panose="02010800040101010101" pitchFamily="2" charset="-122"/>
              <a:cs typeface="Times New Roman" panose="02020603050405020304" charset="0"/>
            </a:endParaRPr>
          </a:p>
          <a:p>
            <a:pPr lvl="0" algn="ctr">
              <a:lnSpc>
                <a:spcPts val="3860"/>
              </a:lnSpc>
            </a:pPr>
            <a:r>
              <a:rPr lang="zh-CN" altLang="en-US" sz="3600" b="1" u="sng" dirty="0" smtClean="0">
                <a:solidFill>
                  <a:srgbClr val="ED7D31">
                    <a:lumMod val="75000"/>
                  </a:srgbClr>
                </a:solidFill>
                <a:latin typeface="华文隶书" panose="02010800040101010101" pitchFamily="2" charset="-122"/>
                <a:ea typeface="华文隶书" panose="02010800040101010101" pitchFamily="2" charset="-122"/>
                <a:cs typeface="Times New Roman" panose="02020603050405020304" charset="0"/>
              </a:rPr>
              <a:t>表情</a:t>
            </a:r>
            <a:r>
              <a:rPr lang="en-US" altLang="zh-CN" sz="3600" b="1" u="sng" dirty="0" smtClean="0">
                <a:solidFill>
                  <a:srgbClr val="ED7D31">
                    <a:lumMod val="75000"/>
                  </a:srgbClr>
                </a:solidFill>
                <a:latin typeface="华文隶书" panose="02010800040101010101" pitchFamily="2" charset="-122"/>
                <a:ea typeface="华文隶书" panose="02010800040101010101" pitchFamily="2" charset="-122"/>
                <a:cs typeface="Times New Roman" panose="02020603050405020304" charset="0"/>
              </a:rPr>
              <a:t>\</a:t>
            </a:r>
            <a:r>
              <a:rPr lang="zh-CN" altLang="en-US" sz="3600" b="1" u="sng" dirty="0" smtClean="0">
                <a:solidFill>
                  <a:srgbClr val="ED7D31">
                    <a:lumMod val="75000"/>
                  </a:srgbClr>
                </a:solidFill>
                <a:latin typeface="华文隶书" panose="02010800040101010101" pitchFamily="2" charset="-122"/>
                <a:ea typeface="华文隶书" panose="02010800040101010101" pitchFamily="2" charset="-122"/>
                <a:cs typeface="Times New Roman" panose="02020603050405020304" charset="0"/>
              </a:rPr>
              <a:t>内心描写</a:t>
            </a:r>
            <a:endParaRPr lang="en-US" altLang="zh-CN" sz="3200" b="1" dirty="0">
              <a:solidFill>
                <a:srgbClr val="0070C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>
              <a:lnSpc>
                <a:spcPts val="3860"/>
              </a:lnSpc>
            </a:pPr>
            <a:r>
              <a:rPr lang="en-US" altLang="zh-CN" sz="3200" i="1" dirty="0"/>
              <a:t>3</a:t>
            </a:r>
            <a:r>
              <a:rPr lang="en-US" altLang="zh-CN" sz="3200" b="1" dirty="0" smtClean="0">
                <a:latin typeface="华文隶书" panose="02010800040101010101" pitchFamily="2" charset="-122"/>
                <a:ea typeface="华文隶书" panose="02010800040101010101" pitchFamily="2" charset="-122"/>
                <a:cs typeface="Times New Roman" panose="02020603050405020304" charset="0"/>
              </a:rPr>
              <a:t>. </a:t>
            </a:r>
            <a:r>
              <a:rPr lang="zh-CN" altLang="en-US" sz="3200" b="1" dirty="0">
                <a:latin typeface="华文隶书" panose="02010800040101010101" pitchFamily="2" charset="-122"/>
                <a:ea typeface="华文隶书" panose="02010800040101010101" pitchFamily="2" charset="-122"/>
                <a:cs typeface="Times New Roman" panose="02020603050405020304" charset="0"/>
              </a:rPr>
              <a:t>我如实的</a:t>
            </a:r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  <a:cs typeface="Times New Roman" panose="02020603050405020304" charset="0"/>
              </a:rPr>
              <a:t>解释让</a:t>
            </a:r>
            <a:r>
              <a:rPr lang="en-US" altLang="zh-CN" sz="3200" b="1" dirty="0" smtClean="0">
                <a:latin typeface="华文隶书" panose="02010800040101010101" pitchFamily="2" charset="-122"/>
                <a:ea typeface="华文隶书" panose="02010800040101010101" pitchFamily="2" charset="-122"/>
                <a:cs typeface="Times New Roman" panose="02020603050405020304" charset="0"/>
              </a:rPr>
              <a:t>Missy</a:t>
            </a:r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  <a:cs typeface="Times New Roman" panose="02020603050405020304" charset="0"/>
              </a:rPr>
              <a:t>发毛</a:t>
            </a:r>
            <a:r>
              <a:rPr lang="zh-CN" altLang="en-US" sz="3200" b="1" dirty="0">
                <a:latin typeface="华文隶书" panose="02010800040101010101" pitchFamily="2" charset="-122"/>
                <a:ea typeface="华文隶书" panose="02010800040101010101" pitchFamily="2" charset="-122"/>
                <a:cs typeface="Times New Roman" panose="02020603050405020304" charset="0"/>
              </a:rPr>
              <a:t>。 我发现他高高地抬起了眉毛，看上去十分惊讶。</a:t>
            </a:r>
            <a:endParaRPr lang="en-US" altLang="zh-CN" sz="3200" b="1" dirty="0">
              <a:latin typeface="华文隶书" panose="02010800040101010101" pitchFamily="2" charset="-122"/>
              <a:ea typeface="华文隶书" panose="02010800040101010101" pitchFamily="2" charset="-122"/>
              <a:cs typeface="Times New Roman" panose="02020603050405020304" charset="0"/>
            </a:endParaRPr>
          </a:p>
          <a:p>
            <a:pPr>
              <a:lnSpc>
                <a:spcPts val="3860"/>
              </a:lnSpc>
            </a:pPr>
            <a:r>
              <a:rPr lang="en-US" altLang="zh-CN" sz="3200" b="1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My genuine explanation  </a:t>
            </a:r>
            <a:r>
              <a:rPr lang="en-US" altLang="zh-CN" sz="3200" b="1" u="sng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gave Missy the creeps</a:t>
            </a:r>
            <a:r>
              <a:rPr lang="en-US" altLang="zh-CN" sz="3200" b="1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. </a:t>
            </a:r>
            <a:r>
              <a:rPr lang="en-US" altLang="zh-CN" sz="3200" b="1" u="sng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I spotted him </a:t>
            </a:r>
            <a:endParaRPr lang="en-US" altLang="zh-CN" sz="3200" b="1" u="sng" dirty="0">
              <a:solidFill>
                <a:srgbClr val="0070C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>
              <a:lnSpc>
                <a:spcPts val="3860"/>
              </a:lnSpc>
            </a:pPr>
            <a:r>
              <a:rPr lang="en-US" altLang="zh-CN" sz="3200" b="1" u="sng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look stunned and raised his eyebrows.</a:t>
            </a:r>
            <a:endParaRPr lang="zh-CN" altLang="zh-CN" sz="3200" u="sng" dirty="0"/>
          </a:p>
          <a:p>
            <a:pPr>
              <a:lnSpc>
                <a:spcPts val="3860"/>
              </a:lnSpc>
            </a:pPr>
            <a:endParaRPr sz="3200" dirty="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6" name="文本框 12"/>
          <p:cNvSpPr txBox="1"/>
          <p:nvPr>
            <p:custDataLst>
              <p:tags r:id="rId3"/>
            </p:custDataLst>
          </p:nvPr>
        </p:nvSpPr>
        <p:spPr>
          <a:xfrm>
            <a:off x="277514" y="36260"/>
            <a:ext cx="1827733" cy="58356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solidFill>
                  <a:srgbClr val="FFC000"/>
                </a:solidFill>
                <a:latin typeface="华文隶书" panose="02010800040101010101" pitchFamily="2" charset="-122"/>
                <a:ea typeface="华文隶书" panose="02010800040101010101" pitchFamily="2" charset="-122"/>
              </a:rPr>
              <a:t>语料积累</a:t>
            </a:r>
            <a:endParaRPr lang="zh-CN" altLang="en-US" sz="3200" b="1" dirty="0">
              <a:solidFill>
                <a:srgbClr val="FFC000"/>
              </a:solidFill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456119" y="72297"/>
            <a:ext cx="9626025" cy="5847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3200" b="1" dirty="0">
                <a:solidFill>
                  <a:schemeClr val="accent2">
                    <a:lumMod val="75000"/>
                  </a:schemeClr>
                </a:solidFill>
                <a:latin typeface="华文隶书" panose="02010800040101010101" pitchFamily="2" charset="-122"/>
                <a:ea typeface="华文隶书" panose="02010800040101010101" pitchFamily="2" charset="-122"/>
              </a:rPr>
              <a:t>有关</a:t>
            </a:r>
            <a:r>
              <a:rPr lang="zh-CN" altLang="en-US" sz="3200" b="1" dirty="0" smtClean="0">
                <a:solidFill>
                  <a:schemeClr val="accent2">
                    <a:lumMod val="75000"/>
                  </a:schemeClr>
                </a:solidFill>
                <a:latin typeface="华文隶书" panose="02010800040101010101" pitchFamily="2" charset="-122"/>
                <a:ea typeface="华文隶书" panose="02010800040101010101" pitchFamily="2" charset="-122"/>
              </a:rPr>
              <a:t>慌张、愧疚的描写</a:t>
            </a:r>
            <a:endParaRPr lang="zh-CN" altLang="en-US" sz="3200" b="1" dirty="0">
              <a:solidFill>
                <a:schemeClr val="accent2">
                  <a:lumMod val="75000"/>
                </a:schemeClr>
              </a:solidFill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直角三角形 17"/>
          <p:cNvSpPr/>
          <p:nvPr>
            <p:custDataLst>
              <p:tags r:id="rId1"/>
            </p:custDataLst>
          </p:nvPr>
        </p:nvSpPr>
        <p:spPr>
          <a:xfrm flipV="1">
            <a:off x="57075" y="55344"/>
            <a:ext cx="254000" cy="254000"/>
          </a:xfrm>
          <a:prstGeom prst="rtTriangl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C000"/>
              </a:solidFill>
            </a:endParaRPr>
          </a:p>
        </p:txBody>
      </p:sp>
      <p:sp>
        <p:nvSpPr>
          <p:cNvPr id="17" name="直角三角形 16"/>
          <p:cNvSpPr/>
          <p:nvPr>
            <p:custDataLst>
              <p:tags r:id="rId2"/>
            </p:custDataLst>
          </p:nvPr>
        </p:nvSpPr>
        <p:spPr>
          <a:xfrm flipH="1">
            <a:off x="2154527" y="352967"/>
            <a:ext cx="254000" cy="254000"/>
          </a:xfrm>
          <a:prstGeom prst="rtTriangl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C000"/>
              </a:solidFill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57150" y="638810"/>
            <a:ext cx="12024995" cy="6052185"/>
          </a:xfrm>
          <a:prstGeom prst="rect">
            <a:avLst/>
          </a:prstGeom>
          <a:solidFill>
            <a:srgbClr val="000000">
              <a:alpha val="0"/>
            </a:srgb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pPr lvl="0" algn="ctr">
              <a:lnSpc>
                <a:spcPts val="3860"/>
              </a:lnSpc>
            </a:pPr>
            <a:r>
              <a:rPr lang="zh-CN" altLang="en-US" sz="4000" b="1" u="sng" dirty="0">
                <a:solidFill>
                  <a:srgbClr val="ED7D31">
                    <a:lumMod val="75000"/>
                  </a:srgbClr>
                </a:solidFill>
                <a:latin typeface="华文隶书" panose="02010800040101010101" pitchFamily="2" charset="-122"/>
                <a:ea typeface="华文隶书" panose="02010800040101010101" pitchFamily="2" charset="-122"/>
                <a:cs typeface="Times New Roman" panose="02020603050405020304" charset="0"/>
              </a:rPr>
              <a:t>表情描写</a:t>
            </a:r>
            <a:endParaRPr lang="en-US" altLang="zh-CN" sz="3600" b="1" dirty="0">
              <a:latin typeface="华文隶书" panose="02010800040101010101" pitchFamily="2" charset="-122"/>
              <a:ea typeface="华文隶书" panose="02010800040101010101" pitchFamily="2" charset="-122"/>
              <a:cs typeface="Times New Roman" panose="02020603050405020304" charset="0"/>
            </a:endParaRPr>
          </a:p>
          <a:p>
            <a:pPr>
              <a:lnSpc>
                <a:spcPts val="3860"/>
              </a:lnSpc>
            </a:pPr>
            <a:r>
              <a:rPr lang="en-US" altLang="zh-CN" sz="3600" b="1" dirty="0" smtClean="0">
                <a:latin typeface="华文隶书" panose="02010800040101010101" pitchFamily="2" charset="-122"/>
                <a:ea typeface="华文隶书" panose="02010800040101010101" pitchFamily="2" charset="-122"/>
                <a:cs typeface="Times New Roman" panose="02020603050405020304" charset="0"/>
              </a:rPr>
              <a:t>4.</a:t>
            </a:r>
            <a:r>
              <a:rPr lang="zh-CN" altLang="en-US" sz="3600" b="1" dirty="0">
                <a:latin typeface="华文隶书" panose="02010800040101010101" pitchFamily="2" charset="-122"/>
                <a:ea typeface="华文隶书" panose="02010800040101010101" pitchFamily="2" charset="-122"/>
                <a:cs typeface="Times New Roman" panose="02020603050405020304" charset="0"/>
              </a:rPr>
              <a:t>他满怀期待的眼神消耗了我之前所有的勇气。</a:t>
            </a:r>
            <a:r>
              <a:rPr lang="en-US" altLang="zh-CN" sz="3600" b="1" dirty="0">
                <a:latin typeface="华文隶书" panose="02010800040101010101" pitchFamily="2" charset="-122"/>
                <a:ea typeface="华文隶书" panose="02010800040101010101" pitchFamily="2" charset="-122"/>
                <a:cs typeface="Times New Roman" panose="02020603050405020304" charset="0"/>
              </a:rPr>
              <a:t> </a:t>
            </a:r>
            <a:endParaRPr lang="en-US" altLang="zh-CN" sz="3600" b="1" dirty="0">
              <a:latin typeface="华文隶书" panose="02010800040101010101" pitchFamily="2" charset="-122"/>
              <a:ea typeface="华文隶书" panose="02010800040101010101" pitchFamily="2" charset="-122"/>
              <a:cs typeface="Times New Roman" panose="02020603050405020304" charset="0"/>
            </a:endParaRPr>
          </a:p>
          <a:p>
            <a:pPr>
              <a:lnSpc>
                <a:spcPts val="3860"/>
              </a:lnSpc>
            </a:pPr>
            <a:r>
              <a:rPr lang="en-US" altLang="zh-CN" sz="3600" b="1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His </a:t>
            </a:r>
            <a:r>
              <a:rPr lang="en-US" altLang="zh-CN" sz="3600" b="1" u="sng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expectant eyes strained all my previous guts.</a:t>
            </a:r>
            <a:endParaRPr lang="en-US" altLang="zh-CN" sz="3600" b="1" u="sng" dirty="0">
              <a:solidFill>
                <a:srgbClr val="0070C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ctr" fontAlgn="auto">
              <a:lnSpc>
                <a:spcPts val="3860"/>
              </a:lnSpc>
            </a:pPr>
            <a:endParaRPr lang="en-US" altLang="zh-CN" sz="3600" b="1" u="sng" dirty="0" smtClean="0">
              <a:solidFill>
                <a:srgbClr val="ED7D31">
                  <a:lumMod val="75000"/>
                </a:srgbClr>
              </a:solidFill>
              <a:latin typeface="华文隶书" panose="02010800040101010101" pitchFamily="2" charset="-122"/>
              <a:ea typeface="华文隶书" panose="02010800040101010101" pitchFamily="2" charset="-122"/>
              <a:cs typeface="Times New Roman" panose="02020603050405020304" charset="0"/>
            </a:endParaRPr>
          </a:p>
          <a:p>
            <a:pPr indent="0" algn="ctr" fontAlgn="auto">
              <a:lnSpc>
                <a:spcPts val="3860"/>
              </a:lnSpc>
            </a:pPr>
            <a:r>
              <a:rPr lang="zh-CN" altLang="en-US" sz="3600" b="1" u="sng" dirty="0" smtClean="0">
                <a:solidFill>
                  <a:srgbClr val="ED7D31">
                    <a:lumMod val="75000"/>
                  </a:srgbClr>
                </a:solidFill>
                <a:latin typeface="华文隶书" panose="02010800040101010101" pitchFamily="2" charset="-122"/>
                <a:ea typeface="华文隶书" panose="02010800040101010101" pitchFamily="2" charset="-122"/>
                <a:cs typeface="Times New Roman" panose="02020603050405020304" charset="0"/>
              </a:rPr>
              <a:t>内心描写</a:t>
            </a:r>
            <a:endParaRPr lang="en-US" sz="3600" b="1" u="sng" dirty="0">
              <a:solidFill>
                <a:srgbClr val="ED7D31">
                  <a:lumMod val="75000"/>
                </a:srgbClr>
              </a:solidFill>
              <a:latin typeface="华文隶书" panose="02010800040101010101" pitchFamily="2" charset="-122"/>
              <a:ea typeface="华文隶书" panose="02010800040101010101" pitchFamily="2" charset="-122"/>
              <a:cs typeface="Times New Roman" panose="02020603050405020304" charset="0"/>
            </a:endParaRPr>
          </a:p>
          <a:p>
            <a:pPr indent="0" algn="l" fontAlgn="auto">
              <a:lnSpc>
                <a:spcPts val="3860"/>
              </a:lnSpc>
            </a:pPr>
            <a:r>
              <a:rPr 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  <a:cs typeface="Times New Roman" panose="02020603050405020304" charset="0"/>
              </a:rPr>
              <a:t>5. </a:t>
            </a:r>
            <a:r>
              <a:rPr lang="zh-CN" altLang="en-US" sz="3200" b="1" dirty="0">
                <a:latin typeface="华文隶书" panose="02010800040101010101" pitchFamily="2" charset="-122"/>
                <a:ea typeface="华文隶书" panose="02010800040101010101" pitchFamily="2" charset="-122"/>
                <a:cs typeface="Times New Roman" panose="02020603050405020304" charset="0"/>
              </a:rPr>
              <a:t>一阵针尖般的疼痛灼烧着我的内心。</a:t>
            </a:r>
            <a:r>
              <a:rPr lang="en-US" sz="3200" b="1" dirty="0">
                <a:latin typeface="华文隶书" panose="02010800040101010101" pitchFamily="2" charset="-122"/>
                <a:ea typeface="华文隶书" panose="02010800040101010101" pitchFamily="2" charset="-122"/>
                <a:cs typeface="Times New Roman" panose="02020603050405020304" charset="0"/>
              </a:rPr>
              <a:t> </a:t>
            </a:r>
            <a:endParaRPr lang="en-US" sz="3200" b="1" dirty="0">
              <a:latin typeface="华文隶书" panose="02010800040101010101" pitchFamily="2" charset="-122"/>
              <a:ea typeface="华文隶书" panose="02010800040101010101" pitchFamily="2" charset="-122"/>
              <a:cs typeface="Times New Roman" panose="02020603050405020304" charset="0"/>
            </a:endParaRPr>
          </a:p>
          <a:p>
            <a:pPr indent="0" algn="l" fontAlgn="auto">
              <a:lnSpc>
                <a:spcPts val="3860"/>
              </a:lnSpc>
            </a:pP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</a:t>
            </a:r>
            <a:r>
              <a:rPr lang="en-US" sz="3200" b="1" u="sng" dirty="0" smtClean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A </a:t>
            </a:r>
            <a:r>
              <a:rPr lang="en-US" sz="3200" b="1" u="sng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needle-sharp pain seared across my heart. </a:t>
            </a:r>
            <a:endParaRPr lang="en-US" altLang="zh-CN" sz="3200" b="1" u="sng" dirty="0" smtClean="0">
              <a:latin typeface="华文隶书" panose="02010800040101010101" pitchFamily="2" charset="-122"/>
              <a:ea typeface="华文隶书" panose="02010800040101010101" pitchFamily="2" charset="-122"/>
              <a:cs typeface="Times New Roman" panose="02020603050405020304" charset="0"/>
            </a:endParaRPr>
          </a:p>
          <a:p>
            <a:pPr>
              <a:lnSpc>
                <a:spcPts val="3860"/>
              </a:lnSpc>
            </a:pPr>
            <a:r>
              <a:rPr lang="en-US" altLang="zh-CN" sz="3200" b="1" dirty="0" smtClean="0">
                <a:latin typeface="华文隶书" panose="02010800040101010101" pitchFamily="2" charset="-122"/>
                <a:ea typeface="华文隶书" panose="02010800040101010101" pitchFamily="2" charset="-122"/>
                <a:cs typeface="Times New Roman" panose="02020603050405020304" charset="0"/>
              </a:rPr>
              <a:t>6. </a:t>
            </a:r>
            <a:r>
              <a:rPr lang="zh-CN" altLang="en-US" sz="3200" b="1" dirty="0">
                <a:latin typeface="华文隶书" panose="02010800040101010101" pitchFamily="2" charset="-122"/>
                <a:ea typeface="华文隶书" panose="02010800040101010101" pitchFamily="2" charset="-122"/>
                <a:cs typeface="Times New Roman" panose="02020603050405020304" charset="0"/>
              </a:rPr>
              <a:t>我原本以为可以不发一言的决定，正经受着一场意外的挑战。</a:t>
            </a:r>
            <a:endParaRPr lang="en-US" altLang="zh-CN" sz="3200" b="1" dirty="0">
              <a:latin typeface="华文隶书" panose="02010800040101010101" pitchFamily="2" charset="-122"/>
              <a:ea typeface="华文隶书" panose="02010800040101010101" pitchFamily="2" charset="-122"/>
              <a:cs typeface="Times New Roman" panose="02020603050405020304" charset="0"/>
            </a:endParaRPr>
          </a:p>
          <a:p>
            <a:pPr>
              <a:lnSpc>
                <a:spcPts val="3860"/>
              </a:lnSpc>
            </a:pPr>
            <a:r>
              <a:rPr lang="en-US" altLang="zh-CN" sz="3200" b="1" dirty="0" smtClean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My </a:t>
            </a:r>
            <a:r>
              <a:rPr lang="en-US" altLang="zh-CN" sz="3200" b="1" u="sng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previous resolution</a:t>
            </a:r>
            <a:r>
              <a:rPr lang="en-US" altLang="zh-CN" sz="3200" b="1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not to say anything </a:t>
            </a:r>
            <a:r>
              <a:rPr lang="en-US" altLang="zh-CN" sz="3200" b="1" u="sng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was put to an </a:t>
            </a:r>
            <a:r>
              <a:rPr lang="en-US" altLang="zh-CN" sz="3200" b="1" u="sng" dirty="0" smtClean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</a:t>
            </a:r>
            <a:endParaRPr lang="en-US" altLang="zh-CN" sz="3200" b="1" u="sng" dirty="0" smtClean="0">
              <a:solidFill>
                <a:srgbClr val="0070C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>
              <a:lnSpc>
                <a:spcPts val="3860"/>
              </a:lnSpc>
            </a:pPr>
            <a:r>
              <a:rPr lang="en-US" altLang="zh-CN" sz="3200" b="1" u="sng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zh-CN" sz="3200" b="1" u="sng" dirty="0" smtClean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unexpected </a:t>
            </a:r>
            <a:r>
              <a:rPr lang="en-US" altLang="zh-CN" sz="3200" b="1" u="sng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test</a:t>
            </a:r>
            <a:r>
              <a:rPr lang="en-US" altLang="zh-CN" sz="3200" b="1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. </a:t>
            </a:r>
            <a:endParaRPr lang="en-US" altLang="zh-CN" sz="3200" b="1" dirty="0">
              <a:solidFill>
                <a:srgbClr val="0070C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>
              <a:lnSpc>
                <a:spcPts val="3860"/>
              </a:lnSpc>
            </a:pPr>
            <a:endParaRPr dirty="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6" name="文本框 12"/>
          <p:cNvSpPr txBox="1"/>
          <p:nvPr>
            <p:custDataLst>
              <p:tags r:id="rId3"/>
            </p:custDataLst>
          </p:nvPr>
        </p:nvSpPr>
        <p:spPr>
          <a:xfrm>
            <a:off x="277514" y="36260"/>
            <a:ext cx="1827733" cy="58356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solidFill>
                  <a:srgbClr val="FFC000"/>
                </a:solidFill>
                <a:latin typeface="华文隶书" panose="02010800040101010101" pitchFamily="2" charset="-122"/>
                <a:ea typeface="华文隶书" panose="02010800040101010101" pitchFamily="2" charset="-122"/>
              </a:rPr>
              <a:t>语料积累</a:t>
            </a:r>
            <a:endParaRPr lang="zh-CN" altLang="en-US" sz="3200" b="1" dirty="0">
              <a:solidFill>
                <a:srgbClr val="FFC000"/>
              </a:solidFill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456119" y="72297"/>
            <a:ext cx="9626025" cy="5847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3200" b="1" dirty="0">
                <a:solidFill>
                  <a:schemeClr val="accent2">
                    <a:lumMod val="75000"/>
                  </a:schemeClr>
                </a:solidFill>
                <a:latin typeface="华文隶书" panose="02010800040101010101" pitchFamily="2" charset="-122"/>
                <a:ea typeface="华文隶书" panose="02010800040101010101" pitchFamily="2" charset="-122"/>
              </a:rPr>
              <a:t>有关</a:t>
            </a:r>
            <a:r>
              <a:rPr lang="zh-CN" altLang="en-US" sz="3200" b="1" dirty="0" smtClean="0">
                <a:solidFill>
                  <a:schemeClr val="accent2">
                    <a:lumMod val="75000"/>
                  </a:schemeClr>
                </a:solidFill>
                <a:latin typeface="华文隶书" panose="02010800040101010101" pitchFamily="2" charset="-122"/>
                <a:ea typeface="华文隶书" panose="02010800040101010101" pitchFamily="2" charset="-122"/>
              </a:rPr>
              <a:t>慌张、愧疚的描写</a:t>
            </a:r>
            <a:endParaRPr lang="zh-CN" altLang="en-US" sz="3200" b="1" dirty="0">
              <a:solidFill>
                <a:schemeClr val="accent2">
                  <a:lumMod val="75000"/>
                </a:schemeClr>
              </a:solidFill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直角三角形 17"/>
          <p:cNvSpPr/>
          <p:nvPr>
            <p:custDataLst>
              <p:tags r:id="rId1"/>
            </p:custDataLst>
          </p:nvPr>
        </p:nvSpPr>
        <p:spPr>
          <a:xfrm flipV="1">
            <a:off x="57075" y="55344"/>
            <a:ext cx="254000" cy="254000"/>
          </a:xfrm>
          <a:prstGeom prst="rtTriangl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C000"/>
              </a:solidFill>
            </a:endParaRPr>
          </a:p>
        </p:txBody>
      </p:sp>
      <p:sp>
        <p:nvSpPr>
          <p:cNvPr id="17" name="直角三角形 16"/>
          <p:cNvSpPr/>
          <p:nvPr>
            <p:custDataLst>
              <p:tags r:id="rId2"/>
            </p:custDataLst>
          </p:nvPr>
        </p:nvSpPr>
        <p:spPr>
          <a:xfrm flipH="1">
            <a:off x="2154527" y="352967"/>
            <a:ext cx="254000" cy="254000"/>
          </a:xfrm>
          <a:prstGeom prst="rtTriangl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C000"/>
              </a:solidFill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57150" y="638810"/>
            <a:ext cx="12024995" cy="6052185"/>
          </a:xfrm>
          <a:prstGeom prst="rect">
            <a:avLst/>
          </a:prstGeom>
          <a:solidFill>
            <a:srgbClr val="000000">
              <a:alpha val="0"/>
            </a:srgb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pPr indent="0" algn="ctr" fontAlgn="auto">
              <a:lnSpc>
                <a:spcPts val="3860"/>
              </a:lnSpc>
            </a:pPr>
            <a:r>
              <a:rPr lang="zh-CN" altLang="en-US" sz="4000" b="1" u="sng" dirty="0">
                <a:solidFill>
                  <a:srgbClr val="ED7D31">
                    <a:lumMod val="75000"/>
                  </a:srgbClr>
                </a:solidFill>
                <a:latin typeface="华文隶书" panose="02010800040101010101" pitchFamily="2" charset="-122"/>
                <a:ea typeface="华文隶书" panose="02010800040101010101" pitchFamily="2" charset="-122"/>
                <a:cs typeface="Times New Roman" panose="02020603050405020304" charset="0"/>
              </a:rPr>
              <a:t>内心描写</a:t>
            </a:r>
            <a:endParaRPr lang="en-US" altLang="zh-CN" sz="4000" b="1" u="sng" dirty="0">
              <a:solidFill>
                <a:srgbClr val="ED7D31">
                  <a:lumMod val="75000"/>
                </a:srgbClr>
              </a:solidFill>
              <a:latin typeface="华文隶书" panose="02010800040101010101" pitchFamily="2" charset="-122"/>
              <a:ea typeface="华文隶书" panose="02010800040101010101" pitchFamily="2" charset="-122"/>
              <a:cs typeface="Times New Roman" panose="02020603050405020304" charset="0"/>
            </a:endParaRPr>
          </a:p>
          <a:p>
            <a:pPr indent="0" algn="l" fontAlgn="auto">
              <a:lnSpc>
                <a:spcPts val="3860"/>
              </a:lnSpc>
            </a:pPr>
            <a:r>
              <a:rPr sz="3200" b="1" dirty="0" smtClean="0">
                <a:latin typeface="华文隶书" panose="02010800040101010101" pitchFamily="2" charset="-122"/>
                <a:ea typeface="华文隶书" panose="02010800040101010101" pitchFamily="2" charset="-122"/>
                <a:cs typeface="Times New Roman" panose="02020603050405020304" charset="0"/>
              </a:rPr>
              <a:t>1</a:t>
            </a:r>
            <a:r>
              <a:rPr sz="3200" b="1" dirty="0">
                <a:latin typeface="华文隶书" panose="02010800040101010101" pitchFamily="2" charset="-122"/>
                <a:ea typeface="华文隶书" panose="02010800040101010101" pitchFamily="2" charset="-122"/>
                <a:cs typeface="Times New Roman" panose="02020603050405020304" charset="0"/>
              </a:rPr>
              <a:t>. </a:t>
            </a:r>
            <a:r>
              <a:rPr lang="zh-CN" altLang="en-US" sz="3200" b="1" dirty="0">
                <a:latin typeface="华文隶书" panose="02010800040101010101" pitchFamily="2" charset="-122"/>
                <a:ea typeface="华文隶书" panose="02010800040101010101" pitchFamily="2" charset="-122"/>
                <a:cs typeface="Times New Roman" panose="02020603050405020304" charset="0"/>
              </a:rPr>
              <a:t>我鼓足勇气。</a:t>
            </a:r>
            <a:endParaRPr lang="en-US" altLang="zh-CN" sz="3200" b="1" dirty="0">
              <a:latin typeface="华文隶书" panose="02010800040101010101" pitchFamily="2" charset="-122"/>
              <a:ea typeface="华文隶书" panose="02010800040101010101" pitchFamily="2" charset="-122"/>
              <a:cs typeface="Times New Roman" panose="02020603050405020304" charset="0"/>
            </a:endParaRPr>
          </a:p>
          <a:p>
            <a:pPr indent="0" algn="l" fontAlgn="auto">
              <a:lnSpc>
                <a:spcPts val="3860"/>
              </a:lnSpc>
            </a:pPr>
            <a:r>
              <a:rPr lang="en-US" sz="3200" b="1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I </a:t>
            </a:r>
            <a:r>
              <a:rPr lang="en-US" sz="3200" b="1" u="sng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screwed up my courage</a:t>
            </a:r>
            <a:r>
              <a:rPr lang="en-US" sz="3200" b="1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.</a:t>
            </a:r>
            <a:endParaRPr lang="en-US" sz="3200" b="1" dirty="0">
              <a:solidFill>
                <a:srgbClr val="0070C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>
              <a:lnSpc>
                <a:spcPts val="3860"/>
              </a:lnSpc>
            </a:pPr>
            <a:r>
              <a:rPr lang="en-US" altLang="zh-CN" sz="3200" b="1" dirty="0">
                <a:latin typeface="华文隶书" panose="02010800040101010101" pitchFamily="2" charset="-122"/>
                <a:ea typeface="华文隶书" panose="02010800040101010101" pitchFamily="2" charset="-122"/>
                <a:cs typeface="Times New Roman" panose="02020603050405020304" charset="0"/>
              </a:rPr>
              <a:t>2</a:t>
            </a:r>
            <a:r>
              <a:rPr lang="en-US" altLang="zh-CN" sz="3200" b="1" dirty="0" smtClean="0">
                <a:latin typeface="华文隶书" panose="02010800040101010101" pitchFamily="2" charset="-122"/>
                <a:ea typeface="华文隶书" panose="02010800040101010101" pitchFamily="2" charset="-122"/>
                <a:cs typeface="Times New Roman" panose="02020603050405020304" charset="0"/>
              </a:rPr>
              <a:t>. </a:t>
            </a:r>
            <a:r>
              <a:rPr lang="en-US" altLang="zh-CN" sz="3200" b="1" dirty="0">
                <a:latin typeface="华文隶书" panose="02010800040101010101" pitchFamily="2" charset="-122"/>
                <a:ea typeface="华文隶书" panose="02010800040101010101" pitchFamily="2" charset="-122"/>
                <a:cs typeface="Times New Roman" panose="02020603050405020304" charset="0"/>
              </a:rPr>
              <a:t>Missy</a:t>
            </a:r>
            <a:r>
              <a:rPr lang="zh-CN" altLang="en-US" sz="3200" b="1" dirty="0">
                <a:latin typeface="华文隶书" panose="02010800040101010101" pitchFamily="2" charset="-122"/>
                <a:ea typeface="华文隶书" panose="02010800040101010101" pitchFamily="2" charset="-122"/>
                <a:cs typeface="Times New Roman" panose="02020603050405020304" charset="0"/>
              </a:rPr>
              <a:t>爸爸了解事情真相后，稍微开心了一点。</a:t>
            </a:r>
            <a:endParaRPr lang="en-US" altLang="zh-CN" sz="3200" b="1" dirty="0">
              <a:latin typeface="华文隶书" panose="02010800040101010101" pitchFamily="2" charset="-122"/>
              <a:ea typeface="华文隶书" panose="02010800040101010101" pitchFamily="2" charset="-122"/>
              <a:cs typeface="Times New Roman" panose="02020603050405020304" charset="0"/>
            </a:endParaRPr>
          </a:p>
          <a:p>
            <a:pPr>
              <a:lnSpc>
                <a:spcPts val="3860"/>
              </a:lnSpc>
            </a:pPr>
            <a:r>
              <a:rPr lang="en-US" altLang="zh-CN" sz="3200" b="1" dirty="0" smtClean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Missy’s </a:t>
            </a:r>
            <a:r>
              <a:rPr lang="en-US" altLang="zh-CN" sz="3200" b="1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father </a:t>
            </a:r>
            <a:r>
              <a:rPr lang="en-US" altLang="zh-CN" sz="3200" b="1" u="sng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cheered up a bit </a:t>
            </a:r>
            <a:r>
              <a:rPr lang="en-US" altLang="zh-CN" sz="3200" b="1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when he found out the </a:t>
            </a:r>
            <a:r>
              <a:rPr lang="en-US" altLang="zh-CN" sz="3200" b="1" dirty="0" smtClean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truth.</a:t>
            </a:r>
            <a:endParaRPr lang="zh-CN" altLang="zh-CN" sz="3200" b="1" dirty="0">
              <a:solidFill>
                <a:srgbClr val="0070C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>
              <a:lnSpc>
                <a:spcPts val="3860"/>
              </a:lnSpc>
            </a:pPr>
            <a:r>
              <a:rPr lang="en-US" altLang="zh-CN" sz="3200" b="1" dirty="0">
                <a:latin typeface="华文隶书" panose="02010800040101010101" pitchFamily="2" charset="-122"/>
                <a:ea typeface="华文隶书" panose="02010800040101010101" pitchFamily="2" charset="-122"/>
                <a:cs typeface="Times New Roman" panose="02020603050405020304" charset="0"/>
              </a:rPr>
              <a:t>3</a:t>
            </a:r>
            <a:r>
              <a:rPr lang="en-US" altLang="zh-CN" sz="3200" b="1" dirty="0" smtClean="0">
                <a:latin typeface="华文隶书" panose="02010800040101010101" pitchFamily="2" charset="-122"/>
                <a:ea typeface="华文隶书" panose="02010800040101010101" pitchFamily="2" charset="-122"/>
                <a:cs typeface="Times New Roman" panose="02020603050405020304" charset="0"/>
              </a:rPr>
              <a:t>. </a:t>
            </a:r>
            <a:r>
              <a:rPr lang="zh-CN" altLang="en-US" sz="3200" b="1" dirty="0">
                <a:latin typeface="华文隶书" panose="02010800040101010101" pitchFamily="2" charset="-122"/>
                <a:ea typeface="华文隶书" panose="02010800040101010101" pitchFamily="2" charset="-122"/>
                <a:cs typeface="Times New Roman" panose="02020603050405020304" charset="0"/>
              </a:rPr>
              <a:t>听到了他的谅解以后，我们内心感到一阵激动。</a:t>
            </a:r>
            <a:endParaRPr lang="en-US" altLang="zh-CN" sz="3200" b="1" dirty="0">
              <a:latin typeface="华文隶书" panose="02010800040101010101" pitchFamily="2" charset="-122"/>
              <a:ea typeface="华文隶书" panose="02010800040101010101" pitchFamily="2" charset="-122"/>
              <a:cs typeface="Times New Roman" panose="02020603050405020304" charset="0"/>
            </a:endParaRPr>
          </a:p>
          <a:p>
            <a:pPr>
              <a:lnSpc>
                <a:spcPts val="3860"/>
              </a:lnSpc>
            </a:pPr>
            <a:r>
              <a:rPr lang="en-US" altLang="zh-CN" sz="3200" b="1" dirty="0" smtClean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On </a:t>
            </a:r>
            <a:r>
              <a:rPr lang="en-US" altLang="zh-CN" sz="3200" b="1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hearing his forgiveness, we </a:t>
            </a:r>
            <a:r>
              <a:rPr lang="en-US" altLang="zh-CN" sz="3200" b="1" u="sng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felt a great leap of </a:t>
            </a:r>
            <a:r>
              <a:rPr lang="en-US" altLang="zh-CN" sz="3200" b="1" u="sng" dirty="0" smtClean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excitement</a:t>
            </a:r>
            <a:r>
              <a:rPr lang="en-US" altLang="zh-CN" sz="3200" b="1" dirty="0" smtClean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.</a:t>
            </a:r>
            <a:endParaRPr lang="en-US" altLang="zh-CN" sz="3200" b="1" dirty="0" smtClean="0">
              <a:solidFill>
                <a:srgbClr val="0070C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ctr">
              <a:lnSpc>
                <a:spcPts val="3860"/>
              </a:lnSpc>
            </a:pPr>
            <a:endParaRPr lang="en-US" altLang="zh-CN" sz="4000" b="1" u="sng" dirty="0" smtClean="0">
              <a:solidFill>
                <a:srgbClr val="ED7D31">
                  <a:lumMod val="75000"/>
                </a:srgbClr>
              </a:solidFill>
              <a:latin typeface="华文隶书" panose="02010800040101010101" pitchFamily="2" charset="-122"/>
              <a:ea typeface="华文隶书" panose="02010800040101010101" pitchFamily="2" charset="-122"/>
              <a:cs typeface="Times New Roman" panose="02020603050405020304" charset="0"/>
            </a:endParaRPr>
          </a:p>
          <a:p>
            <a:pPr algn="ctr">
              <a:lnSpc>
                <a:spcPts val="3860"/>
              </a:lnSpc>
            </a:pPr>
            <a:r>
              <a:rPr lang="zh-CN" altLang="en-US" sz="4000" b="1" u="sng" dirty="0" smtClean="0">
                <a:solidFill>
                  <a:srgbClr val="ED7D31">
                    <a:lumMod val="75000"/>
                  </a:srgbClr>
                </a:solidFill>
                <a:latin typeface="华文隶书" panose="02010800040101010101" pitchFamily="2" charset="-122"/>
                <a:ea typeface="华文隶书" panose="02010800040101010101" pitchFamily="2" charset="-122"/>
                <a:cs typeface="Times New Roman" panose="02020603050405020304" charset="0"/>
              </a:rPr>
              <a:t>动作描写</a:t>
            </a:r>
            <a:endParaRPr lang="zh-CN" altLang="zh-CN" sz="3200" b="1" dirty="0">
              <a:solidFill>
                <a:srgbClr val="0070C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>
              <a:lnSpc>
                <a:spcPts val="3860"/>
              </a:lnSpc>
            </a:pPr>
            <a:r>
              <a:rPr lang="en-US" altLang="zh-CN" sz="3200" b="1" dirty="0">
                <a:latin typeface="华文隶书" panose="02010800040101010101" pitchFamily="2" charset="-122"/>
                <a:ea typeface="华文隶书" panose="02010800040101010101" pitchFamily="2" charset="-122"/>
                <a:cs typeface="Times New Roman" panose="02020603050405020304" charset="0"/>
              </a:rPr>
              <a:t>4</a:t>
            </a:r>
            <a:r>
              <a:rPr lang="en-US" altLang="zh-CN" sz="3200" b="1" dirty="0" smtClean="0">
                <a:latin typeface="华文隶书" panose="02010800040101010101" pitchFamily="2" charset="-122"/>
                <a:ea typeface="华文隶书" panose="02010800040101010101" pitchFamily="2" charset="-122"/>
                <a:cs typeface="Times New Roman" panose="02020603050405020304" charset="0"/>
              </a:rPr>
              <a:t>. </a:t>
            </a:r>
            <a:r>
              <a:rPr lang="en-US" altLang="zh-CN" sz="3200" b="1" dirty="0">
                <a:latin typeface="华文隶书" panose="02010800040101010101" pitchFamily="2" charset="-122"/>
                <a:ea typeface="华文隶书" panose="02010800040101010101" pitchFamily="2" charset="-122"/>
                <a:cs typeface="Times New Roman" panose="02020603050405020304" charset="0"/>
              </a:rPr>
              <a:t>Missy</a:t>
            </a:r>
            <a:r>
              <a:rPr lang="zh-CN" altLang="en-US" sz="3200" b="1" dirty="0">
                <a:latin typeface="华文隶书" panose="02010800040101010101" pitchFamily="2" charset="-122"/>
                <a:ea typeface="华文隶书" panose="02010800040101010101" pitchFamily="2" charset="-122"/>
                <a:cs typeface="Times New Roman" panose="02020603050405020304" charset="0"/>
              </a:rPr>
              <a:t>掩藏不住自己的高兴，他朝我看了一眼，还竖起了大拇指。</a:t>
            </a:r>
            <a:endParaRPr lang="en-US" altLang="zh-CN" sz="3200" b="1" dirty="0">
              <a:latin typeface="华文隶书" panose="02010800040101010101" pitchFamily="2" charset="-122"/>
              <a:ea typeface="华文隶书" panose="02010800040101010101" pitchFamily="2" charset="-122"/>
              <a:cs typeface="Times New Roman" panose="02020603050405020304" charset="0"/>
            </a:endParaRPr>
          </a:p>
          <a:p>
            <a:pPr>
              <a:lnSpc>
                <a:spcPts val="3860"/>
              </a:lnSpc>
            </a:pPr>
            <a:r>
              <a:rPr lang="en-US" altLang="zh-CN" sz="3200" b="1" dirty="0" smtClean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Missy </a:t>
            </a:r>
            <a:r>
              <a:rPr lang="en-US" altLang="zh-CN" sz="3200" b="1" u="sng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had difficulty hiding his glee</a:t>
            </a:r>
            <a:r>
              <a:rPr lang="en-US" altLang="zh-CN" sz="3200" b="1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. He </a:t>
            </a:r>
            <a:r>
              <a:rPr lang="en-US" altLang="zh-CN" sz="3200" b="1" u="sng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caught my eyes and gave </a:t>
            </a:r>
            <a:endParaRPr lang="en-US" altLang="zh-CN" sz="3200" b="1" u="sng" dirty="0" smtClean="0">
              <a:solidFill>
                <a:srgbClr val="0070C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>
              <a:lnSpc>
                <a:spcPts val="3860"/>
              </a:lnSpc>
            </a:pPr>
            <a:r>
              <a:rPr lang="en-US" altLang="zh-CN" sz="3200" b="1" u="sng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zh-CN" sz="3200" b="1" u="sng" dirty="0" smtClean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me </a:t>
            </a:r>
            <a:r>
              <a:rPr lang="en-US" altLang="zh-CN" sz="3200" b="1" u="sng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the </a:t>
            </a:r>
            <a:r>
              <a:rPr lang="en-US" altLang="zh-CN" sz="3200" b="1" u="sng" dirty="0" smtClean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thumbs-up.</a:t>
            </a:r>
            <a:endParaRPr lang="zh-CN" altLang="zh-CN" u="sng" dirty="0"/>
          </a:p>
          <a:p>
            <a:pPr>
              <a:lnSpc>
                <a:spcPts val="3860"/>
              </a:lnSpc>
            </a:pPr>
            <a:endParaRPr dirty="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6" name="文本框 12"/>
          <p:cNvSpPr txBox="1"/>
          <p:nvPr>
            <p:custDataLst>
              <p:tags r:id="rId3"/>
            </p:custDataLst>
          </p:nvPr>
        </p:nvSpPr>
        <p:spPr>
          <a:xfrm>
            <a:off x="277514" y="36260"/>
            <a:ext cx="1827733" cy="58356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solidFill>
                  <a:srgbClr val="FFC000"/>
                </a:solidFill>
                <a:latin typeface="华文隶书" panose="02010800040101010101" pitchFamily="2" charset="-122"/>
                <a:ea typeface="华文隶书" panose="02010800040101010101" pitchFamily="2" charset="-122"/>
              </a:rPr>
              <a:t>语料积累</a:t>
            </a:r>
            <a:endParaRPr lang="zh-CN" altLang="en-US" sz="3200" b="1" dirty="0">
              <a:solidFill>
                <a:srgbClr val="FFC000"/>
              </a:solidFill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456119" y="72297"/>
            <a:ext cx="9626025" cy="5847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3200" b="1" dirty="0">
                <a:solidFill>
                  <a:schemeClr val="accent2">
                    <a:lumMod val="75000"/>
                  </a:schemeClr>
                </a:solidFill>
                <a:latin typeface="华文隶书" panose="02010800040101010101" pitchFamily="2" charset="-122"/>
                <a:ea typeface="华文隶书" panose="02010800040101010101" pitchFamily="2" charset="-122"/>
              </a:rPr>
              <a:t>有关</a:t>
            </a:r>
            <a:r>
              <a:rPr lang="zh-CN" altLang="en-US" sz="3200" b="1" dirty="0" smtClean="0">
                <a:solidFill>
                  <a:schemeClr val="accent2">
                    <a:lumMod val="75000"/>
                  </a:schemeClr>
                </a:solidFill>
                <a:latin typeface="华文隶书" panose="02010800040101010101" pitchFamily="2" charset="-122"/>
                <a:ea typeface="华文隶书" panose="02010800040101010101" pitchFamily="2" charset="-122"/>
              </a:rPr>
              <a:t>鼓起勇气、如释重负的描写</a:t>
            </a:r>
            <a:endParaRPr lang="zh-CN" altLang="en-US" sz="3200" b="1" dirty="0">
              <a:solidFill>
                <a:schemeClr val="accent2">
                  <a:lumMod val="75000"/>
                </a:schemeClr>
              </a:solidFill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直角三角形 17"/>
          <p:cNvSpPr/>
          <p:nvPr>
            <p:custDataLst>
              <p:tags r:id="rId1"/>
            </p:custDataLst>
          </p:nvPr>
        </p:nvSpPr>
        <p:spPr>
          <a:xfrm flipV="1">
            <a:off x="57075" y="55344"/>
            <a:ext cx="254000" cy="254000"/>
          </a:xfrm>
          <a:prstGeom prst="rtTriangl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C000"/>
              </a:solidFill>
            </a:endParaRPr>
          </a:p>
        </p:txBody>
      </p:sp>
      <p:sp>
        <p:nvSpPr>
          <p:cNvPr id="17" name="直角三角形 16"/>
          <p:cNvSpPr/>
          <p:nvPr>
            <p:custDataLst>
              <p:tags r:id="rId2"/>
            </p:custDataLst>
          </p:nvPr>
        </p:nvSpPr>
        <p:spPr>
          <a:xfrm flipH="1">
            <a:off x="4224289" y="383806"/>
            <a:ext cx="254000" cy="254000"/>
          </a:xfrm>
          <a:prstGeom prst="rtTriangl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C000"/>
              </a:solidFill>
            </a:endParaRPr>
          </a:p>
        </p:txBody>
      </p:sp>
      <p:sp>
        <p:nvSpPr>
          <p:cNvPr id="6" name="文本框 12"/>
          <p:cNvSpPr txBox="1"/>
          <p:nvPr>
            <p:custDataLst>
              <p:tags r:id="rId3"/>
            </p:custDataLst>
          </p:nvPr>
        </p:nvSpPr>
        <p:spPr>
          <a:xfrm>
            <a:off x="277513" y="36260"/>
            <a:ext cx="3946776" cy="58477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solidFill>
                  <a:srgbClr val="FFC000"/>
                </a:solidFill>
                <a:latin typeface="华文隶书" panose="02010800040101010101" pitchFamily="2" charset="-122"/>
                <a:ea typeface="华文隶书" panose="02010800040101010101" pitchFamily="2" charset="-122"/>
              </a:rPr>
              <a:t>教师下水作文与解析</a:t>
            </a:r>
            <a:endParaRPr lang="zh-CN" altLang="en-US" sz="3200" b="1" dirty="0">
              <a:solidFill>
                <a:srgbClr val="FFC000"/>
              </a:solidFill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3885" y="637806"/>
            <a:ext cx="6410366" cy="6124754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n-US" altLang="zh-CN" sz="3200" i="1" dirty="0" smtClean="0">
                <a:latin typeface="Times New Roman" panose="02020603050405020304" charset="0"/>
                <a:cs typeface="Times New Roman" panose="02020603050405020304" charset="0"/>
              </a:rPr>
              <a:t>    </a:t>
            </a:r>
            <a:r>
              <a:rPr lang="en-US" altLang="zh-CN" sz="2400" i="1" dirty="0" smtClean="0">
                <a:latin typeface="Times New Roman" panose="02020603050405020304" charset="0"/>
                <a:cs typeface="Times New Roman" panose="02020603050405020304" charset="0"/>
              </a:rPr>
              <a:t>Finally we presented Missy’s father with the car and the inquire began. </a:t>
            </a:r>
            <a:r>
              <a:rPr lang="en-US" altLang="zh-CN" sz="2400" b="1" dirty="0" smtClean="0">
                <a:latin typeface="Times New Roman" panose="02020603050405020304" charset="0"/>
                <a:cs typeface="Times New Roman" panose="02020603050405020304" charset="0"/>
              </a:rPr>
              <a:t>I </a:t>
            </a:r>
            <a:r>
              <a:rPr lang="en-US" altLang="zh-CN" sz="2400" b="1" u="sng" dirty="0" smtClean="0">
                <a:latin typeface="Times New Roman" panose="02020603050405020304" charset="0"/>
                <a:cs typeface="Times New Roman" panose="02020603050405020304" charset="0"/>
              </a:rPr>
              <a:t>stood rooted to </a:t>
            </a:r>
            <a:r>
              <a:rPr lang="en-US" altLang="zh-CN" sz="2400" b="1" dirty="0" smtClean="0">
                <a:latin typeface="Times New Roman" panose="02020603050405020304" charset="0"/>
                <a:cs typeface="Times New Roman" panose="02020603050405020304" charset="0"/>
              </a:rPr>
              <a:t>the ground, </a:t>
            </a:r>
            <a:r>
              <a:rPr lang="en-US" altLang="zh-CN" sz="2400" b="1" u="sng" dirty="0">
                <a:latin typeface="Times New Roman" panose="02020603050405020304" charset="0"/>
                <a:cs typeface="Times New Roman" panose="02020603050405020304" charset="0"/>
              </a:rPr>
              <a:t>lost for words </a:t>
            </a:r>
            <a:r>
              <a:rPr lang="en-US" altLang="zh-CN" sz="2400" b="1" dirty="0" smtClean="0">
                <a:latin typeface="Times New Roman" panose="02020603050405020304" charset="0"/>
                <a:cs typeface="Times New Roman" panose="02020603050405020304" charset="0"/>
              </a:rPr>
              <a:t>while Missy,  who </a:t>
            </a:r>
            <a:r>
              <a:rPr lang="en-US" altLang="zh-CN" sz="2400" b="1" u="sng" dirty="0">
                <a:latin typeface="Times New Roman" panose="02020603050405020304" charset="0"/>
                <a:cs typeface="Times New Roman" panose="02020603050405020304" charset="0"/>
              </a:rPr>
              <a:t>looked as if full of poise</a:t>
            </a:r>
            <a:r>
              <a:rPr lang="en-US" altLang="zh-CN" sz="2400" b="1" baseline="-25000" dirty="0" smtClean="0">
                <a:latin typeface="Times New Roman" panose="02020603050405020304" charset="0"/>
                <a:cs typeface="Times New Roman" panose="02020603050405020304" charset="0"/>
              </a:rPr>
              <a:t>(</a:t>
            </a:r>
            <a:r>
              <a:rPr lang="zh-CN" altLang="en-US" sz="2400" b="1" baseline="-25000" dirty="0" smtClean="0">
                <a:latin typeface="Times New Roman" panose="02020603050405020304" charset="0"/>
                <a:cs typeface="Times New Roman" panose="02020603050405020304" charset="0"/>
              </a:rPr>
              <a:t>看上去非常沉着</a:t>
            </a:r>
            <a:r>
              <a:rPr lang="en-US" altLang="zh-CN" sz="2400" b="1" baseline="-25000" dirty="0" smtClean="0">
                <a:latin typeface="Times New Roman" panose="02020603050405020304" charset="0"/>
                <a:cs typeface="Times New Roman" panose="02020603050405020304" charset="0"/>
              </a:rPr>
              <a:t>)</a:t>
            </a:r>
            <a:r>
              <a:rPr lang="en-US" altLang="zh-CN" sz="2400" b="1" dirty="0" smtClean="0">
                <a:latin typeface="Times New Roman" panose="02020603050405020304" charset="0"/>
                <a:cs typeface="Times New Roman" panose="02020603050405020304" charset="0"/>
              </a:rPr>
              <a:t>, was </a:t>
            </a:r>
            <a:r>
              <a:rPr lang="en-US" altLang="zh-CN" sz="2400" b="1" u="sng" dirty="0">
                <a:latin typeface="Times New Roman" panose="02020603050405020304" charset="0"/>
                <a:cs typeface="Times New Roman" panose="02020603050405020304" charset="0"/>
              </a:rPr>
              <a:t>in his element blurting out</a:t>
            </a:r>
            <a:r>
              <a:rPr lang="en-US" altLang="zh-CN" sz="2400" b="1" baseline="-25000" dirty="0" smtClean="0">
                <a:latin typeface="Times New Roman" panose="02020603050405020304" charset="0"/>
                <a:cs typeface="Times New Roman" panose="02020603050405020304" charset="0"/>
              </a:rPr>
              <a:t>(</a:t>
            </a:r>
            <a:r>
              <a:rPr lang="zh-CN" altLang="en-US" sz="2400" b="1" baseline="-25000" dirty="0" smtClean="0">
                <a:latin typeface="Times New Roman" panose="02020603050405020304" charset="0"/>
                <a:cs typeface="Times New Roman" panose="02020603050405020304" charset="0"/>
              </a:rPr>
              <a:t>脱口而出</a:t>
            </a:r>
            <a:r>
              <a:rPr lang="en-US" altLang="zh-CN" sz="2400" b="1" baseline="-25000" dirty="0" smtClean="0">
                <a:latin typeface="Times New Roman" panose="02020603050405020304" charset="0"/>
                <a:cs typeface="Times New Roman" panose="02020603050405020304" charset="0"/>
              </a:rPr>
              <a:t>) </a:t>
            </a:r>
            <a:r>
              <a:rPr lang="en-US" altLang="zh-CN" sz="2400" b="1" dirty="0" smtClean="0">
                <a:latin typeface="Times New Roman" panose="02020603050405020304" charset="0"/>
                <a:cs typeface="Times New Roman" panose="02020603050405020304" charset="0"/>
              </a:rPr>
              <a:t>his seemingly persuasive story.  Hardly did he </a:t>
            </a:r>
            <a:r>
              <a:rPr lang="en-US" altLang="zh-CN" sz="2400" b="1" u="sng" dirty="0">
                <a:latin typeface="Times New Roman" panose="02020603050405020304" charset="0"/>
                <a:cs typeface="Times New Roman" panose="02020603050405020304" charset="0"/>
              </a:rPr>
              <a:t>show any sign of panic </a:t>
            </a:r>
            <a:r>
              <a:rPr lang="en-US" altLang="zh-CN" sz="2400" b="1" dirty="0" smtClean="0">
                <a:latin typeface="Times New Roman" panose="02020603050405020304" charset="0"/>
                <a:cs typeface="Times New Roman" panose="02020603050405020304" charset="0"/>
              </a:rPr>
              <a:t>or restlessness. After his vivid explanation, </a:t>
            </a:r>
            <a:r>
              <a:rPr lang="en-US" altLang="zh-CN" sz="2400" b="1" u="sng" dirty="0">
                <a:latin typeface="Times New Roman" panose="02020603050405020304" charset="0"/>
                <a:cs typeface="Times New Roman" panose="02020603050405020304" charset="0"/>
              </a:rPr>
              <a:t>there was complete silence for a few seconds</a:t>
            </a:r>
            <a:r>
              <a:rPr lang="en-US" altLang="zh-CN" sz="2400" b="1" dirty="0" smtClean="0">
                <a:latin typeface="Times New Roman" panose="02020603050405020304" charset="0"/>
                <a:cs typeface="Times New Roman" panose="02020603050405020304" charset="0"/>
              </a:rPr>
              <a:t>. </a:t>
            </a:r>
            <a:r>
              <a:rPr lang="en-US" altLang="zh-CN" sz="2400" b="1" dirty="0">
                <a:latin typeface="Times New Roman" panose="02020603050405020304" charset="0"/>
                <a:cs typeface="Times New Roman" panose="02020603050405020304" charset="0"/>
              </a:rPr>
              <a:t>Unexpectedly, however, the pieces of bark sticking to the dent fell out </a:t>
            </a:r>
            <a:r>
              <a:rPr lang="en-US" altLang="zh-CN" sz="2400" b="1" u="sng" dirty="0">
                <a:latin typeface="Times New Roman" panose="02020603050405020304" charset="0"/>
                <a:cs typeface="Times New Roman" panose="02020603050405020304" charset="0"/>
              </a:rPr>
              <a:t>in the nick of </a:t>
            </a:r>
            <a:r>
              <a:rPr lang="en-US" altLang="zh-CN" sz="2400" b="1" u="sng" dirty="0" smtClean="0">
                <a:latin typeface="Times New Roman" panose="02020603050405020304" charset="0"/>
                <a:cs typeface="Times New Roman" panose="02020603050405020304" charset="0"/>
              </a:rPr>
              <a:t>time</a:t>
            </a:r>
            <a:r>
              <a:rPr lang="en-US" altLang="zh-CN" sz="2400" b="1" u="sng" baseline="-25000" dirty="0" smtClean="0">
                <a:latin typeface="Times New Roman" panose="02020603050405020304" charset="0"/>
                <a:cs typeface="Times New Roman" panose="02020603050405020304" charset="0"/>
              </a:rPr>
              <a:t>(</a:t>
            </a:r>
            <a:r>
              <a:rPr lang="zh-CN" altLang="en-US" sz="2400" b="1" u="sng" baseline="-25000" dirty="0">
                <a:latin typeface="Times New Roman" panose="02020603050405020304" charset="0"/>
                <a:cs typeface="Times New Roman" panose="02020603050405020304" charset="0"/>
              </a:rPr>
              <a:t>关键时刻</a:t>
            </a:r>
            <a:r>
              <a:rPr lang="en-US" altLang="zh-CN" sz="2400" b="1" u="sng" baseline="-25000" dirty="0" smtClean="0">
                <a:latin typeface="Times New Roman" panose="02020603050405020304" charset="0"/>
                <a:cs typeface="Times New Roman" panose="02020603050405020304" charset="0"/>
              </a:rPr>
              <a:t>)</a:t>
            </a:r>
            <a:r>
              <a:rPr lang="en-US" altLang="zh-CN" sz="2400" b="1" dirty="0" smtClean="0">
                <a:latin typeface="Times New Roman" panose="02020603050405020304" charset="0"/>
                <a:cs typeface="Times New Roman" panose="02020603050405020304" charset="0"/>
              </a:rPr>
              <a:t>, which caught her father’s attention immediately. He stepped forward to take a closer look at the dent. “Is that true?” </a:t>
            </a:r>
            <a:r>
              <a:rPr lang="en-US" altLang="zh-CN" sz="2400" b="1" u="sng" dirty="0">
                <a:latin typeface="Times New Roman" panose="02020603050405020304" charset="0"/>
                <a:cs typeface="Times New Roman" panose="02020603050405020304" charset="0"/>
              </a:rPr>
              <a:t>Jerking his head in my direction</a:t>
            </a:r>
            <a:r>
              <a:rPr lang="en-US" altLang="zh-CN" sz="2400" b="1" dirty="0" smtClean="0">
                <a:latin typeface="Times New Roman" panose="02020603050405020304" charset="0"/>
                <a:cs typeface="Times New Roman" panose="02020603050405020304" charset="0"/>
              </a:rPr>
              <a:t>, he enquired, “ I know </a:t>
            </a:r>
            <a:r>
              <a:rPr lang="en-US" altLang="zh-CN" sz="2400" b="1" u="sng" dirty="0" smtClean="0">
                <a:latin typeface="Times New Roman" panose="02020603050405020304" charset="0"/>
                <a:cs typeface="Times New Roman" panose="02020603050405020304" charset="0"/>
              </a:rPr>
              <a:t>you are the last person to lie to me</a:t>
            </a:r>
            <a:r>
              <a:rPr lang="en-US" altLang="zh-CN" sz="2400" b="1" dirty="0" smtClean="0">
                <a:latin typeface="Times New Roman" panose="02020603050405020304" charset="0"/>
                <a:cs typeface="Times New Roman" panose="02020603050405020304" charset="0"/>
              </a:rPr>
              <a:t>.”</a:t>
            </a:r>
            <a:endParaRPr lang="en-US" altLang="zh-CN" sz="2400" b="1" dirty="0" smtClean="0">
              <a:latin typeface="Times New Roman" panose="02020603050405020304" charset="0"/>
              <a:cs typeface="Times New Roman" panose="02020603050405020304" charset="0"/>
            </a:endParaRPr>
          </a:p>
          <a:p>
            <a:pPr algn="just"/>
            <a:endParaRPr lang="zh-CN" altLang="en-US" sz="2400" b="1" dirty="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84251" y="646026"/>
            <a:ext cx="5707749" cy="243143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CN" altLang="en-US" sz="2400" b="1" dirty="0" smtClean="0">
                <a:solidFill>
                  <a:schemeClr val="accent2">
                    <a:lumMod val="75000"/>
                  </a:schemeClr>
                </a:solidFill>
                <a:latin typeface="华文新魏" panose="02010800040101010101" pitchFamily="2" charset="-122"/>
                <a:ea typeface="华文新魏" panose="02010800040101010101" pitchFamily="2" charset="-122"/>
                <a:cs typeface="Times New Roman" panose="02020603050405020304" charset="0"/>
              </a:rPr>
              <a:t>创作意图</a:t>
            </a:r>
            <a:endParaRPr lang="en-US" altLang="zh-CN" sz="2400" b="1" dirty="0" smtClean="0">
              <a:solidFill>
                <a:schemeClr val="accent2">
                  <a:lumMod val="75000"/>
                </a:schemeClr>
              </a:solidFill>
              <a:latin typeface="华文新魏" panose="02010800040101010101" pitchFamily="2" charset="-122"/>
              <a:ea typeface="华文新魏" panose="02010800040101010101" pitchFamily="2" charset="-122"/>
              <a:cs typeface="Times New Roman" panose="02020603050405020304" charset="0"/>
            </a:endParaRPr>
          </a:p>
          <a:p>
            <a:pPr algn="just"/>
            <a:r>
              <a:rPr lang="zh-CN" altLang="en-US" sz="2400" b="1" dirty="0" smtClean="0">
                <a:solidFill>
                  <a:schemeClr val="accent2">
                    <a:lumMod val="75000"/>
                  </a:schemeClr>
                </a:solidFill>
                <a:latin typeface="华文新魏" panose="02010800040101010101" pitchFamily="2" charset="-122"/>
                <a:ea typeface="华文新魏" panose="02010800040101010101" pitchFamily="2" charset="-122"/>
                <a:cs typeface="Times New Roman" panose="02020603050405020304" charset="0"/>
              </a:rPr>
              <a:t>        第</a:t>
            </a:r>
            <a:r>
              <a:rPr lang="en-US" altLang="zh-CN" sz="2400" b="1" dirty="0" smtClean="0">
                <a:solidFill>
                  <a:schemeClr val="accent2">
                    <a:lumMod val="75000"/>
                  </a:schemeClr>
                </a:solidFill>
                <a:latin typeface="华文新魏" panose="02010800040101010101" pitchFamily="2" charset="-122"/>
                <a:ea typeface="华文新魏" panose="02010800040101010101" pitchFamily="2" charset="-122"/>
                <a:cs typeface="Times New Roman" panose="02020603050405020304" charset="0"/>
              </a:rPr>
              <a:t>1</a:t>
            </a:r>
            <a:r>
              <a:rPr lang="zh-CN" altLang="en-US" sz="2400" b="1" dirty="0" smtClean="0">
                <a:solidFill>
                  <a:schemeClr val="accent2">
                    <a:lumMod val="75000"/>
                  </a:schemeClr>
                </a:solidFill>
                <a:latin typeface="华文新魏" panose="02010800040101010101" pitchFamily="2" charset="-122"/>
                <a:ea typeface="华文新魏" panose="02010800040101010101" pitchFamily="2" charset="-122"/>
                <a:cs typeface="Times New Roman" panose="02020603050405020304" charset="0"/>
              </a:rPr>
              <a:t>处通过描写“我”的慌张来凸显</a:t>
            </a:r>
            <a:r>
              <a:rPr lang="en-US" altLang="zh-CN" sz="2400" b="1" dirty="0" smtClean="0">
                <a:solidFill>
                  <a:schemeClr val="accent2">
                    <a:lumMod val="75000"/>
                  </a:schemeClr>
                </a:solidFill>
                <a:latin typeface="华文新魏" panose="02010800040101010101" pitchFamily="2" charset="-122"/>
                <a:ea typeface="华文新魏" panose="02010800040101010101" pitchFamily="2" charset="-122"/>
                <a:cs typeface="Times New Roman" panose="02020603050405020304" charset="0"/>
              </a:rPr>
              <a:t>Missy</a:t>
            </a:r>
            <a:r>
              <a:rPr lang="zh-CN" altLang="en-US" sz="2400" b="1" dirty="0" smtClean="0">
                <a:solidFill>
                  <a:schemeClr val="accent2">
                    <a:lumMod val="75000"/>
                  </a:schemeClr>
                </a:solidFill>
                <a:latin typeface="华文新魏" panose="02010800040101010101" pitchFamily="2" charset="-122"/>
                <a:ea typeface="华文新魏" panose="02010800040101010101" pitchFamily="2" charset="-122"/>
                <a:cs typeface="Times New Roman" panose="02020603050405020304" charset="0"/>
              </a:rPr>
              <a:t>的镇定自若，回应原文中所说的：</a:t>
            </a:r>
            <a:r>
              <a:rPr lang="en-US" altLang="zh-CN" sz="2400" b="1" dirty="0" smtClean="0">
                <a:solidFill>
                  <a:schemeClr val="accent2">
                    <a:lumMod val="75000"/>
                  </a:schemeClr>
                </a:solidFill>
                <a:latin typeface="华文新魏" panose="02010800040101010101" pitchFamily="2" charset="-122"/>
                <a:ea typeface="华文新魏" panose="02010800040101010101" pitchFamily="2" charset="-122"/>
                <a:cs typeface="Times New Roman" panose="02020603050405020304" charset="0"/>
              </a:rPr>
              <a:t>Missy</a:t>
            </a:r>
            <a:r>
              <a:rPr lang="zh-CN" altLang="en-US" sz="2400" b="1" dirty="0" smtClean="0">
                <a:solidFill>
                  <a:schemeClr val="accent2">
                    <a:lumMod val="75000"/>
                  </a:schemeClr>
                </a:solidFill>
                <a:latin typeface="华文新魏" panose="02010800040101010101" pitchFamily="2" charset="-122"/>
                <a:ea typeface="华文新魏" panose="02010800040101010101" pitchFamily="2" charset="-122"/>
                <a:cs typeface="Times New Roman" panose="02020603050405020304" charset="0"/>
              </a:rPr>
              <a:t>总能想到方法让事情按照她的意图进展。通过对</a:t>
            </a:r>
            <a:r>
              <a:rPr lang="en-US" altLang="zh-CN" sz="2400" b="1" dirty="0" smtClean="0">
                <a:solidFill>
                  <a:schemeClr val="accent2">
                    <a:lumMod val="75000"/>
                  </a:schemeClr>
                </a:solidFill>
                <a:latin typeface="华文新魏" panose="02010800040101010101" pitchFamily="2" charset="-122"/>
                <a:ea typeface="华文新魏" panose="02010800040101010101" pitchFamily="2" charset="-122"/>
                <a:cs typeface="Times New Roman" panose="02020603050405020304" charset="0"/>
              </a:rPr>
              <a:t>Missy</a:t>
            </a:r>
            <a:r>
              <a:rPr lang="zh-CN" altLang="en-US" sz="3200" b="1" u="sng" dirty="0" smtClean="0">
                <a:solidFill>
                  <a:srgbClr val="FF0000"/>
                </a:solidFill>
                <a:latin typeface="华文新魏" panose="02010800040101010101" pitchFamily="2" charset="-122"/>
                <a:ea typeface="华文新魏" panose="02010800040101010101" pitchFamily="2" charset="-122"/>
                <a:cs typeface="Times New Roman" panose="02020603050405020304" charset="0"/>
              </a:rPr>
              <a:t>表情和动作</a:t>
            </a:r>
            <a:r>
              <a:rPr lang="zh-CN" altLang="en-US" sz="2400" b="1" dirty="0" smtClean="0">
                <a:solidFill>
                  <a:schemeClr val="accent2">
                    <a:lumMod val="75000"/>
                  </a:schemeClr>
                </a:solidFill>
                <a:latin typeface="华文新魏" panose="02010800040101010101" pitchFamily="2" charset="-122"/>
                <a:ea typeface="华文新魏" panose="02010800040101010101" pitchFamily="2" charset="-122"/>
                <a:cs typeface="Times New Roman" panose="02020603050405020304" charset="0"/>
              </a:rPr>
              <a:t>的描写使得人物性格跃然纸上。</a:t>
            </a:r>
            <a:endParaRPr lang="zh-CN" altLang="en-US" sz="2400" b="1" dirty="0">
              <a:solidFill>
                <a:schemeClr val="accent2">
                  <a:lumMod val="75000"/>
                </a:schemeClr>
              </a:solidFill>
              <a:latin typeface="华文新魏" panose="02010800040101010101" pitchFamily="2" charset="-122"/>
              <a:ea typeface="华文新魏" panose="02010800040101010101" pitchFamily="2" charset="-122"/>
              <a:cs typeface="Times New Roman" panose="0202060305040502030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334889" y="1118599"/>
            <a:ext cx="303028" cy="40011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2000" b="1" dirty="0" smtClean="0">
                <a:solidFill>
                  <a:srgbClr val="FF000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1</a:t>
            </a:r>
            <a:endParaRPr lang="zh-CN" altLang="en-US" sz="2000" b="1" dirty="0">
              <a:solidFill>
                <a:srgbClr val="FF0000"/>
              </a:solidFill>
              <a:latin typeface="华文新魏" panose="02010800040101010101" pitchFamily="2" charset="-122"/>
              <a:ea typeface="华文新魏" panose="02010800040101010101" pitchFamily="2" charset="-122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51291" y="2880606"/>
            <a:ext cx="303028" cy="40011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2000" b="1" dirty="0">
                <a:solidFill>
                  <a:srgbClr val="FF000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2</a:t>
            </a:r>
            <a:endParaRPr lang="zh-CN" altLang="en-US" sz="2000" b="1" dirty="0">
              <a:solidFill>
                <a:srgbClr val="FF0000"/>
              </a:solidFill>
              <a:latin typeface="华文新魏" panose="02010800040101010101" pitchFamily="2" charset="-122"/>
              <a:ea typeface="华文新魏" panose="02010800040101010101" pitchFamily="2" charset="-122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484251" y="3080661"/>
            <a:ext cx="5707749" cy="132343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zh-CN" altLang="en-US" sz="2400" b="1" dirty="0" smtClean="0">
                <a:solidFill>
                  <a:schemeClr val="accent2">
                    <a:lumMod val="75000"/>
                  </a:schemeClr>
                </a:solidFill>
                <a:latin typeface="华文新魏" panose="02010800040101010101" pitchFamily="2" charset="-122"/>
                <a:ea typeface="华文新魏" panose="02010800040101010101" pitchFamily="2" charset="-122"/>
                <a:cs typeface="Times New Roman" panose="02020603050405020304" charset="0"/>
              </a:rPr>
              <a:t>        第</a:t>
            </a:r>
            <a:r>
              <a:rPr lang="en-US" altLang="zh-CN" sz="2400" b="1" dirty="0">
                <a:solidFill>
                  <a:schemeClr val="accent2">
                    <a:lumMod val="75000"/>
                  </a:schemeClr>
                </a:solidFill>
                <a:latin typeface="华文新魏" panose="02010800040101010101" pitchFamily="2" charset="-122"/>
                <a:ea typeface="华文新魏" panose="02010800040101010101" pitchFamily="2" charset="-122"/>
                <a:cs typeface="Times New Roman" panose="02020603050405020304" charset="0"/>
              </a:rPr>
              <a:t>2</a:t>
            </a:r>
            <a:r>
              <a:rPr lang="zh-CN" altLang="en-US" sz="2400" b="1" dirty="0" smtClean="0">
                <a:solidFill>
                  <a:schemeClr val="accent2">
                    <a:lumMod val="75000"/>
                  </a:schemeClr>
                </a:solidFill>
                <a:latin typeface="华文新魏" panose="02010800040101010101" pitchFamily="2" charset="-122"/>
                <a:ea typeface="华文新魏" panose="02010800040101010101" pitchFamily="2" charset="-122"/>
                <a:cs typeface="Times New Roman" panose="02020603050405020304" charset="0"/>
              </a:rPr>
              <a:t>处通过周边</a:t>
            </a:r>
            <a:r>
              <a:rPr lang="zh-CN" altLang="en-US" sz="3200" b="1" u="sng" dirty="0">
                <a:solidFill>
                  <a:srgbClr val="FF0000"/>
                </a:solidFill>
                <a:latin typeface="华文新魏" panose="02010800040101010101" pitchFamily="2" charset="-122"/>
                <a:ea typeface="华文新魏" panose="02010800040101010101" pitchFamily="2" charset="-122"/>
                <a:cs typeface="Times New Roman" panose="02020603050405020304" charset="0"/>
              </a:rPr>
              <a:t>环境描写</a:t>
            </a:r>
            <a:r>
              <a:rPr lang="zh-CN" altLang="en-US" sz="2400" b="1" dirty="0" smtClean="0">
                <a:solidFill>
                  <a:schemeClr val="accent2">
                    <a:lumMod val="75000"/>
                  </a:schemeClr>
                </a:solidFill>
                <a:latin typeface="华文新魏" panose="02010800040101010101" pitchFamily="2" charset="-122"/>
                <a:ea typeface="华文新魏" panose="02010800040101010101" pitchFamily="2" charset="-122"/>
                <a:cs typeface="Times New Roman" panose="02020603050405020304" charset="0"/>
              </a:rPr>
              <a:t>，从侧面来烘托“我”内心的慌张与无措，同时承上启下，为真相的败露埋下伏笔。</a:t>
            </a:r>
            <a:endParaRPr lang="zh-CN" altLang="en-US" sz="2400" b="1" dirty="0">
              <a:solidFill>
                <a:schemeClr val="accent2">
                  <a:lumMod val="75000"/>
                </a:schemeClr>
              </a:solidFill>
              <a:latin typeface="华文新魏" panose="02010800040101010101" pitchFamily="2" charset="-122"/>
              <a:ea typeface="华文新魏" panose="02010800040101010101" pitchFamily="2" charset="-122"/>
              <a:cs typeface="Times New Roman" panose="0202060305040502030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748457" y="4755480"/>
            <a:ext cx="303028" cy="40011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2000" b="1" dirty="0" smtClean="0">
                <a:solidFill>
                  <a:srgbClr val="FF000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3</a:t>
            </a:r>
            <a:endParaRPr lang="zh-CN" altLang="en-US" sz="2000" b="1" dirty="0">
              <a:solidFill>
                <a:srgbClr val="FF0000"/>
              </a:solidFill>
              <a:latin typeface="华文新魏" panose="02010800040101010101" pitchFamily="2" charset="-122"/>
              <a:ea typeface="华文新魏" panose="02010800040101010101" pitchFamily="2" charset="-122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484247" y="4379133"/>
            <a:ext cx="5707749" cy="243143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zh-CN" altLang="en-US" sz="2400" b="1" dirty="0" smtClean="0">
                <a:solidFill>
                  <a:schemeClr val="accent2">
                    <a:lumMod val="75000"/>
                  </a:schemeClr>
                </a:solidFill>
                <a:latin typeface="华文新魏" panose="02010800040101010101" pitchFamily="2" charset="-122"/>
                <a:ea typeface="华文新魏" panose="02010800040101010101" pitchFamily="2" charset="-122"/>
                <a:cs typeface="Times New Roman" panose="02020603050405020304" charset="0"/>
              </a:rPr>
              <a:t>        第</a:t>
            </a:r>
            <a:r>
              <a:rPr lang="en-US" altLang="zh-CN" sz="2400" b="1" dirty="0" smtClean="0">
                <a:solidFill>
                  <a:schemeClr val="accent2">
                    <a:lumMod val="75000"/>
                  </a:schemeClr>
                </a:solidFill>
                <a:latin typeface="华文新魏" panose="02010800040101010101" pitchFamily="2" charset="-122"/>
                <a:ea typeface="华文新魏" panose="02010800040101010101" pitchFamily="2" charset="-122"/>
                <a:cs typeface="Times New Roman" panose="02020603050405020304" charset="0"/>
              </a:rPr>
              <a:t>3</a:t>
            </a:r>
            <a:r>
              <a:rPr lang="zh-CN" altLang="en-US" sz="2400" b="1" dirty="0" smtClean="0">
                <a:solidFill>
                  <a:schemeClr val="accent2">
                    <a:lumMod val="75000"/>
                  </a:schemeClr>
                </a:solidFill>
                <a:latin typeface="华文新魏" panose="02010800040101010101" pitchFamily="2" charset="-122"/>
                <a:ea typeface="华文新魏" panose="02010800040101010101" pitchFamily="2" charset="-122"/>
                <a:cs typeface="Times New Roman" panose="02020603050405020304" charset="0"/>
              </a:rPr>
              <a:t>处没有直接说明父亲的怀疑，而是通过一系列</a:t>
            </a:r>
            <a:r>
              <a:rPr lang="zh-CN" altLang="en-US" sz="3200" b="1" u="sng" dirty="0">
                <a:solidFill>
                  <a:srgbClr val="FF0000"/>
                </a:solidFill>
                <a:latin typeface="华文新魏" panose="02010800040101010101" pitchFamily="2" charset="-122"/>
                <a:ea typeface="华文新魏" panose="02010800040101010101" pitchFamily="2" charset="-122"/>
                <a:cs typeface="Times New Roman" panose="02020603050405020304" charset="0"/>
              </a:rPr>
              <a:t>动作和语言</a:t>
            </a:r>
            <a:r>
              <a:rPr lang="zh-CN" altLang="en-US" sz="2400" b="1" dirty="0" smtClean="0">
                <a:solidFill>
                  <a:schemeClr val="accent2">
                    <a:lumMod val="75000"/>
                  </a:schemeClr>
                </a:solidFill>
                <a:latin typeface="华文新魏" panose="02010800040101010101" pitchFamily="2" charset="-122"/>
                <a:ea typeface="华文新魏" panose="02010800040101010101" pitchFamily="2" charset="-122"/>
                <a:cs typeface="Times New Roman" panose="02020603050405020304" charset="0"/>
              </a:rPr>
              <a:t>的描写，让读者自然体会到父亲已经心生疑虑，同时与第二段第一句自然衔接。体现了小说创作中</a:t>
            </a:r>
            <a:r>
              <a:rPr lang="en-US" altLang="zh-CN" sz="2400" b="1" dirty="0">
                <a:solidFill>
                  <a:schemeClr val="accent2">
                    <a:lumMod val="75000"/>
                  </a:schemeClr>
                </a:solidFill>
                <a:latin typeface="华文新魏" panose="02010800040101010101" pitchFamily="2" charset="-122"/>
                <a:ea typeface="华文新魏" panose="02010800040101010101" pitchFamily="2" charset="-122"/>
                <a:cs typeface="Times New Roman" panose="02020603050405020304" charset="0"/>
              </a:rPr>
              <a:t> </a:t>
            </a:r>
            <a:r>
              <a:rPr lang="en-US" altLang="zh-CN" sz="2400" b="1" dirty="0" smtClean="0">
                <a:solidFill>
                  <a:schemeClr val="accent2">
                    <a:lumMod val="75000"/>
                  </a:schemeClr>
                </a:solidFill>
                <a:latin typeface="华文新魏" panose="02010800040101010101" pitchFamily="2" charset="-122"/>
                <a:ea typeface="华文新魏" panose="02010800040101010101" pitchFamily="2" charset="-122"/>
                <a:cs typeface="Times New Roman" panose="02020603050405020304" charset="0"/>
              </a:rPr>
              <a:t>“To show it</a:t>
            </a:r>
            <a:r>
              <a:rPr lang="zh-CN" altLang="en-US" sz="2400" b="1" dirty="0" smtClean="0">
                <a:solidFill>
                  <a:schemeClr val="accent2">
                    <a:lumMod val="75000"/>
                  </a:schemeClr>
                </a:solidFill>
                <a:latin typeface="华文新魏" panose="02010800040101010101" pitchFamily="2" charset="-122"/>
                <a:ea typeface="华文新魏" panose="02010800040101010101" pitchFamily="2" charset="-122"/>
                <a:cs typeface="Times New Roman" panose="02020603050405020304" charset="0"/>
              </a:rPr>
              <a:t>，</a:t>
            </a:r>
            <a:r>
              <a:rPr lang="en-US" altLang="zh-CN" sz="2400" b="1" dirty="0" smtClean="0">
                <a:solidFill>
                  <a:schemeClr val="accent2">
                    <a:lumMod val="75000"/>
                  </a:schemeClr>
                </a:solidFill>
                <a:latin typeface="华文新魏" panose="02010800040101010101" pitchFamily="2" charset="-122"/>
                <a:ea typeface="华文新魏" panose="02010800040101010101" pitchFamily="2" charset="-122"/>
                <a:cs typeface="Times New Roman" panose="02020603050405020304" charset="0"/>
              </a:rPr>
              <a:t>not to tell it.”</a:t>
            </a:r>
            <a:r>
              <a:rPr lang="zh-CN" altLang="en-US" sz="2400" b="1" dirty="0" smtClean="0">
                <a:solidFill>
                  <a:schemeClr val="accent2">
                    <a:lumMod val="75000"/>
                  </a:schemeClr>
                </a:solidFill>
                <a:latin typeface="华文新魏" panose="02010800040101010101" pitchFamily="2" charset="-122"/>
                <a:ea typeface="华文新魏" panose="02010800040101010101" pitchFamily="2" charset="-122"/>
                <a:cs typeface="Times New Roman" panose="02020603050405020304" charset="0"/>
              </a:rPr>
              <a:t>的创作原则。</a:t>
            </a:r>
            <a:endParaRPr lang="zh-CN" altLang="en-US" sz="2400" b="1" dirty="0">
              <a:solidFill>
                <a:schemeClr val="accent2">
                  <a:lumMod val="75000"/>
                </a:schemeClr>
              </a:solidFill>
              <a:latin typeface="华文新魏" panose="02010800040101010101" pitchFamily="2" charset="-122"/>
              <a:ea typeface="华文新魏" panose="02010800040101010101" pitchFamily="2" charset="-122"/>
              <a:cs typeface="Times New Roman" panose="0202060305040502030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2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34487" y="0"/>
            <a:ext cx="7368363" cy="7041351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just">
              <a:lnSpc>
                <a:spcPts val="3860"/>
              </a:lnSpc>
            </a:pPr>
            <a:r>
              <a:rPr lang="en-US" altLang="zh-CN" sz="2400" i="1" dirty="0" smtClean="0">
                <a:latin typeface="Times New Roman" panose="02020603050405020304" charset="0"/>
                <a:cs typeface="Times New Roman" panose="02020603050405020304" charset="0"/>
              </a:rPr>
              <a:t>    Her father looked at me with great disbelief. </a:t>
            </a:r>
            <a:r>
              <a:rPr lang="en-US" altLang="zh-CN" sz="2400" b="1" u="sng" dirty="0" smtClean="0">
                <a:latin typeface="Times New Roman" panose="02020603050405020304" charset="0"/>
                <a:cs typeface="Times New Roman" panose="02020603050405020304" charset="0"/>
              </a:rPr>
              <a:t>Tugging at </a:t>
            </a:r>
            <a:r>
              <a:rPr lang="en-US" altLang="zh-CN" sz="2400" b="1" dirty="0" smtClean="0">
                <a:latin typeface="Times New Roman" panose="02020603050405020304" charset="0"/>
                <a:cs typeface="Times New Roman" panose="02020603050405020304" charset="0"/>
              </a:rPr>
              <a:t>the corner of my overcoat, I </a:t>
            </a:r>
            <a:r>
              <a:rPr lang="en-US" altLang="zh-CN" sz="2400" b="1" u="sng" dirty="0">
                <a:latin typeface="Times New Roman" panose="02020603050405020304" charset="0"/>
                <a:cs typeface="Times New Roman" panose="02020603050405020304" charset="0"/>
              </a:rPr>
              <a:t>kept my eyes off his face </a:t>
            </a:r>
            <a:r>
              <a:rPr lang="en-US" altLang="zh-CN" sz="2400" b="1" dirty="0" smtClean="0">
                <a:latin typeface="Times New Roman" panose="02020603050405020304" charset="0"/>
                <a:cs typeface="Times New Roman" panose="02020603050405020304" charset="0"/>
              </a:rPr>
              <a:t>and </a:t>
            </a:r>
            <a:r>
              <a:rPr lang="en-US" altLang="zh-CN" sz="2400" b="1" u="sng" dirty="0">
                <a:latin typeface="Times New Roman" panose="02020603050405020304" charset="0"/>
                <a:cs typeface="Times New Roman" panose="02020603050405020304" charset="0"/>
              </a:rPr>
              <a:t>broke into a sweat</a:t>
            </a:r>
            <a:r>
              <a:rPr lang="en-US" altLang="zh-CN" sz="2400" b="1" dirty="0" smtClean="0">
                <a:latin typeface="Times New Roman" panose="02020603050405020304" charset="0"/>
                <a:cs typeface="Times New Roman" panose="02020603050405020304" charset="0"/>
              </a:rPr>
              <a:t>. Missy’s father </a:t>
            </a:r>
            <a:r>
              <a:rPr lang="en-US" altLang="zh-CN" sz="2400" b="1" u="sng" dirty="0">
                <a:latin typeface="Times New Roman" panose="02020603050405020304" charset="0"/>
                <a:cs typeface="Times New Roman" panose="02020603050405020304" charset="0"/>
              </a:rPr>
              <a:t>advanced on </a:t>
            </a:r>
            <a:r>
              <a:rPr lang="en-US" altLang="zh-CN" sz="2400" b="1" dirty="0" smtClean="0">
                <a:latin typeface="Times New Roman" panose="02020603050405020304" charset="0"/>
                <a:cs typeface="Times New Roman" panose="02020603050405020304" charset="0"/>
              </a:rPr>
              <a:t>me, </a:t>
            </a:r>
            <a:r>
              <a:rPr lang="en-US" altLang="zh-CN" sz="2400" b="1" u="sng" dirty="0">
                <a:latin typeface="Times New Roman" panose="02020603050405020304" charset="0"/>
                <a:cs typeface="Times New Roman" panose="02020603050405020304" charset="0"/>
              </a:rPr>
              <a:t>squinting fixedly </a:t>
            </a:r>
            <a:r>
              <a:rPr lang="en-US" altLang="zh-CN" sz="2400" b="1" u="sng" dirty="0" smtClean="0">
                <a:latin typeface="Times New Roman" panose="02020603050405020304" charset="0"/>
                <a:cs typeface="Times New Roman" panose="02020603050405020304" charset="0"/>
              </a:rPr>
              <a:t>at </a:t>
            </a:r>
            <a:r>
              <a:rPr lang="en-US" altLang="zh-CN" sz="2400" b="1" dirty="0" smtClean="0">
                <a:latin typeface="Times New Roman" panose="02020603050405020304" charset="0"/>
                <a:cs typeface="Times New Roman" panose="02020603050405020304" charset="0"/>
              </a:rPr>
              <a:t>my face, whose </a:t>
            </a:r>
            <a:r>
              <a:rPr lang="en-US" altLang="zh-CN" sz="2400" b="1" u="sng" dirty="0" smtClean="0">
                <a:latin typeface="Times New Roman" panose="02020603050405020304" charset="0"/>
                <a:cs typeface="Times New Roman" panose="02020603050405020304" charset="0"/>
              </a:rPr>
              <a:t>expectant stares strained all my previous guts</a:t>
            </a:r>
            <a:r>
              <a:rPr lang="en-US" altLang="zh-CN" sz="2400" b="1" dirty="0" smtClean="0">
                <a:latin typeface="Times New Roman" panose="02020603050405020304" charset="0"/>
                <a:cs typeface="Times New Roman" panose="02020603050405020304" charset="0"/>
              </a:rPr>
              <a:t>. It was not long before I told him the whole story. </a:t>
            </a:r>
            <a:r>
              <a:rPr lang="en-US" altLang="zh-CN" sz="2400" b="1" dirty="0">
                <a:latin typeface="Times New Roman" panose="02020603050405020304" charset="0"/>
                <a:cs typeface="Times New Roman" panose="02020603050405020304" charset="0"/>
              </a:rPr>
              <a:t>My genuine explanation  </a:t>
            </a:r>
            <a:r>
              <a:rPr lang="en-US" altLang="zh-CN" sz="2400" b="1" u="sng" dirty="0">
                <a:latin typeface="Times New Roman" panose="02020603050405020304" charset="0"/>
                <a:cs typeface="Times New Roman" panose="02020603050405020304" charset="0"/>
              </a:rPr>
              <a:t>gave Missy the creeps</a:t>
            </a:r>
            <a:r>
              <a:rPr lang="en-US" altLang="zh-CN" sz="2400" b="1" dirty="0" smtClean="0">
                <a:latin typeface="Times New Roman" panose="02020603050405020304" charset="0"/>
                <a:cs typeface="Times New Roman" panose="02020603050405020304" charset="0"/>
              </a:rPr>
              <a:t>, who looked </a:t>
            </a:r>
            <a:r>
              <a:rPr lang="en-US" altLang="zh-CN" sz="2400" b="1" dirty="0">
                <a:latin typeface="Times New Roman" panose="02020603050405020304" charset="0"/>
                <a:cs typeface="Times New Roman" panose="02020603050405020304" charset="0"/>
              </a:rPr>
              <a:t>stunned and </a:t>
            </a:r>
            <a:r>
              <a:rPr lang="en-US" altLang="zh-CN" sz="2400" b="1" u="sng" dirty="0">
                <a:latin typeface="Times New Roman" panose="02020603050405020304" charset="0"/>
                <a:cs typeface="Times New Roman" panose="02020603050405020304" charset="0"/>
              </a:rPr>
              <a:t>raised his eyebrows</a:t>
            </a:r>
            <a:r>
              <a:rPr lang="en-US" altLang="zh-CN" sz="2400" b="1" dirty="0" smtClean="0">
                <a:latin typeface="Times New Roman" panose="02020603050405020304" charset="0"/>
                <a:cs typeface="Times New Roman" panose="02020603050405020304" charset="0"/>
              </a:rPr>
              <a:t>. To our surprise, her father </a:t>
            </a:r>
            <a:r>
              <a:rPr lang="en-US" altLang="zh-CN" sz="2400" b="1" u="sng" dirty="0">
                <a:latin typeface="Times New Roman" panose="02020603050405020304" charset="0"/>
                <a:cs typeface="Times New Roman" panose="02020603050405020304" charset="0"/>
              </a:rPr>
              <a:t>nodded his understanding </a:t>
            </a:r>
            <a:r>
              <a:rPr lang="en-US" altLang="zh-CN" sz="2400" b="1" dirty="0" smtClean="0">
                <a:latin typeface="Times New Roman" panose="02020603050405020304" charset="0"/>
                <a:cs typeface="Times New Roman" panose="02020603050405020304" charset="0"/>
              </a:rPr>
              <a:t>and simply asked us to get the car repaired in no time. On hearing this, </a:t>
            </a:r>
            <a:r>
              <a:rPr lang="en-US" altLang="zh-CN" sz="2400" b="1" u="sng" dirty="0">
                <a:latin typeface="Times New Roman" panose="02020603050405020304" charset="0"/>
                <a:cs typeface="Times New Roman" panose="02020603050405020304" charset="0"/>
              </a:rPr>
              <a:t>we both felt a great leap of excitement and relief</a:t>
            </a:r>
            <a:r>
              <a:rPr lang="en-US" altLang="zh-CN" sz="2400" b="1" dirty="0" smtClean="0">
                <a:latin typeface="Times New Roman" panose="02020603050405020304" charset="0"/>
                <a:cs typeface="Times New Roman" panose="02020603050405020304" charset="0"/>
              </a:rPr>
              <a:t>. It was not until then did I realize it was actually </a:t>
            </a:r>
            <a:r>
              <a:rPr lang="en-US" altLang="zh-CN" sz="2400" b="1" u="sng" dirty="0">
                <a:latin typeface="Times New Roman" panose="02020603050405020304" charset="0"/>
                <a:cs typeface="Times New Roman" panose="02020603050405020304" charset="0"/>
              </a:rPr>
              <a:t>a clear </a:t>
            </a:r>
            <a:r>
              <a:rPr lang="en-US" altLang="zh-CN" sz="2400" b="1" u="sng" dirty="0" smtClean="0">
                <a:latin typeface="Times New Roman" panose="02020603050405020304" charset="0"/>
                <a:cs typeface="Times New Roman" panose="02020603050405020304" charset="0"/>
              </a:rPr>
              <a:t>breezy</a:t>
            </a:r>
            <a:r>
              <a:rPr lang="en-US" altLang="zh-CN" sz="2400" b="1" u="sng" baseline="-25000" dirty="0" smtClean="0">
                <a:latin typeface="Times New Roman" panose="02020603050405020304" charset="0"/>
                <a:cs typeface="Times New Roman" panose="02020603050405020304" charset="0"/>
              </a:rPr>
              <a:t>(</a:t>
            </a:r>
            <a:r>
              <a:rPr lang="zh-CN" altLang="en-US" sz="2400" b="1" u="sng" baseline="-25000" dirty="0" smtClean="0">
                <a:latin typeface="Times New Roman" panose="02020603050405020304" charset="0"/>
                <a:cs typeface="Times New Roman" panose="02020603050405020304" charset="0"/>
              </a:rPr>
              <a:t>微风送爽</a:t>
            </a:r>
            <a:r>
              <a:rPr lang="en-US" altLang="zh-CN" sz="2400" b="1" u="sng" baseline="-25000" dirty="0" smtClean="0">
                <a:latin typeface="Times New Roman" panose="02020603050405020304" charset="0"/>
                <a:cs typeface="Times New Roman" panose="02020603050405020304" charset="0"/>
              </a:rPr>
              <a:t>)</a:t>
            </a:r>
            <a:r>
              <a:rPr lang="en-US" altLang="zh-CN" sz="2400" b="1" u="sng" dirty="0" smtClean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zh-CN" sz="2400" b="1" u="sng" dirty="0">
                <a:latin typeface="Times New Roman" panose="02020603050405020304" charset="0"/>
                <a:cs typeface="Times New Roman" panose="02020603050405020304" charset="0"/>
              </a:rPr>
              <a:t>day </a:t>
            </a:r>
            <a:r>
              <a:rPr lang="en-US" altLang="zh-CN" sz="2400" b="1" dirty="0" smtClean="0">
                <a:latin typeface="Times New Roman" panose="02020603050405020304" charset="0"/>
                <a:cs typeface="Times New Roman" panose="02020603050405020304" charset="0"/>
              </a:rPr>
              <a:t>and the grass was glistening</a:t>
            </a:r>
            <a:r>
              <a:rPr lang="en-US" altLang="zh-CN" sz="2400" b="1" baseline="-25000" dirty="0" smtClean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altLang="en-US" sz="2400" b="1" baseline="-25000" dirty="0" smtClean="0">
                <a:latin typeface="Times New Roman" panose="02020603050405020304" charset="0"/>
                <a:cs typeface="Times New Roman" panose="02020603050405020304" charset="0"/>
              </a:rPr>
              <a:t>（闪闪发光）</a:t>
            </a:r>
            <a:r>
              <a:rPr lang="en-US" altLang="zh-CN" sz="2400" b="1" dirty="0" smtClean="0">
                <a:latin typeface="Times New Roman" panose="02020603050405020304" charset="0"/>
                <a:cs typeface="Times New Roman" panose="02020603050405020304" charset="0"/>
              </a:rPr>
              <a:t>in the sunlight. </a:t>
            </a:r>
            <a:endParaRPr lang="en-US" altLang="zh-CN" sz="2400" b="1" dirty="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684684" y="97873"/>
            <a:ext cx="303028" cy="40011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2000" b="1" dirty="0" smtClean="0">
                <a:solidFill>
                  <a:srgbClr val="FF000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1</a:t>
            </a:r>
            <a:endParaRPr lang="zh-CN" altLang="en-US" sz="2000" b="1" dirty="0">
              <a:solidFill>
                <a:srgbClr val="FF0000"/>
              </a:solidFill>
              <a:latin typeface="华文新魏" panose="02010800040101010101" pitchFamily="2" charset="-122"/>
              <a:ea typeface="华文新魏" panose="02010800040101010101" pitchFamily="2" charset="-122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118504" y="2522097"/>
            <a:ext cx="303028" cy="40011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2000" b="1" dirty="0">
                <a:solidFill>
                  <a:srgbClr val="FF000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2</a:t>
            </a:r>
            <a:endParaRPr lang="zh-CN" altLang="en-US" sz="2000" b="1" dirty="0">
              <a:solidFill>
                <a:srgbClr val="FF0000"/>
              </a:solidFill>
              <a:latin typeface="华文新魏" panose="02010800040101010101" pitchFamily="2" charset="-122"/>
              <a:ea typeface="华文新魏" panose="02010800040101010101" pitchFamily="2" charset="-122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696935" y="4467855"/>
            <a:ext cx="303028" cy="40011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2000" b="1" dirty="0">
                <a:solidFill>
                  <a:srgbClr val="FF000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3</a:t>
            </a:r>
            <a:endParaRPr lang="zh-CN" altLang="en-US" sz="2000" b="1" dirty="0">
              <a:solidFill>
                <a:srgbClr val="FF0000"/>
              </a:solidFill>
              <a:latin typeface="华文新魏" panose="02010800040101010101" pitchFamily="2" charset="-122"/>
              <a:ea typeface="华文新魏" panose="02010800040101010101" pitchFamily="2" charset="-122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419410" y="4988850"/>
            <a:ext cx="303028" cy="40011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2000" b="1" dirty="0">
                <a:solidFill>
                  <a:srgbClr val="FF000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4</a:t>
            </a:r>
            <a:endParaRPr lang="zh-CN" altLang="en-US" sz="2000" b="1" dirty="0">
              <a:solidFill>
                <a:srgbClr val="FF0000"/>
              </a:solidFill>
              <a:latin typeface="华文新魏" panose="02010800040101010101" pitchFamily="2" charset="-122"/>
              <a:ea typeface="华文新魏" panose="02010800040101010101" pitchFamily="2" charset="-122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502850" y="23444"/>
            <a:ext cx="4635795" cy="292387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CN" altLang="en-US" sz="2400" b="1" dirty="0" smtClean="0">
                <a:solidFill>
                  <a:schemeClr val="accent2">
                    <a:lumMod val="75000"/>
                  </a:schemeClr>
                </a:solidFill>
                <a:latin typeface="华文新魏" panose="02010800040101010101" pitchFamily="2" charset="-122"/>
                <a:ea typeface="华文新魏" panose="02010800040101010101" pitchFamily="2" charset="-122"/>
                <a:cs typeface="Times New Roman" panose="02020603050405020304" charset="0"/>
              </a:rPr>
              <a:t>创作意图</a:t>
            </a:r>
            <a:endParaRPr lang="en-US" altLang="zh-CN" sz="2400" b="1" dirty="0" smtClean="0">
              <a:solidFill>
                <a:schemeClr val="accent2">
                  <a:lumMod val="75000"/>
                </a:schemeClr>
              </a:solidFill>
              <a:latin typeface="华文新魏" panose="02010800040101010101" pitchFamily="2" charset="-122"/>
              <a:ea typeface="华文新魏" panose="02010800040101010101" pitchFamily="2" charset="-122"/>
              <a:cs typeface="Times New Roman" panose="02020603050405020304" charset="0"/>
            </a:endParaRPr>
          </a:p>
          <a:p>
            <a:pPr algn="just"/>
            <a:r>
              <a:rPr lang="zh-CN" altLang="en-US" sz="2400" b="1" dirty="0" smtClean="0">
                <a:solidFill>
                  <a:schemeClr val="accent2">
                    <a:lumMod val="75000"/>
                  </a:schemeClr>
                </a:solidFill>
                <a:latin typeface="华文新魏" panose="02010800040101010101" pitchFamily="2" charset="-122"/>
                <a:ea typeface="华文新魏" panose="02010800040101010101" pitchFamily="2" charset="-122"/>
                <a:cs typeface="Times New Roman" panose="02020603050405020304" charset="0"/>
              </a:rPr>
              <a:t>        第</a:t>
            </a:r>
            <a:r>
              <a:rPr lang="en-US" altLang="zh-CN" sz="2400" b="1" dirty="0" smtClean="0">
                <a:solidFill>
                  <a:schemeClr val="accent2">
                    <a:lumMod val="75000"/>
                  </a:schemeClr>
                </a:solidFill>
                <a:latin typeface="华文新魏" panose="02010800040101010101" pitchFamily="2" charset="-122"/>
                <a:ea typeface="华文新魏" panose="02010800040101010101" pitchFamily="2" charset="-122"/>
                <a:cs typeface="Times New Roman" panose="02020603050405020304" charset="0"/>
              </a:rPr>
              <a:t>1</a:t>
            </a:r>
            <a:r>
              <a:rPr lang="zh-CN" altLang="en-US" sz="2400" b="1" dirty="0" smtClean="0">
                <a:solidFill>
                  <a:schemeClr val="accent2">
                    <a:lumMod val="75000"/>
                  </a:schemeClr>
                </a:solidFill>
                <a:latin typeface="华文新魏" panose="02010800040101010101" pitchFamily="2" charset="-122"/>
                <a:ea typeface="华文新魏" panose="02010800040101010101" pitchFamily="2" charset="-122"/>
                <a:cs typeface="Times New Roman" panose="02020603050405020304" charset="0"/>
              </a:rPr>
              <a:t>处仍然是没有直接交代“我”的慌张与不安，而是通过“我”的</a:t>
            </a:r>
            <a:r>
              <a:rPr lang="zh-CN" altLang="en-US" sz="3200" b="1" u="sng" dirty="0">
                <a:solidFill>
                  <a:srgbClr val="FF0000"/>
                </a:solidFill>
                <a:latin typeface="华文新魏" panose="02010800040101010101" pitchFamily="2" charset="-122"/>
                <a:ea typeface="华文新魏" panose="02010800040101010101" pitchFamily="2" charset="-122"/>
                <a:cs typeface="Times New Roman" panose="02020603050405020304" charset="0"/>
              </a:rPr>
              <a:t>动作、表情</a:t>
            </a:r>
            <a:r>
              <a:rPr lang="zh-CN" altLang="en-US" sz="2400" b="1" dirty="0" smtClean="0">
                <a:solidFill>
                  <a:schemeClr val="accent2">
                    <a:lumMod val="75000"/>
                  </a:schemeClr>
                </a:solidFill>
                <a:latin typeface="华文新魏" panose="02010800040101010101" pitchFamily="2" charset="-122"/>
                <a:ea typeface="华文新魏" panose="02010800040101010101" pitchFamily="2" charset="-122"/>
                <a:cs typeface="Times New Roman" panose="02020603050405020304" charset="0"/>
              </a:rPr>
              <a:t>和父亲的</a:t>
            </a:r>
            <a:r>
              <a:rPr lang="zh-CN" altLang="en-US" sz="3200" b="1" u="sng" dirty="0">
                <a:solidFill>
                  <a:srgbClr val="FF0000"/>
                </a:solidFill>
                <a:latin typeface="华文新魏" panose="02010800040101010101" pitchFamily="2" charset="-122"/>
                <a:ea typeface="华文新魏" panose="02010800040101010101" pitchFamily="2" charset="-122"/>
                <a:cs typeface="Times New Roman" panose="02020603050405020304" charset="0"/>
              </a:rPr>
              <a:t>动作、表情</a:t>
            </a:r>
            <a:r>
              <a:rPr lang="zh-CN" altLang="en-US" sz="2400" b="1" dirty="0" smtClean="0">
                <a:solidFill>
                  <a:schemeClr val="accent2">
                    <a:lumMod val="75000"/>
                  </a:schemeClr>
                </a:solidFill>
                <a:latin typeface="华文新魏" panose="02010800040101010101" pitchFamily="2" charset="-122"/>
                <a:ea typeface="华文新魏" panose="02010800040101010101" pitchFamily="2" charset="-122"/>
                <a:cs typeface="Times New Roman" panose="02020603050405020304" charset="0"/>
              </a:rPr>
              <a:t>的对比描写，让人物的核心情绪一目了然，同时又增加了情节的可读性。</a:t>
            </a:r>
            <a:endParaRPr lang="zh-CN" altLang="en-US" sz="2400" b="1" dirty="0">
              <a:solidFill>
                <a:schemeClr val="accent2">
                  <a:lumMod val="75000"/>
                </a:schemeClr>
              </a:solidFill>
              <a:latin typeface="华文新魏" panose="02010800040101010101" pitchFamily="2" charset="-122"/>
              <a:ea typeface="华文新魏" panose="02010800040101010101" pitchFamily="2" charset="-122"/>
              <a:cs typeface="Times New Roman" panose="0202060305040502030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502849" y="2923877"/>
            <a:ext cx="4635795" cy="255454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zh-CN" altLang="en-US" sz="2400" b="1" dirty="0" smtClean="0">
                <a:solidFill>
                  <a:schemeClr val="accent2">
                    <a:lumMod val="75000"/>
                  </a:schemeClr>
                </a:solidFill>
                <a:latin typeface="华文新魏" panose="02010800040101010101" pitchFamily="2" charset="-122"/>
                <a:ea typeface="华文新魏" panose="02010800040101010101" pitchFamily="2" charset="-122"/>
                <a:cs typeface="Times New Roman" panose="02020603050405020304" charset="0"/>
              </a:rPr>
              <a:t>        第</a:t>
            </a:r>
            <a:r>
              <a:rPr lang="en-US" altLang="zh-CN" sz="2400" b="1" dirty="0" smtClean="0">
                <a:solidFill>
                  <a:schemeClr val="accent2">
                    <a:lumMod val="75000"/>
                  </a:schemeClr>
                </a:solidFill>
                <a:latin typeface="华文新魏" panose="02010800040101010101" pitchFamily="2" charset="-122"/>
                <a:ea typeface="华文新魏" panose="02010800040101010101" pitchFamily="2" charset="-122"/>
                <a:cs typeface="Times New Roman" panose="02020603050405020304" charset="0"/>
              </a:rPr>
              <a:t>2</a:t>
            </a:r>
            <a:r>
              <a:rPr lang="zh-CN" altLang="en-US" sz="2400" b="1" dirty="0" smtClean="0">
                <a:solidFill>
                  <a:schemeClr val="accent2">
                    <a:lumMod val="75000"/>
                  </a:schemeClr>
                </a:solidFill>
                <a:latin typeface="华文新魏" panose="02010800040101010101" pitchFamily="2" charset="-122"/>
                <a:ea typeface="华文新魏" panose="02010800040101010101" pitchFamily="2" charset="-122"/>
                <a:cs typeface="Times New Roman" panose="02020603050405020304" charset="0"/>
              </a:rPr>
              <a:t>、</a:t>
            </a:r>
            <a:r>
              <a:rPr lang="en-US" altLang="zh-CN" sz="2400" b="1" dirty="0" smtClean="0">
                <a:solidFill>
                  <a:schemeClr val="accent2">
                    <a:lumMod val="75000"/>
                  </a:schemeClr>
                </a:solidFill>
                <a:latin typeface="华文新魏" panose="02010800040101010101" pitchFamily="2" charset="-122"/>
                <a:ea typeface="华文新魏" panose="02010800040101010101" pitchFamily="2" charset="-122"/>
                <a:cs typeface="Times New Roman" panose="02020603050405020304" charset="0"/>
              </a:rPr>
              <a:t>3</a:t>
            </a:r>
            <a:r>
              <a:rPr lang="zh-CN" altLang="en-US" sz="2400" b="1" dirty="0" smtClean="0">
                <a:solidFill>
                  <a:schemeClr val="accent2">
                    <a:lumMod val="75000"/>
                  </a:schemeClr>
                </a:solidFill>
                <a:latin typeface="华文新魏" panose="02010800040101010101" pitchFamily="2" charset="-122"/>
                <a:ea typeface="华文新魏" panose="02010800040101010101" pitchFamily="2" charset="-122"/>
                <a:cs typeface="Times New Roman" panose="02020603050405020304" charset="0"/>
              </a:rPr>
              <a:t>处通过三位人物</a:t>
            </a:r>
            <a:r>
              <a:rPr lang="zh-CN" altLang="en-US" sz="3200" b="1" u="sng" dirty="0">
                <a:solidFill>
                  <a:srgbClr val="FF0000"/>
                </a:solidFill>
                <a:latin typeface="华文新魏" panose="02010800040101010101" pitchFamily="2" charset="-122"/>
                <a:ea typeface="华文新魏" panose="02010800040101010101" pitchFamily="2" charset="-122"/>
                <a:cs typeface="Times New Roman" panose="02020603050405020304" charset="0"/>
              </a:rPr>
              <a:t>内心、表情</a:t>
            </a:r>
            <a:r>
              <a:rPr lang="zh-CN" altLang="en-US" sz="2400" b="1" dirty="0" smtClean="0">
                <a:solidFill>
                  <a:schemeClr val="accent2">
                    <a:lumMod val="75000"/>
                  </a:schemeClr>
                </a:solidFill>
                <a:latin typeface="华文新魏" panose="02010800040101010101" pitchFamily="2" charset="-122"/>
                <a:ea typeface="华文新魏" panose="02010800040101010101" pitchFamily="2" charset="-122"/>
                <a:cs typeface="Times New Roman" panose="02020603050405020304" charset="0"/>
              </a:rPr>
              <a:t>的对比描写，烘托出了</a:t>
            </a:r>
            <a:r>
              <a:rPr lang="en-US" altLang="zh-CN" sz="2400" b="1" dirty="0" smtClean="0">
                <a:solidFill>
                  <a:schemeClr val="accent2">
                    <a:lumMod val="75000"/>
                  </a:schemeClr>
                </a:solidFill>
                <a:latin typeface="华文新魏" panose="02010800040101010101" pitchFamily="2" charset="-122"/>
                <a:ea typeface="华文新魏" panose="02010800040101010101" pitchFamily="2" charset="-122"/>
                <a:cs typeface="Times New Roman" panose="02020603050405020304" charset="0"/>
              </a:rPr>
              <a:t>Missy</a:t>
            </a:r>
            <a:r>
              <a:rPr lang="zh-CN" altLang="en-US" sz="2400" b="1" dirty="0" smtClean="0">
                <a:solidFill>
                  <a:schemeClr val="accent2">
                    <a:lumMod val="75000"/>
                  </a:schemeClr>
                </a:solidFill>
                <a:latin typeface="华文新魏" panose="02010800040101010101" pitchFamily="2" charset="-122"/>
                <a:ea typeface="华文新魏" panose="02010800040101010101" pitchFamily="2" charset="-122"/>
                <a:cs typeface="Times New Roman" panose="02020603050405020304" charset="0"/>
              </a:rPr>
              <a:t>与“我”在真相暴露时的紧张情绪与得到原凉后的欣喜之情。内心戏的描写增添了紧张效果，提升了叙事的质感。</a:t>
            </a:r>
            <a:endParaRPr lang="zh-CN" altLang="en-US" sz="2400" b="1" dirty="0">
              <a:solidFill>
                <a:schemeClr val="accent2">
                  <a:lumMod val="75000"/>
                </a:schemeClr>
              </a:solidFill>
              <a:latin typeface="华文新魏" panose="02010800040101010101" pitchFamily="2" charset="-122"/>
              <a:ea typeface="华文新魏" panose="02010800040101010101" pitchFamily="2" charset="-122"/>
              <a:cs typeface="Times New Roman" panose="0202060305040502030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502850" y="5478421"/>
            <a:ext cx="4635795" cy="132343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zh-CN" altLang="en-US" sz="2400" b="1" dirty="0" smtClean="0">
                <a:solidFill>
                  <a:schemeClr val="accent2">
                    <a:lumMod val="75000"/>
                  </a:schemeClr>
                </a:solidFill>
                <a:latin typeface="华文新魏" panose="02010800040101010101" pitchFamily="2" charset="-122"/>
                <a:ea typeface="华文新魏" panose="02010800040101010101" pitchFamily="2" charset="-122"/>
                <a:cs typeface="Times New Roman" panose="02020603050405020304" charset="0"/>
              </a:rPr>
              <a:t>        第</a:t>
            </a:r>
            <a:r>
              <a:rPr lang="en-US" altLang="zh-CN" sz="2400" b="1" dirty="0" smtClean="0">
                <a:solidFill>
                  <a:schemeClr val="accent2">
                    <a:lumMod val="75000"/>
                  </a:schemeClr>
                </a:solidFill>
                <a:latin typeface="华文新魏" panose="02010800040101010101" pitchFamily="2" charset="-122"/>
                <a:ea typeface="华文新魏" panose="02010800040101010101" pitchFamily="2" charset="-122"/>
                <a:cs typeface="Times New Roman" panose="02020603050405020304" charset="0"/>
              </a:rPr>
              <a:t>4</a:t>
            </a:r>
            <a:r>
              <a:rPr lang="zh-CN" altLang="en-US" sz="2400" b="1" dirty="0" smtClean="0">
                <a:solidFill>
                  <a:schemeClr val="accent2">
                    <a:lumMod val="75000"/>
                  </a:schemeClr>
                </a:solidFill>
                <a:latin typeface="华文新魏" panose="02010800040101010101" pitchFamily="2" charset="-122"/>
                <a:ea typeface="华文新魏" panose="02010800040101010101" pitchFamily="2" charset="-122"/>
                <a:cs typeface="Times New Roman" panose="02020603050405020304" charset="0"/>
              </a:rPr>
              <a:t>处通过</a:t>
            </a:r>
            <a:r>
              <a:rPr lang="zh-CN" altLang="en-US" sz="3200" b="1" u="sng" dirty="0">
                <a:solidFill>
                  <a:srgbClr val="FF0000"/>
                </a:solidFill>
                <a:latin typeface="华文新魏" panose="02010800040101010101" pitchFamily="2" charset="-122"/>
                <a:ea typeface="华文新魏" panose="02010800040101010101" pitchFamily="2" charset="-122"/>
                <a:cs typeface="Times New Roman" panose="02020603050405020304" charset="0"/>
              </a:rPr>
              <a:t>环境描写</a:t>
            </a:r>
            <a:r>
              <a:rPr lang="zh-CN" altLang="en-US" sz="2400" b="1" dirty="0" smtClean="0">
                <a:solidFill>
                  <a:schemeClr val="accent2">
                    <a:lumMod val="75000"/>
                  </a:schemeClr>
                </a:solidFill>
                <a:latin typeface="华文新魏" panose="02010800040101010101" pitchFamily="2" charset="-122"/>
                <a:ea typeface="华文新魏" panose="02010800040101010101" pitchFamily="2" charset="-122"/>
                <a:cs typeface="Times New Roman" panose="02020603050405020304" charset="0"/>
              </a:rPr>
              <a:t>，对于叙事结果进行适当留白，自然点题，回味无穷。</a:t>
            </a:r>
            <a:endParaRPr lang="en-US" altLang="zh-CN" sz="2400" b="1" dirty="0" smtClean="0">
              <a:solidFill>
                <a:schemeClr val="accent2">
                  <a:lumMod val="75000"/>
                </a:schemeClr>
              </a:solidFill>
              <a:latin typeface="华文新魏" panose="02010800040101010101" pitchFamily="2" charset="-122"/>
              <a:ea typeface="华文新魏" panose="02010800040101010101" pitchFamily="2" charset="-122"/>
              <a:cs typeface="Times New Roman" panose="0202060305040502030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直角三角形 17"/>
          <p:cNvSpPr/>
          <p:nvPr>
            <p:custDataLst>
              <p:tags r:id="rId1"/>
            </p:custDataLst>
          </p:nvPr>
        </p:nvSpPr>
        <p:spPr>
          <a:xfrm flipV="1">
            <a:off x="57075" y="55344"/>
            <a:ext cx="254000" cy="254000"/>
          </a:xfrm>
          <a:prstGeom prst="rtTriangl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C000"/>
              </a:solidFill>
            </a:endParaRPr>
          </a:p>
        </p:txBody>
      </p:sp>
      <p:sp>
        <p:nvSpPr>
          <p:cNvPr id="17" name="直角三角形 16"/>
          <p:cNvSpPr/>
          <p:nvPr>
            <p:custDataLst>
              <p:tags r:id="rId2"/>
            </p:custDataLst>
          </p:nvPr>
        </p:nvSpPr>
        <p:spPr>
          <a:xfrm flipH="1">
            <a:off x="2089402" y="308990"/>
            <a:ext cx="254000" cy="254000"/>
          </a:xfrm>
          <a:prstGeom prst="rtTriangl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C000"/>
              </a:solidFill>
            </a:endParaRPr>
          </a:p>
        </p:txBody>
      </p:sp>
      <p:sp>
        <p:nvSpPr>
          <p:cNvPr id="6" name="文本框 12"/>
          <p:cNvSpPr txBox="1"/>
          <p:nvPr>
            <p:custDataLst>
              <p:tags r:id="rId3"/>
            </p:custDataLst>
          </p:nvPr>
        </p:nvSpPr>
        <p:spPr>
          <a:xfrm>
            <a:off x="277514" y="36260"/>
            <a:ext cx="1827733" cy="58356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solidFill>
                  <a:srgbClr val="FFC000"/>
                </a:solidFill>
                <a:latin typeface="华文隶书" panose="02010800040101010101" pitchFamily="2" charset="-122"/>
                <a:ea typeface="华文隶书" panose="02010800040101010101" pitchFamily="2" charset="-122"/>
              </a:rPr>
              <a:t>范文展示</a:t>
            </a:r>
            <a:endParaRPr lang="zh-CN" altLang="en-US" sz="3200" b="1" dirty="0">
              <a:solidFill>
                <a:srgbClr val="FFC000"/>
              </a:solidFill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5972" y="829340"/>
            <a:ext cx="12237972" cy="602865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0"/>
            <a:ext cx="12269974" cy="7070651"/>
          </a:xfrm>
          <a:prstGeom prst="rect">
            <a:avLst/>
          </a:prstGeom>
        </p:spPr>
      </p:pic>
      <p:sp>
        <p:nvSpPr>
          <p:cNvPr id="3" name="文本框 2"/>
          <p:cNvSpPr txBox="1"/>
          <p:nvPr>
            <p:custDataLst>
              <p:tags r:id="rId2"/>
            </p:custDataLst>
          </p:nvPr>
        </p:nvSpPr>
        <p:spPr>
          <a:xfrm>
            <a:off x="2498651" y="134872"/>
            <a:ext cx="6741042" cy="132207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8000" dirty="0">
                <a:solidFill>
                  <a:srgbClr val="FFC000"/>
                </a:solidFill>
                <a:latin typeface="Bernard MT Condensed" panose="02050806060905020404" charset="0"/>
                <a:cs typeface="Bernard MT Condensed" panose="02050806060905020404" charset="0"/>
                <a:sym typeface="+mn-ea"/>
              </a:rPr>
              <a:t>T</a:t>
            </a:r>
            <a:r>
              <a:rPr lang="zh-CN" altLang="en-US" sz="8000" dirty="0">
                <a:solidFill>
                  <a:srgbClr val="FFC000"/>
                </a:solidFill>
                <a:latin typeface="Bernard MT Condensed" panose="02050806060905020404" charset="0"/>
                <a:cs typeface="Bernard MT Condensed" panose="02050806060905020404" charset="0"/>
                <a:sym typeface="+mn-ea"/>
              </a:rPr>
              <a:t>h</a:t>
            </a:r>
            <a:r>
              <a:rPr lang="en-US" sz="8000" dirty="0" err="1">
                <a:solidFill>
                  <a:srgbClr val="FFC000"/>
                </a:solidFill>
                <a:latin typeface="Bernard MT Condensed" panose="02050806060905020404" charset="0"/>
                <a:cs typeface="Bernard MT Condensed" panose="02050806060905020404" charset="0"/>
                <a:sym typeface="+mn-ea"/>
              </a:rPr>
              <a:t>ank</a:t>
            </a:r>
            <a:r>
              <a:rPr lang="en-US" sz="8000" dirty="0">
                <a:solidFill>
                  <a:srgbClr val="FFC000"/>
                </a:solidFill>
                <a:latin typeface="Bernard MT Condensed" panose="02050806060905020404" charset="0"/>
                <a:cs typeface="Bernard MT Condensed" panose="02050806060905020404" charset="0"/>
                <a:sym typeface="+mn-ea"/>
              </a:rPr>
              <a:t> you!</a:t>
            </a:r>
            <a:endParaRPr lang="en-US" sz="8000" dirty="0">
              <a:solidFill>
                <a:srgbClr val="FFC000"/>
              </a:solidFill>
              <a:latin typeface="Bernard MT Condensed" panose="02050806060905020404" charset="0"/>
              <a:cs typeface="Bernard MT Condensed" panose="02050806060905020404" charset="0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Administrator\Desktop\u=1217923744,218420754&amp;fm=253&amp;fmt=auto&amp;app=138&amp;f=JPEG.webp.jp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80" y="1430020"/>
            <a:ext cx="11927205" cy="52584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文本框 3"/>
          <p:cNvSpPr txBox="1"/>
          <p:nvPr/>
        </p:nvSpPr>
        <p:spPr>
          <a:xfrm>
            <a:off x="187059" y="475925"/>
            <a:ext cx="11856085" cy="1477328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indent="0" algn="ctr" fontAlgn="auto">
              <a:lnSpc>
                <a:spcPts val="5400"/>
              </a:lnSpc>
            </a:pPr>
            <a:r>
              <a:rPr lang="zh-CN" alt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通过</a:t>
            </a:r>
            <a:r>
              <a:rPr lang="en-US" altLang="zh-CN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3D</a:t>
            </a:r>
            <a:r>
              <a:rPr lang="zh-CN" alt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描写 提升叙事质感</a:t>
            </a:r>
            <a:endParaRPr lang="en-US" altLang="zh-CN" sz="3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0" algn="ctr" fontAlgn="auto">
              <a:lnSpc>
                <a:spcPts val="5400"/>
              </a:lnSpc>
            </a:pPr>
            <a:r>
              <a:rPr lang="en-US" altLang="zh-CN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——</a:t>
            </a:r>
            <a:r>
              <a:rPr lang="zh-CN" alt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2023年</a:t>
            </a:r>
            <a:r>
              <a:rPr lang="en-US" altLang="zh-CN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zh-CN" alt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月名校协作体读</a:t>
            </a:r>
            <a:r>
              <a:rPr lang="zh-CN" alt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后续写</a:t>
            </a:r>
            <a:r>
              <a:rPr lang="zh-CN" alt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讲评</a:t>
            </a:r>
            <a:r>
              <a:rPr lang="en-US" altLang="zh-CN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zh-CN" alt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真诚或友情的选择</a:t>
            </a:r>
            <a:r>
              <a:rPr lang="en-US" altLang="zh-CN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endParaRPr lang="en-US" altLang="zh-CN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文本框 4"/>
          <p:cNvSpPr txBox="1"/>
          <p:nvPr>
            <p:custDataLst>
              <p:tags r:id="rId2"/>
            </p:custDataLst>
          </p:nvPr>
        </p:nvSpPr>
        <p:spPr>
          <a:xfrm>
            <a:off x="8455594" y="5542511"/>
            <a:ext cx="3473302" cy="106553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indent="0" algn="ctr" fontAlgn="auto">
              <a:lnSpc>
                <a:spcPts val="3800"/>
              </a:lnSpc>
            </a:pPr>
            <a:r>
              <a:rPr lang="zh-CN" altLang="en-US" sz="2800" b="1" dirty="0">
                <a:latin typeface="华文隶书" panose="02010800040101010101" pitchFamily="2" charset="-122"/>
                <a:ea typeface="华文隶书" panose="02010800040101010101" pitchFamily="2" charset="-122"/>
                <a:cs typeface="Arial" panose="020B0604020202020204" pitchFamily="34" charset="0"/>
              </a:rPr>
              <a:t>金琼瑶</a:t>
            </a:r>
            <a:endParaRPr lang="zh-CN" altLang="en-US" sz="2800" b="1" dirty="0">
              <a:latin typeface="华文隶书" panose="02010800040101010101" pitchFamily="2" charset="-122"/>
              <a:ea typeface="华文隶书" panose="02010800040101010101" pitchFamily="2" charset="-122"/>
              <a:cs typeface="Arial" panose="020B0604020202020204" pitchFamily="34" charset="0"/>
            </a:endParaRPr>
          </a:p>
          <a:p>
            <a:pPr indent="0" algn="r" fontAlgn="auto">
              <a:lnSpc>
                <a:spcPts val="3800"/>
              </a:lnSpc>
            </a:pPr>
            <a:r>
              <a:rPr lang="zh-CN" altLang="en-US" sz="2800" b="1" dirty="0" smtClean="0">
                <a:latin typeface="华文隶书" panose="02010800040101010101" pitchFamily="2" charset="-122"/>
                <a:ea typeface="华文隶书" panose="02010800040101010101" pitchFamily="2" charset="-122"/>
                <a:cs typeface="Arial" panose="020B0604020202020204" pitchFamily="34" charset="0"/>
              </a:rPr>
              <a:t>浙江省杭州第四中学</a:t>
            </a:r>
            <a:endParaRPr lang="zh-CN" altLang="en-US" sz="2800" b="1" dirty="0">
              <a:latin typeface="华文隶书" panose="02010800040101010101" pitchFamily="2" charset="-122"/>
              <a:ea typeface="华文隶书" panose="02010800040101010101" pitchFamily="2" charset="-122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直角三角形 17"/>
          <p:cNvSpPr/>
          <p:nvPr>
            <p:custDataLst>
              <p:tags r:id="rId1"/>
            </p:custDataLst>
          </p:nvPr>
        </p:nvSpPr>
        <p:spPr>
          <a:xfrm flipV="1">
            <a:off x="23514" y="105260"/>
            <a:ext cx="254000" cy="254000"/>
          </a:xfrm>
          <a:prstGeom prst="rtTriangl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C000"/>
              </a:solidFill>
            </a:endParaRPr>
          </a:p>
        </p:txBody>
      </p:sp>
      <p:sp>
        <p:nvSpPr>
          <p:cNvPr id="17" name="直角三角形 16"/>
          <p:cNvSpPr/>
          <p:nvPr>
            <p:custDataLst>
              <p:tags r:id="rId2"/>
            </p:custDataLst>
          </p:nvPr>
        </p:nvSpPr>
        <p:spPr>
          <a:xfrm flipH="1">
            <a:off x="2113934" y="359260"/>
            <a:ext cx="254000" cy="254000"/>
          </a:xfrm>
          <a:prstGeom prst="rtTriangl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C000"/>
              </a:solidFill>
            </a:endParaRPr>
          </a:p>
        </p:txBody>
      </p:sp>
      <p:sp>
        <p:nvSpPr>
          <p:cNvPr id="13" name="文本框 12"/>
          <p:cNvSpPr txBox="1"/>
          <p:nvPr>
            <p:custDataLst>
              <p:tags r:id="rId3"/>
            </p:custDataLst>
          </p:nvPr>
        </p:nvSpPr>
        <p:spPr>
          <a:xfrm>
            <a:off x="277514" y="76609"/>
            <a:ext cx="1836420" cy="58356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3200" b="1" dirty="0">
                <a:solidFill>
                  <a:srgbClr val="FFC000"/>
                </a:solidFill>
                <a:latin typeface="华文隶书" panose="02010800040101010101" pitchFamily="2" charset="-122"/>
                <a:ea typeface="华文隶书" panose="02010800040101010101" pitchFamily="2" charset="-122"/>
              </a:rPr>
              <a:t>文本呈现</a:t>
            </a:r>
            <a:endParaRPr lang="zh-CN" altLang="en-US" sz="3200" b="1" dirty="0">
              <a:solidFill>
                <a:srgbClr val="FFC000"/>
              </a:solidFill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14" y="757488"/>
            <a:ext cx="12086970" cy="5398763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</p:pic>
      <p:sp>
        <p:nvSpPr>
          <p:cNvPr id="4" name="TextBox 3"/>
          <p:cNvSpPr txBox="1"/>
          <p:nvPr/>
        </p:nvSpPr>
        <p:spPr>
          <a:xfrm>
            <a:off x="2113934" y="3046294"/>
            <a:ext cx="2649452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zh-CN" altLang="en-US" dirty="0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56251"/>
            <a:ext cx="12110484" cy="70174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直角三角形 17"/>
          <p:cNvSpPr/>
          <p:nvPr>
            <p:custDataLst>
              <p:tags r:id="rId1"/>
            </p:custDataLst>
          </p:nvPr>
        </p:nvSpPr>
        <p:spPr>
          <a:xfrm flipV="1">
            <a:off x="23514" y="105260"/>
            <a:ext cx="254000" cy="254000"/>
          </a:xfrm>
          <a:prstGeom prst="rtTriangl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C000"/>
              </a:solidFill>
            </a:endParaRPr>
          </a:p>
        </p:txBody>
      </p:sp>
      <p:sp>
        <p:nvSpPr>
          <p:cNvPr id="17" name="直角三角形 16"/>
          <p:cNvSpPr/>
          <p:nvPr>
            <p:custDataLst>
              <p:tags r:id="rId2"/>
            </p:custDataLst>
          </p:nvPr>
        </p:nvSpPr>
        <p:spPr>
          <a:xfrm flipH="1">
            <a:off x="2113934" y="359260"/>
            <a:ext cx="254000" cy="254000"/>
          </a:xfrm>
          <a:prstGeom prst="rtTriangl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C000"/>
              </a:solidFill>
            </a:endParaRPr>
          </a:p>
        </p:txBody>
      </p:sp>
      <p:sp>
        <p:nvSpPr>
          <p:cNvPr id="13" name="文本框 12"/>
          <p:cNvSpPr txBox="1"/>
          <p:nvPr>
            <p:custDataLst>
              <p:tags r:id="rId3"/>
            </p:custDataLst>
          </p:nvPr>
        </p:nvSpPr>
        <p:spPr>
          <a:xfrm>
            <a:off x="277514" y="76609"/>
            <a:ext cx="1836420" cy="58356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3200" b="1" dirty="0">
                <a:solidFill>
                  <a:srgbClr val="FFC000"/>
                </a:solidFill>
                <a:latin typeface="华文隶书" panose="02010800040101010101" pitchFamily="2" charset="-122"/>
                <a:ea typeface="华文隶书" panose="02010800040101010101" pitchFamily="2" charset="-122"/>
              </a:rPr>
              <a:t>锚</a:t>
            </a:r>
            <a:r>
              <a:rPr lang="zh-CN" altLang="en-US" sz="3200" b="1" dirty="0" smtClean="0">
                <a:solidFill>
                  <a:srgbClr val="FFC000"/>
                </a:solidFill>
                <a:latin typeface="华文隶书" panose="02010800040101010101" pitchFamily="2" charset="-122"/>
                <a:ea typeface="华文隶书" panose="02010800040101010101" pitchFamily="2" charset="-122"/>
              </a:rPr>
              <a:t>定伏笔</a:t>
            </a:r>
            <a:endParaRPr lang="zh-CN" altLang="en-US" sz="3200" b="1" dirty="0">
              <a:solidFill>
                <a:srgbClr val="FFC000"/>
              </a:solidFill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13934" y="3046294"/>
            <a:ext cx="2649452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zh-CN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456120" y="72297"/>
            <a:ext cx="9622466" cy="5847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zh-CN" altLang="en-US" sz="3200" b="1" dirty="0" smtClean="0">
                <a:solidFill>
                  <a:schemeClr val="accent2">
                    <a:lumMod val="75000"/>
                  </a:schemeClr>
                </a:solidFill>
                <a:latin typeface="华文隶书" panose="02010800040101010101" pitchFamily="2" charset="-122"/>
                <a:ea typeface="华文隶书" panose="02010800040101010101" pitchFamily="2" charset="-122"/>
                <a:hlinkClick r:id="rId4" action="ppaction://hlinksldjump"/>
              </a:rPr>
              <a:t>“契诃夫之枪”</a:t>
            </a:r>
            <a:r>
              <a:rPr lang="zh-CN" altLang="en-US" sz="3200" b="1" dirty="0" smtClean="0">
                <a:solidFill>
                  <a:schemeClr val="accent2">
                    <a:lumMod val="75000"/>
                  </a:schemeClr>
                </a:solidFill>
                <a:latin typeface="华文隶书" panose="02010800040101010101" pitchFamily="2" charset="-122"/>
                <a:ea typeface="华文隶书" panose="02010800040101010101" pitchFamily="2" charset="-122"/>
              </a:rPr>
              <a:t>原则在文本解读的应用</a:t>
            </a:r>
            <a:endParaRPr lang="zh-CN" altLang="en-US" sz="3200" b="1" dirty="0">
              <a:solidFill>
                <a:schemeClr val="accent2">
                  <a:lumMod val="75000"/>
                </a:schemeClr>
              </a:solidFill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  <p:pic>
        <p:nvPicPr>
          <p:cNvPr id="12" name="图片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514" y="657072"/>
            <a:ext cx="8079086" cy="6083970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</p:pic>
      <p:cxnSp>
        <p:nvCxnSpPr>
          <p:cNvPr id="8" name="直接连接符 7"/>
          <p:cNvCxnSpPr/>
          <p:nvPr/>
        </p:nvCxnSpPr>
        <p:spPr>
          <a:xfrm>
            <a:off x="6422064" y="2296632"/>
            <a:ext cx="1679945" cy="0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583135" y="3232798"/>
            <a:ext cx="2649452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zh-CN" altLang="en-US" dirty="0"/>
          </a:p>
        </p:txBody>
      </p:sp>
      <p:cxnSp>
        <p:nvCxnSpPr>
          <p:cNvPr id="19" name="直接连接符 18"/>
          <p:cNvCxnSpPr/>
          <p:nvPr/>
        </p:nvCxnSpPr>
        <p:spPr>
          <a:xfrm>
            <a:off x="277514" y="2597887"/>
            <a:ext cx="1963420" cy="0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直接连接符 19"/>
          <p:cNvCxnSpPr/>
          <p:nvPr/>
        </p:nvCxnSpPr>
        <p:spPr>
          <a:xfrm>
            <a:off x="687989" y="2895599"/>
            <a:ext cx="6276337" cy="0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直接连接符 20"/>
          <p:cNvCxnSpPr/>
          <p:nvPr/>
        </p:nvCxnSpPr>
        <p:spPr>
          <a:xfrm>
            <a:off x="7205328" y="4490483"/>
            <a:ext cx="839973" cy="0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直接连接符 22"/>
          <p:cNvCxnSpPr/>
          <p:nvPr/>
        </p:nvCxnSpPr>
        <p:spPr>
          <a:xfrm>
            <a:off x="355751" y="4851990"/>
            <a:ext cx="3834306" cy="0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直接箭头连接符 24"/>
          <p:cNvCxnSpPr/>
          <p:nvPr/>
        </p:nvCxnSpPr>
        <p:spPr>
          <a:xfrm flipH="1">
            <a:off x="6847367" y="2296632"/>
            <a:ext cx="2360428" cy="1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9346017" y="1935987"/>
            <a:ext cx="1701211" cy="52322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zh-CN" altLang="en-US" sz="2800" b="1" dirty="0" smtClean="0">
                <a:solidFill>
                  <a:schemeClr val="accent2">
                    <a:lumMod val="75000"/>
                  </a:schemeClr>
                </a:solidFill>
              </a:rPr>
              <a:t>伏笔</a:t>
            </a:r>
            <a:r>
              <a:rPr lang="en-US" altLang="zh-CN" sz="2800" b="1" dirty="0" smtClean="0">
                <a:solidFill>
                  <a:schemeClr val="accent2">
                    <a:lumMod val="75000"/>
                  </a:schemeClr>
                </a:solidFill>
              </a:rPr>
              <a:t>1</a:t>
            </a:r>
            <a:endParaRPr lang="zh-CN" altLang="en-US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29" name="直接箭头连接符 28"/>
          <p:cNvCxnSpPr/>
          <p:nvPr/>
        </p:nvCxnSpPr>
        <p:spPr>
          <a:xfrm flipH="1">
            <a:off x="6865087" y="2895599"/>
            <a:ext cx="2360428" cy="1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9346016" y="2633990"/>
            <a:ext cx="1701211" cy="52322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zh-CN" altLang="en-US" sz="2800" b="1" dirty="0" smtClean="0">
                <a:solidFill>
                  <a:schemeClr val="accent2">
                    <a:lumMod val="75000"/>
                  </a:schemeClr>
                </a:solidFill>
              </a:rPr>
              <a:t>伏笔</a:t>
            </a:r>
            <a:r>
              <a:rPr lang="en-US" altLang="zh-CN" sz="2800" b="1" dirty="0" smtClean="0">
                <a:solidFill>
                  <a:schemeClr val="accent2">
                    <a:lumMod val="75000"/>
                  </a:schemeClr>
                </a:solidFill>
              </a:rPr>
              <a:t>2</a:t>
            </a:r>
            <a:endParaRPr lang="zh-CN" altLang="en-US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31" name="直接箭头连接符 30"/>
          <p:cNvCxnSpPr/>
          <p:nvPr/>
        </p:nvCxnSpPr>
        <p:spPr>
          <a:xfrm flipH="1">
            <a:off x="6741041" y="4805916"/>
            <a:ext cx="2360428" cy="1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9346015" y="4590380"/>
            <a:ext cx="1701211" cy="52322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zh-CN" altLang="en-US" sz="2800" b="1" dirty="0" smtClean="0">
                <a:solidFill>
                  <a:schemeClr val="accent2">
                    <a:lumMod val="75000"/>
                  </a:schemeClr>
                </a:solidFill>
              </a:rPr>
              <a:t>伏笔</a:t>
            </a:r>
            <a:r>
              <a:rPr lang="en-US" altLang="zh-CN" sz="2800" b="1" dirty="0">
                <a:solidFill>
                  <a:schemeClr val="accent2">
                    <a:lumMod val="75000"/>
                  </a:schemeClr>
                </a:solidFill>
              </a:rPr>
              <a:t>3</a:t>
            </a:r>
            <a:endParaRPr lang="zh-CN" altLang="en-US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33" name="直接连接符 32"/>
          <p:cNvCxnSpPr/>
          <p:nvPr/>
        </p:nvCxnSpPr>
        <p:spPr>
          <a:xfrm>
            <a:off x="990708" y="6471683"/>
            <a:ext cx="5112380" cy="0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直接箭头连接符 34"/>
          <p:cNvCxnSpPr/>
          <p:nvPr/>
        </p:nvCxnSpPr>
        <p:spPr>
          <a:xfrm flipH="1">
            <a:off x="6716229" y="6471682"/>
            <a:ext cx="2360428" cy="1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9346017" y="6071850"/>
            <a:ext cx="1701211" cy="52322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zh-CN" altLang="en-US" sz="2800" b="1" dirty="0" smtClean="0">
                <a:solidFill>
                  <a:schemeClr val="accent2">
                    <a:lumMod val="75000"/>
                  </a:schemeClr>
                </a:solidFill>
              </a:rPr>
              <a:t>伏笔</a:t>
            </a:r>
            <a:r>
              <a:rPr lang="en-US" altLang="zh-CN" sz="2800" b="1" dirty="0" smtClean="0">
                <a:solidFill>
                  <a:schemeClr val="accent2">
                    <a:lumMod val="75000"/>
                  </a:schemeClr>
                </a:solidFill>
              </a:rPr>
              <a:t>4</a:t>
            </a:r>
            <a:endParaRPr lang="zh-CN" altLang="en-US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30" grpId="0" animBg="1"/>
      <p:bldP spid="32" grpId="0" animBg="1"/>
      <p:bldP spid="3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直角三角形 17"/>
          <p:cNvSpPr/>
          <p:nvPr>
            <p:custDataLst>
              <p:tags r:id="rId1"/>
            </p:custDataLst>
          </p:nvPr>
        </p:nvSpPr>
        <p:spPr>
          <a:xfrm flipV="1">
            <a:off x="23514" y="105260"/>
            <a:ext cx="254000" cy="254000"/>
          </a:xfrm>
          <a:prstGeom prst="rtTriangl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C000"/>
              </a:solidFill>
            </a:endParaRPr>
          </a:p>
        </p:txBody>
      </p:sp>
      <p:sp>
        <p:nvSpPr>
          <p:cNvPr id="17" name="直角三角形 16"/>
          <p:cNvSpPr/>
          <p:nvPr>
            <p:custDataLst>
              <p:tags r:id="rId2"/>
            </p:custDataLst>
          </p:nvPr>
        </p:nvSpPr>
        <p:spPr>
          <a:xfrm flipH="1">
            <a:off x="2113934" y="359260"/>
            <a:ext cx="254000" cy="254000"/>
          </a:xfrm>
          <a:prstGeom prst="rtTriangl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C000"/>
              </a:solidFill>
            </a:endParaRPr>
          </a:p>
        </p:txBody>
      </p:sp>
      <p:sp>
        <p:nvSpPr>
          <p:cNvPr id="13" name="文本框 12"/>
          <p:cNvSpPr txBox="1"/>
          <p:nvPr>
            <p:custDataLst>
              <p:tags r:id="rId3"/>
            </p:custDataLst>
          </p:nvPr>
        </p:nvSpPr>
        <p:spPr>
          <a:xfrm>
            <a:off x="277514" y="76609"/>
            <a:ext cx="1836420" cy="58356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solidFill>
                  <a:srgbClr val="FFC000"/>
                </a:solidFill>
                <a:latin typeface="华文隶书" panose="02010800040101010101" pitchFamily="2" charset="-122"/>
                <a:ea typeface="华文隶书" panose="02010800040101010101" pitchFamily="2" charset="-122"/>
                <a:hlinkClick r:id="rId4" action="ppaction://hlinksldjump"/>
              </a:rPr>
              <a:t>理论简介</a:t>
            </a:r>
            <a:endParaRPr lang="zh-CN" altLang="en-US" sz="3200" b="1" dirty="0">
              <a:solidFill>
                <a:srgbClr val="FFC000"/>
              </a:solidFill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13934" y="3046294"/>
            <a:ext cx="2649452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zh-CN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456120" y="72297"/>
            <a:ext cx="9622466" cy="5847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3200" b="1" dirty="0">
                <a:solidFill>
                  <a:schemeClr val="accent2">
                    <a:lumMod val="75000"/>
                  </a:schemeClr>
                </a:solidFill>
                <a:latin typeface="方正舒体" panose="02010601030101010101" pitchFamily="2" charset="-122"/>
                <a:ea typeface="方正舒体" panose="02010601030101010101" pitchFamily="2" charset="-122"/>
              </a:rPr>
              <a:t>Chekhov's </a:t>
            </a:r>
            <a:r>
              <a:rPr lang="en-US" altLang="zh-CN" sz="3200" b="1" dirty="0" smtClean="0">
                <a:solidFill>
                  <a:schemeClr val="accent2">
                    <a:lumMod val="75000"/>
                  </a:schemeClr>
                </a:solidFill>
                <a:latin typeface="方正舒体" panose="02010601030101010101" pitchFamily="2" charset="-122"/>
                <a:ea typeface="方正舒体" panose="02010601030101010101" pitchFamily="2" charset="-122"/>
              </a:rPr>
              <a:t>Gun </a:t>
            </a:r>
            <a:r>
              <a:rPr lang="en-US" altLang="zh-CN" sz="3200" b="1" dirty="0" smtClean="0">
                <a:solidFill>
                  <a:schemeClr val="accent2">
                    <a:lumMod val="75000"/>
                  </a:schemeClr>
                </a:solidFill>
                <a:latin typeface="华文隶书" panose="02010800040101010101" pitchFamily="2" charset="-122"/>
                <a:ea typeface="华文隶书" panose="02010800040101010101" pitchFamily="2" charset="-122"/>
              </a:rPr>
              <a:t>——</a:t>
            </a:r>
            <a:r>
              <a:rPr lang="zh-CN" altLang="en-US" sz="3200" b="1" dirty="0" smtClean="0">
                <a:solidFill>
                  <a:schemeClr val="accent2">
                    <a:lumMod val="75000"/>
                  </a:schemeClr>
                </a:solidFill>
                <a:latin typeface="华文隶书" panose="02010800040101010101" pitchFamily="2" charset="-122"/>
                <a:ea typeface="华文隶书" panose="02010800040101010101" pitchFamily="2" charset="-122"/>
              </a:rPr>
              <a:t>“契诃夫之枪”</a:t>
            </a:r>
            <a:endParaRPr lang="zh-CN" altLang="en-US" sz="3200" b="1" dirty="0">
              <a:solidFill>
                <a:schemeClr val="accent2">
                  <a:lumMod val="75000"/>
                </a:schemeClr>
              </a:solidFill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4929" y="748625"/>
            <a:ext cx="4176823" cy="4673979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514" y="748626"/>
            <a:ext cx="7377928" cy="4673979"/>
          </a:xfrm>
          <a:prstGeom prst="rect">
            <a:avLst/>
          </a:prstGeom>
        </p:spPr>
      </p:pic>
      <p:sp>
        <p:nvSpPr>
          <p:cNvPr id="11" name="矩形 10"/>
          <p:cNvSpPr/>
          <p:nvPr/>
        </p:nvSpPr>
        <p:spPr>
          <a:xfrm>
            <a:off x="277514" y="5518045"/>
            <a:ext cx="1171423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b="1" dirty="0"/>
              <a:t>“如果一支上了膛的枪不会开火，就不能把它放在台上。</a:t>
            </a:r>
            <a:r>
              <a:rPr lang="zh-CN" altLang="en-US" b="1" dirty="0" smtClean="0"/>
              <a:t>”</a:t>
            </a:r>
            <a:endParaRPr lang="zh-CN" altLang="en-US" dirty="0"/>
          </a:p>
          <a:p>
            <a:r>
              <a:rPr lang="zh-CN" altLang="en-US" dirty="0" smtClean="0"/>
              <a:t>   简单</a:t>
            </a:r>
            <a:r>
              <a:rPr lang="zh-CN" altLang="en-US" dirty="0"/>
              <a:t>地说，铺垫和回报</a:t>
            </a:r>
            <a:r>
              <a:rPr lang="en-US" altLang="zh-CN" dirty="0"/>
              <a:t>(Setups and payoffs)</a:t>
            </a:r>
            <a:r>
              <a:rPr lang="zh-CN" altLang="en-US" dirty="0"/>
              <a:t>就是“契诃夫之枪”</a:t>
            </a:r>
            <a:r>
              <a:rPr lang="zh-CN" altLang="en-US" dirty="0" smtClean="0"/>
              <a:t>理论在实践中的运用。</a:t>
            </a:r>
            <a:endParaRPr lang="en-US" altLang="zh-CN" dirty="0" smtClean="0"/>
          </a:p>
          <a:p>
            <a:r>
              <a:rPr lang="en-US" altLang="zh-CN" dirty="0"/>
              <a:t> </a:t>
            </a:r>
            <a:r>
              <a:rPr lang="en-US" altLang="zh-CN" dirty="0" smtClean="0"/>
              <a:t>  </a:t>
            </a:r>
            <a:r>
              <a:rPr lang="zh-CN" altLang="en-US" dirty="0" smtClean="0"/>
              <a:t>铺垫</a:t>
            </a:r>
            <a:r>
              <a:rPr lang="zh-CN" altLang="en-US" dirty="0"/>
              <a:t>是在第一幕中展示枪，而</a:t>
            </a:r>
            <a:r>
              <a:rPr lang="zh-CN" altLang="en-US" dirty="0" smtClean="0"/>
              <a:t>回报 是</a:t>
            </a:r>
            <a:r>
              <a:rPr lang="zh-CN" altLang="en-US" dirty="0"/>
              <a:t>在第三幕中开火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r>
              <a:rPr lang="en-US" altLang="zh-CN" dirty="0"/>
              <a:t> </a:t>
            </a:r>
            <a:r>
              <a:rPr lang="en-US" altLang="zh-CN" dirty="0" smtClean="0"/>
              <a:t>  </a:t>
            </a:r>
            <a:r>
              <a:rPr lang="zh-CN" altLang="en-US" dirty="0" smtClean="0"/>
              <a:t>同样</a:t>
            </a:r>
            <a:r>
              <a:rPr lang="zh-CN" altLang="en-US" dirty="0"/>
              <a:t>的模式也适用于故事叙述的任何组成部分。</a:t>
            </a:r>
            <a:endParaRPr lang="zh-CN" alt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611678" y="6189010"/>
            <a:ext cx="5380074" cy="52322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zh-CN" altLang="en-US" sz="2800" b="1" dirty="0" smtClean="0">
                <a:solidFill>
                  <a:schemeClr val="accent2">
                    <a:lumMod val="75000"/>
                  </a:schemeClr>
                </a:solidFill>
              </a:rPr>
              <a:t>原文的伏笔在续写中要有回应</a:t>
            </a:r>
            <a:endParaRPr lang="zh-CN" altLang="en-US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直角三角形 17"/>
          <p:cNvSpPr/>
          <p:nvPr>
            <p:custDataLst>
              <p:tags r:id="rId1"/>
            </p:custDataLst>
          </p:nvPr>
        </p:nvSpPr>
        <p:spPr>
          <a:xfrm flipV="1">
            <a:off x="23514" y="105260"/>
            <a:ext cx="254000" cy="254000"/>
          </a:xfrm>
          <a:prstGeom prst="rtTriangl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C000"/>
              </a:solidFill>
            </a:endParaRPr>
          </a:p>
        </p:txBody>
      </p:sp>
      <p:sp>
        <p:nvSpPr>
          <p:cNvPr id="17" name="直角三角形 16"/>
          <p:cNvSpPr/>
          <p:nvPr>
            <p:custDataLst>
              <p:tags r:id="rId2"/>
            </p:custDataLst>
          </p:nvPr>
        </p:nvSpPr>
        <p:spPr>
          <a:xfrm flipH="1">
            <a:off x="4890803" y="420182"/>
            <a:ext cx="254000" cy="254000"/>
          </a:xfrm>
          <a:prstGeom prst="rtTriangl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C000"/>
              </a:solidFill>
            </a:endParaRPr>
          </a:p>
        </p:txBody>
      </p:sp>
      <p:sp>
        <p:nvSpPr>
          <p:cNvPr id="13" name="文本框 12"/>
          <p:cNvSpPr txBox="1"/>
          <p:nvPr>
            <p:custDataLst>
              <p:tags r:id="rId3"/>
            </p:custDataLst>
          </p:nvPr>
        </p:nvSpPr>
        <p:spPr>
          <a:xfrm>
            <a:off x="277513" y="76609"/>
            <a:ext cx="4682784" cy="58477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solidFill>
                  <a:srgbClr val="FFC000"/>
                </a:solidFill>
                <a:latin typeface="华文隶书" panose="02010800040101010101" pitchFamily="2" charset="-122"/>
                <a:ea typeface="华文隶书" panose="02010800040101010101" pitchFamily="2" charset="-122"/>
              </a:rPr>
              <a:t>回应伏笔、锁定情绪</a:t>
            </a:r>
            <a:endParaRPr lang="zh-CN" altLang="en-US" sz="3200" b="1" dirty="0">
              <a:solidFill>
                <a:srgbClr val="FFC000"/>
              </a:solidFill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13934" y="3046294"/>
            <a:ext cx="2649452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zh-CN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77514" y="818707"/>
            <a:ext cx="11832970" cy="31700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zh-CN" sz="2000" b="1" dirty="0" smtClean="0">
                <a:latin typeface="Times New Roman" panose="02020603050405020304" charset="0"/>
                <a:cs typeface="Times New Roman" panose="02020603050405020304" charset="0"/>
              </a:rPr>
              <a:t>P1: An hour or so later, we presented Missy’s father with the car and the inquiry began. </a:t>
            </a:r>
            <a:endParaRPr lang="en-US" altLang="zh-CN" sz="2000" b="1" dirty="0" smtClean="0">
              <a:latin typeface="Times New Roman" panose="02020603050405020304" charset="0"/>
              <a:cs typeface="Times New Roman" panose="02020603050405020304" charset="0"/>
            </a:endParaRPr>
          </a:p>
          <a:p>
            <a:endParaRPr lang="en-US" altLang="zh-CN" sz="2000" b="1" dirty="0">
              <a:latin typeface="Times New Roman" panose="02020603050405020304" charset="0"/>
              <a:cs typeface="Times New Roman" panose="02020603050405020304" charset="0"/>
            </a:endParaRPr>
          </a:p>
          <a:p>
            <a:endParaRPr lang="en-US" altLang="zh-CN" sz="2000" b="1" dirty="0" smtClean="0">
              <a:latin typeface="Times New Roman" panose="02020603050405020304" charset="0"/>
              <a:cs typeface="Times New Roman" panose="02020603050405020304" charset="0"/>
            </a:endParaRPr>
          </a:p>
          <a:p>
            <a:endParaRPr lang="en-US" altLang="zh-CN" sz="2000" b="1" dirty="0">
              <a:latin typeface="Times New Roman" panose="02020603050405020304" charset="0"/>
              <a:cs typeface="Times New Roman" panose="02020603050405020304" charset="0"/>
            </a:endParaRPr>
          </a:p>
          <a:p>
            <a:endParaRPr lang="en-US" altLang="zh-CN" sz="2000" b="1" dirty="0" smtClean="0">
              <a:latin typeface="Times New Roman" panose="02020603050405020304" charset="0"/>
              <a:cs typeface="Times New Roman" panose="02020603050405020304" charset="0"/>
            </a:endParaRPr>
          </a:p>
          <a:p>
            <a:endParaRPr lang="en-US" altLang="zh-CN" sz="2000" b="1" dirty="0">
              <a:latin typeface="Times New Roman" panose="02020603050405020304" charset="0"/>
              <a:cs typeface="Times New Roman" panose="02020603050405020304" charset="0"/>
            </a:endParaRPr>
          </a:p>
          <a:p>
            <a:endParaRPr lang="en-US" altLang="zh-CN" sz="2000" b="1" dirty="0" smtClean="0">
              <a:latin typeface="Times New Roman" panose="02020603050405020304" charset="0"/>
              <a:cs typeface="Times New Roman" panose="02020603050405020304" charset="0"/>
            </a:endParaRPr>
          </a:p>
          <a:p>
            <a:endParaRPr lang="en-US" altLang="zh-CN" sz="2000" b="1" dirty="0">
              <a:latin typeface="Times New Roman" panose="02020603050405020304" charset="0"/>
              <a:cs typeface="Times New Roman" panose="02020603050405020304" charset="0"/>
            </a:endParaRPr>
          </a:p>
          <a:p>
            <a:endParaRPr lang="en-US" altLang="zh-CN" sz="2000" b="1" dirty="0" smtClean="0">
              <a:latin typeface="Times New Roman" panose="02020603050405020304" charset="0"/>
              <a:cs typeface="Times New Roman" panose="02020603050405020304" charset="0"/>
            </a:endParaRPr>
          </a:p>
          <a:p>
            <a:endParaRPr lang="zh-CN" altLang="en-US" sz="2000" b="1" dirty="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77514" y="4039035"/>
            <a:ext cx="11832970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zh-CN" sz="2000" b="1" dirty="0" smtClean="0">
                <a:latin typeface="Times New Roman" panose="02020603050405020304" charset="0"/>
                <a:cs typeface="Times New Roman" panose="02020603050405020304" charset="0"/>
              </a:rPr>
              <a:t>P2: Her father looked at me with great disbelief. </a:t>
            </a:r>
            <a:endParaRPr lang="zh-CN" altLang="en-US" sz="2000" b="1" dirty="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40934" y="1269199"/>
            <a:ext cx="1467293" cy="4001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CN" altLang="en-US" sz="2000" b="1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情节</a:t>
            </a:r>
            <a:r>
              <a:rPr lang="en-US" altLang="zh-CN" dirty="0" smtClean="0">
                <a:solidFill>
                  <a:srgbClr val="0070C0"/>
                </a:solidFill>
              </a:rPr>
              <a:t> </a:t>
            </a:r>
            <a:endParaRPr lang="zh-CN" altLang="en-US" dirty="0">
              <a:solidFill>
                <a:srgbClr val="0070C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656450" y="1269199"/>
            <a:ext cx="1467293" cy="40011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CN" altLang="en-US" sz="2000" b="1" dirty="0" smtClean="0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核心情绪</a:t>
            </a:r>
            <a:r>
              <a:rPr lang="en-US" altLang="zh-CN" dirty="0" smtClean="0">
                <a:solidFill>
                  <a:srgbClr val="C00000"/>
                </a:solidFill>
              </a:rPr>
              <a:t> </a:t>
            </a:r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978725" y="1942091"/>
            <a:ext cx="4390178" cy="4001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000" b="1" dirty="0" smtClean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1. Missy told a lie to her father calmly.</a:t>
            </a:r>
            <a:r>
              <a:rPr lang="en-US" altLang="zh-CN" dirty="0" smtClean="0">
                <a:solidFill>
                  <a:srgbClr val="0070C0"/>
                </a:solidFill>
              </a:rPr>
              <a:t> </a:t>
            </a:r>
            <a:endParaRPr lang="zh-CN" altLang="en-US" dirty="0">
              <a:solidFill>
                <a:srgbClr val="0070C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978725" y="3208357"/>
            <a:ext cx="4418037" cy="707886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000" b="1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2</a:t>
            </a:r>
            <a:r>
              <a:rPr lang="en-US" altLang="zh-CN" sz="2000" b="1" dirty="0" smtClean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. Missy’s father didn’t buy it for the dent with crashed leaves and bark .</a:t>
            </a:r>
            <a:r>
              <a:rPr lang="en-US" altLang="zh-CN" dirty="0" smtClean="0">
                <a:solidFill>
                  <a:srgbClr val="0070C0"/>
                </a:solidFill>
              </a:rPr>
              <a:t> </a:t>
            </a:r>
            <a:endParaRPr lang="zh-CN" altLang="en-US" dirty="0">
              <a:solidFill>
                <a:srgbClr val="0070C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82772" y="1942091"/>
            <a:ext cx="1595952" cy="40011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zh-CN" altLang="en-US" sz="2000" b="1" dirty="0" smtClean="0">
                <a:solidFill>
                  <a:schemeClr val="accent2">
                    <a:lumMod val="75000"/>
                  </a:schemeClr>
                </a:solidFill>
              </a:rPr>
              <a:t>回应伏笔</a:t>
            </a:r>
            <a:r>
              <a:rPr lang="en-US" altLang="zh-CN" sz="2000" b="1" dirty="0" smtClean="0">
                <a:solidFill>
                  <a:schemeClr val="accent2">
                    <a:lumMod val="75000"/>
                  </a:schemeClr>
                </a:solidFill>
              </a:rPr>
              <a:t>1</a:t>
            </a:r>
            <a:endParaRPr lang="zh-CN" altLang="en-US" sz="2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82772" y="3197601"/>
            <a:ext cx="1595952" cy="40011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zh-CN" altLang="en-US" sz="2000" b="1" dirty="0" smtClean="0">
                <a:solidFill>
                  <a:schemeClr val="accent2">
                    <a:lumMod val="75000"/>
                  </a:schemeClr>
                </a:solidFill>
              </a:rPr>
              <a:t>回应伏笔</a:t>
            </a:r>
            <a:r>
              <a:rPr lang="en-US" altLang="zh-CN" sz="2000" b="1" dirty="0">
                <a:solidFill>
                  <a:schemeClr val="accent2">
                    <a:lumMod val="75000"/>
                  </a:schemeClr>
                </a:solidFill>
              </a:rPr>
              <a:t>3</a:t>
            </a:r>
            <a:endParaRPr lang="zh-CN" altLang="en-US" sz="2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117795" y="1942091"/>
            <a:ext cx="4390178" cy="707886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en-US" altLang="zh-CN" sz="2000" b="1" dirty="0" smtClean="0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Pretending to stay calm</a:t>
            </a:r>
            <a:endParaRPr lang="en-US" altLang="zh-CN" sz="2000" b="1" dirty="0" smtClean="0">
              <a:solidFill>
                <a:srgbClr val="C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457200" indent="-457200">
              <a:buAutoNum type="arabicPeriod"/>
            </a:pPr>
            <a:r>
              <a:rPr lang="en-US" altLang="zh-CN" sz="2000" b="1" dirty="0" smtClean="0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Trying to be persuasive </a:t>
            </a:r>
            <a:endParaRPr lang="zh-CN" altLang="en-US" sz="2000" b="1" dirty="0">
              <a:solidFill>
                <a:srgbClr val="C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117795" y="3176213"/>
            <a:ext cx="4390178" cy="40011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en-US" altLang="zh-CN" sz="2000" b="1" dirty="0" smtClean="0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suspicious</a:t>
            </a:r>
            <a:endParaRPr lang="en-US" altLang="zh-CN" sz="2000" b="1" dirty="0" smtClean="0">
              <a:solidFill>
                <a:srgbClr val="C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82772" y="4454779"/>
            <a:ext cx="1595952" cy="40011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zh-CN" altLang="en-US" sz="2000" b="1" dirty="0" smtClean="0">
                <a:solidFill>
                  <a:schemeClr val="accent2">
                    <a:lumMod val="75000"/>
                  </a:schemeClr>
                </a:solidFill>
              </a:rPr>
              <a:t>回应伏笔</a:t>
            </a:r>
            <a:r>
              <a:rPr lang="en-US" altLang="zh-CN" sz="2000" b="1" dirty="0">
                <a:solidFill>
                  <a:schemeClr val="accent2">
                    <a:lumMod val="75000"/>
                  </a:schemeClr>
                </a:solidFill>
              </a:rPr>
              <a:t>2</a:t>
            </a:r>
            <a:endParaRPr lang="zh-CN" altLang="en-US" sz="2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992654" y="4454779"/>
            <a:ext cx="4390178" cy="707886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000" b="1" dirty="0" smtClean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1. Missy’s father turned to me to confirm.</a:t>
            </a:r>
            <a:endParaRPr lang="zh-CN" altLang="en-US" dirty="0">
              <a:solidFill>
                <a:srgbClr val="0070C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82772" y="5404621"/>
            <a:ext cx="1595952" cy="40011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zh-CN" altLang="en-US" sz="2000" b="1" dirty="0" smtClean="0">
                <a:solidFill>
                  <a:schemeClr val="accent2">
                    <a:lumMod val="75000"/>
                  </a:schemeClr>
                </a:solidFill>
              </a:rPr>
              <a:t>回应伏笔</a:t>
            </a:r>
            <a:r>
              <a:rPr lang="en-US" altLang="zh-CN" sz="2000" b="1" dirty="0" smtClean="0">
                <a:solidFill>
                  <a:schemeClr val="accent2">
                    <a:lumMod val="75000"/>
                  </a:schemeClr>
                </a:solidFill>
              </a:rPr>
              <a:t>4</a:t>
            </a:r>
            <a:endParaRPr lang="zh-CN" altLang="en-US" sz="2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82773" y="6202615"/>
            <a:ext cx="1595952" cy="40011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zh-CN" altLang="en-US" sz="2000" b="1" dirty="0" smtClean="0">
                <a:solidFill>
                  <a:schemeClr val="accent2">
                    <a:lumMod val="75000"/>
                  </a:schemeClr>
                </a:solidFill>
              </a:rPr>
              <a:t>回应伏笔</a:t>
            </a:r>
            <a:r>
              <a:rPr lang="en-US" altLang="zh-CN" sz="2000" b="1" dirty="0">
                <a:solidFill>
                  <a:schemeClr val="accent2">
                    <a:lumMod val="75000"/>
                  </a:schemeClr>
                </a:solidFill>
              </a:rPr>
              <a:t>2</a:t>
            </a:r>
            <a:endParaRPr lang="zh-CN" altLang="en-US" sz="2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712381" y="5804731"/>
            <a:ext cx="5670451" cy="40011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000" b="1" dirty="0" smtClean="0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  OR</a:t>
            </a:r>
            <a:endParaRPr lang="en-US" altLang="zh-CN" sz="2000" b="1" dirty="0" smtClean="0">
              <a:solidFill>
                <a:srgbClr val="C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992654" y="5404621"/>
            <a:ext cx="4390178" cy="4001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000" b="1" dirty="0" smtClean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2. I kept silent.</a:t>
            </a:r>
            <a:endParaRPr lang="zh-CN" altLang="en-US" dirty="0">
              <a:solidFill>
                <a:srgbClr val="0070C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006584" y="6198808"/>
            <a:ext cx="4390178" cy="4001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000" b="1" dirty="0" smtClean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2. I chose to tell him the truth at last.</a:t>
            </a:r>
            <a:endParaRPr lang="zh-CN" altLang="en-US" dirty="0">
              <a:solidFill>
                <a:srgbClr val="0070C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117795" y="4466034"/>
            <a:ext cx="4390178" cy="707886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en-US" altLang="zh-CN" sz="2000" b="1" dirty="0" smtClean="0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Expectant\belief in me</a:t>
            </a:r>
            <a:endParaRPr lang="en-US" altLang="zh-CN" sz="2000" b="1" dirty="0" smtClean="0">
              <a:solidFill>
                <a:srgbClr val="C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457200" indent="-457200">
              <a:buAutoNum type="arabicPeriod"/>
            </a:pPr>
            <a:r>
              <a:rPr lang="en-US" altLang="zh-CN" sz="2000" b="1" dirty="0" smtClean="0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Disappointed or Convinced</a:t>
            </a:r>
            <a:endParaRPr lang="en-US" altLang="zh-CN" sz="2000" b="1" dirty="0" smtClean="0">
              <a:solidFill>
                <a:srgbClr val="C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117795" y="5299394"/>
            <a:ext cx="4390178" cy="707886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en-US" altLang="zh-CN" sz="2000" b="1" dirty="0" smtClean="0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Awkward\at a loss\panic</a:t>
            </a:r>
            <a:endParaRPr lang="en-US" altLang="zh-CN" sz="2000" b="1" dirty="0" smtClean="0">
              <a:solidFill>
                <a:srgbClr val="C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457200" indent="-457200">
              <a:buAutoNum type="arabicPeriod"/>
            </a:pPr>
            <a:r>
              <a:rPr lang="en-US" altLang="zh-CN" sz="2000" b="1" dirty="0" smtClean="0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Guilty</a:t>
            </a:r>
            <a:endParaRPr lang="en-US" altLang="zh-CN" sz="2000" b="1" dirty="0" smtClean="0">
              <a:solidFill>
                <a:srgbClr val="C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7117795" y="6048727"/>
            <a:ext cx="4390178" cy="707886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en-US" altLang="zh-CN" sz="2000" b="1" dirty="0" smtClean="0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Awkward\at a loss</a:t>
            </a:r>
            <a:endParaRPr lang="en-US" altLang="zh-CN" sz="2000" b="1" dirty="0" smtClean="0">
              <a:solidFill>
                <a:srgbClr val="C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457200" indent="-457200">
              <a:buAutoNum type="arabicPeriod"/>
            </a:pPr>
            <a:r>
              <a:rPr lang="en-US" altLang="zh-CN" sz="2000" b="1" dirty="0" smtClean="0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Take up courage and feel relieved</a:t>
            </a:r>
            <a:endParaRPr lang="en-US" altLang="zh-CN" sz="2000" b="1" dirty="0" smtClean="0">
              <a:solidFill>
                <a:srgbClr val="C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cxnSp>
        <p:nvCxnSpPr>
          <p:cNvPr id="33" name="直接箭头连接符 32"/>
          <p:cNvCxnSpPr/>
          <p:nvPr/>
        </p:nvCxnSpPr>
        <p:spPr>
          <a:xfrm flipV="1">
            <a:off x="6396762" y="2142146"/>
            <a:ext cx="659218" cy="59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接箭头连接符 33"/>
          <p:cNvCxnSpPr/>
          <p:nvPr/>
        </p:nvCxnSpPr>
        <p:spPr>
          <a:xfrm flipV="1">
            <a:off x="6458577" y="3393164"/>
            <a:ext cx="659218" cy="59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接箭头连接符 34"/>
          <p:cNvCxnSpPr/>
          <p:nvPr/>
        </p:nvCxnSpPr>
        <p:spPr>
          <a:xfrm flipV="1">
            <a:off x="6396762" y="4796893"/>
            <a:ext cx="659218" cy="59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接箭头连接符 35"/>
          <p:cNvCxnSpPr/>
          <p:nvPr/>
        </p:nvCxnSpPr>
        <p:spPr>
          <a:xfrm flipV="1">
            <a:off x="6441926" y="5603479"/>
            <a:ext cx="659218" cy="59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接箭头连接符 36"/>
          <p:cNvCxnSpPr/>
          <p:nvPr/>
        </p:nvCxnSpPr>
        <p:spPr>
          <a:xfrm flipV="1">
            <a:off x="6458577" y="6387034"/>
            <a:ext cx="659218" cy="59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19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7" grpId="0" animBg="1"/>
      <p:bldP spid="28" grpId="0" animBg="1"/>
      <p:bldP spid="26" grpId="0" animBg="1"/>
      <p:bldP spid="29" grpId="0" animBg="1"/>
      <p:bldP spid="30" grpId="0" animBg="1"/>
      <p:bldP spid="31" grpId="0" animBg="1"/>
      <p:bldP spid="3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直角三角形 17"/>
          <p:cNvSpPr/>
          <p:nvPr>
            <p:custDataLst>
              <p:tags r:id="rId1"/>
            </p:custDataLst>
          </p:nvPr>
        </p:nvSpPr>
        <p:spPr>
          <a:xfrm flipV="1">
            <a:off x="23514" y="105260"/>
            <a:ext cx="254000" cy="254000"/>
          </a:xfrm>
          <a:prstGeom prst="rtTriangl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C000"/>
              </a:solidFill>
            </a:endParaRPr>
          </a:p>
        </p:txBody>
      </p:sp>
      <p:sp>
        <p:nvSpPr>
          <p:cNvPr id="17" name="直角三角形 16"/>
          <p:cNvSpPr/>
          <p:nvPr>
            <p:custDataLst>
              <p:tags r:id="rId2"/>
            </p:custDataLst>
          </p:nvPr>
        </p:nvSpPr>
        <p:spPr>
          <a:xfrm flipH="1">
            <a:off x="2113934" y="359260"/>
            <a:ext cx="254000" cy="254000"/>
          </a:xfrm>
          <a:prstGeom prst="rtTriangl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C000"/>
              </a:solidFill>
            </a:endParaRPr>
          </a:p>
        </p:txBody>
      </p:sp>
      <p:sp>
        <p:nvSpPr>
          <p:cNvPr id="13" name="文本框 12"/>
          <p:cNvSpPr txBox="1"/>
          <p:nvPr>
            <p:custDataLst>
              <p:tags r:id="rId3"/>
            </p:custDataLst>
          </p:nvPr>
        </p:nvSpPr>
        <p:spPr>
          <a:xfrm>
            <a:off x="277514" y="76609"/>
            <a:ext cx="1836420" cy="58356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solidFill>
                  <a:srgbClr val="FFC000"/>
                </a:solidFill>
                <a:latin typeface="华文隶书" panose="02010800040101010101" pitchFamily="2" charset="-122"/>
                <a:ea typeface="华文隶书" panose="02010800040101010101" pitchFamily="2" charset="-122"/>
              </a:rPr>
              <a:t>情绪汇总</a:t>
            </a:r>
            <a:endParaRPr lang="zh-CN" altLang="en-US" sz="3200" b="1" dirty="0">
              <a:solidFill>
                <a:srgbClr val="FFC000"/>
              </a:solidFill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13934" y="3046294"/>
            <a:ext cx="2649452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zh-CN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456120" y="66872"/>
            <a:ext cx="9622466" cy="5847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3200" b="1" dirty="0" smtClean="0">
                <a:solidFill>
                  <a:schemeClr val="accent2">
                    <a:lumMod val="75000"/>
                  </a:schemeClr>
                </a:solidFill>
                <a:latin typeface="华文隶书" panose="02010800040101010101" pitchFamily="2" charset="-122"/>
                <a:ea typeface="华文隶书" panose="02010800040101010101" pitchFamily="2" charset="-122"/>
              </a:rPr>
              <a:t>3D</a:t>
            </a:r>
            <a:r>
              <a:rPr lang="zh-CN" altLang="en-US" sz="3200" b="1" dirty="0" smtClean="0">
                <a:solidFill>
                  <a:schemeClr val="accent2">
                    <a:lumMod val="75000"/>
                  </a:schemeClr>
                </a:solidFill>
                <a:latin typeface="华文隶书" panose="02010800040101010101" pitchFamily="2" charset="-122"/>
                <a:ea typeface="华文隶书" panose="02010800040101010101" pitchFamily="2" charset="-122"/>
              </a:rPr>
              <a:t>描写烘托核心情绪：表情、内心、动作</a:t>
            </a:r>
            <a:endParaRPr lang="zh-CN" altLang="en-US" sz="3200" b="1" dirty="0">
              <a:solidFill>
                <a:schemeClr val="accent2">
                  <a:lumMod val="75000"/>
                </a:schemeClr>
              </a:solidFill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583135" y="3232798"/>
            <a:ext cx="2649452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zh-CN" alt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126441" y="862381"/>
            <a:ext cx="4826173" cy="70788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CN" altLang="en-US" sz="4000" b="1" dirty="0" smtClean="0">
                <a:solidFill>
                  <a:srgbClr val="00B0F0"/>
                </a:solidFill>
                <a:latin typeface="Times New Roman" panose="02020603050405020304" charset="0"/>
                <a:cs typeface="Times New Roman" panose="02020603050405020304" charset="0"/>
              </a:rPr>
              <a:t>核心情绪</a:t>
            </a:r>
            <a:r>
              <a:rPr lang="en-US" altLang="zh-CN" sz="4000" dirty="0" smtClean="0">
                <a:solidFill>
                  <a:srgbClr val="00B0F0"/>
                </a:solidFill>
              </a:rPr>
              <a:t> </a:t>
            </a:r>
            <a:endParaRPr lang="zh-CN" altLang="en-US" sz="4000" dirty="0">
              <a:solidFill>
                <a:srgbClr val="00B0F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97748" y="1942091"/>
            <a:ext cx="1595952" cy="58477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32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P.1</a:t>
            </a:r>
            <a:endParaRPr lang="zh-CN" altLang="en-US" sz="3200" b="1" dirty="0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367934" y="1942091"/>
            <a:ext cx="3596931" cy="1754326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zh-CN" altLang="en-US" sz="3600" b="1" dirty="0" smtClean="0">
                <a:solidFill>
                  <a:srgbClr val="C00000"/>
                </a:solidFill>
                <a:latin typeface="华文新魏" panose="02010800040101010101" pitchFamily="2" charset="-122"/>
                <a:ea typeface="华文新魏" panose="02010800040101010101" pitchFamily="2" charset="-122"/>
                <a:cs typeface="Times New Roman" panose="02020603050405020304" charset="0"/>
              </a:rPr>
              <a:t>强装镇定</a:t>
            </a:r>
            <a:endParaRPr lang="en-US" altLang="zh-CN" sz="3600" b="1" dirty="0" smtClean="0">
              <a:solidFill>
                <a:srgbClr val="C00000"/>
              </a:solidFill>
              <a:latin typeface="华文新魏" panose="02010800040101010101" pitchFamily="2" charset="-122"/>
              <a:ea typeface="华文新魏" panose="02010800040101010101" pitchFamily="2" charset="-122"/>
              <a:cs typeface="Times New Roman" panose="02020603050405020304" charset="0"/>
            </a:endParaRPr>
          </a:p>
          <a:p>
            <a:pPr marL="457200" indent="-457200">
              <a:buAutoNum type="arabicPeriod"/>
            </a:pPr>
            <a:r>
              <a:rPr lang="zh-CN" altLang="en-US" sz="3600" b="1" dirty="0" smtClean="0">
                <a:solidFill>
                  <a:srgbClr val="C00000"/>
                </a:solidFill>
                <a:latin typeface="华文新魏" panose="02010800040101010101" pitchFamily="2" charset="-122"/>
                <a:ea typeface="华文新魏" panose="02010800040101010101" pitchFamily="2" charset="-122"/>
                <a:cs typeface="Times New Roman" panose="02020603050405020304" charset="0"/>
              </a:rPr>
              <a:t>怀疑</a:t>
            </a:r>
            <a:endParaRPr lang="en-US" altLang="zh-CN" sz="3600" b="1" dirty="0">
              <a:solidFill>
                <a:srgbClr val="C00000"/>
              </a:solidFill>
              <a:latin typeface="华文新魏" panose="02010800040101010101" pitchFamily="2" charset="-122"/>
              <a:ea typeface="华文新魏" panose="02010800040101010101" pitchFamily="2" charset="-122"/>
              <a:cs typeface="Times New Roman" panose="02020603050405020304" charset="0"/>
            </a:endParaRPr>
          </a:p>
          <a:p>
            <a:pPr marL="457200" indent="-457200">
              <a:buAutoNum type="arabicPeriod"/>
            </a:pPr>
            <a:r>
              <a:rPr lang="zh-CN" altLang="en-US" sz="3600" b="1" dirty="0" smtClean="0">
                <a:solidFill>
                  <a:srgbClr val="C00000"/>
                </a:solidFill>
                <a:latin typeface="华文新魏" panose="02010800040101010101" pitchFamily="2" charset="-122"/>
                <a:ea typeface="华文新魏" panose="02010800040101010101" pitchFamily="2" charset="-122"/>
                <a:cs typeface="Times New Roman" panose="02020603050405020304" charset="0"/>
              </a:rPr>
              <a:t>失望</a:t>
            </a:r>
            <a:endParaRPr lang="en-US" altLang="zh-CN" sz="3600" b="1" dirty="0" smtClean="0">
              <a:solidFill>
                <a:srgbClr val="C00000"/>
              </a:solidFill>
              <a:latin typeface="华文新魏" panose="02010800040101010101" pitchFamily="2" charset="-122"/>
              <a:ea typeface="华文新魏" panose="02010800040101010101" pitchFamily="2" charset="-122"/>
              <a:cs typeface="Times New Roman" panose="0202060305040502030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97748" y="4135943"/>
            <a:ext cx="1595952" cy="58477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32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P.2</a:t>
            </a:r>
            <a:endParaRPr lang="zh-CN" altLang="en-US" sz="3200" b="1" dirty="0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367934" y="4135943"/>
            <a:ext cx="3596931" cy="2308324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zh-CN" altLang="en-US" sz="3600" b="1" dirty="0" smtClean="0">
                <a:solidFill>
                  <a:srgbClr val="C00000"/>
                </a:solidFill>
                <a:latin typeface="华文新魏" panose="02010800040101010101" pitchFamily="2" charset="-122"/>
                <a:ea typeface="华文新魏" panose="02010800040101010101" pitchFamily="2" charset="-122"/>
                <a:cs typeface="Times New Roman" panose="02020603050405020304" charset="0"/>
              </a:rPr>
              <a:t>慌张</a:t>
            </a:r>
            <a:endParaRPr lang="en-US" altLang="zh-CN" sz="3600" b="1" dirty="0" smtClean="0">
              <a:solidFill>
                <a:srgbClr val="C00000"/>
              </a:solidFill>
              <a:latin typeface="华文新魏" panose="02010800040101010101" pitchFamily="2" charset="-122"/>
              <a:ea typeface="华文新魏" panose="02010800040101010101" pitchFamily="2" charset="-122"/>
              <a:cs typeface="Times New Roman" panose="02020603050405020304" charset="0"/>
            </a:endParaRPr>
          </a:p>
          <a:p>
            <a:pPr marL="457200" indent="-457200">
              <a:buAutoNum type="arabicPeriod"/>
            </a:pPr>
            <a:r>
              <a:rPr lang="zh-CN" altLang="en-US" sz="3600" b="1" dirty="0" smtClean="0">
                <a:solidFill>
                  <a:srgbClr val="C00000"/>
                </a:solidFill>
                <a:latin typeface="华文新魏" panose="02010800040101010101" pitchFamily="2" charset="-122"/>
                <a:ea typeface="华文新魏" panose="02010800040101010101" pitchFamily="2" charset="-122"/>
                <a:cs typeface="Times New Roman" panose="02020603050405020304" charset="0"/>
              </a:rPr>
              <a:t>愧疚</a:t>
            </a:r>
            <a:endParaRPr lang="en-US" altLang="zh-CN" sz="3600" b="1" dirty="0" smtClean="0">
              <a:solidFill>
                <a:srgbClr val="C00000"/>
              </a:solidFill>
              <a:latin typeface="华文新魏" panose="02010800040101010101" pitchFamily="2" charset="-122"/>
              <a:ea typeface="华文新魏" panose="02010800040101010101" pitchFamily="2" charset="-122"/>
              <a:cs typeface="Times New Roman" panose="02020603050405020304" charset="0"/>
            </a:endParaRPr>
          </a:p>
          <a:p>
            <a:pPr marL="457200" indent="-457200">
              <a:buAutoNum type="arabicPeriod"/>
            </a:pPr>
            <a:r>
              <a:rPr lang="zh-CN" altLang="en-US" sz="3600" b="1" dirty="0" smtClean="0">
                <a:solidFill>
                  <a:srgbClr val="C00000"/>
                </a:solidFill>
                <a:latin typeface="华文新魏" panose="02010800040101010101" pitchFamily="2" charset="-122"/>
                <a:ea typeface="华文新魏" panose="02010800040101010101" pitchFamily="2" charset="-122"/>
                <a:cs typeface="Times New Roman" panose="02020603050405020304" charset="0"/>
              </a:rPr>
              <a:t>鼓起勇气</a:t>
            </a:r>
            <a:endParaRPr lang="en-US" altLang="zh-CN" sz="3600" b="1" dirty="0" smtClean="0">
              <a:solidFill>
                <a:srgbClr val="C00000"/>
              </a:solidFill>
              <a:latin typeface="华文新魏" panose="02010800040101010101" pitchFamily="2" charset="-122"/>
              <a:ea typeface="华文新魏" panose="02010800040101010101" pitchFamily="2" charset="-122"/>
              <a:cs typeface="Times New Roman" panose="02020603050405020304" charset="0"/>
            </a:endParaRPr>
          </a:p>
          <a:p>
            <a:pPr marL="457200" indent="-457200">
              <a:buAutoNum type="arabicPeriod"/>
            </a:pPr>
            <a:r>
              <a:rPr lang="zh-CN" altLang="en-US" sz="3600" b="1" dirty="0" smtClean="0">
                <a:solidFill>
                  <a:srgbClr val="C00000"/>
                </a:solidFill>
                <a:latin typeface="华文新魏" panose="02010800040101010101" pitchFamily="2" charset="-122"/>
                <a:ea typeface="华文新魏" panose="02010800040101010101" pitchFamily="2" charset="-122"/>
                <a:cs typeface="Times New Roman" panose="02020603050405020304" charset="0"/>
              </a:rPr>
              <a:t>释然、开心</a:t>
            </a:r>
            <a:endParaRPr lang="en-US" altLang="zh-CN" sz="3600" b="1" dirty="0" smtClean="0">
              <a:solidFill>
                <a:srgbClr val="C00000"/>
              </a:solidFill>
              <a:latin typeface="华文新魏" panose="02010800040101010101" pitchFamily="2" charset="-122"/>
              <a:ea typeface="华文新魏" panose="02010800040101010101" pitchFamily="2" charset="-122"/>
              <a:cs typeface="Times New Roman" panose="02020603050405020304" charset="0"/>
            </a:endParaRPr>
          </a:p>
        </p:txBody>
      </p:sp>
      <p:sp>
        <p:nvSpPr>
          <p:cNvPr id="2" name="右大括号 1"/>
          <p:cNvSpPr/>
          <p:nvPr/>
        </p:nvSpPr>
        <p:spPr>
          <a:xfrm>
            <a:off x="6156251" y="2392326"/>
            <a:ext cx="1111102" cy="3359888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8" name="TextBox 37"/>
          <p:cNvSpPr txBox="1"/>
          <p:nvPr/>
        </p:nvSpPr>
        <p:spPr>
          <a:xfrm>
            <a:off x="7411901" y="2088216"/>
            <a:ext cx="4528462" cy="3785652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CN" altLang="en-US" sz="6000" dirty="0" smtClean="0">
                <a:solidFill>
                  <a:srgbClr val="00B0F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表情描写？</a:t>
            </a:r>
            <a:endParaRPr lang="en-US" altLang="zh-CN" sz="6000" dirty="0" smtClean="0">
              <a:solidFill>
                <a:srgbClr val="00B0F0"/>
              </a:solidFill>
              <a:latin typeface="华文新魏" panose="02010800040101010101" pitchFamily="2" charset="-122"/>
              <a:ea typeface="华文新魏" panose="02010800040101010101" pitchFamily="2" charset="-122"/>
            </a:endParaRPr>
          </a:p>
          <a:p>
            <a:pPr algn="ctr"/>
            <a:r>
              <a:rPr lang="zh-CN" altLang="en-US" sz="6000" dirty="0" smtClean="0">
                <a:solidFill>
                  <a:srgbClr val="00B0F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内心描写？</a:t>
            </a:r>
            <a:endParaRPr lang="en-US" altLang="zh-CN" sz="6000" dirty="0" smtClean="0">
              <a:solidFill>
                <a:srgbClr val="00B0F0"/>
              </a:solidFill>
              <a:latin typeface="华文新魏" panose="02010800040101010101" pitchFamily="2" charset="-122"/>
              <a:ea typeface="华文新魏" panose="02010800040101010101" pitchFamily="2" charset="-122"/>
            </a:endParaRPr>
          </a:p>
          <a:p>
            <a:pPr algn="ctr"/>
            <a:r>
              <a:rPr lang="zh-CN" altLang="en-US" sz="6000" dirty="0" smtClean="0">
                <a:solidFill>
                  <a:srgbClr val="00B0F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动作描写？</a:t>
            </a:r>
            <a:endParaRPr lang="en-US" altLang="zh-CN" sz="6000" dirty="0" smtClean="0">
              <a:solidFill>
                <a:srgbClr val="00B0F0"/>
              </a:solidFill>
              <a:latin typeface="华文新魏" panose="02010800040101010101" pitchFamily="2" charset="-122"/>
              <a:ea typeface="华文新魏" panose="02010800040101010101" pitchFamily="2" charset="-122"/>
            </a:endParaRPr>
          </a:p>
          <a:p>
            <a:pPr algn="ctr"/>
            <a:r>
              <a:rPr lang="zh-CN" altLang="en-US" sz="6000" b="1" dirty="0" smtClean="0">
                <a:solidFill>
                  <a:srgbClr val="00B0F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（</a:t>
            </a:r>
            <a:r>
              <a:rPr lang="zh-CN" altLang="en-US" sz="3600" b="1" dirty="0" smtClean="0">
                <a:solidFill>
                  <a:srgbClr val="00B0F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环境描写</a:t>
            </a:r>
            <a:r>
              <a:rPr lang="en-US" altLang="zh-CN" sz="3600" b="1" dirty="0" smtClean="0">
                <a:solidFill>
                  <a:srgbClr val="00B0F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?</a:t>
            </a:r>
            <a:r>
              <a:rPr lang="zh-CN" altLang="en-US" sz="6000" b="1" dirty="0" smtClean="0">
                <a:solidFill>
                  <a:srgbClr val="00B0F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）</a:t>
            </a:r>
            <a:endParaRPr lang="zh-CN" altLang="en-US" sz="6000" b="1" dirty="0">
              <a:solidFill>
                <a:srgbClr val="00B0F0"/>
              </a:solidFill>
              <a:latin typeface="华文新魏" panose="02010800040101010101" pitchFamily="2" charset="-122"/>
              <a:ea typeface="华文新魏" panose="0201080004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7" grpId="0" animBg="1"/>
      <p:bldP spid="34" grpId="0" animBg="1"/>
      <p:bldP spid="37" grpId="0" animBg="1"/>
      <p:bldP spid="2" grpId="0" animBg="1"/>
      <p:bldP spid="3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直角三角形 17"/>
          <p:cNvSpPr/>
          <p:nvPr>
            <p:custDataLst>
              <p:tags r:id="rId1"/>
            </p:custDataLst>
          </p:nvPr>
        </p:nvSpPr>
        <p:spPr>
          <a:xfrm flipV="1">
            <a:off x="57075" y="55344"/>
            <a:ext cx="254000" cy="254000"/>
          </a:xfrm>
          <a:prstGeom prst="rtTriangl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C000"/>
              </a:solidFill>
            </a:endParaRPr>
          </a:p>
        </p:txBody>
      </p:sp>
      <p:sp>
        <p:nvSpPr>
          <p:cNvPr id="17" name="直角三角形 16"/>
          <p:cNvSpPr/>
          <p:nvPr>
            <p:custDataLst>
              <p:tags r:id="rId2"/>
            </p:custDataLst>
          </p:nvPr>
        </p:nvSpPr>
        <p:spPr>
          <a:xfrm flipH="1">
            <a:off x="2154527" y="352967"/>
            <a:ext cx="254000" cy="254000"/>
          </a:xfrm>
          <a:prstGeom prst="rtTriangl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C000"/>
              </a:solidFill>
            </a:endParaRPr>
          </a:p>
        </p:txBody>
      </p:sp>
      <p:sp>
        <p:nvSpPr>
          <p:cNvPr id="6" name="文本框 12"/>
          <p:cNvSpPr txBox="1"/>
          <p:nvPr>
            <p:custDataLst>
              <p:tags r:id="rId3"/>
            </p:custDataLst>
          </p:nvPr>
        </p:nvSpPr>
        <p:spPr>
          <a:xfrm>
            <a:off x="277514" y="36260"/>
            <a:ext cx="1827733" cy="58477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solidFill>
                  <a:srgbClr val="FFC000"/>
                </a:solidFill>
                <a:latin typeface="华文隶书" panose="02010800040101010101" pitchFamily="2" charset="-122"/>
                <a:ea typeface="华文隶书" panose="02010800040101010101" pitchFamily="2" charset="-122"/>
              </a:rPr>
              <a:t>语料</a:t>
            </a:r>
            <a:r>
              <a:rPr lang="zh-CN" altLang="en-US" sz="3200" b="1" dirty="0">
                <a:solidFill>
                  <a:srgbClr val="FFC000"/>
                </a:solidFill>
                <a:latin typeface="华文隶书" panose="02010800040101010101" pitchFamily="2" charset="-122"/>
                <a:ea typeface="华文隶书" panose="02010800040101010101" pitchFamily="2" charset="-122"/>
              </a:rPr>
              <a:t>积累</a:t>
            </a:r>
            <a:endParaRPr lang="zh-CN" altLang="en-US" sz="3200" b="1" dirty="0">
              <a:solidFill>
                <a:srgbClr val="FFC000"/>
              </a:solidFill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456119" y="72297"/>
            <a:ext cx="9626025" cy="5847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solidFill>
                  <a:schemeClr val="accent2">
                    <a:lumMod val="75000"/>
                  </a:schemeClr>
                </a:solidFill>
                <a:latin typeface="华文隶书" panose="02010800040101010101" pitchFamily="2" charset="-122"/>
                <a:ea typeface="华文隶书" panose="02010800040101010101" pitchFamily="2" charset="-122"/>
              </a:rPr>
              <a:t>有关强装镇静的</a:t>
            </a:r>
            <a:r>
              <a:rPr lang="en-US" altLang="zh-CN" sz="3200" b="1" dirty="0" smtClean="0">
                <a:solidFill>
                  <a:schemeClr val="accent2">
                    <a:lumMod val="75000"/>
                  </a:schemeClr>
                </a:solidFill>
                <a:latin typeface="华文隶书" panose="02010800040101010101" pitchFamily="2" charset="-122"/>
                <a:ea typeface="华文隶书" panose="02010800040101010101" pitchFamily="2" charset="-122"/>
              </a:rPr>
              <a:t>3D</a:t>
            </a:r>
            <a:r>
              <a:rPr lang="zh-CN" altLang="en-US" sz="3200" b="1" dirty="0">
                <a:solidFill>
                  <a:schemeClr val="accent2">
                    <a:lumMod val="75000"/>
                  </a:schemeClr>
                </a:solidFill>
                <a:latin typeface="华文隶书" panose="02010800040101010101" pitchFamily="2" charset="-122"/>
                <a:ea typeface="华文隶书" panose="02010800040101010101" pitchFamily="2" charset="-122"/>
              </a:rPr>
              <a:t>描</a:t>
            </a:r>
            <a:r>
              <a:rPr lang="zh-CN" altLang="en-US" sz="3200" b="1" dirty="0" smtClean="0">
                <a:solidFill>
                  <a:schemeClr val="accent2">
                    <a:lumMod val="75000"/>
                  </a:schemeClr>
                </a:solidFill>
                <a:latin typeface="华文隶书" panose="02010800040101010101" pitchFamily="2" charset="-122"/>
                <a:ea typeface="华文隶书" panose="02010800040101010101" pitchFamily="2" charset="-122"/>
              </a:rPr>
              <a:t>写</a:t>
            </a:r>
            <a:endParaRPr lang="zh-CN" altLang="en-US" sz="3200" b="1" dirty="0">
              <a:solidFill>
                <a:schemeClr val="accent2">
                  <a:lumMod val="75000"/>
                </a:schemeClr>
              </a:solidFill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57149" y="665446"/>
            <a:ext cx="12024995" cy="6052185"/>
          </a:xfrm>
          <a:prstGeom prst="rect">
            <a:avLst/>
          </a:prstGeom>
          <a:solidFill>
            <a:schemeClr val="bg1">
              <a:lumMod val="95000"/>
              <a:alpha val="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pPr algn="ctr">
              <a:lnSpc>
                <a:spcPts val="3860"/>
              </a:lnSpc>
            </a:pPr>
            <a:r>
              <a:rPr lang="zh-CN" altLang="en-US" sz="3600" b="1" u="sng" dirty="0" smtClean="0">
                <a:solidFill>
                  <a:schemeClr val="accent2">
                    <a:lumMod val="75000"/>
                  </a:schemeClr>
                </a:solidFill>
                <a:latin typeface="华文隶书" panose="02010800040101010101" pitchFamily="2" charset="-122"/>
                <a:ea typeface="华文隶书" panose="02010800040101010101" pitchFamily="2" charset="-122"/>
                <a:cs typeface="Times New Roman" panose="02020603050405020304" charset="0"/>
              </a:rPr>
              <a:t>表情描写</a:t>
            </a:r>
            <a:endParaRPr lang="en-US" sz="3600" b="1" u="sng" dirty="0" smtClean="0">
              <a:latin typeface="Times New Roman" panose="02020603050405020304" charset="0"/>
              <a:cs typeface="Times New Roman" panose="02020603050405020304" charset="0"/>
            </a:endParaRPr>
          </a:p>
          <a:p>
            <a:pPr>
              <a:lnSpc>
                <a:spcPts val="3860"/>
              </a:lnSpc>
            </a:pPr>
            <a:r>
              <a:rPr lang="en-US" sz="3600" b="1" dirty="0">
                <a:latin typeface="华文隶书" panose="02010800040101010101" pitchFamily="2" charset="-122"/>
                <a:ea typeface="华文隶书" panose="02010800040101010101" pitchFamily="2" charset="-122"/>
                <a:cs typeface="Times New Roman" panose="02020603050405020304" charset="0"/>
              </a:rPr>
              <a:t>1</a:t>
            </a:r>
            <a:r>
              <a:rPr lang="en-US" sz="3600" b="1" dirty="0" smtClean="0">
                <a:latin typeface="华文隶书" panose="02010800040101010101" pitchFamily="2" charset="-122"/>
                <a:ea typeface="华文隶书" panose="02010800040101010101" pitchFamily="2" charset="-122"/>
                <a:cs typeface="Times New Roman" panose="02020603050405020304" charset="0"/>
              </a:rPr>
              <a:t>.</a:t>
            </a:r>
            <a:r>
              <a:rPr lang="zh-CN" altLang="en-US" sz="3600" b="1" dirty="0">
                <a:latin typeface="华文隶书" panose="02010800040101010101" pitchFamily="2" charset="-122"/>
                <a:ea typeface="华文隶书" panose="02010800040101010101" pitchFamily="2" charset="-122"/>
                <a:cs typeface="Times New Roman" panose="02020603050405020304" charset="0"/>
              </a:rPr>
              <a:t>他完全没有显示出一丝慌乱不安。</a:t>
            </a:r>
            <a:endParaRPr lang="en-US" sz="3600" b="1" dirty="0">
              <a:latin typeface="华文隶书" panose="02010800040101010101" pitchFamily="2" charset="-122"/>
              <a:ea typeface="华文隶书" panose="02010800040101010101" pitchFamily="2" charset="-122"/>
              <a:cs typeface="Times New Roman" panose="02020603050405020304" charset="0"/>
            </a:endParaRPr>
          </a:p>
          <a:p>
            <a:pPr>
              <a:lnSpc>
                <a:spcPts val="3860"/>
              </a:lnSpc>
            </a:pPr>
            <a:r>
              <a:rPr lang="en-US" sz="3600" b="1" dirty="0" smtClean="0">
                <a:latin typeface="Times New Roman" panose="02020603050405020304" charset="0"/>
                <a:cs typeface="Times New Roman" panose="02020603050405020304" charset="0"/>
              </a:rPr>
              <a:t>   </a:t>
            </a:r>
            <a:r>
              <a:rPr lang="en-US" sz="3600" b="1" dirty="0" smtClean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He </a:t>
            </a:r>
            <a:r>
              <a:rPr lang="en-US" sz="3600" b="1" u="sng" dirty="0" smtClean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showed no sign of </a:t>
            </a:r>
            <a:r>
              <a:rPr lang="en-US" sz="3600" b="1" dirty="0" smtClean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panic or restlessness at all.</a:t>
            </a:r>
            <a:endParaRPr lang="en-US" sz="3600" b="1" dirty="0">
              <a:solidFill>
                <a:srgbClr val="0070C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>
              <a:lnSpc>
                <a:spcPts val="3860"/>
              </a:lnSpc>
            </a:pPr>
            <a:endParaRPr lang="en-US" altLang="zh-CN" sz="3600" b="1" dirty="0" smtClean="0">
              <a:solidFill>
                <a:schemeClr val="accent2">
                  <a:lumMod val="75000"/>
                </a:schemeClr>
              </a:solidFill>
              <a:latin typeface="华文隶书" panose="02010800040101010101" pitchFamily="2" charset="-122"/>
              <a:ea typeface="华文隶书" panose="02010800040101010101" pitchFamily="2" charset="-122"/>
              <a:cs typeface="Times New Roman" panose="02020603050405020304" charset="0"/>
            </a:endParaRPr>
          </a:p>
          <a:p>
            <a:pPr algn="ctr">
              <a:lnSpc>
                <a:spcPts val="3860"/>
              </a:lnSpc>
            </a:pPr>
            <a:r>
              <a:rPr lang="zh-CN" altLang="en-US" sz="3600" b="1" u="sng" dirty="0" smtClean="0">
                <a:solidFill>
                  <a:schemeClr val="accent2">
                    <a:lumMod val="75000"/>
                  </a:schemeClr>
                </a:solidFill>
                <a:latin typeface="华文隶书" panose="02010800040101010101" pitchFamily="2" charset="-122"/>
                <a:ea typeface="华文隶书" panose="02010800040101010101" pitchFamily="2" charset="-122"/>
                <a:cs typeface="Times New Roman" panose="02020603050405020304" charset="0"/>
              </a:rPr>
              <a:t>动作描写</a:t>
            </a:r>
            <a:endParaRPr lang="en-US" altLang="zh-CN" sz="3600" b="1" u="sng" dirty="0" smtClean="0">
              <a:solidFill>
                <a:schemeClr val="accent2">
                  <a:lumMod val="75000"/>
                </a:schemeClr>
              </a:solidFill>
              <a:latin typeface="华文隶书" panose="02010800040101010101" pitchFamily="2" charset="-122"/>
              <a:ea typeface="华文隶书" panose="02010800040101010101" pitchFamily="2" charset="-122"/>
              <a:cs typeface="Times New Roman" panose="02020603050405020304" charset="0"/>
            </a:endParaRPr>
          </a:p>
          <a:p>
            <a:pPr>
              <a:lnSpc>
                <a:spcPts val="3860"/>
              </a:lnSpc>
            </a:pPr>
            <a:r>
              <a:rPr lang="en-US" altLang="zh-CN" sz="3600" b="1" dirty="0">
                <a:latin typeface="华文隶书" panose="02010800040101010101" pitchFamily="2" charset="-122"/>
                <a:ea typeface="华文隶书" panose="02010800040101010101" pitchFamily="2" charset="-122"/>
                <a:cs typeface="Times New Roman" panose="02020603050405020304" charset="0"/>
              </a:rPr>
              <a:t>2.</a:t>
            </a:r>
            <a:r>
              <a:rPr lang="zh-CN" altLang="en-US" sz="3600" b="1" dirty="0">
                <a:latin typeface="华文隶书" panose="02010800040101010101" pitchFamily="2" charset="-122"/>
                <a:ea typeface="华文隶书" panose="02010800040101010101" pitchFamily="2" charset="-122"/>
                <a:cs typeface="Times New Roman" panose="02020603050405020304" charset="0"/>
              </a:rPr>
              <a:t>他得心应手地编制着一个看似很有说服力的故事。</a:t>
            </a:r>
            <a:r>
              <a:rPr lang="zh-CN" altLang="en-US" sz="3600" b="1" dirty="0">
                <a:latin typeface="Times New Roman" panose="02020603050405020304" charset="0"/>
                <a:cs typeface="Times New Roman" panose="02020603050405020304" charset="0"/>
              </a:rPr>
              <a:t>	</a:t>
            </a:r>
            <a:endParaRPr lang="zh-CN" altLang="en-US" sz="3600" b="1" dirty="0">
              <a:latin typeface="Times New Roman" panose="02020603050405020304" charset="0"/>
              <a:cs typeface="Times New Roman" panose="02020603050405020304" charset="0"/>
            </a:endParaRPr>
          </a:p>
          <a:p>
            <a:pPr>
              <a:lnSpc>
                <a:spcPts val="3860"/>
              </a:lnSpc>
            </a:pPr>
            <a:r>
              <a:rPr lang="zh-CN" altLang="en-US" sz="3600" b="1" dirty="0">
                <a:latin typeface="Times New Roman" panose="02020603050405020304" charset="0"/>
                <a:cs typeface="Times New Roman" panose="02020603050405020304" charset="0"/>
              </a:rPr>
              <a:t>   </a:t>
            </a:r>
            <a:r>
              <a:rPr lang="en-US" altLang="zh-CN" sz="3600" b="1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Missy was </a:t>
            </a:r>
            <a:r>
              <a:rPr lang="en-US" altLang="zh-CN" sz="3600" b="1" u="sng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in his element </a:t>
            </a:r>
            <a:r>
              <a:rPr lang="en-US" altLang="zh-CN" sz="3600" b="1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making up a seemingly </a:t>
            </a:r>
            <a:endParaRPr lang="en-US" altLang="zh-CN" sz="3600" b="1" dirty="0">
              <a:solidFill>
                <a:srgbClr val="0070C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>
              <a:lnSpc>
                <a:spcPts val="3860"/>
              </a:lnSpc>
            </a:pPr>
            <a:r>
              <a:rPr lang="en-US" altLang="zh-CN" sz="3600" b="1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persuasive story</a:t>
            </a:r>
            <a:r>
              <a:rPr lang="en-US" altLang="zh-CN" sz="3600" b="1" dirty="0" smtClean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.</a:t>
            </a:r>
            <a:endParaRPr lang="en-US" sz="3600" b="1" dirty="0">
              <a:solidFill>
                <a:schemeClr val="accent2">
                  <a:lumMod val="75000"/>
                </a:schemeClr>
              </a:solidFill>
              <a:latin typeface="华文隶书" panose="02010800040101010101" pitchFamily="2" charset="-122"/>
              <a:ea typeface="华文隶书" panose="02010800040101010101" pitchFamily="2" charset="-122"/>
              <a:cs typeface="Times New Roman" panose="02020603050405020304" charset="0"/>
            </a:endParaRPr>
          </a:p>
          <a:p>
            <a:pPr marL="514350" indent="-514350">
              <a:lnSpc>
                <a:spcPts val="3860"/>
              </a:lnSpc>
              <a:buAutoNum type="arabicPeriod" startAt="3"/>
            </a:pPr>
            <a:r>
              <a:rPr lang="zh-CN" altLang="en-US" sz="3600" b="1" dirty="0">
                <a:latin typeface="华文隶书" panose="02010800040101010101" pitchFamily="2" charset="-122"/>
                <a:ea typeface="华文隶书" panose="02010800040101010101" pitchFamily="2" charset="-122"/>
                <a:cs typeface="Times New Roman" panose="02020603050405020304" charset="0"/>
              </a:rPr>
              <a:t>他挤挤眉毛朝我看了一眼，示意我该出手相助了。</a:t>
            </a:r>
            <a:endParaRPr lang="en-US" altLang="zh-CN" sz="3600" b="1" dirty="0">
              <a:latin typeface="华文隶书" panose="02010800040101010101" pitchFamily="2" charset="-122"/>
              <a:ea typeface="华文隶书" panose="02010800040101010101" pitchFamily="2" charset="-122"/>
              <a:cs typeface="Times New Roman" panose="02020603050405020304" charset="0"/>
            </a:endParaRPr>
          </a:p>
          <a:p>
            <a:pPr>
              <a:lnSpc>
                <a:spcPts val="3860"/>
              </a:lnSpc>
            </a:pPr>
            <a:r>
              <a:rPr lang="en-US" altLang="zh-CN" sz="3600" b="1" dirty="0" smtClean="0">
                <a:latin typeface="Times New Roman" panose="02020603050405020304" charset="0"/>
                <a:cs typeface="Times New Roman" panose="02020603050405020304" charset="0"/>
              </a:rPr>
              <a:t>   </a:t>
            </a:r>
            <a:r>
              <a:rPr lang="en-US" altLang="zh-CN" sz="3600" b="1" dirty="0" smtClean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He </a:t>
            </a:r>
            <a:r>
              <a:rPr lang="en-US" altLang="zh-CN" sz="3600" b="1" u="sng" dirty="0" smtClean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eyed me with raised eyebrows</a:t>
            </a:r>
            <a:r>
              <a:rPr lang="en-US" altLang="zh-CN" sz="3600" b="1" dirty="0" smtClean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zh-CN" sz="3600" b="1" u="sng" dirty="0" smtClean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indicating</a:t>
            </a:r>
            <a:r>
              <a:rPr lang="en-US" altLang="zh-CN" sz="3600" b="1" dirty="0" smtClean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it was my  </a:t>
            </a:r>
            <a:endParaRPr lang="en-US" altLang="zh-CN" sz="3600" b="1" dirty="0" smtClean="0">
              <a:solidFill>
                <a:srgbClr val="0070C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>
              <a:lnSpc>
                <a:spcPts val="3860"/>
              </a:lnSpc>
            </a:pPr>
            <a:r>
              <a:rPr lang="en-US" altLang="zh-CN" sz="3600" b="1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zh-CN" sz="3600" b="1" dirty="0" smtClean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time to stand up for him.</a:t>
            </a:r>
            <a:endParaRPr lang="zh-CN" altLang="zh-CN" sz="3600" b="1" dirty="0">
              <a:solidFill>
                <a:srgbClr val="0070C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>
              <a:lnSpc>
                <a:spcPts val="3860"/>
              </a:lnSpc>
            </a:pPr>
            <a:endParaRPr lang="zh-CN" altLang="zh-CN" sz="3600" b="1" dirty="0"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l" fontAlgn="auto">
              <a:lnSpc>
                <a:spcPts val="3860"/>
              </a:lnSpc>
            </a:pPr>
            <a:endParaRPr sz="3600" b="1" dirty="0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直角三角形 17"/>
          <p:cNvSpPr/>
          <p:nvPr>
            <p:custDataLst>
              <p:tags r:id="rId1"/>
            </p:custDataLst>
          </p:nvPr>
        </p:nvSpPr>
        <p:spPr>
          <a:xfrm flipV="1">
            <a:off x="57075" y="55344"/>
            <a:ext cx="254000" cy="254000"/>
          </a:xfrm>
          <a:prstGeom prst="rtTriangl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C000"/>
              </a:solidFill>
            </a:endParaRPr>
          </a:p>
        </p:txBody>
      </p:sp>
      <p:sp>
        <p:nvSpPr>
          <p:cNvPr id="17" name="直角三角形 16"/>
          <p:cNvSpPr/>
          <p:nvPr>
            <p:custDataLst>
              <p:tags r:id="rId2"/>
            </p:custDataLst>
          </p:nvPr>
        </p:nvSpPr>
        <p:spPr>
          <a:xfrm flipH="1">
            <a:off x="2154527" y="352967"/>
            <a:ext cx="254000" cy="254000"/>
          </a:xfrm>
          <a:prstGeom prst="rtTriangl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C000"/>
              </a:solidFill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93218" y="606966"/>
            <a:ext cx="12098782" cy="6052185"/>
          </a:xfrm>
          <a:prstGeom prst="rect">
            <a:avLst/>
          </a:prstGeom>
          <a:solidFill>
            <a:srgbClr val="000000">
              <a:alpha val="0"/>
            </a:srgb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pPr algn="ctr">
              <a:lnSpc>
                <a:spcPts val="3860"/>
              </a:lnSpc>
            </a:pPr>
            <a:r>
              <a:rPr lang="zh-CN" altLang="en-US" sz="3600" b="1" u="sng" dirty="0" smtClean="0">
                <a:solidFill>
                  <a:schemeClr val="accent2">
                    <a:lumMod val="75000"/>
                  </a:schemeClr>
                </a:solidFill>
                <a:latin typeface="华文隶书" panose="02010800040101010101" pitchFamily="2" charset="-122"/>
                <a:ea typeface="华文隶书" panose="02010800040101010101" pitchFamily="2" charset="-122"/>
                <a:cs typeface="Times New Roman" panose="02020603050405020304" charset="0"/>
              </a:rPr>
              <a:t>动作</a:t>
            </a:r>
            <a:r>
              <a:rPr lang="en-US" altLang="zh-CN" sz="3600" b="1" u="sng" dirty="0" smtClean="0">
                <a:solidFill>
                  <a:schemeClr val="accent2">
                    <a:lumMod val="75000"/>
                  </a:schemeClr>
                </a:solidFill>
                <a:latin typeface="华文隶书" panose="02010800040101010101" pitchFamily="2" charset="-122"/>
                <a:ea typeface="华文隶书" panose="02010800040101010101" pitchFamily="2" charset="-122"/>
                <a:cs typeface="Times New Roman" panose="02020603050405020304" charset="0"/>
              </a:rPr>
              <a:t>\</a:t>
            </a:r>
            <a:r>
              <a:rPr lang="zh-CN" altLang="en-US" sz="3600" b="1" u="sng" dirty="0" smtClean="0">
                <a:solidFill>
                  <a:schemeClr val="accent2">
                    <a:lumMod val="75000"/>
                  </a:schemeClr>
                </a:solidFill>
                <a:latin typeface="华文隶书" panose="02010800040101010101" pitchFamily="2" charset="-122"/>
                <a:ea typeface="华文隶书" panose="02010800040101010101" pitchFamily="2" charset="-122"/>
                <a:cs typeface="Times New Roman" panose="02020603050405020304" charset="0"/>
              </a:rPr>
              <a:t>表情描写</a:t>
            </a:r>
            <a:endParaRPr lang="en-US" altLang="zh-CN" sz="3600" b="1" u="sng" dirty="0">
              <a:solidFill>
                <a:schemeClr val="accent2">
                  <a:lumMod val="75000"/>
                </a:schemeClr>
              </a:solidFill>
              <a:latin typeface="华文隶书" panose="02010800040101010101" pitchFamily="2" charset="-122"/>
              <a:ea typeface="华文隶书" panose="02010800040101010101" pitchFamily="2" charset="-122"/>
              <a:cs typeface="Times New Roman" panose="02020603050405020304" charset="0"/>
            </a:endParaRPr>
          </a:p>
          <a:p>
            <a:pPr indent="0" algn="l" fontAlgn="auto">
              <a:lnSpc>
                <a:spcPts val="3860"/>
              </a:lnSpc>
            </a:pPr>
            <a:r>
              <a:rPr lang="en-US" altLang="zh-CN" sz="2800" b="1" dirty="0" smtClean="0">
                <a:latin typeface="华文隶书" panose="02010800040101010101" pitchFamily="2" charset="-122"/>
                <a:ea typeface="华文隶书" panose="02010800040101010101" pitchFamily="2" charset="-122"/>
                <a:cs typeface="Times New Roman" panose="02020603050405020304" charset="0"/>
              </a:rPr>
              <a:t>1. “</a:t>
            </a:r>
            <a:r>
              <a:rPr lang="zh-CN" altLang="en-US" sz="2800" b="1" dirty="0" smtClean="0">
                <a:latin typeface="华文隶书" panose="02010800040101010101" pitchFamily="2" charset="-122"/>
                <a:ea typeface="华文隶书" panose="02010800040101010101" pitchFamily="2" charset="-122"/>
                <a:cs typeface="Times New Roman" panose="02020603050405020304" charset="0"/>
              </a:rPr>
              <a:t>是</a:t>
            </a:r>
            <a:r>
              <a:rPr lang="zh-CN" altLang="en-US" sz="2800" b="1" dirty="0">
                <a:latin typeface="华文隶书" panose="02010800040101010101" pitchFamily="2" charset="-122"/>
                <a:ea typeface="华文隶书" panose="02010800040101010101" pitchFamily="2" charset="-122"/>
                <a:cs typeface="Times New Roman" panose="02020603050405020304" charset="0"/>
              </a:rPr>
              <a:t>真的</a:t>
            </a:r>
            <a:r>
              <a:rPr lang="zh-CN" altLang="en-US" sz="2800" b="1" dirty="0" smtClean="0">
                <a:latin typeface="华文隶书" panose="02010800040101010101" pitchFamily="2" charset="-122"/>
                <a:ea typeface="华文隶书" panose="02010800040101010101" pitchFamily="2" charset="-122"/>
                <a:cs typeface="Times New Roman" panose="02020603050405020304" charset="0"/>
              </a:rPr>
              <a:t>吗</a:t>
            </a:r>
            <a:r>
              <a:rPr lang="en-US" altLang="zh-CN" sz="2800" b="1" dirty="0" smtClean="0">
                <a:latin typeface="华文隶书" panose="02010800040101010101" pitchFamily="2" charset="-122"/>
                <a:ea typeface="华文隶书" panose="02010800040101010101" pitchFamily="2" charset="-122"/>
                <a:cs typeface="Times New Roman" panose="02020603050405020304" charset="0"/>
              </a:rPr>
              <a:t>?”</a:t>
            </a:r>
            <a:r>
              <a:rPr lang="zh-CN" altLang="en-US" sz="2800" b="1" dirty="0" smtClean="0">
                <a:latin typeface="华文隶书" panose="02010800040101010101" pitchFamily="2" charset="-122"/>
                <a:ea typeface="华文隶书" panose="02010800040101010101" pitchFamily="2" charset="-122"/>
                <a:cs typeface="Times New Roman" panose="02020603050405020304" charset="0"/>
              </a:rPr>
              <a:t>他</a:t>
            </a:r>
            <a:r>
              <a:rPr lang="zh-CN" altLang="en-US" sz="2800" b="1" dirty="0">
                <a:latin typeface="华文隶书" panose="02010800040101010101" pitchFamily="2" charset="-122"/>
                <a:ea typeface="华文隶书" panose="02010800040101010101" pitchFamily="2" charset="-122"/>
                <a:cs typeface="Times New Roman" panose="02020603050405020304" charset="0"/>
              </a:rPr>
              <a:t>忽然扭头看</a:t>
            </a:r>
            <a:r>
              <a:rPr lang="zh-CN" altLang="en-US" sz="2800" b="1" dirty="0" smtClean="0">
                <a:latin typeface="华文隶书" panose="02010800040101010101" pitchFamily="2" charset="-122"/>
                <a:ea typeface="华文隶书" panose="02010800040101010101" pitchFamily="2" charset="-122"/>
                <a:cs typeface="Times New Roman" panose="02020603050405020304" charset="0"/>
              </a:rPr>
              <a:t>向我</a:t>
            </a:r>
            <a:r>
              <a:rPr lang="en-US" altLang="zh-CN" sz="2800" b="1" dirty="0">
                <a:latin typeface="华文隶书" panose="02010800040101010101" pitchFamily="2" charset="-122"/>
                <a:ea typeface="华文隶书" panose="02010800040101010101" pitchFamily="2" charset="-122"/>
                <a:cs typeface="Times New Roman" panose="02020603050405020304" charset="0"/>
              </a:rPr>
              <a:t>,</a:t>
            </a:r>
            <a:r>
              <a:rPr lang="zh-CN" altLang="en-US" sz="2800" b="1" dirty="0" smtClean="0">
                <a:latin typeface="华文隶书" panose="02010800040101010101" pitchFamily="2" charset="-122"/>
                <a:ea typeface="华文隶书" panose="02010800040101010101" pitchFamily="2" charset="-122"/>
                <a:cs typeface="Times New Roman" panose="02020603050405020304" charset="0"/>
              </a:rPr>
              <a:t>追问</a:t>
            </a:r>
            <a:r>
              <a:rPr lang="zh-CN" altLang="en-US" sz="2800" b="1" dirty="0">
                <a:latin typeface="华文隶书" panose="02010800040101010101" pitchFamily="2" charset="-122"/>
                <a:ea typeface="华文隶书" panose="02010800040101010101" pitchFamily="2" charset="-122"/>
                <a:cs typeface="Times New Roman" panose="02020603050405020304" charset="0"/>
              </a:rPr>
              <a:t>道</a:t>
            </a:r>
            <a:r>
              <a:rPr lang="en-US" altLang="zh-CN" sz="2800" b="1" dirty="0">
                <a:latin typeface="华文隶书" panose="02010800040101010101" pitchFamily="2" charset="-122"/>
                <a:ea typeface="华文隶书" panose="02010800040101010101" pitchFamily="2" charset="-122"/>
                <a:cs typeface="Times New Roman" panose="02020603050405020304" charset="0"/>
              </a:rPr>
              <a:t>:“</a:t>
            </a:r>
            <a:r>
              <a:rPr lang="zh-CN" altLang="en-US" sz="2800" b="1" dirty="0">
                <a:latin typeface="华文隶书" panose="02010800040101010101" pitchFamily="2" charset="-122"/>
                <a:ea typeface="华文隶书" panose="02010800040101010101" pitchFamily="2" charset="-122"/>
                <a:cs typeface="Times New Roman" panose="02020603050405020304" charset="0"/>
              </a:rPr>
              <a:t>我知道你是最不可能撒谎的。</a:t>
            </a:r>
            <a:r>
              <a:rPr lang="en-US" altLang="zh-CN" sz="2800" b="1" dirty="0">
                <a:latin typeface="华文隶书" panose="02010800040101010101" pitchFamily="2" charset="-122"/>
                <a:ea typeface="华文隶书" panose="02010800040101010101" pitchFamily="2" charset="-122"/>
                <a:cs typeface="Times New Roman" panose="02020603050405020304" charset="0"/>
              </a:rPr>
              <a:t>”</a:t>
            </a:r>
            <a:endParaRPr lang="en-US" sz="2800" b="1" dirty="0">
              <a:latin typeface="华文隶书" panose="02010800040101010101" pitchFamily="2" charset="-122"/>
              <a:ea typeface="华文隶书" panose="02010800040101010101" pitchFamily="2" charset="-122"/>
              <a:cs typeface="Times New Roman" panose="02020603050405020304" charset="0"/>
            </a:endParaRPr>
          </a:p>
          <a:p>
            <a:pPr indent="0" algn="l" fontAlgn="auto">
              <a:lnSpc>
                <a:spcPts val="3860"/>
              </a:lnSpc>
            </a:pPr>
            <a:r>
              <a:rPr lang="en-US" sz="3200" b="1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“</a:t>
            </a:r>
            <a:r>
              <a:rPr lang="en-US" sz="3200" b="1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Is that 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true?” </a:t>
            </a:r>
            <a:r>
              <a:rPr lang="en-US" sz="3200" b="1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he </a:t>
            </a:r>
            <a:r>
              <a:rPr lang="en-US" sz="3200" b="1" u="sng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jerked his head in my direction and enquired</a:t>
            </a:r>
            <a:r>
              <a:rPr lang="en-US" sz="3200" b="1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endParaRPr lang="en-US" sz="3200" b="1" dirty="0" smtClean="0">
              <a:solidFill>
                <a:srgbClr val="0070C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l" fontAlgn="auto">
              <a:lnSpc>
                <a:spcPts val="3860"/>
              </a:lnSpc>
            </a:pPr>
            <a:r>
              <a:rPr lang="en-US" sz="3200" b="1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“</a:t>
            </a:r>
            <a:r>
              <a:rPr lang="en-US" sz="3200" b="1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I 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know </a:t>
            </a:r>
            <a:r>
              <a:rPr lang="en-US" sz="3200" b="1" u="sng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you are the last person to tell a lie</a:t>
            </a:r>
            <a:r>
              <a:rPr lang="en-US" sz="3200" b="1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.” </a:t>
            </a:r>
            <a:endParaRPr lang="en-US" sz="3200" b="1" dirty="0" smtClean="0">
              <a:solidFill>
                <a:srgbClr val="0070C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>
              <a:lnSpc>
                <a:spcPts val="3860"/>
              </a:lnSpc>
            </a:pPr>
            <a:r>
              <a:rPr lang="en-US" altLang="zh-CN" sz="3200" b="1" dirty="0">
                <a:latin typeface="华文隶书" panose="02010800040101010101" pitchFamily="2" charset="-122"/>
                <a:ea typeface="华文隶书" panose="02010800040101010101" pitchFamily="2" charset="-122"/>
                <a:cs typeface="Times New Roman" panose="02020603050405020304" charset="0"/>
              </a:rPr>
              <a:t>2. Missy</a:t>
            </a:r>
            <a:r>
              <a:rPr lang="zh-CN" altLang="en-US" sz="3200" b="1" dirty="0">
                <a:latin typeface="华文隶书" panose="02010800040101010101" pitchFamily="2" charset="-122"/>
                <a:ea typeface="华文隶书" panose="02010800040101010101" pitchFamily="2" charset="-122"/>
                <a:cs typeface="Times New Roman" panose="02020603050405020304" charset="0"/>
              </a:rPr>
              <a:t>爸爸一步步朝我走来，眯起眼睛盯着我看。</a:t>
            </a:r>
            <a:endParaRPr lang="en-US" altLang="zh-CN" sz="3200" b="1" dirty="0">
              <a:latin typeface="华文隶书" panose="02010800040101010101" pitchFamily="2" charset="-122"/>
              <a:ea typeface="华文隶书" panose="02010800040101010101" pitchFamily="2" charset="-122"/>
              <a:cs typeface="Times New Roman" panose="02020603050405020304" charset="0"/>
            </a:endParaRPr>
          </a:p>
          <a:p>
            <a:pPr>
              <a:lnSpc>
                <a:spcPts val="3860"/>
              </a:lnSpc>
            </a:pPr>
            <a:r>
              <a:rPr lang="en-US" altLang="zh-CN" sz="3200" b="1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Missy’s father </a:t>
            </a:r>
            <a:r>
              <a:rPr lang="en-US" altLang="zh-CN" sz="3200" b="1" u="sng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advanced on </a:t>
            </a:r>
            <a:r>
              <a:rPr lang="en-US" altLang="zh-CN" sz="3200" b="1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me, </a:t>
            </a:r>
            <a:r>
              <a:rPr lang="en-US" altLang="zh-CN" sz="3200" b="1" u="sng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squinting fixedly at  </a:t>
            </a:r>
            <a:r>
              <a:rPr lang="en-US" altLang="zh-CN" sz="3200" b="1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my face</a:t>
            </a:r>
            <a:r>
              <a:rPr lang="en-US" altLang="zh-CN" sz="3200" b="1" dirty="0" smtClean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.</a:t>
            </a:r>
            <a:endParaRPr lang="en-US" sz="3200" b="1" dirty="0">
              <a:solidFill>
                <a:srgbClr val="0070C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l" fontAlgn="auto">
              <a:lnSpc>
                <a:spcPts val="3860"/>
              </a:lnSpc>
            </a:pPr>
            <a:r>
              <a:rPr lang="en-US" sz="2800" b="1" dirty="0">
                <a:latin typeface="华文隶书" panose="02010800040101010101" pitchFamily="2" charset="-122"/>
                <a:ea typeface="华文隶书" panose="02010800040101010101" pitchFamily="2" charset="-122"/>
                <a:cs typeface="Times New Roman" panose="02020603050405020304" charset="0"/>
              </a:rPr>
              <a:t>3</a:t>
            </a:r>
            <a:r>
              <a:rPr lang="en-US" sz="2800" b="1" dirty="0" smtClean="0">
                <a:latin typeface="华文隶书" panose="02010800040101010101" pitchFamily="2" charset="-122"/>
                <a:ea typeface="华文隶书" panose="02010800040101010101" pitchFamily="2" charset="-122"/>
                <a:cs typeface="Times New Roman" panose="02020603050405020304" charset="0"/>
              </a:rPr>
              <a:t>. </a:t>
            </a:r>
            <a:r>
              <a:rPr lang="zh-CN" altLang="en-US" sz="2800" b="1" dirty="0">
                <a:latin typeface="华文隶书" panose="02010800040101010101" pitchFamily="2" charset="-122"/>
                <a:ea typeface="华文隶书" panose="02010800040101010101" pitchFamily="2" charset="-122"/>
                <a:cs typeface="Times New Roman" panose="02020603050405020304" charset="0"/>
              </a:rPr>
              <a:t>我的犹豫不决令他的期待一扫而空，他转过身，一言不发地走了。</a:t>
            </a:r>
            <a:r>
              <a:rPr lang="en-US" sz="2800" b="1" dirty="0">
                <a:latin typeface="华文隶书" panose="02010800040101010101" pitchFamily="2" charset="-122"/>
                <a:ea typeface="华文隶书" panose="02010800040101010101" pitchFamily="2" charset="-122"/>
                <a:cs typeface="Times New Roman" panose="02020603050405020304" charset="0"/>
              </a:rPr>
              <a:t> </a:t>
            </a:r>
            <a:endParaRPr lang="en-US" sz="2800" b="1" dirty="0">
              <a:latin typeface="华文隶书" panose="02010800040101010101" pitchFamily="2" charset="-122"/>
              <a:ea typeface="华文隶书" panose="02010800040101010101" pitchFamily="2" charset="-122"/>
              <a:cs typeface="Times New Roman" panose="02020603050405020304" charset="0"/>
            </a:endParaRPr>
          </a:p>
          <a:p>
            <a:pPr indent="0" algn="l" fontAlgn="auto">
              <a:lnSpc>
                <a:spcPts val="3860"/>
              </a:lnSpc>
            </a:pPr>
            <a:r>
              <a:rPr lang="en-US" sz="3200" b="1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My </a:t>
            </a:r>
            <a:r>
              <a:rPr lang="en-US" sz="3200" b="1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lingering hesitation having </a:t>
            </a:r>
            <a:r>
              <a:rPr lang="en-US" sz="3200" b="1" u="sng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wiped expectation off </a:t>
            </a:r>
            <a:r>
              <a:rPr lang="en-US" sz="3200" b="1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his face, he </a:t>
            </a:r>
            <a:endParaRPr lang="en-US" sz="3200" b="1" dirty="0" smtClean="0">
              <a:solidFill>
                <a:srgbClr val="0070C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l" fontAlgn="auto">
              <a:lnSpc>
                <a:spcPts val="3860"/>
              </a:lnSpc>
            </a:pPr>
            <a:r>
              <a:rPr lang="en-US" sz="3200" b="1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turned and </a:t>
            </a:r>
            <a:r>
              <a:rPr lang="en-US" sz="3200" b="1" u="sng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walked off without another word</a:t>
            </a:r>
            <a:r>
              <a:rPr lang="en-US" sz="3200" b="1" u="sng" dirty="0" smtClean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.</a:t>
            </a:r>
            <a:endParaRPr lang="en-US" altLang="zh-CN" sz="3200" b="1" u="sng" dirty="0" smtClean="0">
              <a:solidFill>
                <a:schemeClr val="accent2">
                  <a:lumMod val="75000"/>
                </a:schemeClr>
              </a:solidFill>
              <a:latin typeface="华文隶书" panose="02010800040101010101" pitchFamily="2" charset="-122"/>
              <a:ea typeface="华文隶书" panose="02010800040101010101" pitchFamily="2" charset="-122"/>
              <a:cs typeface="Times New Roman" panose="02020603050405020304" charset="0"/>
            </a:endParaRPr>
          </a:p>
          <a:p>
            <a:pPr algn="ctr">
              <a:lnSpc>
                <a:spcPts val="3860"/>
              </a:lnSpc>
            </a:pPr>
            <a:r>
              <a:rPr lang="zh-CN" altLang="en-US" sz="3600" b="1" u="sng" dirty="0">
                <a:solidFill>
                  <a:schemeClr val="accent2">
                    <a:lumMod val="75000"/>
                  </a:schemeClr>
                </a:solidFill>
                <a:latin typeface="华文隶书" panose="02010800040101010101" pitchFamily="2" charset="-122"/>
                <a:ea typeface="华文隶书" panose="02010800040101010101" pitchFamily="2" charset="-122"/>
                <a:cs typeface="Times New Roman" panose="02020603050405020304" charset="0"/>
              </a:rPr>
              <a:t>环境描写</a:t>
            </a:r>
            <a:endParaRPr lang="en-US" sz="3600" b="1" u="sng" dirty="0">
              <a:solidFill>
                <a:schemeClr val="accent2">
                  <a:lumMod val="75000"/>
                </a:schemeClr>
              </a:solidFill>
              <a:latin typeface="华文隶书" panose="02010800040101010101" pitchFamily="2" charset="-122"/>
              <a:ea typeface="华文隶书" panose="02010800040101010101" pitchFamily="2" charset="-122"/>
              <a:cs typeface="Times New Roman" panose="02020603050405020304" charset="0"/>
            </a:endParaRPr>
          </a:p>
          <a:p>
            <a:pPr indent="0" algn="l" fontAlgn="auto">
              <a:lnSpc>
                <a:spcPts val="3860"/>
              </a:lnSpc>
            </a:pPr>
            <a:r>
              <a:rPr lang="en-US" sz="3200" b="1" dirty="0">
                <a:latin typeface="华文隶书" panose="02010800040101010101" pitchFamily="2" charset="-122"/>
                <a:ea typeface="华文隶书" panose="02010800040101010101" pitchFamily="2" charset="-122"/>
                <a:cs typeface="Times New Roman" panose="02020603050405020304" charset="0"/>
              </a:rPr>
              <a:t>4</a:t>
            </a:r>
            <a:r>
              <a:rPr 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  <a:cs typeface="Times New Roman" panose="02020603050405020304" charset="0"/>
              </a:rPr>
              <a:t>. </a:t>
            </a:r>
            <a:r>
              <a:rPr lang="zh-CN" altLang="en-US" sz="3200" b="1" dirty="0">
                <a:latin typeface="华文隶书" panose="02010800040101010101" pitchFamily="2" charset="-122"/>
                <a:ea typeface="华文隶书" panose="02010800040101010101" pitchFamily="2" charset="-122"/>
                <a:cs typeface="Times New Roman" panose="02020603050405020304" charset="0"/>
              </a:rPr>
              <a:t>接下来的几秒钟，周围一片安静。</a:t>
            </a:r>
            <a:r>
              <a:rPr sz="3200" b="1" dirty="0">
                <a:latin typeface="Times New Roman" panose="02020603050405020304" charset="0"/>
                <a:cs typeface="Times New Roman" panose="02020603050405020304" charset="0"/>
              </a:rPr>
              <a:t>	</a:t>
            </a:r>
            <a:endParaRPr lang="en-US" sz="3200" b="1" dirty="0" smtClean="0"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l" fontAlgn="auto">
              <a:lnSpc>
                <a:spcPts val="3860"/>
              </a:lnSpc>
            </a:pP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     For </a:t>
            </a:r>
            <a:r>
              <a:rPr lang="en-US" sz="3200" b="1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a few seconds, </a:t>
            </a:r>
            <a:r>
              <a:rPr lang="en-US" sz="3200" b="1" u="sng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there was complete silence</a:t>
            </a:r>
            <a:r>
              <a:rPr lang="en-US" sz="3200" b="1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. </a:t>
            </a:r>
            <a:r>
              <a:rPr sz="3200" b="1" dirty="0">
                <a:latin typeface="Times New Roman" panose="02020603050405020304" charset="0"/>
                <a:cs typeface="Times New Roman" panose="02020603050405020304" charset="0"/>
              </a:rPr>
              <a:t>	</a:t>
            </a:r>
            <a:endParaRPr lang="en-US" sz="3200" b="1" dirty="0" smtClean="0">
              <a:latin typeface="Times New Roman" panose="02020603050405020304" charset="0"/>
              <a:cs typeface="Times New Roman" panose="02020603050405020304" charset="0"/>
            </a:endParaRPr>
          </a:p>
          <a:p>
            <a:pPr>
              <a:lnSpc>
                <a:spcPts val="3860"/>
              </a:lnSpc>
            </a:pPr>
            <a:endParaRPr sz="2800" b="1" dirty="0"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l" fontAlgn="auto">
              <a:lnSpc>
                <a:spcPts val="3860"/>
              </a:lnSpc>
            </a:pPr>
            <a:r>
              <a:rPr sz="2800" b="1" dirty="0">
                <a:latin typeface="Times New Roman" panose="02020603050405020304" charset="0"/>
                <a:cs typeface="Times New Roman" panose="02020603050405020304" charset="0"/>
              </a:rPr>
              <a:t>		</a:t>
            </a:r>
            <a:endParaRPr sz="2800" b="1" dirty="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6" name="文本框 12"/>
          <p:cNvSpPr txBox="1"/>
          <p:nvPr>
            <p:custDataLst>
              <p:tags r:id="rId3"/>
            </p:custDataLst>
          </p:nvPr>
        </p:nvSpPr>
        <p:spPr>
          <a:xfrm>
            <a:off x="277514" y="36260"/>
            <a:ext cx="1827733" cy="58356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solidFill>
                  <a:srgbClr val="FFC000"/>
                </a:solidFill>
                <a:latin typeface="华文隶书" panose="02010800040101010101" pitchFamily="2" charset="-122"/>
                <a:ea typeface="华文隶书" panose="02010800040101010101" pitchFamily="2" charset="-122"/>
              </a:rPr>
              <a:t>语料积累</a:t>
            </a:r>
            <a:endParaRPr lang="zh-CN" altLang="en-US" sz="3200" b="1" dirty="0">
              <a:solidFill>
                <a:srgbClr val="FFC000"/>
              </a:solidFill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456119" y="72297"/>
            <a:ext cx="9626025" cy="5847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3200" b="1" dirty="0">
                <a:solidFill>
                  <a:schemeClr val="accent2">
                    <a:lumMod val="75000"/>
                  </a:schemeClr>
                </a:solidFill>
                <a:latin typeface="华文隶书" panose="02010800040101010101" pitchFamily="2" charset="-122"/>
                <a:ea typeface="华文隶书" panose="02010800040101010101" pitchFamily="2" charset="-122"/>
              </a:rPr>
              <a:t>有关</a:t>
            </a:r>
            <a:r>
              <a:rPr lang="zh-CN" altLang="en-US" sz="3200" b="1" dirty="0" smtClean="0">
                <a:solidFill>
                  <a:schemeClr val="accent2">
                    <a:lumMod val="75000"/>
                  </a:schemeClr>
                </a:solidFill>
                <a:latin typeface="华文隶书" panose="02010800040101010101" pitchFamily="2" charset="-122"/>
                <a:ea typeface="华文隶书" panose="02010800040101010101" pitchFamily="2" charset="-122"/>
              </a:rPr>
              <a:t>怀疑、失望的</a:t>
            </a:r>
            <a:r>
              <a:rPr lang="en-US" altLang="zh-CN" sz="3200" b="1" dirty="0" smtClean="0">
                <a:solidFill>
                  <a:schemeClr val="accent2">
                    <a:lumMod val="75000"/>
                  </a:schemeClr>
                </a:solidFill>
                <a:latin typeface="华文隶书" panose="02010800040101010101" pitchFamily="2" charset="-122"/>
                <a:ea typeface="华文隶书" panose="02010800040101010101" pitchFamily="2" charset="-122"/>
              </a:rPr>
              <a:t>3D</a:t>
            </a:r>
            <a:r>
              <a:rPr lang="zh-CN" altLang="en-US" sz="3200" b="1" dirty="0" smtClean="0">
                <a:solidFill>
                  <a:schemeClr val="accent2">
                    <a:lumMod val="75000"/>
                  </a:schemeClr>
                </a:solidFill>
                <a:latin typeface="华文隶书" panose="02010800040101010101" pitchFamily="2" charset="-122"/>
                <a:ea typeface="华文隶书" panose="02010800040101010101" pitchFamily="2" charset="-122"/>
              </a:rPr>
              <a:t>描写</a:t>
            </a:r>
            <a:endParaRPr lang="zh-CN" altLang="en-US" sz="3200" b="1" dirty="0">
              <a:solidFill>
                <a:schemeClr val="accent2">
                  <a:lumMod val="75000"/>
                </a:schemeClr>
              </a:solidFill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p="http://schemas.openxmlformats.org/presentationml/2006/main">
  <p:tag name="KSO_WM_BEAUTIFY_FLAG" val=""/>
</p:tagLst>
</file>

<file path=ppt/tags/tag10.xml><?xml version="1.0" encoding="utf-8"?>
<p:tagLst xmlns:p="http://schemas.openxmlformats.org/presentationml/2006/main">
  <p:tag name="KSO_WM_BEAUTIFY_FLAG" val=""/>
</p:tagLst>
</file>

<file path=ppt/tags/tag11.xml><?xml version="1.0" encoding="utf-8"?>
<p:tagLst xmlns:p="http://schemas.openxmlformats.org/presentationml/2006/main">
  <p:tag name="KSO_WM_BEAUTIFY_FLAG" val=""/>
</p:tagLst>
</file>

<file path=ppt/tags/tag12.xml><?xml version="1.0" encoding="utf-8"?>
<p:tagLst xmlns:p="http://schemas.openxmlformats.org/presentationml/2006/main">
  <p:tag name="KSO_WM_BEAUTIFY_FLAG" val=""/>
</p:tagLst>
</file>

<file path=ppt/tags/tag13.xml><?xml version="1.0" encoding="utf-8"?>
<p:tagLst xmlns:p="http://schemas.openxmlformats.org/presentationml/2006/main">
  <p:tag name="KSO_WM_BEAUTIFY_FLAG" val=""/>
</p:tagLst>
</file>

<file path=ppt/tags/tag14.xml><?xml version="1.0" encoding="utf-8"?>
<p:tagLst xmlns:p="http://schemas.openxmlformats.org/presentationml/2006/main">
  <p:tag name="KSO_WM_BEAUTIFY_FLAG" val=""/>
</p:tagLst>
</file>

<file path=ppt/tags/tag15.xml><?xml version="1.0" encoding="utf-8"?>
<p:tagLst xmlns:p="http://schemas.openxmlformats.org/presentationml/2006/main">
  <p:tag name="KSO_WM_BEAUTIFY_FLAG" val=""/>
</p:tagLst>
</file>

<file path=ppt/tags/tag16.xml><?xml version="1.0" encoding="utf-8"?>
<p:tagLst xmlns:p="http://schemas.openxmlformats.org/presentationml/2006/main">
  <p:tag name="KSO_WM_BEAUTIFY_FLAG" val=""/>
</p:tagLst>
</file>

<file path=ppt/tags/tag17.xml><?xml version="1.0" encoding="utf-8"?>
<p:tagLst xmlns:p="http://schemas.openxmlformats.org/presentationml/2006/main">
  <p:tag name="KSO_WM_BEAUTIFY_FLAG" val=""/>
</p:tagLst>
</file>

<file path=ppt/tags/tag18.xml><?xml version="1.0" encoding="utf-8"?>
<p:tagLst xmlns:p="http://schemas.openxmlformats.org/presentationml/2006/main">
  <p:tag name="KSO_WM_BEAUTIFY_FLAG" val=""/>
</p:tagLst>
</file>

<file path=ppt/tags/tag19.xml><?xml version="1.0" encoding="utf-8"?>
<p:tagLst xmlns:p="http://schemas.openxmlformats.org/presentationml/2006/main">
  <p:tag name="KSO_WM_BEAUTIFY_FLAG" val=""/>
</p:tagLst>
</file>

<file path=ppt/tags/tag2.xml><?xml version="1.0" encoding="utf-8"?>
<p:tagLst xmlns:p="http://schemas.openxmlformats.org/presentationml/2006/main">
  <p:tag name="KSO_WM_BEAUTIFY_FLAG" val=""/>
</p:tagLst>
</file>

<file path=ppt/tags/tag20.xml><?xml version="1.0" encoding="utf-8"?>
<p:tagLst xmlns:p="http://schemas.openxmlformats.org/presentationml/2006/main">
  <p:tag name="KSO_WM_BEAUTIFY_FLAG" val=""/>
</p:tagLst>
</file>

<file path=ppt/tags/tag21.xml><?xml version="1.0" encoding="utf-8"?>
<p:tagLst xmlns:p="http://schemas.openxmlformats.org/presentationml/2006/main">
  <p:tag name="KSO_WM_BEAUTIFY_FLAG" val=""/>
</p:tagLst>
</file>

<file path=ppt/tags/tag22.xml><?xml version="1.0" encoding="utf-8"?>
<p:tagLst xmlns:p="http://schemas.openxmlformats.org/presentationml/2006/main">
  <p:tag name="KSO_WM_BEAUTIFY_FLAG" val=""/>
</p:tagLst>
</file>

<file path=ppt/tags/tag23.xml><?xml version="1.0" encoding="utf-8"?>
<p:tagLst xmlns:p="http://schemas.openxmlformats.org/presentationml/2006/main">
  <p:tag name="KSO_WM_BEAUTIFY_FLAG" val=""/>
</p:tagLst>
</file>

<file path=ppt/tags/tag24.xml><?xml version="1.0" encoding="utf-8"?>
<p:tagLst xmlns:p="http://schemas.openxmlformats.org/presentationml/2006/main">
  <p:tag name="KSO_WM_BEAUTIFY_FLAG" val=""/>
</p:tagLst>
</file>

<file path=ppt/tags/tag25.xml><?xml version="1.0" encoding="utf-8"?>
<p:tagLst xmlns:p="http://schemas.openxmlformats.org/presentationml/2006/main">
  <p:tag name="KSO_WM_BEAUTIFY_FLAG" val=""/>
</p:tagLst>
</file>

<file path=ppt/tags/tag26.xml><?xml version="1.0" encoding="utf-8"?>
<p:tagLst xmlns:p="http://schemas.openxmlformats.org/presentationml/2006/main">
  <p:tag name="KSO_WM_BEAUTIFY_FLAG" val=""/>
</p:tagLst>
</file>

<file path=ppt/tags/tag27.xml><?xml version="1.0" encoding="utf-8"?>
<p:tagLst xmlns:p="http://schemas.openxmlformats.org/presentationml/2006/main">
  <p:tag name="KSO_WM_BEAUTIFY_FLAG" val=""/>
</p:tagLst>
</file>

<file path=ppt/tags/tag28.xml><?xml version="1.0" encoding="utf-8"?>
<p:tagLst xmlns:p="http://schemas.openxmlformats.org/presentationml/2006/main">
  <p:tag name="KSO_WM_BEAUTIFY_FLAG" val=""/>
</p:tagLst>
</file>

<file path=ppt/tags/tag29.xml><?xml version="1.0" encoding="utf-8"?>
<p:tagLst xmlns:p="http://schemas.openxmlformats.org/presentationml/2006/main">
  <p:tag name="KSO_WM_BEAUTIFY_FLAG" val=""/>
</p:tagLst>
</file>

<file path=ppt/tags/tag3.xml><?xml version="1.0" encoding="utf-8"?>
<p:tagLst xmlns:p="http://schemas.openxmlformats.org/presentationml/2006/main">
  <p:tag name="KSO_WM_BEAUTIFY_FLAG" val=""/>
</p:tagLst>
</file>

<file path=ppt/tags/tag30.xml><?xml version="1.0" encoding="utf-8"?>
<p:tagLst xmlns:p="http://schemas.openxmlformats.org/presentationml/2006/main">
  <p:tag name="KSO_WM_BEAUTIFY_FLAG" val=""/>
</p:tagLst>
</file>

<file path=ppt/tags/tag31.xml><?xml version="1.0" encoding="utf-8"?>
<p:tagLst xmlns:p="http://schemas.openxmlformats.org/presentationml/2006/main">
  <p:tag name="KSO_WM_BEAUTIFY_FLAG" val=""/>
</p:tagLst>
</file>

<file path=ppt/tags/tag32.xml><?xml version="1.0" encoding="utf-8"?>
<p:tagLst xmlns:p="http://schemas.openxmlformats.org/presentationml/2006/main">
  <p:tag name="KSO_WM_BEAUTIFY_FLAG" val=""/>
</p:tagLst>
</file>

<file path=ppt/tags/tag33.xml><?xml version="1.0" encoding="utf-8"?>
<p:tagLst xmlns:p="http://schemas.openxmlformats.org/presentationml/2006/main">
  <p:tag name="KSO_WM_BEAUTIFY_FLAG" val=""/>
</p:tagLst>
</file>

<file path=ppt/tags/tag34.xml><?xml version="1.0" encoding="utf-8"?>
<p:tagLst xmlns:p="http://schemas.openxmlformats.org/presentationml/2006/main">
  <p:tag name="KSO_WM_BEAUTIFY_FLAG" val=""/>
</p:tagLst>
</file>

<file path=ppt/tags/tag35.xml><?xml version="1.0" encoding="utf-8"?>
<p:tagLst xmlns:p="http://schemas.openxmlformats.org/presentationml/2006/main">
  <p:tag name="KSO_WM_BEAUTIFY_FLAG" val=""/>
</p:tagLst>
</file>

<file path=ppt/tags/tag36.xml><?xml version="1.0" encoding="utf-8"?>
<p:tagLst xmlns:p="http://schemas.openxmlformats.org/presentationml/2006/main">
  <p:tag name="KSO_WM_BEAUTIFY_FLAG" val=""/>
</p:tagLst>
</file>

<file path=ppt/tags/tag37.xml><?xml version="1.0" encoding="utf-8"?>
<p:tagLst xmlns:p="http://schemas.openxmlformats.org/presentationml/2006/main">
  <p:tag name="KSO_WM_BEAUTIFY_FLAG" val=""/>
</p:tagLst>
</file>

<file path=ppt/tags/tag38.xml><?xml version="1.0" encoding="utf-8"?>
<p:tagLst xmlns:p="http://schemas.openxmlformats.org/presentationml/2006/main">
  <p:tag name="KSO_WM_BEAUTIFY_FLAG" val=""/>
</p:tagLst>
</file>

<file path=ppt/tags/tag4.xml><?xml version="1.0" encoding="utf-8"?>
<p:tagLst xmlns:p="http://schemas.openxmlformats.org/presentationml/2006/main">
  <p:tag name="KSO_WM_BEAUTIFY_FLAG" val=""/>
</p:tagLst>
</file>

<file path=ppt/tags/tag5.xml><?xml version="1.0" encoding="utf-8"?>
<p:tagLst xmlns:p="http://schemas.openxmlformats.org/presentationml/2006/main">
  <p:tag name="KSO_WM_BEAUTIFY_FLAG" val=""/>
</p:tagLst>
</file>

<file path=ppt/tags/tag6.xml><?xml version="1.0" encoding="utf-8"?>
<p:tagLst xmlns:p="http://schemas.openxmlformats.org/presentationml/2006/main">
  <p:tag name="KSO_WM_BEAUTIFY_FLAG" val=""/>
</p:tagLst>
</file>

<file path=ppt/tags/tag7.xml><?xml version="1.0" encoding="utf-8"?>
<p:tagLst xmlns:p="http://schemas.openxmlformats.org/presentationml/2006/main">
  <p:tag name="KSO_WM_BEAUTIFY_FLAG" val=""/>
</p:tagLst>
</file>

<file path=ppt/tags/tag8.xml><?xml version="1.0" encoding="utf-8"?>
<p:tagLst xmlns:p="http://schemas.openxmlformats.org/presentationml/2006/main">
  <p:tag name="KSO_WM_BEAUTIFY_FLAG" val=""/>
</p:tagLst>
</file>

<file path=ppt/tags/tag9.xml><?xml version="1.0" encoding="utf-8"?>
<p:tagLst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4692</Words>
  <Application>WPS 演示</Application>
  <PresentationFormat>自定义</PresentationFormat>
  <Paragraphs>243</Paragraphs>
  <Slides>16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30" baseType="lpstr">
      <vt:lpstr>Arial</vt:lpstr>
      <vt:lpstr>宋体</vt:lpstr>
      <vt:lpstr>Wingdings</vt:lpstr>
      <vt:lpstr>华文隶书</vt:lpstr>
      <vt:lpstr>方正舒体</vt:lpstr>
      <vt:lpstr>Times New Roman</vt:lpstr>
      <vt:lpstr>华文新魏</vt:lpstr>
      <vt:lpstr>Bernard MT Condensed</vt:lpstr>
      <vt:lpstr>微软雅黑</vt:lpstr>
      <vt:lpstr>Arial Unicode MS</vt:lpstr>
      <vt:lpstr>Calibri</vt:lpstr>
      <vt:lpstr>HelveticaNeue</vt:lpstr>
      <vt:lpstr>Helvetica 65 Medium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ttthinker</dc:creator>
  <cp:lastModifiedBy>24147</cp:lastModifiedBy>
  <cp:revision>68</cp:revision>
  <dcterms:created xsi:type="dcterms:W3CDTF">2023-09-02T08:43:00Z</dcterms:created>
  <dcterms:modified xsi:type="dcterms:W3CDTF">2023-09-09T11:35:23Z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59E44D688B804E79A464ED52FDD39E7B_12</vt:lpwstr>
  </property>
  <property fmtid="{D5CDD505-2E9C-101B-9397-08002B2CF9AE}" pid="3" name="KSOProductBuildVer">
    <vt:lpwstr>2052-11.8.2.8411</vt:lpwstr>
  </property>
</Properties>
</file>