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0"/>
  </p:notesMasterIdLst>
  <p:handoutMasterIdLst>
    <p:handoutMasterId r:id="rId51"/>
  </p:handoutMasterIdLst>
  <p:sldIdLst>
    <p:sldId id="1941" r:id="rId4"/>
    <p:sldId id="1465" r:id="rId5"/>
    <p:sldId id="1070" r:id="rId6"/>
    <p:sldId id="1638" r:id="rId7"/>
    <p:sldId id="1825" r:id="rId8"/>
    <p:sldId id="1727" r:id="rId9"/>
    <p:sldId id="1868" r:id="rId10"/>
    <p:sldId id="1729" r:id="rId11"/>
    <p:sldId id="1746" r:id="rId12"/>
    <p:sldId id="1731" r:id="rId13"/>
    <p:sldId id="1744" r:id="rId14"/>
    <p:sldId id="1745" r:id="rId15"/>
    <p:sldId id="1735" r:id="rId16"/>
    <p:sldId id="1736" r:id="rId17"/>
    <p:sldId id="1737" r:id="rId18"/>
    <p:sldId id="1738" r:id="rId19"/>
    <p:sldId id="1739" r:id="rId20"/>
    <p:sldId id="1740" r:id="rId21"/>
    <p:sldId id="1741" r:id="rId22"/>
    <p:sldId id="1783" r:id="rId23"/>
    <p:sldId id="1915" r:id="rId24"/>
    <p:sldId id="1742" r:id="rId25"/>
    <p:sldId id="1743" r:id="rId26"/>
    <p:sldId id="1747" r:id="rId27"/>
    <p:sldId id="1748" r:id="rId28"/>
    <p:sldId id="1749" r:id="rId29"/>
    <p:sldId id="1750" r:id="rId30"/>
    <p:sldId id="1751" r:id="rId31"/>
    <p:sldId id="1752" r:id="rId32"/>
    <p:sldId id="1826" r:id="rId33"/>
    <p:sldId id="1753" r:id="rId34"/>
    <p:sldId id="1754" r:id="rId35"/>
    <p:sldId id="1755" r:id="rId36"/>
    <p:sldId id="1756" r:id="rId37"/>
    <p:sldId id="1757" r:id="rId38"/>
    <p:sldId id="1810" r:id="rId39"/>
    <p:sldId id="1758" r:id="rId40"/>
    <p:sldId id="1759" r:id="rId41"/>
    <p:sldId id="1760" r:id="rId42"/>
    <p:sldId id="1761" r:id="rId43"/>
    <p:sldId id="1762" r:id="rId44"/>
    <p:sldId id="1763" r:id="rId45"/>
    <p:sldId id="1916" r:id="rId46"/>
    <p:sldId id="1764" r:id="rId47"/>
    <p:sldId id="1765" r:id="rId48"/>
    <p:sldId id="1467" r:id="rId49"/>
  </p:sldIdLst>
  <p:sldSz cx="12195175" cy="6858000"/>
  <p:notesSz cx="6858000" cy="9144000"/>
  <p:embeddedFontLst>
    <p:embeddedFont>
      <p:font typeface="微软雅黑" panose="020B0503020204020204" pitchFamily="34" charset="-122"/>
      <p:regular r:id="rId56"/>
    </p:embeddedFont>
    <p:embeddedFont>
      <p:font typeface="Calibri" panose="020F0502020204030204" charset="0"/>
      <p:regular r:id="rId57"/>
      <p:bold r:id="rId58"/>
      <p:italic r:id="rId59"/>
      <p:boldItalic r:id="rId60"/>
    </p:embeddedFont>
    <p:embeddedFont>
      <p:font typeface="Calibri Light" panose="020F0302020204030204" charset="0"/>
      <p:regular r:id="rId61"/>
      <p:italic r:id="rId62"/>
    </p:embeddedFont>
    <p:embeddedFont>
      <p:font typeface="华文新魏" panose="02010800040101010101" pitchFamily="2" charset="-122"/>
      <p:regular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16" d="100"/>
          <a:sy n="116" d="100"/>
        </p:scale>
        <p:origin x="354" y="102"/>
      </p:cViewPr>
      <p:guideLst>
        <p:guide orient="horz" pos="4280"/>
        <p:guide pos="3884"/>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font" Target="fonts/font8.fntdata"/><Relationship Id="rId62" Type="http://schemas.openxmlformats.org/officeDocument/2006/relationships/font" Target="fonts/font7.fntdata"/><Relationship Id="rId61" Type="http://schemas.openxmlformats.org/officeDocument/2006/relationships/font" Target="fonts/font6.fntdata"/><Relationship Id="rId60" Type="http://schemas.openxmlformats.org/officeDocument/2006/relationships/font" Target="fonts/font5.fntdata"/><Relationship Id="rId6" Type="http://schemas.openxmlformats.org/officeDocument/2006/relationships/slide" Target="slides/slide3.xml"/><Relationship Id="rId59" Type="http://schemas.openxmlformats.org/officeDocument/2006/relationships/font" Target="fonts/font4.fntdata"/><Relationship Id="rId58" Type="http://schemas.openxmlformats.org/officeDocument/2006/relationships/font" Target="fonts/font3.fntdata"/><Relationship Id="rId57" Type="http://schemas.openxmlformats.org/officeDocument/2006/relationships/font" Target="fonts/font2.fntdata"/><Relationship Id="rId56" Type="http://schemas.openxmlformats.org/officeDocument/2006/relationships/font" Target="fonts/font1.fntdata"/><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notesMaster" Target="notesMasters/notes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979" y="2130425"/>
            <a:ext cx="7774424"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31126" y="274638"/>
            <a:ext cx="205793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319" y="274638"/>
            <a:ext cx="602136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
        <p:nvSpPr>
          <p:cNvPr id="19" name="圆角矩形 18"/>
          <p:cNvSpPr/>
          <p:nvPr userDrawn="1">
            <p:custDataLst>
              <p:tags r:id="rId7"/>
            </p:custDataLst>
          </p:nvPr>
        </p:nvSpPr>
        <p:spPr>
          <a:xfrm>
            <a:off x="670735" y="556260"/>
            <a:ext cx="10853706" cy="5746115"/>
          </a:xfrm>
          <a:prstGeom prst="roundRect">
            <a:avLst/>
          </a:prstGeom>
          <a:solidFill>
            <a:schemeClr val="bg1"/>
          </a:solidFill>
          <a:ln w="762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2067" y="1709738"/>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2067" y="4589463"/>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418"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3807"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365125"/>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7083" y="1778438"/>
            <a:ext cx="4874843"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7083" y="2665379"/>
            <a:ext cx="4874843"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8567" y="1778438"/>
            <a:ext cx="489885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8567" y="2665379"/>
            <a:ext cx="489885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457200"/>
            <a:ext cx="416643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4538" y="457201"/>
            <a:ext cx="617380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40007" y="2057400"/>
            <a:ext cx="4166434"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418" y="365125"/>
            <a:ext cx="7736314"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文本框 5"/>
          <p:cNvSpPr txBox="1"/>
          <p:nvPr userDrawn="1">
            <p:custDataLst>
              <p:tags r:id="rId2"/>
            </p:custDataLst>
          </p:nvPr>
        </p:nvSpPr>
        <p:spPr>
          <a:xfrm>
            <a:off x="2277808" y="1066370"/>
            <a:ext cx="7648019" cy="2953385"/>
          </a:xfrm>
          <a:prstGeom prst="rect">
            <a:avLst/>
          </a:prstGeom>
          <a:noFill/>
        </p:spPr>
        <p:txBody>
          <a:bodyPr wrap="square" rtlCol="0">
            <a:spAutoFit/>
          </a:bodyPr>
          <a:lstStyle/>
          <a:p>
            <a:pPr algn="ctr">
              <a:lnSpc>
                <a:spcPct val="150000"/>
              </a:lnSpc>
            </a:pPr>
            <a:r>
              <a:rPr lang="zh-CN" altLang="en-US" sz="2800" b="1">
                <a:solidFill>
                  <a:schemeClr val="bg1"/>
                </a:solidFill>
                <a:latin typeface="微软雅黑" panose="020B0503020204020204" pitchFamily="34" charset="-122"/>
                <a:ea typeface="微软雅黑" panose="020B0503020204020204" pitchFamily="34" charset="-122"/>
              </a:rPr>
              <a:t>版权声明</a:t>
            </a:r>
            <a:endParaRPr lang="zh-CN" altLang="en-US" sz="2800" b="1">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1.</a:t>
            </a:r>
            <a:r>
              <a:rPr lang="zh-CN" altLang="en-US" sz="1200">
                <a:solidFill>
                  <a:schemeClr val="bg1"/>
                </a:solidFill>
                <a:latin typeface="微软雅黑" panose="020B0503020204020204" pitchFamily="34" charset="-122"/>
                <a:ea typeface="微软雅黑" panose="020B0503020204020204" pitchFamily="34" charset="-122"/>
              </a:rPr>
              <a:t>在觅知网出售的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模板是免版税类（</a:t>
            </a:r>
            <a:r>
              <a:rPr lang="en-US" altLang="zh-CN" sz="1200">
                <a:solidFill>
                  <a:schemeClr val="bg1"/>
                </a:solidFill>
                <a:latin typeface="微软雅黑" panose="020B0503020204020204" pitchFamily="34" charset="-122"/>
                <a:ea typeface="微软雅黑" panose="020B0503020204020204" pitchFamily="34" charset="-122"/>
              </a:rPr>
              <a:t>RF</a:t>
            </a:r>
            <a:r>
              <a:rPr lang="zh-CN" altLang="en-US" sz="1200">
                <a:solidFill>
                  <a:schemeClr val="bg1"/>
                </a:solidFill>
                <a:latin typeface="微软雅黑" panose="020B0503020204020204" pitchFamily="34" charset="-122"/>
                <a:ea typeface="微软雅黑" panose="020B0503020204020204" pitchFamily="34" charset="-122"/>
              </a:rPr>
              <a:t>：</a:t>
            </a:r>
            <a:r>
              <a:rPr lang="en-US" altLang="zh-CN" sz="1200">
                <a:solidFill>
                  <a:schemeClr val="bg1"/>
                </a:solidFill>
                <a:latin typeface="微软雅黑" panose="020B0503020204020204" pitchFamily="34" charset="-122"/>
                <a:ea typeface="微软雅黑" panose="020B0503020204020204" pitchFamily="34" charset="-122"/>
              </a:rPr>
              <a:t>Royalty-Free</a:t>
            </a:r>
            <a:r>
              <a:rPr lang="zh-CN" altLang="en-US" sz="1200">
                <a:solidFill>
                  <a:schemeClr val="bg1"/>
                </a:solidFill>
                <a:latin typeface="微软雅黑" panose="020B0503020204020204" pitchFamily="34" charset="-122"/>
                <a:ea typeface="微软雅黑" panose="020B0503020204020204" pitchFamily="34" charset="-122"/>
              </a:rPr>
              <a:t>）正版受</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中国人民共和国著作法</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和</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世界版权公约</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模板素材的使用权。</a:t>
            </a: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2.</a:t>
            </a:r>
            <a:r>
              <a:rPr lang="zh-CN" altLang="en-US" sz="1200">
                <a:solidFill>
                  <a:schemeClr val="bg1"/>
                </a:solidFill>
                <a:latin typeface="微软雅黑" panose="020B0503020204020204" pitchFamily="34" charset="-122"/>
                <a:ea typeface="微软雅黑" panose="020B0503020204020204" pitchFamily="34" charset="-122"/>
              </a:rPr>
              <a:t>不得将觅知网的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501" y="4406900"/>
            <a:ext cx="7774424"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501" y="2906713"/>
            <a:ext cx="77744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319"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9410"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319" y="273050"/>
            <a:ext cx="3009096"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981" y="273050"/>
            <a:ext cx="5113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319" y="1435100"/>
            <a:ext cx="30090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755" y="4800600"/>
            <a:ext cx="5487829"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4"/>
            </p:custDataLst>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1.png"/><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319" y="274638"/>
            <a:ext cx="8231743"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319" y="1600200"/>
            <a:ext cx="8231743"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319" y="6356350"/>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5014" y="6356350"/>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4907" y="6356350"/>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5124" name="图片 11" descr="水印"/>
          <p:cNvPicPr>
            <a:picLocks noChangeAspect="1"/>
          </p:cNvPicPr>
          <p:nvPr userDrawn="1"/>
        </p:nvPicPr>
        <p:blipFill>
          <a:blip r:embed="rId17"/>
          <a:stretch>
            <a:fillRect/>
          </a:stretch>
        </p:blipFill>
        <p:spPr>
          <a:xfrm>
            <a:off x="7188201"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5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418" y="365125"/>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418"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418" y="6356350"/>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9652" y="6356350"/>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2842" y="6356350"/>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5124" name="图片 11" descr="水印"/>
          <p:cNvPicPr>
            <a:picLocks noChangeAspect="1"/>
          </p:cNvPicPr>
          <p:nvPr userDrawn="1"/>
        </p:nvPicPr>
        <p:blipFill>
          <a:blip r:embed="rId18"/>
          <a:stretch>
            <a:fillRect/>
          </a:stretch>
        </p:blipFill>
        <p:spPr>
          <a:xfrm>
            <a:off x="7188201"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tags" Target="../tags/tag147.xml"/><Relationship Id="rId3" Type="http://schemas.openxmlformats.org/officeDocument/2006/relationships/image" Target="../media/image5.png"/><Relationship Id="rId2" Type="http://schemas.openxmlformats.org/officeDocument/2006/relationships/tags" Target="../tags/tag146.xml"/><Relationship Id="rId1" Type="http://schemas.openxmlformats.org/officeDocument/2006/relationships/tags" Target="../tags/tag14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tags" Target="../tags/tag150.xml"/><Relationship Id="rId3" Type="http://schemas.openxmlformats.org/officeDocument/2006/relationships/image" Target="../media/image5.png"/><Relationship Id="rId2" Type="http://schemas.openxmlformats.org/officeDocument/2006/relationships/tags" Target="../tags/tag149.xml"/><Relationship Id="rId1" Type="http://schemas.openxmlformats.org/officeDocument/2006/relationships/tags" Target="../tags/tag148.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tags" Target="../tags/tag153.xml"/><Relationship Id="rId3" Type="http://schemas.openxmlformats.org/officeDocument/2006/relationships/image" Target="../media/image5.png"/><Relationship Id="rId2" Type="http://schemas.openxmlformats.org/officeDocument/2006/relationships/tags" Target="../tags/tag152.xml"/><Relationship Id="rId1" Type="http://schemas.openxmlformats.org/officeDocument/2006/relationships/tags" Target="../tags/tag15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tags" Target="../tags/tag156.xml"/><Relationship Id="rId3" Type="http://schemas.openxmlformats.org/officeDocument/2006/relationships/image" Target="../media/image5.png"/><Relationship Id="rId2" Type="http://schemas.openxmlformats.org/officeDocument/2006/relationships/tags" Target="../tags/tag155.xml"/><Relationship Id="rId1" Type="http://schemas.openxmlformats.org/officeDocument/2006/relationships/tags" Target="../tags/tag154.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tags" Target="../tags/tag159.xml"/><Relationship Id="rId3" Type="http://schemas.openxmlformats.org/officeDocument/2006/relationships/image" Target="../media/image5.png"/><Relationship Id="rId2" Type="http://schemas.openxmlformats.org/officeDocument/2006/relationships/tags" Target="../tags/tag158.xml"/><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tags" Target="../tags/tag162.xml"/><Relationship Id="rId3" Type="http://schemas.openxmlformats.org/officeDocument/2006/relationships/image" Target="../media/image5.png"/><Relationship Id="rId2" Type="http://schemas.openxmlformats.org/officeDocument/2006/relationships/tags" Target="../tags/tag161.xml"/><Relationship Id="rId1" Type="http://schemas.openxmlformats.org/officeDocument/2006/relationships/tags" Target="../tags/tag160.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tags" Target="../tags/tag165.xml"/><Relationship Id="rId3" Type="http://schemas.openxmlformats.org/officeDocument/2006/relationships/image" Target="../media/image5.png"/><Relationship Id="rId2" Type="http://schemas.openxmlformats.org/officeDocument/2006/relationships/tags" Target="../tags/tag164.xml"/><Relationship Id="rId1" Type="http://schemas.openxmlformats.org/officeDocument/2006/relationships/tags" Target="../tags/tag163.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tags" Target="../tags/tag168.xml"/><Relationship Id="rId3" Type="http://schemas.openxmlformats.org/officeDocument/2006/relationships/image" Target="../media/image5.png"/><Relationship Id="rId2" Type="http://schemas.openxmlformats.org/officeDocument/2006/relationships/tags" Target="../tags/tag167.xml"/><Relationship Id="rId1" Type="http://schemas.openxmlformats.org/officeDocument/2006/relationships/tags" Target="../tags/tag16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jpeg"/><Relationship Id="rId6" Type="http://schemas.openxmlformats.org/officeDocument/2006/relationships/tags" Target="../tags/tag172.xml"/><Relationship Id="rId5" Type="http://schemas.openxmlformats.org/officeDocument/2006/relationships/image" Target="../media/image22.jpeg"/><Relationship Id="rId4" Type="http://schemas.openxmlformats.org/officeDocument/2006/relationships/tags" Target="../tags/tag171.xml"/><Relationship Id="rId3" Type="http://schemas.openxmlformats.org/officeDocument/2006/relationships/image" Target="../media/image5.png"/><Relationship Id="rId2" Type="http://schemas.openxmlformats.org/officeDocument/2006/relationships/tags" Target="../tags/tag170.xml"/><Relationship Id="rId1" Type="http://schemas.openxmlformats.org/officeDocument/2006/relationships/tags" Target="../tags/tag169.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tags" Target="../tags/tag175.xml"/><Relationship Id="rId3" Type="http://schemas.openxmlformats.org/officeDocument/2006/relationships/image" Target="../media/image5.png"/><Relationship Id="rId2" Type="http://schemas.openxmlformats.org/officeDocument/2006/relationships/tags" Target="../tags/tag174.xml"/><Relationship Id="rId1" Type="http://schemas.openxmlformats.org/officeDocument/2006/relationships/tags" Target="../tags/tag17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4.png"/><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tags" Target="../tags/tag178.xml"/><Relationship Id="rId3" Type="http://schemas.openxmlformats.org/officeDocument/2006/relationships/image" Target="../media/image5.png"/><Relationship Id="rId2" Type="http://schemas.openxmlformats.org/officeDocument/2006/relationships/tags" Target="../tags/tag177.xml"/><Relationship Id="rId1" Type="http://schemas.openxmlformats.org/officeDocument/2006/relationships/tags" Target="../tags/tag176.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1.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5.png"/><Relationship Id="rId2" Type="http://schemas.openxmlformats.org/officeDocument/2006/relationships/tags" Target="../tags/tag180.xml"/><Relationship Id="rId1" Type="http://schemas.openxmlformats.org/officeDocument/2006/relationships/tags" Target="../tags/tag179.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image" Target="../media/image28.jpeg"/><Relationship Id="rId1" Type="http://schemas.openxmlformats.org/officeDocument/2006/relationships/tags" Target="../tags/tag18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0.jpeg"/><Relationship Id="rId6" Type="http://schemas.openxmlformats.org/officeDocument/2006/relationships/tags" Target="../tags/tag188.xml"/><Relationship Id="rId5" Type="http://schemas.openxmlformats.org/officeDocument/2006/relationships/image" Target="../media/image29.jpeg"/><Relationship Id="rId4" Type="http://schemas.openxmlformats.org/officeDocument/2006/relationships/tags" Target="../tags/tag187.xml"/><Relationship Id="rId3" Type="http://schemas.openxmlformats.org/officeDocument/2006/relationships/image" Target="../media/image5.png"/><Relationship Id="rId2" Type="http://schemas.openxmlformats.org/officeDocument/2006/relationships/tags" Target="../tags/tag186.xml"/><Relationship Id="rId1" Type="http://schemas.openxmlformats.org/officeDocument/2006/relationships/tags" Target="../tags/tag185.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jpeg"/><Relationship Id="rId6" Type="http://schemas.openxmlformats.org/officeDocument/2006/relationships/tags" Target="../tags/tag192.xml"/><Relationship Id="rId5" Type="http://schemas.openxmlformats.org/officeDocument/2006/relationships/image" Target="../media/image31.jpeg"/><Relationship Id="rId4" Type="http://schemas.openxmlformats.org/officeDocument/2006/relationships/tags" Target="../tags/tag191.xml"/><Relationship Id="rId3" Type="http://schemas.openxmlformats.org/officeDocument/2006/relationships/image" Target="../media/image5.png"/><Relationship Id="rId2" Type="http://schemas.openxmlformats.org/officeDocument/2006/relationships/tags" Target="../tags/tag190.xml"/><Relationship Id="rId1" Type="http://schemas.openxmlformats.org/officeDocument/2006/relationships/tags" Target="../tags/tag189.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tags" Target="../tags/tag195.xml"/><Relationship Id="rId3" Type="http://schemas.openxmlformats.org/officeDocument/2006/relationships/image" Target="../media/image5.png"/><Relationship Id="rId2" Type="http://schemas.openxmlformats.org/officeDocument/2006/relationships/tags" Target="../tags/tag194.xml"/><Relationship Id="rId1" Type="http://schemas.openxmlformats.org/officeDocument/2006/relationships/tags" Target="../tags/tag19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image" Target="../media/image34.jpeg"/><Relationship Id="rId1" Type="http://schemas.openxmlformats.org/officeDocument/2006/relationships/tags" Target="../tags/tag196.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tags" Target="../tags/tag201.xml"/><Relationship Id="rId3" Type="http://schemas.openxmlformats.org/officeDocument/2006/relationships/image" Target="../media/image5.png"/><Relationship Id="rId2" Type="http://schemas.openxmlformats.org/officeDocument/2006/relationships/tags" Target="../tags/tag200.xml"/><Relationship Id="rId1" Type="http://schemas.openxmlformats.org/officeDocument/2006/relationships/tags" Target="../tags/tag199.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tags" Target="../tags/tag204.xml"/><Relationship Id="rId3" Type="http://schemas.openxmlformats.org/officeDocument/2006/relationships/image" Target="../media/image5.png"/><Relationship Id="rId2" Type="http://schemas.openxmlformats.org/officeDocument/2006/relationships/tags" Target="../tags/tag203.xml"/><Relationship Id="rId1" Type="http://schemas.openxmlformats.org/officeDocument/2006/relationships/tags" Target="../tags/tag202.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tags" Target="../tags/tag207.xml"/><Relationship Id="rId3" Type="http://schemas.openxmlformats.org/officeDocument/2006/relationships/image" Target="../media/image5.png"/><Relationship Id="rId2" Type="http://schemas.openxmlformats.org/officeDocument/2006/relationships/tags" Target="../tags/tag206.xml"/><Relationship Id="rId1" Type="http://schemas.openxmlformats.org/officeDocument/2006/relationships/tags" Target="../tags/tag205.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tags" Target="../tags/tag127.xml"/><Relationship Id="rId1" Type="http://schemas.openxmlformats.org/officeDocument/2006/relationships/tags" Target="../tags/tag126.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tags" Target="../tags/tag210.xml"/><Relationship Id="rId3" Type="http://schemas.openxmlformats.org/officeDocument/2006/relationships/image" Target="../media/image5.png"/><Relationship Id="rId2" Type="http://schemas.openxmlformats.org/officeDocument/2006/relationships/tags" Target="../tags/tag209.xml"/><Relationship Id="rId1" Type="http://schemas.openxmlformats.org/officeDocument/2006/relationships/tags" Target="../tags/tag208.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tags" Target="../tags/tag213.xml"/><Relationship Id="rId3" Type="http://schemas.openxmlformats.org/officeDocument/2006/relationships/image" Target="../media/image5.png"/><Relationship Id="rId2" Type="http://schemas.openxmlformats.org/officeDocument/2006/relationships/tags" Target="../tags/tag212.xml"/><Relationship Id="rId1" Type="http://schemas.openxmlformats.org/officeDocument/2006/relationships/tags" Target="../tags/tag211.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tags" Target="../tags/tag216.xml"/><Relationship Id="rId3" Type="http://schemas.openxmlformats.org/officeDocument/2006/relationships/image" Target="../media/image5.png"/><Relationship Id="rId2" Type="http://schemas.openxmlformats.org/officeDocument/2006/relationships/tags" Target="../tags/tag215.xml"/><Relationship Id="rId1" Type="http://schemas.openxmlformats.org/officeDocument/2006/relationships/tags" Target="../tags/tag214.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tags" Target="../tags/tag219.xml"/><Relationship Id="rId3" Type="http://schemas.openxmlformats.org/officeDocument/2006/relationships/image" Target="../media/image5.png"/><Relationship Id="rId2" Type="http://schemas.openxmlformats.org/officeDocument/2006/relationships/tags" Target="../tags/tag218.xml"/><Relationship Id="rId1" Type="http://schemas.openxmlformats.org/officeDocument/2006/relationships/tags" Target="../tags/tag217.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tags" Target="../tags/tag222.xml"/><Relationship Id="rId3" Type="http://schemas.openxmlformats.org/officeDocument/2006/relationships/image" Target="../media/image5.png"/><Relationship Id="rId2" Type="http://schemas.openxmlformats.org/officeDocument/2006/relationships/tags" Target="../tags/tag221.xml"/><Relationship Id="rId1" Type="http://schemas.openxmlformats.org/officeDocument/2006/relationships/tags" Target="../tags/tag220.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tags" Target="../tags/tag225.xml"/><Relationship Id="rId3" Type="http://schemas.openxmlformats.org/officeDocument/2006/relationships/image" Target="../media/image5.png"/><Relationship Id="rId2" Type="http://schemas.openxmlformats.org/officeDocument/2006/relationships/tags" Target="../tags/tag224.xml"/><Relationship Id="rId1" Type="http://schemas.openxmlformats.org/officeDocument/2006/relationships/tags" Target="../tags/tag223.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5.jpeg"/><Relationship Id="rId6" Type="http://schemas.openxmlformats.org/officeDocument/2006/relationships/tags" Target="../tags/tag229.xml"/><Relationship Id="rId5" Type="http://schemas.openxmlformats.org/officeDocument/2006/relationships/image" Target="../media/image44.jpeg"/><Relationship Id="rId4" Type="http://schemas.openxmlformats.org/officeDocument/2006/relationships/tags" Target="../tags/tag228.xml"/><Relationship Id="rId3" Type="http://schemas.openxmlformats.org/officeDocument/2006/relationships/image" Target="../media/image5.png"/><Relationship Id="rId2" Type="http://schemas.openxmlformats.org/officeDocument/2006/relationships/tags" Target="../tags/tag227.xml"/><Relationship Id="rId1" Type="http://schemas.openxmlformats.org/officeDocument/2006/relationships/tags" Target="../tags/tag226.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tags" Target="../tags/tag232.xml"/><Relationship Id="rId3" Type="http://schemas.openxmlformats.org/officeDocument/2006/relationships/image" Target="../media/image5.png"/><Relationship Id="rId2" Type="http://schemas.openxmlformats.org/officeDocument/2006/relationships/tags" Target="../tags/tag231.xml"/><Relationship Id="rId1" Type="http://schemas.openxmlformats.org/officeDocument/2006/relationships/tags" Target="../tags/tag230.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9.jpeg"/><Relationship Id="rId6" Type="http://schemas.openxmlformats.org/officeDocument/2006/relationships/tags" Target="../tags/tag236.xml"/><Relationship Id="rId5" Type="http://schemas.openxmlformats.org/officeDocument/2006/relationships/image" Target="../media/image48.jpeg"/><Relationship Id="rId4" Type="http://schemas.openxmlformats.org/officeDocument/2006/relationships/tags" Target="../tags/tag235.xml"/><Relationship Id="rId3" Type="http://schemas.openxmlformats.org/officeDocument/2006/relationships/image" Target="../media/image5.png"/><Relationship Id="rId2" Type="http://schemas.openxmlformats.org/officeDocument/2006/relationships/tags" Target="../tags/tag234.xml"/><Relationship Id="rId1" Type="http://schemas.openxmlformats.org/officeDocument/2006/relationships/tags" Target="../tags/tag233.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tags" Target="../tags/tag239.xml"/><Relationship Id="rId3" Type="http://schemas.openxmlformats.org/officeDocument/2006/relationships/image" Target="../media/image5.png"/><Relationship Id="rId2" Type="http://schemas.openxmlformats.org/officeDocument/2006/relationships/tags" Target="../tags/tag238.xml"/><Relationship Id="rId1" Type="http://schemas.openxmlformats.org/officeDocument/2006/relationships/tags" Target="../tags/tag237.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tags" Target="../tags/tag130.xml"/><Relationship Id="rId3" Type="http://schemas.openxmlformats.org/officeDocument/2006/relationships/image" Target="../media/image5.png"/><Relationship Id="rId2" Type="http://schemas.openxmlformats.org/officeDocument/2006/relationships/tags" Target="../tags/tag129.xml"/><Relationship Id="rId1" Type="http://schemas.openxmlformats.org/officeDocument/2006/relationships/tags" Target="../tags/tag128.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jpeg"/><Relationship Id="rId6" Type="http://schemas.openxmlformats.org/officeDocument/2006/relationships/tags" Target="../tags/tag243.xml"/><Relationship Id="rId5" Type="http://schemas.openxmlformats.org/officeDocument/2006/relationships/image" Target="../media/image51.jpeg"/><Relationship Id="rId4" Type="http://schemas.openxmlformats.org/officeDocument/2006/relationships/tags" Target="../tags/tag242.xml"/><Relationship Id="rId3" Type="http://schemas.openxmlformats.org/officeDocument/2006/relationships/image" Target="../media/image5.png"/><Relationship Id="rId2" Type="http://schemas.openxmlformats.org/officeDocument/2006/relationships/tags" Target="../tags/tag241.xml"/><Relationship Id="rId1" Type="http://schemas.openxmlformats.org/officeDocument/2006/relationships/tags" Target="../tags/tag240.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4.jpeg"/><Relationship Id="rId6" Type="http://schemas.openxmlformats.org/officeDocument/2006/relationships/tags" Target="../tags/tag247.xml"/><Relationship Id="rId5" Type="http://schemas.openxmlformats.org/officeDocument/2006/relationships/image" Target="../media/image53.jpeg"/><Relationship Id="rId4" Type="http://schemas.openxmlformats.org/officeDocument/2006/relationships/tags" Target="../tags/tag246.xml"/><Relationship Id="rId3" Type="http://schemas.openxmlformats.org/officeDocument/2006/relationships/image" Target="../media/image5.png"/><Relationship Id="rId2" Type="http://schemas.openxmlformats.org/officeDocument/2006/relationships/tags" Target="../tags/tag245.xml"/><Relationship Id="rId1" Type="http://schemas.openxmlformats.org/officeDocument/2006/relationships/tags" Target="../tags/tag244.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png"/><Relationship Id="rId2" Type="http://schemas.openxmlformats.org/officeDocument/2006/relationships/tags" Target="../tags/tag249.xml"/><Relationship Id="rId1" Type="http://schemas.openxmlformats.org/officeDocument/2006/relationships/tags" Target="../tags/tag248.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7.jpeg"/><Relationship Id="rId6" Type="http://schemas.openxmlformats.org/officeDocument/2006/relationships/tags" Target="../tags/tag253.xml"/><Relationship Id="rId5" Type="http://schemas.openxmlformats.org/officeDocument/2006/relationships/image" Target="../media/image5.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image" Target="../media/image56.jpeg"/><Relationship Id="rId1" Type="http://schemas.openxmlformats.org/officeDocument/2006/relationships/tags" Target="../tags/tag250.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9.png"/><Relationship Id="rId6" Type="http://schemas.openxmlformats.org/officeDocument/2006/relationships/tags" Target="../tags/tag257.xml"/><Relationship Id="rId5" Type="http://schemas.openxmlformats.org/officeDocument/2006/relationships/image" Target="../media/image58.jpeg"/><Relationship Id="rId4" Type="http://schemas.openxmlformats.org/officeDocument/2006/relationships/tags" Target="../tags/tag256.xml"/><Relationship Id="rId3" Type="http://schemas.openxmlformats.org/officeDocument/2006/relationships/image" Target="../media/image5.png"/><Relationship Id="rId2" Type="http://schemas.openxmlformats.org/officeDocument/2006/relationships/tags" Target="../tags/tag255.xml"/><Relationship Id="rId1" Type="http://schemas.openxmlformats.org/officeDocument/2006/relationships/tags" Target="../tags/tag254.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tags" Target="../tags/tag260.xml"/><Relationship Id="rId3" Type="http://schemas.openxmlformats.org/officeDocument/2006/relationships/image" Target="../media/image5.png"/><Relationship Id="rId2" Type="http://schemas.openxmlformats.org/officeDocument/2006/relationships/tags" Target="../tags/tag259.xml"/><Relationship Id="rId1" Type="http://schemas.openxmlformats.org/officeDocument/2006/relationships/tags" Target="../tags/tag258.xml"/></Relationships>
</file>

<file path=ppt/slides/_rels/slide46.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microsoft.com/office/2007/relationships/hdphoto" Target="../media/image63.wdp"/><Relationship Id="rId5" Type="http://schemas.openxmlformats.org/officeDocument/2006/relationships/image" Target="../media/image62.png"/><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61.jpeg"/><Relationship Id="rId13" Type="http://schemas.openxmlformats.org/officeDocument/2006/relationships/slideLayout" Target="../slideLayouts/slideLayout2.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tags" Target="../tags/tag261.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tags" Target="../tags/tag133.xml"/><Relationship Id="rId3" Type="http://schemas.openxmlformats.org/officeDocument/2006/relationships/image" Target="../media/image5.png"/><Relationship Id="rId2" Type="http://schemas.openxmlformats.org/officeDocument/2006/relationships/tags" Target="../tags/tag132.xml"/><Relationship Id="rId1" Type="http://schemas.openxmlformats.org/officeDocument/2006/relationships/tags" Target="../tags/tag13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tags" Target="../tags/tag136.xml"/><Relationship Id="rId3" Type="http://schemas.openxmlformats.org/officeDocument/2006/relationships/image" Target="../media/image5.png"/><Relationship Id="rId2" Type="http://schemas.openxmlformats.org/officeDocument/2006/relationships/tags" Target="../tags/tag135.xml"/><Relationship Id="rId1" Type="http://schemas.openxmlformats.org/officeDocument/2006/relationships/tags" Target="../tags/tag13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5.png"/><Relationship Id="rId2" Type="http://schemas.openxmlformats.org/officeDocument/2006/relationships/tags" Target="../tags/tag138.xml"/><Relationship Id="rId1" Type="http://schemas.openxmlformats.org/officeDocument/2006/relationships/tags" Target="../tags/tag137.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tags" Target="../tags/tag141.xml"/><Relationship Id="rId3" Type="http://schemas.openxmlformats.org/officeDocument/2006/relationships/image" Target="../media/image5.png"/><Relationship Id="rId2" Type="http://schemas.openxmlformats.org/officeDocument/2006/relationships/tags" Target="../tags/tag140.xml"/><Relationship Id="rId1" Type="http://schemas.openxmlformats.org/officeDocument/2006/relationships/tags" Target="../tags/tag139.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tags" Target="../tags/tag144.xml"/><Relationship Id="rId3" Type="http://schemas.openxmlformats.org/officeDocument/2006/relationships/image" Target="../media/image5.png"/><Relationship Id="rId2" Type="http://schemas.openxmlformats.org/officeDocument/2006/relationships/tags" Target="../tags/tag143.xml"/><Relationship Id="rId1" Type="http://schemas.openxmlformats.org/officeDocument/2006/relationships/tags" Target="../tags/tag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3588" y="1246188"/>
            <a:ext cx="6538913" cy="5015865"/>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2338" y="2273300"/>
            <a:ext cx="3359150" cy="3359150"/>
          </a:xfrm>
          <a:prstGeom prst="rect">
            <a:avLst/>
          </a:prstGeom>
          <a:noFill/>
          <a:ln w="9525">
            <a:noFill/>
          </a:ln>
        </p:spPr>
      </p:pic>
      <p:sp>
        <p:nvSpPr>
          <p:cNvPr id="5123" name="矩形 3"/>
          <p:cNvSpPr/>
          <p:nvPr/>
        </p:nvSpPr>
        <p:spPr>
          <a:xfrm>
            <a:off x="7313613" y="1616075"/>
            <a:ext cx="3603625" cy="70675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urgent /ˈɜ:dʒənt/            adj.紧急的；急迫的；急切的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130810" y="702945"/>
            <a:ext cx="12049760" cy="7919720"/>
          </a:xfrm>
          <a:prstGeom prst="rect">
            <a:avLst/>
          </a:prstGeom>
          <a:noFill/>
        </p:spPr>
        <p:txBody>
          <a:bodyPr wrap="square" rtlCol="0" anchor="t">
            <a:noAutofit/>
          </a:bodyPr>
          <a:p>
            <a:r>
              <a:rPr lang="zh-CN" altLang="en-US" sz="2400">
                <a:latin typeface="Times New Roman" panose="02020603050405020304" pitchFamily="18" charset="0"/>
                <a:cs typeface="Times New Roman" panose="02020603050405020304" pitchFamily="18" charset="0"/>
              </a:rPr>
              <a:t>1.学生自身加强自律是</a:t>
            </a:r>
            <a:r>
              <a:rPr lang="zh-CN" altLang="en-US" sz="2400" u="sng">
                <a:solidFill>
                  <a:schemeClr val="accent1"/>
                </a:solidFill>
                <a:latin typeface="Times New Roman" panose="02020603050405020304" pitchFamily="18" charset="0"/>
                <a:cs typeface="Times New Roman" panose="02020603050405020304" pitchFamily="18" charset="0"/>
              </a:rPr>
              <a:t>当务之急</a:t>
            </a:r>
            <a:r>
              <a:rPr lang="zh-CN" altLang="en-US" sz="2400">
                <a:latin typeface="Times New Roman" panose="02020603050405020304" pitchFamily="18" charset="0"/>
                <a:cs typeface="Times New Roman" panose="02020603050405020304" pitchFamily="18" charset="0"/>
              </a:rPr>
              <a:t>，家长和老师加强引导也是当务之急。</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b="1" u="sng">
                <a:solidFill>
                  <a:schemeClr val="accent1"/>
                </a:solidFill>
              </a:rPr>
              <a:t>It is urgent </a:t>
            </a:r>
            <a:r>
              <a:rPr lang="zh-CN" altLang="en-US" sz="2400">
                <a:latin typeface="Times New Roman" panose="02020603050405020304" pitchFamily="18" charset="0"/>
                <a:cs typeface="Times New Roman" panose="02020603050405020304" pitchFamily="18" charset="0"/>
              </a:rPr>
              <a:t>for students themselves to improve their self-discipline, and also for parents and teachers to</a:t>
            </a:r>
            <a:r>
              <a:rPr lang="en-US" altLang="zh-CN" sz="2400">
                <a:latin typeface="Times New Roman" panose="02020603050405020304" pitchFamily="18" charset="0"/>
                <a:cs typeface="Times New Roman" panose="02020603050405020304" pitchFamily="18" charset="0"/>
              </a:rPr>
              <a:t> strengthen the guidance.</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2.得知你</a:t>
            </a:r>
            <a:r>
              <a:rPr lang="en-US" altLang="zh-CN" sz="2400" u="sng">
                <a:solidFill>
                  <a:schemeClr val="accent1"/>
                </a:solidFill>
                <a:latin typeface="Times New Roman" panose="02020603050405020304" pitchFamily="18" charset="0"/>
                <a:cs typeface="Times New Roman" panose="02020603050405020304" pitchFamily="18" charset="0"/>
              </a:rPr>
              <a:t>迫切需要</a:t>
            </a:r>
            <a:r>
              <a:rPr lang="en-US" altLang="zh-CN" sz="2400">
                <a:latin typeface="Times New Roman" panose="02020603050405020304" pitchFamily="18" charset="0"/>
                <a:cs typeface="Times New Roman" panose="02020603050405020304" pitchFamily="18" charset="0"/>
              </a:rPr>
              <a:t>一个称职的导游，我写信推荐我的同学李明，</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他绝对可以满足你的一切要求。</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Learning that you </a:t>
            </a:r>
            <a:r>
              <a:rPr lang="zh-CN" altLang="en-US" sz="2400" b="1" u="sng">
                <a:solidFill>
                  <a:schemeClr val="accent1"/>
                </a:solidFill>
              </a:rPr>
              <a:t>are in urgent need of</a:t>
            </a:r>
            <a:r>
              <a:rPr lang="en-US" altLang="zh-CN" sz="2400">
                <a:latin typeface="Times New Roman" panose="02020603050405020304" pitchFamily="18" charset="0"/>
                <a:cs typeface="Times New Roman" panose="02020603050405020304" pitchFamily="18" charset="0"/>
              </a:rPr>
              <a:t> a qualified tour guide, I’m</a:t>
            </a:r>
            <a:endParaRPr lang="en-US" altLang="zh-CN"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cs typeface="Times New Roman" panose="02020603050405020304" pitchFamily="18" charset="0"/>
              </a:rPr>
              <a:t>     writing to recommend my classmate Li Ming who will definitely </a:t>
            </a:r>
            <a:endParaRPr lang="en-US" altLang="zh-CN"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cs typeface="Times New Roman" panose="02020603050405020304" pitchFamily="18" charset="0"/>
              </a:rPr>
              <a:t>     meet all your demands.</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3.因此，我</a:t>
            </a:r>
            <a:r>
              <a:rPr lang="en-US" altLang="zh-CN" sz="2400" u="sng">
                <a:solidFill>
                  <a:schemeClr val="accent1"/>
                </a:solidFill>
                <a:latin typeface="Times New Roman" panose="02020603050405020304" pitchFamily="18" charset="0"/>
                <a:cs typeface="Times New Roman" panose="02020603050405020304" pitchFamily="18" charset="0"/>
              </a:rPr>
              <a:t>迫切要求退款</a:t>
            </a:r>
            <a:r>
              <a:rPr lang="en-US" altLang="zh-CN" sz="2400">
                <a:latin typeface="Times New Roman" panose="02020603050405020304" pitchFamily="18" charset="0"/>
                <a:cs typeface="Times New Roman" panose="02020603050405020304" pitchFamily="18" charset="0"/>
              </a:rPr>
              <a:t>，或者</a:t>
            </a:r>
            <a:r>
              <a:rPr lang="zh-CN" altLang="en-US" sz="2400">
                <a:latin typeface="Times New Roman" panose="02020603050405020304" pitchFamily="18" charset="0"/>
                <a:cs typeface="Times New Roman" panose="02020603050405020304" pitchFamily="18" charset="0"/>
              </a:rPr>
              <a:t>换货</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Therefore, I </a:t>
            </a:r>
            <a:r>
              <a:rPr lang="zh-CN" altLang="en-US" sz="2400" b="1" u="sng">
                <a:solidFill>
                  <a:schemeClr val="accent1"/>
                </a:solidFill>
              </a:rPr>
              <a:t>urgently request a refund </a:t>
            </a:r>
            <a:r>
              <a:rPr lang="en-US" altLang="zh-CN" sz="2400">
                <a:latin typeface="Times New Roman" panose="02020603050405020304" pitchFamily="18" charset="0"/>
                <a:cs typeface="Times New Roman" panose="02020603050405020304" pitchFamily="18" charset="0"/>
              </a:rPr>
              <a:t>or at least anexchange for perfect ones.</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4.作为全球公民，我们每个人都应该关心全球粮食问题，我</a:t>
            </a:r>
            <a:r>
              <a:rPr lang="en-US" altLang="zh-CN" sz="2400" u="sng">
                <a:solidFill>
                  <a:schemeClr val="accent1"/>
                </a:solidFill>
                <a:latin typeface="Times New Roman" panose="02020603050405020304" pitchFamily="18" charset="0"/>
                <a:cs typeface="Times New Roman" panose="02020603050405020304" pitchFamily="18" charset="0"/>
              </a:rPr>
              <a:t>敦促</a:t>
            </a:r>
            <a:r>
              <a:rPr lang="en-US" altLang="zh-CN" sz="2400">
                <a:latin typeface="Times New Roman" panose="02020603050405020304" pitchFamily="18" charset="0"/>
                <a:cs typeface="Times New Roman" panose="02020603050405020304" pitchFamily="18" charset="0"/>
              </a:rPr>
              <a:t>每一位学生和老师积极参与到这一有意义的庆祝活动中来。</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As global citizens, each of us should care about global food issue, and I </a:t>
            </a:r>
            <a:r>
              <a:rPr lang="zh-CN" altLang="en-US" sz="2400" b="1" u="sng">
                <a:solidFill>
                  <a:schemeClr val="accent1"/>
                </a:solidFill>
              </a:rPr>
              <a:t>urge</a:t>
            </a:r>
            <a:r>
              <a:rPr lang="en-US" altLang="zh-CN" sz="2400">
                <a:latin typeface="Times New Roman" panose="02020603050405020304" pitchFamily="18" charset="0"/>
                <a:cs typeface="Times New Roman" panose="02020603050405020304" pitchFamily="18" charset="0"/>
              </a:rPr>
              <a:t> every student and teacher </a:t>
            </a:r>
            <a:r>
              <a:rPr lang="zh-CN" altLang="en-US" sz="2400" b="1" u="sng">
                <a:solidFill>
                  <a:schemeClr val="accent1"/>
                </a:solidFill>
              </a:rPr>
              <a:t>to actively engage in</a:t>
            </a:r>
            <a:r>
              <a:rPr lang="en-US" altLang="zh-CN" sz="2400">
                <a:latin typeface="Times New Roman" panose="02020603050405020304" pitchFamily="18" charset="0"/>
                <a:cs typeface="Times New Roman" panose="02020603050405020304" pitchFamily="18" charset="0"/>
              </a:rPr>
              <a:t> such meaningful celebration. </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5.请</a:t>
            </a:r>
            <a:r>
              <a:rPr lang="en-US" altLang="zh-CN" sz="2400" u="sng">
                <a:solidFill>
                  <a:schemeClr val="accent1"/>
                </a:solidFill>
                <a:latin typeface="Times New Roman" panose="02020603050405020304" pitchFamily="18" charset="0"/>
                <a:cs typeface="Times New Roman" panose="02020603050405020304" pitchFamily="18" charset="0"/>
              </a:rPr>
              <a:t>紧急处理此事</a:t>
            </a:r>
            <a:r>
              <a:rPr lang="en-US" altLang="zh-CN" sz="2400">
                <a:latin typeface="Times New Roman" panose="02020603050405020304" pitchFamily="18" charset="0"/>
                <a:cs typeface="Times New Roman" panose="02020603050405020304" pitchFamily="18" charset="0"/>
              </a:rPr>
              <a:t>，并尽快给我们答复。</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Please </a:t>
            </a:r>
            <a:r>
              <a:rPr lang="zh-CN" altLang="en-US" sz="2400" b="1" u="sng">
                <a:solidFill>
                  <a:schemeClr val="accent1"/>
                </a:solidFill>
              </a:rPr>
              <a:t>look into the matter as one of urgency</a:t>
            </a:r>
            <a:r>
              <a:rPr lang="en-US" altLang="zh-CN" sz="2400">
                <a:latin typeface="Times New Roman" panose="02020603050405020304" pitchFamily="18" charset="0"/>
                <a:cs typeface="Times New Roman" panose="02020603050405020304" pitchFamily="18" charset="0"/>
              </a:rPr>
              <a:t> and let us have your reply as early as possilble.</a:t>
            </a:r>
            <a:endParaRPr lang="en-US" altLang="zh-CN" sz="2400">
              <a:latin typeface="Times New Roman" panose="02020603050405020304" pitchFamily="18" charset="0"/>
              <a:cs typeface="Times New Roman" panose="02020603050405020304" pitchFamily="18" charset="0"/>
            </a:endParaRPr>
          </a:p>
          <a:p>
            <a:endParaRPr lang="en-US" altLang="zh-CN" sz="2400">
              <a:latin typeface="Times New Roman" panose="02020603050405020304" pitchFamily="18" charset="0"/>
              <a:cs typeface="Times New Roman" panose="02020603050405020304" pitchFamily="18" charset="0"/>
            </a:endParaRPr>
          </a:p>
          <a:p>
            <a:endParaRPr lang="en-US" altLang="zh-CN" sz="2400">
              <a:latin typeface="Times New Roman" panose="02020603050405020304" pitchFamily="18" charset="0"/>
              <a:cs typeface="Times New Roman" panose="02020603050405020304" pitchFamily="18" charset="0"/>
            </a:endParaRPr>
          </a:p>
        </p:txBody>
      </p:sp>
      <p:pic>
        <p:nvPicPr>
          <p:cNvPr id="112" name="图片 111"/>
          <p:cNvPicPr/>
          <p:nvPr>
            <p:custDataLst>
              <p:tags r:id="rId4"/>
            </p:custDataLst>
          </p:nvPr>
        </p:nvPicPr>
        <p:blipFill>
          <a:blip r:embed="rId5"/>
          <a:stretch>
            <a:fillRect/>
          </a:stretch>
        </p:blipFill>
        <p:spPr>
          <a:xfrm>
            <a:off x="8887460" y="1628775"/>
            <a:ext cx="3293745" cy="23526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linds(horizontal)">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pPr indent="0"/>
            <a:r>
              <a:rPr sz="2400" b="1">
                <a:latin typeface="+mn-ea"/>
                <a:cs typeface="+mn-ea"/>
                <a:sym typeface="+mn-ea"/>
              </a:rPr>
              <a:t>ease/i:z/        v.（使）宽慰；减轻n.容易</a:t>
            </a:r>
            <a:endParaRPr sz="2400" b="1">
              <a:latin typeface="+mn-ea"/>
              <a:cs typeface="+mn-ea"/>
              <a:sym typeface="+mn-ea"/>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p>
            <a:pPr indent="0"/>
            <a:r>
              <a:rPr sz="2400">
                <a:latin typeface="+mn-ea"/>
                <a:cs typeface="+mn-ea"/>
                <a:sym typeface="+mn-ea"/>
              </a:rPr>
              <a:t>1.她的眼睛如此明亮，我能感觉到我的</a:t>
            </a:r>
            <a:r>
              <a:rPr sz="2400" u="sng">
                <a:solidFill>
                  <a:schemeClr val="accent1"/>
                </a:solidFill>
                <a:latin typeface="+mn-ea"/>
                <a:cs typeface="+mn-ea"/>
                <a:sym typeface="+mn-ea"/>
              </a:rPr>
              <a:t>紧张有所缓解</a:t>
            </a:r>
            <a:r>
              <a:rPr sz="2400">
                <a:latin typeface="+mn-ea"/>
                <a:cs typeface="+mn-ea"/>
                <a:sym typeface="+mn-ea"/>
              </a:rPr>
              <a:t>。</a:t>
            </a:r>
            <a:endParaRPr sz="2400">
              <a:latin typeface="+mn-ea"/>
              <a:cs typeface="+mn-ea"/>
              <a:sym typeface="+mn-ea"/>
            </a:endParaRPr>
          </a:p>
          <a:p>
            <a:pPr marL="342900" indent="-342900">
              <a:buFont typeface="Arial" panose="020B0604020202020204" pitchFamily="34" charset="0"/>
              <a:buChar char="•"/>
            </a:pPr>
            <a:r>
              <a:rPr sz="2400">
                <a:latin typeface="+mn-ea"/>
                <a:cs typeface="+mn-ea"/>
                <a:sym typeface="+mn-ea"/>
              </a:rPr>
              <a:t>So bright were her eyes that I could feel </a:t>
            </a:r>
            <a:r>
              <a:rPr lang="zh-CN" altLang="en-US" sz="2400" b="1" u="sng">
                <a:solidFill>
                  <a:schemeClr val="accent1"/>
                </a:solidFill>
                <a:sym typeface="+mn-ea"/>
              </a:rPr>
              <a:t>my tension eased a little bit.</a:t>
            </a:r>
            <a:endParaRPr sz="2400">
              <a:latin typeface="+mn-ea"/>
              <a:cs typeface="+mn-ea"/>
              <a:sym typeface="+mn-ea"/>
            </a:endParaRPr>
          </a:p>
          <a:p>
            <a:pPr indent="0"/>
            <a:r>
              <a:rPr sz="2400">
                <a:latin typeface="+mn-ea"/>
                <a:cs typeface="+mn-ea"/>
                <a:sym typeface="+mn-ea"/>
              </a:rPr>
              <a:t>2.我有很好的英语口语，这</a:t>
            </a:r>
            <a:r>
              <a:rPr sz="2400">
                <a:solidFill>
                  <a:schemeClr val="tx1"/>
                </a:solidFill>
                <a:latin typeface="+mn-ea"/>
                <a:cs typeface="+mn-ea"/>
                <a:sym typeface="+mn-ea"/>
              </a:rPr>
              <a:t>使我能够</a:t>
            </a:r>
            <a:r>
              <a:rPr sz="2400" u="sng">
                <a:solidFill>
                  <a:schemeClr val="tx2"/>
                </a:solidFill>
                <a:latin typeface="+mn-ea"/>
                <a:cs typeface="+mn-ea"/>
                <a:sym typeface="+mn-ea"/>
              </a:rPr>
              <a:t>轻松地</a:t>
            </a:r>
            <a:r>
              <a:rPr sz="2400">
                <a:latin typeface="+mn-ea"/>
                <a:cs typeface="+mn-ea"/>
                <a:sym typeface="+mn-ea"/>
              </a:rPr>
              <a:t>与外国学生交流。</a:t>
            </a:r>
            <a:endParaRPr sz="2400">
              <a:latin typeface="+mn-ea"/>
              <a:cs typeface="+mn-ea"/>
              <a:sym typeface="+mn-ea"/>
            </a:endParaRPr>
          </a:p>
          <a:p>
            <a:pPr marL="342900" indent="-342900">
              <a:buFont typeface="Arial" panose="020B0604020202020204" pitchFamily="34" charset="0"/>
              <a:buChar char="•"/>
            </a:pPr>
            <a:r>
              <a:rPr sz="2400">
                <a:latin typeface="+mn-ea"/>
                <a:cs typeface="+mn-ea"/>
                <a:sym typeface="+mn-ea"/>
              </a:rPr>
              <a:t>I have a good command of oral English, which </a:t>
            </a:r>
            <a:r>
              <a:rPr sz="2400">
                <a:solidFill>
                  <a:schemeClr val="tx1"/>
                </a:solidFill>
                <a:latin typeface="+mn-ea"/>
                <a:cs typeface="+mn-ea"/>
                <a:sym typeface="+mn-ea"/>
              </a:rPr>
              <a:t>enables me to </a:t>
            </a:r>
            <a:r>
              <a:rPr sz="2400">
                <a:latin typeface="+mn-ea"/>
                <a:cs typeface="+mn-ea"/>
                <a:sym typeface="+mn-ea"/>
              </a:rPr>
              <a:t>communicate with foreign students </a:t>
            </a:r>
            <a:r>
              <a:rPr lang="zh-CN" altLang="en-US" sz="2400" b="1" u="sng">
                <a:solidFill>
                  <a:schemeClr val="accent1"/>
                </a:solidFill>
                <a:sym typeface="+mn-ea"/>
              </a:rPr>
              <a:t>with great ease</a:t>
            </a:r>
            <a:r>
              <a:rPr sz="2400">
                <a:latin typeface="+mn-ea"/>
                <a:cs typeface="+mn-ea"/>
                <a:sym typeface="+mn-ea"/>
              </a:rPr>
              <a:t>.</a:t>
            </a:r>
            <a:endParaRPr sz="2400">
              <a:latin typeface="+mn-ea"/>
              <a:cs typeface="+mn-ea"/>
              <a:sym typeface="+mn-ea"/>
            </a:endParaRPr>
          </a:p>
          <a:p>
            <a:pPr indent="0"/>
            <a:r>
              <a:rPr sz="2400">
                <a:latin typeface="+mn-ea"/>
                <a:cs typeface="+mn-ea"/>
                <a:sym typeface="+mn-ea"/>
              </a:rPr>
              <a:t>3.当然，最通用的面部表情是微笑，它的功能是显示快乐，</a:t>
            </a:r>
            <a:r>
              <a:rPr sz="2400" u="sng">
                <a:solidFill>
                  <a:schemeClr val="accent1"/>
                </a:solidFill>
                <a:latin typeface="+mn-ea"/>
                <a:cs typeface="+mn-ea"/>
                <a:sym typeface="+mn-ea"/>
              </a:rPr>
              <a:t>使人放松</a:t>
            </a:r>
            <a:r>
              <a:rPr sz="2400">
                <a:latin typeface="+mn-ea"/>
                <a:cs typeface="+mn-ea"/>
                <a:sym typeface="+mn-ea"/>
              </a:rPr>
              <a:t>。</a:t>
            </a:r>
            <a:endParaRPr sz="2400">
              <a:latin typeface="+mn-ea"/>
              <a:cs typeface="+mn-ea"/>
              <a:sym typeface="+mn-ea"/>
            </a:endParaRPr>
          </a:p>
          <a:p>
            <a:pPr marL="342900" indent="-342900">
              <a:buFont typeface="Arial" panose="020B0604020202020204" pitchFamily="34" charset="0"/>
              <a:buChar char="•"/>
            </a:pPr>
            <a:r>
              <a:rPr sz="2400">
                <a:latin typeface="+mn-ea"/>
                <a:cs typeface="+mn-ea"/>
                <a:sym typeface="+mn-ea"/>
              </a:rPr>
              <a:t>The most universal facial expression is, of course, the smile, whose function is to show happiness and </a:t>
            </a:r>
            <a:r>
              <a:rPr lang="zh-CN" altLang="en-US" sz="2400" b="1" u="sng">
                <a:solidFill>
                  <a:schemeClr val="accent1"/>
                </a:solidFill>
                <a:sym typeface="+mn-ea"/>
              </a:rPr>
              <a:t>put people at ease.</a:t>
            </a:r>
            <a:endParaRPr lang="zh-CN" altLang="en-US" sz="2400" b="1" u="sng">
              <a:solidFill>
                <a:schemeClr val="accent1"/>
              </a:solidFill>
              <a:sym typeface="+mn-ea"/>
            </a:endParaRPr>
          </a:p>
          <a:p>
            <a:pPr indent="0"/>
            <a:r>
              <a:rPr sz="2400">
                <a:latin typeface="+mn-ea"/>
                <a:cs typeface="+mn-ea"/>
                <a:sym typeface="+mn-ea"/>
              </a:rPr>
              <a:t>4.玛雅似乎注意到了</a:t>
            </a:r>
            <a:r>
              <a:rPr sz="2400" u="sng">
                <a:solidFill>
                  <a:schemeClr val="accent1"/>
                </a:solidFill>
                <a:latin typeface="+mn-ea"/>
                <a:cs typeface="+mn-ea"/>
                <a:sym typeface="+mn-ea"/>
              </a:rPr>
              <a:t>我的不安</a:t>
            </a:r>
            <a:r>
              <a:rPr sz="2400">
                <a:latin typeface="+mn-ea"/>
                <a:cs typeface="+mn-ea"/>
                <a:sym typeface="+mn-ea"/>
              </a:rPr>
              <a:t>，她停了下来，关切地看了我一眼。</a:t>
            </a:r>
            <a:endParaRPr sz="2400">
              <a:latin typeface="+mn-ea"/>
              <a:cs typeface="+mn-ea"/>
              <a:sym typeface="+mn-ea"/>
            </a:endParaRPr>
          </a:p>
          <a:p>
            <a:pPr marL="342900" indent="-342900">
              <a:buFont typeface="Arial" panose="020B0604020202020204" pitchFamily="34" charset="0"/>
              <a:buChar char="•"/>
            </a:pPr>
            <a:r>
              <a:rPr sz="2400">
                <a:latin typeface="+mn-ea"/>
                <a:cs typeface="+mn-ea"/>
                <a:sym typeface="+mn-ea"/>
              </a:rPr>
              <a:t>Seeming to </a:t>
            </a:r>
            <a:r>
              <a:rPr lang="zh-CN" altLang="en-US" sz="2400" b="1" u="sng">
                <a:solidFill>
                  <a:schemeClr val="accent1"/>
                </a:solidFill>
                <a:sym typeface="+mn-ea"/>
              </a:rPr>
              <a:t>notice my unease</a:t>
            </a:r>
            <a:r>
              <a:rPr sz="2400">
                <a:latin typeface="+mn-ea"/>
                <a:cs typeface="+mn-ea"/>
                <a:sym typeface="+mn-ea"/>
              </a:rPr>
              <a:t>, Maya stopped and cast a </a:t>
            </a:r>
            <a:endParaRPr sz="2400">
              <a:latin typeface="+mn-ea"/>
              <a:cs typeface="+mn-ea"/>
              <a:sym typeface="+mn-ea"/>
            </a:endParaRPr>
          </a:p>
          <a:p>
            <a:pPr indent="0">
              <a:buFont typeface="Arial" panose="020B0604020202020204" pitchFamily="34" charset="0"/>
              <a:buNone/>
            </a:pPr>
            <a:r>
              <a:rPr lang="en-US" sz="2400">
                <a:latin typeface="+mn-ea"/>
                <a:cs typeface="+mn-ea"/>
                <a:sym typeface="+mn-ea"/>
              </a:rPr>
              <a:t>    </a:t>
            </a:r>
            <a:r>
              <a:rPr sz="2400">
                <a:latin typeface="+mn-ea"/>
                <a:cs typeface="+mn-ea"/>
                <a:sym typeface="+mn-ea"/>
              </a:rPr>
              <a:t>concerned look at me.</a:t>
            </a:r>
            <a:endParaRPr sz="2400">
              <a:latin typeface="+mn-ea"/>
              <a:cs typeface="+mn-ea"/>
              <a:sym typeface="+mn-ea"/>
            </a:endParaRPr>
          </a:p>
          <a:p>
            <a:pPr indent="0"/>
            <a:r>
              <a:rPr sz="2400">
                <a:latin typeface="+mn-ea"/>
                <a:cs typeface="+mn-ea"/>
                <a:sym typeface="+mn-ea"/>
              </a:rPr>
              <a:t>5.挤满观众的大厅</a:t>
            </a:r>
            <a:r>
              <a:rPr sz="2400" u="sng">
                <a:solidFill>
                  <a:schemeClr val="accent1"/>
                </a:solidFill>
                <a:latin typeface="+mn-ea"/>
                <a:cs typeface="+mn-ea"/>
                <a:sym typeface="+mn-ea"/>
              </a:rPr>
              <a:t>让我更加紧张起来</a:t>
            </a:r>
            <a:r>
              <a:rPr sz="2400">
                <a:latin typeface="+mn-ea"/>
                <a:cs typeface="+mn-ea"/>
                <a:sym typeface="+mn-ea"/>
              </a:rPr>
              <a:t>,我的心扑通扑通地好像要</a:t>
            </a:r>
            <a:endParaRPr sz="2400">
              <a:latin typeface="+mn-ea"/>
              <a:cs typeface="+mn-ea"/>
              <a:sym typeface="+mn-ea"/>
            </a:endParaRPr>
          </a:p>
          <a:p>
            <a:pPr indent="0"/>
            <a:r>
              <a:rPr sz="2400">
                <a:latin typeface="+mn-ea"/>
                <a:cs typeface="+mn-ea"/>
                <a:sym typeface="+mn-ea"/>
              </a:rPr>
              <a:t> </a:t>
            </a:r>
            <a:r>
              <a:rPr lang="en-US" sz="2400">
                <a:latin typeface="+mn-ea"/>
                <a:cs typeface="+mn-ea"/>
                <a:sym typeface="+mn-ea"/>
              </a:rPr>
              <a:t>  </a:t>
            </a:r>
            <a:r>
              <a:rPr sz="2400">
                <a:latin typeface="+mn-ea"/>
                <a:cs typeface="+mn-ea"/>
                <a:sym typeface="+mn-ea"/>
              </a:rPr>
              <a:t>跳出来了。</a:t>
            </a:r>
            <a:endParaRPr sz="2400">
              <a:latin typeface="+mn-ea"/>
              <a:cs typeface="+mn-ea"/>
              <a:sym typeface="+mn-ea"/>
            </a:endParaRPr>
          </a:p>
          <a:p>
            <a:pPr marL="342900" indent="-342900">
              <a:buFont typeface="Arial" panose="020B0604020202020204" pitchFamily="34" charset="0"/>
              <a:buChar char="•"/>
            </a:pPr>
            <a:r>
              <a:rPr sz="2400">
                <a:latin typeface="+mn-ea"/>
                <a:cs typeface="+mn-ea"/>
                <a:sym typeface="+mn-ea"/>
              </a:rPr>
              <a:t>The hall crowded with audience </a:t>
            </a:r>
            <a:r>
              <a:rPr lang="zh-CN" altLang="en-US" sz="2400" b="1" u="sng">
                <a:solidFill>
                  <a:schemeClr val="accent1"/>
                </a:solidFill>
                <a:sym typeface="+mn-ea"/>
              </a:rPr>
              <a:t>made me even </a:t>
            </a:r>
            <a:endParaRPr lang="zh-CN" altLang="en-US" sz="2400" b="1" u="sng">
              <a:solidFill>
                <a:schemeClr val="accent1"/>
              </a:solidFill>
              <a:sym typeface="+mn-ea"/>
            </a:endParaRPr>
          </a:p>
          <a:p>
            <a:pPr indent="0">
              <a:buFont typeface="Arial" panose="020B0604020202020204" pitchFamily="34" charset="0"/>
              <a:buNone/>
            </a:pPr>
            <a:r>
              <a:rPr lang="zh-CN" altLang="en-US" sz="2400" b="1" u="sng">
                <a:solidFill>
                  <a:schemeClr val="accent1"/>
                </a:solidFill>
                <a:sym typeface="+mn-ea"/>
              </a:rPr>
              <a:t>   more uneasy</a:t>
            </a:r>
            <a:r>
              <a:rPr sz="2400">
                <a:latin typeface="+mn-ea"/>
                <a:cs typeface="+mn-ea"/>
                <a:sym typeface="+mn-ea"/>
              </a:rPr>
              <a:t>. My heart was pounding/thumping hard,</a:t>
            </a:r>
            <a:endParaRPr sz="2400">
              <a:latin typeface="+mn-ea"/>
              <a:cs typeface="+mn-ea"/>
              <a:sym typeface="+mn-ea"/>
            </a:endParaRPr>
          </a:p>
          <a:p>
            <a:pPr indent="0">
              <a:buFont typeface="Arial" panose="020B0604020202020204" pitchFamily="34" charset="0"/>
              <a:buNone/>
            </a:pPr>
            <a:r>
              <a:rPr sz="2400">
                <a:latin typeface="+mn-ea"/>
                <a:cs typeface="+mn-ea"/>
                <a:sym typeface="+mn-ea"/>
              </a:rPr>
              <a:t> </a:t>
            </a:r>
            <a:r>
              <a:rPr lang="en-US" sz="2400">
                <a:latin typeface="+mn-ea"/>
                <a:cs typeface="+mn-ea"/>
                <a:sym typeface="+mn-ea"/>
              </a:rPr>
              <a:t>   </a:t>
            </a:r>
            <a:r>
              <a:rPr sz="2400">
                <a:latin typeface="+mn-ea"/>
                <a:cs typeface="+mn-ea"/>
                <a:sym typeface="+mn-ea"/>
              </a:rPr>
              <a:t>as if it were about to pop.</a:t>
            </a:r>
            <a:endParaRPr sz="2400">
              <a:latin typeface="+mn-ea"/>
              <a:cs typeface="+mn-ea"/>
              <a:sym typeface="+mn-ea"/>
            </a:endParaRPr>
          </a:p>
        </p:txBody>
      </p:sp>
      <p:pic>
        <p:nvPicPr>
          <p:cNvPr id="114" name="图片 113"/>
          <p:cNvPicPr/>
          <p:nvPr>
            <p:custDataLst>
              <p:tags r:id="rId4"/>
            </p:custDataLst>
          </p:nvPr>
        </p:nvPicPr>
        <p:blipFill>
          <a:blip r:embed="rId5"/>
          <a:stretch>
            <a:fillRect/>
          </a:stretch>
        </p:blipFill>
        <p:spPr>
          <a:xfrm>
            <a:off x="9074150" y="3510915"/>
            <a:ext cx="3087370" cy="32696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blinds(horizontal)">
                                      <p:cBhvr>
                                        <p:cTn id="4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pPr indent="0"/>
            <a:r>
              <a:rPr sz="2400" b="1">
                <a:latin typeface="+mn-ea"/>
                <a:cs typeface="+mn-ea"/>
                <a:sym typeface="+mn-ea"/>
              </a:rPr>
              <a:t>swallow/ˈswɒləʊ/             vt.&amp;vi.吞下;咽下</a:t>
            </a:r>
            <a:endParaRPr sz="2400" b="1">
              <a:latin typeface="+mn-ea"/>
              <a:cs typeface="+mn-ea"/>
              <a:sym typeface="+mn-ea"/>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2676525"/>
          </a:xfrm>
          <a:prstGeom prst="rect">
            <a:avLst/>
          </a:prstGeom>
          <a:noFill/>
        </p:spPr>
        <p:txBody>
          <a:bodyPr wrap="square" rtlCol="0" anchor="t">
            <a:spAutoFit/>
          </a:bodyPr>
          <a:p>
            <a:pPr indent="0"/>
            <a:r>
              <a:rPr sz="2400">
                <a:latin typeface="Times New Roman" panose="02020603050405020304" pitchFamily="18" charset="0"/>
                <a:cs typeface="Times New Roman" panose="02020603050405020304" pitchFamily="18" charset="0"/>
                <a:sym typeface="+mn-ea"/>
              </a:rPr>
              <a:t>1.致命的烟雾无情地</a:t>
            </a:r>
            <a:r>
              <a:rPr sz="2400" u="sng">
                <a:solidFill>
                  <a:schemeClr val="accent1"/>
                </a:solidFill>
                <a:latin typeface="Times New Roman" panose="02020603050405020304" pitchFamily="18" charset="0"/>
                <a:cs typeface="Times New Roman" panose="02020603050405020304" pitchFamily="18" charset="0"/>
                <a:sym typeface="+mn-ea"/>
              </a:rPr>
              <a:t>吞噬着它所经过的一切</a:t>
            </a:r>
            <a:r>
              <a:rPr sz="2400">
                <a:latin typeface="Times New Roman" panose="02020603050405020304" pitchFamily="18" charset="0"/>
                <a:cs typeface="Times New Roman" panose="02020603050405020304" pitchFamily="18" charset="0"/>
                <a:sym typeface="+mn-ea"/>
              </a:rPr>
              <a:t>。</a:t>
            </a:r>
            <a:endParaRPr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2400">
                <a:latin typeface="Times New Roman" panose="02020603050405020304" pitchFamily="18" charset="0"/>
                <a:cs typeface="Times New Roman" panose="02020603050405020304" pitchFamily="18" charset="0"/>
                <a:sym typeface="+mn-ea"/>
              </a:rPr>
              <a:t>The deadly fumes were preying on mercilessly, </a:t>
            </a:r>
            <a:r>
              <a:rPr sz="2400" u="sng">
                <a:solidFill>
                  <a:schemeClr val="accent1"/>
                </a:solidFill>
                <a:latin typeface="Times New Roman" panose="02020603050405020304" pitchFamily="18" charset="0"/>
                <a:cs typeface="Times New Roman" panose="02020603050405020304" pitchFamily="18" charset="0"/>
                <a:sym typeface="+mn-ea"/>
              </a:rPr>
              <a:t>s</a:t>
            </a:r>
            <a:r>
              <a:rPr lang="zh-CN" altLang="en-US" sz="2400" b="1" u="sng">
                <a:solidFill>
                  <a:schemeClr val="accent1"/>
                </a:solidFill>
                <a:sym typeface="+mn-ea"/>
              </a:rPr>
              <a:t>wallowing everything in its path</a:t>
            </a:r>
            <a:r>
              <a:rPr sz="2400" u="sng">
                <a:solidFill>
                  <a:schemeClr val="accent1"/>
                </a:solidFill>
                <a:latin typeface="Times New Roman" panose="02020603050405020304" pitchFamily="18" charset="0"/>
                <a:cs typeface="Times New Roman" panose="02020603050405020304" pitchFamily="18" charset="0"/>
                <a:sym typeface="+mn-ea"/>
              </a:rPr>
              <a:t>.</a:t>
            </a:r>
            <a:endParaRPr sz="2400" u="sng">
              <a:solidFill>
                <a:schemeClr val="accent1"/>
              </a:solidFill>
              <a:latin typeface="Times New Roman" panose="02020603050405020304" pitchFamily="18" charset="0"/>
              <a:cs typeface="Times New Roman" panose="02020603050405020304" pitchFamily="18" charset="0"/>
              <a:sym typeface="+mn-ea"/>
            </a:endParaRPr>
          </a:p>
          <a:p>
            <a:pPr indent="0"/>
            <a:endParaRPr sz="2400">
              <a:latin typeface="Times New Roman" panose="02020603050405020304" pitchFamily="18" charset="0"/>
              <a:cs typeface="Times New Roman" panose="02020603050405020304" pitchFamily="18" charset="0"/>
              <a:sym typeface="+mn-ea"/>
            </a:endParaRPr>
          </a:p>
          <a:p>
            <a:pPr indent="0"/>
            <a:r>
              <a:rPr sz="2400">
                <a:latin typeface="Times New Roman" panose="02020603050405020304" pitchFamily="18" charset="0"/>
                <a:cs typeface="Times New Roman" panose="02020603050405020304" pitchFamily="18" charset="0"/>
                <a:sym typeface="+mn-ea"/>
              </a:rPr>
              <a:t>2.有些书可浅尝，有些书</a:t>
            </a:r>
            <a:r>
              <a:rPr sz="2400" u="sng">
                <a:solidFill>
                  <a:schemeClr val="accent1"/>
                </a:solidFill>
                <a:latin typeface="Times New Roman" panose="02020603050405020304" pitchFamily="18" charset="0"/>
                <a:cs typeface="Times New Roman" panose="02020603050405020304" pitchFamily="18" charset="0"/>
                <a:sym typeface="+mn-ea"/>
              </a:rPr>
              <a:t>可囫囵吞枣</a:t>
            </a:r>
            <a:r>
              <a:rPr sz="2400">
                <a:latin typeface="Times New Roman" panose="02020603050405020304" pitchFamily="18" charset="0"/>
                <a:cs typeface="Times New Roman" panose="02020603050405020304" pitchFamily="18" charset="0"/>
                <a:sym typeface="+mn-ea"/>
              </a:rPr>
              <a:t>，少数书则需细细咀嚼消化。</a:t>
            </a:r>
            <a:endParaRPr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2400">
                <a:latin typeface="Times New Roman" panose="02020603050405020304" pitchFamily="18" charset="0"/>
                <a:cs typeface="Times New Roman" panose="02020603050405020304" pitchFamily="18" charset="0"/>
                <a:sym typeface="+mn-ea"/>
              </a:rPr>
              <a:t>Some books are to be tasted,others </a:t>
            </a:r>
            <a:r>
              <a:rPr lang="zh-CN" altLang="en-US" sz="2400" b="1" u="sng">
                <a:solidFill>
                  <a:schemeClr val="accent1"/>
                </a:solidFill>
                <a:sym typeface="+mn-ea"/>
              </a:rPr>
              <a:t>to be swallowed</a:t>
            </a:r>
            <a:r>
              <a:rPr sz="2400">
                <a:latin typeface="Times New Roman" panose="02020603050405020304" pitchFamily="18" charset="0"/>
                <a:cs typeface="Times New Roman" panose="02020603050405020304" pitchFamily="18" charset="0"/>
                <a:sym typeface="+mn-ea"/>
              </a:rPr>
              <a:t>, and some few to be chewed and digested.</a:t>
            </a:r>
            <a:endParaRPr sz="2400">
              <a:latin typeface="Times New Roman" panose="02020603050405020304" pitchFamily="18" charset="0"/>
              <a:cs typeface="Times New Roman" panose="02020603050405020304" pitchFamily="18" charset="0"/>
              <a:sym typeface="+mn-ea"/>
            </a:endParaRPr>
          </a:p>
          <a:p>
            <a:pPr indent="0"/>
            <a:endParaRPr lang="zh-CN" altLang="en-US" sz="2400" b="1" u="sng">
              <a:solidFill>
                <a:schemeClr val="accent1"/>
              </a:solidFill>
              <a:sym typeface="+mn-ea"/>
            </a:endParaRPr>
          </a:p>
        </p:txBody>
      </p:sp>
      <p:pic>
        <p:nvPicPr>
          <p:cNvPr id="2" name="图片 1"/>
          <p:cNvPicPr>
            <a:picLocks noChangeAspect="1"/>
          </p:cNvPicPr>
          <p:nvPr>
            <p:custDataLst>
              <p:tags r:id="rId4"/>
            </p:custDataLst>
          </p:nvPr>
        </p:nvPicPr>
        <p:blipFill>
          <a:blip r:embed="rId5"/>
          <a:stretch>
            <a:fillRect/>
          </a:stretch>
        </p:blipFill>
        <p:spPr>
          <a:xfrm>
            <a:off x="6620510" y="2780665"/>
            <a:ext cx="5355590" cy="3940810"/>
          </a:xfrm>
          <a:prstGeom prst="rect">
            <a:avLst/>
          </a:prstGeom>
        </p:spPr>
      </p:pic>
      <p:sp>
        <p:nvSpPr>
          <p:cNvPr id="4" name="文本框 3"/>
          <p:cNvSpPr txBox="1"/>
          <p:nvPr/>
        </p:nvSpPr>
        <p:spPr>
          <a:xfrm>
            <a:off x="289560" y="3500755"/>
            <a:ext cx="6096000" cy="1568450"/>
          </a:xfrm>
          <a:prstGeom prst="rect">
            <a:avLst/>
          </a:prstGeom>
          <a:noFill/>
        </p:spPr>
        <p:txBody>
          <a:bodyPr wrap="square" rtlCol="0" anchor="t">
            <a:spAutoFit/>
          </a:bodyPr>
          <a:p>
            <a:pPr algn="l"/>
            <a:r>
              <a:rPr sz="2400">
                <a:latin typeface="Times New Roman" panose="02020603050405020304" pitchFamily="18" charset="0"/>
                <a:cs typeface="Times New Roman" panose="02020603050405020304" pitchFamily="18" charset="0"/>
                <a:sym typeface="+mn-ea"/>
              </a:rPr>
              <a:t>3.注意到玛丽泪眼汪汪的眼睛，汤姆</a:t>
            </a:r>
            <a:r>
              <a:rPr sz="2400" u="sng">
                <a:solidFill>
                  <a:schemeClr val="accent1"/>
                </a:solidFill>
                <a:latin typeface="Times New Roman" panose="02020603050405020304" pitchFamily="18" charset="0"/>
                <a:cs typeface="Times New Roman" panose="02020603050405020304" pitchFamily="18" charset="0"/>
                <a:sym typeface="+mn-ea"/>
              </a:rPr>
              <a:t>把想说的话咽了下去</a:t>
            </a:r>
            <a:r>
              <a:rPr sz="2400">
                <a:latin typeface="Times New Roman" panose="02020603050405020304" pitchFamily="18" charset="0"/>
                <a:cs typeface="Times New Roman" panose="02020603050405020304" pitchFamily="18" charset="0"/>
                <a:sym typeface="+mn-ea"/>
              </a:rPr>
              <a:t>。</a:t>
            </a:r>
            <a:endParaRPr sz="2400">
              <a:latin typeface="Times New Roman" panose="02020603050405020304" pitchFamily="18" charset="0"/>
              <a:cs typeface="Times New Roman" panose="02020603050405020304" pitchFamily="18" charset="0"/>
              <a:sym typeface="+mn-ea"/>
            </a:endParaRPr>
          </a:p>
          <a:p>
            <a:pPr marL="342900" indent="-342900" algn="l">
              <a:buFont typeface="Arial" panose="020B0604020202020204" pitchFamily="34" charset="0"/>
              <a:buChar char="•"/>
            </a:pPr>
            <a:r>
              <a:rPr sz="2400">
                <a:latin typeface="Times New Roman" panose="02020603050405020304" pitchFamily="18" charset="0"/>
                <a:cs typeface="Times New Roman" panose="02020603050405020304" pitchFamily="18" charset="0"/>
                <a:sym typeface="+mn-ea"/>
              </a:rPr>
              <a:t>Noticing Mary’s teary eyes, Tom </a:t>
            </a:r>
            <a:r>
              <a:rPr lang="zh-CN" altLang="en-US" sz="2400" b="1" u="sng">
                <a:solidFill>
                  <a:schemeClr val="accent1"/>
                </a:solidFill>
                <a:sym typeface="+mn-ea"/>
              </a:rPr>
              <a:t>swallowed what he had intended to say.</a:t>
            </a:r>
            <a:endParaRPr lang="zh-CN" altLang="en-US" sz="2400" b="1" u="sng">
              <a:solidFill>
                <a:schemeClr val="accent1"/>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wrap/ræp/               vt.包、裹;(用手臂等)围住</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p>
            <a:r>
              <a:rPr lang="zh-CN" altLang="en-US" sz="2400"/>
              <a:t>1.她清洗了膝盖，在伤口上涂了药，</a:t>
            </a:r>
            <a:r>
              <a:rPr lang="zh-CN" altLang="en-US" sz="2400" u="sng">
                <a:solidFill>
                  <a:schemeClr val="accent1"/>
                </a:solidFill>
              </a:rPr>
              <a:t>用绷带包扎起来</a:t>
            </a:r>
            <a:r>
              <a:rPr lang="en-US" altLang="zh-CN" sz="2400"/>
              <a:t>。</a:t>
            </a:r>
            <a:endParaRPr lang="en-US" altLang="zh-CN" sz="2400"/>
          </a:p>
          <a:p>
            <a:pPr marL="342900" indent="-342900">
              <a:buFont typeface="Arial" panose="020B0604020202020204" pitchFamily="34" charset="0"/>
              <a:buChar char="•"/>
            </a:pPr>
            <a:r>
              <a:rPr lang="en-US" altLang="zh-CN" sz="2400"/>
              <a:t>She cleaned her knee, applied medicine to the wound, </a:t>
            </a:r>
            <a:endParaRPr lang="en-US" altLang="zh-CN" sz="2400"/>
          </a:p>
          <a:p>
            <a:pPr indent="0">
              <a:buFont typeface="Arial" panose="020B0604020202020204" pitchFamily="34" charset="0"/>
              <a:buNone/>
            </a:pPr>
            <a:r>
              <a:rPr lang="en-US" altLang="zh-CN" sz="2400"/>
              <a:t>    and </a:t>
            </a:r>
            <a:r>
              <a:rPr lang="en-US" altLang="zh-CN" sz="2400" u="sng">
                <a:solidFill>
                  <a:schemeClr val="accent1"/>
                </a:solidFill>
              </a:rPr>
              <a:t>wrapped it with bandages.</a:t>
            </a:r>
            <a:endParaRPr lang="en-US" altLang="zh-CN" sz="2400"/>
          </a:p>
          <a:p>
            <a:r>
              <a:rPr lang="zh-CN" altLang="en-US" sz="2400"/>
              <a:t>2.在荒无人烟的地方，我感到</a:t>
            </a:r>
            <a:r>
              <a:rPr lang="zh-CN" altLang="en-US" sz="2400" u="sng">
                <a:solidFill>
                  <a:schemeClr val="accent1"/>
                </a:solidFill>
              </a:rPr>
              <a:t>一阵恐惧包围了我</a:t>
            </a:r>
            <a:r>
              <a:rPr lang="zh-CN" altLang="en-US" sz="2400"/>
              <a:t>。</a:t>
            </a:r>
            <a:endParaRPr lang="zh-CN" altLang="en-US" sz="2400"/>
          </a:p>
          <a:p>
            <a:pPr marL="342900" indent="-342900">
              <a:buFont typeface="Arial" panose="020B0604020202020204" pitchFamily="34" charset="0"/>
              <a:buChar char="•"/>
            </a:pPr>
            <a:r>
              <a:rPr lang="zh-CN" altLang="en-US" sz="2400"/>
              <a:t>In the middle of nowhere, I felt </a:t>
            </a:r>
            <a:r>
              <a:rPr lang="zh-CN" altLang="en-US" sz="2400" u="sng">
                <a:solidFill>
                  <a:schemeClr val="accent1"/>
                </a:solidFill>
              </a:rPr>
              <a:t>a wave of fear wrap around me</a:t>
            </a:r>
            <a:r>
              <a:rPr lang="zh-CN" altLang="en-US" sz="2400"/>
              <a:t>.</a:t>
            </a:r>
            <a:endParaRPr lang="zh-CN" altLang="en-US" sz="2400"/>
          </a:p>
          <a:p>
            <a:r>
              <a:rPr lang="zh-CN" altLang="en-US" sz="2400"/>
              <a:t>3.听到这个消息，她瘫倒在地上，绝望地尖叫着，</a:t>
            </a:r>
            <a:r>
              <a:rPr lang="zh-CN" altLang="en-US" sz="2400" u="sng">
                <a:solidFill>
                  <a:schemeClr val="accent1"/>
                </a:solidFill>
              </a:rPr>
              <a:t>双手抱住自己</a:t>
            </a:r>
            <a:r>
              <a:rPr lang="zh-CN" altLang="en-US" sz="2400"/>
              <a:t>。</a:t>
            </a:r>
            <a:endParaRPr lang="zh-CN" altLang="en-US" sz="2400"/>
          </a:p>
          <a:p>
            <a:pPr marL="342900" indent="-342900">
              <a:buFont typeface="Arial" panose="020B0604020202020204" pitchFamily="34" charset="0"/>
              <a:buChar char="•"/>
            </a:pPr>
            <a:r>
              <a:rPr lang="zh-CN" altLang="en-US" sz="2400"/>
              <a:t>Hearing the news, she collapsed onto the ground and screamed in desperation, </a:t>
            </a:r>
            <a:r>
              <a:rPr lang="zh-CN" altLang="en-US" sz="2400" u="sng">
                <a:solidFill>
                  <a:schemeClr val="accent1"/>
                </a:solidFill>
              </a:rPr>
              <a:t>wrapping her arms around herself.</a:t>
            </a:r>
            <a:endParaRPr lang="zh-CN" altLang="en-US" sz="2400" u="sng">
              <a:solidFill>
                <a:schemeClr val="accent1"/>
              </a:solidFill>
            </a:endParaRPr>
          </a:p>
          <a:p>
            <a:r>
              <a:rPr lang="zh-CN" altLang="en-US" sz="2400"/>
              <a:t>4.我们呆着自己地小公寓里，幸福地</a:t>
            </a:r>
            <a:r>
              <a:rPr lang="zh-CN" altLang="en-US" sz="2400" u="sng">
                <a:solidFill>
                  <a:schemeClr val="accent1"/>
                </a:solidFill>
              </a:rPr>
              <a:t>拆一件又一件地礼物</a:t>
            </a:r>
            <a:r>
              <a:rPr lang="zh-CN" altLang="en-US" sz="2400"/>
              <a:t>。</a:t>
            </a:r>
            <a:endParaRPr lang="zh-CN" altLang="en-US" sz="2400"/>
          </a:p>
          <a:p>
            <a:pPr marL="342900" indent="-342900">
              <a:buFont typeface="Arial" panose="020B0604020202020204" pitchFamily="34" charset="0"/>
              <a:buChar char="•"/>
            </a:pPr>
            <a:r>
              <a:rPr lang="zh-CN" altLang="en-US" sz="2400"/>
              <a:t>We just sat in our small apartment,</a:t>
            </a:r>
            <a:r>
              <a:rPr lang="zh-CN" altLang="en-US" sz="2400" u="sng">
                <a:solidFill>
                  <a:schemeClr val="accent1"/>
                </a:solidFill>
              </a:rPr>
              <a:t> unwrapping the</a:t>
            </a:r>
            <a:r>
              <a:rPr lang="en-US" altLang="zh-CN" sz="2400" u="sng">
                <a:solidFill>
                  <a:schemeClr val="accent1"/>
                </a:solidFill>
              </a:rPr>
              <a:t> </a:t>
            </a:r>
            <a:r>
              <a:rPr lang="zh-CN" altLang="en-US" sz="2400" u="sng">
                <a:solidFill>
                  <a:schemeClr val="accent1"/>
                </a:solidFill>
              </a:rPr>
              <a:t>gifts one by one </a:t>
            </a:r>
            <a:r>
              <a:rPr lang="zh-CN" altLang="en-US" sz="2400"/>
              <a:t>in happiness.</a:t>
            </a:r>
            <a:endParaRPr lang="zh-CN" altLang="en-US" sz="2400"/>
          </a:p>
          <a:p>
            <a:r>
              <a:rPr lang="zh-CN" altLang="en-US" sz="2400"/>
              <a:t>5.在母亲的指导下，我搅拌了一些猪肉末、白菜末和其他配料。然后</a:t>
            </a:r>
            <a:r>
              <a:rPr lang="zh-CN" altLang="en-US" sz="2400" u="sng">
                <a:solidFill>
                  <a:schemeClr val="accent1"/>
                </a:solidFill>
              </a:rPr>
              <a:t>把一些馅料放进饺子皮里</a:t>
            </a:r>
            <a:r>
              <a:rPr lang="zh-CN" altLang="en-US" sz="2400"/>
              <a:t>，然后把它用力地叠起来。</a:t>
            </a:r>
            <a:r>
              <a:rPr lang="zh-CN" altLang="en-US" sz="2400" baseline="-25000"/>
              <a:t>2023高考英语全国乙卷“学习新技能的经历投稿--疫情期间包饺子”</a:t>
            </a:r>
            <a:endParaRPr lang="zh-CN" altLang="en-US" sz="2400" baseline="-25000"/>
          </a:p>
          <a:p>
            <a:pPr marL="342900" indent="-342900">
              <a:buFont typeface="Arial" panose="020B0604020202020204" pitchFamily="34" charset="0"/>
              <a:buChar char="•"/>
            </a:pPr>
            <a:r>
              <a:rPr lang="zh-CN" altLang="en-US" sz="2400"/>
              <a:t>Under the guidance of my mother, I stirred some</a:t>
            </a:r>
            <a:r>
              <a:rPr lang="en-US" altLang="zh-CN" sz="2400"/>
              <a:t> </a:t>
            </a:r>
            <a:r>
              <a:rPr lang="zh-CN" altLang="en-US" sz="2400"/>
              <a:t>minced pork and cabbage with other ingredients.Then </a:t>
            </a:r>
            <a:r>
              <a:rPr lang="zh-CN" altLang="en-US" sz="2400" u="sng">
                <a:solidFill>
                  <a:schemeClr val="accent1"/>
                </a:solidFill>
              </a:rPr>
              <a:t>put some fillings into the wrapper</a:t>
            </a:r>
            <a:r>
              <a:rPr lang="zh-CN" altLang="en-US" sz="2400"/>
              <a:t> and folded it hard.</a:t>
            </a:r>
            <a:endParaRPr lang="zh-CN" altLang="en-US" sz="2400"/>
          </a:p>
        </p:txBody>
      </p:sp>
      <p:pic>
        <p:nvPicPr>
          <p:cNvPr id="116" name="图片 115"/>
          <p:cNvPicPr/>
          <p:nvPr>
            <p:custDataLst>
              <p:tags r:id="rId4"/>
            </p:custDataLst>
          </p:nvPr>
        </p:nvPicPr>
        <p:blipFill>
          <a:blip r:embed="rId5"/>
          <a:stretch>
            <a:fillRect/>
          </a:stretch>
        </p:blipFill>
        <p:spPr>
          <a:xfrm>
            <a:off x="8617585" y="116840"/>
            <a:ext cx="3573780" cy="24701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bath/bɑ:θ/                n.洗澡 vt.给…洗澡</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rPr>
              <a:t>1.看着我冷得发抖，她赶紧脱下我的湿外套，</a:t>
            </a:r>
            <a:r>
              <a:rPr lang="zh-CN" altLang="en-US" sz="2400" u="sng">
                <a:solidFill>
                  <a:schemeClr val="accent1"/>
                </a:solidFill>
                <a:latin typeface="Times New Roman" panose="02020603050405020304" pitchFamily="18" charset="0"/>
                <a:cs typeface="Times New Roman" panose="02020603050405020304" pitchFamily="18" charset="0"/>
              </a:rPr>
              <a:t>给我洗了个热水澡</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Look at me shivering with coldness, she quickly took off my wet coat and </a:t>
            </a:r>
            <a:r>
              <a:rPr lang="zh-CN" altLang="en-US" sz="2400" u="sng">
                <a:solidFill>
                  <a:schemeClr val="accent1"/>
                </a:solidFill>
                <a:latin typeface="Times New Roman" panose="02020603050405020304" pitchFamily="18" charset="0"/>
                <a:cs typeface="Times New Roman" panose="02020603050405020304" pitchFamily="18" charset="0"/>
              </a:rPr>
              <a:t>gave me a hot bath.</a:t>
            </a:r>
            <a:endParaRPr lang="zh-CN" altLang="en-US" sz="2400" u="sng">
              <a:solidFill>
                <a:schemeClr val="accent1"/>
              </a:solidFill>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2.</a:t>
            </a:r>
            <a:r>
              <a:rPr lang="zh-CN" altLang="en-US" sz="2400" u="sng">
                <a:solidFill>
                  <a:schemeClr val="accent1"/>
                </a:solidFill>
                <a:latin typeface="Times New Roman" panose="02020603050405020304" pitchFamily="18" charset="0"/>
                <a:cs typeface="Times New Roman" panose="02020603050405020304" pitchFamily="18" charset="0"/>
              </a:rPr>
              <a:t>沐浴在阳光下</a:t>
            </a:r>
            <a:r>
              <a:rPr lang="zh-CN" altLang="en-US" sz="2400">
                <a:latin typeface="Times New Roman" panose="02020603050405020304" pitchFamily="18" charset="0"/>
                <a:cs typeface="Times New Roman" panose="02020603050405020304" pitchFamily="18" charset="0"/>
              </a:rPr>
              <a:t>，三年级的球员们在足球场上与他们的老师比赛。</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u="sng">
                <a:solidFill>
                  <a:schemeClr val="accent1"/>
                </a:solidFill>
                <a:latin typeface="Times New Roman" panose="02020603050405020304" pitchFamily="18" charset="0"/>
                <a:cs typeface="Times New Roman" panose="02020603050405020304" pitchFamily="18" charset="0"/>
              </a:rPr>
              <a:t>Bathed in sunshine</a:t>
            </a:r>
            <a:r>
              <a:rPr lang="zh-CN" altLang="en-US" sz="2400">
                <a:latin typeface="Times New Roman" panose="02020603050405020304" pitchFamily="18" charset="0"/>
                <a:cs typeface="Times New Roman" panose="02020603050405020304" pitchFamily="18" charset="0"/>
              </a:rPr>
              <a:t>, players from Grade 3 competed against their </a:t>
            </a:r>
            <a:endParaRPr lang="zh-CN" altLang="en-US"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teachers in the football field.</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3.颁奖典礼后，我去了老师的办公室。他</a:t>
            </a:r>
            <a:r>
              <a:rPr lang="zh-CN" altLang="en-US" sz="2400" u="sng">
                <a:solidFill>
                  <a:schemeClr val="accent1"/>
                </a:solidFill>
                <a:latin typeface="Times New Roman" panose="02020603050405020304" pitchFamily="18" charset="0"/>
                <a:cs typeface="Times New Roman" panose="02020603050405020304" pitchFamily="18" charset="0"/>
              </a:rPr>
              <a:t>沉浸在喜悦中</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向我挥手表示祝贺。</a:t>
            </a:r>
            <a:r>
              <a:rPr lang="zh-CN" altLang="en-US" sz="2400" baseline="-25000">
                <a:latin typeface="Times New Roman" panose="02020603050405020304" pitchFamily="18" charset="0"/>
                <a:cs typeface="Times New Roman" panose="02020603050405020304" pitchFamily="18" charset="0"/>
              </a:rPr>
              <a:t>2023年全国卷I读后续写“参加作文比赛”</a:t>
            </a:r>
            <a:endParaRPr lang="zh-CN" altLang="en-US" sz="2400" baseline="-250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I went to my teacher’s office after the award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presentation.</a:t>
            </a:r>
            <a:endParaRPr lang="zh-CN" altLang="en-US"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solidFill>
                  <a:schemeClr val="accent1"/>
                </a:solidFill>
                <a:latin typeface="Times New Roman" panose="02020603050405020304" pitchFamily="18" charset="0"/>
                <a:cs typeface="Times New Roman" panose="02020603050405020304" pitchFamily="18" charset="0"/>
              </a:rPr>
              <a:t>   </a:t>
            </a:r>
            <a:r>
              <a:rPr lang="en-US" altLang="zh-CN" sz="2400" u="sng">
                <a:solidFill>
                  <a:schemeClr val="accent1"/>
                </a:solidFill>
                <a:latin typeface="Times New Roman" panose="02020603050405020304" pitchFamily="18" charset="0"/>
                <a:cs typeface="Times New Roman" panose="02020603050405020304" pitchFamily="18" charset="0"/>
              </a:rPr>
              <a:t> </a:t>
            </a:r>
            <a:r>
              <a:rPr lang="zh-CN" altLang="en-US" sz="2400" u="sng">
                <a:solidFill>
                  <a:schemeClr val="accent1"/>
                </a:solidFill>
                <a:latin typeface="Times New Roman" panose="02020603050405020304" pitchFamily="18" charset="0"/>
                <a:cs typeface="Times New Roman" panose="02020603050405020304" pitchFamily="18" charset="0"/>
              </a:rPr>
              <a:t>Bathed in enjoyment</a:t>
            </a:r>
            <a:r>
              <a:rPr lang="zh-CN" altLang="en-US" sz="2400">
                <a:latin typeface="Times New Roman" panose="02020603050405020304" pitchFamily="18" charset="0"/>
                <a:cs typeface="Times New Roman" panose="02020603050405020304" pitchFamily="18" charset="0"/>
              </a:rPr>
              <a:t>, he waved at me expressed his </a:t>
            </a:r>
            <a:endParaRPr lang="zh-CN" altLang="en-US"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congratulations.</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p:txBody>
      </p:sp>
      <p:pic>
        <p:nvPicPr>
          <p:cNvPr id="117" name="图片 116"/>
          <p:cNvPicPr/>
          <p:nvPr>
            <p:custDataLst>
              <p:tags r:id="rId4"/>
            </p:custDataLst>
          </p:nvPr>
        </p:nvPicPr>
        <p:blipFill>
          <a:blip r:embed="rId5">
            <a:clrChange>
              <a:clrFrom>
                <a:srgbClr val="FFFFFF">
                  <a:alpha val="100000"/>
                </a:srgbClr>
              </a:clrFrom>
              <a:clrTo>
                <a:srgbClr val="FFFFFF">
                  <a:alpha val="100000"/>
                  <a:alpha val="0"/>
                </a:srgbClr>
              </a:clrTo>
            </a:clrChange>
          </a:blip>
          <a:srcRect t="5135" r="15373" b="6191"/>
          <a:stretch>
            <a:fillRect/>
          </a:stretch>
        </p:blipFill>
        <p:spPr>
          <a:xfrm>
            <a:off x="7033895" y="1624965"/>
            <a:ext cx="5159375" cy="52330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slip/slɪp/             vi.滑倒;滑落 n.滑倒</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192405" y="764540"/>
            <a:ext cx="11752580" cy="5262245"/>
          </a:xfrm>
          <a:prstGeom prst="rect">
            <a:avLst/>
          </a:prstGeom>
          <a:noFill/>
        </p:spPr>
        <p:txBody>
          <a:bodyPr wrap="square" rtlCol="0" anchor="t">
            <a:spAutoFit/>
          </a:bodyPr>
          <a:p>
            <a:r>
              <a:rPr lang="zh-CN" altLang="en-US" sz="2400"/>
              <a:t>1.我猜钱包一定是在飞行途中</a:t>
            </a:r>
            <a:r>
              <a:rPr lang="zh-CN" altLang="en-US" sz="2400" u="sng">
                <a:solidFill>
                  <a:schemeClr val="accent1"/>
                </a:solidFill>
              </a:rPr>
              <a:t>从我口袋里滑了出来</a:t>
            </a:r>
            <a:r>
              <a:rPr lang="zh-CN" altLang="en-US" sz="2400"/>
              <a:t>。</a:t>
            </a:r>
            <a:endParaRPr lang="zh-CN" altLang="en-US" sz="2400"/>
          </a:p>
          <a:p>
            <a:pPr marL="342900" indent="-342900">
              <a:buFont typeface="Arial" panose="020B0604020202020204" pitchFamily="34" charset="0"/>
              <a:buChar char="•"/>
            </a:pPr>
            <a:r>
              <a:rPr lang="zh-CN" altLang="en-US" sz="2400"/>
              <a:t>I guess the wallet </a:t>
            </a:r>
            <a:r>
              <a:rPr lang="zh-CN" altLang="en-US" sz="2400" u="sng">
                <a:solidFill>
                  <a:schemeClr val="accent1"/>
                </a:solidFill>
              </a:rPr>
              <a:t>must have slipped out of my pocket</a:t>
            </a:r>
            <a:r>
              <a:rPr lang="zh-CN" altLang="en-US" sz="2400"/>
              <a:t> during the flight.</a:t>
            </a:r>
            <a:endParaRPr lang="zh-CN" altLang="en-US" sz="2400"/>
          </a:p>
          <a:p>
            <a:endParaRPr lang="zh-CN" altLang="en-US" sz="2400"/>
          </a:p>
          <a:p>
            <a:r>
              <a:rPr lang="zh-CN" altLang="en-US" sz="2400"/>
              <a:t>2.她伸手去拿其中一只，但不幸的是，那只精致的花瓶</a:t>
            </a:r>
            <a:r>
              <a:rPr lang="zh-CN" altLang="en-US" sz="2400" u="sng">
                <a:solidFill>
                  <a:schemeClr val="accent1"/>
                </a:solidFill>
              </a:rPr>
              <a:t>从她手中滑了下来</a:t>
            </a:r>
            <a:r>
              <a:rPr lang="zh-CN" altLang="en-US" sz="2400"/>
              <a:t>，顷刻间就摔成了碎片，倒在了地板上。</a:t>
            </a:r>
            <a:endParaRPr lang="zh-CN" altLang="en-US" sz="2400"/>
          </a:p>
          <a:p>
            <a:pPr marL="342900" indent="-342900">
              <a:buFont typeface="Arial" panose="020B0604020202020204" pitchFamily="34" charset="0"/>
              <a:buChar char="•"/>
            </a:pPr>
            <a:r>
              <a:rPr lang="zh-CN" altLang="en-US" sz="2400"/>
              <a:t>She reached for one of them, but unfortunately, the delicate vase </a:t>
            </a:r>
            <a:r>
              <a:rPr lang="zh-CN" altLang="en-US" sz="2400" u="sng">
                <a:solidFill>
                  <a:schemeClr val="accent1"/>
                </a:solidFill>
              </a:rPr>
              <a:t>slipped off her hand</a:t>
            </a:r>
            <a:r>
              <a:rPr lang="zh-CN" altLang="en-US" sz="2400"/>
              <a:t> and next moment it lay in pieces on the floor.</a:t>
            </a:r>
            <a:endParaRPr lang="zh-CN" altLang="en-US" sz="2400"/>
          </a:p>
          <a:p>
            <a:endParaRPr lang="zh-CN" altLang="en-US" sz="2400"/>
          </a:p>
          <a:p>
            <a:r>
              <a:rPr lang="zh-CN" altLang="en-US" sz="2400"/>
              <a:t>3.他显然已经</a:t>
            </a:r>
            <a:r>
              <a:rPr lang="zh-CN" altLang="en-US" sz="2400" u="sng">
                <a:solidFill>
                  <a:schemeClr val="accent1"/>
                </a:solidFill>
              </a:rPr>
              <a:t>忘了</a:t>
            </a:r>
            <a:r>
              <a:rPr lang="zh-CN" altLang="en-US" sz="2400"/>
              <a:t>我的来意。</a:t>
            </a:r>
            <a:endParaRPr lang="zh-CN" altLang="en-US" sz="2400"/>
          </a:p>
          <a:p>
            <a:pPr marL="342900" indent="-342900">
              <a:buFont typeface="Arial" panose="020B0604020202020204" pitchFamily="34" charset="0"/>
              <a:buChar char="•"/>
            </a:pPr>
            <a:r>
              <a:rPr lang="zh-CN" altLang="en-US" sz="2400"/>
              <a:t>The reason for my visit had obviously </a:t>
            </a:r>
            <a:r>
              <a:rPr lang="zh-CN" altLang="en-US" sz="2400" u="sng">
                <a:solidFill>
                  <a:schemeClr val="accent1"/>
                </a:solidFill>
              </a:rPr>
              <a:t>slipped his mind</a:t>
            </a:r>
            <a:r>
              <a:rPr lang="zh-CN" altLang="en-US" sz="2400"/>
              <a:t>.</a:t>
            </a:r>
            <a:endParaRPr lang="zh-CN" altLang="en-US" sz="2400"/>
          </a:p>
          <a:p>
            <a:pPr marL="342900" indent="-342900">
              <a:buFont typeface="Arial" panose="020B0604020202020204" pitchFamily="34" charset="0"/>
              <a:buChar char="•"/>
            </a:pPr>
            <a:endParaRPr lang="zh-CN" altLang="en-US" sz="2400"/>
          </a:p>
          <a:p>
            <a:r>
              <a:rPr lang="zh-CN" altLang="en-US" sz="2400"/>
              <a:t>4.他羞愧难当，满脸通红，</a:t>
            </a:r>
            <a:r>
              <a:rPr lang="zh-CN" altLang="en-US" sz="2400" u="sng">
                <a:solidFill>
                  <a:schemeClr val="accent1"/>
                </a:solidFill>
              </a:rPr>
              <a:t>趁人不注意溜了出去</a:t>
            </a:r>
            <a:r>
              <a:rPr lang="zh-CN" altLang="en-US" sz="2400"/>
              <a:t>。</a:t>
            </a:r>
            <a:endParaRPr lang="zh-CN" altLang="en-US" sz="2400"/>
          </a:p>
          <a:p>
            <a:pPr marL="342900" indent="-342900">
              <a:buFont typeface="Arial" panose="020B0604020202020204" pitchFamily="34" charset="0"/>
              <a:buChar char="•"/>
            </a:pPr>
            <a:r>
              <a:rPr lang="zh-CN" altLang="en-US" sz="2400"/>
              <a:t>His face flaming with shame , he </a:t>
            </a:r>
            <a:r>
              <a:rPr lang="zh-CN" altLang="en-US" sz="2400" u="sng">
                <a:solidFill>
                  <a:schemeClr val="accent1"/>
                </a:solidFill>
              </a:rPr>
              <a:t>slipped away without </a:t>
            </a:r>
            <a:endParaRPr lang="zh-CN" altLang="en-US" sz="2400" u="sng">
              <a:solidFill>
                <a:schemeClr val="accent1"/>
              </a:solidFill>
            </a:endParaRPr>
          </a:p>
          <a:p>
            <a:pPr indent="0">
              <a:buFont typeface="Arial" panose="020B0604020202020204" pitchFamily="34" charset="0"/>
              <a:buNone/>
            </a:pPr>
            <a:r>
              <a:rPr lang="en-US" altLang="zh-CN" sz="2400">
                <a:solidFill>
                  <a:schemeClr val="accent1"/>
                </a:solidFill>
              </a:rPr>
              <a:t>    </a:t>
            </a:r>
            <a:r>
              <a:rPr lang="zh-CN" altLang="en-US" sz="2400" u="sng">
                <a:solidFill>
                  <a:schemeClr val="accent1"/>
                </a:solidFill>
              </a:rPr>
              <a:t>being noticed</a:t>
            </a:r>
            <a:r>
              <a:rPr lang="zh-CN" altLang="en-US" sz="2400"/>
              <a:t>.</a:t>
            </a:r>
            <a:endParaRPr lang="zh-CN" altLang="en-US" sz="2400"/>
          </a:p>
        </p:txBody>
      </p:sp>
      <p:pic>
        <p:nvPicPr>
          <p:cNvPr id="102" name="图片 101"/>
          <p:cNvPicPr/>
          <p:nvPr>
            <p:custDataLst>
              <p:tags r:id="rId4"/>
            </p:custDataLst>
          </p:nvPr>
        </p:nvPicPr>
        <p:blipFill>
          <a:blip r:embed="rId5"/>
          <a:stretch>
            <a:fillRect/>
          </a:stretch>
        </p:blipFill>
        <p:spPr>
          <a:xfrm>
            <a:off x="7436485" y="3077210"/>
            <a:ext cx="4719955" cy="3781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[“悄悄、轻轻地走”的其他表达]</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p>
            <a:r>
              <a:rPr lang="zh-CN" altLang="en-US" sz="2400"/>
              <a:t>1.他</a:t>
            </a:r>
            <a:r>
              <a:rPr lang="zh-CN" altLang="en-US" sz="2400" u="sng">
                <a:solidFill>
                  <a:schemeClr val="accent1"/>
                </a:solidFill>
              </a:rPr>
              <a:t>偷偷溜出家</a:t>
            </a:r>
            <a:r>
              <a:rPr lang="zh-CN" altLang="en-US" sz="2400"/>
              <a:t>。</a:t>
            </a:r>
            <a:endParaRPr lang="zh-CN" altLang="en-US" sz="2400"/>
          </a:p>
          <a:p>
            <a:pPr marL="342900" indent="-342900">
              <a:buFont typeface="Arial" panose="020B0604020202020204" pitchFamily="34" charset="0"/>
              <a:buChar char="•"/>
            </a:pPr>
            <a:r>
              <a:rPr lang="zh-CN" altLang="en-US" sz="2400"/>
              <a:t> He </a:t>
            </a:r>
            <a:r>
              <a:rPr lang="zh-CN" altLang="en-US" sz="2400" u="sng">
                <a:solidFill>
                  <a:schemeClr val="accent1"/>
                </a:solidFill>
              </a:rPr>
              <a:t>sneaked out of his house</a:t>
            </a:r>
            <a:r>
              <a:rPr lang="zh-CN" altLang="en-US" sz="2400"/>
              <a:t>.</a:t>
            </a:r>
            <a:endParaRPr lang="zh-CN" altLang="en-US" sz="2400"/>
          </a:p>
          <a:p>
            <a:endParaRPr lang="zh-CN" altLang="en-US" sz="2400"/>
          </a:p>
          <a:p>
            <a:r>
              <a:rPr lang="zh-CN" altLang="en-US" sz="2400"/>
              <a:t>2.树林</a:t>
            </a:r>
            <a:r>
              <a:rPr lang="zh-CN" altLang="en-US" sz="2400" u="sng">
                <a:solidFill>
                  <a:schemeClr val="accent1"/>
                </a:solidFill>
              </a:rPr>
              <a:t>开始起雾了</a:t>
            </a:r>
            <a:r>
              <a:rPr lang="zh-CN" altLang="en-US" sz="2400"/>
              <a:t>。</a:t>
            </a:r>
            <a:endParaRPr lang="zh-CN" altLang="en-US" sz="2400"/>
          </a:p>
          <a:p>
            <a:pPr marL="342900" indent="-342900">
              <a:buFont typeface="Arial" panose="020B0604020202020204" pitchFamily="34" charset="0"/>
              <a:buChar char="•"/>
            </a:pPr>
            <a:r>
              <a:rPr lang="zh-CN" altLang="en-US" sz="2400"/>
              <a:t>Fog </a:t>
            </a:r>
            <a:r>
              <a:rPr lang="zh-CN" altLang="en-US" sz="2400" u="sng">
                <a:solidFill>
                  <a:schemeClr val="accent1"/>
                </a:solidFill>
              </a:rPr>
              <a:t>began creeping into the forest</a:t>
            </a:r>
            <a:r>
              <a:rPr lang="zh-CN" altLang="en-US" sz="2400"/>
              <a:t>.</a:t>
            </a:r>
            <a:endParaRPr lang="zh-CN" altLang="en-US" sz="2400"/>
          </a:p>
          <a:p>
            <a:endParaRPr lang="zh-CN" altLang="en-US" sz="2400"/>
          </a:p>
          <a:p>
            <a:r>
              <a:rPr lang="zh-CN" altLang="en-US" sz="2400"/>
              <a:t>3.“妈妈?爸爸?”他们在哪里? 莫莉从床上爬起来,</a:t>
            </a:r>
            <a:endParaRPr lang="zh-CN" altLang="en-US" sz="2400"/>
          </a:p>
          <a:p>
            <a:r>
              <a:rPr lang="zh-CN" altLang="en-US" sz="2400"/>
              <a:t> </a:t>
            </a:r>
            <a:r>
              <a:rPr lang="en-US" altLang="zh-CN" sz="2400"/>
              <a:t>  </a:t>
            </a:r>
            <a:r>
              <a:rPr lang="zh-CN" altLang="en-US" sz="2400" u="sng">
                <a:solidFill>
                  <a:schemeClr val="accent1"/>
                </a:solidFill>
              </a:rPr>
              <a:t>踮着脚尖下楼</a:t>
            </a:r>
            <a:r>
              <a:rPr lang="zh-CN" altLang="en-US" sz="2400"/>
              <a:t>。</a:t>
            </a:r>
            <a:endParaRPr lang="zh-CN" altLang="en-US" sz="2400"/>
          </a:p>
          <a:p>
            <a:pPr marL="342900" indent="-342900">
              <a:buFont typeface="Arial" panose="020B0604020202020204" pitchFamily="34" charset="0"/>
              <a:buChar char="•"/>
            </a:pPr>
            <a:r>
              <a:rPr lang="zh-CN" altLang="en-US" sz="2400"/>
              <a:t>“Mom? Dad?” Where were they? Molly crawled </a:t>
            </a:r>
            <a:endParaRPr lang="zh-CN" altLang="en-US" sz="2400"/>
          </a:p>
          <a:p>
            <a:pPr indent="0">
              <a:buFont typeface="Arial" panose="020B0604020202020204" pitchFamily="34" charset="0"/>
              <a:buNone/>
            </a:pPr>
            <a:r>
              <a:rPr lang="en-US" altLang="zh-CN" sz="2400"/>
              <a:t>   </a:t>
            </a:r>
            <a:r>
              <a:rPr lang="zh-CN" altLang="en-US" sz="2400"/>
              <a:t>out of bed and </a:t>
            </a:r>
            <a:r>
              <a:rPr lang="zh-CN" altLang="en-US" sz="2400" u="sng">
                <a:solidFill>
                  <a:schemeClr val="accent1"/>
                </a:solidFill>
              </a:rPr>
              <a:t>tiptoed downstairs</a:t>
            </a:r>
            <a:r>
              <a:rPr lang="zh-CN" altLang="en-US" sz="2400"/>
              <a:t>. </a:t>
            </a:r>
            <a:endParaRPr lang="zh-CN" altLang="en-US" sz="2400"/>
          </a:p>
          <a:p>
            <a:endParaRPr lang="zh-CN" altLang="en-US" sz="2400"/>
          </a:p>
          <a:p>
            <a:r>
              <a:rPr lang="zh-CN" altLang="en-US" sz="2400"/>
              <a:t>4.他</a:t>
            </a:r>
            <a:r>
              <a:rPr lang="zh-CN" altLang="en-US" sz="2400" u="sng">
                <a:solidFill>
                  <a:schemeClr val="accent1"/>
                </a:solidFill>
              </a:rPr>
              <a:t>溜进汽车</a:t>
            </a:r>
            <a:r>
              <a:rPr lang="zh-CN" altLang="en-US" sz="2400"/>
              <a:t>时，汗水和泪水顺着脸颊流下来。</a:t>
            </a:r>
            <a:endParaRPr lang="zh-CN" altLang="en-US" sz="2400"/>
          </a:p>
          <a:p>
            <a:pPr marL="342900" indent="-342900">
              <a:buFont typeface="Arial" panose="020B0604020202020204" pitchFamily="34" charset="0"/>
              <a:buChar char="•"/>
            </a:pPr>
            <a:r>
              <a:rPr lang="zh-CN" altLang="en-US" sz="2400"/>
              <a:t>Sweat mixed with tears run down his cheeks as he </a:t>
            </a:r>
            <a:r>
              <a:rPr lang="zh-CN" altLang="en-US" sz="2400" u="sng">
                <a:solidFill>
                  <a:schemeClr val="accent1"/>
                </a:solidFill>
              </a:rPr>
              <a:t>slid into the car</a:t>
            </a:r>
            <a:r>
              <a:rPr lang="zh-CN" altLang="en-US" sz="2400"/>
              <a:t>.</a:t>
            </a:r>
            <a:endParaRPr lang="zh-CN" altLang="en-US" sz="2400"/>
          </a:p>
        </p:txBody>
      </p:sp>
      <p:pic>
        <p:nvPicPr>
          <p:cNvPr id="101" name="图片 100"/>
          <p:cNvPicPr/>
          <p:nvPr>
            <p:custDataLst>
              <p:tags r:id="rId4"/>
            </p:custDataLst>
          </p:nvPr>
        </p:nvPicPr>
        <p:blipFill>
          <a:blip r:embed="rId5"/>
          <a:stretch>
            <a:fillRect/>
          </a:stretch>
        </p:blipFill>
        <p:spPr>
          <a:xfrm>
            <a:off x="7365365" y="764540"/>
            <a:ext cx="4676775" cy="43859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elderly/ˈeldəli/            a.年纪较大的;上了年纪的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66040" y="836930"/>
            <a:ext cx="11976100" cy="5262245"/>
          </a:xfrm>
          <a:prstGeom prst="rect">
            <a:avLst/>
          </a:prstGeom>
          <a:noFill/>
        </p:spPr>
        <p:txBody>
          <a:bodyPr wrap="square" rtlCol="0" anchor="t">
            <a:spAutoFit/>
          </a:bodyPr>
          <a:p>
            <a:r>
              <a:rPr lang="zh-CN" altLang="en-US" sz="2400"/>
              <a:t>1.当我们到达那里时，我们将成群结队地去</a:t>
            </a:r>
            <a:r>
              <a:rPr lang="zh-CN" altLang="en-US" sz="2400" u="sng">
                <a:solidFill>
                  <a:schemeClr val="accent1"/>
                </a:solidFill>
              </a:rPr>
              <a:t>老人</a:t>
            </a:r>
            <a:r>
              <a:rPr lang="zh-CN" altLang="en-US" sz="2400"/>
              <a:t>的房间</a:t>
            </a:r>
            <a:r>
              <a:rPr lang="zh-CN" altLang="en-US" sz="2400" u="sng">
                <a:solidFill>
                  <a:schemeClr val="accent1"/>
                </a:solidFill>
              </a:rPr>
              <a:t>看望他们</a:t>
            </a:r>
            <a:r>
              <a:rPr lang="zh-CN" altLang="en-US" sz="2400"/>
              <a:t>，向他们献上鲜花和自制的卡片，以表达我们的尊重和爱。</a:t>
            </a:r>
            <a:endParaRPr lang="zh-CN" altLang="en-US" sz="2400"/>
          </a:p>
          <a:p>
            <a:pPr marL="342900" indent="-342900">
              <a:buFont typeface="Arial" panose="020B0604020202020204" pitchFamily="34" charset="0"/>
              <a:buChar char="•"/>
            </a:pPr>
            <a:r>
              <a:rPr lang="zh-CN" altLang="en-US" sz="2400"/>
              <a:t>When we get there, we will</a:t>
            </a:r>
            <a:r>
              <a:rPr lang="zh-CN" altLang="en-US" sz="2400" u="sng">
                <a:solidFill>
                  <a:schemeClr val="accent1"/>
                </a:solidFill>
              </a:rPr>
              <a:t> visit the elderly</a:t>
            </a:r>
            <a:r>
              <a:rPr lang="zh-CN" altLang="en-US" sz="2400"/>
              <a:t> in their rooms in groups, presenting them with flowers and self-made cards to show our respect and love.</a:t>
            </a:r>
            <a:endParaRPr lang="zh-CN" altLang="en-US" sz="2400"/>
          </a:p>
          <a:p>
            <a:endParaRPr lang="zh-CN" altLang="en-US" sz="2400"/>
          </a:p>
          <a:p>
            <a:r>
              <a:rPr lang="zh-CN" altLang="en-US" sz="2400"/>
              <a:t>2.重阳节是</a:t>
            </a:r>
            <a:r>
              <a:rPr lang="zh-CN" altLang="en-US" sz="2400" u="sng">
                <a:solidFill>
                  <a:schemeClr val="accent1"/>
                </a:solidFill>
              </a:rPr>
              <a:t>中国老年人的传统节日</a:t>
            </a:r>
            <a:r>
              <a:rPr lang="zh-CN" altLang="en-US" sz="2400"/>
              <a:t>，在农历九月初九。</a:t>
            </a:r>
            <a:endParaRPr lang="zh-CN" altLang="en-US" sz="2400"/>
          </a:p>
          <a:p>
            <a:r>
              <a:rPr lang="zh-CN" altLang="en-US" sz="2400"/>
              <a:t> </a:t>
            </a:r>
            <a:r>
              <a:rPr lang="en-US" altLang="zh-CN" sz="2400"/>
              <a:t>  </a:t>
            </a:r>
            <a:r>
              <a:rPr lang="zh-CN" altLang="en-US" sz="2400"/>
              <a:t>在中国，“九”与“永远”谐音，象征着长寿。</a:t>
            </a:r>
            <a:endParaRPr lang="zh-CN" altLang="en-US" sz="2400"/>
          </a:p>
          <a:p>
            <a:r>
              <a:rPr lang="zh-CN" altLang="en-US" sz="2400"/>
              <a:t> </a:t>
            </a:r>
            <a:r>
              <a:rPr lang="en-US" altLang="zh-CN" sz="2400"/>
              <a:t>  </a:t>
            </a:r>
            <a:r>
              <a:rPr lang="zh-CN" altLang="en-US" sz="2400" u="sng">
                <a:solidFill>
                  <a:schemeClr val="accent1"/>
                </a:solidFill>
              </a:rPr>
              <a:t>尊老爱老</a:t>
            </a:r>
            <a:r>
              <a:rPr lang="zh-CN" altLang="en-US" sz="2400"/>
              <a:t>是中华民族悠久的传统美德。</a:t>
            </a:r>
            <a:endParaRPr lang="zh-CN" altLang="en-US" sz="2400"/>
          </a:p>
          <a:p>
            <a:pPr marL="342900" indent="-342900">
              <a:buFont typeface="Arial" panose="020B0604020202020204" pitchFamily="34" charset="0"/>
              <a:buChar char="•"/>
            </a:pPr>
            <a:r>
              <a:rPr lang="zh-CN" altLang="en-US" sz="2400"/>
              <a:t>Chongyang, </a:t>
            </a:r>
            <a:r>
              <a:rPr lang="zh-CN" altLang="en-US" sz="2400" u="sng">
                <a:solidFill>
                  <a:schemeClr val="accent1"/>
                </a:solidFill>
              </a:rPr>
              <a:t>the traditional Chinese festival for the elderly,</a:t>
            </a:r>
            <a:r>
              <a:rPr lang="zh-CN" altLang="en-US" sz="2400"/>
              <a:t> </a:t>
            </a:r>
            <a:endParaRPr lang="zh-CN" altLang="en-US" sz="2400"/>
          </a:p>
          <a:p>
            <a:pPr indent="0">
              <a:buFont typeface="Arial" panose="020B0604020202020204" pitchFamily="34" charset="0"/>
              <a:buNone/>
            </a:pPr>
            <a:r>
              <a:rPr lang="en-US" altLang="zh-CN" sz="2400"/>
              <a:t>    </a:t>
            </a:r>
            <a:r>
              <a:rPr lang="zh-CN" altLang="en-US" sz="2400"/>
              <a:t>falls on the ninth day of the ninth lunar month. In China, </a:t>
            </a:r>
            <a:endParaRPr lang="zh-CN" altLang="en-US" sz="2400"/>
          </a:p>
          <a:p>
            <a:pPr indent="0">
              <a:buFont typeface="Arial" panose="020B0604020202020204" pitchFamily="34" charset="0"/>
              <a:buNone/>
            </a:pPr>
            <a:r>
              <a:rPr lang="zh-CN" altLang="en-US" sz="2400"/>
              <a:t> </a:t>
            </a:r>
            <a:r>
              <a:rPr lang="en-US" altLang="zh-CN" sz="2400"/>
              <a:t>    </a:t>
            </a:r>
            <a:r>
              <a:rPr lang="zh-CN" altLang="en-US" sz="2400"/>
              <a:t>nine has the similar pronuciation with the word meaning </a:t>
            </a:r>
            <a:endParaRPr lang="zh-CN" altLang="en-US" sz="2400"/>
          </a:p>
          <a:p>
            <a:pPr indent="0">
              <a:buFont typeface="Arial" panose="020B0604020202020204" pitchFamily="34" charset="0"/>
              <a:buNone/>
            </a:pPr>
            <a:r>
              <a:rPr lang="zh-CN" altLang="en-US" sz="2400"/>
              <a:t>‘</a:t>
            </a:r>
            <a:r>
              <a:rPr lang="en-US" altLang="zh-CN" sz="2400"/>
              <a:t> </a:t>
            </a:r>
            <a:r>
              <a:rPr lang="zh-CN" altLang="en-US" sz="2400"/>
              <a:t>forever’, symbolizing longevity. </a:t>
            </a:r>
            <a:r>
              <a:rPr lang="en-US" altLang="zh-CN" sz="2400"/>
              <a:t> </a:t>
            </a:r>
            <a:r>
              <a:rPr lang="zh-CN" altLang="en-US" sz="2400"/>
              <a:t>It is a long-cherished</a:t>
            </a:r>
            <a:endParaRPr lang="zh-CN" altLang="en-US" sz="2400"/>
          </a:p>
          <a:p>
            <a:pPr indent="0">
              <a:buFont typeface="Arial" panose="020B0604020202020204" pitchFamily="34" charset="0"/>
              <a:buNone/>
            </a:pPr>
            <a:r>
              <a:rPr lang="zh-CN" altLang="en-US" sz="2400"/>
              <a:t> </a:t>
            </a:r>
            <a:r>
              <a:rPr lang="en-US" altLang="zh-CN" sz="2400"/>
              <a:t>  </a:t>
            </a:r>
            <a:r>
              <a:rPr lang="zh-CN" altLang="en-US" sz="2400"/>
              <a:t> traditional virtue of Chinese people to</a:t>
            </a:r>
            <a:r>
              <a:rPr lang="zh-CN" altLang="en-US" sz="2400" u="sng">
                <a:solidFill>
                  <a:schemeClr val="accent1"/>
                </a:solidFill>
              </a:rPr>
              <a:t> </a:t>
            </a:r>
            <a:r>
              <a:rPr lang="en-US" altLang="zh-CN" sz="2400" u="sng">
                <a:solidFill>
                  <a:schemeClr val="accent1"/>
                </a:solidFill>
              </a:rPr>
              <a:t>  </a:t>
            </a:r>
            <a:r>
              <a:rPr lang="zh-CN" altLang="en-US" sz="2400" u="sng">
                <a:solidFill>
                  <a:schemeClr val="accent1"/>
                </a:solidFill>
              </a:rPr>
              <a:t>respect and take </a:t>
            </a:r>
            <a:endParaRPr lang="zh-CN" altLang="en-US" sz="2400" u="sng">
              <a:solidFill>
                <a:schemeClr val="accent1"/>
              </a:solidFill>
            </a:endParaRPr>
          </a:p>
          <a:p>
            <a:pPr indent="0">
              <a:buFont typeface="Arial" panose="020B0604020202020204" pitchFamily="34" charset="0"/>
              <a:buNone/>
            </a:pPr>
            <a:r>
              <a:rPr lang="zh-CN" altLang="en-US" sz="2400">
                <a:solidFill>
                  <a:schemeClr val="accent1"/>
                </a:solidFill>
              </a:rPr>
              <a:t> </a:t>
            </a:r>
            <a:r>
              <a:rPr lang="en-US" altLang="zh-CN" sz="2400">
                <a:solidFill>
                  <a:schemeClr val="accent1"/>
                </a:solidFill>
              </a:rPr>
              <a:t>  </a:t>
            </a:r>
            <a:r>
              <a:rPr lang="en-US" altLang="zh-CN" sz="2400" u="sng">
                <a:solidFill>
                  <a:schemeClr val="accent1"/>
                </a:solidFill>
              </a:rPr>
              <a:t> </a:t>
            </a:r>
            <a:r>
              <a:rPr lang="zh-CN" altLang="en-US" sz="2400" u="sng">
                <a:solidFill>
                  <a:schemeClr val="accent1"/>
                </a:solidFill>
              </a:rPr>
              <a:t>good care of the eldely.</a:t>
            </a:r>
            <a:endParaRPr lang="zh-CN" altLang="en-US" sz="2400" u="sng">
              <a:solidFill>
                <a:schemeClr val="accent1"/>
              </a:solidFill>
            </a:endParaRPr>
          </a:p>
        </p:txBody>
      </p:sp>
      <p:pic>
        <p:nvPicPr>
          <p:cNvPr id="119" name="图片 118"/>
          <p:cNvPicPr/>
          <p:nvPr>
            <p:custDataLst>
              <p:tags r:id="rId4"/>
            </p:custDataLst>
          </p:nvPr>
        </p:nvPicPr>
        <p:blipFill>
          <a:blip r:embed="rId5"/>
          <a:stretch>
            <a:fillRect/>
          </a:stretch>
        </p:blipFill>
        <p:spPr>
          <a:xfrm>
            <a:off x="7886700" y="2274570"/>
            <a:ext cx="4275455" cy="44907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linds(horizontal)">
                                      <p:cBhvr>
                                        <p:cTn id="29" dur="500"/>
                                        <p:tgtEl>
                                          <p:spTgt spid="3">
                                            <p:txEl>
                                              <p:pRg st="10" end="1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ambulance/ˈæmbjələns/        n.救护车</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1938020"/>
          </a:xfrm>
          <a:prstGeom prst="rect">
            <a:avLst/>
          </a:prstGeom>
          <a:noFill/>
        </p:spPr>
        <p:txBody>
          <a:bodyPr wrap="square" rtlCol="0" anchor="t">
            <a:spAutoFit/>
          </a:bodyPr>
          <a:p>
            <a:r>
              <a:rPr lang="zh-CN" altLang="en-US" sz="2400"/>
              <a:t>1.最后，</a:t>
            </a:r>
            <a:r>
              <a:rPr lang="zh-CN" altLang="en-US" sz="2400" u="sng">
                <a:solidFill>
                  <a:schemeClr val="accent1"/>
                </a:solidFill>
              </a:rPr>
              <a:t>救护车来了</a:t>
            </a:r>
            <a:r>
              <a:rPr lang="zh-CN" altLang="en-US" sz="2400"/>
              <a:t>，把西蒙送到了医院。</a:t>
            </a:r>
            <a:endParaRPr lang="zh-CN" altLang="en-US" sz="2400"/>
          </a:p>
          <a:p>
            <a:pPr marL="342900" indent="-342900">
              <a:buFont typeface="Arial" panose="020B0604020202020204" pitchFamily="34" charset="0"/>
              <a:buChar char="•"/>
            </a:pPr>
            <a:r>
              <a:rPr lang="zh-CN" altLang="en-US" sz="2400"/>
              <a:t>Ultimately, </a:t>
            </a:r>
            <a:r>
              <a:rPr lang="zh-CN" altLang="en-US" sz="2400" u="sng">
                <a:solidFill>
                  <a:schemeClr val="accent1"/>
                </a:solidFill>
              </a:rPr>
              <a:t>ambulance arrived</a:t>
            </a:r>
            <a:r>
              <a:rPr lang="zh-CN" altLang="en-US" sz="2400"/>
              <a:t> and rushed Simmon to the hospital.</a:t>
            </a:r>
            <a:endParaRPr lang="zh-CN" altLang="en-US" sz="2400"/>
          </a:p>
          <a:p>
            <a:endParaRPr lang="zh-CN" altLang="en-US" sz="2400"/>
          </a:p>
          <a:p>
            <a:r>
              <a:rPr lang="zh-CN" altLang="en-US" sz="2400"/>
              <a:t>2.</a:t>
            </a:r>
            <a:r>
              <a:rPr lang="zh-CN" altLang="en-US" sz="2400" u="sng">
                <a:solidFill>
                  <a:schemeClr val="accent1"/>
                </a:solidFill>
              </a:rPr>
              <a:t>叫了救护车后</a:t>
            </a:r>
            <a:r>
              <a:rPr lang="zh-CN" altLang="en-US" sz="2400"/>
              <a:t>，保罗开始进行人工呼吸。</a:t>
            </a:r>
            <a:endParaRPr lang="zh-CN" altLang="en-US" sz="2400"/>
          </a:p>
          <a:p>
            <a:pPr marL="342900" indent="-342900">
              <a:buFont typeface="Arial" panose="020B0604020202020204" pitchFamily="34" charset="0"/>
              <a:buChar char="•"/>
            </a:pPr>
            <a:r>
              <a:rPr lang="zh-CN" altLang="en-US" sz="2400" u="sng">
                <a:solidFill>
                  <a:schemeClr val="accent1"/>
                </a:solidFill>
              </a:rPr>
              <a:t>Having called the ambulance</a:t>
            </a:r>
            <a:r>
              <a:rPr lang="zh-CN" altLang="en-US" sz="2400"/>
              <a:t>, Paul began rescue breathing.</a:t>
            </a:r>
            <a:endParaRPr lang="zh-CN" altLang="en-US" sz="2400"/>
          </a:p>
        </p:txBody>
      </p:sp>
      <p:pic>
        <p:nvPicPr>
          <p:cNvPr id="120" name="图片 119"/>
          <p:cNvPicPr/>
          <p:nvPr>
            <p:custDataLst>
              <p:tags r:id="rId4"/>
            </p:custDataLst>
          </p:nvPr>
        </p:nvPicPr>
        <p:blipFill>
          <a:blip r:embed="rId5"/>
          <a:stretch>
            <a:fillRect/>
          </a:stretch>
        </p:blipFill>
        <p:spPr>
          <a:xfrm>
            <a:off x="6598285" y="2856865"/>
            <a:ext cx="5575935" cy="3747135"/>
          </a:xfrm>
          <a:prstGeom prst="rect">
            <a:avLst/>
          </a:prstGeom>
          <a:noFill/>
          <a:ln w="9525">
            <a:noFill/>
          </a:ln>
        </p:spPr>
      </p:pic>
      <p:pic>
        <p:nvPicPr>
          <p:cNvPr id="121" name="图片 120"/>
          <p:cNvPicPr/>
          <p:nvPr>
            <p:custDataLst>
              <p:tags r:id="rId6"/>
            </p:custDataLst>
          </p:nvPr>
        </p:nvPicPr>
        <p:blipFill>
          <a:blip r:embed="rId7"/>
          <a:srcRect b="10932"/>
          <a:stretch>
            <a:fillRect/>
          </a:stretch>
        </p:blipFill>
        <p:spPr>
          <a:xfrm>
            <a:off x="202565" y="2909570"/>
            <a:ext cx="6438265" cy="36639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[急救动作相关表达]</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64795" y="836930"/>
            <a:ext cx="11752580" cy="6000750"/>
          </a:xfrm>
          <a:prstGeom prst="rect">
            <a:avLst/>
          </a:prstGeom>
          <a:noFill/>
        </p:spPr>
        <p:txBody>
          <a:bodyPr wrap="square" rtlCol="0" anchor="t">
            <a:spAutoFit/>
          </a:bodyPr>
          <a:p>
            <a:r>
              <a:rPr lang="zh-CN" altLang="en-US" sz="2400"/>
              <a:t>1.让受害者仰面躺下</a:t>
            </a:r>
            <a:endParaRPr lang="zh-CN" altLang="en-US" sz="2400"/>
          </a:p>
          <a:p>
            <a:pPr marL="342900" indent="-342900">
              <a:buFont typeface="Arial" panose="020B0604020202020204" pitchFamily="34" charset="0"/>
              <a:buChar char="•"/>
            </a:pPr>
            <a:r>
              <a:rPr lang="zh-CN" altLang="en-US" sz="2400"/>
              <a:t>lay the victim on his back</a:t>
            </a:r>
            <a:endParaRPr lang="zh-CN" altLang="en-US" sz="2400"/>
          </a:p>
          <a:p>
            <a:r>
              <a:rPr lang="zh-CN" altLang="en-US" sz="2400"/>
              <a:t>2.检查是否意识清醒/检查脉搏/检查呼吸/检查反应</a:t>
            </a:r>
            <a:endParaRPr lang="zh-CN" altLang="en-US" sz="2400"/>
          </a:p>
          <a:p>
            <a:pPr marL="342900" indent="-342900">
              <a:buFont typeface="Arial" panose="020B0604020202020204" pitchFamily="34" charset="0"/>
              <a:buChar char="•"/>
            </a:pPr>
            <a:r>
              <a:rPr lang="zh-CN" altLang="en-US" sz="2400"/>
              <a:t>check if conscious/check for a pulse/check for breathing/check for response</a:t>
            </a:r>
            <a:endParaRPr lang="zh-CN" altLang="en-US" sz="2400"/>
          </a:p>
          <a:p>
            <a:r>
              <a:rPr lang="zh-CN" altLang="en-US" sz="2400"/>
              <a:t>3.叫救护车</a:t>
            </a:r>
            <a:endParaRPr lang="zh-CN" altLang="en-US" sz="2400"/>
          </a:p>
          <a:p>
            <a:pPr marL="342900" indent="-342900">
              <a:buFont typeface="Arial" panose="020B0604020202020204" pitchFamily="34" charset="0"/>
              <a:buChar char="•"/>
            </a:pPr>
            <a:r>
              <a:rPr lang="zh-CN" altLang="en-US" sz="2400"/>
              <a:t> call for an ambulance</a:t>
            </a:r>
            <a:endParaRPr lang="zh-CN" altLang="en-US" sz="2400"/>
          </a:p>
          <a:p>
            <a:r>
              <a:rPr lang="zh-CN" altLang="en-US" sz="2400"/>
              <a:t>4.清除他嘴里的任何草或沙子/清理气道</a:t>
            </a:r>
            <a:endParaRPr lang="zh-CN" altLang="en-US" sz="2400"/>
          </a:p>
          <a:p>
            <a:pPr marL="342900" indent="-342900">
              <a:buFont typeface="Arial" panose="020B0604020202020204" pitchFamily="34" charset="0"/>
              <a:buChar char="•"/>
            </a:pPr>
            <a:r>
              <a:rPr lang="zh-CN" altLang="en-US" sz="2400"/>
              <a:t>remove any grass or sand from his mouth/</a:t>
            </a:r>
            <a:endParaRPr lang="zh-CN" altLang="en-US" sz="2400"/>
          </a:p>
          <a:p>
            <a:pPr indent="0">
              <a:buFont typeface="Arial" panose="020B0604020202020204" pitchFamily="34" charset="0"/>
              <a:buNone/>
            </a:pPr>
            <a:r>
              <a:rPr lang="en-US" altLang="zh-CN" sz="2400"/>
              <a:t>     </a:t>
            </a:r>
            <a:r>
              <a:rPr lang="zh-CN" altLang="en-US" sz="2400"/>
              <a:t>clear the airway</a:t>
            </a:r>
            <a:endParaRPr lang="zh-CN" altLang="en-US" sz="2400"/>
          </a:p>
          <a:p>
            <a:r>
              <a:rPr lang="zh-CN" altLang="en-US" sz="2400"/>
              <a:t>5.进行人工呼吸</a:t>
            </a:r>
            <a:endParaRPr lang="zh-CN" altLang="en-US" sz="2400"/>
          </a:p>
          <a:p>
            <a:pPr marL="342900" indent="-342900">
              <a:buFont typeface="Arial" panose="020B0604020202020204" pitchFamily="34" charset="0"/>
              <a:buChar char="•"/>
            </a:pPr>
            <a:r>
              <a:rPr lang="zh-CN" altLang="en-US" sz="2400"/>
              <a:t>perform mouth-to-mouth rescue breathing</a:t>
            </a:r>
            <a:endParaRPr lang="zh-CN" altLang="en-US" sz="2400"/>
          </a:p>
          <a:p>
            <a:r>
              <a:rPr lang="zh-CN" altLang="en-US" sz="2400"/>
              <a:t>6.向受害者的嘴里吹气</a:t>
            </a:r>
            <a:endParaRPr lang="zh-CN" altLang="en-US" sz="2400"/>
          </a:p>
          <a:p>
            <a:pPr marL="342900" indent="-342900">
              <a:buFont typeface="Arial" panose="020B0604020202020204" pitchFamily="34" charset="0"/>
              <a:buChar char="•"/>
            </a:pPr>
            <a:r>
              <a:rPr lang="zh-CN" altLang="en-US" sz="2400"/>
              <a:t>blow air into the victim’s mouth</a:t>
            </a:r>
            <a:endParaRPr lang="zh-CN" altLang="en-US" sz="2400"/>
          </a:p>
          <a:p>
            <a:r>
              <a:rPr lang="zh-CN" altLang="en-US" sz="2400"/>
              <a:t>7.抬起他的下巴</a:t>
            </a:r>
            <a:endParaRPr lang="zh-CN" altLang="en-US" sz="2400"/>
          </a:p>
          <a:p>
            <a:pPr marL="342900" indent="-342900">
              <a:buFont typeface="Arial" panose="020B0604020202020204" pitchFamily="34" charset="0"/>
              <a:buChar char="•"/>
            </a:pPr>
            <a:r>
              <a:rPr lang="zh-CN" altLang="en-US" sz="2400"/>
              <a:t>lift up his chin </a:t>
            </a:r>
            <a:endParaRPr lang="zh-CN" altLang="en-US" sz="2400"/>
          </a:p>
          <a:p>
            <a:endParaRPr lang="zh-CN" altLang="en-US" sz="2400"/>
          </a:p>
        </p:txBody>
      </p:sp>
      <p:pic>
        <p:nvPicPr>
          <p:cNvPr id="104" name="图片 103"/>
          <p:cNvPicPr/>
          <p:nvPr>
            <p:custDataLst>
              <p:tags r:id="rId4"/>
            </p:custDataLst>
          </p:nvPr>
        </p:nvPicPr>
        <p:blipFill>
          <a:blip r:embed="rId5"/>
          <a:stretch>
            <a:fillRect/>
          </a:stretch>
        </p:blipFill>
        <p:spPr>
          <a:xfrm>
            <a:off x="6981190" y="2416175"/>
            <a:ext cx="5008245" cy="44215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blinds(horizontal)">
                                      <p:cBhvr>
                                        <p:cTn id="40" dur="500"/>
                                        <p:tgtEl>
                                          <p:spTgt spid="3">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blinds(horizontal)">
                                      <p:cBhvr>
                                        <p:cTn id="4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custDataLst>
              <p:tags r:id="rId1"/>
            </p:custDataLst>
          </p:nvPr>
        </p:nvPicPr>
        <p:blipFill>
          <a:blip r:embed="rId2"/>
          <a:stretch>
            <a:fillRect/>
          </a:stretch>
        </p:blipFill>
        <p:spPr>
          <a:xfrm>
            <a:off x="6350" y="-7620"/>
            <a:ext cx="12179935" cy="6866255"/>
          </a:xfrm>
          <a:prstGeom prst="rect">
            <a:avLst/>
          </a:prstGeom>
        </p:spPr>
      </p:pic>
      <p:sp>
        <p:nvSpPr>
          <p:cNvPr id="19" name="文本框 18"/>
          <p:cNvSpPr txBox="1"/>
          <p:nvPr>
            <p:custDataLst>
              <p:tags r:id="rId3"/>
            </p:custDataLst>
          </p:nvPr>
        </p:nvSpPr>
        <p:spPr>
          <a:xfrm>
            <a:off x="3360738" y="3716655"/>
            <a:ext cx="8982075" cy="1614805"/>
          </a:xfrm>
          <a:prstGeom prst="rect">
            <a:avLst/>
          </a:prstGeom>
          <a:noFill/>
        </p:spPr>
        <p:txBody>
          <a:bodyPr wrap="square" rtlCol="0">
            <a:spAutoFit/>
          </a:bodyPr>
          <a:p>
            <a:pPr algn="ctr" fontAlgn="auto">
              <a:lnSpc>
                <a:spcPct val="150000"/>
              </a:lnSpc>
            </a:pP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B5</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a:t>
            </a: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361055" y="3140710"/>
            <a:ext cx="8601075" cy="829945"/>
          </a:xfrm>
          <a:prstGeom prst="rect">
            <a:avLst/>
          </a:prstGeom>
          <a:noFill/>
        </p:spPr>
        <p:txBody>
          <a:bodyPr wrap="square" rtlCol="0" anchor="t">
            <a:spAutoFit/>
          </a:bodyPr>
          <a:p>
            <a:pPr marL="457200" indent="-457200">
              <a:buFont typeface="Arial" panose="020B0604020202020204" pitchFamily="34" charset="0"/>
              <a:buChar char="•"/>
            </a:pPr>
            <a:r>
              <a:rPr lang="zh-CN" altLang="en-US" sz="4800" b="1">
                <a:solidFill>
                  <a:schemeClr val="tx1"/>
                </a:solidFill>
                <a:latin typeface="微软雅黑" panose="020B0503020204020204" pitchFamily="34" charset="-122"/>
                <a:ea typeface="微软雅黑" panose="020B0503020204020204" pitchFamily="34" charset="-122"/>
              </a:rPr>
              <a:t>活用教材词汇，靶向高考写作</a:t>
            </a:r>
            <a:endParaRPr lang="zh-CN" altLang="en-US" sz="4800" b="1">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4"/>
            </p:custDataLst>
          </p:nvPr>
        </p:nvSpPr>
        <p:spPr>
          <a:xfrm>
            <a:off x="6745711" y="5666297"/>
            <a:ext cx="29260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rPr>
              <a:t>武汉开发区汉阳三中：廖英</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[急救动作相关表达]</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64795" y="836930"/>
            <a:ext cx="11752580" cy="5631180"/>
          </a:xfrm>
          <a:prstGeom prst="rect">
            <a:avLst/>
          </a:prstGeom>
          <a:noFill/>
        </p:spPr>
        <p:txBody>
          <a:bodyPr wrap="square" rtlCol="0" anchor="t">
            <a:spAutoFit/>
          </a:bodyPr>
          <a:p>
            <a:r>
              <a:rPr lang="zh-CN" altLang="en-US" sz="2400"/>
              <a:t>8.进行心肺复苏</a:t>
            </a:r>
            <a:endParaRPr lang="zh-CN" altLang="en-US" sz="2400"/>
          </a:p>
          <a:p>
            <a:pPr marL="342900" indent="-342900">
              <a:buFont typeface="Arial" panose="020B0604020202020204" pitchFamily="34" charset="0"/>
              <a:buChar char="•"/>
            </a:pPr>
            <a:r>
              <a:rPr lang="zh-CN" altLang="en-US" sz="2400"/>
              <a:t>perform CPR</a:t>
            </a:r>
            <a:endParaRPr lang="zh-CN" altLang="en-US" sz="2400"/>
          </a:p>
          <a:p>
            <a:r>
              <a:rPr lang="zh-CN" altLang="en-US" sz="2400"/>
              <a:t>9.往下按压他的胸部中央</a:t>
            </a:r>
            <a:endParaRPr lang="zh-CN" altLang="en-US" sz="2400"/>
          </a:p>
          <a:p>
            <a:pPr marL="342900" indent="-342900">
              <a:buFont typeface="Arial" panose="020B0604020202020204" pitchFamily="34" charset="0"/>
              <a:buChar char="•"/>
            </a:pPr>
            <a:r>
              <a:rPr lang="zh-CN" altLang="en-US" sz="2400"/>
              <a:t>push down on the centre of his chest</a:t>
            </a:r>
            <a:endParaRPr lang="zh-CN" altLang="en-US" sz="2400"/>
          </a:p>
          <a:p>
            <a:r>
              <a:rPr lang="zh-CN" altLang="en-US" sz="2400"/>
              <a:t>10.在她背上拍打四五下</a:t>
            </a:r>
            <a:endParaRPr lang="zh-CN" altLang="en-US" sz="2400"/>
          </a:p>
          <a:p>
            <a:pPr marL="342900" indent="-342900">
              <a:buFont typeface="Arial" panose="020B0604020202020204" pitchFamily="34" charset="0"/>
              <a:buChar char="•"/>
            </a:pPr>
            <a:r>
              <a:rPr lang="zh-CN" altLang="en-US" sz="2400"/>
              <a:t>slap her four or five times on her back</a:t>
            </a:r>
            <a:endParaRPr lang="zh-CN" altLang="en-US" sz="2400"/>
          </a:p>
          <a:p>
            <a:r>
              <a:rPr lang="zh-CN" altLang="en-US" sz="2400"/>
              <a:t>11.捏鼻子</a:t>
            </a:r>
            <a:endParaRPr lang="zh-CN" altLang="en-US" sz="2400"/>
          </a:p>
          <a:p>
            <a:pPr marL="342900" indent="-342900">
              <a:buFont typeface="Arial" panose="020B0604020202020204" pitchFamily="34" charset="0"/>
              <a:buChar char="•"/>
            </a:pPr>
            <a:r>
              <a:rPr lang="zh-CN" altLang="en-US" sz="2400"/>
              <a:t>pinch one’s nose</a:t>
            </a:r>
            <a:endParaRPr lang="zh-CN" altLang="en-US" sz="2400"/>
          </a:p>
          <a:p>
            <a:r>
              <a:rPr lang="zh-CN" altLang="en-US" sz="2400"/>
              <a:t>12.在他的脚踝上敷上冰袋</a:t>
            </a:r>
            <a:endParaRPr lang="zh-CN" altLang="en-US" sz="2400"/>
          </a:p>
          <a:p>
            <a:pPr marL="342900" indent="-342900">
              <a:buFont typeface="Arial" panose="020B0604020202020204" pitchFamily="34" charset="0"/>
              <a:buChar char="•"/>
            </a:pPr>
            <a:r>
              <a:rPr lang="zh-CN" altLang="en-US" sz="2400"/>
              <a:t>put an ice pack on his ankle</a:t>
            </a:r>
            <a:endParaRPr lang="zh-CN" altLang="en-US" sz="2400"/>
          </a:p>
          <a:p>
            <a:r>
              <a:rPr lang="zh-CN" altLang="en-US" sz="2400"/>
              <a:t>13.把绷带盖在伤口上，然后按在上面</a:t>
            </a:r>
            <a:endParaRPr lang="zh-CN" altLang="en-US" sz="2400"/>
          </a:p>
          <a:p>
            <a:pPr marL="342900" indent="-342900">
              <a:buFont typeface="Arial" panose="020B0604020202020204" pitchFamily="34" charset="0"/>
              <a:buChar char="•"/>
            </a:pPr>
            <a:r>
              <a:rPr lang="zh-CN" altLang="en-US" sz="2400"/>
              <a:t>put a bandage over the wound and then</a:t>
            </a:r>
            <a:endParaRPr lang="zh-CN" altLang="en-US" sz="2400"/>
          </a:p>
          <a:p>
            <a:pPr indent="0">
              <a:buFont typeface="Arial" panose="020B0604020202020204" pitchFamily="34" charset="0"/>
              <a:buNone/>
            </a:pPr>
            <a:r>
              <a:rPr lang="en-US" altLang="zh-CN" sz="2400"/>
              <a:t>    </a:t>
            </a:r>
            <a:r>
              <a:rPr lang="zh-CN" altLang="en-US" sz="2400"/>
              <a:t> press on it</a:t>
            </a:r>
            <a:endParaRPr lang="zh-CN" altLang="en-US" sz="2400"/>
          </a:p>
          <a:p>
            <a:r>
              <a:rPr lang="zh-CN" altLang="en-US" sz="2400"/>
              <a:t>14.拍拍他们的脸/肩膀</a:t>
            </a:r>
            <a:endParaRPr lang="zh-CN" altLang="en-US" sz="2400"/>
          </a:p>
          <a:p>
            <a:pPr marL="342900" indent="-342900">
              <a:buFont typeface="Arial" panose="020B0604020202020204" pitchFamily="34" charset="0"/>
              <a:buChar char="•"/>
            </a:pPr>
            <a:r>
              <a:rPr lang="zh-CN" altLang="en-US" sz="2400"/>
              <a:t>pat their faces/shoulders</a:t>
            </a:r>
            <a:endParaRPr lang="zh-CN" altLang="en-US" sz="2400"/>
          </a:p>
        </p:txBody>
      </p:sp>
      <p:pic>
        <p:nvPicPr>
          <p:cNvPr id="122" name="图片 121"/>
          <p:cNvPicPr/>
          <p:nvPr>
            <p:custDataLst>
              <p:tags r:id="rId4"/>
            </p:custDataLst>
          </p:nvPr>
        </p:nvPicPr>
        <p:blipFill>
          <a:blip r:embed="rId5"/>
          <a:stretch>
            <a:fillRect/>
          </a:stretch>
        </p:blipFill>
        <p:spPr>
          <a:xfrm>
            <a:off x="6216015" y="764540"/>
            <a:ext cx="5899150" cy="60896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blinds(horizontal)">
                                      <p:cBhvr>
                                        <p:cTn id="37" dur="500"/>
                                        <p:tgtEl>
                                          <p:spTgt spid="3">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blinds(horizontal)">
                                      <p:cBhvr>
                                        <p:cTn id="40" dur="500"/>
                                        <p:tgtEl>
                                          <p:spTgt spid="3">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blinds(horizontal)">
                                      <p:cBhvr>
                                        <p:cTn id="4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1" name="图片 100"/>
          <p:cNvPicPr/>
          <p:nvPr/>
        </p:nvPicPr>
        <p:blipFill>
          <a:blip r:embed="rId4"/>
          <a:stretch>
            <a:fillRect/>
          </a:stretch>
        </p:blipFill>
        <p:spPr>
          <a:xfrm>
            <a:off x="6601460" y="3830320"/>
            <a:ext cx="5715000" cy="3110865"/>
          </a:xfrm>
          <a:prstGeom prst="rect">
            <a:avLst/>
          </a:prstGeom>
          <a:noFill/>
          <a:ln w="9525">
            <a:noFill/>
          </a:ln>
        </p:spPr>
      </p:pic>
      <p:pic>
        <p:nvPicPr>
          <p:cNvPr id="102" name="图片 101"/>
          <p:cNvPicPr/>
          <p:nvPr/>
        </p:nvPicPr>
        <p:blipFill>
          <a:blip r:embed="rId5"/>
          <a:stretch>
            <a:fillRect/>
          </a:stretch>
        </p:blipFill>
        <p:spPr>
          <a:xfrm>
            <a:off x="-23495" y="3830955"/>
            <a:ext cx="6096000" cy="3110230"/>
          </a:xfrm>
          <a:prstGeom prst="rect">
            <a:avLst/>
          </a:prstGeom>
          <a:noFill/>
          <a:ln w="9525">
            <a:noFill/>
          </a:ln>
        </p:spPr>
      </p:pic>
      <p:sp>
        <p:nvSpPr>
          <p:cNvPr id="2" name="文本框 1"/>
          <p:cNvSpPr txBox="1"/>
          <p:nvPr/>
        </p:nvSpPr>
        <p:spPr>
          <a:xfrm>
            <a:off x="336550" y="764540"/>
            <a:ext cx="11511915" cy="2205990"/>
          </a:xfrm>
          <a:prstGeom prst="rect">
            <a:avLst/>
          </a:prstGeom>
          <a:noFill/>
        </p:spPr>
        <p:txBody>
          <a:bodyPr wrap="square" rtlCol="0" anchor="t">
            <a:noAutofit/>
          </a:bodyPr>
          <a:p>
            <a:r>
              <a:rPr lang="en-US" altLang="zh-CN" sz="2400"/>
              <a:t>2020年10月27日，一名15岁的学生在回家的路上发现一名晕倒在路边的老人，他果断地在等待救护车到来的5、6分钟时间内为老人</a:t>
            </a:r>
            <a:r>
              <a:rPr lang="en-US" altLang="zh-CN" sz="2400" u="sng">
                <a:solidFill>
                  <a:schemeClr val="accent1"/>
                </a:solidFill>
              </a:rPr>
              <a:t>进行了心肺复苏术</a:t>
            </a:r>
            <a:r>
              <a:rPr lang="en-US" altLang="zh-CN" sz="2400"/>
              <a:t>，为老人赢得了宝贵的急救时间。</a:t>
            </a:r>
            <a:endParaRPr lang="en-US" altLang="zh-CN" sz="2400"/>
          </a:p>
          <a:p>
            <a:pPr marL="342900" indent="-342900">
              <a:buFont typeface="Arial" panose="020B0604020202020204" pitchFamily="34" charset="0"/>
              <a:buChar char="•"/>
            </a:pPr>
            <a:r>
              <a:rPr lang="zh-CN" altLang="en-US" sz="2400"/>
              <a:t>On October 27, 2020, a 15-year-old student found an elderly person who fainted to the ground at the street side on the way home, he decisively </a:t>
            </a:r>
            <a:r>
              <a:rPr lang="zh-CN" altLang="en-US" sz="2400" u="sng">
                <a:solidFill>
                  <a:schemeClr val="accent1"/>
                </a:solidFill>
              </a:rPr>
              <a:t>performed CPR</a:t>
            </a:r>
            <a:r>
              <a:rPr lang="zh-CN" altLang="en-US" sz="2400"/>
              <a:t> during the period of waiting the arrival of the ambulance, which was about 5 or 6 minutes, and as a result, helping the elderly win valuable emergency treatment time.</a:t>
            </a:r>
            <a:endParaRPr lang="zh-CN" altLang="en-US" sz="2400"/>
          </a:p>
        </p:txBody>
      </p:sp>
      <p:sp>
        <p:nvSpPr>
          <p:cNvPr id="3" name="文本框 2"/>
          <p:cNvSpPr txBox="1"/>
          <p:nvPr>
            <p:custDataLst>
              <p:tags r:id="rId6"/>
            </p:custDataLst>
          </p:nvPr>
        </p:nvSpPr>
        <p:spPr>
          <a:xfrm>
            <a:off x="1344930" y="26035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[急救动作相关表达]</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 name="图片 122"/>
          <p:cNvPicPr/>
          <p:nvPr>
            <p:custDataLst>
              <p:tags r:id="rId1"/>
            </p:custDataLst>
          </p:nvPr>
        </p:nvPicPr>
        <p:blipFill>
          <a:blip r:embed="rId2"/>
          <a:stretch>
            <a:fillRect/>
          </a:stretch>
        </p:blipFill>
        <p:spPr>
          <a:xfrm>
            <a:off x="7525385" y="1384300"/>
            <a:ext cx="5480050" cy="2345690"/>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delay/dɪˈleɪ/              v.推迟;延期;耽误 n.延误</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p>
            <a:r>
              <a:rPr lang="zh-CN" altLang="en-US" sz="2400"/>
              <a:t>1.我们向你方订购的家具应于一周前到达。</a:t>
            </a:r>
            <a:r>
              <a:rPr lang="zh-CN" altLang="en-US" sz="2400" u="sng">
                <a:solidFill>
                  <a:schemeClr val="accent1"/>
                </a:solidFill>
              </a:rPr>
              <a:t>交货的延误</a:t>
            </a:r>
            <a:r>
              <a:rPr lang="zh-CN" altLang="en-US" sz="2400"/>
              <a:t>给我们带来了很大的不便。</a:t>
            </a:r>
            <a:endParaRPr lang="zh-CN" altLang="en-US" sz="2400"/>
          </a:p>
          <a:p>
            <a:pPr marL="342900" indent="-342900">
              <a:buFont typeface="Arial" panose="020B0604020202020204" pitchFamily="34" charset="0"/>
              <a:buChar char="•"/>
            </a:pPr>
            <a:r>
              <a:rPr lang="zh-CN" altLang="en-US" sz="2400"/>
              <a:t>The furniture we ordered from you should have reached us a week ago. </a:t>
            </a:r>
            <a:r>
              <a:rPr lang="zh-CN" altLang="en-US" sz="2400" u="sng">
                <a:solidFill>
                  <a:schemeClr val="accent1"/>
                </a:solidFill>
              </a:rPr>
              <a:t>The delay in delivery</a:t>
            </a:r>
            <a:r>
              <a:rPr lang="zh-CN" altLang="en-US" sz="2400"/>
              <a:t> has put us to great inconvenience.</a:t>
            </a:r>
            <a:endParaRPr lang="zh-CN" altLang="en-US" sz="2400"/>
          </a:p>
          <a:p>
            <a:endParaRPr lang="zh-CN" altLang="en-US" sz="2400"/>
          </a:p>
          <a:p>
            <a:r>
              <a:rPr lang="zh-CN" altLang="en-US" sz="2400"/>
              <a:t>2.他</a:t>
            </a:r>
            <a:r>
              <a:rPr lang="zh-CN" altLang="en-US" sz="2400" u="sng">
                <a:solidFill>
                  <a:schemeClr val="accent1"/>
                </a:solidFill>
              </a:rPr>
              <a:t>没有马上把消息告诉她</a:t>
            </a:r>
            <a:r>
              <a:rPr lang="zh-CN" altLang="en-US" sz="2400"/>
              <a:t>，等待合适的时机。</a:t>
            </a:r>
            <a:endParaRPr lang="zh-CN" altLang="en-US" sz="2400"/>
          </a:p>
          <a:p>
            <a:pPr marL="342900" indent="-342900">
              <a:buFont typeface="Arial" panose="020B0604020202020204" pitchFamily="34" charset="0"/>
              <a:buChar char="•"/>
            </a:pPr>
            <a:r>
              <a:rPr lang="zh-CN" altLang="en-US" sz="2400"/>
              <a:t>He </a:t>
            </a:r>
            <a:r>
              <a:rPr lang="zh-CN" altLang="en-US" sz="2400" u="sng">
                <a:solidFill>
                  <a:schemeClr val="accent1"/>
                </a:solidFill>
              </a:rPr>
              <a:t>delayed telling her the news</a:t>
            </a:r>
            <a:r>
              <a:rPr lang="zh-CN" altLang="en-US" sz="2400"/>
              <a:t>, waiting for the right moment.</a:t>
            </a:r>
            <a:endParaRPr lang="zh-CN" altLang="en-US" sz="2400"/>
          </a:p>
          <a:p>
            <a:endParaRPr lang="zh-CN" altLang="en-US" sz="2400"/>
          </a:p>
          <a:p>
            <a:r>
              <a:rPr lang="zh-CN" altLang="en-US" sz="2400"/>
              <a:t>3.汽车突然在他面前停住了。“上车!”保罗对麦克大喊道。麦克从自行车上跳下来，</a:t>
            </a:r>
            <a:r>
              <a:rPr lang="zh-CN" altLang="en-US" sz="2400" u="sng">
                <a:solidFill>
                  <a:schemeClr val="accent1"/>
                </a:solidFill>
              </a:rPr>
              <a:t>毫不犹豫地</a:t>
            </a:r>
            <a:r>
              <a:rPr lang="zh-CN" altLang="en-US" sz="2400"/>
              <a:t>进了车里，因为狼离他只有两步远，眼看就要把他撕成碎片了。真是死里逃生啊!</a:t>
            </a:r>
            <a:r>
              <a:rPr lang="zh-CN" altLang="en-US" sz="2400" baseline="-25000"/>
              <a:t>2017年6月浙江高考读后续写“狼口脱险”</a:t>
            </a:r>
            <a:endParaRPr lang="zh-CN" altLang="en-US" sz="2400" baseline="-25000"/>
          </a:p>
          <a:p>
            <a:pPr marL="342900" indent="-342900">
              <a:buFont typeface="Arial" panose="020B0604020202020204" pitchFamily="34" charset="0"/>
              <a:buChar char="•"/>
            </a:pPr>
            <a:r>
              <a:rPr lang="zh-CN" altLang="en-US" sz="2400"/>
              <a:t>The car abruptly stopped in front of him. “Get into the car.” Paul shouted at Mac. Mac jumped off the bike and slid into the car </a:t>
            </a:r>
            <a:r>
              <a:rPr lang="zh-CN" altLang="en-US" sz="2400" u="sng">
                <a:solidFill>
                  <a:schemeClr val="accent1"/>
                </a:solidFill>
              </a:rPr>
              <a:t>without delay</a:t>
            </a:r>
            <a:r>
              <a:rPr lang="zh-CN" altLang="en-US" sz="2400"/>
              <a:t> as the wolf was just two steps away and was about ot tear Mac into pieces. What a narrow escape!</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sz="2400" b="1">
                <a:solidFill>
                  <a:schemeClr val="bg2">
                    <a:lumMod val="10000"/>
                  </a:schemeClr>
                </a:solidFill>
                <a:latin typeface="微软雅黑" panose="020B0503020204020204" pitchFamily="34" charset="-122"/>
                <a:ea typeface="微软雅黑" panose="020B0503020204020204" pitchFamily="34" charset="-122"/>
              </a:rPr>
              <a:t>needle/ˈni:dl/  </a:t>
            </a:r>
            <a:r>
              <a:rPr lang="en-US" sz="2400" b="1">
                <a:solidFill>
                  <a:schemeClr val="bg2">
                    <a:lumMod val="10000"/>
                  </a:schemeClr>
                </a:solidFill>
                <a:latin typeface="微软雅黑" panose="020B0503020204020204" pitchFamily="34" charset="-122"/>
                <a:ea typeface="微软雅黑" panose="020B0503020204020204" pitchFamily="34" charset="-122"/>
              </a:rPr>
              <a:t>  </a:t>
            </a:r>
            <a:r>
              <a:rPr sz="2400" b="1">
                <a:solidFill>
                  <a:schemeClr val="bg2">
                    <a:lumMod val="10000"/>
                  </a:schemeClr>
                </a:solidFill>
                <a:latin typeface="微软雅黑" panose="020B0503020204020204" pitchFamily="34" charset="-122"/>
                <a:ea typeface="微软雅黑" panose="020B0503020204020204" pitchFamily="34" charset="-122"/>
              </a:rPr>
              <a:t> n.针;缝衣针;注射针;指针</a:t>
            </a:r>
            <a:endParaRPr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1938020"/>
          </a:xfrm>
          <a:prstGeom prst="rect">
            <a:avLst/>
          </a:prstGeom>
          <a:noFill/>
        </p:spPr>
        <p:txBody>
          <a:bodyPr wrap="square" rtlCol="0" anchor="t">
            <a:spAutoFit/>
          </a:bodyPr>
          <a:p>
            <a:r>
              <a:rPr lang="zh-CN" altLang="en-US" sz="2400"/>
              <a:t>1.寒风开始咆哮，</a:t>
            </a:r>
            <a:r>
              <a:rPr lang="zh-CN" altLang="en-US" sz="2400" u="sng">
                <a:solidFill>
                  <a:schemeClr val="accent1"/>
                </a:solidFill>
              </a:rPr>
              <a:t>像锋利的针一样</a:t>
            </a:r>
            <a:r>
              <a:rPr lang="zh-CN" altLang="en-US" sz="2400"/>
              <a:t>刺痛我的脸。</a:t>
            </a:r>
            <a:endParaRPr lang="zh-CN" altLang="en-US" sz="2400"/>
          </a:p>
          <a:p>
            <a:pPr marL="342900" indent="-342900">
              <a:buFont typeface="Arial" panose="020B0604020202020204" pitchFamily="34" charset="0"/>
              <a:buChar char="•"/>
            </a:pPr>
            <a:r>
              <a:rPr lang="zh-CN" altLang="en-US" sz="2400"/>
              <a:t>The icy wind started howling, cutting my face </a:t>
            </a:r>
            <a:r>
              <a:rPr lang="zh-CN" altLang="en-US" sz="2400" u="sng">
                <a:solidFill>
                  <a:schemeClr val="accent1"/>
                </a:solidFill>
              </a:rPr>
              <a:t>like sharp needles</a:t>
            </a:r>
            <a:r>
              <a:rPr lang="zh-CN" altLang="en-US" sz="2400"/>
              <a:t>.</a:t>
            </a:r>
            <a:endParaRPr lang="zh-CN" altLang="en-US" sz="2400"/>
          </a:p>
          <a:p>
            <a:endParaRPr lang="zh-CN" altLang="en-US" sz="2400"/>
          </a:p>
          <a:p>
            <a:r>
              <a:rPr lang="zh-CN" altLang="en-US" sz="2400"/>
              <a:t>2.我们焦虑不安，感觉</a:t>
            </a:r>
            <a:r>
              <a:rPr lang="zh-CN" altLang="en-US" sz="2400" u="sng">
                <a:solidFill>
                  <a:schemeClr val="accent1"/>
                </a:solidFill>
              </a:rPr>
              <a:t>如坐针毡</a:t>
            </a:r>
            <a:r>
              <a:rPr lang="zh-CN" altLang="en-US" sz="2400"/>
              <a:t>。</a:t>
            </a:r>
            <a:endParaRPr lang="zh-CN" altLang="en-US" sz="2400"/>
          </a:p>
          <a:p>
            <a:pPr marL="342900" indent="-342900">
              <a:buFont typeface="Arial" panose="020B0604020202020204" pitchFamily="34" charset="0"/>
              <a:buChar char="•"/>
            </a:pPr>
            <a:r>
              <a:rPr lang="zh-CN" altLang="en-US" sz="2400"/>
              <a:t>We were anxious and restless, feeling like </a:t>
            </a:r>
            <a:r>
              <a:rPr lang="zh-CN" altLang="en-US" sz="2400" u="sng">
                <a:solidFill>
                  <a:schemeClr val="accent1"/>
                </a:solidFill>
              </a:rPr>
              <a:t>sitting on pins and needls</a:t>
            </a:r>
            <a:r>
              <a:rPr lang="zh-CN" altLang="en-US" sz="2400"/>
              <a:t>.</a:t>
            </a:r>
            <a:endParaRPr lang="zh-CN" altLang="en-US" sz="2400"/>
          </a:p>
        </p:txBody>
      </p:sp>
      <p:pic>
        <p:nvPicPr>
          <p:cNvPr id="124" name="图片 123"/>
          <p:cNvPicPr/>
          <p:nvPr>
            <p:custDataLst>
              <p:tags r:id="rId4"/>
            </p:custDataLst>
          </p:nvPr>
        </p:nvPicPr>
        <p:blipFill>
          <a:blip r:embed="rId5"/>
          <a:stretch>
            <a:fillRect/>
          </a:stretch>
        </p:blipFill>
        <p:spPr>
          <a:xfrm>
            <a:off x="120650" y="2996565"/>
            <a:ext cx="5760720" cy="3862070"/>
          </a:xfrm>
          <a:prstGeom prst="rect">
            <a:avLst/>
          </a:prstGeom>
          <a:noFill/>
          <a:ln w="9525">
            <a:noFill/>
          </a:ln>
        </p:spPr>
      </p:pic>
      <p:pic>
        <p:nvPicPr>
          <p:cNvPr id="125" name="图片 124"/>
          <p:cNvPicPr/>
          <p:nvPr>
            <p:custDataLst>
              <p:tags r:id="rId6"/>
            </p:custDataLst>
          </p:nvPr>
        </p:nvPicPr>
        <p:blipFill>
          <a:blip r:embed="rId7"/>
          <a:stretch>
            <a:fillRect/>
          </a:stretch>
        </p:blipFill>
        <p:spPr>
          <a:xfrm>
            <a:off x="6315710" y="2996565"/>
            <a:ext cx="5724525" cy="38214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sz="2400" b="1">
                <a:solidFill>
                  <a:schemeClr val="bg2">
                    <a:lumMod val="10000"/>
                  </a:schemeClr>
                </a:solidFill>
                <a:latin typeface="微软雅黑" panose="020B0503020204020204" pitchFamily="34" charset="-122"/>
                <a:ea typeface="微软雅黑" panose="020B0503020204020204" pitchFamily="34" charset="-122"/>
              </a:rPr>
              <a:t>drown/draʊn/           vi.&amp;vt.(使)淹死;溺死;浸泡</a:t>
            </a:r>
            <a:endParaRPr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408940" y="836930"/>
            <a:ext cx="11619865" cy="2392680"/>
          </a:xfrm>
          <a:prstGeom prst="rect">
            <a:avLst/>
          </a:prstGeom>
          <a:noFill/>
        </p:spPr>
        <p:txBody>
          <a:bodyPr wrap="square" rtlCol="0" anchor="t">
            <a:noAutofit/>
          </a:bodyPr>
          <a:p>
            <a:r>
              <a:rPr lang="en-US" altLang="zh-CN" sz="2400">
                <a:sym typeface="+mn-ea"/>
              </a:rPr>
              <a:t>1</a:t>
            </a:r>
            <a:r>
              <a:rPr lang="zh-CN" altLang="en-US" sz="2400">
                <a:sym typeface="+mn-ea"/>
              </a:rPr>
              <a:t>.这张照片使她想起了</a:t>
            </a:r>
            <a:r>
              <a:rPr lang="zh-CN" altLang="en-US" sz="2400" u="sng">
                <a:solidFill>
                  <a:schemeClr val="accent1"/>
                </a:solidFill>
                <a:sym typeface="+mn-ea"/>
              </a:rPr>
              <a:t>溺死在海里</a:t>
            </a:r>
            <a:r>
              <a:rPr lang="zh-CN" altLang="en-US" sz="2400">
                <a:sym typeface="+mn-ea"/>
              </a:rPr>
              <a:t>的丈夫，她哭了。</a:t>
            </a:r>
            <a:endParaRPr lang="zh-CN" altLang="en-US" sz="2400">
              <a:sym typeface="+mn-ea"/>
            </a:endParaRPr>
          </a:p>
          <a:p>
            <a:pPr marL="342900" indent="-342900">
              <a:buFont typeface="Arial" panose="020B0604020202020204" pitchFamily="34" charset="0"/>
              <a:buChar char="•"/>
            </a:pPr>
            <a:r>
              <a:rPr lang="zh-CN" altLang="en-US" sz="2400">
                <a:sym typeface="+mn-ea"/>
              </a:rPr>
              <a:t>The photo reminded her of her husband who </a:t>
            </a:r>
            <a:r>
              <a:rPr lang="zh-CN" altLang="en-US" sz="2400" u="sng">
                <a:solidFill>
                  <a:schemeClr val="accent1"/>
                </a:solidFill>
                <a:sym typeface="+mn-ea"/>
              </a:rPr>
              <a:t>had drowned at sea</a:t>
            </a:r>
            <a:r>
              <a:rPr lang="zh-CN" altLang="en-US" sz="2400">
                <a:sym typeface="+mn-ea"/>
              </a:rPr>
              <a:t> and she wept.</a:t>
            </a:r>
            <a:endParaRPr lang="zh-CN" altLang="en-US" sz="2400">
              <a:sym typeface="+mn-ea"/>
            </a:endParaRPr>
          </a:p>
          <a:p>
            <a:pPr marL="342900" indent="-342900">
              <a:buFont typeface="Arial" panose="020B0604020202020204" pitchFamily="34" charset="0"/>
              <a:buChar char="•"/>
            </a:pPr>
            <a:endParaRPr lang="zh-CN" altLang="en-US" sz="2400">
              <a:sym typeface="+mn-ea"/>
            </a:endParaRPr>
          </a:p>
          <a:p>
            <a:pPr indent="0">
              <a:buFont typeface="Arial" panose="020B0604020202020204" pitchFamily="34" charset="0"/>
              <a:buNone/>
            </a:pPr>
            <a:r>
              <a:rPr lang="en-US" altLang="zh-CN" sz="2400">
                <a:sym typeface="+mn-ea"/>
              </a:rPr>
              <a:t>2</a:t>
            </a:r>
            <a:r>
              <a:rPr lang="zh-CN" altLang="en-US" sz="2400">
                <a:sym typeface="+mn-ea"/>
              </a:rPr>
              <a:t>.听到这个消息，他绝望地</a:t>
            </a:r>
            <a:r>
              <a:rPr lang="zh-CN" altLang="en-US" sz="2400" u="sng">
                <a:solidFill>
                  <a:schemeClr val="accent1"/>
                </a:solidFill>
                <a:sym typeface="+mn-ea"/>
              </a:rPr>
              <a:t>借酒浇愁</a:t>
            </a:r>
            <a:r>
              <a:rPr lang="zh-CN" altLang="en-US" sz="2400">
                <a:sym typeface="+mn-ea"/>
              </a:rPr>
              <a:t>。</a:t>
            </a:r>
            <a:endParaRPr lang="zh-CN" altLang="en-US" sz="2400">
              <a:sym typeface="+mn-ea"/>
            </a:endParaRPr>
          </a:p>
          <a:p>
            <a:pPr marL="342900" indent="-342900">
              <a:buFont typeface="Arial" panose="020B0604020202020204" pitchFamily="34" charset="0"/>
              <a:buChar char="•"/>
            </a:pPr>
            <a:r>
              <a:rPr lang="zh-CN" altLang="en-US" sz="2400">
                <a:sym typeface="+mn-ea"/>
              </a:rPr>
              <a:t>Hearing the news, so desperate was he that he </a:t>
            </a:r>
            <a:r>
              <a:rPr lang="zh-CN" altLang="en-US" sz="2400" u="sng">
                <a:solidFill>
                  <a:schemeClr val="accent1"/>
                </a:solidFill>
                <a:sym typeface="+mn-ea"/>
              </a:rPr>
              <a:t>drowned sadness in wine.</a:t>
            </a:r>
            <a:endParaRPr lang="zh-CN" altLang="en-US" sz="2400" u="sng">
              <a:solidFill>
                <a:schemeClr val="accent1"/>
              </a:solidFill>
              <a:sym typeface="+mn-ea"/>
            </a:endParaRPr>
          </a:p>
          <a:p>
            <a:pPr marL="342900" indent="-342900">
              <a:buFont typeface="Arial" panose="020B0604020202020204" pitchFamily="34" charset="0"/>
              <a:buChar char="•"/>
            </a:pPr>
            <a:endParaRPr lang="zh-CN" altLang="en-US" sz="2400" u="sng">
              <a:solidFill>
                <a:schemeClr val="accent1"/>
              </a:solidFill>
              <a:sym typeface="+mn-ea"/>
            </a:endParaRPr>
          </a:p>
        </p:txBody>
      </p:sp>
      <p:pic>
        <p:nvPicPr>
          <p:cNvPr id="126" name="图片 125"/>
          <p:cNvPicPr/>
          <p:nvPr>
            <p:custDataLst>
              <p:tags r:id="rId4"/>
            </p:custDataLst>
          </p:nvPr>
        </p:nvPicPr>
        <p:blipFill>
          <a:blip r:embed="rId5"/>
          <a:stretch>
            <a:fillRect/>
          </a:stretch>
        </p:blipFill>
        <p:spPr>
          <a:xfrm>
            <a:off x="408940" y="2930525"/>
            <a:ext cx="6503035" cy="3927475"/>
          </a:xfrm>
          <a:prstGeom prst="rect">
            <a:avLst/>
          </a:prstGeom>
          <a:noFill/>
          <a:ln w="9525">
            <a:noFill/>
          </a:ln>
        </p:spPr>
      </p:pic>
      <p:pic>
        <p:nvPicPr>
          <p:cNvPr id="127" name="图片 126"/>
          <p:cNvPicPr/>
          <p:nvPr>
            <p:custDataLst>
              <p:tags r:id="rId6"/>
            </p:custDataLst>
          </p:nvPr>
        </p:nvPicPr>
        <p:blipFill>
          <a:blip r:embed="rId7"/>
          <a:stretch>
            <a:fillRect/>
          </a:stretch>
        </p:blipFill>
        <p:spPr>
          <a:xfrm>
            <a:off x="7284720" y="3068955"/>
            <a:ext cx="4852670" cy="37890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96975" y="44450"/>
            <a:ext cx="811593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bleed/bli:d/                                     vi.流血;失血</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bleeding /ˈbli:dɪŋ/                               n.流血;失血</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p>
            <a:r>
              <a:rPr lang="zh-CN" altLang="en-US" sz="2400"/>
              <a:t>1.约翰和他的父亲冲出去，发现他的邻居安妮·斯莱德被刺伤，躺在花园里</a:t>
            </a:r>
            <a:r>
              <a:rPr lang="zh-CN" altLang="en-US" sz="2400" u="sng">
                <a:solidFill>
                  <a:schemeClr val="accent1"/>
                </a:solidFill>
              </a:rPr>
              <a:t>流血不止</a:t>
            </a:r>
            <a:r>
              <a:rPr lang="zh-CN" altLang="en-US" sz="2400"/>
              <a:t>。</a:t>
            </a:r>
            <a:endParaRPr lang="zh-CN" altLang="en-US" sz="2400"/>
          </a:p>
          <a:p>
            <a:pPr marL="342900" indent="-342900">
              <a:buFont typeface="Arial" panose="020B0604020202020204" pitchFamily="34" charset="0"/>
              <a:buChar char="•"/>
            </a:pPr>
            <a:r>
              <a:rPr lang="zh-CN" altLang="en-US" sz="2400"/>
              <a:t>Rushing out with his father, John found his neighbor Anne Slade stabbed and lying in the garden</a:t>
            </a:r>
            <a:r>
              <a:rPr lang="en-US" altLang="zh-CN" sz="2400"/>
              <a:t>,</a:t>
            </a:r>
            <a:r>
              <a:rPr lang="zh-CN" altLang="en-US" sz="2400"/>
              <a:t> </a:t>
            </a:r>
            <a:r>
              <a:rPr lang="zh-CN" altLang="en-US" sz="2400" u="sng">
                <a:solidFill>
                  <a:schemeClr val="accent1"/>
                </a:solidFill>
              </a:rPr>
              <a:t>bleeding heavily</a:t>
            </a:r>
            <a:r>
              <a:rPr lang="zh-CN" altLang="en-US" sz="2400"/>
              <a:t>. </a:t>
            </a:r>
            <a:endParaRPr lang="zh-CN" altLang="en-US" sz="2400"/>
          </a:p>
          <a:p>
            <a:endParaRPr lang="zh-CN" altLang="en-US" sz="2400"/>
          </a:p>
          <a:p>
            <a:r>
              <a:rPr lang="zh-CN" altLang="en-US" sz="2400"/>
              <a:t>2.在警察和救护车到来之前，他一直</a:t>
            </a:r>
            <a:r>
              <a:rPr lang="zh-CN" altLang="en-US" sz="2400" u="sng">
                <a:solidFill>
                  <a:schemeClr val="accent1"/>
                </a:solidFill>
              </a:rPr>
              <a:t>按住伤口以减缓出血</a:t>
            </a:r>
            <a:r>
              <a:rPr lang="zh-CN" altLang="en-US" sz="2400"/>
              <a:t>。</a:t>
            </a:r>
            <a:endParaRPr lang="zh-CN" altLang="en-US" sz="2400"/>
          </a:p>
          <a:p>
            <a:pPr marL="342900" indent="-342900">
              <a:buFont typeface="Arial" panose="020B0604020202020204" pitchFamily="34" charset="0"/>
              <a:buChar char="•"/>
            </a:pPr>
            <a:r>
              <a:rPr lang="zh-CN" altLang="en-US" sz="2400"/>
              <a:t>He </a:t>
            </a:r>
            <a:r>
              <a:rPr lang="zh-CN" altLang="en-US" sz="2400" u="sng">
                <a:solidFill>
                  <a:schemeClr val="accent1"/>
                </a:solidFill>
              </a:rPr>
              <a:t>slowed the bleeding by applying pressure to the wound</a:t>
            </a:r>
            <a:r>
              <a:rPr lang="zh-CN" altLang="en-US" sz="2400"/>
              <a:t> </a:t>
            </a:r>
            <a:endParaRPr lang="zh-CN" altLang="en-US" sz="2400"/>
          </a:p>
          <a:p>
            <a:pPr indent="0">
              <a:buFont typeface="Arial" panose="020B0604020202020204" pitchFamily="34" charset="0"/>
              <a:buNone/>
            </a:pPr>
            <a:r>
              <a:rPr lang="en-US" altLang="zh-CN" sz="2400"/>
              <a:t>    </a:t>
            </a:r>
            <a:r>
              <a:rPr lang="zh-CN" altLang="en-US" sz="2400"/>
              <a:t>until the police and ambulance arrived.</a:t>
            </a:r>
            <a:endParaRPr lang="zh-CN" altLang="en-US" sz="2400"/>
          </a:p>
          <a:p>
            <a:endParaRPr lang="zh-CN" altLang="en-US" sz="2400"/>
          </a:p>
          <a:p>
            <a:r>
              <a:rPr lang="zh-CN" altLang="en-US" sz="2400"/>
              <a:t>3.莫莉看到玻璃门外的黑影,感觉</a:t>
            </a:r>
            <a:r>
              <a:rPr lang="zh-CN" altLang="en-US" sz="2400" u="sng">
                <a:solidFill>
                  <a:schemeClr val="accent1"/>
                </a:solidFill>
              </a:rPr>
              <a:t>体内的血液迅速凝固起来</a:t>
            </a:r>
            <a:r>
              <a:rPr lang="zh-CN" altLang="en-US" sz="2400"/>
              <a:t>。</a:t>
            </a:r>
            <a:endParaRPr lang="zh-CN" altLang="en-US" sz="2400"/>
          </a:p>
          <a:p>
            <a:pPr marL="342900" indent="-342900">
              <a:buFont typeface="Arial" panose="020B0604020202020204" pitchFamily="34" charset="0"/>
              <a:buChar char="•"/>
            </a:pPr>
            <a:r>
              <a:rPr lang="zh-CN" altLang="en-US" sz="2400"/>
              <a:t>Molly felt that </a:t>
            </a:r>
            <a:r>
              <a:rPr lang="zh-CN" altLang="en-US" sz="2400" u="sng">
                <a:solidFill>
                  <a:schemeClr val="accent1"/>
                </a:solidFill>
              </a:rPr>
              <a:t>the blood in her body froze rapidly</a:t>
            </a:r>
            <a:r>
              <a:rPr lang="zh-CN" altLang="en-US" sz="2400"/>
              <a:t> at the </a:t>
            </a:r>
            <a:endParaRPr lang="zh-CN" altLang="en-US" sz="2400"/>
          </a:p>
          <a:p>
            <a:pPr indent="0">
              <a:buFont typeface="Arial" panose="020B0604020202020204" pitchFamily="34" charset="0"/>
              <a:buNone/>
            </a:pPr>
            <a:r>
              <a:rPr lang="en-US" altLang="zh-CN" sz="2400"/>
              <a:t>    </a:t>
            </a:r>
            <a:r>
              <a:rPr lang="zh-CN" altLang="en-US" sz="2400"/>
              <a:t>sight of the dark figure outside the glass door. </a:t>
            </a:r>
            <a:endParaRPr lang="zh-CN" altLang="en-US" sz="2400"/>
          </a:p>
          <a:p>
            <a:endParaRPr lang="zh-CN" altLang="en-US" sz="2400"/>
          </a:p>
          <a:p>
            <a:r>
              <a:rPr lang="zh-CN" altLang="en-US" sz="2400"/>
              <a:t>4.看着北极熊的</a:t>
            </a:r>
            <a:r>
              <a:rPr lang="zh-CN" altLang="en-US" sz="2400" u="sng">
                <a:solidFill>
                  <a:schemeClr val="accent1"/>
                </a:solidFill>
              </a:rPr>
              <a:t>血盆大口</a:t>
            </a:r>
            <a:r>
              <a:rPr lang="zh-CN" altLang="en-US" sz="2400"/>
              <a:t>,她几乎要吓死。</a:t>
            </a:r>
            <a:endParaRPr lang="zh-CN" altLang="en-US" sz="2400"/>
          </a:p>
          <a:p>
            <a:pPr marL="342900" indent="-342900">
              <a:buFont typeface="Arial" panose="020B0604020202020204" pitchFamily="34" charset="0"/>
              <a:buChar char="•"/>
            </a:pPr>
            <a:r>
              <a:rPr lang="zh-CN" altLang="en-US" sz="2400"/>
              <a:t>At the sight of the polar bear's </a:t>
            </a:r>
            <a:r>
              <a:rPr lang="zh-CN" altLang="en-US" sz="2400" u="sng">
                <a:solidFill>
                  <a:schemeClr val="accent1"/>
                </a:solidFill>
              </a:rPr>
              <a:t>bloody mouth</a:t>
            </a:r>
            <a:r>
              <a:rPr lang="zh-CN" altLang="en-US" sz="2400"/>
              <a:t>, she was nearly dead with fright. </a:t>
            </a:r>
            <a:endParaRPr lang="zh-CN" altLang="en-US" sz="2400"/>
          </a:p>
        </p:txBody>
      </p:sp>
      <p:pic>
        <p:nvPicPr>
          <p:cNvPr id="128" name="图片 127"/>
          <p:cNvPicPr/>
          <p:nvPr>
            <p:custDataLst>
              <p:tags r:id="rId4"/>
            </p:custDataLst>
          </p:nvPr>
        </p:nvPicPr>
        <p:blipFill>
          <a:blip r:embed="rId5"/>
          <a:stretch>
            <a:fillRect/>
          </a:stretch>
        </p:blipFill>
        <p:spPr>
          <a:xfrm>
            <a:off x="8187690" y="1667510"/>
            <a:ext cx="4007485" cy="40208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9" name="图片 128"/>
          <p:cNvPicPr/>
          <p:nvPr>
            <p:custDataLst>
              <p:tags r:id="rId1"/>
            </p:custDataLst>
          </p:nvPr>
        </p:nvPicPr>
        <p:blipFill>
          <a:blip r:embed="rId2"/>
          <a:stretch>
            <a:fillRect/>
          </a:stretch>
        </p:blipFill>
        <p:spPr>
          <a:xfrm>
            <a:off x="8185785" y="1700530"/>
            <a:ext cx="3902075" cy="3599180"/>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panic/ˈpænɪk/         vi.&amp;vt.(使)惊慌 n.惊恐</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381000" y="836930"/>
            <a:ext cx="11661140" cy="5926455"/>
          </a:xfrm>
          <a:prstGeom prst="rect">
            <a:avLst/>
          </a:prstGeom>
          <a:noFill/>
        </p:spPr>
        <p:txBody>
          <a:bodyPr wrap="square" rtlCol="0" anchor="t">
            <a:spAutoFit/>
          </a:bodyPr>
          <a:p>
            <a:r>
              <a:rPr lang="zh-CN" altLang="en-US" sz="2400"/>
              <a:t>1.“</a:t>
            </a:r>
            <a:r>
              <a:rPr lang="zh-CN" altLang="en-US" sz="2400" u="sng">
                <a:solidFill>
                  <a:schemeClr val="accent1"/>
                </a:solidFill>
              </a:rPr>
              <a:t>别慌!</a:t>
            </a:r>
            <a:r>
              <a:rPr lang="zh-CN" altLang="en-US" sz="2400"/>
              <a:t>父亲递给他们每人一条湿毛巾，帮助他们迅速清理残局。</a:t>
            </a:r>
            <a:r>
              <a:rPr lang="zh-CN" altLang="en-US" sz="2400" baseline="-25000"/>
              <a:t>2021年全国卷I读后续写“母亲节惊喜”</a:t>
            </a:r>
            <a:endParaRPr lang="zh-CN" altLang="en-US" sz="2400" baseline="-25000"/>
          </a:p>
          <a:p>
            <a:pPr marL="342900" indent="-342900">
              <a:buFont typeface="Arial" panose="020B0604020202020204" pitchFamily="34" charset="0"/>
              <a:buChar char="•"/>
            </a:pPr>
            <a:r>
              <a:rPr lang="zh-CN" altLang="en-US" sz="2400"/>
              <a:t>“</a:t>
            </a:r>
            <a:r>
              <a:rPr lang="zh-CN" altLang="en-US" sz="2400" u="sng">
                <a:solidFill>
                  <a:schemeClr val="accent1"/>
                </a:solidFill>
              </a:rPr>
              <a:t>Don’t panic!</a:t>
            </a:r>
            <a:r>
              <a:rPr lang="zh-CN" altLang="en-US" sz="2400"/>
              <a:t>” the father handed each one a wet towel, helping them to clean the mess quickly.</a:t>
            </a:r>
            <a:endParaRPr lang="zh-CN" altLang="en-US" sz="2400"/>
          </a:p>
          <a:p>
            <a:r>
              <a:rPr lang="zh-CN" altLang="en-US" sz="2400"/>
              <a:t>2.他</a:t>
            </a:r>
            <a:r>
              <a:rPr lang="zh-CN" altLang="en-US" sz="2400" u="sng">
                <a:solidFill>
                  <a:schemeClr val="accent1"/>
                </a:solidFill>
              </a:rPr>
              <a:t>惊慌失措</a:t>
            </a:r>
            <a:r>
              <a:rPr lang="zh-CN" altLang="en-US" sz="2400"/>
              <a:t>。</a:t>
            </a:r>
            <a:endParaRPr lang="zh-CN" altLang="en-US" sz="2400"/>
          </a:p>
          <a:p>
            <a:pPr marL="342900" indent="-342900">
              <a:buFont typeface="Arial" panose="020B0604020202020204" pitchFamily="34" charset="0"/>
              <a:buChar char="•"/>
            </a:pPr>
            <a:r>
              <a:rPr lang="zh-CN" altLang="en-US" sz="2400"/>
              <a:t>He </a:t>
            </a:r>
            <a:r>
              <a:rPr lang="zh-CN" altLang="en-US" sz="2400" u="sng">
                <a:solidFill>
                  <a:schemeClr val="accent1"/>
                </a:solidFill>
              </a:rPr>
              <a:t>was seized with panic</a:t>
            </a:r>
            <a:r>
              <a:rPr lang="zh-CN" altLang="en-US" sz="2400"/>
              <a:t>/He </a:t>
            </a:r>
            <a:r>
              <a:rPr lang="zh-CN" altLang="en-US" sz="2400" u="sng">
                <a:solidFill>
                  <a:schemeClr val="accent1"/>
                </a:solidFill>
              </a:rPr>
              <a:t>was panic-stricken</a:t>
            </a:r>
            <a:r>
              <a:rPr lang="zh-CN" altLang="en-US" sz="2400"/>
              <a:t>.</a:t>
            </a:r>
            <a:endParaRPr lang="zh-CN" altLang="en-US" sz="2400"/>
          </a:p>
          <a:p>
            <a:r>
              <a:rPr lang="zh-CN" altLang="en-US" sz="2400"/>
              <a:t>3.</a:t>
            </a:r>
            <a:r>
              <a:rPr lang="zh-CN" altLang="en-US" sz="2400" u="sng">
                <a:solidFill>
                  <a:schemeClr val="accent1"/>
                </a:solidFill>
              </a:rPr>
              <a:t>恐慌在他心中涌起</a:t>
            </a:r>
            <a:r>
              <a:rPr lang="zh-CN" altLang="en-US" sz="2400"/>
              <a:t>。</a:t>
            </a:r>
            <a:endParaRPr lang="zh-CN" altLang="en-US" sz="2400"/>
          </a:p>
          <a:p>
            <a:pPr marL="342900" indent="-342900">
              <a:buFont typeface="Arial" panose="020B0604020202020204" pitchFamily="34" charset="0"/>
              <a:buChar char="•"/>
            </a:pPr>
            <a:r>
              <a:rPr lang="zh-CN" altLang="en-US" sz="2400">
                <a:solidFill>
                  <a:schemeClr val="accent1"/>
                </a:solidFill>
              </a:rPr>
              <a:t>A wave of panic swept over him./Panic surged up within him.</a:t>
            </a:r>
            <a:endParaRPr lang="zh-CN" altLang="en-US" sz="2400">
              <a:solidFill>
                <a:schemeClr val="accent1"/>
              </a:solidFill>
            </a:endParaRPr>
          </a:p>
          <a:p>
            <a:r>
              <a:rPr lang="zh-CN" altLang="en-US" sz="2400"/>
              <a:t>4.随着一大群鱼的袭击，我们</a:t>
            </a:r>
            <a:r>
              <a:rPr lang="zh-CN" altLang="en-US" sz="2400" u="sng">
                <a:solidFill>
                  <a:schemeClr val="accent1"/>
                </a:solidFill>
              </a:rPr>
              <a:t>惊慌失措</a:t>
            </a:r>
            <a:r>
              <a:rPr lang="zh-CN" altLang="en-US" sz="2400"/>
              <a:t>，心情低落到了极点。</a:t>
            </a:r>
            <a:endParaRPr lang="zh-CN" altLang="en-US" sz="2400"/>
          </a:p>
          <a:p>
            <a:r>
              <a:rPr lang="zh-CN" altLang="en-US" sz="2400"/>
              <a:t>我们的皮艇剧烈地摇晃着，我的心怦怦直跳，几乎要窒息了。</a:t>
            </a:r>
            <a:endParaRPr lang="zh-CN" altLang="en-US" sz="2400"/>
          </a:p>
          <a:p>
            <a:r>
              <a:rPr lang="zh-CN" altLang="en-US" sz="2400" baseline="-25000"/>
              <a:t>2023年4月浙江稽阳联谊学校高三联考读后续写“鲸口脱险”</a:t>
            </a:r>
            <a:endParaRPr lang="zh-CN" altLang="en-US" sz="2400" baseline="-25000"/>
          </a:p>
          <a:p>
            <a:pPr marL="342900" indent="-342900">
              <a:buFont typeface="Arial" panose="020B0604020202020204" pitchFamily="34" charset="0"/>
              <a:buChar char="•"/>
            </a:pPr>
            <a:r>
              <a:rPr lang="zh-CN" altLang="en-US" sz="2400"/>
              <a:t>With the strike of the swarm of fish, we sank</a:t>
            </a:r>
            <a:r>
              <a:rPr lang="zh-CN" altLang="en-US" sz="2400" u="sng">
                <a:solidFill>
                  <a:schemeClr val="accent1"/>
                </a:solidFill>
              </a:rPr>
              <a:t> in a panic</a:t>
            </a:r>
            <a:r>
              <a:rPr lang="zh-CN" altLang="en-US" sz="2400"/>
              <a:t> and </a:t>
            </a:r>
            <a:endParaRPr lang="zh-CN" altLang="en-US" sz="2400"/>
          </a:p>
          <a:p>
            <a:pPr indent="0">
              <a:buFont typeface="Arial" panose="020B0604020202020204" pitchFamily="34" charset="0"/>
              <a:buNone/>
            </a:pPr>
            <a:r>
              <a:rPr lang="en-US" altLang="zh-CN" sz="2400"/>
              <a:t>    </a:t>
            </a:r>
            <a:r>
              <a:rPr lang="zh-CN" altLang="en-US" sz="2400"/>
              <a:t>our kayak rocked violently while my heart was pounding with a beat that choked me.</a:t>
            </a:r>
            <a:endParaRPr lang="zh-CN" altLang="en-US" sz="2400"/>
          </a:p>
          <a:p>
            <a:r>
              <a:rPr lang="zh-CN" altLang="en-US" sz="2400"/>
              <a:t>5.我</a:t>
            </a:r>
            <a:r>
              <a:rPr lang="zh-CN" altLang="en-US" sz="2400" u="sng">
                <a:solidFill>
                  <a:schemeClr val="accent1"/>
                </a:solidFill>
              </a:rPr>
              <a:t>惊恐不已</a:t>
            </a:r>
            <a:r>
              <a:rPr lang="zh-CN" altLang="en-US" sz="2400"/>
              <a:t>,我觉得两腿发抖,手心冒汗。</a:t>
            </a:r>
            <a:endParaRPr lang="zh-CN" altLang="en-US" sz="2400"/>
          </a:p>
          <a:p>
            <a:pPr marL="342900" indent="-342900">
              <a:buFont typeface="Arial" panose="020B0604020202020204" pitchFamily="34" charset="0"/>
              <a:buChar char="•"/>
            </a:pPr>
            <a:r>
              <a:rPr lang="zh-CN" altLang="en-US" sz="2400" u="sng">
                <a:solidFill>
                  <a:schemeClr val="accent1"/>
                </a:solidFill>
              </a:rPr>
              <a:t>Extremely panicked</a:t>
            </a:r>
            <a:r>
              <a:rPr lang="zh-CN" altLang="en-US" sz="2400"/>
              <a:t>, I felt my legs trembling and my palms sweating. </a:t>
            </a:r>
            <a:endParaRPr lang="zh-CN" altLang="en-US" sz="2400"/>
          </a:p>
          <a:p>
            <a:pPr marL="342900" indent="-342900">
              <a:buFont typeface="Arial" panose="020B0604020202020204" pitchFamily="34" charset="0"/>
              <a:buChar char="•"/>
            </a:pPr>
            <a:r>
              <a:rPr lang="zh-CN" altLang="en-US" i="1">
                <a:solidFill>
                  <a:schemeClr val="tx2"/>
                </a:solidFill>
                <a:sym typeface="+mn-ea"/>
              </a:rPr>
              <a:t>不规则变化：</a:t>
            </a:r>
            <a:r>
              <a:rPr lang="en-US" altLang="zh-CN" i="1">
                <a:solidFill>
                  <a:schemeClr val="tx2"/>
                </a:solidFill>
                <a:sym typeface="+mn-ea"/>
              </a:rPr>
              <a:t>panic-panicked-panicked</a:t>
            </a:r>
            <a:endParaRPr lang="en-US" altLang="zh-CN" i="1">
              <a:solidFill>
                <a:schemeClr val="tx2"/>
              </a:solidFill>
            </a:endParaRPr>
          </a:p>
          <a:p>
            <a:pPr marL="342900" indent="-342900">
              <a:buFont typeface="Arial" panose="020B0604020202020204" pitchFamily="34" charset="0"/>
              <a:buChar char="•"/>
            </a:pP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blinds(horizontal)">
                                      <p:cBhvr>
                                        <p:cTn id="35" dur="500"/>
                                        <p:tgtEl>
                                          <p:spTgt spid="3">
                                            <p:txEl>
                                              <p:pRg st="12" end="12"/>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animEffect transition="in" filter="blinds(horizontal)">
                                      <p:cBhvr>
                                        <p:cTn id="3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interrupt/ˌɪntəˈrʌpt/           vi.&amp;v.打断;打扰 vt.使暂停</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571605" cy="4892675"/>
          </a:xfrm>
          <a:prstGeom prst="rect">
            <a:avLst/>
          </a:prstGeom>
          <a:noFill/>
        </p:spPr>
        <p:txBody>
          <a:bodyPr wrap="square" rtlCol="0" anchor="t">
            <a:spAutoFit/>
          </a:bodyPr>
          <a:p>
            <a:r>
              <a:rPr lang="zh-CN" altLang="en-US" sz="2400"/>
              <a:t>1.隔壁桌子客人的尖叫声打断</a:t>
            </a:r>
            <a:r>
              <a:rPr lang="zh-CN" altLang="en-US" sz="2400">
                <a:sym typeface="+mn-ea"/>
              </a:rPr>
              <a:t>男孩晚上的用餐。</a:t>
            </a:r>
            <a:endParaRPr lang="zh-CN" altLang="en-US" sz="2400"/>
          </a:p>
          <a:p>
            <a:pPr marL="342900" indent="-342900">
              <a:buFont typeface="Arial" panose="020B0604020202020204" pitchFamily="34" charset="0"/>
              <a:buChar char="•"/>
            </a:pPr>
            <a:r>
              <a:rPr lang="zh-CN" altLang="en-US" sz="2400"/>
              <a:t>The boy </a:t>
            </a:r>
            <a:r>
              <a:rPr lang="zh-CN" altLang="en-US" sz="2400" u="sng">
                <a:solidFill>
                  <a:schemeClr val="accent1"/>
                </a:solidFill>
              </a:rPr>
              <a:t>had his dinner interrupted</a:t>
            </a:r>
            <a:r>
              <a:rPr lang="zh-CN" altLang="en-US" sz="2400"/>
              <a:t> when he </a:t>
            </a:r>
            <a:endParaRPr lang="zh-CN" altLang="en-US" sz="2400"/>
          </a:p>
          <a:p>
            <a:pPr indent="0">
              <a:buFont typeface="Arial" panose="020B0604020202020204" pitchFamily="34" charset="0"/>
              <a:buNone/>
            </a:pPr>
            <a:r>
              <a:rPr lang="zh-CN" altLang="en-US" sz="2400"/>
              <a:t>heard someone screaming from another table.</a:t>
            </a:r>
            <a:endParaRPr lang="zh-CN" altLang="en-US" sz="2400"/>
          </a:p>
          <a:p>
            <a:endParaRPr lang="zh-CN" altLang="en-US" sz="2400"/>
          </a:p>
          <a:p>
            <a:endParaRPr lang="zh-CN" altLang="en-US" sz="2400"/>
          </a:p>
          <a:p>
            <a:endParaRPr lang="zh-CN" altLang="en-US" sz="2400"/>
          </a:p>
          <a:p>
            <a:r>
              <a:rPr lang="zh-CN" altLang="en-US" sz="2400"/>
              <a:t>2.另一方面，在线学习对我们的视力构成威胁，</a:t>
            </a:r>
            <a:endParaRPr lang="zh-CN" altLang="en-US" sz="2400"/>
          </a:p>
          <a:p>
            <a:r>
              <a:rPr lang="zh-CN" altLang="en-US" sz="2400"/>
              <a:t>可能会分散我们对学习任务的注意力，因为像</a:t>
            </a:r>
            <a:endParaRPr lang="zh-CN" altLang="en-US" sz="2400"/>
          </a:p>
          <a:p>
            <a:r>
              <a:rPr lang="zh-CN" altLang="en-US" sz="2400"/>
              <a:t>弹出窗口这样的分散注意力的东西可能会</a:t>
            </a:r>
            <a:endParaRPr lang="zh-CN" altLang="en-US" sz="2400"/>
          </a:p>
          <a:p>
            <a:r>
              <a:rPr lang="zh-CN" altLang="en-US" sz="2400" u="sng">
                <a:solidFill>
                  <a:schemeClr val="accent1"/>
                </a:solidFill>
              </a:rPr>
              <a:t>不时地打断</a:t>
            </a:r>
            <a:r>
              <a:rPr lang="zh-CN" altLang="en-US" sz="2400"/>
              <a:t>我们。</a:t>
            </a:r>
            <a:r>
              <a:rPr lang="zh-CN" altLang="en-US" sz="2400" baseline="-25000"/>
              <a:t>2021全国乙卷应用文 “Be smart online learners”</a:t>
            </a:r>
            <a:endParaRPr lang="zh-CN" altLang="en-US" sz="2400" baseline="-25000"/>
          </a:p>
          <a:p>
            <a:pPr marL="342900" indent="-342900">
              <a:buFont typeface="Arial" panose="020B0604020202020204" pitchFamily="34" charset="0"/>
              <a:buChar char="•"/>
            </a:pPr>
            <a:r>
              <a:rPr lang="zh-CN" altLang="en-US" sz="2400"/>
              <a:t>On the other hand, online learning poses threats to our eyesight and may distract our attention from learning tasks as the distraction like pop-ups, may </a:t>
            </a:r>
            <a:r>
              <a:rPr lang="zh-CN" altLang="en-US" sz="2400" u="sng">
                <a:solidFill>
                  <a:schemeClr val="accent1"/>
                </a:solidFill>
              </a:rPr>
              <a:t>interrupt from time to time.</a:t>
            </a:r>
            <a:endParaRPr lang="zh-CN" altLang="en-US" sz="2400" u="sng">
              <a:solidFill>
                <a:schemeClr val="accent1"/>
              </a:solidFill>
            </a:endParaRPr>
          </a:p>
        </p:txBody>
      </p:sp>
      <p:pic>
        <p:nvPicPr>
          <p:cNvPr id="130" name="图片 129"/>
          <p:cNvPicPr/>
          <p:nvPr>
            <p:custDataLst>
              <p:tags r:id="rId4"/>
            </p:custDataLst>
          </p:nvPr>
        </p:nvPicPr>
        <p:blipFill>
          <a:blip r:embed="rId5"/>
          <a:stretch>
            <a:fillRect/>
          </a:stretch>
        </p:blipFill>
        <p:spPr>
          <a:xfrm>
            <a:off x="6899910" y="826135"/>
            <a:ext cx="5254625" cy="33515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scream/skri:m/          v.(因愤怒等)高声喊 n.尖叫</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3470275"/>
          </a:xfrm>
          <a:prstGeom prst="rect">
            <a:avLst/>
          </a:prstGeom>
          <a:noFill/>
        </p:spPr>
        <p:txBody>
          <a:bodyPr wrap="square" rtlCol="0" anchor="t">
            <a:spAutoFit/>
          </a:bodyPr>
          <a:p>
            <a:r>
              <a:rPr lang="zh-CN" altLang="en-US" sz="2400"/>
              <a:t>1.约翰鼓起最后一点力气，</a:t>
            </a:r>
            <a:r>
              <a:rPr lang="zh-CN" altLang="en-US" sz="2400" u="sng">
                <a:solidFill>
                  <a:schemeClr val="accent1"/>
                </a:solidFill>
              </a:rPr>
              <a:t>扯着嗓子尖叫起来</a:t>
            </a:r>
            <a:r>
              <a:rPr lang="zh-CN" altLang="en-US" sz="2400"/>
              <a:t>。</a:t>
            </a:r>
            <a:endParaRPr lang="zh-CN" altLang="en-US" sz="2400"/>
          </a:p>
          <a:p>
            <a:pPr marL="342900" indent="-342900">
              <a:buFont typeface="Arial" panose="020B0604020202020204" pitchFamily="34" charset="0"/>
              <a:buChar char="•"/>
            </a:pPr>
            <a:r>
              <a:rPr lang="zh-CN" altLang="en-US" sz="2400"/>
              <a:t>John mustered the last of his strength and </a:t>
            </a:r>
            <a:r>
              <a:rPr lang="zh-CN" altLang="en-US" sz="2400" u="sng">
                <a:solidFill>
                  <a:schemeClr val="accent1"/>
                </a:solidFill>
              </a:rPr>
              <a:t>screamed out at the top of his lungs</a:t>
            </a:r>
            <a:r>
              <a:rPr lang="zh-CN" altLang="en-US" sz="2400"/>
              <a:t>.</a:t>
            </a:r>
            <a:endParaRPr lang="zh-CN" altLang="en-US" sz="2400"/>
          </a:p>
          <a:p>
            <a:pPr indent="0">
              <a:buFont typeface="Arial" panose="020B0604020202020204" pitchFamily="34" charset="0"/>
              <a:buNone/>
            </a:pPr>
            <a:r>
              <a:rPr lang="en-US" altLang="zh-CN" sz="2400"/>
              <a:t>     </a:t>
            </a:r>
            <a:r>
              <a:rPr lang="en-US" altLang="zh-CN" i="1">
                <a:solidFill>
                  <a:schemeClr val="tx2"/>
                </a:solidFill>
              </a:rPr>
              <a:t>muster[ˈmʌstə]v. 集合；召集;集合，聚拢（牲口）;</a:t>
            </a:r>
            <a:endParaRPr lang="en-US" altLang="zh-CN" i="1">
              <a:solidFill>
                <a:schemeClr val="tx2"/>
              </a:solidFill>
            </a:endParaRPr>
          </a:p>
          <a:p>
            <a:endParaRPr lang="zh-CN" altLang="en-US" i="1">
              <a:solidFill>
                <a:schemeClr val="tx2"/>
              </a:solidFill>
            </a:endParaRPr>
          </a:p>
          <a:p>
            <a:r>
              <a:rPr lang="zh-CN" altLang="en-US" sz="2400"/>
              <a:t>2.</a:t>
            </a:r>
            <a:r>
              <a:rPr lang="zh-CN" altLang="en-US" sz="2400" u="sng">
                <a:solidFill>
                  <a:schemeClr val="accent1"/>
                </a:solidFill>
              </a:rPr>
              <a:t>一声尖叫</a:t>
            </a:r>
            <a:r>
              <a:rPr lang="zh-CN" altLang="en-US" sz="2400"/>
              <a:t>刺破了教室的安静，伴随着大家的视线都被吸引到惊慌失措的身上。</a:t>
            </a:r>
            <a:r>
              <a:rPr lang="zh-CN" altLang="en-US" sz="2400" baseline="-25000"/>
              <a:t>202302浙江十校联盟读后续写“愚人节的青蛙恶作剧”</a:t>
            </a:r>
            <a:endParaRPr lang="zh-CN" altLang="en-US" sz="2400" baseline="-25000"/>
          </a:p>
          <a:p>
            <a:pPr marL="342900" indent="-342900">
              <a:buFont typeface="Arial" panose="020B0604020202020204" pitchFamily="34" charset="0"/>
              <a:buChar char="•"/>
            </a:pPr>
            <a:r>
              <a:rPr lang="zh-CN" altLang="en-US" sz="2400" u="sng">
                <a:solidFill>
                  <a:schemeClr val="accent1"/>
                </a:solidFill>
              </a:rPr>
              <a:t>A high-pitched scream</a:t>
            </a:r>
            <a:r>
              <a:rPr lang="zh-CN" altLang="en-US" sz="2400"/>
              <a:t> pierced the silence of the room, with everyone’s attention arrested to Stacey who was in a total panic.</a:t>
            </a:r>
            <a:r>
              <a:rPr lang="en-US" altLang="zh-CN" sz="2400"/>
              <a:t> </a:t>
            </a:r>
            <a:r>
              <a:rPr lang="en-US" altLang="zh-CN" i="1">
                <a:solidFill>
                  <a:schemeClr val="tx2"/>
                </a:solidFill>
                <a:sym typeface="+mn-ea"/>
              </a:rPr>
              <a:t>pierce</a:t>
            </a:r>
            <a:r>
              <a:rPr lang="zh-CN" altLang="en-US" i="1">
                <a:solidFill>
                  <a:schemeClr val="tx2"/>
                </a:solidFill>
                <a:sym typeface="+mn-ea"/>
              </a:rPr>
              <a:t>[pɪəs]v</a:t>
            </a:r>
            <a:r>
              <a:rPr lang="en-US" altLang="zh-CN" i="1">
                <a:solidFill>
                  <a:schemeClr val="tx2"/>
                </a:solidFill>
                <a:sym typeface="+mn-ea"/>
              </a:rPr>
              <a:t>.</a:t>
            </a:r>
            <a:r>
              <a:rPr lang="zh-CN" altLang="en-US" i="1">
                <a:solidFill>
                  <a:schemeClr val="tx2"/>
                </a:solidFill>
                <a:sym typeface="+mn-ea"/>
              </a:rPr>
              <a:t>穿入；刺入；进入；透入</a:t>
            </a:r>
            <a:endParaRPr lang="zh-CN" altLang="en-US"/>
          </a:p>
          <a:p>
            <a:endParaRPr lang="zh-CN" altLang="en-US" sz="2400"/>
          </a:p>
          <a:p>
            <a:pPr marL="342900" indent="-342900">
              <a:buFont typeface="Arial" panose="020B0604020202020204" pitchFamily="34" charset="0"/>
              <a:buChar char="•"/>
            </a:pPr>
            <a:endParaRPr lang="zh-CN" altLang="en-US"/>
          </a:p>
        </p:txBody>
      </p:sp>
      <p:pic>
        <p:nvPicPr>
          <p:cNvPr id="132" name="图片 131"/>
          <p:cNvPicPr/>
          <p:nvPr>
            <p:custDataLst>
              <p:tags r:id="rId4"/>
            </p:custDataLst>
          </p:nvPr>
        </p:nvPicPr>
        <p:blipFill>
          <a:blip r:embed="rId5">
            <a:clrChange>
              <a:clrFrom>
                <a:srgbClr val="FFFFFF">
                  <a:alpha val="100000"/>
                </a:srgbClr>
              </a:clrFrom>
              <a:clrTo>
                <a:srgbClr val="FFFFFF">
                  <a:alpha val="100000"/>
                  <a:alpha val="0"/>
                </a:srgbClr>
              </a:clrTo>
            </a:clrChange>
          </a:blip>
          <a:srcRect l="46444"/>
          <a:stretch>
            <a:fillRect/>
          </a:stretch>
        </p:blipFill>
        <p:spPr>
          <a:xfrm>
            <a:off x="8545830" y="3068955"/>
            <a:ext cx="3709670" cy="3770630"/>
          </a:xfrm>
          <a:prstGeom prst="rect">
            <a:avLst/>
          </a:prstGeom>
          <a:noFill/>
          <a:ln w="9525">
            <a:noFill/>
          </a:ln>
        </p:spPr>
      </p:pic>
      <p:sp>
        <p:nvSpPr>
          <p:cNvPr id="2" name="文本框 1"/>
          <p:cNvSpPr txBox="1"/>
          <p:nvPr/>
        </p:nvSpPr>
        <p:spPr>
          <a:xfrm>
            <a:off x="6414770" y="3012440"/>
            <a:ext cx="4867275" cy="368300"/>
          </a:xfrm>
          <a:prstGeom prst="rect">
            <a:avLst/>
          </a:prstGeom>
          <a:noFill/>
        </p:spPr>
        <p:txBody>
          <a:bodyPr wrap="square" rtlCol="0">
            <a:spAutoFit/>
          </a:bodyPr>
          <a:p>
            <a:endParaRPr lang="zh-CN" altLang="en-US" i="1">
              <a:solidFill>
                <a:schemeClr val="tx2"/>
              </a:solidFill>
            </a:endParaRPr>
          </a:p>
        </p:txBody>
      </p:sp>
      <p:sp>
        <p:nvSpPr>
          <p:cNvPr id="4" name="文本框 3"/>
          <p:cNvSpPr txBox="1"/>
          <p:nvPr/>
        </p:nvSpPr>
        <p:spPr>
          <a:xfrm>
            <a:off x="264795" y="3860800"/>
            <a:ext cx="6838950" cy="2214880"/>
          </a:xfrm>
          <a:prstGeom prst="rect">
            <a:avLst/>
          </a:prstGeom>
          <a:noFill/>
        </p:spPr>
        <p:txBody>
          <a:bodyPr wrap="square" rtlCol="0" anchor="t">
            <a:spAutoFit/>
          </a:bodyPr>
          <a:p>
            <a:r>
              <a:rPr lang="zh-CN" altLang="en-US" sz="2400">
                <a:sym typeface="+mn-ea"/>
              </a:rPr>
              <a:t>3.当他在眩目的雪地里摇摇晃晃时，</a:t>
            </a:r>
            <a:r>
              <a:rPr lang="zh-CN" altLang="en-US" sz="2400" u="sng">
                <a:solidFill>
                  <a:schemeClr val="accent1"/>
                </a:solidFill>
                <a:sym typeface="+mn-ea"/>
              </a:rPr>
              <a:t>风在他耳边尖叫</a:t>
            </a:r>
            <a:r>
              <a:rPr lang="zh-CN" altLang="en-US" sz="2400">
                <a:sym typeface="+mn-ea"/>
              </a:rPr>
              <a:t>，他整个身体都麻木了。</a:t>
            </a:r>
            <a:endParaRPr lang="zh-CN" altLang="en-US" sz="2400"/>
          </a:p>
          <a:p>
            <a:pPr marL="342900" indent="-342900" algn="l">
              <a:buFont typeface="Arial" panose="020B0604020202020204" pitchFamily="34" charset="0"/>
              <a:buChar char="•"/>
            </a:pPr>
            <a:r>
              <a:rPr lang="zh-CN" altLang="en-US" sz="2400" u="sng">
                <a:solidFill>
                  <a:schemeClr val="accent1"/>
                </a:solidFill>
                <a:sym typeface="+mn-ea"/>
              </a:rPr>
              <a:t>The wind screamed in his ears</a:t>
            </a:r>
            <a:r>
              <a:rPr lang="zh-CN" altLang="en-US" sz="2400">
                <a:sym typeface="+mn-ea"/>
              </a:rPr>
              <a:t> as he staggered through the blinding snow, his whole body was numb.</a:t>
            </a:r>
            <a:r>
              <a:rPr lang="en-US" altLang="zh-CN" i="1">
                <a:solidFill>
                  <a:schemeClr val="tx2"/>
                </a:solidFill>
                <a:sym typeface="+mn-ea"/>
              </a:rPr>
              <a:t>stagger</a:t>
            </a:r>
            <a:r>
              <a:rPr lang="zh-CN" altLang="en-US" i="1">
                <a:solidFill>
                  <a:schemeClr val="tx2"/>
                </a:solidFill>
                <a:sym typeface="+mn-ea"/>
              </a:rPr>
              <a:t>[ˈstæɡə]v</a:t>
            </a:r>
            <a:r>
              <a:rPr lang="en-US" altLang="zh-CN" i="1">
                <a:solidFill>
                  <a:schemeClr val="tx2"/>
                </a:solidFill>
                <a:sym typeface="+mn-ea"/>
              </a:rPr>
              <a:t>.</a:t>
            </a:r>
            <a:r>
              <a:rPr lang="zh-CN" altLang="en-US" i="1">
                <a:solidFill>
                  <a:schemeClr val="tx2"/>
                </a:solidFill>
                <a:sym typeface="+mn-ea"/>
              </a:rPr>
              <a:t>蹒跚；摇摇晃晃地走;犹豫；动摇;</a:t>
            </a:r>
            <a:endParaRPr lang="zh-CN" altLang="en-US" i="1">
              <a:solidFill>
                <a:schemeClr val="tx2"/>
              </a:solidFill>
            </a:endParaRPr>
          </a:p>
          <a:p>
            <a:pPr marL="342900" indent="-342900" algn="l">
              <a:buFont typeface="Arial" panose="020B0604020202020204" pitchFamily="34" charset="0"/>
              <a:buChar char="•"/>
            </a:pPr>
            <a:endParaRPr lang="zh-CN" altLang="en-US" i="1">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768205" cy="460375"/>
          </a:xfrm>
          <a:prstGeom prst="rect">
            <a:avLst/>
          </a:prstGeom>
          <a:noFill/>
        </p:spPr>
        <p:txBody>
          <a:bodyPr wrap="square" rtlCol="0">
            <a:spAutoFit/>
          </a:bodyPr>
          <a:p>
            <a:r>
              <a:rPr lang="zh-CN" altLang="en-US" sz="2400" b="1">
                <a:solidFill>
                  <a:schemeClr val="bg2">
                    <a:lumMod val="10000"/>
                  </a:schemeClr>
                </a:solidFill>
                <a:latin typeface="微软雅黑" panose="020B0503020204020204" pitchFamily="34" charset="-122"/>
                <a:ea typeface="微软雅黑" panose="020B0503020204020204" pitchFamily="34" charset="-122"/>
              </a:rPr>
              <a:t>【</a:t>
            </a:r>
            <a:r>
              <a:rPr lang="en-US" altLang="zh-CN" sz="2400" b="1">
                <a:solidFill>
                  <a:schemeClr val="bg2">
                    <a:lumMod val="10000"/>
                  </a:schemeClr>
                </a:solidFill>
                <a:latin typeface="微软雅黑" panose="020B0503020204020204" pitchFamily="34" charset="-122"/>
                <a:ea typeface="微软雅黑" panose="020B0503020204020204" pitchFamily="34" charset="-122"/>
              </a:rPr>
              <a:t>“大喊、大叫”的其他表达</a:t>
            </a:r>
            <a:r>
              <a:rPr lang="zh-CN" altLang="en-US" sz="2400" b="1">
                <a:solidFill>
                  <a:schemeClr val="bg2">
                    <a:lumMod val="10000"/>
                  </a:schemeClr>
                </a:solidFill>
                <a:latin typeface="微软雅黑" panose="020B0503020204020204" pitchFamily="34" charset="-122"/>
                <a:ea typeface="微软雅黑" panose="020B0503020204020204" pitchFamily="34" charset="-122"/>
              </a:rPr>
              <a:t>】</a:t>
            </a:r>
            <a:endParaRPr lang="zh-CN" altLang="en-US"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523105"/>
          </a:xfrm>
          <a:prstGeom prst="rect">
            <a:avLst/>
          </a:prstGeom>
          <a:noFill/>
        </p:spPr>
        <p:txBody>
          <a:bodyPr wrap="square" rtlCol="0" anchor="t">
            <a:spAutoFit/>
          </a:bodyPr>
          <a:p>
            <a:r>
              <a:rPr lang="zh-CN" altLang="en-US" sz="2400"/>
              <a:t>1.他举起相机，兴奋地对父亲</a:t>
            </a:r>
            <a:r>
              <a:rPr lang="zh-CN" altLang="en-US" sz="2400" u="sng">
                <a:solidFill>
                  <a:schemeClr val="accent1"/>
                </a:solidFill>
              </a:rPr>
              <a:t>喊道</a:t>
            </a:r>
            <a:r>
              <a:rPr lang="zh-CN" altLang="en-US" sz="2400"/>
              <a:t>:“我拍到了。”</a:t>
            </a:r>
            <a:endParaRPr lang="zh-CN" altLang="en-US" sz="2400"/>
          </a:p>
          <a:p>
            <a:pPr marL="342900" indent="-342900">
              <a:buFont typeface="Arial" panose="020B0604020202020204" pitchFamily="34" charset="0"/>
              <a:buChar char="•"/>
            </a:pPr>
            <a:r>
              <a:rPr lang="zh-CN" altLang="en-US" sz="2400"/>
              <a:t> He raised his camera, </a:t>
            </a:r>
            <a:r>
              <a:rPr lang="zh-CN" altLang="en-US" sz="2400" u="sng">
                <a:solidFill>
                  <a:schemeClr val="accent1"/>
                </a:solidFill>
              </a:rPr>
              <a:t>yelling </a:t>
            </a:r>
            <a:r>
              <a:rPr lang="zh-CN" altLang="en-US" sz="2400"/>
              <a:t>to his father excitedly, “ I got it.”</a:t>
            </a:r>
            <a:endParaRPr lang="zh-CN" altLang="en-US" sz="2400"/>
          </a:p>
          <a:p>
            <a:pPr marL="342900" indent="-342900">
              <a:buFont typeface="Arial" panose="020B0604020202020204" pitchFamily="34" charset="0"/>
              <a:buChar char="•"/>
            </a:pPr>
            <a:endParaRPr lang="zh-CN" altLang="en-US" sz="2400"/>
          </a:p>
          <a:p>
            <a:r>
              <a:rPr lang="zh-CN" altLang="en-US" sz="2400"/>
              <a:t>2.安妮</a:t>
            </a:r>
            <a:r>
              <a:rPr lang="zh-CN" altLang="en-US" sz="2400" u="sng">
                <a:solidFill>
                  <a:schemeClr val="accent1"/>
                </a:solidFill>
              </a:rPr>
              <a:t>后悔地叫了一声</a:t>
            </a:r>
            <a:r>
              <a:rPr lang="zh-CN" altLang="en-US" sz="2400"/>
              <a:t>:“我真傻。”</a:t>
            </a:r>
            <a:endParaRPr lang="zh-CN" altLang="en-US" sz="2400"/>
          </a:p>
          <a:p>
            <a:pPr marL="342900" indent="-342900">
              <a:buFont typeface="Arial" panose="020B0604020202020204" pitchFamily="34" charset="0"/>
              <a:buChar char="•"/>
            </a:pPr>
            <a:r>
              <a:rPr lang="zh-CN" altLang="en-US" sz="2400"/>
              <a:t>Anne </a:t>
            </a:r>
            <a:r>
              <a:rPr lang="zh-CN" altLang="en-US" sz="2400" u="sng">
                <a:solidFill>
                  <a:schemeClr val="accent1"/>
                </a:solidFill>
              </a:rPr>
              <a:t>let out a cry of regret</a:t>
            </a:r>
            <a:r>
              <a:rPr lang="zh-CN" altLang="en-US" sz="2400"/>
              <a:t>, “I’m so silly.”</a:t>
            </a:r>
            <a:endParaRPr lang="zh-CN" altLang="en-US" sz="2400"/>
          </a:p>
          <a:p>
            <a:pPr marL="342900" indent="-342900">
              <a:buFont typeface="Arial" panose="020B0604020202020204" pitchFamily="34" charset="0"/>
              <a:buChar char="•"/>
            </a:pPr>
            <a:endParaRPr lang="zh-CN" altLang="en-US" sz="2400"/>
          </a:p>
          <a:p>
            <a:r>
              <a:rPr lang="zh-CN" altLang="en-US" sz="2400"/>
              <a:t>3.“恭喜你!你来了!他</a:t>
            </a:r>
            <a:r>
              <a:rPr lang="zh-CN" altLang="en-US" sz="2400" u="sng">
                <a:solidFill>
                  <a:schemeClr val="accent1"/>
                </a:solidFill>
              </a:rPr>
              <a:t>发自内心地、自豪地喊道</a:t>
            </a:r>
            <a:r>
              <a:rPr lang="zh-CN" altLang="en-US" sz="2400"/>
              <a:t>。</a:t>
            </a:r>
            <a:endParaRPr lang="zh-CN" altLang="en-US" sz="2400"/>
          </a:p>
          <a:p>
            <a:pPr marL="342900" indent="-342900">
              <a:buFont typeface="Arial" panose="020B0604020202020204" pitchFamily="34" charset="0"/>
              <a:buChar char="•"/>
            </a:pPr>
            <a:r>
              <a:rPr lang="zh-CN" altLang="en-US" sz="2400"/>
              <a:t>“Congratulations!You made it!” he </a:t>
            </a:r>
            <a:r>
              <a:rPr lang="zh-CN" altLang="en-US" sz="2400" u="sng">
                <a:solidFill>
                  <a:schemeClr val="accent1"/>
                </a:solidFill>
              </a:rPr>
              <a:t>exclaimed with genuine pride</a:t>
            </a:r>
            <a:r>
              <a:rPr lang="zh-CN" altLang="en-US" sz="2400"/>
              <a:t>.</a:t>
            </a:r>
            <a:endParaRPr lang="zh-CN" altLang="en-US" sz="2400"/>
          </a:p>
          <a:p>
            <a:pPr marL="342900" indent="-342900">
              <a:buFont typeface="Arial" panose="020B0604020202020204" pitchFamily="34" charset="0"/>
              <a:buChar char="•"/>
            </a:pPr>
            <a:endParaRPr lang="zh-CN" altLang="en-US" sz="2400"/>
          </a:p>
          <a:p>
            <a:r>
              <a:rPr lang="zh-CN" altLang="en-US" sz="2400"/>
              <a:t>4.崇拜者</a:t>
            </a:r>
            <a:r>
              <a:rPr lang="zh-CN" altLang="en-US" sz="2400" u="sng">
                <a:solidFill>
                  <a:schemeClr val="accent1"/>
                </a:solidFill>
              </a:rPr>
              <a:t>大声叫好</a:t>
            </a:r>
            <a:r>
              <a:rPr lang="zh-CN" altLang="en-US" sz="2400"/>
              <a:t>。</a:t>
            </a:r>
            <a:endParaRPr lang="zh-CN" altLang="en-US" sz="2400"/>
          </a:p>
          <a:p>
            <a:pPr marL="342900" indent="-342900">
              <a:buFont typeface="Arial" panose="020B0604020202020204" pitchFamily="34" charset="0"/>
              <a:buChar char="•"/>
            </a:pPr>
            <a:r>
              <a:rPr lang="zh-CN" altLang="en-US" sz="2400"/>
              <a:t>The fans </a:t>
            </a:r>
            <a:r>
              <a:rPr lang="zh-CN" altLang="en-US" sz="2400" u="sng">
                <a:solidFill>
                  <a:schemeClr val="accent1"/>
                </a:solidFill>
              </a:rPr>
              <a:t>roared out their approval</a:t>
            </a:r>
            <a:r>
              <a:rPr lang="zh-CN" altLang="en-US" sz="2400"/>
              <a:t>.</a:t>
            </a:r>
            <a:endParaRPr lang="zh-CN" altLang="en-US" sz="2400"/>
          </a:p>
          <a:p>
            <a:pPr indent="0">
              <a:buFont typeface="Arial" panose="020B0604020202020204" pitchFamily="34" charset="0"/>
              <a:buNone/>
            </a:pPr>
            <a:endParaRPr lang="zh-CN" altLang="en-US" sz="2400"/>
          </a:p>
        </p:txBody>
      </p:sp>
      <p:pic>
        <p:nvPicPr>
          <p:cNvPr id="133" name="图片 132"/>
          <p:cNvPicPr/>
          <p:nvPr>
            <p:custDataLst>
              <p:tags r:id="rId4"/>
            </p:custDataLst>
          </p:nvPr>
        </p:nvPicPr>
        <p:blipFill>
          <a:blip r:embed="rId5">
            <a:clrChange>
              <a:clrFrom>
                <a:srgbClr val="FDFDFD">
                  <a:alpha val="100000"/>
                </a:srgbClr>
              </a:clrFrom>
              <a:clrTo>
                <a:srgbClr val="FDFDFD">
                  <a:alpha val="100000"/>
                  <a:alpha val="0"/>
                </a:srgbClr>
              </a:clrTo>
            </a:clrChange>
          </a:blip>
          <a:srcRect l="16077" r="21374"/>
          <a:stretch>
            <a:fillRect/>
          </a:stretch>
        </p:blipFill>
        <p:spPr>
          <a:xfrm>
            <a:off x="6961505" y="1578610"/>
            <a:ext cx="5433695" cy="52546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technique/tekˈni:k/             n.技能;技术;技艺</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220345" y="837565"/>
            <a:ext cx="11466830" cy="2179955"/>
          </a:xfrm>
          <a:prstGeom prst="rect">
            <a:avLst/>
          </a:prstGeom>
          <a:noFill/>
        </p:spPr>
        <p:txBody>
          <a:bodyPr wrap="square" rtlCol="0" anchor="t">
            <a:noAutofit/>
          </a:bodyPr>
          <a:p>
            <a:r>
              <a:rPr sz="2400">
                <a:sym typeface="+mn-ea"/>
              </a:rPr>
              <a:t>1.为了学习更多的</a:t>
            </a:r>
            <a:r>
              <a:rPr sz="2400" u="sng">
                <a:solidFill>
                  <a:schemeClr val="accent1"/>
                </a:solidFill>
                <a:sym typeface="+mn-ea"/>
              </a:rPr>
              <a:t>急救技巧</a:t>
            </a:r>
            <a:r>
              <a:rPr sz="2400">
                <a:sym typeface="+mn-ea"/>
              </a:rPr>
              <a:t>，我呼吁你加入急救社区宣讲员团队。这样，你将有助于提高人们的急救意识，并增加他们获得信息的机会。</a:t>
            </a:r>
            <a:endParaRPr sz="2400">
              <a:sym typeface="+mn-ea"/>
            </a:endParaRPr>
          </a:p>
          <a:p>
            <a:pPr marL="342900" indent="-342900">
              <a:buFont typeface="Arial" panose="020B0604020202020204" pitchFamily="34" charset="0"/>
              <a:buChar char="•"/>
            </a:pPr>
            <a:r>
              <a:rPr sz="2400">
                <a:sym typeface="+mn-ea"/>
              </a:rPr>
              <a:t>To learn more</a:t>
            </a:r>
            <a:r>
              <a:rPr sz="2400" u="sng">
                <a:solidFill>
                  <a:schemeClr val="accent1"/>
                </a:solidFill>
                <a:sym typeface="+mn-ea"/>
              </a:rPr>
              <a:t> first-aid techniques</a:t>
            </a:r>
            <a:r>
              <a:rPr sz="2400">
                <a:sym typeface="+mn-ea"/>
              </a:rPr>
              <a:t>, I appeal to you to join the team of First Aid Community Advocates. That way, you'll help to raise people's awareness of giving first aid and increase their access to the information.</a:t>
            </a:r>
            <a:endParaRPr sz="2400">
              <a:sym typeface="+mn-ea"/>
            </a:endParaRPr>
          </a:p>
          <a:p>
            <a:endParaRPr sz="2400">
              <a:sym typeface="+mn-ea"/>
            </a:endParaRPr>
          </a:p>
          <a:p>
            <a:endParaRPr sz="2400">
              <a:sym typeface="+mn-ea"/>
            </a:endParaRPr>
          </a:p>
        </p:txBody>
      </p:sp>
      <p:pic>
        <p:nvPicPr>
          <p:cNvPr id="100" name="图片 99"/>
          <p:cNvPicPr/>
          <p:nvPr/>
        </p:nvPicPr>
        <p:blipFill>
          <a:blip r:embed="rId4"/>
          <a:stretch>
            <a:fillRect/>
          </a:stretch>
        </p:blipFill>
        <p:spPr>
          <a:xfrm>
            <a:off x="6506845" y="2962910"/>
            <a:ext cx="5667375" cy="3465830"/>
          </a:xfrm>
          <a:prstGeom prst="rect">
            <a:avLst/>
          </a:prstGeom>
          <a:noFill/>
          <a:ln w="9525">
            <a:noFill/>
          </a:ln>
        </p:spPr>
      </p:pic>
      <p:sp>
        <p:nvSpPr>
          <p:cNvPr id="2" name="文本框 1"/>
          <p:cNvSpPr txBox="1"/>
          <p:nvPr/>
        </p:nvSpPr>
        <p:spPr>
          <a:xfrm>
            <a:off x="264795" y="3284855"/>
            <a:ext cx="6096000" cy="3046095"/>
          </a:xfrm>
          <a:prstGeom prst="rect">
            <a:avLst/>
          </a:prstGeom>
          <a:noFill/>
        </p:spPr>
        <p:txBody>
          <a:bodyPr wrap="square" rtlCol="0" anchor="t">
            <a:spAutoFit/>
          </a:bodyPr>
          <a:p>
            <a:r>
              <a:rPr sz="2400">
                <a:sym typeface="+mn-ea"/>
              </a:rPr>
              <a:t>2.通过推动人们学习</a:t>
            </a:r>
            <a:r>
              <a:rPr sz="2400" u="sng">
                <a:solidFill>
                  <a:schemeClr val="accent1"/>
                </a:solidFill>
                <a:sym typeface="+mn-ea"/>
              </a:rPr>
              <a:t>救生技术</a:t>
            </a:r>
            <a:r>
              <a:rPr sz="2400">
                <a:sym typeface="+mn-ea"/>
              </a:rPr>
              <a:t>，你将有助于建立一个更好的社区，在那里人们可以在关键时刻正确而自信地进行急救护理。</a:t>
            </a:r>
            <a:endParaRPr sz="2400">
              <a:sym typeface="+mn-ea"/>
            </a:endParaRPr>
          </a:p>
          <a:p>
            <a:pPr marL="342900" indent="-342900" algn="l">
              <a:buFont typeface="Arial" panose="020B0604020202020204" pitchFamily="34" charset="0"/>
              <a:buChar char="•"/>
            </a:pPr>
            <a:r>
              <a:rPr sz="2400">
                <a:sym typeface="+mn-ea"/>
              </a:rPr>
              <a:t>By motivating people to learn </a:t>
            </a:r>
            <a:r>
              <a:rPr sz="2400" u="sng">
                <a:solidFill>
                  <a:schemeClr val="accent1"/>
                </a:solidFill>
                <a:sym typeface="+mn-ea"/>
              </a:rPr>
              <a:t>life-saving techniques</a:t>
            </a:r>
            <a:r>
              <a:rPr sz="2400">
                <a:sym typeface="+mn-ea"/>
              </a:rPr>
              <a:t>, you will contribute to building a better community where people may perform emergency care correctly and confidently at critical moments.</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768205" cy="460375"/>
          </a:xfrm>
          <a:prstGeom prst="rect">
            <a:avLst/>
          </a:prstGeom>
          <a:noFill/>
        </p:spPr>
        <p:txBody>
          <a:bodyPr wrap="square" rtlCol="0">
            <a:spAutoFit/>
          </a:bodyPr>
          <a:p>
            <a:r>
              <a:rPr lang="zh-CN" altLang="en-US" sz="2400" b="1">
                <a:solidFill>
                  <a:schemeClr val="bg2">
                    <a:lumMod val="10000"/>
                  </a:schemeClr>
                </a:solidFill>
                <a:latin typeface="微软雅黑" panose="020B0503020204020204" pitchFamily="34" charset="-122"/>
                <a:ea typeface="微软雅黑" panose="020B0503020204020204" pitchFamily="34" charset="-122"/>
              </a:rPr>
              <a:t>【</a:t>
            </a:r>
            <a:r>
              <a:rPr lang="en-US" altLang="zh-CN" sz="2400" b="1">
                <a:solidFill>
                  <a:schemeClr val="bg2">
                    <a:lumMod val="10000"/>
                  </a:schemeClr>
                </a:solidFill>
                <a:latin typeface="微软雅黑" panose="020B0503020204020204" pitchFamily="34" charset="-122"/>
                <a:ea typeface="微软雅黑" panose="020B0503020204020204" pitchFamily="34" charset="-122"/>
              </a:rPr>
              <a:t>“</a:t>
            </a:r>
            <a:r>
              <a:rPr lang="zh-CN" altLang="en-US" sz="2400" b="1">
                <a:solidFill>
                  <a:schemeClr val="bg2">
                    <a:lumMod val="10000"/>
                  </a:schemeClr>
                </a:solidFill>
                <a:latin typeface="微软雅黑" panose="020B0503020204020204" pitchFamily="34" charset="-122"/>
                <a:ea typeface="微软雅黑" panose="020B0503020204020204" pitchFamily="34" charset="-122"/>
              </a:rPr>
              <a:t>说</a:t>
            </a:r>
            <a:r>
              <a:rPr lang="en-US" altLang="zh-CN" sz="2400" b="1">
                <a:solidFill>
                  <a:schemeClr val="bg2">
                    <a:lumMod val="10000"/>
                  </a:schemeClr>
                </a:solidFill>
                <a:latin typeface="微软雅黑" panose="020B0503020204020204" pitchFamily="34" charset="-122"/>
                <a:ea typeface="微软雅黑" panose="020B0503020204020204" pitchFamily="34" charset="-122"/>
              </a:rPr>
              <a:t>”表达</a:t>
            </a:r>
            <a:r>
              <a:rPr lang="zh-CN" altLang="en-US" sz="2400" b="1">
                <a:solidFill>
                  <a:schemeClr val="bg2">
                    <a:lumMod val="10000"/>
                  </a:schemeClr>
                </a:solidFill>
                <a:latin typeface="微软雅黑" panose="020B0503020204020204" pitchFamily="34" charset="-122"/>
                <a:ea typeface="微软雅黑" panose="020B0503020204020204" pitchFamily="34" charset="-122"/>
              </a:rPr>
              <a:t>】</a:t>
            </a:r>
            <a:endParaRPr lang="zh-CN" altLang="en-US"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p>
            <a:pPr indent="0">
              <a:buFont typeface="Arial" panose="020B0604020202020204" pitchFamily="34" charset="0"/>
              <a:buNone/>
            </a:pPr>
            <a:r>
              <a:rPr lang="zh-CN" altLang="en-US"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表</a:t>
            </a:r>
            <a:r>
              <a:rPr lang="en-US" altLang="zh-CN"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说</a:t>
            </a:r>
            <a:r>
              <a:rPr lang="en-US" altLang="zh-CN"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的动词：</a:t>
            </a:r>
            <a:endParaRPr lang="zh-CN" altLang="en-US" sz="2400" b="1" u="sng">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indent="0">
              <a:buFont typeface="Arial" panose="020B0604020202020204" pitchFamily="34" charset="0"/>
              <a:buNone/>
            </a:pPr>
            <a:r>
              <a:rPr lang="zh-CN" altLang="en-US" sz="2400">
                <a:latin typeface="Times New Roman" panose="02020603050405020304" pitchFamily="18" charset="0"/>
                <a:cs typeface="Times New Roman" panose="02020603050405020304" pitchFamily="18" charset="0"/>
              </a:rPr>
              <a:t>declare（表明，宣称）；admit（承认）；detail（详细解释道）；emphasize（强调）；comfort （安慰）； add （补充说，继续说）；continue（继续）；repeat（重说）；scream（尖叫，大声叫）；exclaim（惊叫，呼喊）；scold（责备）；laugh（发笑）；chuckle（低声 轻笑）；sneer（嘲笑，讥讽）；shout（大声说，怒骂）；reply（回答）；sob（啜泣）；demand（要求）；command（命令）；suggest（建议）；persist（坚持）；remark（说起，评论）； agree（同意）；beg（恳求， 哀求）；announce（宣布）；explain（解释）；sigh（叹息）；correct（纠正）；whisper（耳语；小声说）；grunt（咕哝）；mumble（口齿不清地说）；stammer（结结巴巴地说）；stutter（结结巴巴地说）；groan（发牢骚）；grumble（嘟哝；发牢骚）；mutter（嘀咕；发牢骚）；complain（抱怨）；murmur（喃喃细语）； moan（呻吟，抱怨）； gabble（急促而含混不清地说）；gasp（气喘吁吁地说）；snarl（不耐烦地说）；snap（厉声说，怒气冲冲地说）；bellow （怒吼）；growl（怒吼）等。</a:t>
            </a:r>
            <a:endParaRPr lang="zh-CN" altLang="en-US" sz="2400">
              <a:latin typeface="Times New Roman" panose="02020603050405020304" pitchFamily="18" charset="0"/>
              <a:cs typeface="Times New Roman" panose="02020603050405020304" pitchFamily="18" charset="0"/>
            </a:endParaRPr>
          </a:p>
        </p:txBody>
      </p:sp>
      <p:pic>
        <p:nvPicPr>
          <p:cNvPr id="134" name="图片 133"/>
          <p:cNvPicPr/>
          <p:nvPr>
            <p:custDataLst>
              <p:tags r:id="rId4"/>
            </p:custDataLst>
          </p:nvPr>
        </p:nvPicPr>
        <p:blipFill>
          <a:blip r:embed="rId5"/>
          <a:stretch>
            <a:fillRect/>
          </a:stretch>
        </p:blipFill>
        <p:spPr>
          <a:xfrm>
            <a:off x="7177405" y="5300980"/>
            <a:ext cx="4877435" cy="14941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fellow/ˈfeləʊ/          a.同类的;同事的 n.男人</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2676525"/>
          </a:xfrm>
          <a:prstGeom prst="rect">
            <a:avLst/>
          </a:prstGeom>
          <a:noFill/>
        </p:spPr>
        <p:txBody>
          <a:bodyPr wrap="square" rtlCol="0" anchor="t">
            <a:spAutoFit/>
          </a:bodyPr>
          <a:p>
            <a:r>
              <a:rPr lang="zh-CN" altLang="en-US" sz="2400"/>
              <a:t>1.</a:t>
            </a:r>
            <a:r>
              <a:rPr lang="zh-CN" altLang="en-US" sz="2400" u="sng">
                <a:solidFill>
                  <a:schemeClr val="accent1"/>
                </a:solidFill>
              </a:rPr>
              <a:t>亲爱的同学们</a:t>
            </a:r>
            <a:r>
              <a:rPr lang="zh-CN" altLang="en-US" sz="2400"/>
              <a:t>，是时候采取措施保护我们唯一的海洋了。</a:t>
            </a:r>
            <a:endParaRPr lang="zh-CN" altLang="en-US" sz="2400"/>
          </a:p>
          <a:p>
            <a:pPr marL="342900" indent="-342900">
              <a:buFont typeface="Arial" panose="020B0604020202020204" pitchFamily="34" charset="0"/>
              <a:buChar char="•"/>
            </a:pPr>
            <a:r>
              <a:rPr lang="zh-CN" altLang="en-US" sz="2400" u="sng">
                <a:solidFill>
                  <a:schemeClr val="accent1"/>
                </a:solidFill>
              </a:rPr>
              <a:t>My dear fellow students</a:t>
            </a:r>
            <a:r>
              <a:rPr lang="zh-CN" altLang="en-US" sz="2400"/>
              <a:t>, it is high time that something should be done to protect our only ocean.</a:t>
            </a:r>
            <a:endParaRPr lang="zh-CN" altLang="en-US" sz="2400"/>
          </a:p>
          <a:p>
            <a:endParaRPr lang="zh-CN" altLang="en-US" sz="2400"/>
          </a:p>
          <a:p>
            <a:r>
              <a:rPr lang="zh-CN" altLang="en-US" sz="2400"/>
              <a:t>2.</a:t>
            </a:r>
            <a:r>
              <a:rPr lang="zh-CN" altLang="en-US" sz="2400" u="sng">
                <a:solidFill>
                  <a:schemeClr val="accent1"/>
                </a:solidFill>
              </a:rPr>
              <a:t>尊敬的评委，亲爱的同学们</a:t>
            </a:r>
            <a:r>
              <a:rPr lang="zh-CN" altLang="en-US" sz="2400"/>
              <a:t>，我很荣幸站在这里谈论“推广中国传统节日”。</a:t>
            </a:r>
            <a:endParaRPr lang="zh-CN" altLang="en-US" sz="2400"/>
          </a:p>
          <a:p>
            <a:pPr marL="342900" indent="-342900">
              <a:buFont typeface="Arial" panose="020B0604020202020204" pitchFamily="34" charset="0"/>
              <a:buChar char="•"/>
            </a:pPr>
            <a:r>
              <a:rPr lang="zh-CN" altLang="en-US" sz="2400" u="sng">
                <a:solidFill>
                  <a:schemeClr val="accent1"/>
                </a:solidFill>
              </a:rPr>
              <a:t>Distinguished judges and dear fellow students</a:t>
            </a:r>
            <a:r>
              <a:rPr lang="zh-CN" altLang="en-US" sz="2400"/>
              <a:t>, it is my honor to stand here and talk about “Promoting tradtional Chinese festivals.”</a:t>
            </a:r>
            <a:endParaRPr lang="zh-CN" altLang="en-US" sz="2400"/>
          </a:p>
        </p:txBody>
      </p:sp>
      <p:pic>
        <p:nvPicPr>
          <p:cNvPr id="137" name="图片 136"/>
          <p:cNvPicPr/>
          <p:nvPr>
            <p:custDataLst>
              <p:tags r:id="rId4"/>
            </p:custDataLst>
          </p:nvPr>
        </p:nvPicPr>
        <p:blipFill>
          <a:blip r:embed="rId5"/>
          <a:stretch>
            <a:fillRect/>
          </a:stretch>
        </p:blipFill>
        <p:spPr>
          <a:xfrm>
            <a:off x="6330315" y="3275330"/>
            <a:ext cx="5906770" cy="33775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choke/tʃəʊk/              vi.&amp;vt.(使)窒息;(使)哽咽</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p>
            <a:r>
              <a:rPr lang="zh-CN" altLang="en-US" sz="2400"/>
              <a:t>1.餐厅里的一个同学</a:t>
            </a:r>
            <a:r>
              <a:rPr lang="zh-CN" altLang="en-US" sz="2400" u="sng">
                <a:solidFill>
                  <a:schemeClr val="accent1"/>
                </a:solidFill>
              </a:rPr>
              <a:t>被牛排噎住了</a:t>
            </a:r>
            <a:r>
              <a:rPr lang="zh-CN" altLang="en-US" sz="2400"/>
              <a:t>，他捂着喉咙，脸都红了。</a:t>
            </a:r>
            <a:endParaRPr lang="zh-CN" altLang="en-US" sz="2400"/>
          </a:p>
          <a:p>
            <a:pPr marL="342900" indent="-342900">
              <a:buFont typeface="Arial" panose="020B0604020202020204" pitchFamily="34" charset="0"/>
              <a:buChar char="•"/>
            </a:pPr>
            <a:r>
              <a:rPr lang="zh-CN" altLang="en-US" sz="2400"/>
              <a:t>A fellow student at the restaurant </a:t>
            </a:r>
            <a:r>
              <a:rPr lang="zh-CN" altLang="en-US" sz="2400" u="sng">
                <a:solidFill>
                  <a:schemeClr val="accent1"/>
                </a:solidFill>
              </a:rPr>
              <a:t>was choking on some steak</a:t>
            </a:r>
            <a:r>
              <a:rPr lang="zh-CN" altLang="en-US" sz="2400"/>
              <a:t>, holding his throat with his face turning red.</a:t>
            </a:r>
            <a:endParaRPr lang="zh-CN" altLang="en-US" sz="2400"/>
          </a:p>
          <a:p>
            <a:endParaRPr lang="zh-CN" altLang="en-US" sz="2400"/>
          </a:p>
          <a:p>
            <a:r>
              <a:rPr lang="zh-CN" altLang="en-US" sz="2400"/>
              <a:t>2.“我受不了了。他</a:t>
            </a:r>
            <a:r>
              <a:rPr lang="zh-CN" altLang="en-US" sz="2400" u="sng">
                <a:solidFill>
                  <a:schemeClr val="accent1"/>
                </a:solidFill>
              </a:rPr>
              <a:t>哽咽着说</a:t>
            </a:r>
            <a:r>
              <a:rPr lang="zh-CN" altLang="en-US" sz="2400"/>
              <a:t>。</a:t>
            </a:r>
            <a:endParaRPr lang="zh-CN" altLang="en-US" sz="2400"/>
          </a:p>
          <a:p>
            <a:pPr marL="342900" indent="-342900">
              <a:buFont typeface="Arial" panose="020B0604020202020204" pitchFamily="34" charset="0"/>
              <a:buChar char="•"/>
            </a:pPr>
            <a:r>
              <a:rPr lang="zh-CN" altLang="en-US" sz="2400"/>
              <a:t>“I can’t bear it.” he </a:t>
            </a:r>
            <a:r>
              <a:rPr lang="zh-CN" altLang="en-US" sz="2400" u="sng">
                <a:solidFill>
                  <a:schemeClr val="accent1"/>
                </a:solidFill>
              </a:rPr>
              <a:t>said in a choked voice</a:t>
            </a:r>
            <a:r>
              <a:rPr lang="zh-CN" altLang="en-US" sz="2400"/>
              <a:t>.</a:t>
            </a:r>
            <a:endParaRPr lang="zh-CN" altLang="en-US" sz="2400"/>
          </a:p>
          <a:p>
            <a:endParaRPr lang="zh-CN" altLang="en-US" sz="2400"/>
          </a:p>
          <a:p>
            <a:r>
              <a:rPr lang="zh-CN" altLang="en-US" sz="2400"/>
              <a:t>3.看到爆米花都卖完了,他</a:t>
            </a:r>
            <a:r>
              <a:rPr lang="zh-CN" altLang="en-US" sz="2400" u="sng">
                <a:solidFill>
                  <a:schemeClr val="accent1"/>
                </a:solidFill>
              </a:rPr>
              <a:t>哽咽得说不出话来</a:t>
            </a:r>
            <a:r>
              <a:rPr lang="zh-CN" altLang="en-US" sz="2400"/>
              <a:t>。</a:t>
            </a:r>
            <a:endParaRPr lang="zh-CN" altLang="en-US" sz="2400"/>
          </a:p>
          <a:p>
            <a:pPr marL="342900" indent="-342900">
              <a:buFont typeface="Arial" panose="020B0604020202020204" pitchFamily="34" charset="0"/>
              <a:buChar char="•"/>
            </a:pPr>
            <a:r>
              <a:rPr lang="zh-CN" altLang="en-US" sz="2400"/>
              <a:t>Seeing all the popcorn sold out, he </a:t>
            </a:r>
            <a:r>
              <a:rPr lang="zh-CN" altLang="en-US" sz="2400" u="sng">
                <a:solidFill>
                  <a:schemeClr val="accent1"/>
                </a:solidFill>
              </a:rPr>
              <a:t>was too </a:t>
            </a:r>
            <a:endParaRPr lang="zh-CN" altLang="en-US" sz="2400" u="sng">
              <a:solidFill>
                <a:schemeClr val="accent1"/>
              </a:solidFill>
            </a:endParaRPr>
          </a:p>
          <a:p>
            <a:pPr indent="0">
              <a:buFont typeface="Arial" panose="020B0604020202020204" pitchFamily="34" charset="0"/>
              <a:buNone/>
            </a:pPr>
            <a:r>
              <a:rPr lang="zh-CN" altLang="en-US" sz="2400" u="sng">
                <a:solidFill>
                  <a:schemeClr val="accent1"/>
                </a:solidFill>
              </a:rPr>
              <a:t>choked with emotion to speak</a:t>
            </a:r>
            <a:r>
              <a:rPr lang="zh-CN" altLang="en-US" sz="2400"/>
              <a:t>. </a:t>
            </a:r>
            <a:endParaRPr lang="zh-CN" altLang="en-US" sz="2400"/>
          </a:p>
          <a:p>
            <a:endParaRPr lang="zh-CN" altLang="en-US" sz="2400"/>
          </a:p>
          <a:p>
            <a:r>
              <a:rPr lang="zh-CN" altLang="en-US" sz="2400"/>
              <a:t>4.我</a:t>
            </a:r>
            <a:r>
              <a:rPr lang="zh-CN" altLang="en-US" sz="2400" u="sng">
                <a:solidFill>
                  <a:schemeClr val="accent1"/>
                </a:solidFill>
              </a:rPr>
              <a:t>强忍着怒火</a:t>
            </a:r>
            <a:r>
              <a:rPr lang="zh-CN" altLang="en-US" sz="2400"/>
              <a:t>，尽量平静地和父母说话。</a:t>
            </a:r>
            <a:endParaRPr lang="zh-CN" altLang="en-US" sz="2400"/>
          </a:p>
          <a:p>
            <a:pPr marL="342900" indent="-342900">
              <a:buFont typeface="Arial" panose="020B0604020202020204" pitchFamily="34" charset="0"/>
              <a:buChar char="•"/>
            </a:pPr>
            <a:r>
              <a:rPr lang="zh-CN" altLang="en-US" sz="2400" u="sng">
                <a:solidFill>
                  <a:schemeClr val="accent1"/>
                </a:solidFill>
              </a:rPr>
              <a:t>Choking back my anger</a:t>
            </a:r>
            <a:r>
              <a:rPr lang="zh-CN" altLang="en-US" sz="2400"/>
              <a:t>, I tried to speak calm with my parents.</a:t>
            </a:r>
            <a:endParaRPr lang="zh-CN" altLang="en-US" sz="2400"/>
          </a:p>
        </p:txBody>
      </p:sp>
      <p:pic>
        <p:nvPicPr>
          <p:cNvPr id="138" name="图片 137"/>
          <p:cNvPicPr/>
          <p:nvPr>
            <p:custDataLst>
              <p:tags r:id="rId4"/>
            </p:custDataLst>
          </p:nvPr>
        </p:nvPicPr>
        <p:blipFill>
          <a:blip r:embed="rId5"/>
          <a:stretch>
            <a:fillRect/>
          </a:stretch>
        </p:blipFill>
        <p:spPr>
          <a:xfrm>
            <a:off x="6889750" y="1628775"/>
            <a:ext cx="5232400" cy="34982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151765"/>
            <a:ext cx="1007872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throat/θrəʊt/                                   n.咽喉;喉咙</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077460"/>
          </a:xfrm>
          <a:prstGeom prst="rect">
            <a:avLst/>
          </a:prstGeom>
          <a:noFill/>
        </p:spPr>
        <p:txBody>
          <a:bodyPr wrap="square" rtlCol="0" anchor="t">
            <a:spAutoFit/>
          </a:bodyPr>
          <a:p>
            <a:r>
              <a:rPr lang="zh-CN" altLang="en-US" sz="2400"/>
              <a:t>1.症状包括发烧和</a:t>
            </a:r>
            <a:r>
              <a:rPr lang="zh-CN" altLang="en-US" sz="2400" u="sng">
                <a:solidFill>
                  <a:schemeClr val="accent1"/>
                </a:solidFill>
              </a:rPr>
              <a:t>喉咙痛</a:t>
            </a:r>
            <a:r>
              <a:rPr lang="zh-CN" altLang="en-US" sz="2400"/>
              <a:t>。</a:t>
            </a:r>
            <a:endParaRPr lang="zh-CN" altLang="en-US" sz="2400"/>
          </a:p>
          <a:p>
            <a:pPr marL="342900" indent="-342900">
              <a:buFont typeface="Arial" panose="020B0604020202020204" pitchFamily="34" charset="0"/>
              <a:buChar char="•"/>
            </a:pPr>
            <a:r>
              <a:rPr lang="zh-CN" altLang="en-US" sz="2400"/>
              <a:t>Symptom include a fever and </a:t>
            </a:r>
            <a:r>
              <a:rPr lang="zh-CN" altLang="en-US" sz="2400" u="sng">
                <a:solidFill>
                  <a:schemeClr val="accent1"/>
                </a:solidFill>
              </a:rPr>
              <a:t>a sore throat</a:t>
            </a:r>
            <a:r>
              <a:rPr lang="zh-CN" altLang="en-US" sz="2400"/>
              <a:t>.</a:t>
            </a:r>
            <a:endParaRPr lang="zh-CN" altLang="en-US" sz="2400"/>
          </a:p>
          <a:p>
            <a:endParaRPr lang="zh-CN" altLang="en-US" sz="2400"/>
          </a:p>
          <a:p>
            <a:r>
              <a:rPr lang="zh-CN" altLang="en-US" sz="2400"/>
              <a:t>2.站在队伍前面，艾米丽</a:t>
            </a:r>
            <a:r>
              <a:rPr lang="zh-CN" altLang="en-US" sz="2400" u="sng">
                <a:solidFill>
                  <a:schemeClr val="accent1"/>
                </a:solidFill>
              </a:rPr>
              <a:t>感到喉咙发紧</a:t>
            </a:r>
            <a:r>
              <a:rPr lang="zh-CN" altLang="en-US" sz="2400"/>
              <a:t>，手心冒汗。</a:t>
            </a:r>
            <a:endParaRPr lang="zh-CN" altLang="en-US" sz="2400"/>
          </a:p>
          <a:p>
            <a:pPr marL="342900" indent="-342900">
              <a:buFont typeface="Arial" panose="020B0604020202020204" pitchFamily="34" charset="0"/>
              <a:buChar char="•"/>
            </a:pPr>
            <a:r>
              <a:rPr lang="zh-CN" altLang="en-US" sz="2400"/>
              <a:t>Standing in front of the line, Emily </a:t>
            </a:r>
            <a:r>
              <a:rPr lang="zh-CN" altLang="en-US" sz="2400" u="sng">
                <a:solidFill>
                  <a:schemeClr val="accent1"/>
                </a:solidFill>
              </a:rPr>
              <a:t>felt her throat tight</a:t>
            </a:r>
            <a:r>
              <a:rPr lang="zh-CN" altLang="en-US" sz="2400"/>
              <a:t> </a:t>
            </a:r>
            <a:endParaRPr lang="zh-CN" altLang="en-US" sz="2400"/>
          </a:p>
          <a:p>
            <a:pPr indent="0">
              <a:buFont typeface="Arial" panose="020B0604020202020204" pitchFamily="34" charset="0"/>
              <a:buNone/>
            </a:pPr>
            <a:r>
              <a:rPr lang="en-US" altLang="zh-CN" sz="2400"/>
              <a:t>    </a:t>
            </a:r>
            <a:r>
              <a:rPr lang="zh-CN" altLang="en-US" sz="2400"/>
              <a:t>and her palms sweating.</a:t>
            </a:r>
            <a:endParaRPr lang="zh-CN" altLang="en-US" sz="2400"/>
          </a:p>
          <a:p>
            <a:endParaRPr lang="zh-CN" altLang="en-US" sz="2400"/>
          </a:p>
          <a:p>
            <a:r>
              <a:rPr lang="zh-CN" altLang="en-US" sz="2400"/>
              <a:t>3.她讲话急促，急的好像她的</a:t>
            </a:r>
            <a:r>
              <a:rPr lang="zh-CN" altLang="en-US" sz="2400" u="sng">
                <a:solidFill>
                  <a:schemeClr val="accent1"/>
                </a:solidFill>
              </a:rPr>
              <a:t>心跳到嗓子眼一样</a:t>
            </a:r>
            <a:r>
              <a:rPr lang="zh-CN" altLang="en-US" sz="2400"/>
              <a:t>。</a:t>
            </a:r>
            <a:endParaRPr lang="zh-CN" altLang="en-US" sz="2400"/>
          </a:p>
          <a:p>
            <a:pPr marL="342900" indent="-342900">
              <a:buFont typeface="Arial" panose="020B0604020202020204" pitchFamily="34" charset="0"/>
              <a:buChar char="•"/>
            </a:pPr>
            <a:r>
              <a:rPr lang="zh-CN" altLang="en-US" sz="2400"/>
              <a:t>She spoke hurriedly, as if </a:t>
            </a:r>
            <a:r>
              <a:rPr lang="zh-CN" altLang="en-US" sz="2400" u="sng">
                <a:solidFill>
                  <a:schemeClr val="accent1"/>
                </a:solidFill>
              </a:rPr>
              <a:t>her heart had leaped into </a:t>
            </a:r>
            <a:endParaRPr lang="zh-CN" altLang="en-US" sz="2400" u="sng">
              <a:solidFill>
                <a:schemeClr val="accent1"/>
              </a:solidFill>
            </a:endParaRPr>
          </a:p>
          <a:p>
            <a:pPr indent="0">
              <a:buFont typeface="Arial" panose="020B0604020202020204" pitchFamily="34" charset="0"/>
              <a:buNone/>
            </a:pPr>
            <a:r>
              <a:rPr lang="en-US" altLang="zh-CN" sz="2400">
                <a:solidFill>
                  <a:schemeClr val="accent1"/>
                </a:solidFill>
              </a:rPr>
              <a:t>     </a:t>
            </a:r>
            <a:r>
              <a:rPr lang="zh-CN" altLang="en-US" sz="2400" u="sng">
                <a:solidFill>
                  <a:schemeClr val="accent1"/>
                </a:solidFill>
              </a:rPr>
              <a:t>her throat</a:t>
            </a:r>
            <a:r>
              <a:rPr lang="zh-CN" altLang="en-US" sz="2400"/>
              <a:t>.</a:t>
            </a:r>
            <a:endParaRPr lang="zh-CN" altLang="en-US" sz="1200"/>
          </a:p>
          <a:p>
            <a:pPr indent="0">
              <a:buFont typeface="Arial" panose="020B0604020202020204" pitchFamily="34" charset="0"/>
              <a:buNone/>
            </a:pPr>
            <a:endParaRPr lang="zh-CN" altLang="en-US" sz="1200"/>
          </a:p>
          <a:p>
            <a:r>
              <a:rPr lang="zh-CN" altLang="en-US" sz="2400"/>
              <a:t>4.他眼里含着感激的泪水,</a:t>
            </a:r>
            <a:r>
              <a:rPr lang="zh-CN" altLang="en-US" sz="2400" u="sng">
                <a:solidFill>
                  <a:schemeClr val="accent1"/>
                </a:solidFill>
              </a:rPr>
              <a:t>哽咽着</a:t>
            </a:r>
            <a:r>
              <a:rPr lang="zh-CN" altLang="en-US" sz="2400"/>
              <a:t>感谢这个过路人,“太感谢你了!”</a:t>
            </a:r>
            <a:endParaRPr lang="zh-CN" altLang="en-US" sz="2400"/>
          </a:p>
          <a:p>
            <a:pPr marL="342900" indent="-342900">
              <a:buFont typeface="Arial" panose="020B0604020202020204" pitchFamily="34" charset="0"/>
              <a:buChar char="•"/>
            </a:pPr>
            <a:r>
              <a:rPr lang="zh-CN" altLang="en-US" sz="2400"/>
              <a:t>With grateful tears in his eyes, he thanked the passer</a:t>
            </a:r>
            <a:r>
              <a:rPr lang="en-US" altLang="zh-CN" sz="2400"/>
              <a:t>-</a:t>
            </a:r>
            <a:r>
              <a:rPr lang="zh-CN" altLang="en-US" sz="2400"/>
              <a:t>by </a:t>
            </a:r>
            <a:r>
              <a:rPr lang="zh-CN" altLang="en-US" sz="2400" u="sng">
                <a:solidFill>
                  <a:schemeClr val="accent1"/>
                </a:solidFill>
              </a:rPr>
              <a:t>with a lump in his throat</a:t>
            </a:r>
            <a:r>
              <a:rPr lang="zh-CN" altLang="en-US" sz="2400"/>
              <a:t>, “Thank you so much!”</a:t>
            </a:r>
            <a:r>
              <a:rPr lang="zh-CN" altLang="en-US" sz="1400">
                <a:latin typeface="宋体" panose="02010600030101010101" pitchFamily="2" charset="-122"/>
                <a:ea typeface="宋体" panose="02010600030101010101" pitchFamily="2" charset="-122"/>
                <a:cs typeface="宋体" panose="02010600030101010101" pitchFamily="2" charset="-122"/>
              </a:rPr>
              <a:t> </a:t>
            </a:r>
            <a:r>
              <a:rPr lang="zh-CN" altLang="en-US" sz="1400" i="1">
                <a:solidFill>
                  <a:schemeClr val="tx2"/>
                </a:solidFill>
                <a:latin typeface="宋体" panose="02010600030101010101" pitchFamily="2" charset="-122"/>
                <a:ea typeface="宋体" panose="02010600030101010101" pitchFamily="2" charset="-122"/>
                <a:cs typeface="宋体" panose="02010600030101010101" pitchFamily="2" charset="-122"/>
                <a:sym typeface="+mn-ea"/>
              </a:rPr>
              <a:t>lump 肿块   lump in one's throat  因情绪激动而感到哽咽</a:t>
            </a:r>
            <a:endParaRPr lang="zh-CN" altLang="en-US" sz="1400" i="1">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41" name="图片 140"/>
          <p:cNvPicPr/>
          <p:nvPr>
            <p:custDataLst>
              <p:tags r:id="rId4"/>
            </p:custDataLst>
          </p:nvPr>
        </p:nvPicPr>
        <p:blipFill>
          <a:blip r:embed="rId5"/>
          <a:stretch>
            <a:fillRect/>
          </a:stretch>
        </p:blipFill>
        <p:spPr>
          <a:xfrm>
            <a:off x="7473950" y="814705"/>
            <a:ext cx="4632960" cy="3733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desperate/ˈdespərət/        adj.绝望的;孤注一掷的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513185" cy="5871210"/>
          </a:xfrm>
          <a:prstGeom prst="rect">
            <a:avLst/>
          </a:prstGeom>
          <a:noFill/>
        </p:spPr>
        <p:txBody>
          <a:bodyPr wrap="square" rtlCol="0" anchor="t">
            <a:spAutoFit/>
          </a:bodyPr>
          <a:p>
            <a:r>
              <a:rPr lang="zh-CN" altLang="en-US" sz="2400"/>
              <a:t>1.尽管我们很</a:t>
            </a:r>
            <a:r>
              <a:rPr lang="zh-CN" altLang="en-US" sz="2400" u="sng">
                <a:solidFill>
                  <a:schemeClr val="accent1"/>
                </a:solidFill>
              </a:rPr>
              <a:t>绝望</a:t>
            </a:r>
            <a:r>
              <a:rPr lang="zh-CN" altLang="en-US" sz="2400"/>
              <a:t>，但我们别无选择，只能留下来，和船一起沉没。</a:t>
            </a:r>
            <a:endParaRPr lang="zh-CN" altLang="en-US" sz="2400"/>
          </a:p>
          <a:p>
            <a:pPr marL="342900" indent="-342900">
              <a:buFont typeface="Arial" panose="020B0604020202020204" pitchFamily="34" charset="0"/>
              <a:buChar char="•"/>
            </a:pPr>
            <a:r>
              <a:rPr lang="zh-CN" altLang="en-US" sz="2400" u="sng">
                <a:solidFill>
                  <a:schemeClr val="accent1"/>
                </a:solidFill>
              </a:rPr>
              <a:t>Desperate</a:t>
            </a:r>
            <a:r>
              <a:rPr lang="zh-CN" altLang="en-US" sz="2400"/>
              <a:t> as we were, we had no choice but to stay, sinking with the boat.</a:t>
            </a:r>
            <a:endParaRPr lang="zh-CN" altLang="en-US" sz="2400"/>
          </a:p>
          <a:p>
            <a:endParaRPr lang="zh-CN" altLang="en-US" sz="2400"/>
          </a:p>
          <a:p>
            <a:r>
              <a:rPr lang="zh-CN" altLang="en-US" sz="2400"/>
              <a:t>2.洪水灾区的人们</a:t>
            </a:r>
            <a:r>
              <a:rPr lang="zh-CN" altLang="en-US" sz="2400" u="sng">
                <a:solidFill>
                  <a:schemeClr val="accent1"/>
                </a:solidFill>
              </a:rPr>
              <a:t>迫切需要帮助</a:t>
            </a:r>
            <a:r>
              <a:rPr lang="zh-CN" altLang="en-US" sz="2400"/>
              <a:t>。</a:t>
            </a:r>
            <a:endParaRPr lang="zh-CN" altLang="en-US" sz="2400"/>
          </a:p>
          <a:p>
            <a:pPr marL="342900" indent="-342900">
              <a:buFont typeface="Arial" panose="020B0604020202020204" pitchFamily="34" charset="0"/>
              <a:buChar char="•"/>
            </a:pPr>
            <a:r>
              <a:rPr lang="zh-CN" altLang="en-US" sz="2400"/>
              <a:t>People in flood-struck areas are</a:t>
            </a:r>
            <a:r>
              <a:rPr lang="zh-CN" altLang="en-US" sz="2400" u="sng">
                <a:solidFill>
                  <a:schemeClr val="accent1"/>
                </a:solidFill>
              </a:rPr>
              <a:t> </a:t>
            </a:r>
            <a:endParaRPr lang="zh-CN" altLang="en-US" sz="2400" u="sng">
              <a:solidFill>
                <a:schemeClr val="accent1"/>
              </a:solidFill>
            </a:endParaRPr>
          </a:p>
          <a:p>
            <a:pPr indent="0">
              <a:buFont typeface="Arial" panose="020B0604020202020204" pitchFamily="34" charset="0"/>
              <a:buNone/>
            </a:pPr>
            <a:r>
              <a:rPr lang="en-US" altLang="zh-CN" sz="2400">
                <a:solidFill>
                  <a:schemeClr val="accent1"/>
                </a:solidFill>
              </a:rPr>
              <a:t>    </a:t>
            </a:r>
            <a:r>
              <a:rPr lang="en-US" altLang="zh-CN" sz="2400" u="sng">
                <a:solidFill>
                  <a:schemeClr val="accent1"/>
                </a:solidFill>
              </a:rPr>
              <a:t> </a:t>
            </a:r>
            <a:r>
              <a:rPr lang="zh-CN" altLang="en-US" sz="2400" u="sng">
                <a:solidFill>
                  <a:schemeClr val="accent1"/>
                </a:solidFill>
              </a:rPr>
              <a:t>in desperate need of help</a:t>
            </a:r>
            <a:r>
              <a:rPr lang="zh-CN" altLang="en-US" sz="2400"/>
              <a:t>.</a:t>
            </a:r>
            <a:endParaRPr lang="zh-CN" altLang="en-US" sz="2400"/>
          </a:p>
          <a:p>
            <a:endParaRPr lang="zh-CN" altLang="en-US" sz="2400"/>
          </a:p>
          <a:p>
            <a:r>
              <a:rPr lang="zh-CN" altLang="en-US" sz="2400"/>
              <a:t>3.突然，她发现一架直升飞机朝她的方向飞来，</a:t>
            </a:r>
            <a:endParaRPr lang="zh-CN" altLang="en-US" sz="2400"/>
          </a:p>
          <a:p>
            <a:r>
              <a:rPr lang="zh-CN" altLang="en-US" sz="2400"/>
              <a:t>便</a:t>
            </a:r>
            <a:r>
              <a:rPr lang="zh-CN" altLang="en-US" sz="2400" u="sng">
                <a:solidFill>
                  <a:schemeClr val="accent1"/>
                </a:solidFill>
              </a:rPr>
              <a:t>拼命</a:t>
            </a:r>
            <a:r>
              <a:rPr lang="zh-CN" altLang="en-US" sz="2400"/>
              <a:t>挥舞着黄衬衫求救，希望里面的人能看到她。</a:t>
            </a:r>
            <a:endParaRPr lang="zh-CN" altLang="en-US" sz="2400"/>
          </a:p>
          <a:p>
            <a:r>
              <a:rPr lang="zh-CN" altLang="en-US" sz="2400" baseline="-25000"/>
              <a:t>2016年浙江卷高考读后续写 “夫妻吵架森林迷路”</a:t>
            </a:r>
            <a:endParaRPr lang="zh-CN" altLang="en-US" sz="2400" baseline="-25000"/>
          </a:p>
          <a:p>
            <a:pPr marL="342900" indent="-342900">
              <a:buFont typeface="Arial" panose="020B0604020202020204" pitchFamily="34" charset="0"/>
              <a:buChar char="•"/>
            </a:pPr>
            <a:r>
              <a:rPr lang="zh-CN" altLang="en-US" sz="2400"/>
              <a:t>Suddenly she found a helicopter flying in her direction and waved her yellow</a:t>
            </a:r>
            <a:endParaRPr lang="zh-CN" altLang="en-US" sz="2400"/>
          </a:p>
          <a:p>
            <a:r>
              <a:rPr lang="zh-CN" altLang="en-US" sz="2400"/>
              <a:t>shirt </a:t>
            </a:r>
            <a:r>
              <a:rPr lang="zh-CN" altLang="en-US" sz="2400" u="sng">
                <a:solidFill>
                  <a:schemeClr val="accent1"/>
                </a:solidFill>
              </a:rPr>
              <a:t>desperately </a:t>
            </a:r>
            <a:r>
              <a:rPr lang="zh-CN" altLang="en-US" sz="2400"/>
              <a:t>for help, hoping the people inside could see her.</a:t>
            </a:r>
            <a:endParaRPr lang="zh-CN" altLang="en-US" sz="2400"/>
          </a:p>
          <a:p>
            <a:endParaRPr lang="zh-CN" altLang="en-US" sz="2400"/>
          </a:p>
          <a:p>
            <a:r>
              <a:rPr lang="zh-CN" altLang="en-US" sz="2400"/>
              <a:t>4.绝望中，我终于看到一些载着救生员的船向我们驶来。</a:t>
            </a:r>
            <a:endParaRPr lang="zh-CN" altLang="en-US" sz="2400"/>
          </a:p>
          <a:p>
            <a:pPr marL="342900" indent="-342900">
              <a:buFont typeface="Arial" panose="020B0604020202020204" pitchFamily="34" charset="0"/>
              <a:buChar char="•"/>
            </a:pPr>
            <a:r>
              <a:rPr lang="zh-CN" altLang="en-US" sz="2400" u="sng">
                <a:solidFill>
                  <a:schemeClr val="accent1"/>
                </a:solidFill>
              </a:rPr>
              <a:t>In sheer desperation</a:t>
            </a:r>
            <a:r>
              <a:rPr lang="zh-CN" altLang="en-US" sz="2400"/>
              <a:t>, I finally caught sight of some boats with lifeguards on them heading towards us in the distance</a:t>
            </a:r>
            <a:r>
              <a:rPr lang="en-US" altLang="zh-CN" sz="2400"/>
              <a:t>.</a:t>
            </a:r>
            <a:endParaRPr lang="en-US" altLang="zh-CN" sz="2400"/>
          </a:p>
        </p:txBody>
      </p:sp>
      <p:pic>
        <p:nvPicPr>
          <p:cNvPr id="100" name="图片 99"/>
          <p:cNvPicPr/>
          <p:nvPr>
            <p:custDataLst>
              <p:tags r:id="rId4"/>
            </p:custDataLst>
          </p:nvPr>
        </p:nvPicPr>
        <p:blipFill>
          <a:blip r:embed="rId5"/>
          <a:srcRect l="7294" r="8092"/>
          <a:stretch>
            <a:fillRect/>
          </a:stretch>
        </p:blipFill>
        <p:spPr>
          <a:xfrm>
            <a:off x="7897495" y="1628775"/>
            <a:ext cx="4176395" cy="2806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help sb to one’s feet        帮助某人站起身来</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6369685"/>
          </a:xfrm>
          <a:prstGeom prst="rect">
            <a:avLst/>
          </a:prstGeom>
          <a:noFill/>
        </p:spPr>
        <p:txBody>
          <a:bodyPr wrap="square" rtlCol="0" anchor="t">
            <a:spAutoFit/>
          </a:bodyPr>
          <a:p>
            <a:r>
              <a:rPr lang="en-US" altLang="zh-CN" sz="2400"/>
              <a:t>1.</a:t>
            </a:r>
            <a:r>
              <a:rPr lang="zh-CN" altLang="en-US" sz="2400"/>
              <a:t>贝尔斯</a:t>
            </a:r>
            <a:r>
              <a:rPr lang="zh-CN" altLang="en-US" sz="2400" u="sng">
                <a:solidFill>
                  <a:schemeClr val="accent1"/>
                </a:solidFill>
              </a:rPr>
              <a:t>扶着那人站起来</a:t>
            </a:r>
            <a:r>
              <a:rPr lang="zh-CN" altLang="en-US" sz="2400"/>
              <a:t>，沿着小路慢慢挪动。两人在眩目的雨夹雪中跌跌撞撞，但贝尔斯从未失去希望。</a:t>
            </a:r>
            <a:endParaRPr lang="zh-CN" altLang="en-US" sz="2400"/>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Bales </a:t>
            </a:r>
            <a:r>
              <a:rPr lang="zh-CN" altLang="en-US" sz="2400" u="sng">
                <a:solidFill>
                  <a:schemeClr val="accent1"/>
                </a:solidFill>
                <a:latin typeface="Times New Roman" panose="02020603050405020304" pitchFamily="18" charset="0"/>
                <a:cs typeface="Times New Roman" panose="02020603050405020304" pitchFamily="18" charset="0"/>
              </a:rPr>
              <a:t>helped the man to his feet</a:t>
            </a:r>
            <a:r>
              <a:rPr lang="zh-CN" altLang="en-US" sz="2400">
                <a:latin typeface="Times New Roman" panose="02020603050405020304" pitchFamily="18" charset="0"/>
                <a:cs typeface="Times New Roman" panose="02020603050405020304" pitchFamily="18" charset="0"/>
              </a:rPr>
              <a:t> and inched along the trail.The two stumbled throught the blinding sleet,but Bales never lost hope.</a:t>
            </a:r>
            <a:endParaRPr lang="zh-CN" altLang="en-US"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t>     </a:t>
            </a:r>
            <a:r>
              <a:rPr lang="en-US" altLang="zh-CN" sz="1400" i="1">
                <a:solidFill>
                  <a:schemeClr val="tx2"/>
                </a:solidFill>
              </a:rPr>
              <a:t> inch[ɪntʃ]v.</a:t>
            </a:r>
            <a:r>
              <a:rPr lang="zh-CN" altLang="en-US" sz="1400" i="1">
                <a:solidFill>
                  <a:schemeClr val="tx2"/>
                </a:solidFill>
              </a:rPr>
              <a:t>缓慢移动</a:t>
            </a:r>
            <a:r>
              <a:rPr lang="en-US" altLang="zh-CN" sz="1400" i="1">
                <a:solidFill>
                  <a:schemeClr val="tx2"/>
                </a:solidFill>
              </a:rPr>
              <a:t>;</a:t>
            </a:r>
            <a:r>
              <a:rPr lang="zh-CN" altLang="en-US" sz="1400" i="1">
                <a:solidFill>
                  <a:schemeClr val="tx2"/>
                </a:solidFill>
              </a:rPr>
              <a:t>n.英寸;</a:t>
            </a:r>
            <a:endParaRPr lang="zh-CN" altLang="en-US" sz="1400" i="1">
              <a:solidFill>
                <a:schemeClr val="tx2"/>
              </a:solidFill>
            </a:endParaRPr>
          </a:p>
          <a:p>
            <a:endParaRPr lang="zh-CN" altLang="en-US" sz="2400"/>
          </a:p>
          <a:p>
            <a:r>
              <a:rPr lang="en-US" altLang="zh-CN" sz="2400"/>
              <a:t>2</a:t>
            </a:r>
            <a:r>
              <a:rPr lang="zh-CN" altLang="en-US" sz="2400"/>
              <a:t>.突然，他</a:t>
            </a:r>
            <a:r>
              <a:rPr lang="zh-CN" altLang="en-US" sz="2400" u="sng">
                <a:solidFill>
                  <a:schemeClr val="accent1"/>
                </a:solidFill>
              </a:rPr>
              <a:t>跳了起来</a:t>
            </a:r>
            <a:r>
              <a:rPr lang="zh-CN" altLang="en-US" sz="2400"/>
              <a:t>，喊道:“我有一个好主意。”</a:t>
            </a:r>
            <a:endParaRPr lang="zh-CN" altLang="en-US" sz="2400"/>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Suddenly, he</a:t>
            </a:r>
            <a:r>
              <a:rPr lang="zh-CN" altLang="en-US" sz="2400" u="sng">
                <a:solidFill>
                  <a:schemeClr val="accent1"/>
                </a:solidFill>
                <a:latin typeface="Times New Roman" panose="02020603050405020304" pitchFamily="18" charset="0"/>
                <a:cs typeface="Times New Roman" panose="02020603050405020304" pitchFamily="18" charset="0"/>
              </a:rPr>
              <a:t> sprang to his feet</a:t>
            </a:r>
            <a:r>
              <a:rPr lang="zh-CN" altLang="en-US" sz="2400">
                <a:latin typeface="Times New Roman" panose="02020603050405020304" pitchFamily="18" charset="0"/>
                <a:cs typeface="Times New Roman" panose="02020603050405020304" pitchFamily="18" charset="0"/>
              </a:rPr>
              <a:t> and cried,” I </a:t>
            </a:r>
            <a:endParaRPr lang="zh-CN" altLang="en-US" sz="240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had a great idea.</a:t>
            </a:r>
            <a:r>
              <a:rPr lang="zh-CN" altLang="en-US" sz="2400"/>
              <a:t>”</a:t>
            </a:r>
            <a:r>
              <a:rPr lang="en-US" altLang="zh-CN" sz="1400" i="1">
                <a:solidFill>
                  <a:schemeClr val="tx2"/>
                </a:solidFill>
                <a:latin typeface="宋体" panose="02010600030101010101" pitchFamily="2" charset="-122"/>
                <a:ea typeface="宋体" panose="02010600030101010101" pitchFamily="2" charset="-122"/>
                <a:cs typeface="宋体" panose="02010600030101010101" pitchFamily="2" charset="-122"/>
              </a:rPr>
              <a:t>spring[sprɪŋ]v.突然跳起；突然跃起;弹开;突然到来；</a:t>
            </a:r>
            <a:endParaRPr lang="en-US" altLang="zh-CN" sz="1400" i="1">
              <a:solidFill>
                <a:schemeClr val="tx2"/>
              </a:solidFill>
              <a:latin typeface="宋体" panose="02010600030101010101" pitchFamily="2" charset="-122"/>
              <a:ea typeface="宋体" panose="02010600030101010101" pitchFamily="2" charset="-122"/>
              <a:cs typeface="宋体" panose="02010600030101010101" pitchFamily="2" charset="-122"/>
            </a:endParaRPr>
          </a:p>
          <a:p>
            <a:endParaRPr lang="zh-CN" altLang="en-US" sz="2400"/>
          </a:p>
          <a:p>
            <a:r>
              <a:rPr lang="en-US" altLang="zh-CN" sz="2400"/>
              <a:t>3</a:t>
            </a:r>
            <a:r>
              <a:rPr lang="zh-CN" altLang="en-US" sz="2400"/>
              <a:t>.他</a:t>
            </a:r>
            <a:r>
              <a:rPr lang="zh-CN" altLang="en-US" sz="2400" u="sng">
                <a:solidFill>
                  <a:schemeClr val="accent1"/>
                </a:solidFill>
              </a:rPr>
              <a:t>费力地双腿颤抖地站了起来</a:t>
            </a:r>
            <a:r>
              <a:rPr lang="zh-CN" altLang="en-US" sz="2400"/>
              <a:t>。</a:t>
            </a:r>
            <a:endParaRPr lang="zh-CN" altLang="en-US" sz="2400"/>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With effort, he </a:t>
            </a:r>
            <a:r>
              <a:rPr lang="zh-CN" altLang="en-US" sz="2400" u="sng">
                <a:solidFill>
                  <a:schemeClr val="accent1"/>
                </a:solidFill>
                <a:latin typeface="Times New Roman" panose="02020603050405020304" pitchFamily="18" charset="0"/>
                <a:cs typeface="Times New Roman" panose="02020603050405020304" pitchFamily="18" charset="0"/>
              </a:rPr>
              <a:t>struggled to his feet on shaky legs</a:t>
            </a:r>
            <a:r>
              <a:rPr lang="zh-CN" altLang="en-US" sz="2400">
                <a:latin typeface="Times New Roman" panose="02020603050405020304" pitchFamily="18" charset="0"/>
                <a:cs typeface="Times New Roman" panose="02020603050405020304" pitchFamily="18" charset="0"/>
              </a:rPr>
              <a:t>. </a:t>
            </a:r>
            <a:endParaRPr lang="zh-CN" altLang="en-US" sz="2400">
              <a:latin typeface="Times New Roman" panose="02020603050405020304" pitchFamily="18" charset="0"/>
              <a:cs typeface="Times New Roman" panose="02020603050405020304" pitchFamily="18" charset="0"/>
            </a:endParaRPr>
          </a:p>
          <a:p>
            <a:endParaRPr lang="zh-CN" altLang="en-US" sz="2400"/>
          </a:p>
          <a:p>
            <a:r>
              <a:rPr lang="en-US" altLang="zh-CN" sz="2400"/>
              <a:t>4</a:t>
            </a:r>
            <a:r>
              <a:rPr lang="zh-CN" altLang="en-US" sz="2400"/>
              <a:t>.确认他们已经走了，我向雷恩打了个手势，我们</a:t>
            </a:r>
            <a:r>
              <a:rPr lang="zh-CN" altLang="en-US" sz="2400" u="sng">
                <a:solidFill>
                  <a:schemeClr val="accent1"/>
                </a:solidFill>
              </a:rPr>
              <a:t>站起来</a:t>
            </a:r>
            <a:r>
              <a:rPr lang="zh-CN" altLang="en-US" sz="2400"/>
              <a:t>，开始跑起来。</a:t>
            </a:r>
            <a:endParaRPr lang="zh-CN" altLang="en-US" sz="2400"/>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Confirming that they had gone, I signaled to Raine, and we </a:t>
            </a:r>
            <a:r>
              <a:rPr lang="zh-CN" altLang="en-US" sz="2400" u="sng">
                <a:solidFill>
                  <a:schemeClr val="accent1"/>
                </a:solidFill>
                <a:latin typeface="Times New Roman" panose="02020603050405020304" pitchFamily="18" charset="0"/>
                <a:cs typeface="Times New Roman" panose="02020603050405020304" pitchFamily="18" charset="0"/>
              </a:rPr>
              <a:t>rose to our feet </a:t>
            </a:r>
            <a:r>
              <a:rPr lang="zh-CN" altLang="en-US" sz="2400">
                <a:latin typeface="Times New Roman" panose="02020603050405020304" pitchFamily="18" charset="0"/>
                <a:cs typeface="Times New Roman" panose="02020603050405020304" pitchFamily="18" charset="0"/>
              </a:rPr>
              <a:t>and broke into a run.</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p:txBody>
      </p:sp>
      <p:pic>
        <p:nvPicPr>
          <p:cNvPr id="101" name="图片 100"/>
          <p:cNvPicPr/>
          <p:nvPr>
            <p:custDataLst>
              <p:tags r:id="rId4"/>
            </p:custDataLst>
          </p:nvPr>
        </p:nvPicPr>
        <p:blipFill>
          <a:blip r:embed="rId5"/>
          <a:stretch>
            <a:fillRect/>
          </a:stretch>
        </p:blipFill>
        <p:spPr>
          <a:xfrm>
            <a:off x="7321550" y="2061210"/>
            <a:ext cx="4799965" cy="33940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help sb to one’s feet        帮助某人站起身来</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523105"/>
          </a:xfrm>
          <a:prstGeom prst="rect">
            <a:avLst/>
          </a:prstGeom>
          <a:noFill/>
        </p:spPr>
        <p:txBody>
          <a:bodyPr wrap="square" rtlCol="0" anchor="t">
            <a:spAutoFit/>
          </a:bodyPr>
          <a:p>
            <a:r>
              <a:rPr lang="en-US" altLang="zh-CN" sz="2400"/>
              <a:t>5</a:t>
            </a:r>
            <a:r>
              <a:rPr lang="zh-CN" altLang="en-US" sz="2400"/>
              <a:t>.当她听到这个消息时,她</a:t>
            </a:r>
            <a:r>
              <a:rPr lang="zh-CN" altLang="en-US" sz="2400" u="sng">
                <a:solidFill>
                  <a:schemeClr val="accent1"/>
                </a:solidFill>
              </a:rPr>
              <a:t>跳了起来</a:t>
            </a:r>
            <a:r>
              <a:rPr lang="zh-CN" altLang="en-US" sz="2400"/>
              <a:t>。</a:t>
            </a:r>
            <a:endParaRPr lang="zh-CN" altLang="en-US" sz="2400"/>
          </a:p>
          <a:p>
            <a:pPr marL="342900" indent="-342900">
              <a:buFont typeface="Arial" panose="020B0604020202020204" pitchFamily="34" charset="0"/>
              <a:buChar char="•"/>
            </a:pPr>
            <a:r>
              <a:rPr lang="zh-CN" altLang="en-US" sz="2400"/>
              <a:t>She </a:t>
            </a:r>
            <a:r>
              <a:rPr lang="zh-CN" altLang="en-US" sz="2400" u="sng">
                <a:solidFill>
                  <a:schemeClr val="accent1"/>
                </a:solidFill>
              </a:rPr>
              <a:t>jumped to her feet</a:t>
            </a:r>
            <a:r>
              <a:rPr lang="zh-CN" altLang="en-US" sz="2400"/>
              <a:t> when she heard the news. </a:t>
            </a:r>
            <a:endParaRPr lang="zh-CN" altLang="en-US" sz="2400"/>
          </a:p>
          <a:p>
            <a:endParaRPr lang="zh-CN" altLang="en-US" sz="2400"/>
          </a:p>
          <a:p>
            <a:r>
              <a:rPr lang="en-US" altLang="zh-CN" sz="2400"/>
              <a:t>6</a:t>
            </a:r>
            <a:r>
              <a:rPr lang="zh-CN" altLang="en-US" sz="2400"/>
              <a:t>.她爸爸皱着眉头不耐烦地</a:t>
            </a:r>
            <a:r>
              <a:rPr lang="zh-CN" altLang="en-US" sz="2400" u="sng">
                <a:solidFill>
                  <a:schemeClr val="accent1"/>
                </a:solidFill>
              </a:rPr>
              <a:t>跺着脚</a:t>
            </a:r>
            <a:r>
              <a:rPr lang="zh-CN" altLang="en-US" sz="2400"/>
              <a:t>。</a:t>
            </a:r>
            <a:endParaRPr lang="zh-CN" altLang="en-US" sz="2400"/>
          </a:p>
          <a:p>
            <a:pPr marL="342900" indent="-342900">
              <a:buFont typeface="Arial" panose="020B0604020202020204" pitchFamily="34" charset="0"/>
              <a:buChar char="•"/>
            </a:pPr>
            <a:r>
              <a:rPr lang="zh-CN" altLang="en-US" sz="2400"/>
              <a:t>Her father frowned and </a:t>
            </a:r>
            <a:r>
              <a:rPr lang="zh-CN" altLang="en-US" sz="2400" u="sng">
                <a:solidFill>
                  <a:schemeClr val="accent1"/>
                </a:solidFill>
              </a:rPr>
              <a:t>tapped/stamped his feet</a:t>
            </a:r>
            <a:r>
              <a:rPr lang="zh-CN" altLang="en-US" sz="2400"/>
              <a:t> impatiently. </a:t>
            </a:r>
            <a:endParaRPr lang="zh-CN" altLang="en-US" sz="2400"/>
          </a:p>
          <a:p>
            <a:endParaRPr lang="zh-CN" altLang="en-US" sz="2400"/>
          </a:p>
          <a:p>
            <a:r>
              <a:rPr lang="en-US" altLang="zh-CN" sz="2400"/>
              <a:t>7</a:t>
            </a:r>
            <a:r>
              <a:rPr lang="zh-CN" altLang="en-US" sz="2400"/>
              <a:t>.她拖着脚步,</a:t>
            </a:r>
            <a:r>
              <a:rPr lang="zh-CN" altLang="en-US" sz="2400" u="sng">
                <a:solidFill>
                  <a:schemeClr val="accent1"/>
                </a:solidFill>
              </a:rPr>
              <a:t>很不情愿地跟随</a:t>
            </a:r>
            <a:r>
              <a:rPr lang="zh-CN" altLang="en-US" sz="2400"/>
              <a:t>父母回了家。</a:t>
            </a:r>
            <a:endParaRPr lang="zh-CN" altLang="en-US" sz="2400"/>
          </a:p>
          <a:p>
            <a:pPr marL="342900" indent="-342900">
              <a:buFont typeface="Arial" panose="020B0604020202020204" pitchFamily="34" charset="0"/>
              <a:buChar char="•"/>
            </a:pPr>
            <a:r>
              <a:rPr lang="zh-CN" altLang="en-US" sz="2400"/>
              <a:t>She </a:t>
            </a:r>
            <a:r>
              <a:rPr lang="zh-CN" altLang="en-US" sz="2400" u="sng">
                <a:solidFill>
                  <a:schemeClr val="accent1"/>
                </a:solidFill>
              </a:rPr>
              <a:t>dragged her feet</a:t>
            </a:r>
            <a:r>
              <a:rPr lang="zh-CN" altLang="en-US" sz="2400"/>
              <a:t> as she unwillingly followed her parents home.</a:t>
            </a:r>
            <a:endParaRPr lang="zh-CN" altLang="en-US" sz="2400"/>
          </a:p>
          <a:p>
            <a:endParaRPr lang="zh-CN" altLang="en-US" sz="2400"/>
          </a:p>
          <a:p>
            <a:r>
              <a:rPr lang="en-US" altLang="zh-CN" sz="2400"/>
              <a:t>8</a:t>
            </a:r>
            <a:r>
              <a:rPr lang="zh-CN" altLang="en-US" sz="2400"/>
              <a:t>.一到家她就脱下鞋子,</a:t>
            </a:r>
            <a:r>
              <a:rPr lang="zh-CN" altLang="en-US" sz="2400" u="sng">
                <a:solidFill>
                  <a:schemeClr val="accent1"/>
                </a:solidFill>
              </a:rPr>
              <a:t>光着脚</a:t>
            </a:r>
            <a:r>
              <a:rPr lang="zh-CN" altLang="en-US" sz="2400"/>
              <a:t>飞快地冲到自己卧室中。</a:t>
            </a:r>
            <a:endParaRPr lang="zh-CN" altLang="en-US" sz="2400"/>
          </a:p>
          <a:p>
            <a:pPr marL="342900" indent="-342900">
              <a:buFont typeface="Arial" panose="020B0604020202020204" pitchFamily="34" charset="0"/>
              <a:buChar char="•"/>
            </a:pPr>
            <a:r>
              <a:rPr lang="zh-CN" altLang="en-US" sz="2400"/>
              <a:t>On arriving home, she took off her shoes and dashed into her</a:t>
            </a:r>
            <a:endParaRPr lang="zh-CN" altLang="en-US" sz="2400"/>
          </a:p>
          <a:p>
            <a:pPr indent="0">
              <a:buFont typeface="Arial" panose="020B0604020202020204" pitchFamily="34" charset="0"/>
              <a:buNone/>
            </a:pPr>
            <a:r>
              <a:rPr lang="en-US" altLang="zh-CN" sz="2400"/>
              <a:t>   </a:t>
            </a:r>
            <a:r>
              <a:rPr lang="zh-CN" altLang="en-US" sz="2400"/>
              <a:t> bedroom</a:t>
            </a:r>
            <a:r>
              <a:rPr lang="zh-CN" altLang="en-US" sz="2400" u="sng">
                <a:solidFill>
                  <a:schemeClr val="accent1"/>
                </a:solidFill>
              </a:rPr>
              <a:t> in bare feet.</a:t>
            </a:r>
            <a:endParaRPr lang="zh-CN" altLang="en-US" sz="2400" u="sng">
              <a:solidFill>
                <a:schemeClr val="accent1"/>
              </a:solidFill>
            </a:endParaRPr>
          </a:p>
        </p:txBody>
      </p:sp>
      <p:pic>
        <p:nvPicPr>
          <p:cNvPr id="103" name="图片 102"/>
          <p:cNvPicPr/>
          <p:nvPr>
            <p:custDataLst>
              <p:tags r:id="rId4"/>
            </p:custDataLst>
          </p:nvPr>
        </p:nvPicPr>
        <p:blipFill>
          <a:blip r:embed="rId5"/>
          <a:stretch>
            <a:fillRect/>
          </a:stretch>
        </p:blipFill>
        <p:spPr>
          <a:xfrm>
            <a:off x="9121775" y="717550"/>
            <a:ext cx="2988310" cy="3117850"/>
          </a:xfrm>
          <a:prstGeom prst="rect">
            <a:avLst/>
          </a:prstGeom>
          <a:noFill/>
          <a:ln w="9525">
            <a:noFill/>
          </a:ln>
        </p:spPr>
      </p:pic>
      <p:pic>
        <p:nvPicPr>
          <p:cNvPr id="104" name="图片 103"/>
          <p:cNvPicPr/>
          <p:nvPr>
            <p:custDataLst>
              <p:tags r:id="rId6"/>
            </p:custDataLst>
          </p:nvPr>
        </p:nvPicPr>
        <p:blipFill>
          <a:blip r:embed="rId7"/>
          <a:stretch>
            <a:fillRect/>
          </a:stretch>
        </p:blipFill>
        <p:spPr>
          <a:xfrm>
            <a:off x="8378825" y="3756660"/>
            <a:ext cx="3904615" cy="30937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25309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practical/ˈpræktɪkl/             a.切实可行的;实际的   </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7776845" cy="1938020"/>
          </a:xfrm>
          <a:prstGeom prst="rect">
            <a:avLst/>
          </a:prstGeom>
          <a:noFill/>
        </p:spPr>
        <p:txBody>
          <a:bodyPr wrap="square" rtlCol="0" anchor="t">
            <a:spAutoFit/>
          </a:bodyPr>
          <a:p>
            <a:r>
              <a:rPr lang="zh-CN" altLang="en-US" sz="2400"/>
              <a:t>1.除了</a:t>
            </a:r>
            <a:r>
              <a:rPr lang="zh-CN" altLang="en-US" sz="2400" u="sng">
                <a:solidFill>
                  <a:schemeClr val="accent1"/>
                </a:solidFill>
              </a:rPr>
              <a:t>实用技能</a:t>
            </a:r>
            <a:r>
              <a:rPr lang="zh-CN" altLang="en-US" sz="2400"/>
              <a:t>外，培训课程还教授团队合作，鼓励自我价值和促进社区感。</a:t>
            </a:r>
            <a:endParaRPr lang="zh-CN" altLang="en-US" sz="2400"/>
          </a:p>
          <a:p>
            <a:pPr marL="342900" indent="-342900">
              <a:buFont typeface="Arial" panose="020B0604020202020204" pitchFamily="34" charset="0"/>
              <a:buChar char="•"/>
            </a:pPr>
            <a:r>
              <a:rPr lang="zh-CN" altLang="en-US" sz="2400"/>
              <a:t>In addition to </a:t>
            </a:r>
            <a:r>
              <a:rPr lang="zh-CN" altLang="en-US" sz="2400" u="sng">
                <a:solidFill>
                  <a:schemeClr val="accent1"/>
                </a:solidFill>
              </a:rPr>
              <a:t>practical skills</a:t>
            </a:r>
            <a:r>
              <a:rPr lang="zh-CN" altLang="en-US" sz="2400"/>
              <a:t>, the training lessons teach team work, encourage self-worth and promote feeling of community.</a:t>
            </a:r>
            <a:endParaRPr lang="zh-CN" altLang="en-US" sz="2400"/>
          </a:p>
        </p:txBody>
      </p:sp>
      <p:pic>
        <p:nvPicPr>
          <p:cNvPr id="2" name="图片 1"/>
          <p:cNvPicPr>
            <a:picLocks noChangeAspect="1"/>
          </p:cNvPicPr>
          <p:nvPr>
            <p:custDataLst>
              <p:tags r:id="rId4"/>
            </p:custDataLst>
          </p:nvPr>
        </p:nvPicPr>
        <p:blipFill>
          <a:blip r:embed="rId5"/>
          <a:stretch>
            <a:fillRect/>
          </a:stretch>
        </p:blipFill>
        <p:spPr>
          <a:xfrm>
            <a:off x="8545830" y="764540"/>
            <a:ext cx="3249295" cy="3590925"/>
          </a:xfrm>
          <a:prstGeom prst="rect">
            <a:avLst/>
          </a:prstGeom>
        </p:spPr>
      </p:pic>
      <p:pic>
        <p:nvPicPr>
          <p:cNvPr id="105" name="图片 104"/>
          <p:cNvPicPr/>
          <p:nvPr/>
        </p:nvPicPr>
        <p:blipFill>
          <a:blip r:embed="rId6"/>
          <a:stretch>
            <a:fillRect/>
          </a:stretch>
        </p:blipFill>
        <p:spPr>
          <a:xfrm>
            <a:off x="5665470" y="3356610"/>
            <a:ext cx="2740025" cy="3305810"/>
          </a:xfrm>
          <a:prstGeom prst="rect">
            <a:avLst/>
          </a:prstGeom>
          <a:noFill/>
          <a:ln w="9525">
            <a:noFill/>
          </a:ln>
        </p:spPr>
      </p:pic>
      <p:sp>
        <p:nvSpPr>
          <p:cNvPr id="4" name="文本框 3"/>
          <p:cNvSpPr txBox="1"/>
          <p:nvPr/>
        </p:nvSpPr>
        <p:spPr>
          <a:xfrm>
            <a:off x="193040" y="3356610"/>
            <a:ext cx="5354955" cy="2306955"/>
          </a:xfrm>
          <a:prstGeom prst="rect">
            <a:avLst/>
          </a:prstGeom>
          <a:noFill/>
        </p:spPr>
        <p:txBody>
          <a:bodyPr wrap="square" rtlCol="0" anchor="t">
            <a:spAutoFit/>
          </a:bodyPr>
          <a:p>
            <a:r>
              <a:rPr lang="zh-CN" altLang="en-US" sz="2400">
                <a:sym typeface="+mn-ea"/>
              </a:rPr>
              <a:t>2.这对帮助学生获得一些</a:t>
            </a:r>
            <a:r>
              <a:rPr lang="zh-CN" altLang="en-US" sz="2400" b="1">
                <a:solidFill>
                  <a:schemeClr val="accent1"/>
                </a:solidFill>
                <a:sym typeface="+mn-ea"/>
              </a:rPr>
              <a:t>实际的社会经验</a:t>
            </a:r>
            <a:r>
              <a:rPr lang="zh-CN" altLang="en-US" sz="2400">
                <a:sym typeface="+mn-ea"/>
              </a:rPr>
              <a:t>，提高综合能力是有意义和有益的。</a:t>
            </a:r>
            <a:endParaRPr lang="zh-CN" altLang="en-US" sz="2400"/>
          </a:p>
          <a:p>
            <a:pPr marL="342900" indent="-342900" algn="l">
              <a:buFont typeface="Arial" panose="020B0604020202020204" pitchFamily="34" charset="0"/>
              <a:buChar char="•"/>
            </a:pPr>
            <a:r>
              <a:rPr lang="zh-CN" altLang="en-US" sz="2400">
                <a:sym typeface="+mn-ea"/>
              </a:rPr>
              <a:t>It is meaningful and beneficial in helping students gain some </a:t>
            </a:r>
            <a:r>
              <a:rPr lang="zh-CN" altLang="en-US" sz="2400" u="sng">
                <a:solidFill>
                  <a:schemeClr val="accent1"/>
                </a:solidFill>
                <a:sym typeface="+mn-ea"/>
              </a:rPr>
              <a:t>practical social experience </a:t>
            </a:r>
            <a:r>
              <a:rPr lang="zh-CN" altLang="en-US" sz="2400">
                <a:sym typeface="+mn-ea"/>
              </a:rPr>
              <a:t>as well as promote all-around ability.</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fist/fɪst/          n.拳;拳头</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7406005" cy="5501640"/>
          </a:xfrm>
          <a:prstGeom prst="rect">
            <a:avLst/>
          </a:prstGeom>
          <a:noFill/>
        </p:spPr>
        <p:txBody>
          <a:bodyPr wrap="square" rtlCol="0" anchor="t">
            <a:spAutoFit/>
          </a:bodyPr>
          <a:p>
            <a:r>
              <a:rPr lang="zh-CN" altLang="en-US" sz="2400"/>
              <a:t>1.</a:t>
            </a:r>
            <a:r>
              <a:rPr lang="zh-CN" altLang="en-US" sz="2400" u="sng">
                <a:solidFill>
                  <a:schemeClr val="accent1"/>
                </a:solidFill>
              </a:rPr>
              <a:t>握紧拳头</a:t>
            </a:r>
            <a:r>
              <a:rPr lang="zh-CN" altLang="en-US" sz="2400"/>
              <a:t>并摇晃它几乎总是意味着某人生气并威胁另一个人。</a:t>
            </a:r>
            <a:endParaRPr lang="zh-CN" altLang="en-US" sz="2400"/>
          </a:p>
          <a:p>
            <a:pPr marL="342900" indent="-342900">
              <a:buFont typeface="Arial" panose="020B0604020202020204" pitchFamily="34" charset="0"/>
              <a:buChar char="•"/>
            </a:pPr>
            <a:r>
              <a:rPr lang="zh-CN" altLang="en-US" sz="2400" u="sng">
                <a:solidFill>
                  <a:schemeClr val="accent1"/>
                </a:solidFill>
              </a:rPr>
              <a:t>Making a fist </a:t>
            </a:r>
            <a:r>
              <a:rPr lang="zh-CN" altLang="en-US" sz="2400"/>
              <a:t>and shaking it almost always means that someone </a:t>
            </a:r>
            <a:endParaRPr lang="zh-CN" altLang="en-US" sz="2400"/>
          </a:p>
          <a:p>
            <a:pPr indent="0">
              <a:buFont typeface="Arial" panose="020B0604020202020204" pitchFamily="34" charset="0"/>
              <a:buNone/>
            </a:pPr>
            <a:r>
              <a:rPr lang="en-US" altLang="zh-CN" sz="2400"/>
              <a:t>    </a:t>
            </a:r>
            <a:r>
              <a:rPr lang="zh-CN" altLang="en-US" sz="2400"/>
              <a:t>is angry and threatening another person.</a:t>
            </a:r>
            <a:endParaRPr lang="zh-CN" altLang="en-US" sz="2400"/>
          </a:p>
          <a:p>
            <a:endParaRPr lang="zh-CN" altLang="en-US" sz="2400"/>
          </a:p>
          <a:p>
            <a:r>
              <a:rPr lang="zh-CN" altLang="en-US" sz="2400"/>
              <a:t>2.我</a:t>
            </a:r>
            <a:r>
              <a:rPr lang="zh-CN" altLang="en-US" sz="2400" u="sng">
                <a:solidFill>
                  <a:schemeClr val="accent1"/>
                </a:solidFill>
              </a:rPr>
              <a:t>攥紧拳头</a:t>
            </a:r>
            <a:r>
              <a:rPr lang="zh-CN" altLang="en-US" sz="2400"/>
              <a:t>，咬紧牙关，鼓起了勇气。</a:t>
            </a:r>
            <a:endParaRPr lang="zh-CN" altLang="en-US" sz="2400"/>
          </a:p>
          <a:p>
            <a:pPr marL="342900" indent="-342900">
              <a:buFont typeface="Arial" panose="020B0604020202020204" pitchFamily="34" charset="0"/>
              <a:buChar char="•"/>
            </a:pPr>
            <a:r>
              <a:rPr lang="zh-CN" altLang="en-US" sz="2400" u="sng">
                <a:solidFill>
                  <a:schemeClr val="accent1"/>
                </a:solidFill>
              </a:rPr>
              <a:t>Clenching my fists</a:t>
            </a:r>
            <a:r>
              <a:rPr lang="zh-CN" altLang="en-US" sz="2400"/>
              <a:t> and gritting my teeth, I plucked up my courage.</a:t>
            </a:r>
            <a:endParaRPr lang="zh-CN" altLang="en-US" sz="2400"/>
          </a:p>
          <a:p>
            <a:endParaRPr lang="zh-CN" altLang="en-US" sz="2400"/>
          </a:p>
          <a:p>
            <a:r>
              <a:rPr lang="zh-CN" altLang="en-US" sz="2400"/>
              <a:t>3.看到冰淇淋车，马克斯哭了起来，</a:t>
            </a:r>
            <a:r>
              <a:rPr lang="zh-CN" altLang="en-US" sz="2400" u="sng">
                <a:solidFill>
                  <a:schemeClr val="accent1"/>
                </a:solidFill>
              </a:rPr>
              <a:t>向空中挥舞着拳头</a:t>
            </a:r>
            <a:r>
              <a:rPr lang="zh-CN" altLang="en-US" sz="2400"/>
              <a:t>。</a:t>
            </a:r>
            <a:endParaRPr lang="zh-CN" altLang="en-US" sz="2400"/>
          </a:p>
          <a:p>
            <a:r>
              <a:rPr lang="zh-CN" altLang="en-US" sz="2400" baseline="-25000"/>
              <a:t>浙江名校新高考研究联盟202212读后续写“追赶冰淇淋车”</a:t>
            </a:r>
            <a:endParaRPr lang="zh-CN" altLang="en-US" sz="2400" baseline="-25000"/>
          </a:p>
          <a:p>
            <a:pPr marL="342900" indent="-342900">
              <a:buFont typeface="Arial" panose="020B0604020202020204" pitchFamily="34" charset="0"/>
              <a:buChar char="•"/>
            </a:pPr>
            <a:r>
              <a:rPr lang="zh-CN" altLang="en-US" sz="2400"/>
              <a:t>Max cried at this sight of the ice-cream truck,</a:t>
            </a:r>
            <a:endParaRPr lang="zh-CN" altLang="en-US" sz="2400"/>
          </a:p>
          <a:p>
            <a:pPr indent="0">
              <a:buFont typeface="Arial" panose="020B0604020202020204" pitchFamily="34" charset="0"/>
              <a:buNone/>
            </a:pPr>
            <a:r>
              <a:rPr lang="en-US" altLang="zh-CN" sz="2400">
                <a:solidFill>
                  <a:schemeClr val="accent1"/>
                </a:solidFill>
              </a:rPr>
              <a:t>   </a:t>
            </a:r>
            <a:r>
              <a:rPr lang="en-US" altLang="zh-CN" sz="2400" u="sng">
                <a:solidFill>
                  <a:schemeClr val="accent1"/>
                </a:solidFill>
              </a:rPr>
              <a:t> </a:t>
            </a:r>
            <a:r>
              <a:rPr lang="zh-CN" altLang="en-US" sz="2400" u="sng">
                <a:solidFill>
                  <a:schemeClr val="accent1"/>
                </a:solidFill>
              </a:rPr>
              <a:t> throwing a fist in the air</a:t>
            </a:r>
            <a:r>
              <a:rPr lang="zh-CN" altLang="en-US" sz="2400"/>
              <a:t>.</a:t>
            </a:r>
            <a:endParaRPr lang="zh-CN" altLang="en-US" sz="2400"/>
          </a:p>
        </p:txBody>
      </p:sp>
      <p:pic>
        <p:nvPicPr>
          <p:cNvPr id="109" name="图片 108"/>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8329930" y="-11430"/>
            <a:ext cx="4017010" cy="3302635"/>
          </a:xfrm>
          <a:prstGeom prst="rect">
            <a:avLst/>
          </a:prstGeom>
          <a:noFill/>
          <a:ln w="9525">
            <a:noFill/>
          </a:ln>
        </p:spPr>
      </p:pic>
      <p:pic>
        <p:nvPicPr>
          <p:cNvPr id="110" name="图片 109"/>
          <p:cNvPicPr/>
          <p:nvPr>
            <p:custDataLst>
              <p:tags r:id="rId6"/>
            </p:custDataLst>
          </p:nvPr>
        </p:nvPicPr>
        <p:blipFill>
          <a:blip r:embed="rId7"/>
          <a:stretch>
            <a:fillRect/>
          </a:stretch>
        </p:blipFill>
        <p:spPr>
          <a:xfrm>
            <a:off x="7609840" y="3342005"/>
            <a:ext cx="4040505" cy="35159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grab/græb/           vt.抓住;攫取 n.抓取;抢夺</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p>
            <a:r>
              <a:rPr lang="zh-CN" altLang="en-US" sz="2400"/>
              <a:t>1.她</a:t>
            </a:r>
            <a:r>
              <a:rPr lang="zh-CN" altLang="en-US" sz="2400" u="sng">
                <a:solidFill>
                  <a:schemeClr val="accent1"/>
                </a:solidFill>
              </a:rPr>
              <a:t>抓起桌上的药盒</a:t>
            </a:r>
            <a:r>
              <a:rPr lang="zh-CN" altLang="en-US" sz="2400"/>
              <a:t>，拿出一个棉签、酒精和创可贴。</a:t>
            </a:r>
            <a:endParaRPr lang="zh-CN" altLang="en-US" sz="2400"/>
          </a:p>
          <a:p>
            <a:pPr marL="342900" indent="-342900">
              <a:buFont typeface="Arial" panose="020B0604020202020204" pitchFamily="34" charset="0"/>
              <a:buChar char="•"/>
            </a:pPr>
            <a:r>
              <a:rPr lang="zh-CN" altLang="en-US" sz="2400"/>
              <a:t>She proceeded to </a:t>
            </a:r>
            <a:r>
              <a:rPr lang="zh-CN" altLang="en-US" sz="2400" u="sng">
                <a:solidFill>
                  <a:schemeClr val="accent1"/>
                </a:solidFill>
              </a:rPr>
              <a:t>grab the medicine box</a:t>
            </a:r>
            <a:r>
              <a:rPr lang="zh-CN" altLang="en-US" sz="2400" u="sng"/>
              <a:t> </a:t>
            </a:r>
            <a:r>
              <a:rPr lang="zh-CN" altLang="en-US" sz="2400" u="sng">
                <a:solidFill>
                  <a:schemeClr val="accent1"/>
                </a:solidFill>
              </a:rPr>
              <a:t>on the table</a:t>
            </a:r>
            <a:r>
              <a:rPr lang="zh-CN" altLang="en-US" sz="2400"/>
              <a:t> and took out a cotton bud, alcohol and a woundplast.</a:t>
            </a:r>
            <a:endParaRPr lang="zh-CN" altLang="en-US" sz="2400"/>
          </a:p>
          <a:p>
            <a:endParaRPr lang="zh-CN" altLang="en-US" sz="2400"/>
          </a:p>
          <a:p>
            <a:r>
              <a:rPr lang="zh-CN" altLang="en-US" sz="2400"/>
              <a:t>2.爱瑞斯的叫声</a:t>
            </a:r>
            <a:r>
              <a:rPr lang="zh-CN" altLang="en-US" sz="2400" u="sng">
                <a:solidFill>
                  <a:schemeClr val="accent1"/>
                </a:solidFill>
              </a:rPr>
              <a:t>引起了她的注意</a:t>
            </a:r>
            <a:r>
              <a:rPr lang="zh-CN" altLang="en-US" sz="2400"/>
              <a:t>。</a:t>
            </a:r>
            <a:endParaRPr lang="zh-CN" altLang="en-US" sz="2400"/>
          </a:p>
          <a:p>
            <a:pPr marL="342900" indent="-342900">
              <a:buFont typeface="Arial" panose="020B0604020202020204" pitchFamily="34" charset="0"/>
              <a:buChar char="•"/>
            </a:pPr>
            <a:r>
              <a:rPr lang="zh-CN" altLang="en-US" sz="2400"/>
              <a:t>The cry of Iris had</a:t>
            </a:r>
            <a:r>
              <a:rPr lang="zh-CN" altLang="en-US" sz="2400" u="sng">
                <a:solidFill>
                  <a:schemeClr val="accent1"/>
                </a:solidFill>
              </a:rPr>
              <a:t> grabbed her attention</a:t>
            </a:r>
            <a:r>
              <a:rPr lang="zh-CN" altLang="en-US" sz="2400"/>
              <a:t>.</a:t>
            </a:r>
            <a:endParaRPr lang="zh-CN" altLang="en-US" sz="2400"/>
          </a:p>
          <a:p>
            <a:endParaRPr lang="zh-CN" altLang="en-US" sz="2400"/>
          </a:p>
          <a:p>
            <a:r>
              <a:rPr lang="zh-CN" altLang="en-US" sz="2400"/>
              <a:t>3.</a:t>
            </a:r>
            <a:r>
              <a:rPr lang="zh-CN" altLang="en-US" sz="2400" u="sng">
                <a:solidFill>
                  <a:schemeClr val="accent1"/>
                </a:solidFill>
              </a:rPr>
              <a:t>最吸引我的是</a:t>
            </a:r>
            <a:r>
              <a:rPr lang="zh-CN" altLang="en-US" sz="2400"/>
              <a:t>，我可以通过不时地参考YOUTH来开阔</a:t>
            </a:r>
            <a:endParaRPr lang="zh-CN" altLang="en-US" sz="2400"/>
          </a:p>
          <a:p>
            <a:r>
              <a:rPr lang="zh-CN" altLang="en-US" sz="2400"/>
              <a:t>我的视野。</a:t>
            </a:r>
            <a:r>
              <a:rPr lang="zh-CN" altLang="en-US" sz="2400" baseline="-25000"/>
              <a:t>2021全国卷I高考应用文“Youth and me”</a:t>
            </a:r>
            <a:endParaRPr lang="zh-CN" altLang="en-US" sz="2400" baseline="-25000"/>
          </a:p>
          <a:p>
            <a:pPr marL="342900" indent="-342900">
              <a:buFont typeface="Arial" panose="020B0604020202020204" pitchFamily="34" charset="0"/>
              <a:buChar char="•"/>
            </a:pPr>
            <a:r>
              <a:rPr lang="zh-CN" altLang="en-US" sz="2400" u="sng">
                <a:solidFill>
                  <a:schemeClr val="accent1"/>
                </a:solidFill>
              </a:rPr>
              <a:t>What grabs me most</a:t>
            </a:r>
            <a:r>
              <a:rPr lang="zh-CN" altLang="en-US" sz="2400"/>
              <a:t> is that I can broaden my horizons </a:t>
            </a:r>
            <a:endParaRPr lang="zh-CN" altLang="en-US" sz="2400"/>
          </a:p>
          <a:p>
            <a:pPr indent="0">
              <a:buFont typeface="Arial" panose="020B0604020202020204" pitchFamily="34" charset="0"/>
              <a:buNone/>
            </a:pPr>
            <a:r>
              <a:rPr lang="zh-CN" altLang="en-US" sz="2400"/>
              <a:t>by referring to YOUTH from time to time.</a:t>
            </a:r>
            <a:endParaRPr lang="zh-CN" altLang="en-US" sz="2400"/>
          </a:p>
          <a:p>
            <a:endParaRPr lang="zh-CN" altLang="en-US" sz="2400"/>
          </a:p>
          <a:p>
            <a:r>
              <a:rPr lang="zh-CN" altLang="en-US" sz="2400"/>
              <a:t>4.一个巨浪</a:t>
            </a:r>
            <a:r>
              <a:rPr lang="zh-CN" altLang="en-US" sz="2400" u="sng">
                <a:solidFill>
                  <a:schemeClr val="accent1"/>
                </a:solidFill>
              </a:rPr>
              <a:t>抓住了</a:t>
            </a:r>
            <a:r>
              <a:rPr lang="zh-CN" altLang="en-US" sz="2400"/>
              <a:t>爸爸，把他从甲板上卷了下来。一眨眼，他就被大海吞没了，永远消失了。</a:t>
            </a:r>
            <a:endParaRPr lang="zh-CN" altLang="en-US" sz="2400"/>
          </a:p>
          <a:p>
            <a:pPr marL="342900" indent="-342900">
              <a:buFont typeface="Arial" panose="020B0604020202020204" pitchFamily="34" charset="0"/>
              <a:buChar char="•"/>
            </a:pPr>
            <a:r>
              <a:rPr lang="zh-CN" altLang="en-US" sz="2400"/>
              <a:t>A rough wave </a:t>
            </a:r>
            <a:r>
              <a:rPr lang="zh-CN" altLang="en-US" sz="2400" u="sng">
                <a:solidFill>
                  <a:schemeClr val="accent1"/>
                </a:solidFill>
              </a:rPr>
              <a:t>grabbed hold of</a:t>
            </a:r>
            <a:r>
              <a:rPr lang="zh-CN" altLang="en-US" sz="2400"/>
              <a:t> papa and swept him off the deck. In a blink, he was swallowed up by the sea and gone forever.</a:t>
            </a:r>
            <a:endParaRPr lang="zh-CN" altLang="en-US" sz="2400"/>
          </a:p>
        </p:txBody>
      </p:sp>
      <p:pic>
        <p:nvPicPr>
          <p:cNvPr id="113" name="图片 112"/>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639050" y="1429385"/>
            <a:ext cx="4563110" cy="43999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sense of touch/sens əv tʌtʃ/          触觉</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64795" y="852805"/>
            <a:ext cx="11752580" cy="5572125"/>
          </a:xfrm>
          <a:prstGeom prst="rect">
            <a:avLst/>
          </a:prstGeom>
          <a:noFill/>
        </p:spPr>
        <p:txBody>
          <a:bodyPr wrap="square" rtlCol="0" anchor="t">
            <a:noAutofit/>
          </a:bodyPr>
          <a:p>
            <a:r>
              <a:rPr sz="2400">
                <a:latin typeface="+mn-ea"/>
                <a:cs typeface="+mn-ea"/>
              </a:rPr>
              <a:t>1.失落感/负罪感/幽默感/方向感/责任感</a:t>
            </a:r>
            <a:endParaRPr sz="2400">
              <a:latin typeface="+mn-ea"/>
              <a:cs typeface="+mn-ea"/>
            </a:endParaRPr>
          </a:p>
          <a:p>
            <a:pPr marL="342900" indent="-342900">
              <a:buFont typeface="Arial" panose="020B0604020202020204" pitchFamily="34" charset="0"/>
              <a:buChar char="•"/>
            </a:pPr>
            <a:r>
              <a:rPr sz="2400" u="sng">
                <a:solidFill>
                  <a:schemeClr val="accent1"/>
                </a:solidFill>
                <a:latin typeface="+mn-ea"/>
                <a:cs typeface="+mn-ea"/>
              </a:rPr>
              <a:t>sense of</a:t>
            </a:r>
            <a:r>
              <a:rPr sz="2400">
                <a:latin typeface="+mn-ea"/>
                <a:cs typeface="+mn-ea"/>
              </a:rPr>
              <a:t> loss/guilt/humor/direction/responsibility</a:t>
            </a:r>
            <a:endParaRPr sz="2400">
              <a:latin typeface="+mn-ea"/>
              <a:cs typeface="+mn-ea"/>
            </a:endParaRPr>
          </a:p>
          <a:p>
            <a:r>
              <a:rPr sz="2400">
                <a:latin typeface="+mn-ea"/>
                <a:cs typeface="+mn-ea"/>
              </a:rPr>
              <a:t>2.我的</a:t>
            </a:r>
            <a:r>
              <a:rPr sz="2400" u="sng">
                <a:solidFill>
                  <a:schemeClr val="accent1"/>
                </a:solidFill>
                <a:latin typeface="+mn-ea"/>
                <a:cs typeface="+mn-ea"/>
              </a:rPr>
              <a:t>责任感</a:t>
            </a:r>
            <a:r>
              <a:rPr sz="2400">
                <a:latin typeface="+mn-ea"/>
                <a:cs typeface="+mn-ea"/>
              </a:rPr>
              <a:t>会让我成为一位合格的自愿者。</a:t>
            </a:r>
            <a:endParaRPr sz="2400">
              <a:latin typeface="+mn-ea"/>
              <a:cs typeface="+mn-ea"/>
            </a:endParaRPr>
          </a:p>
          <a:p>
            <a:pPr marL="342900" indent="-342900">
              <a:buFont typeface="Arial" panose="020B0604020202020204" pitchFamily="34" charset="0"/>
              <a:buChar char="•"/>
            </a:pPr>
            <a:r>
              <a:rPr sz="2400">
                <a:latin typeface="+mn-ea"/>
                <a:cs typeface="+mn-ea"/>
              </a:rPr>
              <a:t>My </a:t>
            </a:r>
            <a:r>
              <a:rPr sz="2400" u="sng">
                <a:solidFill>
                  <a:schemeClr val="accent1"/>
                </a:solidFill>
                <a:latin typeface="+mn-ea"/>
                <a:cs typeface="+mn-ea"/>
              </a:rPr>
              <a:t>sense of responsibility</a:t>
            </a:r>
            <a:r>
              <a:rPr sz="2400">
                <a:latin typeface="+mn-ea"/>
                <a:cs typeface="+mn-ea"/>
              </a:rPr>
              <a:t> will make me a </a:t>
            </a:r>
            <a:endParaRPr sz="2400">
              <a:latin typeface="+mn-ea"/>
              <a:cs typeface="+mn-ea"/>
            </a:endParaRPr>
          </a:p>
          <a:p>
            <a:pPr indent="0">
              <a:buFont typeface="Arial" panose="020B0604020202020204" pitchFamily="34" charset="0"/>
              <a:buNone/>
            </a:pPr>
            <a:r>
              <a:rPr lang="en-US" sz="2400">
                <a:latin typeface="+mn-ea"/>
                <a:cs typeface="+mn-ea"/>
              </a:rPr>
              <a:t>    </a:t>
            </a:r>
            <a:r>
              <a:rPr sz="2400">
                <a:latin typeface="+mn-ea"/>
                <a:cs typeface="+mn-ea"/>
              </a:rPr>
              <a:t>qualified volunteer.</a:t>
            </a:r>
            <a:endParaRPr sz="2400">
              <a:latin typeface="+mn-ea"/>
              <a:cs typeface="+mn-ea"/>
            </a:endParaRPr>
          </a:p>
          <a:p>
            <a:r>
              <a:rPr sz="2400">
                <a:latin typeface="+mn-ea"/>
                <a:cs typeface="+mn-ea"/>
              </a:rPr>
              <a:t>3.她对大自然的力量和人类的脆弱</a:t>
            </a:r>
            <a:r>
              <a:rPr sz="2400" u="sng">
                <a:solidFill>
                  <a:schemeClr val="accent1"/>
                </a:solidFill>
                <a:latin typeface="+mn-ea"/>
                <a:cs typeface="+mn-ea"/>
              </a:rPr>
              <a:t>感到敬畏和惊奇</a:t>
            </a:r>
            <a:r>
              <a:rPr sz="2400">
                <a:latin typeface="+mn-ea"/>
                <a:cs typeface="+mn-ea"/>
              </a:rPr>
              <a:t>。</a:t>
            </a:r>
            <a:r>
              <a:rPr sz="2400" baseline="-25000">
                <a:latin typeface="+mn-ea"/>
                <a:cs typeface="+mn-ea"/>
              </a:rPr>
              <a:t>2023年湖南猜题卷 “山中徒步救人”</a:t>
            </a:r>
            <a:endParaRPr sz="2400" baseline="-25000">
              <a:latin typeface="+mn-ea"/>
              <a:cs typeface="+mn-ea"/>
            </a:endParaRPr>
          </a:p>
          <a:p>
            <a:pPr marL="342900" indent="-342900">
              <a:buFont typeface="Arial" panose="020B0604020202020204" pitchFamily="34" charset="0"/>
              <a:buChar char="•"/>
            </a:pPr>
            <a:r>
              <a:rPr sz="2400">
                <a:latin typeface="+mn-ea"/>
                <a:cs typeface="+mn-ea"/>
              </a:rPr>
              <a:t>She felt </a:t>
            </a:r>
            <a:r>
              <a:rPr sz="2400" u="sng">
                <a:solidFill>
                  <a:schemeClr val="accent1"/>
                </a:solidFill>
                <a:latin typeface="+mn-ea"/>
                <a:cs typeface="+mn-ea"/>
              </a:rPr>
              <a:t>a sense of awe and wonder </a:t>
            </a:r>
            <a:r>
              <a:rPr sz="2400">
                <a:latin typeface="+mn-ea"/>
                <a:cs typeface="+mn-ea"/>
              </a:rPr>
              <a:t>at the power of nature and the fragility of human beings.</a:t>
            </a:r>
            <a:endParaRPr sz="2400">
              <a:latin typeface="+mn-ea"/>
              <a:cs typeface="+mn-ea"/>
            </a:endParaRPr>
          </a:p>
          <a:p>
            <a:r>
              <a:rPr sz="2400">
                <a:latin typeface="+mn-ea"/>
                <a:cs typeface="+mn-ea"/>
              </a:rPr>
              <a:t>4.当我停好车，踏上长满黑莓的小路时，</a:t>
            </a:r>
            <a:r>
              <a:rPr sz="2400" u="sng">
                <a:solidFill>
                  <a:schemeClr val="accent1"/>
                </a:solidFill>
                <a:latin typeface="+mn-ea"/>
                <a:cs typeface="+mn-ea"/>
              </a:rPr>
              <a:t>一种熟悉的感觉</a:t>
            </a:r>
            <a:r>
              <a:rPr sz="2400">
                <a:latin typeface="+mn-ea"/>
                <a:cs typeface="+mn-ea"/>
              </a:rPr>
              <a:t>涌上心头。</a:t>
            </a:r>
            <a:r>
              <a:rPr sz="2400" baseline="-25000">
                <a:latin typeface="+mn-ea"/>
                <a:cs typeface="+mn-ea"/>
              </a:rPr>
              <a:t>2023年1月浙江高考读后续写“蜂鸟情”</a:t>
            </a:r>
            <a:endParaRPr sz="2400" baseline="-25000">
              <a:latin typeface="+mn-ea"/>
              <a:cs typeface="+mn-ea"/>
            </a:endParaRPr>
          </a:p>
          <a:p>
            <a:pPr marL="342900" indent="-342900">
              <a:buFont typeface="Arial" panose="020B0604020202020204" pitchFamily="34" charset="0"/>
              <a:buChar char="•"/>
            </a:pPr>
            <a:r>
              <a:rPr sz="2400">
                <a:latin typeface="+mn-ea"/>
                <a:cs typeface="+mn-ea"/>
              </a:rPr>
              <a:t>As I parked my car, stepped onto the blackberry-lined path,</a:t>
            </a:r>
            <a:r>
              <a:rPr sz="2400" u="sng">
                <a:solidFill>
                  <a:schemeClr val="accent1"/>
                </a:solidFill>
                <a:latin typeface="+mn-ea"/>
                <a:cs typeface="+mn-ea"/>
              </a:rPr>
              <a:t> a sense of familiarity </a:t>
            </a:r>
            <a:r>
              <a:rPr sz="2400">
                <a:latin typeface="+mn-ea"/>
                <a:cs typeface="+mn-ea"/>
              </a:rPr>
              <a:t>washed over me.</a:t>
            </a:r>
            <a:endParaRPr sz="2400">
              <a:latin typeface="+mn-ea"/>
              <a:cs typeface="+mn-ea"/>
            </a:endParaRPr>
          </a:p>
          <a:p>
            <a:r>
              <a:rPr sz="2400">
                <a:latin typeface="+mn-ea"/>
                <a:cs typeface="+mn-ea"/>
              </a:rPr>
              <a:t>5.充满了</a:t>
            </a:r>
            <a:r>
              <a:rPr sz="2400" u="sng">
                <a:solidFill>
                  <a:schemeClr val="accent1"/>
                </a:solidFill>
                <a:latin typeface="+mn-ea"/>
                <a:cs typeface="+mn-ea"/>
              </a:rPr>
              <a:t>成就感</a:t>
            </a:r>
            <a:r>
              <a:rPr sz="2400">
                <a:latin typeface="+mn-ea"/>
                <a:cs typeface="+mn-ea"/>
              </a:rPr>
              <a:t>，我意识到我必须接受新的挑战来挖掘我的潜力。</a:t>
            </a:r>
            <a:r>
              <a:rPr sz="2400" baseline="-25000">
                <a:latin typeface="+mn-ea"/>
                <a:cs typeface="+mn-ea"/>
              </a:rPr>
              <a:t>2023年全国卷I读后续写“参加作文比赛”</a:t>
            </a:r>
            <a:endParaRPr sz="2400" baseline="-25000">
              <a:latin typeface="+mn-ea"/>
              <a:cs typeface="+mn-ea"/>
            </a:endParaRPr>
          </a:p>
          <a:p>
            <a:pPr marL="342900" indent="-342900">
              <a:buFont typeface="Arial" panose="020B0604020202020204" pitchFamily="34" charset="0"/>
              <a:buChar char="•"/>
            </a:pPr>
            <a:r>
              <a:rPr sz="2400">
                <a:latin typeface="+mn-ea"/>
                <a:cs typeface="+mn-ea"/>
              </a:rPr>
              <a:t>Filled with </a:t>
            </a:r>
            <a:r>
              <a:rPr sz="2400" u="sng">
                <a:solidFill>
                  <a:schemeClr val="accent1"/>
                </a:solidFill>
                <a:latin typeface="+mn-ea"/>
                <a:cs typeface="+mn-ea"/>
              </a:rPr>
              <a:t>a sense of accomplishment</a:t>
            </a:r>
            <a:r>
              <a:rPr sz="2400">
                <a:latin typeface="+mn-ea"/>
                <a:cs typeface="+mn-ea"/>
              </a:rPr>
              <a:t>, I realized I must take on new challenges to explore my potentials.</a:t>
            </a:r>
            <a:endParaRPr sz="2400">
              <a:latin typeface="+mn-ea"/>
              <a:cs typeface="+mn-ea"/>
            </a:endParaRPr>
          </a:p>
        </p:txBody>
      </p:sp>
      <p:pic>
        <p:nvPicPr>
          <p:cNvPr id="100" name="图片 99"/>
          <p:cNvPicPr/>
          <p:nvPr>
            <p:custDataLst>
              <p:tags r:id="rId4"/>
            </p:custDataLst>
          </p:nvPr>
        </p:nvPicPr>
        <p:blipFill>
          <a:blip r:embed="rId5"/>
          <a:stretch>
            <a:fillRect/>
          </a:stretch>
        </p:blipFill>
        <p:spPr>
          <a:xfrm>
            <a:off x="7272020" y="44450"/>
            <a:ext cx="4935220" cy="27895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zh-CN" altLang="en-US" sz="2400" b="1">
                <a:solidFill>
                  <a:schemeClr val="bg2">
                    <a:lumMod val="10000"/>
                  </a:schemeClr>
                </a:solidFill>
                <a:latin typeface="微软雅黑" panose="020B0503020204020204" pitchFamily="34" charset="-122"/>
                <a:ea typeface="微软雅黑" panose="020B0503020204020204" pitchFamily="34" charset="-122"/>
              </a:rPr>
              <a:t>【</a:t>
            </a:r>
            <a:r>
              <a:rPr lang="en-US" altLang="zh-CN" sz="2400" b="1">
                <a:solidFill>
                  <a:schemeClr val="bg2">
                    <a:lumMod val="10000"/>
                  </a:schemeClr>
                </a:solidFill>
                <a:latin typeface="微软雅黑" panose="020B0503020204020204" pitchFamily="34" charset="-122"/>
                <a:ea typeface="微软雅黑" panose="020B0503020204020204" pitchFamily="34" charset="-122"/>
              </a:rPr>
              <a:t>“拿”“抓”的</a:t>
            </a:r>
            <a:r>
              <a:rPr lang="zh-CN" altLang="en-US" sz="2400" b="1">
                <a:solidFill>
                  <a:schemeClr val="bg2">
                    <a:lumMod val="10000"/>
                  </a:schemeClr>
                </a:solidFill>
                <a:latin typeface="微软雅黑" panose="020B0503020204020204" pitchFamily="34" charset="-122"/>
                <a:ea typeface="微软雅黑" panose="020B0503020204020204" pitchFamily="34" charset="-122"/>
              </a:rPr>
              <a:t>相关</a:t>
            </a:r>
            <a:r>
              <a:rPr lang="en-US" altLang="zh-CN" sz="2400" b="1">
                <a:solidFill>
                  <a:schemeClr val="bg2">
                    <a:lumMod val="10000"/>
                  </a:schemeClr>
                </a:solidFill>
                <a:latin typeface="微软雅黑" panose="020B0503020204020204" pitchFamily="34" charset="-122"/>
                <a:ea typeface="微软雅黑" panose="020B0503020204020204" pitchFamily="34" charset="-122"/>
              </a:rPr>
              <a:t>表达</a:t>
            </a:r>
            <a:r>
              <a:rPr lang="zh-CN" altLang="en-US" sz="2400" b="1">
                <a:solidFill>
                  <a:schemeClr val="bg2">
                    <a:lumMod val="10000"/>
                  </a:schemeClr>
                </a:solidFill>
                <a:latin typeface="微软雅黑" panose="020B0503020204020204" pitchFamily="34" charset="-122"/>
                <a:ea typeface="微软雅黑" panose="020B0503020204020204" pitchFamily="34" charset="-122"/>
              </a:rPr>
              <a:t>】</a:t>
            </a:r>
            <a:endParaRPr lang="zh-CN" altLang="en-US"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180340" y="836930"/>
            <a:ext cx="11861800" cy="4523105"/>
          </a:xfrm>
          <a:prstGeom prst="rect">
            <a:avLst/>
          </a:prstGeom>
          <a:noFill/>
        </p:spPr>
        <p:txBody>
          <a:bodyPr wrap="square" rtlCol="0" anchor="t">
            <a:spAutoFit/>
          </a:bodyPr>
          <a:p>
            <a:r>
              <a:rPr lang="zh-CN" altLang="en-US" sz="2400"/>
              <a:t>1.手里拿着钥匙</a:t>
            </a:r>
            <a:endParaRPr lang="zh-CN" altLang="en-US" sz="2400"/>
          </a:p>
          <a:p>
            <a:pPr marL="342900" indent="-342900">
              <a:buFont typeface="Arial" panose="020B0604020202020204" pitchFamily="34" charset="0"/>
              <a:buChar char="•"/>
            </a:pPr>
            <a:r>
              <a:rPr lang="zh-CN" altLang="en-US" sz="2400" u="sng">
                <a:solidFill>
                  <a:schemeClr val="accent1"/>
                </a:solidFill>
              </a:rPr>
              <a:t>hold </a:t>
            </a:r>
            <a:r>
              <a:rPr lang="zh-CN" altLang="en-US" sz="2400"/>
              <a:t>the key in his hand.</a:t>
            </a:r>
            <a:endParaRPr lang="zh-CN" altLang="en-US" sz="2400"/>
          </a:p>
          <a:p>
            <a:r>
              <a:rPr lang="zh-CN" altLang="en-US" sz="2400"/>
              <a:t>2.抓住绳子</a:t>
            </a:r>
            <a:endParaRPr lang="zh-CN" altLang="en-US" sz="2400"/>
          </a:p>
          <a:p>
            <a:pPr marL="342900" indent="-342900">
              <a:buFont typeface="Arial" panose="020B0604020202020204" pitchFamily="34" charset="0"/>
              <a:buChar char="•"/>
            </a:pPr>
            <a:r>
              <a:rPr lang="zh-CN" altLang="en-US" sz="2400" u="sng">
                <a:solidFill>
                  <a:schemeClr val="accent1"/>
                </a:solidFill>
              </a:rPr>
              <a:t>grasp/grip</a:t>
            </a:r>
            <a:r>
              <a:rPr lang="zh-CN" altLang="en-US" sz="2400"/>
              <a:t> the rope</a:t>
            </a:r>
            <a:endParaRPr lang="zh-CN" altLang="en-US" sz="2400"/>
          </a:p>
          <a:p>
            <a:r>
              <a:rPr lang="zh-CN" altLang="en-US" sz="2400"/>
              <a:t>3.抓起电话</a:t>
            </a:r>
            <a:endParaRPr lang="zh-CN" altLang="en-US" sz="2400"/>
          </a:p>
          <a:p>
            <a:pPr marL="342900" indent="-342900">
              <a:buFont typeface="Arial" panose="020B0604020202020204" pitchFamily="34" charset="0"/>
              <a:buChar char="•"/>
            </a:pPr>
            <a:r>
              <a:rPr lang="zh-CN" altLang="en-US" sz="2400" u="sng">
                <a:solidFill>
                  <a:schemeClr val="accent1"/>
                </a:solidFill>
              </a:rPr>
              <a:t>grab </a:t>
            </a:r>
            <a:r>
              <a:rPr lang="zh-CN" altLang="en-US" sz="2400"/>
              <a:t>the phone</a:t>
            </a:r>
            <a:endParaRPr lang="zh-CN" altLang="en-US" sz="2400"/>
          </a:p>
          <a:p>
            <a:r>
              <a:rPr lang="zh-CN" altLang="en-US" sz="2400"/>
              <a:t>4.抓住我的手</a:t>
            </a:r>
            <a:endParaRPr lang="zh-CN" altLang="en-US" sz="2400"/>
          </a:p>
          <a:p>
            <a:pPr marL="342900" indent="-342900">
              <a:buFont typeface="Arial" panose="020B0604020202020204" pitchFamily="34" charset="0"/>
              <a:buChar char="•"/>
            </a:pPr>
            <a:r>
              <a:rPr lang="zh-CN" altLang="en-US" sz="2400" u="sng">
                <a:solidFill>
                  <a:schemeClr val="accent1"/>
                </a:solidFill>
              </a:rPr>
              <a:t>seize</a:t>
            </a:r>
            <a:r>
              <a:rPr lang="zh-CN" altLang="en-US" sz="2400"/>
              <a:t> my hand</a:t>
            </a:r>
            <a:endParaRPr lang="zh-CN" altLang="en-US" sz="2400"/>
          </a:p>
          <a:p>
            <a:r>
              <a:rPr lang="zh-CN" altLang="en-US" sz="2400"/>
              <a:t>5.胳膊下夹着一只公文包</a:t>
            </a:r>
            <a:endParaRPr lang="zh-CN" altLang="en-US" sz="2400"/>
          </a:p>
          <a:p>
            <a:pPr marL="342900" indent="-342900">
              <a:buFont typeface="Arial" panose="020B0604020202020204" pitchFamily="34" charset="0"/>
              <a:buChar char="•"/>
            </a:pPr>
            <a:r>
              <a:rPr lang="zh-CN" altLang="en-US" sz="2400" u="sng">
                <a:solidFill>
                  <a:schemeClr val="accent1"/>
                </a:solidFill>
              </a:rPr>
              <a:t>carry </a:t>
            </a:r>
            <a:r>
              <a:rPr lang="zh-CN" altLang="en-US" sz="2400"/>
              <a:t>a briefcase under one’s arm</a:t>
            </a:r>
            <a:endParaRPr lang="zh-CN" altLang="en-US" sz="2400"/>
          </a:p>
          <a:p>
            <a:r>
              <a:rPr lang="zh-CN" altLang="en-US" sz="2400"/>
              <a:t>6.抓住我的手</a:t>
            </a:r>
            <a:endParaRPr lang="zh-CN" altLang="en-US" sz="2400"/>
          </a:p>
          <a:p>
            <a:pPr marL="342900" indent="-342900">
              <a:buFont typeface="Arial" panose="020B0604020202020204" pitchFamily="34" charset="0"/>
              <a:buChar char="•"/>
            </a:pPr>
            <a:r>
              <a:rPr lang="zh-CN" altLang="en-US" sz="2400" u="sng">
                <a:solidFill>
                  <a:schemeClr val="accent1"/>
                </a:solidFill>
              </a:rPr>
              <a:t>take hold of</a:t>
            </a:r>
            <a:r>
              <a:rPr lang="zh-CN" altLang="en-US" sz="2400"/>
              <a:t> my hand.</a:t>
            </a:r>
            <a:endParaRPr lang="zh-CN" altLang="en-US" sz="2400"/>
          </a:p>
        </p:txBody>
      </p:sp>
      <p:pic>
        <p:nvPicPr>
          <p:cNvPr id="114" name="图片 113"/>
          <p:cNvPicPr/>
          <p:nvPr>
            <p:custDataLst>
              <p:tags r:id="rId4"/>
            </p:custDataLst>
          </p:nvPr>
        </p:nvPicPr>
        <p:blipFill>
          <a:blip r:embed="rId5"/>
          <a:stretch>
            <a:fillRect/>
          </a:stretch>
        </p:blipFill>
        <p:spPr>
          <a:xfrm>
            <a:off x="5305425" y="3789045"/>
            <a:ext cx="4344035" cy="2901315"/>
          </a:xfrm>
          <a:prstGeom prst="rect">
            <a:avLst/>
          </a:prstGeom>
          <a:noFill/>
          <a:ln w="9525">
            <a:noFill/>
          </a:ln>
        </p:spPr>
      </p:pic>
      <p:pic>
        <p:nvPicPr>
          <p:cNvPr id="115" name="图片 114"/>
          <p:cNvPicPr/>
          <p:nvPr>
            <p:custDataLst>
              <p:tags r:id="rId6"/>
            </p:custDataLst>
          </p:nvPr>
        </p:nvPicPr>
        <p:blipFill>
          <a:blip r:embed="rId7"/>
          <a:srcRect l="39828"/>
          <a:stretch>
            <a:fillRect/>
          </a:stretch>
        </p:blipFill>
        <p:spPr>
          <a:xfrm>
            <a:off x="8508365" y="-635"/>
            <a:ext cx="3604260" cy="37896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blinds(horizontal)">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tight/taɪt/             a.牢固的;紧身的 ad.紧紧地</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631180"/>
          </a:xfrm>
          <a:prstGeom prst="rect">
            <a:avLst/>
          </a:prstGeom>
          <a:noFill/>
        </p:spPr>
        <p:txBody>
          <a:bodyPr wrap="square" rtlCol="0" anchor="t">
            <a:spAutoFit/>
          </a:bodyPr>
          <a:p>
            <a:r>
              <a:rPr lang="zh-CN" altLang="en-US" sz="2400"/>
              <a:t>1.尽管</a:t>
            </a:r>
            <a:r>
              <a:rPr lang="zh-CN" altLang="en-US" sz="2400" u="sng">
                <a:solidFill>
                  <a:schemeClr val="accent1"/>
                </a:solidFill>
              </a:rPr>
              <a:t>预算紧张</a:t>
            </a:r>
            <a:r>
              <a:rPr lang="zh-CN" altLang="en-US" sz="2400"/>
              <a:t>，人们还是被她的善良和这样一个小男孩</a:t>
            </a:r>
            <a:endParaRPr lang="zh-CN" altLang="en-US" sz="2400"/>
          </a:p>
          <a:p>
            <a:r>
              <a:rPr lang="zh-CN" altLang="en-US" sz="2400"/>
              <a:t>养家糊口的努力所感动，纷纷高兴地买一两个包。</a:t>
            </a:r>
            <a:endParaRPr lang="zh-CN" altLang="en-US" sz="2400"/>
          </a:p>
          <a:p>
            <a:pPr marL="342900" indent="-342900">
              <a:buFont typeface="Arial" panose="020B0604020202020204" pitchFamily="34" charset="0"/>
              <a:buChar char="•"/>
            </a:pPr>
            <a:r>
              <a:rPr lang="zh-CN" altLang="en-US" sz="2400"/>
              <a:t>Though </a:t>
            </a:r>
            <a:r>
              <a:rPr lang="zh-CN" altLang="en-US" sz="2400" u="sng">
                <a:solidFill>
                  <a:schemeClr val="accent1"/>
                </a:solidFill>
              </a:rPr>
              <a:t>on a tight budget</a:t>
            </a:r>
            <a:r>
              <a:rPr lang="zh-CN" altLang="en-US" sz="2400"/>
              <a:t>, people were moved by her kindness </a:t>
            </a:r>
            <a:endParaRPr lang="zh-CN" altLang="en-US" sz="2400"/>
          </a:p>
          <a:p>
            <a:pPr indent="0">
              <a:buFont typeface="Arial" panose="020B0604020202020204" pitchFamily="34" charset="0"/>
              <a:buNone/>
            </a:pPr>
            <a:r>
              <a:rPr lang="en-US" altLang="zh-CN" sz="2400"/>
              <a:t>     </a:t>
            </a:r>
            <a:r>
              <a:rPr lang="zh-CN" altLang="en-US" sz="2400"/>
              <a:t>and such a little boy’s efforts to feed his family, buying a bag </a:t>
            </a:r>
            <a:endParaRPr lang="zh-CN" altLang="en-US" sz="2400"/>
          </a:p>
          <a:p>
            <a:pPr indent="0">
              <a:buFont typeface="Arial" panose="020B0604020202020204" pitchFamily="34" charset="0"/>
              <a:buNone/>
            </a:pPr>
            <a:r>
              <a:rPr lang="zh-CN" altLang="en-US" sz="2400"/>
              <a:t> </a:t>
            </a:r>
            <a:r>
              <a:rPr lang="en-US" altLang="zh-CN" sz="2400"/>
              <a:t>   </a:t>
            </a:r>
            <a:r>
              <a:rPr lang="zh-CN" altLang="en-US" sz="2400"/>
              <a:t>or two with delight.</a:t>
            </a:r>
            <a:endParaRPr lang="zh-CN" altLang="en-US" sz="2400"/>
          </a:p>
          <a:p>
            <a:endParaRPr lang="zh-CN" altLang="en-US" sz="2400"/>
          </a:p>
          <a:p>
            <a:r>
              <a:rPr lang="zh-CN" altLang="en-US" sz="2400"/>
              <a:t>2.泪水几乎模糊了我的视线，我</a:t>
            </a:r>
            <a:r>
              <a:rPr lang="zh-CN" altLang="en-US" sz="2400" u="sng">
                <a:solidFill>
                  <a:schemeClr val="accent1"/>
                </a:solidFill>
              </a:rPr>
              <a:t>紧紧地拥抱着他</a:t>
            </a:r>
            <a:r>
              <a:rPr lang="zh-CN" altLang="en-US" sz="2400"/>
              <a:t>。没有他的鼓</a:t>
            </a:r>
            <a:endParaRPr lang="zh-CN" altLang="en-US" sz="2400"/>
          </a:p>
          <a:p>
            <a:r>
              <a:rPr lang="zh-CN" altLang="en-US" sz="2400"/>
              <a:t>励，我不可能获奖。是他开辟了我的写作道路。</a:t>
            </a:r>
            <a:r>
              <a:rPr lang="zh-CN" altLang="en-US" sz="2400" baseline="-25000"/>
              <a:t>2023年全国卷I读后续写“参加作文比赛”</a:t>
            </a:r>
            <a:endParaRPr lang="zh-CN" altLang="en-US" sz="2400" baseline="-25000"/>
          </a:p>
          <a:p>
            <a:pPr marL="342900" indent="-342900">
              <a:buFont typeface="Arial" panose="020B0604020202020204" pitchFamily="34" charset="0"/>
              <a:buChar char="•"/>
            </a:pPr>
            <a:r>
              <a:rPr lang="zh-CN" altLang="en-US" sz="2400"/>
              <a:t>With tears almost blurring my vision, I </a:t>
            </a:r>
            <a:r>
              <a:rPr lang="zh-CN" altLang="en-US" sz="2400" u="sng">
                <a:solidFill>
                  <a:schemeClr val="accent1"/>
                </a:solidFill>
              </a:rPr>
              <a:t>hugged him tightly</a:t>
            </a:r>
            <a:r>
              <a:rPr lang="zh-CN" altLang="en-US" sz="2400"/>
              <a:t>. </a:t>
            </a:r>
            <a:endParaRPr lang="zh-CN" altLang="en-US" sz="2400"/>
          </a:p>
          <a:p>
            <a:pPr indent="0">
              <a:buFont typeface="Arial" panose="020B0604020202020204" pitchFamily="34" charset="0"/>
              <a:buNone/>
            </a:pPr>
            <a:r>
              <a:rPr lang="en-US" altLang="zh-CN" sz="2400"/>
              <a:t>    </a:t>
            </a:r>
            <a:r>
              <a:rPr lang="zh-CN" altLang="en-US" sz="2400"/>
              <a:t>Without his encouragement, I wouldn’t have won the prize. </a:t>
            </a:r>
            <a:endParaRPr lang="zh-CN" altLang="en-US" sz="2400"/>
          </a:p>
          <a:p>
            <a:pPr indent="0">
              <a:buFont typeface="Arial" panose="020B0604020202020204" pitchFamily="34" charset="0"/>
              <a:buNone/>
            </a:pPr>
            <a:r>
              <a:rPr lang="en-US" altLang="zh-CN" sz="2400"/>
              <a:t>    </a:t>
            </a:r>
            <a:r>
              <a:rPr lang="zh-CN" altLang="en-US" sz="2400"/>
              <a:t>It was him that carved my writing path.</a:t>
            </a:r>
            <a:endParaRPr lang="zh-CN" altLang="en-US" sz="2400"/>
          </a:p>
          <a:p>
            <a:endParaRPr lang="zh-CN" altLang="en-US" sz="2400"/>
          </a:p>
          <a:p>
            <a:r>
              <a:rPr lang="zh-CN" altLang="en-US" sz="2400"/>
              <a:t>3.阵阵恐惧涌上我们的心头。我们</a:t>
            </a:r>
            <a:r>
              <a:rPr lang="zh-CN" altLang="en-US" sz="2400" u="sng">
                <a:solidFill>
                  <a:schemeClr val="accent1"/>
                </a:solidFill>
              </a:rPr>
              <a:t>喉咙发紧</a:t>
            </a:r>
            <a:r>
              <a:rPr lang="zh-CN" altLang="en-US" sz="2400"/>
              <a:t>,膝盖发软。</a:t>
            </a:r>
            <a:endParaRPr lang="zh-CN" altLang="en-US" sz="2400"/>
          </a:p>
          <a:p>
            <a:pPr marL="342900" indent="-342900">
              <a:buFont typeface="Arial" panose="020B0604020202020204" pitchFamily="34" charset="0"/>
              <a:buChar char="•"/>
            </a:pPr>
            <a:r>
              <a:rPr lang="zh-CN" altLang="en-US" sz="2400"/>
              <a:t>Waves of fear flooded over us. Our </a:t>
            </a:r>
            <a:r>
              <a:rPr lang="zh-CN" altLang="en-US" sz="2400" u="sng">
                <a:solidFill>
                  <a:schemeClr val="accent1"/>
                </a:solidFill>
              </a:rPr>
              <a:t>throats tightened</a:t>
            </a:r>
            <a:r>
              <a:rPr lang="zh-CN" altLang="en-US" sz="2400"/>
              <a:t> and </a:t>
            </a:r>
            <a:endParaRPr lang="zh-CN" altLang="en-US" sz="2400"/>
          </a:p>
          <a:p>
            <a:pPr indent="0">
              <a:buFont typeface="Arial" panose="020B0604020202020204" pitchFamily="34" charset="0"/>
              <a:buNone/>
            </a:pPr>
            <a:r>
              <a:rPr lang="en-US" altLang="zh-CN" sz="2400"/>
              <a:t>      </a:t>
            </a:r>
            <a:r>
              <a:rPr lang="zh-CN" altLang="en-US" sz="2400"/>
              <a:t>our knees felt weak.</a:t>
            </a:r>
            <a:endParaRPr lang="zh-CN" altLang="en-US" sz="2400"/>
          </a:p>
        </p:txBody>
      </p:sp>
      <p:pic>
        <p:nvPicPr>
          <p:cNvPr id="116" name="图片 115"/>
          <p:cNvPicPr/>
          <p:nvPr>
            <p:custDataLst>
              <p:tags r:id="rId4"/>
            </p:custDataLst>
          </p:nvPr>
        </p:nvPicPr>
        <p:blipFill>
          <a:blip r:embed="rId5"/>
          <a:stretch>
            <a:fillRect/>
          </a:stretch>
        </p:blipFill>
        <p:spPr>
          <a:xfrm>
            <a:off x="8639810" y="764540"/>
            <a:ext cx="3592830" cy="2654300"/>
          </a:xfrm>
          <a:prstGeom prst="rect">
            <a:avLst/>
          </a:prstGeom>
          <a:noFill/>
          <a:ln w="9525">
            <a:noFill/>
          </a:ln>
        </p:spPr>
      </p:pic>
      <p:pic>
        <p:nvPicPr>
          <p:cNvPr id="117" name="图片 116"/>
          <p:cNvPicPr/>
          <p:nvPr>
            <p:custDataLst>
              <p:tags r:id="rId6"/>
            </p:custDataLst>
          </p:nvPr>
        </p:nvPicPr>
        <p:blipFill>
          <a:blip r:embed="rId7"/>
          <a:stretch>
            <a:fillRect/>
          </a:stretch>
        </p:blipFill>
        <p:spPr>
          <a:xfrm>
            <a:off x="8457565" y="4046220"/>
            <a:ext cx="3847465" cy="27279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linds(horizontal)">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5497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motion/ˈməʊʃn/          n.运动;移动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262245"/>
          </a:xfrm>
          <a:prstGeom prst="rect">
            <a:avLst/>
          </a:prstGeom>
          <a:noFill/>
        </p:spPr>
        <p:txBody>
          <a:bodyPr wrap="square" rtlCol="0" anchor="t">
            <a:spAutoFit/>
          </a:bodyPr>
          <a:p>
            <a:r>
              <a:rPr lang="zh-CN" altLang="en-US" sz="2400"/>
              <a:t>1.你可以实施海姆里希急救法：站在被噎着</a:t>
            </a:r>
            <a:endParaRPr lang="zh-CN" altLang="en-US" sz="2400"/>
          </a:p>
          <a:p>
            <a:r>
              <a:rPr lang="en-US" altLang="zh-CN" sz="2400"/>
              <a:t>   </a:t>
            </a:r>
            <a:r>
              <a:rPr lang="zh-CN" altLang="en-US" sz="2400"/>
              <a:t>的人后面，用双臂环抱其腰部。一只手握</a:t>
            </a:r>
            <a:endParaRPr lang="zh-CN" altLang="en-US" sz="2400"/>
          </a:p>
          <a:p>
            <a:r>
              <a:rPr lang="zh-CN" altLang="en-US" sz="2400"/>
              <a:t> </a:t>
            </a:r>
            <a:r>
              <a:rPr lang="en-US" altLang="zh-CN" sz="2400"/>
              <a:t> </a:t>
            </a:r>
            <a:r>
              <a:rPr lang="zh-CN" altLang="en-US" sz="2400"/>
              <a:t>拳，置于其上腹部。另一只手紧紧握住拳头，</a:t>
            </a:r>
            <a:r>
              <a:rPr lang="zh-CN" altLang="en-US" sz="2400" u="sng">
                <a:solidFill>
                  <a:schemeClr val="accent1"/>
                </a:solidFill>
              </a:rPr>
              <a:t>快速用</a:t>
            </a:r>
            <a:endParaRPr lang="zh-CN" altLang="en-US" sz="2400" u="sng">
              <a:solidFill>
                <a:schemeClr val="accent1"/>
              </a:solidFill>
            </a:endParaRPr>
          </a:p>
          <a:p>
            <a:r>
              <a:rPr lang="en-US" altLang="zh-CN" sz="2400">
                <a:solidFill>
                  <a:schemeClr val="accent1"/>
                </a:solidFill>
              </a:rPr>
              <a:t>  </a:t>
            </a:r>
            <a:r>
              <a:rPr lang="en-US" altLang="zh-CN" sz="2400" u="sng">
                <a:solidFill>
                  <a:schemeClr val="accent1"/>
                </a:solidFill>
              </a:rPr>
              <a:t> </a:t>
            </a:r>
            <a:r>
              <a:rPr lang="zh-CN" altLang="en-US" sz="2400" u="sng">
                <a:solidFill>
                  <a:schemeClr val="accent1"/>
                </a:solidFill>
              </a:rPr>
              <a:t>力向上往里挤压</a:t>
            </a:r>
            <a:r>
              <a:rPr lang="zh-CN" altLang="en-US" sz="2400"/>
              <a:t>。重复上述动作直至异物</a:t>
            </a:r>
            <a:endParaRPr lang="zh-CN" altLang="en-US" sz="2400"/>
          </a:p>
          <a:p>
            <a:r>
              <a:rPr lang="en-US" altLang="zh-CN" sz="2400"/>
              <a:t>    </a:t>
            </a:r>
            <a:r>
              <a:rPr lang="zh-CN" altLang="en-US" sz="2400"/>
              <a:t>排出。</a:t>
            </a:r>
            <a:endParaRPr lang="zh-CN" altLang="en-US" sz="2400"/>
          </a:p>
          <a:p>
            <a:pPr marL="342900" indent="-342900">
              <a:buFont typeface="Arial" panose="020B0604020202020204" pitchFamily="34" charset="0"/>
              <a:buChar char="•"/>
            </a:pPr>
            <a:r>
              <a:rPr lang="zh-CN" altLang="en-US" sz="2400"/>
              <a:t>You can perform the Heimlich manoeuvre </a:t>
            </a:r>
            <a:endParaRPr lang="zh-CN" altLang="en-US" sz="2400"/>
          </a:p>
          <a:p>
            <a:pPr indent="0">
              <a:buFont typeface="Arial" panose="020B0604020202020204" pitchFamily="34" charset="0"/>
              <a:buNone/>
            </a:pPr>
            <a:r>
              <a:rPr lang="en-US" altLang="zh-CN" sz="2400"/>
              <a:t>     </a:t>
            </a:r>
            <a:r>
              <a:rPr lang="zh-CN" altLang="en-US" sz="2400"/>
              <a:t>by standing behind the choking person and</a:t>
            </a:r>
            <a:endParaRPr lang="zh-CN" altLang="en-US" sz="2400"/>
          </a:p>
          <a:p>
            <a:pPr indent="0">
              <a:buFont typeface="Arial" panose="020B0604020202020204" pitchFamily="34" charset="0"/>
              <a:buNone/>
            </a:pPr>
            <a:r>
              <a:rPr lang="zh-CN" altLang="en-US" sz="2400"/>
              <a:t> </a:t>
            </a:r>
            <a:r>
              <a:rPr lang="en-US" altLang="zh-CN" sz="2400"/>
              <a:t>    </a:t>
            </a:r>
            <a:r>
              <a:rPr lang="zh-CN" altLang="en-US" sz="2400"/>
              <a:t>wrapping your arms around his waist. Make </a:t>
            </a:r>
            <a:endParaRPr lang="zh-CN" altLang="en-US" sz="2400"/>
          </a:p>
          <a:p>
            <a:pPr indent="0">
              <a:buFont typeface="Arial" panose="020B0604020202020204" pitchFamily="34" charset="0"/>
              <a:buNone/>
            </a:pPr>
            <a:r>
              <a:rPr lang="en-US" altLang="zh-CN" sz="2400"/>
              <a:t>    </a:t>
            </a:r>
            <a:r>
              <a:rPr lang="zh-CN" altLang="en-US" sz="2400"/>
              <a:t>a fist with one hand and place it in the upper</a:t>
            </a:r>
            <a:endParaRPr lang="zh-CN" altLang="en-US" sz="2400"/>
          </a:p>
          <a:p>
            <a:pPr indent="0">
              <a:buFont typeface="Arial" panose="020B0604020202020204" pitchFamily="34" charset="0"/>
              <a:buNone/>
            </a:pPr>
            <a:r>
              <a:rPr lang="zh-CN" altLang="en-US" sz="2400"/>
              <a:t> </a:t>
            </a:r>
            <a:r>
              <a:rPr lang="en-US" altLang="zh-CN" sz="2400"/>
              <a:t>   </a:t>
            </a:r>
            <a:r>
              <a:rPr lang="zh-CN" altLang="en-US" sz="2400"/>
              <a:t>part of his stomach. Grabbing your fist with </a:t>
            </a:r>
            <a:endParaRPr lang="zh-CN" altLang="en-US" sz="2400"/>
          </a:p>
          <a:p>
            <a:pPr indent="0">
              <a:buFont typeface="Arial" panose="020B0604020202020204" pitchFamily="34" charset="0"/>
              <a:buNone/>
            </a:pPr>
            <a:r>
              <a:rPr lang="en-US" altLang="zh-CN" sz="2400"/>
              <a:t>   </a:t>
            </a:r>
            <a:r>
              <a:rPr lang="zh-CN" altLang="en-US" sz="2400"/>
              <a:t>your other hand tightly, </a:t>
            </a:r>
            <a:r>
              <a:rPr lang="zh-CN" altLang="en-US" sz="2400" u="sng">
                <a:solidFill>
                  <a:schemeClr val="accent1"/>
                </a:solidFill>
              </a:rPr>
              <a:t>push up and into his</a:t>
            </a:r>
            <a:endParaRPr lang="zh-CN" altLang="en-US" sz="2400" u="sng">
              <a:solidFill>
                <a:schemeClr val="accent1"/>
              </a:solidFill>
            </a:endParaRPr>
          </a:p>
          <a:p>
            <a:pPr indent="0">
              <a:buFont typeface="Arial" panose="020B0604020202020204" pitchFamily="34" charset="0"/>
              <a:buNone/>
            </a:pPr>
            <a:r>
              <a:rPr lang="zh-CN" altLang="en-US" sz="2400">
                <a:solidFill>
                  <a:schemeClr val="accent1"/>
                </a:solidFill>
              </a:rPr>
              <a:t> </a:t>
            </a:r>
            <a:r>
              <a:rPr lang="en-US" altLang="zh-CN" sz="2400">
                <a:solidFill>
                  <a:schemeClr val="accent1"/>
                </a:solidFill>
              </a:rPr>
              <a:t>   </a:t>
            </a:r>
            <a:r>
              <a:rPr lang="zh-CN" altLang="en-US" sz="2400" u="sng">
                <a:solidFill>
                  <a:schemeClr val="accent1"/>
                </a:solidFill>
              </a:rPr>
              <a:t>stomach in one motion</a:t>
            </a:r>
            <a:r>
              <a:rPr lang="zh-CN" altLang="en-US" sz="2400"/>
              <a:t>. Continue doing this </a:t>
            </a:r>
            <a:endParaRPr lang="zh-CN" altLang="en-US" sz="2400"/>
          </a:p>
          <a:p>
            <a:pPr indent="0">
              <a:buFont typeface="Arial" panose="020B0604020202020204" pitchFamily="34" charset="0"/>
              <a:buNone/>
            </a:pPr>
            <a:r>
              <a:rPr lang="en-US" altLang="zh-CN" sz="2400"/>
              <a:t>    </a:t>
            </a:r>
            <a:r>
              <a:rPr lang="zh-CN" altLang="en-US" sz="2400"/>
              <a:t>until the obstruction is forced out.</a:t>
            </a:r>
            <a:endParaRPr lang="zh-CN" altLang="en-US" sz="2400"/>
          </a:p>
          <a:p>
            <a:endParaRPr lang="zh-CN" altLang="en-US" sz="2400"/>
          </a:p>
        </p:txBody>
      </p:sp>
      <p:pic>
        <p:nvPicPr>
          <p:cNvPr id="140" name="图片 139"/>
          <p:cNvPicPr/>
          <p:nvPr/>
        </p:nvPicPr>
        <p:blipFill>
          <a:blip r:embed="rId4"/>
          <a:stretch>
            <a:fillRect/>
          </a:stretch>
        </p:blipFill>
        <p:spPr>
          <a:xfrm>
            <a:off x="6480175" y="-635"/>
            <a:ext cx="5715000" cy="67862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linds(horizontal)">
                                      <p:cBhvr>
                                        <p:cTn id="15" dur="500"/>
                                        <p:tgtEl>
                                          <p:spTgt spid="3">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blinds(horizontal)">
                                      <p:cBhvr>
                                        <p:cTn id="18" dur="500"/>
                                        <p:tgtEl>
                                          <p:spTgt spid="3">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blinds(horizontal)">
                                      <p:cBhvr>
                                        <p:cTn id="21" dur="500"/>
                                        <p:tgtEl>
                                          <p:spTgt spid="3">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linds(horizontal)">
                                      <p:cBhvr>
                                        <p:cTn id="24" dur="500"/>
                                        <p:tgtEl>
                                          <p:spTgt spid="3">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blinds(horizontal)">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 name="图片 119"/>
          <p:cNvPicPr/>
          <p:nvPr>
            <p:custDataLst>
              <p:tags r:id="rId1"/>
            </p:custDataLst>
          </p:nvPr>
        </p:nvPicPr>
        <p:blipFill>
          <a:blip r:embed="rId2"/>
          <a:srcRect l="27363" t="23364" r="24724" b="3787"/>
          <a:stretch>
            <a:fillRect/>
          </a:stretch>
        </p:blipFill>
        <p:spPr>
          <a:xfrm>
            <a:off x="6968490" y="1124585"/>
            <a:ext cx="4958080" cy="4865370"/>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5497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motion/ˈməʊʃn/            n.运动;移动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8072755" cy="3784600"/>
          </a:xfrm>
          <a:prstGeom prst="rect">
            <a:avLst/>
          </a:prstGeom>
          <a:noFill/>
        </p:spPr>
        <p:txBody>
          <a:bodyPr wrap="square" rtlCol="0" anchor="t">
            <a:spAutoFit/>
          </a:bodyPr>
          <a:p>
            <a:r>
              <a:rPr lang="zh-CN" altLang="en-US" sz="2400"/>
              <a:t>2.我掌心流汗，双腿颤抖，不能向舞台</a:t>
            </a:r>
            <a:r>
              <a:rPr lang="zh-CN" altLang="en-US" sz="2400" u="sng">
                <a:solidFill>
                  <a:schemeClr val="accent1"/>
                </a:solidFill>
              </a:rPr>
              <a:t>走一步。</a:t>
            </a:r>
            <a:endParaRPr lang="zh-CN" altLang="en-US" sz="2400" u="sng">
              <a:solidFill>
                <a:schemeClr val="accent1"/>
              </a:solidFill>
            </a:endParaRPr>
          </a:p>
          <a:p>
            <a:pPr marL="342900" indent="-342900">
              <a:buFont typeface="Arial" panose="020B0604020202020204" pitchFamily="34" charset="0"/>
              <a:buChar char="•"/>
            </a:pPr>
            <a:r>
              <a:rPr lang="zh-CN" altLang="en-US" sz="2400"/>
              <a:t>My palms sweating and legs shaking, I could not </a:t>
            </a:r>
            <a:r>
              <a:rPr lang="zh-CN" altLang="en-US" sz="2400" u="sng">
                <a:solidFill>
                  <a:schemeClr val="accent1"/>
                </a:solidFill>
              </a:rPr>
              <a:t>motion a single step </a:t>
            </a:r>
            <a:r>
              <a:rPr lang="zh-CN" altLang="en-US" sz="2400"/>
              <a:t>towards the stage.</a:t>
            </a:r>
            <a:endParaRPr lang="zh-CN" altLang="en-US" sz="2400"/>
          </a:p>
          <a:p>
            <a:r>
              <a:rPr lang="zh-CN" altLang="en-US" sz="2400"/>
              <a:t>3.他</a:t>
            </a:r>
            <a:r>
              <a:rPr lang="zh-CN" altLang="en-US" sz="2400" u="sng">
                <a:solidFill>
                  <a:schemeClr val="accent1"/>
                </a:solidFill>
              </a:rPr>
              <a:t>沉默不语，一动不动</a:t>
            </a:r>
            <a:r>
              <a:rPr lang="zh-CN" altLang="en-US" sz="2400"/>
              <a:t>，就像一幅石刻的画。</a:t>
            </a:r>
            <a:endParaRPr lang="zh-CN" altLang="en-US" sz="2400"/>
          </a:p>
          <a:p>
            <a:pPr marL="342900" indent="-342900">
              <a:buFont typeface="Arial" panose="020B0604020202020204" pitchFamily="34" charset="0"/>
              <a:buChar char="•"/>
            </a:pPr>
            <a:r>
              <a:rPr lang="zh-CN" altLang="en-US" sz="2400"/>
              <a:t>He was as</a:t>
            </a:r>
            <a:r>
              <a:rPr lang="zh-CN" altLang="en-US" sz="2400" u="sng">
                <a:solidFill>
                  <a:schemeClr val="accent1"/>
                </a:solidFill>
              </a:rPr>
              <a:t> silent and motionless</a:t>
            </a:r>
            <a:r>
              <a:rPr lang="zh-CN" altLang="en-US" sz="2400"/>
              <a:t> as a painting carved from stone.</a:t>
            </a:r>
            <a:endParaRPr lang="zh-CN" altLang="en-US" sz="2400"/>
          </a:p>
          <a:p>
            <a:r>
              <a:rPr lang="zh-CN" altLang="en-US" sz="2400"/>
              <a:t>4.突然，一个男孩从公共汽车后面摔了下来。他像一只断了翅膀的鸟一样被扔到路上，</a:t>
            </a:r>
            <a:r>
              <a:rPr lang="zh-CN" altLang="en-US" sz="2400" u="sng">
                <a:solidFill>
                  <a:schemeClr val="accent1"/>
                </a:solidFill>
              </a:rPr>
              <a:t>一动不动地躺在那里</a:t>
            </a:r>
            <a:r>
              <a:rPr lang="zh-CN" altLang="en-US" sz="2400"/>
              <a:t>。</a:t>
            </a:r>
            <a:endParaRPr lang="zh-CN" altLang="en-US" sz="2400"/>
          </a:p>
          <a:p>
            <a:pPr marL="342900" indent="-342900">
              <a:buFont typeface="Arial" panose="020B0604020202020204" pitchFamily="34" charset="0"/>
              <a:buChar char="•"/>
            </a:pPr>
            <a:r>
              <a:rPr lang="zh-CN" altLang="en-US" sz="2400"/>
              <a:t>Suddenly, a boy fell off the back of the bus. He was tossed onto the road like a broken-winged bird and </a:t>
            </a:r>
            <a:r>
              <a:rPr lang="zh-CN" altLang="en-US" sz="2400" u="sng">
                <a:solidFill>
                  <a:schemeClr val="accent1"/>
                </a:solidFill>
              </a:rPr>
              <a:t>lay motionlessly</a:t>
            </a:r>
            <a:r>
              <a:rPr lang="zh-CN" altLang="en-US" sz="2400"/>
              <a:t>.</a:t>
            </a:r>
            <a:endParaRPr lang="zh-CN" altLang="en-US" sz="2400"/>
          </a:p>
        </p:txBody>
      </p:sp>
      <p:pic>
        <p:nvPicPr>
          <p:cNvPr id="121" name="图片 120"/>
          <p:cNvPicPr/>
          <p:nvPr>
            <p:custDataLst>
              <p:tags r:id="rId6"/>
            </p:custDataLst>
          </p:nvPr>
        </p:nvPicPr>
        <p:blipFill>
          <a:blip r:embed="rId7"/>
          <a:stretch>
            <a:fillRect/>
          </a:stretch>
        </p:blipFill>
        <p:spPr>
          <a:xfrm>
            <a:off x="2874010" y="4634230"/>
            <a:ext cx="4082415" cy="21602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collapse/kəˈlæps/          vi.(突然)倒塌;(因病)昏倒</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393565"/>
          </a:xfrm>
          <a:prstGeom prst="rect">
            <a:avLst/>
          </a:prstGeom>
          <a:noFill/>
        </p:spPr>
        <p:txBody>
          <a:bodyPr wrap="square" rtlCol="0" anchor="t">
            <a:spAutoFit/>
          </a:bodyPr>
          <a:p>
            <a:r>
              <a:rPr lang="zh-CN" altLang="en-US" sz="2400"/>
              <a:t>1.就在那一刻，我们之间的</a:t>
            </a:r>
            <a:r>
              <a:rPr lang="zh-CN" altLang="en-US" sz="2400" u="sng">
                <a:solidFill>
                  <a:schemeClr val="accent1"/>
                </a:solidFill>
              </a:rPr>
              <a:t>墙倒塌了</a:t>
            </a:r>
            <a:r>
              <a:rPr lang="zh-CN" altLang="en-US" sz="2400"/>
              <a:t>，相反，</a:t>
            </a:r>
            <a:endParaRPr lang="zh-CN" altLang="en-US" sz="2400"/>
          </a:p>
          <a:p>
            <a:r>
              <a:rPr lang="zh-CN" altLang="en-US" sz="2400"/>
              <a:t>我们之间的纽带建立了起来。</a:t>
            </a:r>
            <a:endParaRPr lang="zh-CN" altLang="en-US" sz="2400"/>
          </a:p>
          <a:p>
            <a:pPr marL="342900" indent="-342900">
              <a:buFont typeface="Arial" panose="020B0604020202020204" pitchFamily="34" charset="0"/>
              <a:buChar char="•"/>
            </a:pPr>
            <a:r>
              <a:rPr lang="zh-CN" altLang="en-US" sz="2400"/>
              <a:t>It was at that moment that </a:t>
            </a:r>
            <a:r>
              <a:rPr lang="zh-CN" altLang="en-US" sz="2400" u="sng">
                <a:solidFill>
                  <a:schemeClr val="accent1"/>
                </a:solidFill>
              </a:rPr>
              <a:t>the wall</a:t>
            </a:r>
            <a:r>
              <a:rPr lang="zh-CN" altLang="en-US" sz="2400"/>
              <a:t> standing </a:t>
            </a:r>
            <a:endParaRPr lang="zh-CN" altLang="en-US" sz="2400"/>
          </a:p>
          <a:p>
            <a:pPr indent="0">
              <a:buFont typeface="Arial" panose="020B0604020202020204" pitchFamily="34" charset="0"/>
              <a:buNone/>
            </a:pPr>
            <a:r>
              <a:rPr lang="zh-CN" altLang="en-US" sz="2400"/>
              <a:t>between us</a:t>
            </a:r>
            <a:r>
              <a:rPr lang="zh-CN" altLang="en-US" sz="2400" u="sng">
                <a:solidFill>
                  <a:schemeClr val="accent1"/>
                </a:solidFill>
              </a:rPr>
              <a:t> collapsed, </a:t>
            </a:r>
            <a:r>
              <a:rPr lang="zh-CN" altLang="en-US" sz="2400"/>
              <a:t>instead, a bond was built.</a:t>
            </a:r>
            <a:endParaRPr lang="zh-CN" altLang="en-US" sz="2400"/>
          </a:p>
          <a:p>
            <a:endParaRPr lang="zh-CN" altLang="en-US" sz="2400"/>
          </a:p>
          <a:p>
            <a:r>
              <a:rPr lang="zh-CN" altLang="en-US" sz="2400"/>
              <a:t>2.走了大约二十分钟后，马克斯的信念在烈日</a:t>
            </a:r>
            <a:endParaRPr lang="zh-CN" altLang="en-US" sz="2400"/>
          </a:p>
          <a:p>
            <a:r>
              <a:rPr lang="zh-CN" altLang="en-US" sz="2400"/>
              <a:t>下开始动摇。他</a:t>
            </a:r>
            <a:r>
              <a:rPr lang="zh-CN" altLang="en-US" sz="2400" u="sng">
                <a:solidFill>
                  <a:schemeClr val="accent1"/>
                </a:solidFill>
              </a:rPr>
              <a:t>瘫倒在地</a:t>
            </a:r>
            <a:r>
              <a:rPr lang="zh-CN" altLang="en-US" sz="2400"/>
              <a:t>，让疼痛的腿休息</a:t>
            </a:r>
            <a:endParaRPr lang="zh-CN" altLang="en-US" sz="2400"/>
          </a:p>
          <a:p>
            <a:r>
              <a:rPr lang="zh-CN" altLang="en-US" sz="2400"/>
              <a:t>一下，揉着疼痛的脚。</a:t>
            </a:r>
            <a:r>
              <a:rPr lang="zh-CN" altLang="en-US" sz="2400" baseline="-25000"/>
              <a:t>浙江名校新高考研究联盟202212读后续写</a:t>
            </a:r>
            <a:endParaRPr lang="zh-CN" altLang="en-US" sz="2400" baseline="-25000"/>
          </a:p>
          <a:p>
            <a:r>
              <a:rPr lang="zh-CN" altLang="en-US" sz="2400" baseline="-25000"/>
              <a:t>“追赶冰淇淋车”</a:t>
            </a:r>
            <a:endParaRPr lang="zh-CN" altLang="en-US" sz="2400"/>
          </a:p>
          <a:p>
            <a:pPr marL="342900" indent="-342900">
              <a:buFont typeface="Arial" panose="020B0604020202020204" pitchFamily="34" charset="0"/>
              <a:buChar char="•"/>
            </a:pPr>
            <a:r>
              <a:rPr lang="zh-CN" altLang="en-US" sz="2400"/>
              <a:t>After about twenty minutes of walking, Max’s faith </a:t>
            </a:r>
            <a:endParaRPr lang="zh-CN" altLang="en-US" sz="2400"/>
          </a:p>
          <a:p>
            <a:pPr indent="0">
              <a:buFont typeface="Arial" panose="020B0604020202020204" pitchFamily="34" charset="0"/>
              <a:buNone/>
            </a:pPr>
            <a:r>
              <a:rPr lang="en-US" altLang="zh-CN" sz="2400"/>
              <a:t>    </a:t>
            </a:r>
            <a:r>
              <a:rPr lang="zh-CN" altLang="en-US" sz="2400"/>
              <a:t>started to get shaken in the burning sun. he</a:t>
            </a:r>
            <a:r>
              <a:rPr lang="zh-CN" altLang="en-US" sz="2400" u="sng">
                <a:solidFill>
                  <a:schemeClr val="accent1"/>
                </a:solidFill>
              </a:rPr>
              <a:t> collapsed</a:t>
            </a:r>
            <a:r>
              <a:rPr lang="zh-CN" altLang="en-US" sz="2400"/>
              <a:t>,</a:t>
            </a:r>
            <a:endParaRPr lang="zh-CN" altLang="en-US" sz="2400"/>
          </a:p>
          <a:p>
            <a:pPr indent="0">
              <a:buFont typeface="Arial" panose="020B0604020202020204" pitchFamily="34" charset="0"/>
              <a:buNone/>
            </a:pPr>
            <a:r>
              <a:rPr lang="en-US" altLang="zh-CN" sz="2400"/>
              <a:t>   </a:t>
            </a:r>
            <a:r>
              <a:rPr lang="zh-CN" altLang="en-US" sz="2400"/>
              <a:t> resting his aching legs and rubbing his sore feet.</a:t>
            </a:r>
            <a:endParaRPr lang="zh-CN" altLang="en-US" sz="2400"/>
          </a:p>
        </p:txBody>
      </p:sp>
      <p:pic>
        <p:nvPicPr>
          <p:cNvPr id="118" name="图片 117"/>
          <p:cNvPicPr/>
          <p:nvPr>
            <p:custDataLst>
              <p:tags r:id="rId4"/>
            </p:custDataLst>
          </p:nvPr>
        </p:nvPicPr>
        <p:blipFill>
          <a:blip r:embed="rId5"/>
          <a:stretch>
            <a:fillRect/>
          </a:stretch>
        </p:blipFill>
        <p:spPr>
          <a:xfrm>
            <a:off x="7753350" y="799465"/>
            <a:ext cx="4442460" cy="2456815"/>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7609840" y="3356610"/>
            <a:ext cx="4743450" cy="34620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blinds(horizontal)">
                                      <p:cBhvr>
                                        <p:cTn id="20" dur="500"/>
                                        <p:tgtEl>
                                          <p:spTgt spid="3">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blinds(horizontal)">
                                      <p:cBhvr>
                                        <p:cTn id="23" dur="500"/>
                                        <p:tgtEl>
                                          <p:spTgt spid="3">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blinds(horizontal)">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foggy/ˈfɒgi/             a.有雾的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193040" y="1266825"/>
            <a:ext cx="5439410" cy="4154170"/>
          </a:xfrm>
          <a:prstGeom prst="rect">
            <a:avLst/>
          </a:prstGeom>
          <a:noFill/>
        </p:spPr>
        <p:txBody>
          <a:bodyPr wrap="square" rtlCol="0" anchor="t">
            <a:spAutoFit/>
          </a:bodyPr>
          <a:p>
            <a:r>
              <a:rPr lang="zh-CN" altLang="en-US" sz="2400"/>
              <a:t>1.天气</a:t>
            </a:r>
            <a:r>
              <a:rPr lang="zh-CN" altLang="en-US" sz="2400" u="sng">
                <a:solidFill>
                  <a:schemeClr val="accent1"/>
                </a:solidFill>
              </a:rPr>
              <a:t>寒冷多雾</a:t>
            </a:r>
            <a:r>
              <a:rPr lang="zh-CN" altLang="en-US" sz="2400"/>
              <a:t>，地面湿透了，我们穿的单薄衣服不足以保暖。</a:t>
            </a:r>
            <a:endParaRPr lang="zh-CN" altLang="en-US" sz="2400"/>
          </a:p>
          <a:p>
            <a:pPr marL="342900" indent="-342900">
              <a:buFont typeface="Arial" panose="020B0604020202020204" pitchFamily="34" charset="0"/>
              <a:buChar char="•"/>
            </a:pPr>
            <a:r>
              <a:rPr lang="zh-CN" altLang="en-US" sz="2400"/>
              <a:t>It was </a:t>
            </a:r>
            <a:r>
              <a:rPr lang="zh-CN" altLang="en-US" sz="2400" u="sng">
                <a:solidFill>
                  <a:schemeClr val="accent1"/>
                </a:solidFill>
              </a:rPr>
              <a:t>freezing cold and foggy</a:t>
            </a:r>
            <a:r>
              <a:rPr lang="zh-CN" altLang="en-US" sz="2400"/>
              <a:t>, the ground was soaking, and out thin dresses were not enough to keep us warm.</a:t>
            </a:r>
            <a:endParaRPr lang="zh-CN" altLang="en-US" sz="2400"/>
          </a:p>
          <a:p>
            <a:endParaRPr lang="zh-CN" altLang="en-US" sz="2400"/>
          </a:p>
          <a:p>
            <a:r>
              <a:rPr lang="zh-CN" altLang="en-US" sz="2400"/>
              <a:t>2.</a:t>
            </a:r>
            <a:r>
              <a:rPr lang="zh-CN" altLang="en-US" sz="2400" u="sng">
                <a:solidFill>
                  <a:schemeClr val="accent1"/>
                </a:solidFill>
              </a:rPr>
              <a:t>浓雾</a:t>
            </a:r>
            <a:r>
              <a:rPr lang="zh-CN" altLang="en-US" sz="2400"/>
              <a:t>笼罩着田野，我几乎什么也看不见。</a:t>
            </a:r>
            <a:endParaRPr lang="zh-CN" altLang="en-US" sz="2400"/>
          </a:p>
          <a:p>
            <a:pPr marL="342900" indent="-342900">
              <a:buFont typeface="Arial" panose="020B0604020202020204" pitchFamily="34" charset="0"/>
              <a:buChar char="•"/>
            </a:pPr>
            <a:r>
              <a:rPr lang="zh-CN" altLang="en-US" sz="2400" u="sng">
                <a:solidFill>
                  <a:schemeClr val="accent1"/>
                </a:solidFill>
              </a:rPr>
              <a:t>The thick fog</a:t>
            </a:r>
            <a:r>
              <a:rPr lang="zh-CN" altLang="en-US" sz="2400"/>
              <a:t> blanketed the field and I could barely see anything.</a:t>
            </a:r>
            <a:endParaRPr lang="zh-CN" altLang="en-US" sz="2400"/>
          </a:p>
        </p:txBody>
      </p:sp>
      <p:pic>
        <p:nvPicPr>
          <p:cNvPr id="119" name="图片 118"/>
          <p:cNvPicPr/>
          <p:nvPr>
            <p:custDataLst>
              <p:tags r:id="rId4"/>
            </p:custDataLst>
          </p:nvPr>
        </p:nvPicPr>
        <p:blipFill>
          <a:blip r:embed="rId5"/>
          <a:stretch>
            <a:fillRect/>
          </a:stretch>
        </p:blipFill>
        <p:spPr>
          <a:xfrm>
            <a:off x="5722620" y="978535"/>
            <a:ext cx="6392545" cy="43764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 name="图片 136"/>
          <p:cNvPicPr/>
          <p:nvPr>
            <p:custDataLst>
              <p:tags r:id="rId1"/>
            </p:custDataLst>
          </p:nvPr>
        </p:nvPicPr>
        <p:blipFill>
          <a:blip r:embed="rId2"/>
          <a:srcRect b="21447"/>
          <a:stretch>
            <a:fillRect/>
          </a:stretch>
        </p:blipFill>
        <p:spPr>
          <a:xfrm>
            <a:off x="29845" y="1144270"/>
            <a:ext cx="11550650" cy="5202555"/>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4" name="图片 3"/>
          <p:cNvPicPr>
            <a:picLocks noChangeAspect="1"/>
          </p:cNvPicPr>
          <p:nvPr>
            <p:custDataLst>
              <p:tags r:id="rId4"/>
            </p:custDataLst>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93040" y="0"/>
            <a:ext cx="1517015" cy="824865"/>
          </a:xfrm>
          <a:prstGeom prst="rect">
            <a:avLst/>
          </a:prstGeom>
        </p:spPr>
      </p:pic>
      <p:sp>
        <p:nvSpPr>
          <p:cNvPr id="7" name="矩形 6"/>
          <p:cNvSpPr/>
          <p:nvPr>
            <p:custDataLst>
              <p:tags r:id="rId7"/>
            </p:custDataLst>
          </p:nvPr>
        </p:nvSpPr>
        <p:spPr>
          <a:xfrm>
            <a:off x="1849120" y="332740"/>
            <a:ext cx="3309620" cy="423545"/>
          </a:xfrm>
          <a:prstGeom prst="rect">
            <a:avLst/>
          </a:prstGeom>
        </p:spPr>
        <p:txBody>
          <a:bodyPr wrap="square">
            <a:spAutoFit/>
          </a:bodyPr>
          <a:p>
            <a:pPr algn="ctr">
              <a:lnSpc>
                <a:spcPct val="120000"/>
              </a:lnSpc>
            </a:pPr>
            <a:r>
              <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 name="组合 7"/>
          <p:cNvGrpSpPr/>
          <p:nvPr/>
        </p:nvGrpSpPr>
        <p:grpSpPr>
          <a:xfrm>
            <a:off x="593090" y="981075"/>
            <a:ext cx="11091545" cy="5506720"/>
            <a:chOff x="1073090" y="1986000"/>
            <a:chExt cx="10045820" cy="3804131"/>
          </a:xfrm>
          <a:solidFill>
            <a:srgbClr val="07C1CC">
              <a:lumMod val="50000"/>
            </a:srgbClr>
          </a:solidFill>
          <a:effectLst>
            <a:outerShdw blurRad="50800" dist="38100" dir="2700000" algn="tl" rotWithShape="0">
              <a:prstClr val="black">
                <a:alpha val="40000"/>
              </a:prstClr>
            </a:outerShdw>
          </a:effectLst>
        </p:grpSpPr>
        <p:sp>
          <p:nvSpPr>
            <p:cNvPr id="9" name="L 形 8"/>
            <p:cNvSpPr/>
            <p:nvPr>
              <p:custDataLst>
                <p:tags r:id="rId8"/>
              </p:custDataLst>
            </p:nvPr>
          </p:nvSpPr>
          <p:spPr>
            <a:xfrm>
              <a:off x="1073090" y="4914900"/>
              <a:ext cx="5022909" cy="875231"/>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1" name="L 形 30"/>
            <p:cNvSpPr/>
            <p:nvPr>
              <p:custDataLst>
                <p:tags r:id="rId9"/>
              </p:custDataLst>
            </p:nvPr>
          </p:nvSpPr>
          <p:spPr>
            <a:xfrm flipH="1">
              <a:off x="5924550" y="4927823"/>
              <a:ext cx="5194360" cy="860945"/>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3" name="L 形 32"/>
            <p:cNvSpPr/>
            <p:nvPr>
              <p:custDataLst>
                <p:tags r:id="rId10"/>
              </p:custDataLst>
            </p:nvPr>
          </p:nvSpPr>
          <p:spPr>
            <a:xfrm flipV="1">
              <a:off x="1073091" y="1986000"/>
              <a:ext cx="3905250" cy="928650"/>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4" name="L 形 33"/>
            <p:cNvSpPr/>
            <p:nvPr>
              <p:custDataLst>
                <p:tags r:id="rId11"/>
              </p:custDataLst>
            </p:nvPr>
          </p:nvSpPr>
          <p:spPr>
            <a:xfrm flipH="1" flipV="1">
              <a:off x="7213660" y="1998518"/>
              <a:ext cx="3905250" cy="916132"/>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grpSp>
      <p:sp>
        <p:nvSpPr>
          <p:cNvPr id="187396" name="矩形 187395"/>
          <p:cNvSpPr/>
          <p:nvPr>
            <p:custDataLst>
              <p:tags r:id="rId12"/>
            </p:custDataLst>
          </p:nvPr>
        </p:nvSpPr>
        <p:spPr>
          <a:xfrm>
            <a:off x="1344930" y="1557020"/>
            <a:ext cx="7828915" cy="1613535"/>
          </a:xfrm>
          <a:prstGeom prst="rect">
            <a:avLst/>
          </a:prstGeom>
        </p:spPr>
        <p:txBody>
          <a:bodyPr wrap="none" fromWordArt="1">
            <a:prstTxWarp prst="textDoubleWave1">
              <a:avLst>
                <a:gd name="adj1" fmla="val 6500"/>
                <a:gd name="adj2" fmla="val 0"/>
              </a:avLst>
            </a:prstTxWarp>
            <a:normAutofit/>
          </a:bodyPr>
          <a:p>
            <a:pPr algn="ctr"/>
            <a:r>
              <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rPr>
              <a:t>Thank You!</a:t>
            </a:r>
            <a:endPar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35" presetClass="entr" presetSubtype="0" fill="hold" grpId="0" nodeType="withEffect">
                                  <p:stCondLst>
                                    <p:cond delay="0"/>
                                  </p:stCondLst>
                                  <p:childTnLst>
                                    <p:set>
                                      <p:cBhvr>
                                        <p:cTn id="19" dur="1" fill="hold">
                                          <p:stCondLst>
                                            <p:cond delay="0"/>
                                          </p:stCondLst>
                                        </p:cTn>
                                        <p:tgtEl>
                                          <p:spTgt spid="187396"/>
                                        </p:tgtEl>
                                        <p:attrNameLst>
                                          <p:attrName>style.visibility</p:attrName>
                                        </p:attrNameLst>
                                      </p:cBhvr>
                                      <p:to>
                                        <p:strVal val="visible"/>
                                      </p:to>
                                    </p:set>
                                    <p:animEffect transition="in" filter="fade">
                                      <p:cBhvr>
                                        <p:cTn id="20" dur="2000"/>
                                        <p:tgtEl>
                                          <p:spTgt spid="187396"/>
                                        </p:tgtEl>
                                      </p:cBhvr>
                                    </p:animEffect>
                                    <p:anim calcmode="lin" valueType="num">
                                      <p:cBhvr>
                                        <p:cTn id="21" dur="2000" fill="hold"/>
                                        <p:tgtEl>
                                          <p:spTgt spid="187396"/>
                                        </p:tgtEl>
                                        <p:attrNameLst>
                                          <p:attrName>style.rotation</p:attrName>
                                        </p:attrNameLst>
                                      </p:cBhvr>
                                      <p:tavLst>
                                        <p:tav tm="0">
                                          <p:val>
                                            <p:fltVal val="720"/>
                                          </p:val>
                                        </p:tav>
                                        <p:tav tm="100000">
                                          <p:val>
                                            <p:fltVal val="0"/>
                                          </p:val>
                                        </p:tav>
                                      </p:tavLst>
                                    </p:anim>
                                    <p:anim calcmode="lin" valueType="num">
                                      <p:cBhvr>
                                        <p:cTn id="22" dur="2000" fill="hold"/>
                                        <p:tgtEl>
                                          <p:spTgt spid="187396"/>
                                        </p:tgtEl>
                                        <p:attrNameLst>
                                          <p:attrName>ppt_h</p:attrName>
                                        </p:attrNameLst>
                                      </p:cBhvr>
                                      <p:tavLst>
                                        <p:tav tm="0">
                                          <p:val>
                                            <p:fltVal val="0"/>
                                          </p:val>
                                        </p:tav>
                                        <p:tav tm="100000">
                                          <p:val>
                                            <p:strVal val="#ppt_h"/>
                                          </p:val>
                                        </p:tav>
                                      </p:tavLst>
                                    </p:anim>
                                    <p:anim calcmode="lin" valueType="num">
                                      <p:cBhvr>
                                        <p:cTn id="23" dur="2000" fill="hold"/>
                                        <p:tgtEl>
                                          <p:spTgt spid="1873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7396" grpId="0"/>
      <p:bldP spid="18739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sense of touch/sens əv tʌtʃ/         触觉</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408940" y="980440"/>
            <a:ext cx="7482840" cy="5262245"/>
          </a:xfrm>
          <a:prstGeom prst="rect">
            <a:avLst/>
          </a:prstGeom>
          <a:noFill/>
        </p:spPr>
        <p:txBody>
          <a:bodyPr wrap="square" rtlCol="0" anchor="t">
            <a:spAutoFit/>
          </a:bodyPr>
          <a:p>
            <a:pPr algn="just" fontAlgn="auto">
              <a:lnSpc>
                <a:spcPct val="100000"/>
              </a:lnSpc>
            </a:pPr>
            <a:r>
              <a:rPr lang="zh-CN" altLang="en-US" sz="2400" b="1" u="sng"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“感到一阵 ……”：</a:t>
            </a:r>
            <a:endParaRPr lang="zh-CN" altLang="en-US" sz="2400" b="1" u="sng"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auto">
              <a:lnSpc>
                <a:spcPct val="100000"/>
              </a:lnSpc>
            </a:pPr>
            <a:r>
              <a:rPr lang="zh-CN" altLang="en-US" sz="2400" b="1" dirty="0">
                <a:solidFill>
                  <a:srgbClr val="C00000"/>
                </a:solidFill>
                <a:latin typeface="Times New Roman" panose="02020603050405020304" pitchFamily="18" charset="0"/>
                <a:cs typeface="Times New Roman" panose="02020603050405020304" pitchFamily="18" charset="0"/>
                <a:sym typeface="+mn-ea"/>
              </a:rPr>
              <a:t>feel a sense of...=feel a flush of...= feel a wave of... </a:t>
            </a:r>
            <a:endParaRPr lang="zh-CN" altLang="en-US" sz="2400" b="1" dirty="0">
              <a:solidFill>
                <a:srgbClr val="C00000"/>
              </a:solidFill>
              <a:latin typeface="Times New Roman" panose="02020603050405020304" pitchFamily="18" charset="0"/>
              <a:cs typeface="Times New Roman" panose="02020603050405020304" pitchFamily="18" charset="0"/>
              <a:sym typeface="+mn-ea"/>
            </a:endParaRPr>
          </a:p>
          <a:p>
            <a:pPr algn="just" fontAlgn="auto">
              <a:lnSpc>
                <a:spcPct val="100000"/>
              </a:lnSpc>
            </a:pPr>
            <a:endParaRPr lang="zh-CN" altLang="en-US" sz="2400" b="1" dirty="0">
              <a:solidFill>
                <a:srgbClr val="C00000"/>
              </a:solidFill>
              <a:latin typeface="Times New Roman" panose="02020603050405020304" pitchFamily="18" charset="0"/>
              <a:cs typeface="Times New Roman" panose="02020603050405020304" pitchFamily="18" charset="0"/>
              <a:sym typeface="+mn-ea"/>
            </a:endParaRPr>
          </a:p>
          <a:p>
            <a:pPr algn="just" fontAlgn="auto">
              <a:lnSpc>
                <a:spcPct val="100000"/>
              </a:lnSpc>
            </a:pPr>
            <a:r>
              <a:rPr lang="zh-CN" altLang="en-US" sz="2400" dirty="0">
                <a:latin typeface="+mn-ea"/>
                <a:cs typeface="+mn-ea"/>
                <a:sym typeface="+mn-ea"/>
              </a:rPr>
              <a:t>[</a:t>
            </a:r>
            <a:r>
              <a:rPr lang="zh-CN" altLang="en-US" sz="2400" b="1" dirty="0">
                <a:solidFill>
                  <a:srgbClr val="0070C0"/>
                </a:solidFill>
                <a:latin typeface="Times New Roman" panose="02020603050405020304" pitchFamily="18" charset="0"/>
                <a:cs typeface="Times New Roman" panose="02020603050405020304" pitchFamily="18" charset="0"/>
                <a:sym typeface="+mn-ea"/>
              </a:rPr>
              <a:t>joy</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(高兴)</a:t>
            </a:r>
            <a:r>
              <a:rPr lang="zh-CN" altLang="en-US" sz="2400" b="1" dirty="0">
                <a:solidFill>
                  <a:srgbClr val="0070C0"/>
                </a:solidFill>
                <a:latin typeface="Times New Roman" panose="02020603050405020304" pitchFamily="18" charset="0"/>
                <a:cs typeface="Times New Roman" panose="02020603050405020304" pitchFamily="18" charset="0"/>
                <a:sym typeface="+mn-ea"/>
              </a:rPr>
              <a:t>, excitement</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(兴奋)</a:t>
            </a:r>
            <a:r>
              <a:rPr lang="zh-CN" altLang="en-US" sz="2400" b="1" dirty="0">
                <a:solidFill>
                  <a:srgbClr val="0070C0"/>
                </a:solidFill>
                <a:latin typeface="Times New Roman" panose="02020603050405020304" pitchFamily="18" charset="0"/>
                <a:cs typeface="Times New Roman" panose="02020603050405020304" pitchFamily="18" charset="0"/>
                <a:sym typeface="+mn-ea"/>
              </a:rPr>
              <a:t>, pride </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(骄傲)</a:t>
            </a:r>
            <a:r>
              <a:rPr lang="zh-CN" altLang="en-US" sz="2400" b="1" dirty="0">
                <a:solidFill>
                  <a:srgbClr val="0070C0"/>
                </a:solidFill>
                <a:latin typeface="Times New Roman" panose="02020603050405020304" pitchFamily="18" charset="0"/>
                <a:cs typeface="Times New Roman" panose="02020603050405020304" pitchFamily="18" charset="0"/>
                <a:sym typeface="+mn-ea"/>
              </a:rPr>
              <a:t>, anger</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(愤怒)</a:t>
            </a:r>
            <a:r>
              <a:rPr lang="zh-CN" altLang="en-US" sz="2400" b="1" dirty="0">
                <a:solidFill>
                  <a:srgbClr val="0070C0"/>
                </a:solidFill>
                <a:latin typeface="Times New Roman" panose="02020603050405020304" pitchFamily="18" charset="0"/>
                <a:cs typeface="Times New Roman" panose="02020603050405020304" pitchFamily="18" charset="0"/>
                <a:sym typeface="+mn-ea"/>
              </a:rPr>
              <a:t>, rage</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(狂怒)</a:t>
            </a:r>
            <a:r>
              <a:rPr lang="zh-CN" altLang="en-US" sz="2400" b="1" dirty="0">
                <a:solidFill>
                  <a:srgbClr val="0070C0"/>
                </a:solidFill>
                <a:latin typeface="Times New Roman" panose="02020603050405020304" pitchFamily="18" charset="0"/>
                <a:cs typeface="Times New Roman" panose="02020603050405020304" pitchFamily="18" charset="0"/>
                <a:sym typeface="+mn-ea"/>
              </a:rPr>
              <a:t>, panic</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(惊慌)</a:t>
            </a:r>
            <a:r>
              <a:rPr lang="zh-CN" altLang="en-US" sz="2400" b="1" dirty="0">
                <a:solidFill>
                  <a:srgbClr val="0070C0"/>
                </a:solidFill>
                <a:latin typeface="Times New Roman" panose="02020603050405020304" pitchFamily="18" charset="0"/>
                <a:cs typeface="Times New Roman" panose="02020603050405020304" pitchFamily="18" charset="0"/>
                <a:sym typeface="+mn-ea"/>
              </a:rPr>
              <a:t>, alarm</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(惊慌)</a:t>
            </a:r>
            <a:r>
              <a:rPr lang="zh-CN" altLang="en-US" sz="2400" b="1" dirty="0">
                <a:solidFill>
                  <a:srgbClr val="0070C0"/>
                </a:solidFill>
                <a:latin typeface="Times New Roman" panose="02020603050405020304" pitchFamily="18" charset="0"/>
                <a:cs typeface="Times New Roman" panose="02020603050405020304" pitchFamily="18" charset="0"/>
                <a:sym typeface="+mn-ea"/>
              </a:rPr>
              <a:t> , terror</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(恐惧)</a:t>
            </a:r>
            <a:r>
              <a:rPr lang="zh-CN" altLang="en-US" sz="2400" b="1" dirty="0">
                <a:solidFill>
                  <a:srgbClr val="0070C0"/>
                </a:solidFill>
                <a:latin typeface="Times New Roman" panose="02020603050405020304" pitchFamily="18" charset="0"/>
                <a:cs typeface="Times New Roman" panose="02020603050405020304" pitchFamily="18" charset="0"/>
                <a:sym typeface="+mn-ea"/>
              </a:rPr>
              <a:t>, horror</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(恐惧)</a:t>
            </a:r>
            <a:r>
              <a:rPr lang="zh-CN" altLang="en-US" sz="2400" b="1" dirty="0">
                <a:solidFill>
                  <a:srgbClr val="0070C0"/>
                </a:solidFill>
                <a:latin typeface="Times New Roman" panose="02020603050405020304" pitchFamily="18" charset="0"/>
                <a:cs typeface="Times New Roman" panose="02020603050405020304" pitchFamily="18" charset="0"/>
                <a:sym typeface="+mn-ea"/>
              </a:rPr>
              <a:t>, fear</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(恐惧)</a:t>
            </a:r>
            <a:r>
              <a:rPr lang="zh-CN" altLang="en-US" sz="2400" b="1" dirty="0">
                <a:solidFill>
                  <a:srgbClr val="0070C0"/>
                </a:solidFill>
                <a:latin typeface="Times New Roman" panose="02020603050405020304" pitchFamily="18" charset="0"/>
                <a:cs typeface="Times New Roman" panose="02020603050405020304" pitchFamily="18" charset="0"/>
                <a:sym typeface="+mn-ea"/>
              </a:rPr>
              <a:t>, unease</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 (不安),</a:t>
            </a:r>
            <a:r>
              <a:rPr lang="zh-CN" altLang="en-US" sz="2400" b="1" dirty="0">
                <a:solidFill>
                  <a:srgbClr val="0070C0"/>
                </a:solidFill>
                <a:latin typeface="Times New Roman" panose="02020603050405020304" pitchFamily="18" charset="0"/>
                <a:cs typeface="Times New Roman" panose="02020603050405020304" pitchFamily="18" charset="0"/>
                <a:sym typeface="+mn-ea"/>
              </a:rPr>
              <a:t> sorrow </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(悲伤)</a:t>
            </a:r>
            <a:r>
              <a:rPr lang="zh-CN" altLang="en-US" sz="2400" b="1" dirty="0">
                <a:solidFill>
                  <a:srgbClr val="0070C0"/>
                </a:solidFill>
                <a:latin typeface="Times New Roman" panose="02020603050405020304" pitchFamily="18" charset="0"/>
                <a:cs typeface="Times New Roman" panose="02020603050405020304" pitchFamily="18" charset="0"/>
                <a:sym typeface="+mn-ea"/>
              </a:rPr>
              <a:t>, sadness</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(悲伤)</a:t>
            </a:r>
            <a:r>
              <a:rPr lang="zh-CN" altLang="en-US" sz="2400" b="1" dirty="0">
                <a:solidFill>
                  <a:srgbClr val="0070C0"/>
                </a:solidFill>
                <a:latin typeface="Times New Roman" panose="02020603050405020304" pitchFamily="18" charset="0"/>
                <a:cs typeface="Times New Roman" panose="02020603050405020304" pitchFamily="18" charset="0"/>
                <a:sym typeface="+mn-ea"/>
              </a:rPr>
              <a:t>, grief</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(悲伤)</a:t>
            </a:r>
            <a:r>
              <a:rPr lang="zh-CN" altLang="en-US" sz="2400" b="1" dirty="0">
                <a:solidFill>
                  <a:srgbClr val="0070C0"/>
                </a:solidFill>
                <a:latin typeface="Times New Roman" panose="02020603050405020304" pitchFamily="18" charset="0"/>
                <a:cs typeface="Times New Roman" panose="02020603050405020304" pitchFamily="18" charset="0"/>
                <a:sym typeface="+mn-ea"/>
              </a:rPr>
              <a:t>, embarrassment</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(尴尬)</a:t>
            </a:r>
            <a:r>
              <a:rPr lang="zh-CN" altLang="en-US" sz="2400" b="1" dirty="0">
                <a:solidFill>
                  <a:srgbClr val="0070C0"/>
                </a:solidFill>
                <a:latin typeface="Times New Roman" panose="02020603050405020304" pitchFamily="18" charset="0"/>
                <a:cs typeface="Times New Roman" panose="02020603050405020304" pitchFamily="18" charset="0"/>
                <a:sym typeface="+mn-ea"/>
              </a:rPr>
              <a:t>, disappointment</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(失望)</a:t>
            </a:r>
            <a:r>
              <a:rPr lang="zh-CN" altLang="en-US" sz="2400" b="1" dirty="0">
                <a:solidFill>
                  <a:srgbClr val="0070C0"/>
                </a:solidFill>
                <a:latin typeface="Times New Roman" panose="02020603050405020304" pitchFamily="18" charset="0"/>
                <a:cs typeface="Times New Roman" panose="02020603050405020304" pitchFamily="18" charset="0"/>
                <a:sym typeface="+mn-ea"/>
              </a:rPr>
              <a:t>, shame</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(羞愧</a:t>
            </a:r>
            <a:r>
              <a:rPr lang="zh-CN" altLang="en-US" sz="2400" b="1" dirty="0">
                <a:solidFill>
                  <a:srgbClr val="0070C0"/>
                </a:solidFill>
                <a:latin typeface="Times New Roman" panose="02020603050405020304" pitchFamily="18" charset="0"/>
                <a:cs typeface="Times New Roman" panose="02020603050405020304" pitchFamily="18" charset="0"/>
                <a:sym typeface="+mn-ea"/>
              </a:rPr>
              <a:t>), guilt</a:t>
            </a:r>
            <a:r>
              <a:rPr lang="zh-CN" altLang="en-US" sz="2400" b="1" baseline="-25000" dirty="0">
                <a:solidFill>
                  <a:srgbClr val="0070C0"/>
                </a:solidFill>
                <a:latin typeface="Times New Roman" panose="02020603050405020304" pitchFamily="18" charset="0"/>
                <a:cs typeface="Times New Roman" panose="02020603050405020304" pitchFamily="18" charset="0"/>
                <a:sym typeface="+mn-ea"/>
              </a:rPr>
              <a:t>(愧疚)</a:t>
            </a:r>
            <a:r>
              <a:rPr lang="zh-CN" altLang="en-US" sz="2400" dirty="0">
                <a:latin typeface="+mn-ea"/>
                <a:cs typeface="+mn-ea"/>
                <a:sym typeface="+mn-ea"/>
              </a:rPr>
              <a:t>]。</a:t>
            </a:r>
            <a:endParaRPr lang="zh-CN" altLang="en-US" sz="2400" dirty="0">
              <a:latin typeface="+mn-ea"/>
              <a:cs typeface="+mn-ea"/>
              <a:sym typeface="+mn-ea"/>
            </a:endParaRPr>
          </a:p>
          <a:p>
            <a:pPr algn="just" fontAlgn="auto">
              <a:lnSpc>
                <a:spcPct val="100000"/>
              </a:lnSpc>
            </a:pPr>
            <a:endParaRPr lang="zh-CN" altLang="en-US" sz="2400" dirty="0">
              <a:latin typeface="+mn-ea"/>
              <a:cs typeface="+mn-ea"/>
            </a:endParaRPr>
          </a:p>
          <a:p>
            <a:pPr algn="just" fontAlgn="auto">
              <a:lnSpc>
                <a:spcPct val="100000"/>
              </a:lnSpc>
            </a:pPr>
            <a:endParaRPr lang="zh-CN" altLang="en-US" sz="2400" dirty="0">
              <a:latin typeface="+mn-ea"/>
              <a:cs typeface="+mn-ea"/>
            </a:endParaRPr>
          </a:p>
          <a:p>
            <a:pPr algn="just" fontAlgn="auto">
              <a:lnSpc>
                <a:spcPct val="100000"/>
              </a:lnSpc>
            </a:pPr>
            <a:r>
              <a:rPr lang="zh-CN" altLang="en-US" sz="2400" dirty="0">
                <a:latin typeface="+mn-ea"/>
                <a:cs typeface="+mn-ea"/>
                <a:sym typeface="+mn-ea"/>
              </a:rPr>
              <a:t>她</a:t>
            </a:r>
            <a:r>
              <a:rPr lang="zh-CN" altLang="en-US" sz="2400" u="sng" dirty="0">
                <a:solidFill>
                  <a:schemeClr val="accent1"/>
                </a:solidFill>
                <a:latin typeface="+mn-ea"/>
                <a:cs typeface="+mn-ea"/>
                <a:sym typeface="+mn-ea"/>
              </a:rPr>
              <a:t>感到一阵惊慌，</a:t>
            </a:r>
            <a:r>
              <a:rPr lang="zh-CN" altLang="en-US" sz="2400" dirty="0">
                <a:latin typeface="+mn-ea"/>
                <a:cs typeface="+mn-ea"/>
                <a:sym typeface="+mn-ea"/>
              </a:rPr>
              <a:t>但是强迫自己镇静地离开了房间。</a:t>
            </a:r>
            <a:endParaRPr sz="2400">
              <a:latin typeface="+mn-ea"/>
              <a:cs typeface="+mn-ea"/>
            </a:endParaRPr>
          </a:p>
          <a:p>
            <a:pPr marL="342900" indent="-342900" algn="just" fontAlgn="auto">
              <a:lnSpc>
                <a:spcPct val="100000"/>
              </a:lnSpc>
              <a:buFont typeface="Arial" panose="020B0604020202020204" pitchFamily="34" charset="0"/>
              <a:buChar char="•"/>
            </a:pPr>
            <a:r>
              <a:rPr lang="zh-CN" altLang="en-US" sz="2400" b="1" dirty="0">
                <a:latin typeface="Times New Roman" panose="02020603050405020304" pitchFamily="18" charset="0"/>
                <a:cs typeface="Times New Roman" panose="02020603050405020304" pitchFamily="18" charset="0"/>
                <a:sym typeface="+mn-ea"/>
              </a:rPr>
              <a:t>She felt</a:t>
            </a:r>
            <a:r>
              <a:rPr lang="zh-CN" altLang="en-US" sz="2400" b="1" u="sng" dirty="0">
                <a:solidFill>
                  <a:schemeClr val="accent1"/>
                </a:solidFill>
                <a:latin typeface="Times New Roman" panose="02020603050405020304" pitchFamily="18" charset="0"/>
                <a:cs typeface="Times New Roman" panose="02020603050405020304" pitchFamily="18" charset="0"/>
                <a:sym typeface="+mn-ea"/>
              </a:rPr>
              <a:t> a wave of panic</a:t>
            </a:r>
            <a:r>
              <a:rPr lang="zh-CN" altLang="en-US" sz="2400" b="1" dirty="0">
                <a:latin typeface="Times New Roman" panose="02020603050405020304" pitchFamily="18" charset="0"/>
                <a:cs typeface="Times New Roman" panose="02020603050405020304" pitchFamily="18" charset="0"/>
                <a:sym typeface="+mn-ea"/>
              </a:rPr>
              <a:t>, but forced herself to leave the room calmly. </a:t>
            </a:r>
            <a:endParaRPr lang="zh-CN" altLang="en-US" sz="2400" b="1" dirty="0">
              <a:latin typeface="Times New Roman" panose="02020603050405020304" pitchFamily="18" charset="0"/>
              <a:cs typeface="Times New Roman" panose="02020603050405020304" pitchFamily="18" charset="0"/>
            </a:endParaRPr>
          </a:p>
          <a:p>
            <a:pPr algn="just" fontAlgn="auto">
              <a:lnSpc>
                <a:spcPct val="100000"/>
              </a:lnSpc>
            </a:pPr>
            <a:endParaRPr sz="2400" b="1">
              <a:latin typeface="Times New Roman" panose="02020603050405020304" pitchFamily="18" charset="0"/>
              <a:cs typeface="Times New Roman" panose="02020603050405020304" pitchFamily="18" charset="0"/>
            </a:endParaRPr>
          </a:p>
        </p:txBody>
      </p:sp>
      <p:pic>
        <p:nvPicPr>
          <p:cNvPr id="101" name="图片 100"/>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537450" y="1268730"/>
            <a:ext cx="4693285" cy="44710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linds(horizontal)">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electric/ɪˈlektrɪk/      adj.电的；用电的；电动的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6000750"/>
          </a:xfrm>
          <a:prstGeom prst="rect">
            <a:avLst/>
          </a:prstGeom>
          <a:noFill/>
        </p:spPr>
        <p:txBody>
          <a:bodyPr wrap="square" rtlCol="0" anchor="t">
            <a:spAutoFit/>
          </a:bodyPr>
          <a:p>
            <a:r>
              <a:rPr lang="zh-CN" altLang="en-US" sz="2400"/>
              <a:t>1.触电；电击/电力设备/电流/电水壶</a:t>
            </a:r>
            <a:endParaRPr lang="zh-CN" altLang="en-US" sz="2400"/>
          </a:p>
          <a:p>
            <a:pPr marL="342900" indent="-342900">
              <a:buFont typeface="Arial" panose="020B0604020202020204" pitchFamily="34" charset="0"/>
              <a:buChar char="•"/>
            </a:pPr>
            <a:r>
              <a:rPr lang="zh-CN" altLang="en-US" sz="2400" u="sng">
                <a:solidFill>
                  <a:schemeClr val="accent1"/>
                </a:solidFill>
              </a:rPr>
              <a:t>electric</a:t>
            </a:r>
            <a:r>
              <a:rPr lang="zh-CN" altLang="en-US" sz="2400"/>
              <a:t> shock/device/current/kettle</a:t>
            </a:r>
            <a:endParaRPr lang="zh-CN" altLang="en-US" sz="2400"/>
          </a:p>
          <a:p>
            <a:r>
              <a:rPr lang="zh-CN" altLang="en-US" sz="2400"/>
              <a:t>2.</a:t>
            </a:r>
            <a:r>
              <a:rPr lang="zh-CN" altLang="en-US" sz="2400" u="sng">
                <a:solidFill>
                  <a:schemeClr val="accent1"/>
                </a:solidFill>
              </a:rPr>
              <a:t>触电</a:t>
            </a:r>
            <a:r>
              <a:rPr lang="zh-CN" altLang="en-US" sz="2400"/>
              <a:t>造成的伤害很常见。</a:t>
            </a:r>
            <a:endParaRPr lang="zh-CN" altLang="en-US" sz="2400"/>
          </a:p>
          <a:p>
            <a:pPr marL="342900" indent="-342900">
              <a:buFont typeface="Arial" panose="020B0604020202020204" pitchFamily="34" charset="0"/>
              <a:buChar char="•"/>
            </a:pPr>
            <a:r>
              <a:rPr lang="zh-CN" altLang="en-US" sz="2400"/>
              <a:t>Injuries caused by </a:t>
            </a:r>
            <a:r>
              <a:rPr lang="zh-CN" altLang="en-US" sz="2400" u="sng">
                <a:solidFill>
                  <a:schemeClr val="accent1"/>
                </a:solidFill>
              </a:rPr>
              <a:t>electric shock</a:t>
            </a:r>
            <a:r>
              <a:rPr lang="zh-CN" altLang="en-US" sz="2400"/>
              <a:t> are</a:t>
            </a:r>
            <a:endParaRPr lang="zh-CN" altLang="en-US" sz="2400"/>
          </a:p>
          <a:p>
            <a:pPr indent="0">
              <a:buFont typeface="Arial" panose="020B0604020202020204" pitchFamily="34" charset="0"/>
              <a:buNone/>
            </a:pPr>
            <a:r>
              <a:rPr lang="zh-CN" altLang="en-US" sz="2400"/>
              <a:t> </a:t>
            </a:r>
            <a:r>
              <a:rPr lang="en-US" altLang="zh-CN" sz="2400"/>
              <a:t>   </a:t>
            </a:r>
            <a:r>
              <a:rPr lang="zh-CN" altLang="en-US" sz="2400"/>
              <a:t>fairly common.</a:t>
            </a:r>
            <a:endParaRPr lang="zh-CN" altLang="en-US" sz="2400"/>
          </a:p>
          <a:p>
            <a:r>
              <a:rPr lang="zh-CN" altLang="en-US" sz="2400"/>
              <a:t>3.恐慌就像</a:t>
            </a:r>
            <a:r>
              <a:rPr lang="zh-CN" altLang="en-US" sz="2400" u="sng">
                <a:solidFill>
                  <a:schemeClr val="accent1"/>
                </a:solidFill>
              </a:rPr>
              <a:t>电击</a:t>
            </a:r>
            <a:r>
              <a:rPr lang="zh-CN" altLang="en-US" sz="2400"/>
              <a:t>一样，震过身体。</a:t>
            </a:r>
            <a:endParaRPr lang="zh-CN" altLang="en-US" sz="2400"/>
          </a:p>
          <a:p>
            <a:pPr marL="342900" indent="-342900">
              <a:buFont typeface="Arial" panose="020B0604020202020204" pitchFamily="34" charset="0"/>
              <a:buChar char="•"/>
            </a:pPr>
            <a:r>
              <a:rPr lang="zh-CN" altLang="en-US" sz="2400"/>
              <a:t>The panic is like </a:t>
            </a:r>
            <a:r>
              <a:rPr lang="zh-CN" altLang="en-US" sz="2400" u="sng">
                <a:solidFill>
                  <a:schemeClr val="accent1"/>
                </a:solidFill>
              </a:rPr>
              <a:t>an electric shock</a:t>
            </a:r>
            <a:r>
              <a:rPr lang="zh-CN" altLang="en-US" sz="2400"/>
              <a:t> pulsing </a:t>
            </a:r>
            <a:endParaRPr lang="zh-CN" altLang="en-US" sz="2400"/>
          </a:p>
          <a:p>
            <a:pPr indent="0">
              <a:buFont typeface="Arial" panose="020B0604020202020204" pitchFamily="34" charset="0"/>
              <a:buNone/>
            </a:pPr>
            <a:r>
              <a:rPr lang="en-US" altLang="zh-CN" sz="2400"/>
              <a:t>    </a:t>
            </a:r>
            <a:r>
              <a:rPr lang="zh-CN" altLang="en-US" sz="2400"/>
              <a:t>through you.</a:t>
            </a:r>
            <a:endParaRPr lang="zh-CN" altLang="en-US" sz="2400"/>
          </a:p>
          <a:p>
            <a:r>
              <a:rPr lang="zh-CN" altLang="en-US" sz="2400"/>
              <a:t>4.不使用</a:t>
            </a:r>
            <a:r>
              <a:rPr lang="zh-CN" altLang="en-US" sz="2400" u="sng">
                <a:solidFill>
                  <a:schemeClr val="accent1"/>
                </a:solidFill>
              </a:rPr>
              <a:t>电热毯</a:t>
            </a:r>
            <a:r>
              <a:rPr lang="zh-CN" altLang="en-US" sz="2400"/>
              <a:t>时拔掉插头。</a:t>
            </a:r>
            <a:endParaRPr lang="zh-CN" altLang="en-US" sz="2400"/>
          </a:p>
          <a:p>
            <a:pPr marL="342900" indent="-342900">
              <a:buFont typeface="Arial" panose="020B0604020202020204" pitchFamily="34" charset="0"/>
              <a:buChar char="•"/>
            </a:pPr>
            <a:r>
              <a:rPr lang="zh-CN" altLang="en-US" sz="2400"/>
              <a:t>Unplug </a:t>
            </a:r>
            <a:r>
              <a:rPr lang="zh-CN" altLang="en-US" sz="2400" u="sng">
                <a:solidFill>
                  <a:schemeClr val="accent1"/>
                </a:solidFill>
              </a:rPr>
              <a:t>electric blankets</a:t>
            </a:r>
            <a:r>
              <a:rPr lang="zh-CN" altLang="en-US" sz="2400"/>
              <a:t> when not in use.</a:t>
            </a:r>
            <a:endParaRPr lang="zh-CN" altLang="en-US" sz="2400"/>
          </a:p>
          <a:p>
            <a:r>
              <a:rPr lang="zh-CN" altLang="en-US" sz="2400"/>
              <a:t>5.</a:t>
            </a:r>
            <a:r>
              <a:rPr lang="en-US" altLang="zh-CN" sz="2400"/>
              <a:t>4</a:t>
            </a:r>
            <a:r>
              <a:rPr lang="zh-CN" altLang="en-US" sz="2400"/>
              <a:t>小时前</a:t>
            </a:r>
            <a:r>
              <a:rPr lang="zh-CN" altLang="en-US" sz="2400" u="sng">
                <a:solidFill>
                  <a:schemeClr val="tx2"/>
                </a:solidFill>
              </a:rPr>
              <a:t>停电</a:t>
            </a:r>
            <a:r>
              <a:rPr lang="zh-CN" altLang="en-US" sz="2400"/>
              <a:t>了，不过现在又来电了。</a:t>
            </a:r>
            <a:endParaRPr lang="en-US" altLang="zh-CN" sz="2400"/>
          </a:p>
          <a:p>
            <a:pPr marL="342900" indent="-342900">
              <a:buFont typeface="Arial" panose="020B0604020202020204" pitchFamily="34" charset="0"/>
              <a:buChar char="•"/>
            </a:pPr>
            <a:r>
              <a:rPr lang="en-US" altLang="zh-CN" sz="2400"/>
              <a:t>The </a:t>
            </a:r>
            <a:r>
              <a:rPr lang="en-US" altLang="zh-CN" sz="2400" u="sng">
                <a:solidFill>
                  <a:schemeClr val="tx2"/>
                </a:solidFill>
              </a:rPr>
              <a:t>electricity went out</a:t>
            </a:r>
            <a:r>
              <a:rPr lang="en-US" altLang="zh-CN" sz="2400"/>
              <a:t> 4 hours ago, but it is </a:t>
            </a:r>
            <a:endParaRPr lang="en-US" altLang="zh-CN" sz="2400"/>
          </a:p>
          <a:p>
            <a:pPr indent="0">
              <a:buFont typeface="Arial" panose="020B0604020202020204" pitchFamily="34" charset="0"/>
              <a:buNone/>
            </a:pPr>
            <a:r>
              <a:rPr lang="en-US" altLang="zh-CN" sz="2400"/>
              <a:t>on again now.</a:t>
            </a:r>
            <a:endParaRPr lang="en-US" altLang="zh-CN" sz="2400"/>
          </a:p>
          <a:p>
            <a:pPr indent="0">
              <a:buFont typeface="Arial" panose="020B0604020202020204" pitchFamily="34" charset="0"/>
              <a:buNone/>
            </a:pPr>
            <a:r>
              <a:rPr lang="en-US" altLang="zh-CN" sz="2400">
                <a:sym typeface="+mn-ea"/>
              </a:rPr>
              <a:t>6.</a:t>
            </a:r>
            <a:r>
              <a:rPr lang="zh-CN" altLang="en-US" sz="2400">
                <a:sym typeface="+mn-ea"/>
              </a:rPr>
              <a:t>电线/电源/插头电器</a:t>
            </a:r>
            <a:endParaRPr lang="zh-CN" altLang="en-US" sz="2400"/>
          </a:p>
          <a:p>
            <a:pPr marL="342900" indent="-342900">
              <a:buFont typeface="Arial" panose="020B0604020202020204" pitchFamily="34" charset="0"/>
              <a:buChar char="•"/>
            </a:pPr>
            <a:r>
              <a:rPr lang="zh-CN" altLang="en-US" sz="2400" u="sng">
                <a:solidFill>
                  <a:schemeClr val="tx2"/>
                </a:solidFill>
                <a:sym typeface="+mn-ea"/>
              </a:rPr>
              <a:t>electrical</a:t>
            </a:r>
            <a:r>
              <a:rPr lang="zh-CN" altLang="en-US" sz="2400">
                <a:sym typeface="+mn-ea"/>
              </a:rPr>
              <a:t> wires/ outlets /appliance</a:t>
            </a:r>
            <a:endParaRPr lang="zh-CN" altLang="en-US" sz="2400"/>
          </a:p>
          <a:p>
            <a:pPr indent="0">
              <a:buFont typeface="Arial" panose="020B0604020202020204" pitchFamily="34" charset="0"/>
              <a:buNone/>
            </a:pPr>
            <a:endParaRPr lang="en-US" altLang="zh-CN" sz="2400"/>
          </a:p>
        </p:txBody>
      </p:sp>
      <p:pic>
        <p:nvPicPr>
          <p:cNvPr id="102" name="图片 101"/>
          <p:cNvPicPr/>
          <p:nvPr>
            <p:custDataLst>
              <p:tags r:id="rId4"/>
            </p:custDataLst>
          </p:nvPr>
        </p:nvPicPr>
        <p:blipFill>
          <a:blip r:embed="rId5"/>
          <a:stretch>
            <a:fillRect/>
          </a:stretch>
        </p:blipFill>
        <p:spPr>
          <a:xfrm>
            <a:off x="6518910" y="832485"/>
            <a:ext cx="5675630" cy="58108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blinds(horizontal)">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blinds(horizontal)">
                                      <p:cBhvr>
                                        <p:cTn id="38" dur="500"/>
                                        <p:tgtEl>
                                          <p:spTgt spid="3">
                                            <p:txEl>
                                              <p:pRg st="11" end="1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blinds(horizontal)">
                                      <p:cBhvr>
                                        <p:cTn id="41" dur="500"/>
                                        <p:tgtEl>
                                          <p:spTgt spid="3">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blinds(horizontal)">
                                      <p:cBhvr>
                                        <p:cTn id="4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victim/ˈvɪktɪm/         n.受害者;患者          </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3415030"/>
          </a:xfrm>
          <a:prstGeom prst="rect">
            <a:avLst/>
          </a:prstGeom>
          <a:noFill/>
        </p:spPr>
        <p:txBody>
          <a:bodyPr wrap="square" rtlCol="0" anchor="t">
            <a:spAutoFit/>
          </a:bodyPr>
          <a:p>
            <a:r>
              <a:rPr lang="zh-CN" altLang="en-US" sz="2400"/>
              <a:t>1.校园欺凌肯定会威胁到个人成长与社会和谐。它会给</a:t>
            </a:r>
            <a:r>
              <a:rPr lang="zh-CN" altLang="en-US" sz="2400" u="sng">
                <a:solidFill>
                  <a:schemeClr val="accent1"/>
                </a:solidFill>
              </a:rPr>
              <a:t>受害者</a:t>
            </a:r>
            <a:r>
              <a:rPr lang="zh-CN" altLang="en-US" sz="2400"/>
              <a:t>造成严重的心理创伤，使他们遭受长期的抑郁。</a:t>
            </a:r>
            <a:endParaRPr lang="zh-CN" altLang="en-US" sz="2400"/>
          </a:p>
          <a:p>
            <a:pPr marL="342900" indent="-342900">
              <a:buFont typeface="Arial" panose="020B0604020202020204" pitchFamily="34" charset="0"/>
              <a:buChar char="•"/>
            </a:pPr>
            <a:r>
              <a:rPr lang="zh-CN" altLang="en-US" sz="2400"/>
              <a:t>School bullying can definitely threaten individuals’growth and social harmony. It causes </a:t>
            </a:r>
            <a:endParaRPr lang="zh-CN" altLang="en-US" sz="2400"/>
          </a:p>
          <a:p>
            <a:r>
              <a:rPr lang="zh-CN" altLang="en-US" sz="2400"/>
              <a:t>severe</a:t>
            </a:r>
            <a:r>
              <a:rPr lang="en-US" altLang="zh-CN" sz="2400"/>
              <a:t>  </a:t>
            </a:r>
            <a:r>
              <a:rPr lang="zh-CN" altLang="en-US" sz="2400"/>
              <a:t>psychological trauma to </a:t>
            </a:r>
            <a:r>
              <a:rPr lang="zh-CN" altLang="en-US" sz="2400" u="sng">
                <a:solidFill>
                  <a:schemeClr val="accent1"/>
                </a:solidFill>
              </a:rPr>
              <a:t>the victims</a:t>
            </a:r>
            <a:r>
              <a:rPr lang="zh-CN" altLang="en-US" sz="2400"/>
              <a:t>, subjecting them to</a:t>
            </a:r>
            <a:r>
              <a:rPr lang="en-US" altLang="zh-CN" sz="2400"/>
              <a:t> </a:t>
            </a:r>
            <a:r>
              <a:rPr lang="zh-CN" altLang="en-US" sz="2400"/>
              <a:t>long-term depression.</a:t>
            </a:r>
            <a:endParaRPr lang="zh-CN" altLang="en-US" sz="2400"/>
          </a:p>
          <a:p>
            <a:r>
              <a:rPr lang="zh-CN" altLang="en-US" sz="2400"/>
              <a:t>2.学校应为</a:t>
            </a:r>
            <a:r>
              <a:rPr lang="zh-CN" altLang="en-US" sz="2400" u="sng">
                <a:solidFill>
                  <a:schemeClr val="accent1"/>
                </a:solidFill>
              </a:rPr>
              <a:t>受害者和欺凌者</a:t>
            </a:r>
            <a:r>
              <a:rPr lang="zh-CN" altLang="en-US" sz="2400"/>
              <a:t>提供沟通渠道，这样他们就不会压抑自己的感受。</a:t>
            </a:r>
            <a:endParaRPr lang="zh-CN" altLang="en-US" sz="2400"/>
          </a:p>
          <a:p>
            <a:pPr marL="342900" indent="-342900">
              <a:buFont typeface="Arial" panose="020B0604020202020204" pitchFamily="34" charset="0"/>
              <a:buChar char="•"/>
            </a:pPr>
            <a:r>
              <a:rPr lang="zh-CN" altLang="en-US" sz="2400"/>
              <a:t>It is urged that schools should maintain clear channels of communication for </a:t>
            </a:r>
            <a:r>
              <a:rPr lang="zh-CN" altLang="en-US" sz="2400" u="sng">
                <a:solidFill>
                  <a:schemeClr val="accent1"/>
                </a:solidFill>
              </a:rPr>
              <a:t>both victims and bullies</a:t>
            </a:r>
            <a:r>
              <a:rPr lang="zh-CN" altLang="en-US" sz="2400"/>
              <a:t> so that they do not bottle up their feelings. </a:t>
            </a:r>
            <a:endParaRPr lang="zh-CN" altLang="en-US" sz="2400"/>
          </a:p>
          <a:p>
            <a:r>
              <a:rPr lang="zh-CN" altLang="en-US" sz="2400"/>
              <a:t>3.这个可怜的男孩成为了校园暴力的</a:t>
            </a:r>
            <a:r>
              <a:rPr lang="zh-CN" altLang="en-US" sz="2400" u="sng">
                <a:solidFill>
                  <a:schemeClr val="accent1"/>
                </a:solidFill>
              </a:rPr>
              <a:t>受害者</a:t>
            </a:r>
            <a:r>
              <a:rPr lang="zh-CN" altLang="en-US" sz="2400"/>
              <a:t>。</a:t>
            </a:r>
            <a:endParaRPr lang="zh-CN" altLang="en-US" sz="2400"/>
          </a:p>
          <a:p>
            <a:pPr marL="342900" indent="-342900">
              <a:buFont typeface="Arial" panose="020B0604020202020204" pitchFamily="34" charset="0"/>
              <a:buChar char="•"/>
            </a:pPr>
            <a:r>
              <a:rPr lang="zh-CN" altLang="en-US" sz="2400"/>
              <a:t>The poor boy </a:t>
            </a:r>
            <a:r>
              <a:rPr lang="zh-CN" altLang="en-US" sz="2400" u="sng">
                <a:solidFill>
                  <a:schemeClr val="accent1"/>
                </a:solidFill>
              </a:rPr>
              <a:t>has fallen victim to</a:t>
            </a:r>
            <a:r>
              <a:rPr lang="zh-CN" altLang="en-US" sz="2400"/>
              <a:t> school bullying.</a:t>
            </a:r>
            <a:endParaRPr lang="zh-CN" altLang="en-US" sz="2400"/>
          </a:p>
        </p:txBody>
      </p:sp>
      <p:pic>
        <p:nvPicPr>
          <p:cNvPr id="106" name="图片 105"/>
          <p:cNvPicPr/>
          <p:nvPr/>
        </p:nvPicPr>
        <p:blipFill>
          <a:blip r:embed="rId4"/>
          <a:stretch>
            <a:fillRect/>
          </a:stretch>
        </p:blipFill>
        <p:spPr>
          <a:xfrm>
            <a:off x="8101965" y="3140075"/>
            <a:ext cx="4102735" cy="3718560"/>
          </a:xfrm>
          <a:prstGeom prst="rect">
            <a:avLst/>
          </a:prstGeom>
          <a:noFill/>
          <a:ln w="9525">
            <a:noFill/>
          </a:ln>
        </p:spPr>
      </p:pic>
      <p:pic>
        <p:nvPicPr>
          <p:cNvPr id="107" name="图片 106"/>
          <p:cNvPicPr/>
          <p:nvPr/>
        </p:nvPicPr>
        <p:blipFill>
          <a:blip r:embed="rId5"/>
          <a:stretch>
            <a:fillRect/>
          </a:stretch>
        </p:blipFill>
        <p:spPr>
          <a:xfrm>
            <a:off x="2280920" y="4180840"/>
            <a:ext cx="5198110" cy="26771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swell/swel/           vi膨胀；肿胀</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4892675"/>
          </a:xfrm>
          <a:prstGeom prst="rect">
            <a:avLst/>
          </a:prstGeom>
          <a:noFill/>
        </p:spPr>
        <p:txBody>
          <a:bodyPr wrap="square" rtlCol="0" anchor="t">
            <a:spAutoFit/>
          </a:bodyPr>
          <a:p>
            <a:r>
              <a:rPr lang="zh-CN" altLang="en-US" sz="2400"/>
              <a:t>1.一个小女孩靠着一棵大树坐着，她掉进一个洞里，脚踝</a:t>
            </a:r>
            <a:r>
              <a:rPr lang="zh-CN" altLang="en-US" sz="2400" u="sng">
                <a:solidFill>
                  <a:schemeClr val="accent1"/>
                </a:solidFill>
              </a:rPr>
              <a:t>扭伤</a:t>
            </a:r>
            <a:r>
              <a:rPr lang="zh-CN" altLang="en-US" sz="2400"/>
              <a:t>了，</a:t>
            </a:r>
            <a:r>
              <a:rPr lang="zh-CN" altLang="en-US" sz="2400" u="sng">
                <a:solidFill>
                  <a:schemeClr val="accent1"/>
                </a:solidFill>
              </a:rPr>
              <a:t>有点肿</a:t>
            </a:r>
            <a:r>
              <a:rPr lang="zh-CN" altLang="en-US" sz="2400"/>
              <a:t>。</a:t>
            </a:r>
            <a:endParaRPr lang="zh-CN" altLang="en-US" sz="2400"/>
          </a:p>
          <a:p>
            <a:pPr marL="342900" indent="-342900">
              <a:buFont typeface="Arial" panose="020B0604020202020204" pitchFamily="34" charset="0"/>
              <a:buChar char="•"/>
            </a:pPr>
            <a:r>
              <a:rPr lang="zh-CN" altLang="en-US" sz="2400"/>
              <a:t>There against a tall tree sat a little girl, whose ankles </a:t>
            </a:r>
            <a:r>
              <a:rPr lang="zh-CN" altLang="en-US" sz="2400" b="1" u="sng">
                <a:solidFill>
                  <a:schemeClr val="accent1"/>
                </a:solidFill>
              </a:rPr>
              <a:t>got sprained</a:t>
            </a:r>
            <a:r>
              <a:rPr lang="zh-CN" altLang="en-US" sz="2400" b="1"/>
              <a:t> </a:t>
            </a:r>
            <a:r>
              <a:rPr lang="zh-CN" altLang="en-US" sz="2400"/>
              <a:t>and </a:t>
            </a:r>
            <a:r>
              <a:rPr lang="zh-CN" altLang="en-US" sz="2400" b="1" u="sng">
                <a:solidFill>
                  <a:schemeClr val="accent1"/>
                </a:solidFill>
              </a:rPr>
              <a:t>became a little bit swollen</a:t>
            </a:r>
            <a:r>
              <a:rPr lang="zh-CN" altLang="en-US" sz="2400" u="sng">
                <a:solidFill>
                  <a:schemeClr val="accent1"/>
                </a:solidFill>
              </a:rPr>
              <a:t> </a:t>
            </a:r>
            <a:r>
              <a:rPr lang="zh-CN" altLang="en-US" sz="2400"/>
              <a:t>when she tumbled into a hole.</a:t>
            </a:r>
            <a:endParaRPr lang="zh-CN" altLang="en-US" sz="2400"/>
          </a:p>
          <a:p>
            <a:pPr indent="0">
              <a:buFont typeface="Arial" panose="020B0604020202020204" pitchFamily="34" charset="0"/>
              <a:buNone/>
            </a:pPr>
            <a:endParaRPr lang="zh-CN" altLang="en-US" sz="2400"/>
          </a:p>
          <a:p>
            <a:r>
              <a:rPr lang="zh-CN" altLang="en-US" sz="2400"/>
              <a:t>2.当玛利亚想起孩子的时候，她的</a:t>
            </a:r>
            <a:r>
              <a:rPr lang="zh-CN" altLang="en-US" sz="2400" u="sng">
                <a:solidFill>
                  <a:schemeClr val="accent1"/>
                </a:solidFill>
              </a:rPr>
              <a:t>内心充满了自豪</a:t>
            </a:r>
            <a:r>
              <a:rPr lang="zh-CN" altLang="en-US" sz="2400"/>
              <a:t>。这种自豪感变得愈来愈强烈，直到所有的失落、悲伤、孤寂和卑微都被驱赶。</a:t>
            </a:r>
            <a:endParaRPr lang="zh-CN" altLang="en-US" sz="2400"/>
          </a:p>
          <a:p>
            <a:pPr marL="342900" indent="-342900">
              <a:buFont typeface="Arial" panose="020B0604020202020204" pitchFamily="34" charset="0"/>
              <a:buChar char="•"/>
            </a:pPr>
            <a:r>
              <a:rPr lang="zh-CN" altLang="en-US" sz="2400"/>
              <a:t>When Mariam thought of this baby, </a:t>
            </a:r>
            <a:r>
              <a:rPr lang="zh-CN" altLang="en-US" sz="2400" b="1" u="sng">
                <a:solidFill>
                  <a:schemeClr val="accent1"/>
                </a:solidFill>
              </a:rPr>
              <a:t>her heart swelled</a:t>
            </a:r>
            <a:r>
              <a:rPr lang="zh-CN" altLang="en-US" sz="2400"/>
              <a:t> inside of her. It </a:t>
            </a:r>
            <a:r>
              <a:rPr lang="zh-CN" altLang="en-US" sz="2400" b="1" u="sng">
                <a:solidFill>
                  <a:schemeClr val="accent1"/>
                </a:solidFill>
              </a:rPr>
              <a:t>swelled and swelled</a:t>
            </a:r>
            <a:r>
              <a:rPr lang="zh-CN" altLang="en-US" sz="2400"/>
              <a:t> until all the loss, all the grief , all the loneliness and self-abasement of her life washed away.</a:t>
            </a:r>
            <a:endParaRPr lang="zh-CN" altLang="en-US" sz="2400"/>
          </a:p>
          <a:p>
            <a:pPr marL="342900" indent="-342900">
              <a:buFont typeface="Arial" panose="020B0604020202020204" pitchFamily="34" charset="0"/>
              <a:buChar char="•"/>
            </a:pPr>
            <a:endParaRPr lang="zh-CN" altLang="en-US" sz="2400"/>
          </a:p>
          <a:p>
            <a:r>
              <a:rPr lang="zh-CN" altLang="en-US" sz="2400"/>
              <a:t>3.当我遇到这只可爱的兔子时，我的心充满了兴奋。</a:t>
            </a:r>
            <a:endParaRPr lang="zh-CN" altLang="en-US" sz="2400"/>
          </a:p>
          <a:p>
            <a:pPr marL="342900" indent="-342900">
              <a:buFont typeface="Arial" panose="020B0604020202020204" pitchFamily="34" charset="0"/>
              <a:buChar char="•"/>
            </a:pPr>
            <a:r>
              <a:rPr lang="zh-CN" altLang="en-US" sz="2400"/>
              <a:t>My heart </a:t>
            </a:r>
            <a:r>
              <a:rPr lang="zh-CN" altLang="en-US" sz="2400" b="1" u="sng">
                <a:solidFill>
                  <a:schemeClr val="accent1"/>
                </a:solidFill>
              </a:rPr>
              <a:t>was swelled with excitement</a:t>
            </a:r>
            <a:r>
              <a:rPr lang="zh-CN" altLang="en-US" sz="2400" u="sng">
                <a:solidFill>
                  <a:schemeClr val="accent1"/>
                </a:solidFill>
              </a:rPr>
              <a:t> </a:t>
            </a:r>
            <a:r>
              <a:rPr lang="zh-CN" altLang="en-US" sz="2400"/>
              <a:t>when I came</a:t>
            </a:r>
            <a:endParaRPr lang="zh-CN" altLang="en-US" sz="2400"/>
          </a:p>
          <a:p>
            <a:pPr indent="0">
              <a:buFont typeface="Arial" panose="020B0604020202020204" pitchFamily="34" charset="0"/>
              <a:buNone/>
            </a:pPr>
            <a:r>
              <a:rPr lang="zh-CN" altLang="en-US" sz="2400"/>
              <a:t> </a:t>
            </a:r>
            <a:r>
              <a:rPr lang="en-US" altLang="zh-CN" sz="2400"/>
              <a:t>   </a:t>
            </a:r>
            <a:r>
              <a:rPr lang="zh-CN" altLang="en-US" sz="2400"/>
              <a:t>across the lovely rabbit.</a:t>
            </a:r>
            <a:endParaRPr lang="zh-CN" altLang="en-US" sz="2400"/>
          </a:p>
        </p:txBody>
      </p:sp>
      <p:pic>
        <p:nvPicPr>
          <p:cNvPr id="108" name="图片 107"/>
          <p:cNvPicPr/>
          <p:nvPr>
            <p:custDataLst>
              <p:tags r:id="rId4"/>
            </p:custDataLst>
          </p:nvPr>
        </p:nvPicPr>
        <p:blipFill>
          <a:blip r:embed="rId5"/>
          <a:stretch>
            <a:fillRect/>
          </a:stretch>
        </p:blipFill>
        <p:spPr>
          <a:xfrm>
            <a:off x="7465695" y="3848100"/>
            <a:ext cx="4585335" cy="30759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pPr indent="0"/>
            <a:r>
              <a:rPr sz="2400" b="1">
                <a:latin typeface="+mn-ea"/>
                <a:cs typeface="+mn-ea"/>
                <a:sym typeface="+mn-ea"/>
              </a:rPr>
              <a:t>nerve/nɜ:v/           n.神经</a:t>
            </a:r>
            <a:endParaRPr sz="2400" b="1">
              <a:latin typeface="+mn-ea"/>
              <a:cs typeface="+mn-ea"/>
              <a:sym typeface="+mn-ea"/>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335280" y="826135"/>
            <a:ext cx="11692255" cy="2565400"/>
          </a:xfrm>
          <a:prstGeom prst="rect">
            <a:avLst/>
          </a:prstGeom>
          <a:noFill/>
        </p:spPr>
        <p:txBody>
          <a:bodyPr wrap="square" rtlCol="0" anchor="t">
            <a:noAutofit/>
          </a:bodyPr>
          <a:p>
            <a:pPr indent="0"/>
            <a:r>
              <a:rPr sz="2400">
                <a:latin typeface="+mn-ea"/>
                <a:cs typeface="+mn-ea"/>
                <a:sym typeface="+mn-ea"/>
              </a:rPr>
              <a:t>1.</a:t>
            </a:r>
            <a:r>
              <a:rPr sz="2400" u="sng">
                <a:solidFill>
                  <a:schemeClr val="accent1"/>
                </a:solidFill>
                <a:latin typeface="+mn-ea"/>
                <a:cs typeface="+mn-ea"/>
                <a:sym typeface="+mn-ea"/>
              </a:rPr>
              <a:t>他身上的每一根神经</a:t>
            </a:r>
            <a:r>
              <a:rPr sz="2400">
                <a:latin typeface="+mn-ea"/>
                <a:cs typeface="+mn-ea"/>
                <a:sym typeface="+mn-ea"/>
              </a:rPr>
              <a:t>都在向他尖叫，疼痛紧攥着他的头部像紧握的拳头一样。</a:t>
            </a:r>
            <a:endParaRPr sz="2400">
              <a:latin typeface="+mn-ea"/>
              <a:cs typeface="+mn-ea"/>
              <a:sym typeface="+mn-ea"/>
            </a:endParaRPr>
          </a:p>
          <a:p>
            <a:pPr marL="342900" indent="-342900">
              <a:buFont typeface="Arial" panose="020B0604020202020204" pitchFamily="34" charset="0"/>
              <a:buChar char="•"/>
            </a:pPr>
            <a:r>
              <a:rPr lang="zh-CN" altLang="en-US" sz="2400" b="1" u="sng">
                <a:solidFill>
                  <a:schemeClr val="accent1"/>
                </a:solidFill>
                <a:sym typeface="+mn-ea"/>
              </a:rPr>
              <a:t>Every nerve in his body</a:t>
            </a:r>
            <a:r>
              <a:rPr sz="2400" u="sng">
                <a:solidFill>
                  <a:schemeClr val="accent1"/>
                </a:solidFill>
                <a:latin typeface="+mn-ea"/>
                <a:cs typeface="+mn-ea"/>
                <a:sym typeface="+mn-ea"/>
              </a:rPr>
              <a:t> </a:t>
            </a:r>
            <a:r>
              <a:rPr sz="2400">
                <a:latin typeface="+mn-ea"/>
                <a:cs typeface="+mn-ea"/>
                <a:sym typeface="+mn-ea"/>
              </a:rPr>
              <a:t>screamed at him, as the pain gripped his head like a clenched fist.</a:t>
            </a:r>
            <a:endParaRPr sz="2400">
              <a:latin typeface="+mn-ea"/>
              <a:cs typeface="+mn-ea"/>
              <a:sym typeface="+mn-ea"/>
            </a:endParaRPr>
          </a:p>
          <a:p>
            <a:pPr indent="0"/>
            <a:endParaRPr sz="2400">
              <a:latin typeface="+mn-ea"/>
              <a:cs typeface="+mn-ea"/>
              <a:sym typeface="+mn-ea"/>
            </a:endParaRPr>
          </a:p>
          <a:p>
            <a:pPr indent="0"/>
            <a:r>
              <a:rPr sz="2400">
                <a:latin typeface="+mn-ea"/>
                <a:cs typeface="+mn-ea"/>
                <a:sym typeface="+mn-ea"/>
              </a:rPr>
              <a:t>2.我们</a:t>
            </a:r>
            <a:r>
              <a:rPr sz="2400" u="sng">
                <a:solidFill>
                  <a:schemeClr val="accent1"/>
                </a:solidFill>
                <a:latin typeface="+mn-ea"/>
                <a:cs typeface="+mn-ea"/>
                <a:sym typeface="+mn-ea"/>
              </a:rPr>
              <a:t>竭尽全力</a:t>
            </a:r>
            <a:r>
              <a:rPr sz="2400">
                <a:latin typeface="+mn-ea"/>
                <a:cs typeface="+mn-ea"/>
                <a:sym typeface="+mn-ea"/>
              </a:rPr>
              <a:t>划船，终于看到了我祖母的房子。</a:t>
            </a:r>
            <a:endParaRPr sz="2400">
              <a:latin typeface="+mn-ea"/>
              <a:cs typeface="+mn-ea"/>
              <a:sym typeface="+mn-ea"/>
            </a:endParaRPr>
          </a:p>
          <a:p>
            <a:pPr marL="342900" indent="-342900">
              <a:buFont typeface="Arial" panose="020B0604020202020204" pitchFamily="34" charset="0"/>
              <a:buChar char="•"/>
            </a:pPr>
            <a:r>
              <a:rPr lang="zh-CN" altLang="en-US" sz="2400" b="1" u="sng">
                <a:solidFill>
                  <a:schemeClr val="accent1"/>
                </a:solidFill>
                <a:sym typeface="+mn-ea"/>
              </a:rPr>
              <a:t>Straining every nerve</a:t>
            </a:r>
            <a:r>
              <a:rPr sz="2400">
                <a:latin typeface="+mn-ea"/>
                <a:cs typeface="+mn-ea"/>
                <a:sym typeface="+mn-ea"/>
              </a:rPr>
              <a:t> to row, we eventually saw my grandmother’s house. </a:t>
            </a:r>
            <a:endParaRPr sz="2400">
              <a:latin typeface="+mn-ea"/>
              <a:cs typeface="+mn-ea"/>
              <a:sym typeface="+mn-ea"/>
            </a:endParaRPr>
          </a:p>
          <a:p>
            <a:pPr indent="0"/>
            <a:endParaRPr sz="2400">
              <a:latin typeface="+mn-ea"/>
              <a:cs typeface="+mn-ea"/>
              <a:sym typeface="+mn-ea"/>
            </a:endParaRPr>
          </a:p>
          <a:p>
            <a:pPr indent="0"/>
            <a:endParaRPr sz="2400">
              <a:latin typeface="+mn-ea"/>
              <a:cs typeface="+mn-ea"/>
              <a:sym typeface="+mn-ea"/>
            </a:endParaRPr>
          </a:p>
        </p:txBody>
      </p:sp>
      <p:pic>
        <p:nvPicPr>
          <p:cNvPr id="110" name="图片 109"/>
          <p:cNvPicPr/>
          <p:nvPr>
            <p:custDataLst>
              <p:tags r:id="rId4"/>
            </p:custDataLst>
          </p:nvPr>
        </p:nvPicPr>
        <p:blipFill>
          <a:blip r:embed="rId5"/>
          <a:stretch>
            <a:fillRect/>
          </a:stretch>
        </p:blipFill>
        <p:spPr>
          <a:xfrm>
            <a:off x="6472555" y="3296920"/>
            <a:ext cx="5703570" cy="3561080"/>
          </a:xfrm>
          <a:prstGeom prst="rect">
            <a:avLst/>
          </a:prstGeom>
          <a:noFill/>
          <a:ln w="9525">
            <a:noFill/>
          </a:ln>
        </p:spPr>
      </p:pic>
      <p:sp>
        <p:nvSpPr>
          <p:cNvPr id="2" name="文本框 1"/>
          <p:cNvSpPr txBox="1"/>
          <p:nvPr/>
        </p:nvSpPr>
        <p:spPr>
          <a:xfrm>
            <a:off x="335280" y="3514725"/>
            <a:ext cx="5925820" cy="2212340"/>
          </a:xfrm>
          <a:prstGeom prst="rect">
            <a:avLst/>
          </a:prstGeom>
          <a:noFill/>
        </p:spPr>
        <p:txBody>
          <a:bodyPr wrap="square" rtlCol="0" anchor="t">
            <a:noAutofit/>
          </a:bodyPr>
          <a:p>
            <a:pPr algn="l"/>
            <a:r>
              <a:rPr sz="2400">
                <a:latin typeface="+mn-ea"/>
                <a:cs typeface="+mn-ea"/>
                <a:sym typeface="+mn-ea"/>
              </a:rPr>
              <a:t>3.我累了，浑身是汗，躺在座位上，吸气，呼气，让自己的</a:t>
            </a:r>
            <a:r>
              <a:rPr lang="zh-CN" sz="2400" u="sng">
                <a:solidFill>
                  <a:schemeClr val="accent1"/>
                </a:solidFill>
                <a:latin typeface="+mn-ea"/>
                <a:cs typeface="+mn-ea"/>
                <a:sym typeface="+mn-ea"/>
              </a:rPr>
              <a:t>安定</a:t>
            </a:r>
            <a:r>
              <a:rPr sz="2400" u="sng">
                <a:solidFill>
                  <a:schemeClr val="accent1"/>
                </a:solidFill>
                <a:latin typeface="+mn-ea"/>
                <a:cs typeface="+mn-ea"/>
                <a:sym typeface="+mn-ea"/>
              </a:rPr>
              <a:t>一会儿</a:t>
            </a:r>
            <a:r>
              <a:rPr sz="2400">
                <a:latin typeface="+mn-ea"/>
                <a:cs typeface="+mn-ea"/>
                <a:sym typeface="+mn-ea"/>
              </a:rPr>
              <a:t>。</a:t>
            </a:r>
            <a:endParaRPr sz="2400">
              <a:latin typeface="+mn-ea"/>
              <a:cs typeface="+mn-ea"/>
              <a:sym typeface="+mn-ea"/>
            </a:endParaRPr>
          </a:p>
          <a:p>
            <a:pPr marL="342900" indent="-342900" algn="l">
              <a:buFont typeface="Arial" panose="020B0604020202020204" pitchFamily="34" charset="0"/>
              <a:buChar char="•"/>
            </a:pPr>
            <a:r>
              <a:rPr sz="2400">
                <a:latin typeface="+mn-ea"/>
                <a:cs typeface="+mn-ea"/>
                <a:sym typeface="+mn-ea"/>
              </a:rPr>
              <a:t>Tired out and all sweaty, I lay back on the seat , breathed in and out to </a:t>
            </a:r>
            <a:r>
              <a:rPr lang="zh-CN" altLang="en-US" sz="2400" b="1" u="sng">
                <a:solidFill>
                  <a:schemeClr val="accent1"/>
                </a:solidFill>
                <a:sym typeface="+mn-ea"/>
              </a:rPr>
              <a:t>steady my nerves</a:t>
            </a:r>
            <a:r>
              <a:rPr sz="2400" u="sng">
                <a:solidFill>
                  <a:schemeClr val="accent1"/>
                </a:solidFill>
                <a:latin typeface="+mn-ea"/>
                <a:cs typeface="+mn-ea"/>
                <a:sym typeface="+mn-ea"/>
              </a:rPr>
              <a:t> </a:t>
            </a:r>
            <a:r>
              <a:rPr sz="2400">
                <a:latin typeface="+mn-ea"/>
                <a:cs typeface="+mn-ea"/>
                <a:sym typeface="+mn-ea"/>
              </a:rPr>
              <a:t>for a while.</a:t>
            </a:r>
            <a:endParaRPr lang="zh-CN" altLang="en-US" sz="2400">
              <a:latin typeface="+mn-ea"/>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83"/>
</p:tagLst>
</file>

<file path=ppt/tags/tag101.xml><?xml version="1.0" encoding="utf-8"?>
<p:tagLst xmlns:p="http://schemas.openxmlformats.org/presentationml/2006/main">
  <p:tag name="AS_UNIQUEID" val="285"/>
</p:tagLst>
</file>

<file path=ppt/tags/tag102.xml><?xml version="1.0" encoding="utf-8"?>
<p:tagLst xmlns:p="http://schemas.openxmlformats.org/presentationml/2006/main">
  <p:tag name="AS_UNIQUEID" val="286"/>
</p:tagLst>
</file>

<file path=ppt/tags/tag103.xml><?xml version="1.0" encoding="utf-8"?>
<p:tagLst xmlns:p="http://schemas.openxmlformats.org/presentationml/2006/main">
  <p:tag name="AS_UNIQUEID" val="287"/>
</p:tagLst>
</file>

<file path=ppt/tags/tag104.xml><?xml version="1.0" encoding="utf-8"?>
<p:tagLst xmlns:p="http://schemas.openxmlformats.org/presentationml/2006/main">
  <p:tag name="AS_UNIQUEID" val="288"/>
</p:tagLst>
</file>

<file path=ppt/tags/tag105.xml><?xml version="1.0" encoding="utf-8"?>
<p:tagLst xmlns:p="http://schemas.openxmlformats.org/presentationml/2006/main">
  <p:tag name="AS_UNIQUEID" val="289"/>
</p:tagLst>
</file>

<file path=ppt/tags/tag106.xml><?xml version="1.0" encoding="utf-8"?>
<p:tagLst xmlns:p="http://schemas.openxmlformats.org/presentationml/2006/main">
  <p:tag name="AS_UNIQUEID" val="290"/>
</p:tagLst>
</file>

<file path=ppt/tags/tag107.xml><?xml version="1.0" encoding="utf-8"?>
<p:tagLst xmlns:p="http://schemas.openxmlformats.org/presentationml/2006/main">
  <p:tag name="AS_UNIQUEID" val="292"/>
</p:tagLst>
</file>

<file path=ppt/tags/tag108.xml><?xml version="1.0" encoding="utf-8"?>
<p:tagLst xmlns:p="http://schemas.openxmlformats.org/presentationml/2006/main">
  <p:tag name="AS_UNIQUEID" val="293"/>
</p:tagLst>
</file>

<file path=ppt/tags/tag109.xml><?xml version="1.0" encoding="utf-8"?>
<p:tagLst xmlns:p="http://schemas.openxmlformats.org/presentationml/2006/main">
  <p:tag name="AS_UNIQUEID" val="294"/>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AS_UNIQUEID" val="295"/>
</p:tagLst>
</file>

<file path=ppt/tags/tag111.xml><?xml version="1.0" encoding="utf-8"?>
<p:tagLst xmlns:p="http://schemas.openxmlformats.org/presentationml/2006/main">
  <p:tag name="AS_UNIQUEID" val="296"/>
</p:tagLst>
</file>

<file path=ppt/tags/tag112.xml><?xml version="1.0" encoding="utf-8"?>
<p:tagLst xmlns:p="http://schemas.openxmlformats.org/presentationml/2006/main">
  <p:tag name="AS_UNIQUEID" val="298"/>
</p:tagLst>
</file>

<file path=ppt/tags/tag113.xml><?xml version="1.0" encoding="utf-8"?>
<p:tagLst xmlns:p="http://schemas.openxmlformats.org/presentationml/2006/main">
  <p:tag name="AS_UNIQUEID" val="300"/>
</p:tagLst>
</file>

<file path=ppt/tags/tag114.xml><?xml version="1.0" encoding="utf-8"?>
<p:tagLst xmlns:p="http://schemas.openxmlformats.org/presentationml/2006/main">
  <p:tag name="AS_UNIQUEID" val="301"/>
</p:tagLst>
</file>

<file path=ppt/tags/tag115.xml><?xml version="1.0" encoding="utf-8"?>
<p:tagLst xmlns:p="http://schemas.openxmlformats.org/presentationml/2006/main">
  <p:tag name="AS_UNIQUEID" val="302"/>
</p:tagLst>
</file>

<file path=ppt/tags/tag116.xml><?xml version="1.0" encoding="utf-8"?>
<p:tagLst xmlns:p="http://schemas.openxmlformats.org/presentationml/2006/main">
  <p:tag name="AS_UNIQUEID" val="303"/>
</p:tagLst>
</file>

<file path=ppt/tags/tag117.xml><?xml version="1.0" encoding="utf-8"?>
<p:tagLst xmlns:p="http://schemas.openxmlformats.org/presentationml/2006/main">
  <p:tag name="AS_UNIQUEID" val="304"/>
</p:tagLst>
</file>

<file path=ppt/tags/tag118.xml><?xml version="1.0" encoding="utf-8"?>
<p:tagLst xmlns:p="http://schemas.openxmlformats.org/presentationml/2006/main">
  <p:tag name="AS_UNIQUEID" val="306"/>
</p:tagLst>
</file>

<file path=ppt/tags/tag119.xml><?xml version="1.0" encoding="utf-8"?>
<p:tagLst xmlns:p="http://schemas.openxmlformats.org/presentationml/2006/main">
  <p:tag name="AS_UNIQUEID" val="307"/>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AS_UNIQUEID" val="308"/>
</p:tagLst>
</file>

<file path=ppt/tags/tag121.xml><?xml version="1.0" encoding="utf-8"?>
<p:tagLst xmlns:p="http://schemas.openxmlformats.org/presentationml/2006/main">
  <p:tag name="AS_UNIQUEID" val="309"/>
</p:tagLst>
</file>

<file path=ppt/tags/tag122.xml><?xml version="1.0" encoding="utf-8"?>
<p:tagLst xmlns:p="http://schemas.openxmlformats.org/presentationml/2006/main">
  <p:tag name="AS_UNIQUEID" val="31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37"/>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AS_UNIQUEID" val="80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AS_UNIQUEID" val="809"/>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AS_UNIQUEID" val="809"/>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AS_UNIQUEID" val="809"/>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AS_UNIQUEID" val="809"/>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AS_UNIQUEID" val="809"/>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AS_UNIQUEID" val="809"/>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AS_UNIQUEID" val="809"/>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AS_UNIQUEID" val="809"/>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AS_UNIQUEID" val="809"/>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AS_UNIQUEID" val="809"/>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AS_UNIQUEID" val="809"/>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AS_UNIQUEID" val="809"/>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AS_UNIQUEID" val="809"/>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AS_UNIQUEID" val="809"/>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AS_UNIQUEID" val="809"/>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AS_UNIQUEID" val="809"/>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AS_UNIQUEID" val="809"/>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AS_UNIQUEID" val="809"/>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AS_UNIQUEID" val="809"/>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AS_UNIQUEID" val="809"/>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AS_UNIQUEID" val="809"/>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AS_UNIQUEID" val="809"/>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AS_UNIQUEID" val="809"/>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AS_UNIQUEID" val="809"/>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AS_UNIQUEID" val="809"/>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189"/>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AS_UNIQUEID" val="809"/>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AS_UNIQUEID" val="809"/>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AS_UNIQUEID" val="809"/>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191"/>
</p:tagLst>
</file>

<file path=ppt/tags/tag220.xml><?xml version="1.0" encoding="utf-8"?>
<p:tagLst xmlns:p="http://schemas.openxmlformats.org/presentationml/2006/main">
  <p:tag name="AS_UNIQUEID" val="809"/>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AS_UNIQUEID" val="809"/>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AS_UNIQUEID" val="809"/>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192"/>
</p:tagLst>
</file>

<file path=ppt/tags/tag230.xml><?xml version="1.0" encoding="utf-8"?>
<p:tagLst xmlns:p="http://schemas.openxmlformats.org/presentationml/2006/main">
  <p:tag name="AS_UNIQUEID" val="809"/>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AS_UNIQUEID" val="809"/>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AS_UNIQUEID" val="809"/>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193"/>
</p:tagLst>
</file>

<file path=ppt/tags/tag240.xml><?xml version="1.0" encoding="utf-8"?>
<p:tagLst xmlns:p="http://schemas.openxmlformats.org/presentationml/2006/main">
  <p:tag name="AS_UNIQUEID" val="809"/>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AS_UNIQUEID" val="809"/>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AS_UNIQUEID" val="809"/>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AS_UNIQUEID" val="194"/>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AS_UNIQUEID" val="809"/>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AS_UNIQUEID" val="809"/>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809"/>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195"/>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AS_UNIQUEID" val="809"/>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FULL_TEXT_BEAUTIFY_COPY_ID" val="187396"/>
  <p:tag name="KSO_WM_BEAUTIFY_FLAG" val=""/>
</p:tagLst>
</file>

<file path=ppt/tags/tag27.xml><?xml version="1.0" encoding="utf-8"?>
<p:tagLst xmlns:p="http://schemas.openxmlformats.org/presentationml/2006/main">
  <p:tag name="AS_UNIQUEID" val="196"/>
</p:tagLst>
</file>

<file path=ppt/tags/tag270.xml><?xml version="1.0" encoding="utf-8"?>
<p:tagLst xmlns:p="http://schemas.openxmlformats.org/presentationml/2006/main">
  <p:tag name="AS_UNIQUEID" val="387"/>
</p:tagLst>
</file>

<file path=ppt/tags/tag271.xml><?xml version="1.0" encoding="utf-8"?>
<p:tagLst xmlns:p="http://schemas.openxmlformats.org/presentationml/2006/main">
  <p:tag name="AS_UNIQUEID" val="388"/>
</p:tagLst>
</file>

<file path=ppt/tags/tag272.xml><?xml version="1.0" encoding="utf-8"?>
<p:tagLst xmlns:p="http://schemas.openxmlformats.org/presentationml/2006/main">
  <p:tag name="AS_UNIQUEID" val="389"/>
</p:tagLst>
</file>

<file path=ppt/tags/tag273.xml><?xml version="1.0" encoding="utf-8"?>
<p:tagLst xmlns:p="http://schemas.openxmlformats.org/presentationml/2006/main">
  <p:tag name="AS_UNIQUEID" val="390"/>
</p:tagLst>
</file>

<file path=ppt/tags/tag274.xml><?xml version="1.0" encoding="utf-8"?>
<p:tagLst xmlns:p="http://schemas.openxmlformats.org/presentationml/2006/main">
  <p:tag name="AS_UNIQUEID" val="391"/>
</p:tagLst>
</file>

<file path=ppt/tags/tag275.xml><?xml version="1.0" encoding="utf-8"?>
<p:tagLst xmlns:p="http://schemas.openxmlformats.org/presentationml/2006/main">
  <p:tag name="AS_UNIQUEID" val="392"/>
</p:tagLst>
</file>

<file path=ppt/tags/tag28.xml><?xml version="1.0" encoding="utf-8"?>
<p:tagLst xmlns:p="http://schemas.openxmlformats.org/presentationml/2006/main">
  <p:tag name="AS_UNIQUEID" val="197"/>
</p:tagLst>
</file>

<file path=ppt/tags/tag29.xml><?xml version="1.0" encoding="utf-8"?>
<p:tagLst xmlns:p="http://schemas.openxmlformats.org/presentationml/2006/main">
  <p:tag name="AS_UNIQUEID" val="198"/>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3"/>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AS_UNIQUEID" val="241"/>
</p:tagLst>
</file>

<file path=ppt/tags/tag65.xml><?xml version="1.0" encoding="utf-8"?>
<p:tagLst xmlns:p="http://schemas.openxmlformats.org/presentationml/2006/main">
  <p:tag name="AS_UNIQUEID" val="242"/>
</p:tagLst>
</file>

<file path=ppt/tags/tag66.xml><?xml version="1.0" encoding="utf-8"?>
<p:tagLst xmlns:p="http://schemas.openxmlformats.org/presentationml/2006/main">
  <p:tag name="AS_UNIQUEID" val="243"/>
</p:tagLst>
</file>

<file path=ppt/tags/tag67.xml><?xml version="1.0" encoding="utf-8"?>
<p:tagLst xmlns:p="http://schemas.openxmlformats.org/presentationml/2006/main">
  <p:tag name="AS_UNIQUEID" val="244"/>
</p:tagLst>
</file>

<file path=ppt/tags/tag68.xml><?xml version="1.0" encoding="utf-8"?>
<p:tagLst xmlns:p="http://schemas.openxmlformats.org/presentationml/2006/main">
  <p:tag name="AS_UNIQUEID" val="245"/>
</p:tagLst>
</file>

<file path=ppt/tags/tag69.xml><?xml version="1.0" encoding="utf-8"?>
<p:tagLst xmlns:p="http://schemas.openxmlformats.org/presentationml/2006/main">
  <p:tag name="AS_UNIQUEID" val="247"/>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AS_UNIQUEID" val="248"/>
</p:tagLst>
</file>

<file path=ppt/tags/tag71.xml><?xml version="1.0" encoding="utf-8"?>
<p:tagLst xmlns:p="http://schemas.openxmlformats.org/presentationml/2006/main">
  <p:tag name="AS_UNIQUEID" val="249"/>
</p:tagLst>
</file>

<file path=ppt/tags/tag72.xml><?xml version="1.0" encoding="utf-8"?>
<p:tagLst xmlns:p="http://schemas.openxmlformats.org/presentationml/2006/main">
  <p:tag name="AS_UNIQUEID" val="250"/>
</p:tagLst>
</file>

<file path=ppt/tags/tag73.xml><?xml version="1.0" encoding="utf-8"?>
<p:tagLst xmlns:p="http://schemas.openxmlformats.org/presentationml/2006/main">
  <p:tag name="AS_UNIQUEID" val="251"/>
</p:tagLst>
</file>

<file path=ppt/tags/tag74.xml><?xml version="1.0" encoding="utf-8"?>
<p:tagLst xmlns:p="http://schemas.openxmlformats.org/presentationml/2006/main">
  <p:tag name="AS_UNIQUEID" val="252"/>
</p:tagLst>
</file>

<file path=ppt/tags/tag75.xml><?xml version="1.0" encoding="utf-8"?>
<p:tagLst xmlns:p="http://schemas.openxmlformats.org/presentationml/2006/main">
  <p:tag name="AS_UNIQUEID" val="254"/>
</p:tagLst>
</file>

<file path=ppt/tags/tag76.xml><?xml version="1.0" encoding="utf-8"?>
<p:tagLst xmlns:p="http://schemas.openxmlformats.org/presentationml/2006/main">
  <p:tag name="AS_UNIQUEID" val="255"/>
</p:tagLst>
</file>

<file path=ppt/tags/tag77.xml><?xml version="1.0" encoding="utf-8"?>
<p:tagLst xmlns:p="http://schemas.openxmlformats.org/presentationml/2006/main">
  <p:tag name="AS_UNIQUEID" val="256"/>
</p:tagLst>
</file>

<file path=ppt/tags/tag78.xml><?xml version="1.0" encoding="utf-8"?>
<p:tagLst xmlns:p="http://schemas.openxmlformats.org/presentationml/2006/main">
  <p:tag name="AS_UNIQUEID" val="257"/>
</p:tagLst>
</file>

<file path=ppt/tags/tag79.xml><?xml version="1.0" encoding="utf-8"?>
<p:tagLst xmlns:p="http://schemas.openxmlformats.org/presentationml/2006/main">
  <p:tag name="AS_UNIQUEID" val="258"/>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60"/>
</p:tagLst>
</file>

<file path=ppt/tags/tag81.xml><?xml version="1.0" encoding="utf-8"?>
<p:tagLst xmlns:p="http://schemas.openxmlformats.org/presentationml/2006/main">
  <p:tag name="AS_UNIQUEID" val="261"/>
</p:tagLst>
</file>

<file path=ppt/tags/tag82.xml><?xml version="1.0" encoding="utf-8"?>
<p:tagLst xmlns:p="http://schemas.openxmlformats.org/presentationml/2006/main">
  <p:tag name="AS_UNIQUEID" val="262"/>
</p:tagLst>
</file>

<file path=ppt/tags/tag83.xml><?xml version="1.0" encoding="utf-8"?>
<p:tagLst xmlns:p="http://schemas.openxmlformats.org/presentationml/2006/main">
  <p:tag name="AS_UNIQUEID" val="263"/>
</p:tagLst>
</file>

<file path=ppt/tags/tag84.xml><?xml version="1.0" encoding="utf-8"?>
<p:tagLst xmlns:p="http://schemas.openxmlformats.org/presentationml/2006/main">
  <p:tag name="AS_UNIQUEID" val="264"/>
</p:tagLst>
</file>

<file path=ppt/tags/tag85.xml><?xml version="1.0" encoding="utf-8"?>
<p:tagLst xmlns:p="http://schemas.openxmlformats.org/presentationml/2006/main">
  <p:tag name="AS_UNIQUEID" val="265"/>
</p:tagLst>
</file>

<file path=ppt/tags/tag86.xml><?xml version="1.0" encoding="utf-8"?>
<p:tagLst xmlns:p="http://schemas.openxmlformats.org/presentationml/2006/main">
  <p:tag name="AS_UNIQUEID" val="267"/>
</p:tagLst>
</file>

<file path=ppt/tags/tag87.xml><?xml version="1.0" encoding="utf-8"?>
<p:tagLst xmlns:p="http://schemas.openxmlformats.org/presentationml/2006/main">
  <p:tag name="AS_UNIQUEID" val="268"/>
</p:tagLst>
</file>

<file path=ppt/tags/tag88.xml><?xml version="1.0" encoding="utf-8"?>
<p:tagLst xmlns:p="http://schemas.openxmlformats.org/presentationml/2006/main">
  <p:tag name="AS_UNIQUEID" val="269"/>
</p:tagLst>
</file>

<file path=ppt/tags/tag89.xml><?xml version="1.0" encoding="utf-8"?>
<p:tagLst xmlns:p="http://schemas.openxmlformats.org/presentationml/2006/main">
  <p:tag name="AS_UNIQUEID" val="270"/>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71"/>
</p:tagLst>
</file>

<file path=ppt/tags/tag91.xml><?xml version="1.0" encoding="utf-8"?>
<p:tagLst xmlns:p="http://schemas.openxmlformats.org/presentationml/2006/main">
  <p:tag name="AS_UNIQUEID" val="272"/>
</p:tagLst>
</file>

<file path=ppt/tags/tag92.xml><?xml version="1.0" encoding="utf-8"?>
<p:tagLst xmlns:p="http://schemas.openxmlformats.org/presentationml/2006/main">
  <p:tag name="AS_UNIQUEID" val="273"/>
</p:tagLst>
</file>

<file path=ppt/tags/tag93.xml><?xml version="1.0" encoding="utf-8"?>
<p:tagLst xmlns:p="http://schemas.openxmlformats.org/presentationml/2006/main">
  <p:tag name="AS_UNIQUEID" val="274"/>
</p:tagLst>
</file>

<file path=ppt/tags/tag94.xml><?xml version="1.0" encoding="utf-8"?>
<p:tagLst xmlns:p="http://schemas.openxmlformats.org/presentationml/2006/main">
  <p:tag name="AS_UNIQUEID" val="276"/>
</p:tagLst>
</file>

<file path=ppt/tags/tag95.xml><?xml version="1.0" encoding="utf-8"?>
<p:tagLst xmlns:p="http://schemas.openxmlformats.org/presentationml/2006/main">
  <p:tag name="AS_UNIQUEID" val="277"/>
</p:tagLst>
</file>

<file path=ppt/tags/tag96.xml><?xml version="1.0" encoding="utf-8"?>
<p:tagLst xmlns:p="http://schemas.openxmlformats.org/presentationml/2006/main">
  <p:tag name="AS_UNIQUEID" val="278"/>
</p:tagLst>
</file>

<file path=ppt/tags/tag97.xml><?xml version="1.0" encoding="utf-8"?>
<p:tagLst xmlns:p="http://schemas.openxmlformats.org/presentationml/2006/main">
  <p:tag name="AS_UNIQUEID" val="279"/>
</p:tagLst>
</file>

<file path=ppt/tags/tag98.xml><?xml version="1.0" encoding="utf-8"?>
<p:tagLst xmlns:p="http://schemas.openxmlformats.org/presentationml/2006/main">
  <p:tag name="AS_UNIQUEID" val="281"/>
</p:tagLst>
</file>

<file path=ppt/tags/tag99.xml><?xml version="1.0" encoding="utf-8"?>
<p:tagLst xmlns:p="http://schemas.openxmlformats.org/presentationml/2006/main">
  <p:tag name="AS_UNIQUEID" val="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20088</Words>
  <Application>WPS 演示</Application>
  <PresentationFormat/>
  <Paragraphs>601</Paragraphs>
  <Slides>46</Slides>
  <Notes>35</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46</vt:i4>
      </vt:variant>
    </vt:vector>
  </HeadingPairs>
  <TitlesOfParts>
    <vt:vector size="60" baseType="lpstr">
      <vt:lpstr>Arial</vt:lpstr>
      <vt:lpstr>宋体</vt:lpstr>
      <vt:lpstr>Wingdings</vt:lpstr>
      <vt:lpstr>微软雅黑</vt:lpstr>
      <vt:lpstr>Arial</vt:lpstr>
      <vt:lpstr>Times New Roman</vt:lpstr>
      <vt:lpstr>Calibri</vt:lpstr>
      <vt:lpstr>Arial Unicode MS</vt:lpstr>
      <vt:lpstr>Calibri Light</vt:lpstr>
      <vt:lpstr>HelveticaNeue</vt:lpstr>
      <vt:lpstr>Shit Happens</vt:lpstr>
      <vt:lpstr>华文新魏</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南山有谷堆</cp:lastModifiedBy>
  <cp:revision>77</cp:revision>
  <cp:lastPrinted>2021-10-24T20:52:00Z</cp:lastPrinted>
  <dcterms:created xsi:type="dcterms:W3CDTF">2021-10-24T20:52:00Z</dcterms:created>
  <dcterms:modified xsi:type="dcterms:W3CDTF">2023-09-11T01:27:49Z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09761F172DFE4D21862D5449302CA503</vt:lpwstr>
  </property>
  <property fmtid="{D5CDD505-2E9C-101B-9397-08002B2CF9AE}" pid="7" name="KSOProductBuildVer">
    <vt:lpwstr>2052-11.8.2.8506</vt:lpwstr>
  </property>
</Properties>
</file>