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46"/>
  </p:notesMasterIdLst>
  <p:handoutMasterIdLst>
    <p:handoutMasterId r:id="rId47"/>
  </p:handoutMasterIdLst>
  <p:sldIdLst>
    <p:sldId id="1819" r:id="rId4"/>
    <p:sldId id="1465" r:id="rId5"/>
    <p:sldId id="1070" r:id="rId6"/>
    <p:sldId id="1638" r:id="rId7"/>
    <p:sldId id="1727" r:id="rId8"/>
    <p:sldId id="1729" r:id="rId9"/>
    <p:sldId id="1746" r:id="rId10"/>
    <p:sldId id="1731" r:id="rId11"/>
    <p:sldId id="1744" r:id="rId12"/>
    <p:sldId id="1745" r:id="rId13"/>
    <p:sldId id="1735" r:id="rId14"/>
    <p:sldId id="1736" r:id="rId15"/>
    <p:sldId id="1783" r:id="rId16"/>
    <p:sldId id="1737" r:id="rId17"/>
    <p:sldId id="1738" r:id="rId18"/>
    <p:sldId id="1739" r:id="rId19"/>
    <p:sldId id="1740" r:id="rId20"/>
    <p:sldId id="1741" r:id="rId21"/>
    <p:sldId id="1742" r:id="rId22"/>
    <p:sldId id="1743" r:id="rId23"/>
    <p:sldId id="1747" r:id="rId24"/>
    <p:sldId id="1748" r:id="rId25"/>
    <p:sldId id="1749" r:id="rId26"/>
    <p:sldId id="1750" r:id="rId27"/>
    <p:sldId id="1751" r:id="rId28"/>
    <p:sldId id="1752" r:id="rId29"/>
    <p:sldId id="1753" r:id="rId30"/>
    <p:sldId id="1754" r:id="rId31"/>
    <p:sldId id="1755" r:id="rId32"/>
    <p:sldId id="1756" r:id="rId33"/>
    <p:sldId id="1784" r:id="rId34"/>
    <p:sldId id="1757" r:id="rId35"/>
    <p:sldId id="1758" r:id="rId36"/>
    <p:sldId id="1759" r:id="rId37"/>
    <p:sldId id="1760" r:id="rId38"/>
    <p:sldId id="1812" r:id="rId39"/>
    <p:sldId id="1761" r:id="rId40"/>
    <p:sldId id="1762" r:id="rId41"/>
    <p:sldId id="1763" r:id="rId42"/>
    <p:sldId id="1764" r:id="rId43"/>
    <p:sldId id="1765" r:id="rId44"/>
    <p:sldId id="1467" r:id="rId45"/>
  </p:sldIdLst>
  <p:sldSz cx="12195175" cy="6858000"/>
  <p:notesSz cx="6858000" cy="9144000"/>
  <p:embeddedFontLst>
    <p:embeddedFont>
      <p:font typeface="微软雅黑" panose="020B0503020204020204" pitchFamily="34" charset="-122"/>
      <p:regular r:id="rId52"/>
    </p:embeddedFont>
    <p:embeddedFont>
      <p:font typeface="Calibri" panose="020F0502020204030204" charset="0"/>
      <p:regular r:id="rId53"/>
      <p:bold r:id="rId54"/>
      <p:italic r:id="rId55"/>
      <p:boldItalic r:id="rId56"/>
    </p:embeddedFont>
    <p:embeddedFont>
      <p:font typeface="Calibri Light" panose="020F0302020204030204" charset="0"/>
      <p:regular r:id="rId57"/>
      <p:italic r:id="rId58"/>
    </p:embeddedFont>
    <p:embeddedFont>
      <p:font typeface="华文新魏" panose="02010800040101010101" pitchFamily="2" charset="-122"/>
      <p:regular r:id="rId5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" initials="M" lastIdx="0" clrIdx="0"/>
  <p:cmAuthor id="75" name="作者" initials="A" lastIdx="0" clrIdx="24"/>
  <p:cmAuthor id="2" name="vfy" initials="v" lastIdx="0" clrIdx="1"/>
  <p:cmAuthor id="0" name="PC" initials="P" lastIdx="5" clrIdx="0"/>
  <p:cmAuthor id="3" name="张达" initials="张" lastIdx="0" clrIdx="1"/>
  <p:cmAuthor id="4" name="dell" initials="d" lastIdx="0" clrIdx="2"/>
  <p:cmAuthor id="5" name="Administrator" initials="A" lastIdx="0" clrIdx="4"/>
  <p:cmAuthor id="6" name="lenovo" initials="l" lastIdx="0" clrIdx="0"/>
  <p:cmAuthor id="7" name="雨林木风" initials="雨" lastIdx="0" clrIdx="0"/>
  <p:cmAuthor id="8" name="未知用户3" initials="未" lastIdx="0" clrIdx="0"/>
  <p:cmAuthor id="9" name="未知用户5" initials="未" lastIdx="0" clrIdx="0"/>
  <p:cmAuthor id="10" name="未知用户4" initials="未" lastIdx="0" clrIdx="0"/>
  <p:cmAuthor id="11" name="Admin" initials="A" lastIdx="0" clrIdx="0"/>
  <p:cmAuthor id="13" name="CommUser" initials="C" lastIdx="0" clrIdx="0"/>
  <p:cmAuthor id="14" name="zq" initials="z" lastIdx="0" clrIdx="0"/>
  <p:cmAuthor id="15" name="viola_yang" initials="v" lastIdx="0" clrIdx="0"/>
  <p:cmAuthor id="16" name="志龙 姜" initials="志" lastIdx="0" clrIdx="0"/>
  <p:cmAuthor id="17" name="SHMILY" initials="S" lastIdx="0" clrIdx="0"/>
  <p:cmAuthor id="18" name="admin" initials="a" lastIdx="0" clrIdx="0"/>
  <p:cmAuthor id="19" name="Tracy Chen" initials="T" lastIdx="0" clrIdx="0"/>
  <p:cmAuthor id="20" name="dongwc0205" initials="d" lastIdx="0" clrIdx="15"/>
  <p:cmAuthor id="21" name="Hi_ Young" initials="H" lastIdx="0" clrIdx="0"/>
  <p:cmAuthor id="22" name="pangyt" initials="p" lastIdx="0" clrIdx="0"/>
  <p:cmAuthor id="23" name="easonyoun" initials="e" lastIdx="0" clrIdx="0"/>
  <p:cmAuthor id="24" name="zhouyangfan" initials="z" lastIdx="0" clrIdx="0"/>
  <p:cmAuthor id="25" name="tplife" initials="t" lastIdx="0" clrIdx="0"/>
  <p:cmAuthor id="26" name="??" initials="?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116" d="100"/>
          <a:sy n="116" d="100"/>
        </p:scale>
        <p:origin x="354" y="102"/>
      </p:cViewPr>
      <p:guideLst>
        <p:guide orient="horz" pos="429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9" Type="http://schemas.openxmlformats.org/officeDocument/2006/relationships/font" Target="fonts/font8.fntdata"/><Relationship Id="rId58" Type="http://schemas.openxmlformats.org/officeDocument/2006/relationships/font" Target="fonts/font7.fntdata"/><Relationship Id="rId57" Type="http://schemas.openxmlformats.org/officeDocument/2006/relationships/font" Target="fonts/font6.fntdata"/><Relationship Id="rId56" Type="http://schemas.openxmlformats.org/officeDocument/2006/relationships/font" Target="fonts/font5.fntdata"/><Relationship Id="rId55" Type="http://schemas.openxmlformats.org/officeDocument/2006/relationships/font" Target="fonts/font4.fntdata"/><Relationship Id="rId54" Type="http://schemas.openxmlformats.org/officeDocument/2006/relationships/font" Target="fonts/font3.fntdata"/><Relationship Id="rId53" Type="http://schemas.openxmlformats.org/officeDocument/2006/relationships/font" Target="fonts/font2.fntdata"/><Relationship Id="rId52" Type="http://schemas.openxmlformats.org/officeDocument/2006/relationships/font" Target="fonts/font1.fntdata"/><Relationship Id="rId51" Type="http://schemas.openxmlformats.org/officeDocument/2006/relationships/commentAuthors" Target="commentAuthors.xml"/><Relationship Id="rId50" Type="http://schemas.openxmlformats.org/officeDocument/2006/relationships/tableStyles" Target="tableStyles.xml"/><Relationship Id="rId5" Type="http://schemas.openxmlformats.org/officeDocument/2006/relationships/slide" Target="slides/slide2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handoutMaster" Target="handoutMasters/handoutMaster1.xml"/><Relationship Id="rId46" Type="http://schemas.openxmlformats.org/officeDocument/2006/relationships/notesMaster" Target="notesMasters/notesMaster1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" Type="http://schemas.openxmlformats.org/officeDocument/2006/relationships/tags" Target="../tags/tag2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4FFA8-7E0C-4803-A4C6-3DDD6AB6E3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CD64D-B72C-4FF8-85BB-4AA899BC1DF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979" y="2130425"/>
            <a:ext cx="7774424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71957" y="3886200"/>
            <a:ext cx="640246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631126" y="274638"/>
            <a:ext cx="205793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457319" y="274638"/>
            <a:ext cx="602136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397" y="1122363"/>
            <a:ext cx="914638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397" y="3602038"/>
            <a:ext cx="914638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19" name="圆角矩形 18"/>
          <p:cNvSpPr/>
          <p:nvPr userDrawn="1">
            <p:custDataLst>
              <p:tags r:id="rId7"/>
            </p:custDataLst>
          </p:nvPr>
        </p:nvSpPr>
        <p:spPr>
          <a:xfrm>
            <a:off x="670735" y="556260"/>
            <a:ext cx="10853706" cy="5746115"/>
          </a:xfrm>
          <a:prstGeom prst="roundRect">
            <a:avLst/>
          </a:prstGeom>
          <a:solidFill>
            <a:schemeClr val="bg1"/>
          </a:solidFill>
          <a:ln w="762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2067" y="1709738"/>
            <a:ext cx="105183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2067" y="4589463"/>
            <a:ext cx="105183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418" y="1825625"/>
            <a:ext cx="5182949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3807" y="1825625"/>
            <a:ext cx="5182949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0007" y="365125"/>
            <a:ext cx="10518338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7083" y="1778438"/>
            <a:ext cx="4874843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7083" y="2665379"/>
            <a:ext cx="4874843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8567" y="1778438"/>
            <a:ext cx="489885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8567" y="2665379"/>
            <a:ext cx="489885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0007" y="457200"/>
            <a:ext cx="416643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4538" y="457201"/>
            <a:ext cx="6173807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40007" y="2057400"/>
            <a:ext cx="4166434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7172" y="365125"/>
            <a:ext cx="262958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418" y="365125"/>
            <a:ext cx="7736314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2277808" y="1066370"/>
            <a:ext cx="7648019" cy="295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版权声明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感谢您下载觅知网平台上提供的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作品，为了您和觅知网以及原创作者的利益，请勿复制、传播、销售，否则将承担法律责任！觅知网将对作品进行维权，按照传播下载次数进行十倍的索取赔偿！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在觅知网出售的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的保护，作品的所有权、版权和著作权归觅知网所有，您下载的是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2501" y="4406900"/>
            <a:ext cx="777442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22501" y="2906713"/>
            <a:ext cx="777442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319" y="1600200"/>
            <a:ext cx="403965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49410" y="1600200"/>
            <a:ext cx="403965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319" y="1535113"/>
            <a:ext cx="40412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7319" y="2174875"/>
            <a:ext cx="404124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46235" y="1535113"/>
            <a:ext cx="404282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6235" y="2174875"/>
            <a:ext cx="40428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319" y="273050"/>
            <a:ext cx="300909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575981" y="273050"/>
            <a:ext cx="511308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57319" y="1435100"/>
            <a:ext cx="300909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92755" y="4800600"/>
            <a:ext cx="548782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1792755" y="612775"/>
            <a:ext cx="548782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1792755" y="5367338"/>
            <a:ext cx="548782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png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image" Target="../media/image1.png"/><Relationship Id="rId17" Type="http://schemas.openxmlformats.org/officeDocument/2006/relationships/tags" Target="../tags/tag122.xml"/><Relationship Id="rId16" Type="http://schemas.openxmlformats.org/officeDocument/2006/relationships/tags" Target="../tags/tag121.xml"/><Relationship Id="rId15" Type="http://schemas.openxmlformats.org/officeDocument/2006/relationships/tags" Target="../tags/tag120.xml"/><Relationship Id="rId14" Type="http://schemas.openxmlformats.org/officeDocument/2006/relationships/tags" Target="../tags/tag119.xml"/><Relationship Id="rId13" Type="http://schemas.openxmlformats.org/officeDocument/2006/relationships/tags" Target="../tags/tag118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57319" y="274638"/>
            <a:ext cx="82317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57319" y="1600200"/>
            <a:ext cx="82317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57319" y="6356350"/>
            <a:ext cx="2134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125014" y="6356350"/>
            <a:ext cx="2896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554907" y="6356350"/>
            <a:ext cx="2134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88201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l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418" y="365125"/>
            <a:ext cx="105183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418" y="1825625"/>
            <a:ext cx="105183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418" y="6356350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9652" y="6356350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2842" y="6356350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188201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5.png"/><Relationship Id="rId2" Type="http://schemas.openxmlformats.org/officeDocument/2006/relationships/tags" Target="../tags/tag144.xml"/><Relationship Id="rId1" Type="http://schemas.openxmlformats.org/officeDocument/2006/relationships/tags" Target="../tags/tag14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image" Target="../media/image18.jpeg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image" Target="../media/image5.png"/><Relationship Id="rId2" Type="http://schemas.openxmlformats.org/officeDocument/2006/relationships/tags" Target="../tags/tag146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1" Type="http://schemas.openxmlformats.org/officeDocument/2006/relationships/tags" Target="../tags/tag145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5.png"/><Relationship Id="rId2" Type="http://schemas.openxmlformats.org/officeDocument/2006/relationships/tags" Target="../tags/tag151.xml"/><Relationship Id="rId1" Type="http://schemas.openxmlformats.org/officeDocument/2006/relationships/tags" Target="../tags/tag150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3" Type="http://schemas.openxmlformats.org/officeDocument/2006/relationships/image" Target="../media/image5.png"/><Relationship Id="rId2" Type="http://schemas.openxmlformats.org/officeDocument/2006/relationships/tags" Target="../tags/tag153.xml"/><Relationship Id="rId1" Type="http://schemas.openxmlformats.org/officeDocument/2006/relationships/tags" Target="../tags/tag152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5.png"/><Relationship Id="rId2" Type="http://schemas.openxmlformats.org/officeDocument/2006/relationships/tags" Target="../tags/tag155.xml"/><Relationship Id="rId1" Type="http://schemas.openxmlformats.org/officeDocument/2006/relationships/tags" Target="../tags/tag154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5.png"/><Relationship Id="rId2" Type="http://schemas.openxmlformats.org/officeDocument/2006/relationships/tags" Target="../tags/tag157.xml"/><Relationship Id="rId1" Type="http://schemas.openxmlformats.org/officeDocument/2006/relationships/tags" Target="../tags/tag156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tags" Target="../tags/tag160.xml"/><Relationship Id="rId3" Type="http://schemas.openxmlformats.org/officeDocument/2006/relationships/image" Target="../media/image5.png"/><Relationship Id="rId2" Type="http://schemas.openxmlformats.org/officeDocument/2006/relationships/tags" Target="../tags/tag159.xml"/><Relationship Id="rId1" Type="http://schemas.openxmlformats.org/officeDocument/2006/relationships/tags" Target="../tags/tag158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tags" Target="../tags/tag163.xml"/><Relationship Id="rId3" Type="http://schemas.openxmlformats.org/officeDocument/2006/relationships/image" Target="../media/image5.png"/><Relationship Id="rId2" Type="http://schemas.openxmlformats.org/officeDocument/2006/relationships/tags" Target="../tags/tag162.xml"/><Relationship Id="rId1" Type="http://schemas.openxmlformats.org/officeDocument/2006/relationships/tags" Target="../tags/tag161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5.png"/><Relationship Id="rId2" Type="http://schemas.openxmlformats.org/officeDocument/2006/relationships/tags" Target="../tags/tag165.xml"/><Relationship Id="rId1" Type="http://schemas.openxmlformats.org/officeDocument/2006/relationships/tags" Target="../tags/tag164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tags" Target="../tags/tag168.xml"/><Relationship Id="rId3" Type="http://schemas.openxmlformats.org/officeDocument/2006/relationships/image" Target="../media/image5.png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image" Target="../media/image4.png"/><Relationship Id="rId1" Type="http://schemas.openxmlformats.org/officeDocument/2006/relationships/tags" Target="../tags/tag123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Relationship Id="rId3" Type="http://schemas.openxmlformats.org/officeDocument/2006/relationships/image" Target="../media/image5.png"/><Relationship Id="rId2" Type="http://schemas.openxmlformats.org/officeDocument/2006/relationships/tags" Target="../tags/tag170.xml"/><Relationship Id="rId1" Type="http://schemas.openxmlformats.org/officeDocument/2006/relationships/tags" Target="../tags/tag169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Relationship Id="rId3" Type="http://schemas.openxmlformats.org/officeDocument/2006/relationships/image" Target="../media/image5.png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tags" Target="../tags/tag175.xml"/><Relationship Id="rId4" Type="http://schemas.openxmlformats.org/officeDocument/2006/relationships/image" Target="../media/image40.jpeg"/><Relationship Id="rId3" Type="http://schemas.openxmlformats.org/officeDocument/2006/relationships/image" Target="../media/image5.png"/><Relationship Id="rId2" Type="http://schemas.openxmlformats.org/officeDocument/2006/relationships/tags" Target="../tags/tag174.xml"/><Relationship Id="rId1" Type="http://schemas.openxmlformats.org/officeDocument/2006/relationships/tags" Target="../tags/tag173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jpeg"/><Relationship Id="rId3" Type="http://schemas.openxmlformats.org/officeDocument/2006/relationships/image" Target="../media/image5.png"/><Relationship Id="rId2" Type="http://schemas.openxmlformats.org/officeDocument/2006/relationships/tags" Target="../tags/tag177.xml"/><Relationship Id="rId1" Type="http://schemas.openxmlformats.org/officeDocument/2006/relationships/tags" Target="../tags/tag176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5.jpeg"/><Relationship Id="rId7" Type="http://schemas.openxmlformats.org/officeDocument/2006/relationships/image" Target="../media/image44.jpeg"/><Relationship Id="rId6" Type="http://schemas.openxmlformats.org/officeDocument/2006/relationships/tags" Target="../tags/tag181.xml"/><Relationship Id="rId5" Type="http://schemas.openxmlformats.org/officeDocument/2006/relationships/image" Target="../media/image43.jpeg"/><Relationship Id="rId4" Type="http://schemas.openxmlformats.org/officeDocument/2006/relationships/tags" Target="../tags/tag180.xml"/><Relationship Id="rId3" Type="http://schemas.openxmlformats.org/officeDocument/2006/relationships/image" Target="../media/image5.png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3" Type="http://schemas.openxmlformats.org/officeDocument/2006/relationships/image" Target="../media/image5.png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tags" Target="../tags/tag186.xml"/><Relationship Id="rId3" Type="http://schemas.openxmlformats.org/officeDocument/2006/relationships/image" Target="../media/image5.png"/><Relationship Id="rId2" Type="http://schemas.openxmlformats.org/officeDocument/2006/relationships/tags" Target="../tags/tag185.xml"/><Relationship Id="rId1" Type="http://schemas.openxmlformats.org/officeDocument/2006/relationships/tags" Target="../tags/tag18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0.jpeg"/><Relationship Id="rId6" Type="http://schemas.openxmlformats.org/officeDocument/2006/relationships/tags" Target="../tags/tag190.xml"/><Relationship Id="rId5" Type="http://schemas.openxmlformats.org/officeDocument/2006/relationships/image" Target="../media/image49.jpeg"/><Relationship Id="rId4" Type="http://schemas.openxmlformats.org/officeDocument/2006/relationships/tags" Target="../tags/tag189.xml"/><Relationship Id="rId3" Type="http://schemas.openxmlformats.org/officeDocument/2006/relationships/image" Target="../media/image5.png"/><Relationship Id="rId2" Type="http://schemas.openxmlformats.org/officeDocument/2006/relationships/tags" Target="../tags/tag188.xml"/><Relationship Id="rId1" Type="http://schemas.openxmlformats.org/officeDocument/2006/relationships/tags" Target="../tags/tag187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3" Type="http://schemas.openxmlformats.org/officeDocument/2006/relationships/image" Target="../media/image5.png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image" Target="../media/image5.png"/><Relationship Id="rId2" Type="http://schemas.openxmlformats.org/officeDocument/2006/relationships/tags" Target="../tags/tag194.xml"/><Relationship Id="rId1" Type="http://schemas.openxmlformats.org/officeDocument/2006/relationships/tags" Target="../tags/tag19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tags" Target="../tags/tag128.xml"/><Relationship Id="rId3" Type="http://schemas.openxmlformats.org/officeDocument/2006/relationships/image" Target="../media/image5.png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3" Type="http://schemas.openxmlformats.org/officeDocument/2006/relationships/image" Target="../media/image5.png"/><Relationship Id="rId2" Type="http://schemas.openxmlformats.org/officeDocument/2006/relationships/tags" Target="../tags/tag196.xml"/><Relationship Id="rId1" Type="http://schemas.openxmlformats.org/officeDocument/2006/relationships/tags" Target="../tags/tag195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tags" Target="../tags/tag199.xml"/><Relationship Id="rId3" Type="http://schemas.openxmlformats.org/officeDocument/2006/relationships/image" Target="../media/image5.png"/><Relationship Id="rId2" Type="http://schemas.openxmlformats.org/officeDocument/2006/relationships/tags" Target="../tags/tag198.xml"/><Relationship Id="rId1" Type="http://schemas.openxmlformats.org/officeDocument/2006/relationships/tags" Target="../tags/tag197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9.jpeg"/><Relationship Id="rId3" Type="http://schemas.openxmlformats.org/officeDocument/2006/relationships/image" Target="../media/image5.png"/><Relationship Id="rId2" Type="http://schemas.openxmlformats.org/officeDocument/2006/relationships/tags" Target="../tags/tag201.xml"/><Relationship Id="rId1" Type="http://schemas.openxmlformats.org/officeDocument/2006/relationships/tags" Target="../tags/tag200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tags" Target="../tags/tag204.xml"/><Relationship Id="rId3" Type="http://schemas.openxmlformats.org/officeDocument/2006/relationships/image" Target="../media/image5.png"/><Relationship Id="rId2" Type="http://schemas.openxmlformats.org/officeDocument/2006/relationships/tags" Target="../tags/tag203.xml"/><Relationship Id="rId1" Type="http://schemas.openxmlformats.org/officeDocument/2006/relationships/tags" Target="../tags/tag202.xm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3" Type="http://schemas.openxmlformats.org/officeDocument/2006/relationships/image" Target="../media/image5.png"/><Relationship Id="rId2" Type="http://schemas.openxmlformats.org/officeDocument/2006/relationships/tags" Target="../tags/tag206.xml"/><Relationship Id="rId1" Type="http://schemas.openxmlformats.org/officeDocument/2006/relationships/tags" Target="../tags/tag205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3.jpeg"/><Relationship Id="rId3" Type="http://schemas.openxmlformats.org/officeDocument/2006/relationships/image" Target="../media/image5.png"/><Relationship Id="rId2" Type="http://schemas.openxmlformats.org/officeDocument/2006/relationships/tags" Target="../tags/tag208.xml"/><Relationship Id="rId1" Type="http://schemas.openxmlformats.org/officeDocument/2006/relationships/tags" Target="../tags/tag207.xml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5.jpeg"/><Relationship Id="rId3" Type="http://schemas.openxmlformats.org/officeDocument/2006/relationships/image" Target="../media/image5.png"/><Relationship Id="rId2" Type="http://schemas.openxmlformats.org/officeDocument/2006/relationships/tags" Target="../tags/tag212.xml"/><Relationship Id="rId1" Type="http://schemas.openxmlformats.org/officeDocument/2006/relationships/tags" Target="../tags/tag211.xml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Relationship Id="rId3" Type="http://schemas.openxmlformats.org/officeDocument/2006/relationships/image" Target="../media/image5.png"/><Relationship Id="rId2" Type="http://schemas.openxmlformats.org/officeDocument/2006/relationships/tags" Target="../tags/tag214.xml"/><Relationship Id="rId1" Type="http://schemas.openxmlformats.org/officeDocument/2006/relationships/tags" Target="../tags/tag2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9.jpeg"/><Relationship Id="rId6" Type="http://schemas.openxmlformats.org/officeDocument/2006/relationships/tags" Target="../tags/tag218.xml"/><Relationship Id="rId5" Type="http://schemas.openxmlformats.org/officeDocument/2006/relationships/image" Target="../media/image68.jpeg"/><Relationship Id="rId4" Type="http://schemas.openxmlformats.org/officeDocument/2006/relationships/tags" Target="../tags/tag217.xml"/><Relationship Id="rId3" Type="http://schemas.openxmlformats.org/officeDocument/2006/relationships/image" Target="../media/image5.png"/><Relationship Id="rId2" Type="http://schemas.openxmlformats.org/officeDocument/2006/relationships/tags" Target="../tags/tag216.xml"/><Relationship Id="rId1" Type="http://schemas.openxmlformats.org/officeDocument/2006/relationships/tags" Target="../tags/tag215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tags" Target="../tags/tag131.xml"/><Relationship Id="rId3" Type="http://schemas.openxmlformats.org/officeDocument/2006/relationships/image" Target="../media/image5.png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3" Type="http://schemas.openxmlformats.org/officeDocument/2006/relationships/image" Target="../media/image5.png"/><Relationship Id="rId2" Type="http://schemas.openxmlformats.org/officeDocument/2006/relationships/tags" Target="../tags/tag220.xml"/><Relationship Id="rId1" Type="http://schemas.openxmlformats.org/officeDocument/2006/relationships/tags" Target="../tags/tag219.xml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tags" Target="../tags/tag227.xml"/><Relationship Id="rId7" Type="http://schemas.openxmlformats.org/officeDocument/2006/relationships/tags" Target="../tags/tag226.xml"/><Relationship Id="rId6" Type="http://schemas.microsoft.com/office/2007/relationships/hdphoto" Target="../media/image75.wdp"/><Relationship Id="rId5" Type="http://schemas.openxmlformats.org/officeDocument/2006/relationships/image" Target="../media/image74.png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" Type="http://schemas.openxmlformats.org/officeDocument/2006/relationships/image" Target="../media/image73.jpe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31.xml"/><Relationship Id="rId11" Type="http://schemas.openxmlformats.org/officeDocument/2006/relationships/tags" Target="../tags/tag230.xml"/><Relationship Id="rId10" Type="http://schemas.openxmlformats.org/officeDocument/2006/relationships/tags" Target="../tags/tag229.xml"/><Relationship Id="rId1" Type="http://schemas.openxmlformats.org/officeDocument/2006/relationships/tags" Target="../tags/tag22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tags" Target="../tags/tag134.xml"/><Relationship Id="rId3" Type="http://schemas.openxmlformats.org/officeDocument/2006/relationships/image" Target="../media/image5.png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3" Type="http://schemas.openxmlformats.org/officeDocument/2006/relationships/image" Target="../media/image5.png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tags" Target="../tags/tag138.xml"/><Relationship Id="rId1" Type="http://schemas.openxmlformats.org/officeDocument/2006/relationships/tags" Target="../tags/tag13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3" Type="http://schemas.openxmlformats.org/officeDocument/2006/relationships/image" Target="../media/image5.png"/><Relationship Id="rId2" Type="http://schemas.openxmlformats.org/officeDocument/2006/relationships/tags" Target="../tags/tag140.xml"/><Relationship Id="rId1" Type="http://schemas.openxmlformats.org/officeDocument/2006/relationships/tags" Target="../tags/tag13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5.png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3588" y="1246188"/>
            <a:ext cx="6538913" cy="50158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pic>
        <p:nvPicPr>
          <p:cNvPr id="51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2338" y="2273300"/>
            <a:ext cx="3359150" cy="335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矩形 3"/>
          <p:cNvSpPr/>
          <p:nvPr/>
        </p:nvSpPr>
        <p:spPr>
          <a:xfrm>
            <a:off x="7313613" y="1616075"/>
            <a:ext cx="36036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buNone/>
            </a:pPr>
            <a:r>
              <a:rPr lang="zh-CN" altLang="en-US" sz="4000" b="1">
                <a:latin typeface="华文新魏" panose="02010800040101010101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zh-CN" altLang="en-US" sz="2400" b="1">
                <a:latin typeface="+mn-ea"/>
                <a:cs typeface="+mn-ea"/>
                <a:sym typeface="+mn-ea"/>
              </a:rPr>
              <a:t>【</a:t>
            </a:r>
            <a:r>
              <a:rPr sz="2400" b="1">
                <a:latin typeface="+mn-ea"/>
                <a:cs typeface="+mn-ea"/>
                <a:sym typeface="+mn-ea"/>
              </a:rPr>
              <a:t>其他常见修辞手法</a:t>
            </a:r>
            <a:r>
              <a:rPr lang="zh-CN" sz="2400" b="1">
                <a:latin typeface="+mn-ea"/>
                <a:cs typeface="+mn-ea"/>
                <a:sym typeface="+mn-ea"/>
              </a:rPr>
              <a:t>】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52580" cy="58464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.井里的水</a:t>
            </a: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涨了又降，涨了又降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。  (反复</a:t>
            </a:r>
            <a:r>
              <a:rPr 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：有意义的重复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/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water in the wells </a:t>
            </a: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rose and fell, rose</a:t>
            </a:r>
            <a:r>
              <a:rPr 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and fell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.（repetition）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是你们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，不顾设备的缺乏和感染的可能性，不顾一切地抢救那些感染者，但努力争取生命。</a:t>
            </a: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也是你们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用专业知识让我们对病毒有了新的认识，增强了我们战胜疫情的信心。是你值得所有的钦佩和爱!(排比</a:t>
            </a:r>
            <a:r>
              <a:rPr 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：并列的有节奏感的结构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 is you who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despite the lack of equipment and the potential of infection, desperately rescue those infected but striving for life. </a:t>
            </a: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 is also you who 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have shed new light on the virus with expertise to build up our confidence to defeat it. It is you who deserve all the admiration and love!（parallelism）</a:t>
            </a:r>
            <a:r>
              <a:rPr sz="1400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expertise[ˌekspɜːˈtiːz]</a:t>
            </a:r>
            <a:r>
              <a:rPr lang="en-US" sz="1400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n.专门技能；专门知识；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/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7.食物</a:t>
            </a: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之于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身体</a:t>
            </a: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就像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燃料</a:t>
            </a: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之于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发动机。(类比</a:t>
            </a:r>
            <a:r>
              <a:rPr 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：不同事物共同点进行比较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Food</a:t>
            </a: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is to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the body </a:t>
            </a: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as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fuel </a:t>
            </a: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is to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the engine.（analogy）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8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和</a:t>
            </a:r>
            <a:r>
              <a:rPr lang="zh-CN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风吹荡</a:t>
            </a:r>
            <a:r>
              <a:rPr 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水花四溅</a:t>
            </a:r>
            <a:r>
              <a:rPr 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，船儿</a:t>
            </a:r>
            <a:r>
              <a:rPr lang="zh-CN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破浪前行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。我们是这里的第一批来客，闯进这一片沉寂的海面。(头韵</a:t>
            </a:r>
            <a:r>
              <a:rPr 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：辅音音素的重复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 fair </a:t>
            </a:r>
            <a:r>
              <a:rPr lang="zh-CN" alt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breeze blew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 the White </a:t>
            </a:r>
            <a:r>
              <a:rPr lang="zh-CN" alt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foam flew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 the furrow </a:t>
            </a:r>
            <a:r>
              <a:rPr lang="zh-CN" alt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followed free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We were the first that ever burst into that silent sea.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（alliteration）</a:t>
            </a:r>
            <a:r>
              <a:rPr lang="zh-CN" altLang="en-US" sz="1400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英国“湖畔派诗人”之一塞缪尔·泰勒·柯尔律治（Samuel Taylor Coleridge）的经典诗作《古舟子咏》</a:t>
            </a:r>
            <a:endParaRPr lang="zh-CN" altLang="en-US" sz="1400" i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9" name="图片 108"/>
          <p:cNvPicPr/>
          <p:nvPr/>
        </p:nvPicPr>
        <p:blipFill>
          <a:blip r:embed="rId4"/>
          <a:stretch>
            <a:fillRect/>
          </a:stretch>
        </p:blipFill>
        <p:spPr>
          <a:xfrm>
            <a:off x="8324215" y="116840"/>
            <a:ext cx="3717925" cy="1387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rhythm/ˈrɪðəm/                n.节奏;韵律;规律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89560" y="836930"/>
            <a:ext cx="1175258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1.这首诗行长度灵活，重复出现地短语赋予它</a:t>
            </a:r>
            <a:r>
              <a:rPr lang="zh-CN" altLang="en-US" sz="2400" u="sng">
                <a:solidFill>
                  <a:schemeClr val="accent1"/>
                </a:solidFill>
              </a:rPr>
              <a:t>某种模式和节奏</a:t>
            </a:r>
            <a:r>
              <a:rPr lang="zh-CN" altLang="en-US" sz="2400"/>
              <a:t>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It has a flexible line length and some repeated phrases</a:t>
            </a:r>
            <a:r>
              <a:rPr lang="en-US" altLang="zh-CN" sz="2400"/>
              <a:t>,</a:t>
            </a:r>
            <a:r>
              <a:rPr lang="zh-CN" altLang="en-US" sz="2400"/>
              <a:t> giving both </a:t>
            </a:r>
            <a:r>
              <a:rPr lang="zh-CN" altLang="en-US" sz="2400" u="sng">
                <a:solidFill>
                  <a:schemeClr val="accent1"/>
                </a:solidFill>
              </a:rPr>
              <a:t>a pattern and a rhythm </a:t>
            </a:r>
            <a:r>
              <a:rPr lang="zh-CN" altLang="en-US" sz="2400"/>
              <a:t>to the poem. 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2.钢琴手开始用有魔力的手敲击琴键，</a:t>
            </a:r>
            <a:r>
              <a:rPr lang="zh-CN" altLang="en-US" sz="2400" u="sng">
                <a:solidFill>
                  <a:schemeClr val="accent1"/>
                </a:solidFill>
              </a:rPr>
              <a:t>有节奏地点头</a:t>
            </a:r>
            <a:r>
              <a:rPr lang="zh-CN" altLang="en-US" sz="2400"/>
              <a:t>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The piano player began to beat the keys with magic hands, </a:t>
            </a:r>
            <a:r>
              <a:rPr lang="zh-CN" altLang="en-US" sz="2400" u="sng">
                <a:solidFill>
                  <a:schemeClr val="accent1"/>
                </a:solidFill>
              </a:rPr>
              <a:t>nodding his head in rhythm</a:t>
            </a:r>
            <a:r>
              <a:rPr lang="zh-CN" altLang="en-US" sz="2400"/>
              <a:t>.</a:t>
            </a:r>
            <a:endParaRPr lang="zh-CN" altLang="en-US" sz="2400"/>
          </a:p>
        </p:txBody>
      </p:sp>
      <p:pic>
        <p:nvPicPr>
          <p:cNvPr id="110" name="图片 109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060" y="3350895"/>
            <a:ext cx="5417820" cy="3388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Rhythm Of The Rain 电影_阿甘正传_ 主题曲 中英字幕（破碎☆新月制）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516880" y="3335655"/>
            <a:ext cx="6578600" cy="3397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folk/fəʊk/             a.民间的;民俗的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52580" cy="25469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1.我写信是想向您推荐西方社会艺术讲座的讲座内容。我一直以来期待着去了解西方国家的</a:t>
            </a:r>
            <a:r>
              <a:rPr lang="zh-CN" alt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民间舞蹈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，尤其是它们的起源、音乐特点以及相关的仪式。</a:t>
            </a:r>
            <a:r>
              <a:rPr lang="zh-CN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2019年天津卷书面表达“英国交流教师讲座内容的建议信”</a:t>
            </a:r>
            <a:endParaRPr lang="zh-CN" altLang="en-US" sz="2400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 am writing to express my recommendation when you deliver lecture on Arts of Western Society. It is my long expectation that I am crazy to learn more about </a:t>
            </a:r>
            <a:r>
              <a:rPr lang="zh-CN" alt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folk dances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 western countries, especially their origination, music features and related ceremonies.</a:t>
            </a:r>
            <a:endParaRPr lang="zh-CN" altLang="en-US" sz="2400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 descr="folk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365" y="3143885"/>
            <a:ext cx="6301105" cy="3535045"/>
          </a:xfrm>
          <a:prstGeom prst="rect">
            <a:avLst/>
          </a:prstGeom>
        </p:spPr>
      </p:pic>
      <p:pic>
        <p:nvPicPr>
          <p:cNvPr id="8" name="图片 7" descr="fol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50" y="2924810"/>
            <a:ext cx="5594350" cy="40239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folk/fəʊk/             a.民间的;民俗的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5258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2.按照计划，</a:t>
            </a:r>
            <a:r>
              <a:rPr lang="zh-CN" alt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民俗文化节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将于1月20日至26日持续一周，旨在</a:t>
            </a:r>
            <a:r>
              <a:rPr lang="zh-CN" alt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宣传中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国的传统食品和</a:t>
            </a:r>
            <a:r>
              <a:rPr lang="zh-CN" alt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民俗文化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。游客将品尝正宗的当地美食，欣赏饮食文化，体验</a:t>
            </a:r>
            <a:r>
              <a:rPr lang="zh-CN" alt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民俗生活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As scheduled, </a:t>
            </a:r>
            <a:r>
              <a:rPr lang="zh-CN" alt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Folk Festival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will last one week from January 20th to 26th, aimed at advocating the traditional food and </a:t>
            </a:r>
            <a:r>
              <a:rPr lang="zh-CN" alt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promoting folk culture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 China. Visitors will enjoy authentic local cuisine, appreciate food culture and experience </a:t>
            </a:r>
            <a:r>
              <a:rPr lang="zh-CN" alt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folk life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" name="图片 111"/>
          <p:cNvPicPr/>
          <p:nvPr/>
        </p:nvPicPr>
        <p:blipFill>
          <a:blip r:embed="rId4"/>
          <a:stretch>
            <a:fillRect/>
          </a:stretch>
        </p:blipFill>
        <p:spPr>
          <a:xfrm>
            <a:off x="6487795" y="2847340"/>
            <a:ext cx="5554345" cy="3960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图片 112"/>
          <p:cNvPicPr/>
          <p:nvPr/>
        </p:nvPicPr>
        <p:blipFill>
          <a:blip r:embed="rId5"/>
          <a:stretch>
            <a:fillRect/>
          </a:stretch>
        </p:blipFill>
        <p:spPr>
          <a:xfrm>
            <a:off x="129540" y="2852420"/>
            <a:ext cx="6414135" cy="39350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recite/rɪˈsaɪt/              vt.背诵;吟诵;列举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9225" y="826135"/>
            <a:ext cx="1175258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</a:t>
            </a:r>
            <a:r>
              <a:rPr lang="zh-CN" altLang="en-US" sz="2400" u="sng">
                <a:solidFill>
                  <a:schemeClr val="accent1"/>
                </a:solidFill>
              </a:rPr>
              <a:t>带着情感背诵</a:t>
            </a:r>
            <a:r>
              <a:rPr lang="zh-CN" altLang="en-US" sz="2400"/>
              <a:t>对我来说有点挑战，所以我希望你能教我一些技巧。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u="sng">
                <a:solidFill>
                  <a:schemeClr val="accent1"/>
                </a:solidFill>
              </a:rPr>
              <a:t>Reciting with emotion</a:t>
            </a:r>
            <a:r>
              <a:rPr lang="zh-CN" altLang="en-US" sz="2400"/>
              <a:t> is a little bit challenging to me, so I would like you to teach me some techniques for this.</a:t>
            </a:r>
            <a:endParaRPr lang="zh-CN" altLang="en-US" sz="2400"/>
          </a:p>
          <a:p>
            <a:r>
              <a:rPr lang="zh-CN" altLang="en-US" sz="2400"/>
              <a:t>2.我写信是想邀请你担任即将到来的</a:t>
            </a:r>
            <a:r>
              <a:rPr lang="zh-CN" altLang="en-US" sz="2400" u="sng">
                <a:solidFill>
                  <a:schemeClr val="accent1"/>
                </a:solidFill>
              </a:rPr>
              <a:t>英语诗歌朗诵比赛</a:t>
            </a:r>
            <a:r>
              <a:rPr lang="zh-CN" altLang="en-US" sz="2400"/>
              <a:t>评委。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I am writing to invite you to be the judge at the</a:t>
            </a:r>
            <a:r>
              <a:rPr lang="en-US" altLang="zh-CN" sz="2400"/>
              <a:t> </a:t>
            </a:r>
            <a:r>
              <a:rPr lang="zh-CN" altLang="en-US" sz="2400"/>
              <a:t>coming </a:t>
            </a:r>
            <a:r>
              <a:rPr lang="zh-CN" altLang="en-US" sz="2400" u="sng">
                <a:solidFill>
                  <a:schemeClr val="accent1"/>
                </a:solidFill>
              </a:rPr>
              <a:t>English Poetry Recitation Contest</a:t>
            </a:r>
            <a:r>
              <a:rPr lang="zh-CN" altLang="en-US" sz="2400"/>
              <a:t>.</a:t>
            </a:r>
            <a:endParaRPr lang="zh-CN" altLang="en-US" sz="2400"/>
          </a:p>
          <a:p>
            <a:endParaRPr lang="zh-CN" altLang="en-US" sz="2400"/>
          </a:p>
        </p:txBody>
      </p:sp>
      <p:pic>
        <p:nvPicPr>
          <p:cNvPr id="2" name="图片 1" descr="reci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4965" y="44450"/>
            <a:ext cx="2926715" cy="1092200"/>
          </a:xfrm>
          <a:prstGeom prst="rect">
            <a:avLst/>
          </a:prstGeom>
        </p:spPr>
      </p:pic>
      <p:pic>
        <p:nvPicPr>
          <p:cNvPr id="4" name="图片 3" descr="recite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5" y="2853055"/>
            <a:ext cx="5772150" cy="3943985"/>
          </a:xfrm>
          <a:prstGeom prst="rect">
            <a:avLst/>
          </a:prstGeom>
        </p:spPr>
      </p:pic>
      <p:pic>
        <p:nvPicPr>
          <p:cNvPr id="5" name="图片 4" descr="recite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320" y="2835910"/>
            <a:ext cx="6148705" cy="39604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dawn/dɔ:n/               n.黎明;开端;萌芽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52580" cy="29165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</a:t>
            </a:r>
            <a:r>
              <a:rPr lang="zh-CN" altLang="en-US" sz="2400" u="sng">
                <a:solidFill>
                  <a:schemeClr val="accent1"/>
                </a:solidFill>
              </a:rPr>
              <a:t>黎明时分</a:t>
            </a:r>
            <a:r>
              <a:rPr lang="zh-CN" altLang="en-US" sz="2400"/>
              <a:t>，泰勒睁开睡眼，望着窗外雾蒙蒙的田野。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u="sng">
                <a:solidFill>
                  <a:schemeClr val="accent1"/>
                </a:solidFill>
              </a:rPr>
              <a:t>At dawn</a:t>
            </a:r>
            <a:r>
              <a:rPr lang="zh-CN" altLang="en-US" sz="2400"/>
              <a:t>, Taylor opened her sleepy eyes and looked out of the window at the foggy field below. 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2.当我被授予奖项时，</a:t>
            </a:r>
            <a:r>
              <a:rPr lang="zh-CN" altLang="en-US" sz="2400" u="sng">
                <a:solidFill>
                  <a:schemeClr val="accent1"/>
                </a:solidFill>
              </a:rPr>
              <a:t>我意识到</a:t>
            </a:r>
            <a:r>
              <a:rPr lang="zh-CN" altLang="en-US" sz="2400"/>
              <a:t>是老师的鼓励和指导让我有了今天的成就。</a:t>
            </a:r>
            <a:r>
              <a:rPr lang="zh-CN" altLang="en-US" sz="2400" baseline="-25000"/>
              <a:t>2023年全国卷I读后续写“参加作文比赛”</a:t>
            </a:r>
            <a:endParaRPr lang="zh-CN" altLang="en-US" sz="2400" baseline="-25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When I was awarded the prize,</a:t>
            </a:r>
            <a:r>
              <a:rPr lang="zh-CN" altLang="en-US" sz="2400" u="sng">
                <a:solidFill>
                  <a:schemeClr val="accent1"/>
                </a:solidFill>
              </a:rPr>
              <a:t> it dawned on me that </a:t>
            </a:r>
            <a:r>
              <a:rPr lang="zh-CN" altLang="en-US" sz="2400"/>
              <a:t>it was my teacher’s encouragement and guidance that made me where I am today.</a:t>
            </a:r>
            <a:endParaRPr lang="zh-CN" altLang="en-US" sz="2400"/>
          </a:p>
        </p:txBody>
      </p:sp>
      <p:pic>
        <p:nvPicPr>
          <p:cNvPr id="2" name="图片 1" descr="daw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" y="4039870"/>
            <a:ext cx="4765040" cy="2698115"/>
          </a:xfrm>
          <a:prstGeom prst="rect">
            <a:avLst/>
          </a:prstGeom>
        </p:spPr>
      </p:pic>
      <p:pic>
        <p:nvPicPr>
          <p:cNvPr id="4" name="图片 3" descr="dawn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380" y="4004945"/>
            <a:ext cx="7190105" cy="28536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butterfly/ˈbʌtəflaɪ/           n.蝴蝶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040" y="836930"/>
            <a:ext cx="1197610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1.站在这个宽阔的新公园里，彼得和伊莎贝尔都想起了他们快乐的童年。</a:t>
            </a:r>
            <a:r>
              <a:rPr lang="zh-CN" altLang="en-US" sz="2400" u="sng">
                <a:solidFill>
                  <a:schemeClr val="accent1"/>
                </a:solidFill>
              </a:rPr>
              <a:t>一只蝴蝶</a:t>
            </a:r>
            <a:r>
              <a:rPr lang="zh-CN" altLang="en-US" sz="2400"/>
              <a:t>停在伊莎贝尔的肩膀上。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Standing in this broad new park, both Peter and Isabel were reminded of their happy 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childhood. </a:t>
            </a:r>
            <a:r>
              <a:rPr lang="zh-CN" alt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 butterfly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rested on Isabel’s shoulder.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2.虽然彼得</a:t>
            </a:r>
            <a:r>
              <a:rPr lang="zh-CN" alt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心里七上八下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，但他仍然相信他们不断的努力会让他们的目标实现。彼得鼓起勇气发表了演讲。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Although he </a:t>
            </a:r>
            <a:r>
              <a:rPr lang="zh-CN" alt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 butterflies in his stomach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 Peter still believed that their constant painstaking efforts would let their goal come true. Gathering up his courage, Peter delivered his speech. 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5" name="图片 114"/>
          <p:cNvPicPr/>
          <p:nvPr>
            <p:custDataLst>
              <p:tags r:id="rId4"/>
            </p:custDataLst>
          </p:nvPr>
        </p:nvPicPr>
        <p:blipFill>
          <a:blip r:embed="rId5"/>
          <a:srcRect b="11044"/>
          <a:stretch>
            <a:fillRect/>
          </a:stretch>
        </p:blipFill>
        <p:spPr>
          <a:xfrm>
            <a:off x="264795" y="3838575"/>
            <a:ext cx="5370195" cy="2910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" name="图片 115"/>
          <p:cNvPicPr/>
          <p:nvPr/>
        </p:nvPicPr>
        <p:blipFill>
          <a:blip r:embed="rId6"/>
          <a:srcRect t="13966"/>
          <a:stretch>
            <a:fillRect/>
          </a:stretch>
        </p:blipFill>
        <p:spPr>
          <a:xfrm>
            <a:off x="6042660" y="3841115"/>
            <a:ext cx="5810885" cy="2908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 made up of/bi meɪd ʌp əv/       组成(构成)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980440"/>
            <a:ext cx="1175258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1.唐诗，</a:t>
            </a:r>
            <a:r>
              <a:rPr lang="zh-CN" altLang="en-US" sz="2400" u="sng">
                <a:solidFill>
                  <a:schemeClr val="accent1"/>
                </a:solidFill>
              </a:rPr>
              <a:t>通常由几行诗句组成</a:t>
            </a:r>
            <a:r>
              <a:rPr lang="zh-CN" altLang="en-US" sz="2400"/>
              <a:t>，并涉及押韵词。用最少的文字，他们可以以一种微妙而恰当的方式传达出强烈的画面和信息。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Tang poems,which </a:t>
            </a:r>
            <a:r>
              <a:rPr lang="zh-CN" altLang="en-US" sz="2400" u="sng">
                <a:solidFill>
                  <a:schemeClr val="accent1"/>
                </a:solidFill>
              </a:rPr>
              <a:t>is usually made up of few lines </a:t>
            </a:r>
            <a:r>
              <a:rPr lang="zh-CN" altLang="en-US" sz="2400"/>
              <a:t>and involve rhyming words.With the bare minimum of words, They can convey a strong picture and message in a subtle and appropriate way.</a:t>
            </a:r>
            <a:endParaRPr lang="zh-CN" altLang="en-US" sz="2400"/>
          </a:p>
          <a:p>
            <a:endParaRPr lang="zh-CN" altLang="en-US" sz="2400"/>
          </a:p>
        </p:txBody>
      </p:sp>
      <p:pic>
        <p:nvPicPr>
          <p:cNvPr id="143" name="图片 142"/>
          <p:cNvPicPr/>
          <p:nvPr>
            <p:custDataLst>
              <p:tags r:id="rId4"/>
            </p:custDataLst>
          </p:nvPr>
        </p:nvPicPr>
        <p:blipFill>
          <a:blip r:embed="rId5"/>
          <a:srcRect t="13062" b="10627"/>
          <a:stretch>
            <a:fillRect/>
          </a:stretch>
        </p:blipFill>
        <p:spPr>
          <a:xfrm>
            <a:off x="6601460" y="2802255"/>
            <a:ext cx="5200650" cy="34010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08940" y="3429000"/>
            <a:ext cx="6096000" cy="21774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2.只有一小部分学生通过读书和上网来学习，</a:t>
            </a:r>
            <a:r>
              <a:rPr lang="zh-CN" altLang="en-US" sz="2400" u="sng">
                <a:solidFill>
                  <a:schemeClr val="accent1"/>
                </a:solidFill>
                <a:sym typeface="+mn-ea"/>
              </a:rPr>
              <a:t>分别占18%和20%</a:t>
            </a:r>
            <a:r>
              <a:rPr lang="zh-CN" altLang="en-US" sz="2400">
                <a:sym typeface="+mn-ea"/>
              </a:rPr>
              <a:t>。</a:t>
            </a:r>
            <a:r>
              <a:rPr lang="zh-CN" altLang="en-US" sz="2400" baseline="-25000">
                <a:sym typeface="+mn-ea"/>
              </a:rPr>
              <a:t>2022年高考英语全国乙卷书面表达“Learning English beyond the classroom”调查结果短文投稿</a:t>
            </a:r>
            <a:endParaRPr lang="zh-CN" altLang="en-US" sz="2400" baseline="-2500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>
                <a:sym typeface="+mn-ea"/>
              </a:rPr>
              <a:t>Only a small percentage of students learn through reading books and looking through websites, which </a:t>
            </a:r>
            <a:r>
              <a:rPr lang="zh-CN" altLang="en-US" sz="2400" u="sng">
                <a:solidFill>
                  <a:schemeClr val="accent1"/>
                </a:solidFill>
                <a:sym typeface="+mn-ea"/>
              </a:rPr>
              <a:t>make up 18% and 20%</a:t>
            </a:r>
            <a:r>
              <a:rPr lang="zh-CN" altLang="en-US" sz="2400">
                <a:sym typeface="+mn-ea"/>
              </a:rPr>
              <a:t>.</a:t>
            </a:r>
            <a:endParaRPr lang="zh-CN" altLang="en-US" sz="2400"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mood/mu:d/              n.情绪;心情;语气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5258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1.她盛装打扮，</a:t>
            </a:r>
            <a:r>
              <a:rPr lang="zh-CN" altLang="en-US" sz="2400" u="sng">
                <a:solidFill>
                  <a:schemeClr val="accent1"/>
                </a:solidFill>
              </a:rPr>
              <a:t>兴致勃勃地</a:t>
            </a:r>
            <a:r>
              <a:rPr lang="zh-CN" altLang="en-US" sz="2400">
                <a:solidFill>
                  <a:schemeClr val="tx1"/>
                </a:solidFill>
              </a:rPr>
              <a:t>去参加聚会</a:t>
            </a:r>
            <a:r>
              <a:rPr lang="zh-CN" altLang="en-US" sz="2400"/>
              <a:t>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She was dressed up and</a:t>
            </a:r>
            <a:r>
              <a:rPr lang="zh-CN" altLang="en-US" sz="2400" u="sng">
                <a:solidFill>
                  <a:schemeClr val="accent1"/>
                </a:solidFill>
              </a:rPr>
              <a:t> in a mood </a:t>
            </a:r>
            <a:r>
              <a:rPr lang="zh-CN" altLang="en-US" sz="2400">
                <a:solidFill>
                  <a:schemeClr val="tx1"/>
                </a:solidFill>
              </a:rPr>
              <a:t>to party</a:t>
            </a:r>
            <a:r>
              <a:rPr lang="zh-CN" altLang="en-US" sz="2400"/>
              <a:t>.</a:t>
            </a:r>
            <a:endParaRPr lang="zh-CN" altLang="en-US" sz="2400"/>
          </a:p>
          <a:p>
            <a:r>
              <a:rPr lang="zh-CN" altLang="en-US" sz="2400"/>
              <a:t>2.他工作还没完成，</a:t>
            </a:r>
            <a:r>
              <a:rPr lang="zh-CN" altLang="en-US" sz="2400" u="sng">
                <a:solidFill>
                  <a:schemeClr val="accent1"/>
                </a:solidFill>
              </a:rPr>
              <a:t>无心</a:t>
            </a:r>
            <a:r>
              <a:rPr lang="zh-CN" altLang="en-US" sz="2400"/>
              <a:t>去看电影。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With his work unfinished, he was </a:t>
            </a:r>
            <a:r>
              <a:rPr lang="zh-CN" altLang="en-US" sz="2400" u="sng">
                <a:solidFill>
                  <a:schemeClr val="accent1"/>
                </a:solidFill>
              </a:rPr>
              <a:t>in no mood</a:t>
            </a:r>
            <a:r>
              <a:rPr lang="zh-CN" altLang="en-US" sz="2400"/>
              <a:t> to see a film. </a:t>
            </a:r>
            <a:endParaRPr lang="zh-CN" altLang="en-US" sz="2400"/>
          </a:p>
          <a:p>
            <a:r>
              <a:rPr lang="zh-CN" altLang="en-US" sz="2400"/>
              <a:t>3.她</a:t>
            </a:r>
            <a:r>
              <a:rPr lang="zh-CN" altLang="en-US" sz="2400" u="sng">
                <a:solidFill>
                  <a:schemeClr val="accent1"/>
                </a:solidFill>
              </a:rPr>
              <a:t>情绪低落</a:t>
            </a:r>
            <a:r>
              <a:rPr lang="zh-CN" altLang="en-US" sz="2400"/>
              <a:t>,拖着两条沉重的腿,疲惫不堪地回到了家。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u="sng">
                <a:solidFill>
                  <a:schemeClr val="accent1"/>
                </a:solidFill>
              </a:rPr>
              <a:t>In an unpleasant mood,</a:t>
            </a:r>
            <a:r>
              <a:rPr lang="zh-CN" altLang="en-US" sz="2400"/>
              <a:t> she dragged her heavy legs back home, tired out. </a:t>
            </a:r>
            <a:endParaRPr lang="zh-CN" altLang="en-US" sz="2400"/>
          </a:p>
          <a:p>
            <a:r>
              <a:rPr lang="zh-CN" altLang="en-US" sz="2400"/>
              <a:t>4.见他</a:t>
            </a:r>
            <a:r>
              <a:rPr lang="zh-CN" altLang="en-US" sz="2400" u="sng">
                <a:solidFill>
                  <a:schemeClr val="accent1"/>
                </a:solidFill>
              </a:rPr>
              <a:t>闷闷不乐</a:t>
            </a:r>
            <a:r>
              <a:rPr lang="zh-CN" altLang="en-US" sz="2400"/>
              <a:t>，我就问他为什么不愿意参加比赛。</a:t>
            </a:r>
            <a:r>
              <a:rPr lang="zh-CN" altLang="en-US" sz="2400" baseline="-25000"/>
              <a:t>2022全国卷一续写续写 “脑疾孩子参加越野赛”  </a:t>
            </a:r>
            <a:endParaRPr lang="zh-CN" altLang="en-US" sz="2400" baseline="-25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Seeing that he was </a:t>
            </a:r>
            <a:r>
              <a:rPr lang="zh-CN" altLang="en-US" sz="2400" u="sng">
                <a:solidFill>
                  <a:schemeClr val="accent1"/>
                </a:solidFill>
              </a:rPr>
              <a:t>moody</a:t>
            </a:r>
            <a:r>
              <a:rPr lang="zh-CN" altLang="en-US" sz="2400"/>
              <a:t>, I inquired him why he was unwilling to take part in the race.</a:t>
            </a:r>
            <a:endParaRPr lang="zh-CN" altLang="en-US" sz="2400"/>
          </a:p>
        </p:txBody>
      </p:sp>
      <p:pic>
        <p:nvPicPr>
          <p:cNvPr id="2" name="图片 1" descr="mood"/>
          <p:cNvPicPr>
            <a:picLocks noChangeAspect="1"/>
          </p:cNvPicPr>
          <p:nvPr/>
        </p:nvPicPr>
        <p:blipFill>
          <a:blip r:embed="rId4"/>
          <a:srcRect b="4413"/>
          <a:stretch>
            <a:fillRect/>
          </a:stretch>
        </p:blipFill>
        <p:spPr>
          <a:xfrm>
            <a:off x="5923280" y="3776980"/>
            <a:ext cx="5887085" cy="3081020"/>
          </a:xfrm>
          <a:prstGeom prst="rect">
            <a:avLst/>
          </a:prstGeom>
        </p:spPr>
      </p:pic>
      <p:pic>
        <p:nvPicPr>
          <p:cNvPr id="5" name="图片 4" descr="mood2"/>
          <p:cNvPicPr>
            <a:picLocks noChangeAspect="1"/>
          </p:cNvPicPr>
          <p:nvPr/>
        </p:nvPicPr>
        <p:blipFill>
          <a:blip r:embed="rId5"/>
          <a:srcRect b="8154"/>
          <a:stretch>
            <a:fillRect/>
          </a:stretch>
        </p:blipFill>
        <p:spPr>
          <a:xfrm>
            <a:off x="120650" y="3858260"/>
            <a:ext cx="4944110" cy="28111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tease/ti:z/           v.取笑(某人);揶揄;逗弄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5258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1.他无情地</a:t>
            </a:r>
            <a:r>
              <a:rPr lang="zh-CN" altLang="en-US" sz="2400" u="sng">
                <a:solidFill>
                  <a:schemeClr val="accent1"/>
                </a:solidFill>
              </a:rPr>
              <a:t>取笑</a:t>
            </a:r>
            <a:r>
              <a:rPr lang="zh-CN" altLang="en-US" sz="2400"/>
              <a:t>我。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He </a:t>
            </a:r>
            <a:r>
              <a:rPr lang="zh-CN" altLang="en-US" sz="2400" u="sng">
                <a:solidFill>
                  <a:schemeClr val="accent1"/>
                </a:solidFill>
              </a:rPr>
              <a:t>teased</a:t>
            </a:r>
            <a:r>
              <a:rPr lang="zh-CN" altLang="en-US" sz="2400"/>
              <a:t> me mercilessly. 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2.在他身后，他能听到</a:t>
            </a:r>
            <a:r>
              <a:rPr lang="zh-CN" altLang="en-US" sz="2400" u="sng">
                <a:solidFill>
                  <a:schemeClr val="accent1"/>
                </a:solidFill>
              </a:rPr>
              <a:t>无情的嘲笑</a:t>
            </a:r>
            <a:r>
              <a:rPr lang="zh-CN" altLang="en-US" sz="2400"/>
              <a:t>，就像刀子扎进了他的心。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Behind him, he could hear </a:t>
            </a:r>
            <a:r>
              <a:rPr lang="zh-CN" altLang="en-US" sz="2400" u="sng">
                <a:solidFill>
                  <a:schemeClr val="accent1"/>
                </a:solidFill>
              </a:rPr>
              <a:t>merciless teasing</a:t>
            </a:r>
            <a:r>
              <a:rPr lang="zh-CN" altLang="en-US" sz="2400"/>
              <a:t>, which was like knives  sticking into his heart.</a:t>
            </a:r>
            <a:endParaRPr lang="zh-CN" altLang="en-US" sz="2400"/>
          </a:p>
        </p:txBody>
      </p:sp>
      <p:pic>
        <p:nvPicPr>
          <p:cNvPr id="118" name="图片 117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518025" y="2908935"/>
            <a:ext cx="7665085" cy="39262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50" y="-7620"/>
            <a:ext cx="12179935" cy="686625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3360738" y="3716655"/>
            <a:ext cx="8982075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en-US" altLang="zh-CN" sz="6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B6</a:t>
            </a:r>
            <a:r>
              <a:rPr lang="zh-CN" altLang="en-US" sz="6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U</a:t>
            </a:r>
            <a:r>
              <a:rPr lang="en-US" altLang="zh-CN" sz="6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6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单词拓展</a:t>
            </a:r>
            <a:endParaRPr lang="en-US" altLang="zh-CN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61055" y="3140710"/>
            <a:ext cx="86010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4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活用教材词汇，靶向高考写作</a:t>
            </a:r>
            <a:endParaRPr lang="zh-CN" altLang="en-US" sz="4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6745711" y="5666297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</a:rPr>
              <a:t>武汉开发区汉阳三中：廖英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各种各样的笑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52580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1.温暖的微笑是表示友善的通用语言。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A warm </a:t>
            </a:r>
            <a:r>
              <a:rPr lang="zh-CN" altLang="en-US" sz="2400" u="sng">
                <a:solidFill>
                  <a:schemeClr val="accent1"/>
                </a:solidFill>
              </a:rPr>
              <a:t>smile</a:t>
            </a:r>
            <a:r>
              <a:rPr lang="zh-CN" altLang="en-US" sz="2400"/>
              <a:t>(微笑) is the universal language of kindness.</a:t>
            </a:r>
            <a:endParaRPr lang="zh-CN" altLang="en-US" sz="2400"/>
          </a:p>
          <a:p>
            <a:r>
              <a:rPr lang="zh-CN" altLang="en-US" sz="2400"/>
              <a:t>2.凯特笑了，幸福和希望在她心中涌动。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Kate </a:t>
            </a:r>
            <a:r>
              <a:rPr lang="zh-CN" altLang="en-US" sz="2400" u="sng">
                <a:solidFill>
                  <a:schemeClr val="accent1"/>
                </a:solidFill>
              </a:rPr>
              <a:t>laughed</a:t>
            </a:r>
            <a:r>
              <a:rPr lang="zh-CN" altLang="en-US" sz="2400"/>
              <a:t>(出声的笑）, happiness and </a:t>
            </a:r>
            <a:r>
              <a:rPr lang="en-US" altLang="zh-CN" sz="2400"/>
              <a:t>  </a:t>
            </a:r>
            <a:r>
              <a:rPr lang="zh-CN" altLang="en-US" sz="2400"/>
              <a:t>hope bubbling with her.</a:t>
            </a:r>
            <a:endParaRPr lang="zh-CN" altLang="en-US" sz="2400"/>
          </a:p>
          <a:p>
            <a:r>
              <a:rPr lang="zh-CN" altLang="en-US" sz="2400"/>
              <a:t>3.他们听到我们的消息时高兴地笑了。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They </a:t>
            </a:r>
            <a:r>
              <a:rPr lang="zh-CN" altLang="en-US" sz="2400" u="sng">
                <a:solidFill>
                  <a:schemeClr val="accent1"/>
                </a:solidFill>
              </a:rPr>
              <a:t>grinned</a:t>
            </a:r>
            <a:r>
              <a:rPr lang="zh-CN" altLang="en-US" sz="2400"/>
              <a:t>（露齿而笑）with delight when they heard our news.</a:t>
            </a:r>
            <a:endParaRPr lang="zh-CN" altLang="en-US" sz="2400"/>
          </a:p>
          <a:p>
            <a:r>
              <a:rPr lang="zh-CN" altLang="en-US" sz="2400"/>
              <a:t>4.听了他的话，她高兴地笑了。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She </a:t>
            </a:r>
            <a:r>
              <a:rPr lang="zh-CN" altLang="en-US" sz="2400" u="sng">
                <a:solidFill>
                  <a:schemeClr val="accent1"/>
                </a:solidFill>
              </a:rPr>
              <a:t>beamed </a:t>
            </a:r>
            <a:r>
              <a:rPr lang="zh-CN" altLang="en-US" sz="2400"/>
              <a:t>（笑容满面）with delight</a:t>
            </a:r>
            <a:r>
              <a:rPr lang="en-US" altLang="zh-CN" sz="2400"/>
              <a:t> </a:t>
            </a:r>
            <a:r>
              <a:rPr lang="zh-CN" altLang="en-US" sz="2400"/>
              <a:t>at his remarks.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400">
                <a:sym typeface="+mn-ea"/>
              </a:rPr>
              <a:t>5</a:t>
            </a:r>
            <a:r>
              <a:rPr lang="zh-CN" altLang="en-US" sz="2400">
                <a:sym typeface="+mn-ea"/>
              </a:rPr>
              <a:t>.一想起这些，她就轻轻地笑了。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>
                <a:sym typeface="+mn-ea"/>
              </a:rPr>
              <a:t>She </a:t>
            </a:r>
            <a:r>
              <a:rPr lang="zh-CN" altLang="en-US" sz="2400" u="sng">
                <a:solidFill>
                  <a:schemeClr val="accent1"/>
                </a:solidFill>
                <a:sym typeface="+mn-ea"/>
              </a:rPr>
              <a:t>chukled</a:t>
            </a:r>
            <a:r>
              <a:rPr lang="zh-CN" altLang="en-US" sz="2400">
                <a:sym typeface="+mn-ea"/>
              </a:rPr>
              <a:t>（低声轻笑）at the memory.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endParaRPr lang="zh-CN" altLang="en-US" sz="2400"/>
          </a:p>
          <a:p>
            <a:endParaRPr lang="zh-CN" altLang="en-US" sz="2400"/>
          </a:p>
        </p:txBody>
      </p:sp>
      <p:pic>
        <p:nvPicPr>
          <p:cNvPr id="121" name="图片 120"/>
          <p:cNvPicPr/>
          <p:nvPr/>
        </p:nvPicPr>
        <p:blipFill>
          <a:blip r:embed="rId4"/>
          <a:stretch>
            <a:fillRect/>
          </a:stretch>
        </p:blipFill>
        <p:spPr>
          <a:xfrm>
            <a:off x="9133840" y="0"/>
            <a:ext cx="3143250" cy="327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" name="图片 121"/>
          <p:cNvPicPr/>
          <p:nvPr/>
        </p:nvPicPr>
        <p:blipFill>
          <a:blip r:embed="rId5"/>
          <a:stretch>
            <a:fillRect/>
          </a:stretch>
        </p:blipFill>
        <p:spPr>
          <a:xfrm>
            <a:off x="7637780" y="3428365"/>
            <a:ext cx="4639310" cy="336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" name="图片 122"/>
          <p:cNvPicPr/>
          <p:nvPr/>
        </p:nvPicPr>
        <p:blipFill>
          <a:blip r:embed="rId6"/>
          <a:stretch>
            <a:fillRect/>
          </a:stretch>
        </p:blipFill>
        <p:spPr>
          <a:xfrm>
            <a:off x="2280920" y="4587875"/>
            <a:ext cx="4665980" cy="22059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各种各样的笑</a:t>
            </a:r>
            <a:r>
              <a:rPr lang="zh-CN" altLang="en-US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8940" y="836930"/>
            <a:ext cx="1163891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6</a:t>
            </a:r>
            <a:r>
              <a:rPr lang="zh-CN" altLang="en-US" sz="2400">
                <a:sym typeface="+mn-ea"/>
              </a:rPr>
              <a:t>.站在旁边的两个男人看着我，互相推了推，傻笑着。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>
                <a:sym typeface="+mn-ea"/>
              </a:rPr>
              <a:t>Two men standing nearby looked at me, </a:t>
            </a:r>
            <a:r>
              <a:rPr lang="zh-CN" altLang="en-US" sz="2400" u="sng">
                <a:solidFill>
                  <a:schemeClr val="accent1"/>
                </a:solidFill>
                <a:sym typeface="+mn-ea"/>
              </a:rPr>
              <a:t>nudged</a:t>
            </a:r>
            <a:r>
              <a:rPr lang="zh-CN" altLang="en-US" sz="2400">
                <a:sym typeface="+mn-ea"/>
              </a:rPr>
              <a:t> each other and smirked（得意地笑）</a:t>
            </a:r>
            <a:endParaRPr lang="zh-CN" altLang="en-US" sz="2400"/>
          </a:p>
          <a:p>
            <a:r>
              <a:rPr lang="zh-CN" altLang="en-US" sz="2400"/>
              <a:t>7.他勉强板着脸呆了一分钟，然后大声大笑起来。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He managed to keep a straight face for a minute before he let loose with a loud </a:t>
            </a:r>
            <a:r>
              <a:rPr lang="zh-CN" altLang="en-US" sz="2400" u="sng">
                <a:solidFill>
                  <a:schemeClr val="accent1"/>
                </a:solidFill>
              </a:rPr>
              <a:t>guffaw</a:t>
            </a:r>
            <a:r>
              <a:rPr lang="zh-CN" altLang="en-US" sz="2400"/>
              <a:t>(狂笑）</a:t>
            </a:r>
            <a:endParaRPr lang="zh-CN" altLang="en-US" sz="2400"/>
          </a:p>
          <a:p>
            <a:r>
              <a:rPr lang="zh-CN" altLang="en-US" sz="2400"/>
              <a:t>8.他们等待时候紧张地傻笑着。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They </a:t>
            </a:r>
            <a:r>
              <a:rPr lang="zh-CN" altLang="en-US" sz="2400" u="sng">
                <a:solidFill>
                  <a:schemeClr val="accent1"/>
                </a:solidFill>
              </a:rPr>
              <a:t>giggled</a:t>
            </a:r>
            <a:r>
              <a:rPr lang="zh-CN" altLang="en-US" sz="2400"/>
              <a:t>（因紧张或有趣而咯咯笑、傻笑） nervously as they waited for their turn.</a:t>
            </a:r>
            <a:endParaRPr lang="zh-CN" altLang="en-US" sz="2400"/>
          </a:p>
          <a:p>
            <a:r>
              <a:rPr lang="zh-CN" altLang="en-US" sz="2400"/>
              <a:t>9.永远不要嘲笑别人的失败。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Never </a:t>
            </a:r>
            <a:r>
              <a:rPr lang="zh-CN" altLang="en-US" sz="2400" u="sng">
                <a:solidFill>
                  <a:schemeClr val="accent1"/>
                </a:solidFill>
              </a:rPr>
              <a:t>sneer at/mock</a:t>
            </a:r>
            <a:r>
              <a:rPr lang="en-US" altLang="zh-CN" sz="2400" u="sng">
                <a:solidFill>
                  <a:schemeClr val="accent1"/>
                </a:solidFill>
              </a:rPr>
              <a:t> </a:t>
            </a:r>
            <a:r>
              <a:rPr lang="zh-CN" altLang="en-US" sz="2400" u="sng">
                <a:solidFill>
                  <a:schemeClr val="accent1"/>
                </a:solidFill>
              </a:rPr>
              <a:t>at</a:t>
            </a:r>
            <a:r>
              <a:rPr lang="zh-CN" altLang="en-US" sz="2400"/>
              <a:t> </a:t>
            </a:r>
            <a:r>
              <a:rPr lang="zh-CN" altLang="en-US" sz="2400">
                <a:sym typeface="+mn-ea"/>
              </a:rPr>
              <a:t>（嘲笑）</a:t>
            </a:r>
            <a:r>
              <a:rPr lang="zh-CN" altLang="en-US" sz="2400"/>
              <a:t>others’s failure.</a:t>
            </a:r>
            <a:endParaRPr lang="zh-CN" altLang="en-US" sz="2400"/>
          </a:p>
          <a:p>
            <a:endParaRPr lang="zh-CN" altLang="en-US" sz="2400"/>
          </a:p>
        </p:txBody>
      </p:sp>
      <p:pic>
        <p:nvPicPr>
          <p:cNvPr id="124" name="图片 123"/>
          <p:cNvPicPr/>
          <p:nvPr/>
        </p:nvPicPr>
        <p:blipFill>
          <a:blip r:embed="rId4"/>
          <a:stretch>
            <a:fillRect/>
          </a:stretch>
        </p:blipFill>
        <p:spPr>
          <a:xfrm>
            <a:off x="845185" y="4292600"/>
            <a:ext cx="4919980" cy="2520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" name="图片 124"/>
          <p:cNvPicPr/>
          <p:nvPr/>
        </p:nvPicPr>
        <p:blipFill>
          <a:blip r:embed="rId5"/>
          <a:stretch>
            <a:fillRect/>
          </a:stretch>
        </p:blipFill>
        <p:spPr>
          <a:xfrm>
            <a:off x="6313170" y="4293235"/>
            <a:ext cx="4969510" cy="25196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respectively/rɪˈspektɪvli/       ad.分别;各自;依次为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52580" cy="5372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1.这首诗有四行，每行</a:t>
            </a:r>
            <a:r>
              <a:rPr lang="zh-CN" altLang="en-US" sz="2400" u="sng">
                <a:solidFill>
                  <a:schemeClr val="accent1"/>
                </a:solidFill>
              </a:rPr>
              <a:t>各有</a:t>
            </a:r>
            <a:r>
              <a:rPr lang="zh-CN" altLang="en-US" sz="2400"/>
              <a:t>五个音节。此外，它还具有优美的韵律和节奏。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The poem consists of four lines, each containing five syllables</a:t>
            </a:r>
            <a:r>
              <a:rPr lang="zh-CN" altLang="en-US" sz="2400" u="sng">
                <a:solidFill>
                  <a:schemeClr val="accent1"/>
                </a:solidFill>
              </a:rPr>
              <a:t> respectively</a:t>
            </a:r>
            <a:r>
              <a:rPr lang="zh-CN" altLang="en-US" sz="2400"/>
              <a:t>. In addtion, it possesses and elegant rhyme and rhythm.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2.根据调查显示，65%的学生会通过听音乐学习</a:t>
            </a:r>
            <a:endParaRPr lang="zh-CN" altLang="en-US" sz="2400"/>
          </a:p>
          <a:p>
            <a:r>
              <a:rPr lang="zh-CN" altLang="en-US" sz="2400"/>
              <a:t>英语，50%的学生会通过看英语电影学习英语，</a:t>
            </a:r>
            <a:endParaRPr lang="zh-CN" altLang="en-US" sz="2400"/>
          </a:p>
          <a:p>
            <a:r>
              <a:rPr lang="zh-CN" altLang="en-US" sz="2400"/>
              <a:t>而阅读英语书籍和浏览英语学习网站的</a:t>
            </a:r>
            <a:r>
              <a:rPr lang="zh-CN" altLang="en-US" sz="2400" u="sng">
                <a:solidFill>
                  <a:schemeClr val="accent1"/>
                </a:solidFill>
              </a:rPr>
              <a:t>比例</a:t>
            </a:r>
            <a:endParaRPr lang="zh-CN" altLang="en-US" sz="2400" u="sng">
              <a:solidFill>
                <a:schemeClr val="accent1"/>
              </a:solidFill>
            </a:endParaRPr>
          </a:p>
          <a:p>
            <a:r>
              <a:rPr lang="zh-CN" altLang="en-US" sz="2400" u="sng">
                <a:solidFill>
                  <a:schemeClr val="accent1"/>
                </a:solidFill>
              </a:rPr>
              <a:t>分别为18%和12%</a:t>
            </a:r>
            <a:r>
              <a:rPr lang="zh-CN" altLang="en-US" sz="2400"/>
              <a:t>。</a:t>
            </a:r>
            <a:endParaRPr lang="zh-CN" altLang="en-US" sz="2400"/>
          </a:p>
          <a:p>
            <a:r>
              <a:rPr lang="zh-CN" altLang="en-US" sz="2400" baseline="-25000"/>
              <a:t>2022年高考英语全国乙卷书面表达“Learning English beyond the classroom”</a:t>
            </a:r>
            <a:endParaRPr lang="zh-CN" altLang="en-US" sz="2400" baseline="-25000"/>
          </a:p>
          <a:p>
            <a:r>
              <a:rPr lang="zh-CN" altLang="en-US" sz="2400" baseline="-25000"/>
              <a:t>调查结果短文投稿</a:t>
            </a:r>
            <a:endParaRPr lang="zh-CN" altLang="en-US" sz="2400" baseline="-25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As is shown in the survey, 65% of students would 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400"/>
              <a:t>    </a:t>
            </a:r>
            <a:r>
              <a:rPr lang="zh-CN" altLang="en-US" sz="2400"/>
              <a:t>learn English by listening to music and 50% by 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400"/>
              <a:t> </a:t>
            </a:r>
            <a:r>
              <a:rPr lang="en-US" altLang="zh-CN" sz="2400"/>
              <a:t>   </a:t>
            </a:r>
            <a:r>
              <a:rPr lang="zh-CN" altLang="en-US" sz="2400"/>
              <a:t>watching English movies, while</a:t>
            </a:r>
            <a:r>
              <a:rPr lang="en-US" altLang="zh-CN" sz="2400"/>
              <a:t> </a:t>
            </a:r>
            <a:r>
              <a:rPr lang="zh-CN" altLang="en-US" sz="2400"/>
              <a:t>reading English 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400"/>
              <a:t> </a:t>
            </a:r>
            <a:r>
              <a:rPr lang="en-US" altLang="zh-CN" sz="2400"/>
              <a:t>  </a:t>
            </a:r>
            <a:r>
              <a:rPr lang="zh-CN" altLang="en-US" sz="2400"/>
              <a:t>books and browing English learning websites 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400"/>
              <a:t> </a:t>
            </a:r>
            <a:r>
              <a:rPr lang="en-US" altLang="zh-CN" sz="2400"/>
              <a:t>  </a:t>
            </a:r>
            <a:r>
              <a:rPr lang="zh-CN" altLang="en-US" sz="2400" u="sng">
                <a:solidFill>
                  <a:schemeClr val="accent1"/>
                </a:solidFill>
              </a:rPr>
              <a:t>account for 18% and 12% respectively</a:t>
            </a:r>
            <a:r>
              <a:rPr lang="zh-CN" altLang="en-US" sz="2400"/>
              <a:t>.</a:t>
            </a:r>
            <a:endParaRPr lang="zh-CN" altLang="en-US" sz="2400"/>
          </a:p>
        </p:txBody>
      </p:sp>
      <p:pic>
        <p:nvPicPr>
          <p:cNvPr id="4" name="图片 3" descr="respectivel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675" y="-27305"/>
            <a:ext cx="2723515" cy="762635"/>
          </a:xfrm>
          <a:prstGeom prst="rect">
            <a:avLst/>
          </a:prstGeom>
        </p:spPr>
      </p:pic>
      <p:pic>
        <p:nvPicPr>
          <p:cNvPr id="109" name="图片 108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019290" y="1879600"/>
            <a:ext cx="5134610" cy="49663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blossom/ˈblɒsəm/      n.花朵;花簇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1610" y="826135"/>
            <a:ext cx="11876405" cy="6000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1.当彼得和伊莎贝尔再次进入公园时，他们闻到了</a:t>
            </a:r>
            <a:r>
              <a:rPr lang="zh-CN" altLang="en-US" sz="2400" u="sng">
                <a:solidFill>
                  <a:schemeClr val="accent1"/>
                </a:solidFill>
              </a:rPr>
              <a:t>花香</a:t>
            </a:r>
            <a:r>
              <a:rPr lang="zh-CN" altLang="en-US" sz="2400"/>
              <a:t>，这让他们想起了在那里度过的童年。 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When Peter and Isabel entered the park again, they sensed the</a:t>
            </a:r>
            <a:r>
              <a:rPr lang="zh-CN" altLang="en-US" sz="2400" u="sng">
                <a:solidFill>
                  <a:schemeClr val="accent1"/>
                </a:solidFill>
              </a:rPr>
              <a:t> fragrance of blossoms</a:t>
            </a:r>
            <a:r>
              <a:rPr lang="zh-CN" altLang="en-US" sz="2400"/>
              <a:t>, 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400"/>
              <a:t>      </a:t>
            </a:r>
            <a:r>
              <a:rPr lang="zh-CN" altLang="en-US" sz="2400"/>
              <a:t>reminding them of their childhood spent there.</a:t>
            </a:r>
            <a:endParaRPr lang="zh-CN" altLang="en-US" sz="2400"/>
          </a:p>
          <a:p>
            <a:r>
              <a:rPr lang="zh-CN" altLang="en-US" sz="2400"/>
              <a:t>2.背衬着湛蓝的天空，绽放的</a:t>
            </a:r>
            <a:r>
              <a:rPr lang="zh-CN" altLang="en-US" sz="2400" u="sng">
                <a:solidFill>
                  <a:schemeClr val="accent1"/>
                </a:solidFill>
              </a:rPr>
              <a:t>樱花</a:t>
            </a:r>
            <a:r>
              <a:rPr lang="zh-CN" altLang="en-US" sz="2400"/>
              <a:t>如一条星辰闪耀</a:t>
            </a:r>
            <a:endParaRPr lang="zh-CN" altLang="en-US" sz="2400"/>
          </a:p>
          <a:p>
            <a:r>
              <a:rPr lang="zh-CN" altLang="en-US" sz="2400"/>
              <a:t>的美丽银河。 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The </a:t>
            </a:r>
            <a:r>
              <a:rPr lang="zh-CN" altLang="en-US" sz="2400" u="sng">
                <a:solidFill>
                  <a:schemeClr val="accent1"/>
                </a:solidFill>
              </a:rPr>
              <a:t>cherry blossom</a:t>
            </a:r>
            <a:r>
              <a:rPr lang="zh-CN" altLang="en-US" sz="2400"/>
              <a:t> look like a galaxy of twinkling stars 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400"/>
              <a:t>     </a:t>
            </a:r>
            <a:r>
              <a:rPr lang="zh-CN" altLang="en-US" sz="2400"/>
              <a:t>against the backdrop of the blue sky.</a:t>
            </a:r>
            <a:r>
              <a:rPr lang="zh-CN" altLang="en-US" sz="1400" i="1">
                <a:solidFill>
                  <a:schemeClr val="tx2"/>
                </a:solidFill>
                <a:sym typeface="+mn-ea"/>
              </a:rPr>
              <a:t>galaxy[ˈɡæləksɪ]</a:t>
            </a:r>
            <a:r>
              <a:rPr lang="en-US" altLang="zh-CN" sz="1400" i="1">
                <a:solidFill>
                  <a:schemeClr val="tx2"/>
                </a:solidFill>
                <a:sym typeface="+mn-ea"/>
              </a:rPr>
              <a:t>n.星系;</a:t>
            </a:r>
            <a:endParaRPr lang="en-US" altLang="zh-CN" sz="2400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lang="zh-CN" altLang="en-US" sz="2400">
              <a:sym typeface="+mn-ea"/>
            </a:endParaRPr>
          </a:p>
          <a:p>
            <a:r>
              <a:rPr lang="zh-CN" altLang="en-US" sz="2400"/>
              <a:t>3.这位诗人创作了不少</a:t>
            </a:r>
            <a:r>
              <a:rPr lang="zh-CN" altLang="en-US" sz="2400" u="sng">
                <a:solidFill>
                  <a:schemeClr val="accent1"/>
                </a:solidFill>
              </a:rPr>
              <a:t>以樱花为意象</a:t>
            </a:r>
            <a:r>
              <a:rPr lang="zh-CN" altLang="en-US" sz="2400"/>
              <a:t>，描写人生悲欢</a:t>
            </a:r>
            <a:endParaRPr lang="zh-CN" altLang="en-US" sz="2400"/>
          </a:p>
          <a:p>
            <a:r>
              <a:rPr lang="zh-CN" altLang="en-US" sz="2400"/>
              <a:t>离合的诗歌。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The poet composed quite a few poems </a:t>
            </a:r>
            <a:r>
              <a:rPr lang="zh-CN" altLang="en-US" sz="2400" u="sng">
                <a:solidFill>
                  <a:schemeClr val="accent1"/>
                </a:solidFill>
              </a:rPr>
              <a:t>featuring the image of cherry blossoms</a:t>
            </a:r>
            <a:r>
              <a:rPr lang="zh-CN" altLang="en-US" sz="2400"/>
              <a:t>, and describing the joys and sorrows of life.</a:t>
            </a:r>
            <a:endParaRPr lang="zh-CN" altLang="en-US" sz="2400"/>
          </a:p>
          <a:p>
            <a:r>
              <a:rPr lang="zh-CN" altLang="en-US" sz="2400"/>
              <a:t>4.不时地，鸟儿欢快地歌唱，</a:t>
            </a:r>
            <a:r>
              <a:rPr lang="zh-CN" altLang="en-US" sz="2400" u="sng">
                <a:solidFill>
                  <a:schemeClr val="accent1"/>
                </a:solidFill>
              </a:rPr>
              <a:t>花儿含笑地开放</a:t>
            </a:r>
            <a:r>
              <a:rPr lang="zh-CN" altLang="en-US" sz="2400"/>
              <a:t>，孩子们沉浸在大自然的魅力中。 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Now and then, pretty birds singing merry songs and</a:t>
            </a:r>
            <a:r>
              <a:rPr lang="zh-CN" altLang="en-US" sz="2400" u="sng">
                <a:solidFill>
                  <a:schemeClr val="accent1"/>
                </a:solidFill>
              </a:rPr>
              <a:t> flowers blooming with smiles </a:t>
            </a:r>
            <a:r>
              <a:rPr lang="zh-CN" altLang="en-US" sz="2400"/>
              <a:t>made the kids immersed in the charm of nature.</a:t>
            </a:r>
            <a:endParaRPr lang="zh-CN" altLang="en-US" sz="2400"/>
          </a:p>
        </p:txBody>
      </p:sp>
      <p:pic>
        <p:nvPicPr>
          <p:cNvPr id="2" name="图片 1" descr="blossom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585" y="2060575"/>
            <a:ext cx="4584065" cy="2773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delicate/ˈdelɪkət/          a.精美的;精致的;脆弱的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01780" cy="25469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1.我的第一个建议是旗袍，它是一件</a:t>
            </a:r>
            <a:r>
              <a:rPr lang="zh-CN" altLang="en-US" sz="2400" u="sng">
                <a:solidFill>
                  <a:schemeClr val="accent1"/>
                </a:solidFill>
              </a:rPr>
              <a:t>精美精致</a:t>
            </a:r>
            <a:r>
              <a:rPr lang="zh-CN" altLang="en-US" sz="2400"/>
              <a:t>的中国传统服装，有着独特而迷人的设计。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My first suggestion is Qipao, a </a:t>
            </a:r>
            <a:r>
              <a:rPr lang="zh-CN" altLang="en-US" sz="2400" u="sng">
                <a:solidFill>
                  <a:schemeClr val="accent1"/>
                </a:solidFill>
              </a:rPr>
              <a:t>fine and delicate </a:t>
            </a:r>
            <a:r>
              <a:rPr lang="zh-CN" altLang="en-US" sz="2400"/>
              <a:t>piece of traditional Chinese clothing with its unique and fascinating design.</a:t>
            </a:r>
            <a:endParaRPr lang="zh-CN" altLang="en-US" sz="2400"/>
          </a:p>
          <a:p>
            <a:r>
              <a:rPr lang="zh-CN" altLang="en-US" sz="2400"/>
              <a:t>2.我被姑姑</a:t>
            </a:r>
            <a:r>
              <a:rPr lang="zh-CN" altLang="en-US" sz="2400" u="sng">
                <a:solidFill>
                  <a:schemeClr val="accent1"/>
                </a:solidFill>
              </a:rPr>
              <a:t>精美的剪纸作品</a:t>
            </a:r>
            <a:r>
              <a:rPr lang="zh-CN" altLang="en-US" sz="2400"/>
              <a:t>所吸引，有一种向她学习的强烈冲动。</a:t>
            </a:r>
            <a:r>
              <a:rPr lang="zh-CN" altLang="en-US" sz="2400" baseline="-25000"/>
              <a:t>2023高考英语全国乙卷“学习新技能的经历投稿”</a:t>
            </a:r>
            <a:endParaRPr lang="zh-CN" altLang="en-US" sz="2400" baseline="-25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Fascinated by the </a:t>
            </a:r>
            <a:r>
              <a:rPr lang="zh-CN" altLang="en-US" sz="2400" u="sng">
                <a:solidFill>
                  <a:schemeClr val="accent1"/>
                </a:solidFill>
              </a:rPr>
              <a:t>delicate paper cutting works </a:t>
            </a:r>
            <a:r>
              <a:rPr lang="zh-CN" altLang="en-US" sz="2400"/>
              <a:t>of my aunt, I have a strong urge to learn it from her.</a:t>
            </a:r>
            <a:endParaRPr lang="zh-CN" altLang="en-US" sz="2400"/>
          </a:p>
        </p:txBody>
      </p:sp>
      <p:pic>
        <p:nvPicPr>
          <p:cNvPr id="127" name="图片 126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033260" y="3429000"/>
            <a:ext cx="5109210" cy="3239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8" name="图片 127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922770" y="3265805"/>
            <a:ext cx="5219700" cy="36214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9" name="图片 128"/>
          <p:cNvPicPr/>
          <p:nvPr/>
        </p:nvPicPr>
        <p:blipFill>
          <a:blip r:embed="rId8"/>
          <a:stretch>
            <a:fillRect/>
          </a:stretch>
        </p:blipFill>
        <p:spPr>
          <a:xfrm>
            <a:off x="1753235" y="3265805"/>
            <a:ext cx="5135880" cy="36093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utter/ˈʌtə(r)/              vt.出声;说;讲 a.完全的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5258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1.一看到那些精致菜肴，他就像在地上扎了根一样的一动不动，</a:t>
            </a:r>
            <a:r>
              <a:rPr lang="zh-CN" altLang="en-US" sz="2400" u="sng">
                <a:solidFill>
                  <a:schemeClr val="accent1"/>
                </a:solidFill>
              </a:rPr>
              <a:t>一句话也说不出来</a:t>
            </a:r>
            <a:r>
              <a:rPr lang="zh-CN" altLang="en-US" sz="2400"/>
              <a:t>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The instant he saw the elegantly cooked dishes, he was rooted to the ground, unable to </a:t>
            </a:r>
            <a:r>
              <a:rPr lang="zh-CN" altLang="en-US" sz="2400" u="sng">
                <a:solidFill>
                  <a:schemeClr val="accent1"/>
                </a:solidFill>
              </a:rPr>
              <a:t>utter any single word</a:t>
            </a:r>
            <a:r>
              <a:rPr lang="zh-CN" altLang="en-US" sz="2400"/>
              <a:t>.</a:t>
            </a:r>
            <a:endParaRPr lang="zh-CN" altLang="en-US" sz="2400"/>
          </a:p>
          <a:p>
            <a:r>
              <a:rPr lang="zh-CN" altLang="en-US" sz="2400"/>
              <a:t>2.她仍然想念她的孩子。每当我带她到树林里散步时，她都会</a:t>
            </a:r>
            <a:r>
              <a:rPr lang="zh-CN" altLang="en-US" sz="2400" u="sng">
                <a:solidFill>
                  <a:schemeClr val="accent1"/>
                </a:solidFill>
              </a:rPr>
              <a:t>发出悲伤的嚎叫</a:t>
            </a:r>
            <a:r>
              <a:rPr lang="zh-CN" altLang="en-US" sz="2400"/>
              <a:t>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She still missed her kid. She would </a:t>
            </a:r>
            <a:r>
              <a:rPr lang="zh-CN" altLang="en-US" sz="2400" u="sng">
                <a:solidFill>
                  <a:schemeClr val="accent1"/>
                </a:solidFill>
              </a:rPr>
              <a:t>utter mournful howls</a:t>
            </a:r>
            <a:r>
              <a:rPr lang="zh-CN" altLang="en-US" sz="2400"/>
              <a:t> whenever I took her out for walks in the woods.</a:t>
            </a:r>
            <a:endParaRPr lang="zh-CN" altLang="en-US" sz="2400"/>
          </a:p>
          <a:p>
            <a:r>
              <a:rPr lang="zh-CN" altLang="en-US" sz="2400"/>
              <a:t>3.他拿着那本破旧的日记本，仿佛又回到了过去的黄金时光。那时，他那充满爱心和耐心的父亲教他迈出第一步，一遍又一遍地</a:t>
            </a:r>
            <a:r>
              <a:rPr lang="zh-CN" altLang="en-US" sz="2400" u="sng">
                <a:solidFill>
                  <a:schemeClr val="accent1"/>
                </a:solidFill>
              </a:rPr>
              <a:t>学说第一句话</a:t>
            </a:r>
            <a:r>
              <a:rPr lang="zh-CN" altLang="en-US" sz="2400"/>
              <a:t>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Holding the old tattered diary, he seemed to be brought back to the golden old days when his caring and patient father taught him to make the first step and </a:t>
            </a:r>
            <a:r>
              <a:rPr lang="zh-CN" altLang="en-US" sz="2400" u="sng">
                <a:solidFill>
                  <a:schemeClr val="accent1"/>
                </a:solidFill>
              </a:rPr>
              <a:t>utter the first word </a:t>
            </a:r>
            <a:r>
              <a:rPr lang="zh-CN" altLang="en-US" sz="2400"/>
              <a:t>over and over again.</a:t>
            </a:r>
            <a:endParaRPr lang="zh-CN" altLang="en-US" sz="2400"/>
          </a:p>
        </p:txBody>
      </p:sp>
      <p:pic>
        <p:nvPicPr>
          <p:cNvPr id="2" name="图片 1" descr="utt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" y="4889500"/>
            <a:ext cx="4733925" cy="1981200"/>
          </a:xfrm>
          <a:prstGeom prst="rect">
            <a:avLst/>
          </a:prstGeom>
        </p:spPr>
      </p:pic>
      <p:pic>
        <p:nvPicPr>
          <p:cNvPr id="5" name="图片 4" descr="utter3"/>
          <p:cNvPicPr>
            <a:picLocks noChangeAspect="1"/>
          </p:cNvPicPr>
          <p:nvPr/>
        </p:nvPicPr>
        <p:blipFill>
          <a:blip r:embed="rId5"/>
          <a:srcRect r="4986"/>
          <a:stretch>
            <a:fillRect/>
          </a:stretch>
        </p:blipFill>
        <p:spPr>
          <a:xfrm>
            <a:off x="4790440" y="4549775"/>
            <a:ext cx="7211695" cy="23215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9768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comprehension/ˌkɒmprɪˈhenʃn/       n.理解力;领悟力;理解练习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980440"/>
            <a:ext cx="1175258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1.为了</a:t>
            </a:r>
            <a:r>
              <a:rPr lang="zh-CN" altLang="en-US" sz="2400" u="sng">
                <a:solidFill>
                  <a:schemeClr val="accent1"/>
                </a:solidFill>
              </a:rPr>
              <a:t>培养学生对劳动的理解和热爱</a:t>
            </a:r>
            <a:r>
              <a:rPr lang="zh-CN" altLang="en-US" sz="2400"/>
              <a:t>，我校将在下周五上午5点钟组织一次生活技能展示活动。 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In a gesture to </a:t>
            </a:r>
            <a:r>
              <a:rPr lang="zh-CN" altLang="en-US" sz="2400" u="sng">
                <a:solidFill>
                  <a:schemeClr val="accent1"/>
                </a:solidFill>
              </a:rPr>
              <a:t>cultivate students’ comprehension and passion for labor</a:t>
            </a:r>
            <a:r>
              <a:rPr lang="zh-CN" altLang="en-US" sz="2400"/>
              <a:t>, our school will launch a life-skill demonstration activity at 9:00 a.m. next Friday.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2.他的行为令人</a:t>
            </a:r>
            <a:r>
              <a:rPr lang="zh-CN" altLang="en-US" sz="2400" u="sng">
                <a:solidFill>
                  <a:schemeClr val="accent1"/>
                </a:solidFill>
              </a:rPr>
              <a:t>完全无法理解</a:t>
            </a:r>
            <a:r>
              <a:rPr lang="zh-CN" altLang="en-US" sz="2400"/>
              <a:t>。 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His behaviour was completely</a:t>
            </a:r>
            <a:r>
              <a:rPr lang="en-US" altLang="zh-CN" sz="2400"/>
              <a:t> </a:t>
            </a:r>
            <a:r>
              <a:rPr lang="zh-CN" altLang="en-US" sz="2400" u="sng">
                <a:solidFill>
                  <a:schemeClr val="accent1"/>
                </a:solidFill>
              </a:rPr>
              <a:t>beyond comprehension</a:t>
            </a:r>
            <a:r>
              <a:rPr lang="zh-CN" altLang="en-US" sz="2400"/>
              <a:t>.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3.</a:t>
            </a:r>
            <a:r>
              <a:rPr lang="zh-CN" altLang="en-US" sz="2400" u="sng">
                <a:solidFill>
                  <a:schemeClr val="accent1"/>
                </a:solidFill>
              </a:rPr>
              <a:t>一项全面的新方案</a:t>
            </a:r>
            <a:r>
              <a:rPr lang="zh-CN" altLang="en-US" sz="2400"/>
              <a:t>得以启动，一系列致力于解决这些</a:t>
            </a:r>
            <a:endParaRPr lang="zh-CN" altLang="en-US" sz="2400"/>
          </a:p>
          <a:p>
            <a:r>
              <a:rPr lang="zh-CN" altLang="en-US" sz="2400"/>
              <a:t>问题的措施得以开展。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u="sng">
                <a:solidFill>
                  <a:schemeClr val="accent1"/>
                </a:solidFill>
              </a:rPr>
              <a:t>A compehensive initiative </a:t>
            </a:r>
            <a:r>
              <a:rPr lang="zh-CN" altLang="en-US" sz="2400"/>
              <a:t>was started, with a number of 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400"/>
              <a:t>    </a:t>
            </a:r>
            <a:r>
              <a:rPr lang="zh-CN" altLang="en-US" sz="2400"/>
              <a:t>measures that addressed the issues.</a:t>
            </a:r>
            <a:endParaRPr lang="zh-CN" altLang="en-US" sz="2400"/>
          </a:p>
        </p:txBody>
      </p:sp>
      <p:pic>
        <p:nvPicPr>
          <p:cNvPr id="139" name="图片 138"/>
          <p:cNvPicPr/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295" y="2446020"/>
            <a:ext cx="4565650" cy="40278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shelf/ʃelf/         n.架子;搁板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5258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1.墙上有</a:t>
            </a:r>
            <a:r>
              <a:rPr lang="zh-CN" altLang="en-US" sz="2400" u="sng">
                <a:solidFill>
                  <a:schemeClr val="accent1"/>
                </a:solidFill>
              </a:rPr>
              <a:t>架子</a:t>
            </a:r>
            <a:r>
              <a:rPr lang="zh-CN" altLang="en-US" sz="2400"/>
              <a:t>，上面有玛利亚不认识的人的画像。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There were</a:t>
            </a:r>
            <a:r>
              <a:rPr lang="zh-CN" altLang="en-US" sz="2400" u="sng">
                <a:solidFill>
                  <a:schemeClr val="accent1"/>
                </a:solidFill>
              </a:rPr>
              <a:t> shelves </a:t>
            </a:r>
            <a:r>
              <a:rPr lang="zh-CN" altLang="en-US" sz="2400"/>
              <a:t>along the walls, with framed pictures of people Mariam did not recognize.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2.检查完我脚上的水泡后，她去拿</a:t>
            </a:r>
            <a:r>
              <a:rPr lang="zh-CN" altLang="en-US" sz="2400" u="sng">
                <a:solidFill>
                  <a:schemeClr val="accent1"/>
                </a:solidFill>
              </a:rPr>
              <a:t>架子上</a:t>
            </a:r>
            <a:r>
              <a:rPr lang="zh-CN" altLang="en-US" sz="2400"/>
              <a:t>的急救箱，又弯下腰来。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After examining the blister on my foot, she went to fetch the first-aid kit </a:t>
            </a:r>
            <a:r>
              <a:rPr lang="zh-CN" altLang="en-US" sz="2400" u="sng">
                <a:solidFill>
                  <a:schemeClr val="accent1"/>
                </a:solidFill>
              </a:rPr>
              <a:t>on the shelf</a:t>
            </a:r>
            <a:r>
              <a:rPr lang="zh-CN" altLang="en-US" sz="2400"/>
              <a:t> and bend down again.</a:t>
            </a:r>
            <a:endParaRPr lang="zh-CN" altLang="en-US" sz="2400"/>
          </a:p>
        </p:txBody>
      </p:sp>
      <p:pic>
        <p:nvPicPr>
          <p:cNvPr id="130" name="图片 129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0330" y="3470910"/>
            <a:ext cx="6071235" cy="3377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1" name="图片 130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36030" y="3533775"/>
            <a:ext cx="5714365" cy="33223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blank/blæŋk/             a.空白的;无图画 n.空白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5258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1.她装出</a:t>
            </a:r>
            <a:r>
              <a:rPr lang="zh-CN" altLang="en-US" sz="2400" u="sng">
                <a:solidFill>
                  <a:schemeClr val="accent1"/>
                </a:solidFill>
              </a:rPr>
              <a:t>一副冷冰冰毫无表情的样子</a:t>
            </a:r>
            <a:r>
              <a:rPr lang="zh-CN" altLang="en-US" sz="2400"/>
              <a:t>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Her face was </a:t>
            </a:r>
            <a:r>
              <a:rPr lang="zh-CN" altLang="en-US" sz="2400" u="sng">
                <a:solidFill>
                  <a:schemeClr val="accent1"/>
                </a:solidFill>
              </a:rPr>
              <a:t>a cold blank mask</a:t>
            </a:r>
            <a:r>
              <a:rPr lang="zh-CN" altLang="en-US" sz="2400"/>
              <a:t>.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2.虽然他已经练习了一百遍，但一看到人群，他的</a:t>
            </a:r>
            <a:r>
              <a:rPr lang="zh-CN" altLang="en-US" sz="2400" u="sng">
                <a:solidFill>
                  <a:schemeClr val="accent1"/>
                </a:solidFill>
              </a:rPr>
              <a:t>大脑就一片空白</a:t>
            </a:r>
            <a:r>
              <a:rPr lang="zh-CN" altLang="en-US" sz="2400"/>
              <a:t>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Although he had practised it for a hundred times, his brain just </a:t>
            </a:r>
            <a:r>
              <a:rPr lang="zh-CN" altLang="en-US" sz="2400" u="sng">
                <a:solidFill>
                  <a:schemeClr val="accent1"/>
                </a:solidFill>
              </a:rPr>
              <a:t>went blank</a:t>
            </a:r>
            <a:r>
              <a:rPr lang="zh-CN" altLang="en-US" sz="2400"/>
              <a:t> at the sight of the crowd. 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3.我呆坐在椅子上，眼神</a:t>
            </a:r>
            <a:r>
              <a:rPr lang="zh-CN" altLang="en-US" sz="2400" u="sng">
                <a:solidFill>
                  <a:schemeClr val="accent1"/>
                </a:solidFill>
              </a:rPr>
              <a:t>空洞地</a:t>
            </a:r>
            <a:r>
              <a:rPr lang="zh-CN" altLang="en-US" sz="2400"/>
              <a:t>盯着他的背影。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I sat frozen in my seat, staring </a:t>
            </a:r>
            <a:r>
              <a:rPr lang="zh-CN" altLang="en-US" sz="2400" u="sng">
                <a:solidFill>
                  <a:schemeClr val="accent1"/>
                </a:solidFill>
              </a:rPr>
              <a:t>blankly</a:t>
            </a:r>
            <a:r>
              <a:rPr lang="zh-CN" altLang="en-US" sz="2400"/>
              <a:t> after him.</a:t>
            </a:r>
            <a:endParaRPr lang="zh-CN" altLang="en-US" sz="2400"/>
          </a:p>
        </p:txBody>
      </p:sp>
      <p:pic>
        <p:nvPicPr>
          <p:cNvPr id="2" name="图片 1" descr="blan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100" y="4324350"/>
            <a:ext cx="2860040" cy="2446020"/>
          </a:xfrm>
          <a:prstGeom prst="rect">
            <a:avLst/>
          </a:prstGeom>
        </p:spPr>
      </p:pic>
      <p:pic>
        <p:nvPicPr>
          <p:cNvPr id="4" name="图片 3" descr="blank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415" y="2780665"/>
            <a:ext cx="4690110" cy="3760470"/>
          </a:xfrm>
          <a:prstGeom prst="rect">
            <a:avLst/>
          </a:prstGeom>
        </p:spPr>
      </p:pic>
      <p:pic>
        <p:nvPicPr>
          <p:cNvPr id="5" name="图片 4" descr="blank3"/>
          <p:cNvPicPr>
            <a:picLocks noChangeAspect="1"/>
          </p:cNvPicPr>
          <p:nvPr/>
        </p:nvPicPr>
        <p:blipFill>
          <a:blip r:embed="rId6"/>
          <a:srcRect l="23983" r="22519"/>
          <a:stretch>
            <a:fillRect/>
          </a:stretch>
        </p:blipFill>
        <p:spPr>
          <a:xfrm>
            <a:off x="250190" y="4277360"/>
            <a:ext cx="2840990" cy="23952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0"/>
            <a:ext cx="100787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sympathy/ˈsɪmpəθi/                             n.同情;赞同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sympathetic/ˌsɪmpəˈθetɪk/                          a.同情的;有同情心的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5258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1.在巨大的</a:t>
            </a:r>
            <a:r>
              <a:rPr lang="zh-CN" altLang="en-US" sz="2400" u="sng">
                <a:solidFill>
                  <a:schemeClr val="accent1"/>
                </a:solidFill>
              </a:rPr>
              <a:t>同情和善良</a:t>
            </a:r>
            <a:r>
              <a:rPr lang="zh-CN" altLang="en-US" sz="2400"/>
              <a:t>的驱使下，她开始做一顿大餐。</a:t>
            </a:r>
            <a:endParaRPr lang="zh-CN" altLang="en-US" sz="2400"/>
          </a:p>
          <a:p>
            <a:r>
              <a:rPr lang="zh-CN" altLang="en-US" sz="2400"/>
              <a:t>Driven by enormous </a:t>
            </a:r>
            <a:r>
              <a:rPr lang="zh-CN" altLang="en-US" sz="2400" u="sng">
                <a:solidFill>
                  <a:schemeClr val="accent1"/>
                </a:solidFill>
              </a:rPr>
              <a:t>sympathy and kindness</a:t>
            </a:r>
            <a:r>
              <a:rPr lang="zh-CN" altLang="en-US" sz="2400"/>
              <a:t>, she started to cook a big meal.</a:t>
            </a:r>
            <a:endParaRPr lang="zh-CN" altLang="en-US" sz="2400"/>
          </a:p>
          <a:p>
            <a:r>
              <a:rPr lang="zh-CN" altLang="en-US" sz="2400"/>
              <a:t> </a:t>
            </a:r>
            <a:endParaRPr lang="zh-CN" altLang="en-US" sz="2400"/>
          </a:p>
          <a:p>
            <a:r>
              <a:rPr lang="zh-CN" altLang="en-US" sz="2400"/>
              <a:t>2.看到她的情况，我立刻</a:t>
            </a:r>
            <a:r>
              <a:rPr lang="zh-CN" altLang="en-US" sz="2400" u="sng">
                <a:solidFill>
                  <a:schemeClr val="accent1"/>
                </a:solidFill>
              </a:rPr>
              <a:t>对她产生了巨大的同情</a:t>
            </a:r>
            <a:r>
              <a:rPr lang="zh-CN" altLang="en-US" sz="2400"/>
              <a:t>。它发自我的内心深处。</a:t>
            </a:r>
            <a:endParaRPr lang="zh-CN" altLang="en-US" sz="2400"/>
          </a:p>
          <a:p>
            <a:r>
              <a:rPr lang="zh-CN" altLang="en-US" sz="2400"/>
              <a:t>Seeing her conditions, I immediately</a:t>
            </a:r>
            <a:r>
              <a:rPr lang="zh-CN" altLang="en-US" sz="2400" u="sng">
                <a:solidFill>
                  <a:schemeClr val="accent1"/>
                </a:solidFill>
              </a:rPr>
              <a:t> felt sympath</a:t>
            </a:r>
            <a:r>
              <a:rPr lang="en-US" altLang="zh-CN" sz="2400" u="sng">
                <a:solidFill>
                  <a:schemeClr val="accent1"/>
                </a:solidFill>
              </a:rPr>
              <a:t>etic</a:t>
            </a:r>
            <a:r>
              <a:rPr lang="zh-CN" altLang="en-US" sz="2400" u="sng">
                <a:solidFill>
                  <a:schemeClr val="accent1"/>
                </a:solidFill>
              </a:rPr>
              <a:t> for her</a:t>
            </a:r>
            <a:r>
              <a:rPr lang="zh-CN" altLang="en-US" sz="2400"/>
              <a:t>.</a:t>
            </a:r>
            <a:r>
              <a:rPr lang="en-US" altLang="zh-CN" sz="2400"/>
              <a:t> </a:t>
            </a:r>
            <a:r>
              <a:rPr lang="zh-CN" altLang="en-US" sz="2400"/>
              <a:t>It was coming deep from within my heart.</a:t>
            </a:r>
            <a:endParaRPr lang="zh-CN" altLang="en-US" sz="2400"/>
          </a:p>
        </p:txBody>
      </p:sp>
      <p:pic>
        <p:nvPicPr>
          <p:cNvPr id="2" name="图片 1" descr="sympathy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60" y="3252470"/>
            <a:ext cx="6202045" cy="3475355"/>
          </a:xfrm>
          <a:prstGeom prst="rect">
            <a:avLst/>
          </a:prstGeom>
        </p:spPr>
      </p:pic>
      <p:pic>
        <p:nvPicPr>
          <p:cNvPr id="4" name="图片 3" descr="sympathy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720" y="3254375"/>
            <a:ext cx="5731510" cy="34734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6288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drama/ˈdrɑ:mə/          n.戏;剧;戏剧艺术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7565"/>
            <a:ext cx="1146683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>
                <a:sym typeface="+mn-ea"/>
              </a:rPr>
              <a:t>1.上周五举办了一场特别的</a:t>
            </a:r>
            <a:r>
              <a:rPr sz="2400" u="sng">
                <a:solidFill>
                  <a:schemeClr val="accent1"/>
                </a:solidFill>
                <a:sym typeface="+mn-ea"/>
              </a:rPr>
              <a:t>英语戏剧节</a:t>
            </a:r>
            <a:r>
              <a:rPr sz="2400">
                <a:sym typeface="+mn-ea"/>
              </a:rPr>
              <a:t>，旨在激发学生的兴趣，丰富我们的校园生活。</a:t>
            </a:r>
            <a:endParaRPr sz="2400">
              <a:solidFill>
                <a:schemeClr val="accent5">
                  <a:lumMod val="50000"/>
                </a:schemeClr>
              </a:solidFill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/>
              <a:t>Last Friday witnessed an extraordinary</a:t>
            </a:r>
            <a:r>
              <a:rPr sz="2400" u="sng">
                <a:solidFill>
                  <a:schemeClr val="accent1"/>
                </a:solidFill>
              </a:rPr>
              <a:t> English drama festival</a:t>
            </a:r>
            <a:r>
              <a:rPr sz="2400"/>
              <a:t>, which aims to stimulate students’ interest and enrich our school life.</a:t>
            </a:r>
            <a:endParaRPr sz="2400"/>
          </a:p>
        </p:txBody>
      </p:sp>
      <p:sp>
        <p:nvSpPr>
          <p:cNvPr id="9" name="文本框 8"/>
          <p:cNvSpPr txBox="1"/>
          <p:nvPr/>
        </p:nvSpPr>
        <p:spPr>
          <a:xfrm>
            <a:off x="343535" y="1988820"/>
            <a:ext cx="117392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ym typeface="+mn-ea"/>
              </a:rPr>
              <a:t>2.在过去的十年里，选择网上购物的人数</a:t>
            </a:r>
            <a:r>
              <a:rPr lang="en-US" sz="2400" u="sng">
                <a:solidFill>
                  <a:schemeClr val="accent1"/>
                </a:solidFill>
                <a:sym typeface="+mn-ea"/>
              </a:rPr>
              <a:t>急剧上升</a:t>
            </a:r>
            <a:r>
              <a:rPr lang="en-US" sz="2400">
                <a:sym typeface="+mn-ea"/>
              </a:rPr>
              <a:t>。</a:t>
            </a:r>
            <a:endParaRPr lang="en-US" sz="2400"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+mn-ea"/>
              </a:rPr>
              <a:t>The last decade saw </a:t>
            </a:r>
            <a:r>
              <a:rPr lang="en-US" sz="2400" u="sng">
                <a:solidFill>
                  <a:schemeClr val="accent1"/>
                </a:solidFill>
                <a:sym typeface="+mn-ea"/>
              </a:rPr>
              <a:t>a dramatic increase </a:t>
            </a:r>
            <a:r>
              <a:rPr lang="en-US" sz="2400">
                <a:sym typeface="+mn-ea"/>
              </a:rPr>
              <a:t>in the number of people opting for online shopping.</a:t>
            </a:r>
            <a:endParaRPr lang="en-US" sz="2400">
              <a:sym typeface="+mn-ea"/>
            </a:endParaRPr>
          </a:p>
        </p:txBody>
      </p:sp>
      <p:pic>
        <p:nvPicPr>
          <p:cNvPr id="101" name="图片 100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8895" y="3140710"/>
            <a:ext cx="5873115" cy="3478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2" name="图片 131"/>
          <p:cNvPicPr/>
          <p:nvPr/>
        </p:nvPicPr>
        <p:blipFill>
          <a:blip r:embed="rId6"/>
          <a:stretch>
            <a:fillRect/>
          </a:stretch>
        </p:blipFill>
        <p:spPr>
          <a:xfrm>
            <a:off x="6097905" y="3140710"/>
            <a:ext cx="6096635" cy="37166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innocent/ˈɪnəsnt/             a.天真无邪的;无辜的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3040" y="1124585"/>
            <a:ext cx="784733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1.农夫非常害怕，他认为他会因为杀人而判处死刑，</a:t>
            </a:r>
            <a:endParaRPr lang="zh-CN" altLang="en-US" sz="2400"/>
          </a:p>
          <a:p>
            <a:r>
              <a:rPr lang="zh-CN" altLang="en-US" sz="2400"/>
              <a:t>但他是</a:t>
            </a:r>
            <a:r>
              <a:rPr lang="zh-CN" altLang="en-US" sz="2400" u="sng">
                <a:solidFill>
                  <a:schemeClr val="accent1"/>
                </a:solidFill>
              </a:rPr>
              <a:t>无辜的</a:t>
            </a:r>
            <a:r>
              <a:rPr lang="zh-CN" altLang="en-US" sz="2400"/>
              <a:t>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The farmer was very afraid, and he thought he would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400"/>
              <a:t> be sentenced to death by killing people, but he was </a:t>
            </a:r>
            <a:r>
              <a:rPr lang="zh-CN" altLang="en-US" sz="2400" u="sng">
                <a:solidFill>
                  <a:schemeClr val="accent1"/>
                </a:solidFill>
              </a:rPr>
              <a:t>innocent.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2.</a:t>
            </a:r>
            <a:r>
              <a:rPr lang="zh-CN" altLang="en-US" sz="2400" u="sng">
                <a:solidFill>
                  <a:schemeClr val="accent1"/>
                </a:solidFill>
              </a:rPr>
              <a:t>天真的小女孩</a:t>
            </a:r>
            <a:r>
              <a:rPr lang="zh-CN" altLang="en-US" sz="2400"/>
              <a:t>被妈妈抱着，心怦怦直跳，激动地尖叫着，</a:t>
            </a:r>
            <a:endParaRPr lang="zh-CN" altLang="en-US" sz="2400"/>
          </a:p>
          <a:p>
            <a:r>
              <a:rPr lang="zh-CN" altLang="en-US" sz="2400"/>
              <a:t>毫不犹豫地打开了她期待已久的精美礼盒。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With her heart beating wildly, </a:t>
            </a:r>
            <a:r>
              <a:rPr lang="zh-CN" altLang="en-US" sz="2400" u="sng">
                <a:solidFill>
                  <a:schemeClr val="accent1"/>
                </a:solidFill>
              </a:rPr>
              <a:t>the innocent girl</a:t>
            </a:r>
            <a:r>
              <a:rPr lang="zh-CN" altLang="en-US" sz="2400"/>
              <a:t>, held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400"/>
              <a:t>   </a:t>
            </a:r>
            <a:r>
              <a:rPr lang="zh-CN" altLang="en-US" sz="2400"/>
              <a:t> by her mom and screaming with excitement, unwrapped 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400"/>
              <a:t>    </a:t>
            </a:r>
            <a:r>
              <a:rPr lang="zh-CN" altLang="en-US" sz="2400"/>
              <a:t>her delicate gift box which she had been looking forward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400"/>
              <a:t> </a:t>
            </a:r>
            <a:r>
              <a:rPr lang="en-US" altLang="zh-CN" sz="2400"/>
              <a:t>  </a:t>
            </a:r>
            <a:r>
              <a:rPr lang="zh-CN" altLang="en-US" sz="2400"/>
              <a:t> to without any hesitation.</a:t>
            </a:r>
            <a:endParaRPr lang="zh-CN" altLang="en-US" sz="2400"/>
          </a:p>
        </p:txBody>
      </p:sp>
      <p:pic>
        <p:nvPicPr>
          <p:cNvPr id="2" name="图片 1" descr="innocent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650" y="3474085"/>
            <a:ext cx="3990340" cy="3237230"/>
          </a:xfrm>
          <a:prstGeom prst="rect">
            <a:avLst/>
          </a:prstGeom>
        </p:spPr>
      </p:pic>
      <p:pic>
        <p:nvPicPr>
          <p:cNvPr id="4" name="图片 3" descr="innocent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540" y="908685"/>
            <a:ext cx="3892550" cy="24403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era/ˈɪərə/               n.时代;年代;纪元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52580" cy="36550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1.生活在</a:t>
            </a:r>
            <a:r>
              <a:rPr lang="zh-CN" altLang="en-US" sz="2400" u="sng">
                <a:solidFill>
                  <a:schemeClr val="accent1"/>
                </a:solidFill>
              </a:rPr>
              <a:t>信息时代</a:t>
            </a:r>
            <a:r>
              <a:rPr lang="zh-CN" altLang="en-US" sz="2400"/>
              <a:t>，我们可以轻松便捷地获取各种英语学习资源。</a:t>
            </a:r>
            <a:r>
              <a:rPr lang="zh-CN" altLang="en-US" sz="2400" baseline="-25000"/>
              <a:t>2022全国乙卷应用文“Learning English beyond the classroom”调查结果短文投稿</a:t>
            </a:r>
            <a:endParaRPr lang="zh-CN" altLang="en-US" sz="2400" baseline="-25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Living in </a:t>
            </a:r>
            <a:r>
              <a:rPr lang="zh-CN" altLang="en-US" sz="2400" u="sng">
                <a:solidFill>
                  <a:schemeClr val="accent1"/>
                </a:solidFill>
              </a:rPr>
              <a:t>an information era</a:t>
            </a:r>
            <a:r>
              <a:rPr lang="zh-CN" altLang="en-US" sz="2400"/>
              <a:t>, we have easy access and convenient access to various English learning resources.</a:t>
            </a:r>
            <a:endParaRPr lang="zh-CN" altLang="en-US" sz="2400"/>
          </a:p>
          <a:p>
            <a:r>
              <a:rPr lang="zh-CN" altLang="en-US" sz="2400"/>
              <a:t>2.诚然，我们这代人正处于</a:t>
            </a:r>
            <a:r>
              <a:rPr lang="zh-CN" altLang="en-US" sz="2400" u="sng">
                <a:solidFill>
                  <a:schemeClr val="accent1"/>
                </a:solidFill>
              </a:rPr>
              <a:t>一个新世纪</a:t>
            </a:r>
            <a:r>
              <a:rPr lang="zh-CN" altLang="en-US" sz="2400"/>
              <a:t>，世界正经历着百年来的重大变化。巨大的变化带来了新的挑战和挑战的责任。作为新时代的学生，我们需要扫除校园里所有的不文明行为。</a:t>
            </a:r>
            <a:r>
              <a:rPr lang="zh-CN" altLang="en-US" sz="2400" baseline="-25000"/>
              <a:t>2022武汉二月调考应用文“new era, new students征稿信”</a:t>
            </a:r>
            <a:endParaRPr lang="zh-CN" altLang="en-US" sz="2400" baseline="-25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Admittedly, we generations are</a:t>
            </a:r>
            <a:r>
              <a:rPr lang="zh-CN" altLang="en-US" sz="2400" u="sng">
                <a:solidFill>
                  <a:schemeClr val="accent1"/>
                </a:solidFill>
              </a:rPr>
              <a:t> in a new era</a:t>
            </a:r>
            <a:r>
              <a:rPr lang="zh-CN" altLang="en-US" sz="2400"/>
              <a:t> when the world is undergoing major changes in a century.With great changes come new challenges and</a:t>
            </a:r>
            <a:r>
              <a:rPr lang="en-US" altLang="zh-CN" sz="2400"/>
              <a:t> </a:t>
            </a:r>
            <a:r>
              <a:rPr lang="zh-CN" altLang="en-US" sz="2400"/>
              <a:t>responsibilities.As students in the new era, we need to sweep away all the uncivlized behaviours in our campus.</a:t>
            </a:r>
            <a:endParaRPr lang="zh-CN" altLang="en-US" sz="240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40965" y="4364990"/>
            <a:ext cx="9404350" cy="23514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era/ˈɪərə/               n.时代;年代;纪元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52580" cy="3261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3.从618年到907年，唐朝是中国历史上</a:t>
            </a:r>
            <a:r>
              <a:rPr lang="en-US" altLang="zh-CN" sz="2400" u="sng">
                <a:solidFill>
                  <a:schemeClr val="accent1"/>
                </a:solidFill>
              </a:rPr>
              <a:t>一个特别繁荣的时代</a:t>
            </a:r>
            <a:r>
              <a:rPr lang="zh-CN" altLang="en-US" sz="2400"/>
              <a:t>。</a:t>
            </a:r>
            <a:r>
              <a:rPr lang="en-US" altLang="zh-CN" sz="2400">
                <a:sym typeface="+mn-ea"/>
              </a:rPr>
              <a:t>这部电影以唐朝为背景，</a:t>
            </a:r>
            <a:r>
              <a:rPr lang="en-US" altLang="zh-CN" sz="2400"/>
              <a:t>描绘了这个时代最著名的一些诗人，包括李白、杜甫和高</a:t>
            </a:r>
            <a:r>
              <a:rPr lang="zh-CN" altLang="en-US" sz="2400"/>
              <a:t>适</a:t>
            </a:r>
            <a:r>
              <a:rPr lang="en-US" altLang="zh-CN" sz="2400"/>
              <a:t>——这些人在当代中国都是家喻户晓的名字，他们的诗歌是学校的必修课。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The film is set in the Tang dynasty, </a:t>
            </a:r>
            <a:r>
              <a:rPr lang="zh-CN" altLang="en-US" sz="2400" u="sng">
                <a:solidFill>
                  <a:schemeClr val="accent1"/>
                </a:solidFill>
              </a:rPr>
              <a:t>an especially prosperous era</a:t>
            </a:r>
            <a:r>
              <a:rPr lang="zh-CN" altLang="en-US" sz="2400"/>
              <a:t> of Chinese history from 618 to 907, and depicts some of the era’s most famous poets including Li Bai, Du Fu, and Gao Shi — all household names in contemporary China, with the study of their poems mandatory at school.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400"/>
              <a:t>    </a:t>
            </a:r>
            <a:r>
              <a:rPr lang="en-US" altLang="zh-CN" sz="1400" i="1">
                <a:solidFill>
                  <a:schemeClr val="tx2"/>
                </a:solidFill>
              </a:rPr>
              <a:t>depict</a:t>
            </a:r>
            <a:r>
              <a:rPr lang="zh-CN" altLang="en-US" sz="1400" i="1">
                <a:solidFill>
                  <a:schemeClr val="tx2"/>
                </a:solidFill>
              </a:rPr>
              <a:t>[dɪˈpɪkt]</a:t>
            </a:r>
            <a:r>
              <a:rPr lang="en-US" altLang="zh-CN" sz="1400" i="1">
                <a:solidFill>
                  <a:schemeClr val="tx2"/>
                </a:solidFill>
              </a:rPr>
              <a:t>v.描绘；描画；</a:t>
            </a:r>
            <a:endParaRPr lang="en-US" altLang="zh-CN" sz="1400" i="1">
              <a:solidFill>
                <a:schemeClr val="tx2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1400" i="1">
                <a:solidFill>
                  <a:schemeClr val="tx2"/>
                </a:solidFill>
              </a:rPr>
              <a:t>    </a:t>
            </a:r>
            <a:r>
              <a:rPr lang="zh-CN" altLang="en-US" sz="1400" i="1">
                <a:solidFill>
                  <a:schemeClr val="tx2"/>
                </a:solidFill>
                <a:sym typeface="+mn-ea"/>
              </a:rPr>
              <a:t>mandatory[ˈmændətərɪ]</a:t>
            </a:r>
            <a:r>
              <a:rPr lang="en-US" altLang="zh-CN" sz="1400" i="1">
                <a:solidFill>
                  <a:schemeClr val="tx2"/>
                </a:solidFill>
                <a:sym typeface="+mn-ea"/>
              </a:rPr>
              <a:t>adj.命令性的；指令的;</a:t>
            </a:r>
            <a:endParaRPr lang="en-US" altLang="zh-CN" sz="1400" i="1">
              <a:solidFill>
                <a:schemeClr val="tx2"/>
              </a:solidFill>
              <a:sym typeface="+mn-ea"/>
            </a:endParaRPr>
          </a:p>
        </p:txBody>
      </p:sp>
      <p:pic>
        <p:nvPicPr>
          <p:cNvPr id="134" name="图片 133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635" y="3255645"/>
            <a:ext cx="7374890" cy="35471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2530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correspond/ˌkɒrəˈspɒnd/            vi.相一致;符合;相当于   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5258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1.衣服捐赠给人们，可以得到充分利用，</a:t>
            </a:r>
            <a:r>
              <a:rPr lang="zh-CN" altLang="en-US" sz="2400" u="sng">
                <a:solidFill>
                  <a:schemeClr val="accent1"/>
                </a:solidFill>
              </a:rPr>
              <a:t>符合环保政策</a:t>
            </a:r>
            <a:r>
              <a:rPr lang="zh-CN" altLang="en-US" sz="2400"/>
              <a:t>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Donated to people, the clothes can be put into full</a:t>
            </a:r>
            <a:endParaRPr lang="zh-CN" altLang="en-US" sz="2400"/>
          </a:p>
          <a:p>
            <a:r>
              <a:rPr lang="en-US" altLang="zh-CN" sz="2400"/>
              <a:t>     </a:t>
            </a:r>
            <a:r>
              <a:rPr lang="zh-CN" altLang="en-US" sz="2400"/>
              <a:t>display, which</a:t>
            </a:r>
            <a:r>
              <a:rPr lang="zh-CN" altLang="en-US" sz="2400" u="sng">
                <a:solidFill>
                  <a:schemeClr val="accent1"/>
                </a:solidFill>
              </a:rPr>
              <a:t> corresponds with the environmental- friendly policy</a:t>
            </a:r>
            <a:r>
              <a:rPr lang="zh-CN" altLang="en-US" sz="2400"/>
              <a:t>.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2.他们之间</a:t>
            </a:r>
            <a:r>
              <a:rPr lang="zh-CN" altLang="en-US" sz="2400" u="sng">
                <a:solidFill>
                  <a:schemeClr val="accent1"/>
                </a:solidFill>
              </a:rPr>
              <a:t>频繁的私人通信</a:t>
            </a:r>
            <a:r>
              <a:rPr lang="zh-CN" altLang="en-US" sz="2400"/>
              <a:t>显然有助于在两人之间播下爱情的种子。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u="sng">
                <a:solidFill>
                  <a:schemeClr val="accent1"/>
                </a:solidFill>
              </a:rPr>
              <a:t>Constant personal correspondence </a:t>
            </a:r>
            <a:r>
              <a:rPr lang="zh-CN" altLang="en-US" sz="2400"/>
              <a:t>between them obviously helped sow the seeds of love between the two.</a:t>
            </a:r>
            <a:endParaRPr lang="zh-CN" altLang="en-US" sz="2400"/>
          </a:p>
        </p:txBody>
      </p:sp>
      <p:pic>
        <p:nvPicPr>
          <p:cNvPr id="136" name="图片 135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37000" y="3268980"/>
            <a:ext cx="8104505" cy="35071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seed/si:d/         n.种子;起源;萌芽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07085"/>
            <a:ext cx="11752580" cy="25469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1.这是一种有趣又富有创意地方式，可以通过</a:t>
            </a:r>
            <a:r>
              <a:rPr lang="zh-CN" altLang="en-US" sz="2400" u="sng">
                <a:solidFill>
                  <a:schemeClr val="accent1"/>
                </a:solidFill>
              </a:rPr>
              <a:t>种植种子</a:t>
            </a:r>
            <a:r>
              <a:rPr lang="zh-CN" altLang="en-US" sz="2400"/>
              <a:t>和打理花园来获得亲身体验。</a:t>
            </a:r>
            <a:r>
              <a:rPr lang="zh-CN" altLang="en-US" sz="2400" baseline="-25000"/>
              <a:t>2023年1月浙江英语首考应用文“认识身边的植物活动报道”</a:t>
            </a:r>
            <a:endParaRPr lang="zh-CN" altLang="en-US" sz="2400" baseline="-25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It was a fun and creative way to have the opportunity to get hands-on experience by </a:t>
            </a:r>
            <a:r>
              <a:rPr lang="zh-CN" altLang="en-US" sz="2400" u="sng">
                <a:solidFill>
                  <a:schemeClr val="accent1"/>
                </a:solidFill>
              </a:rPr>
              <a:t>planting seed</a:t>
            </a:r>
            <a:r>
              <a:rPr lang="zh-CN" altLang="en-US" sz="2400"/>
              <a:t> and tending to the garden.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2.我们种树的同时，</a:t>
            </a:r>
            <a:r>
              <a:rPr lang="zh-CN" altLang="en-US" sz="2400" u="sng">
                <a:solidFill>
                  <a:schemeClr val="accent1"/>
                </a:solidFill>
              </a:rPr>
              <a:t>播下了对未来希望的种子</a:t>
            </a:r>
            <a:r>
              <a:rPr lang="zh-CN" altLang="en-US" sz="2400"/>
              <a:t>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We planted trees and in the meantime, </a:t>
            </a:r>
            <a:r>
              <a:rPr lang="zh-CN" altLang="en-US" sz="2400" u="sng">
                <a:solidFill>
                  <a:schemeClr val="accent1"/>
                </a:solidFill>
              </a:rPr>
              <a:t>sowed seeds of hope for the future</a:t>
            </a:r>
            <a:r>
              <a:rPr lang="zh-CN" altLang="en-US" sz="2400"/>
              <a:t>.</a:t>
            </a:r>
            <a:endParaRPr lang="zh-CN" altLang="en-US" sz="2400"/>
          </a:p>
        </p:txBody>
      </p:sp>
      <p:pic>
        <p:nvPicPr>
          <p:cNvPr id="2" name="图片 1" descr="se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" y="3396615"/>
            <a:ext cx="6101080" cy="3384550"/>
          </a:xfrm>
          <a:prstGeom prst="rect">
            <a:avLst/>
          </a:prstGeom>
        </p:spPr>
      </p:pic>
      <p:pic>
        <p:nvPicPr>
          <p:cNvPr id="4" name="图片 3" descr="seed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195" y="3397250"/>
            <a:ext cx="5904230" cy="33534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deadline/ˈdedlaɪn/      n.最后期限;截止日期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5628640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1.如果有兴趣，请将您的文章发送到</a:t>
            </a:r>
            <a:r>
              <a:rPr lang="en-US" altLang="zh-CN" sz="2400"/>
              <a:t>C</a:t>
            </a:r>
            <a:r>
              <a:rPr lang="zh-CN" altLang="en-US" sz="2400"/>
              <a:t>hinadaily@163.com，</a:t>
            </a:r>
            <a:r>
              <a:rPr lang="zh-CN" altLang="en-US" sz="2400" u="sng">
                <a:solidFill>
                  <a:schemeClr val="accent1"/>
                </a:solidFill>
              </a:rPr>
              <a:t>报名截止日期</a:t>
            </a:r>
            <a:r>
              <a:rPr lang="zh-CN" altLang="en-US" sz="2400"/>
              <a:t>为7月20日。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If interested, please send your article to </a:t>
            </a:r>
            <a:r>
              <a:rPr lang="en-US" altLang="zh-CN" sz="2400"/>
              <a:t>C</a:t>
            </a:r>
            <a:r>
              <a:rPr lang="zh-CN" altLang="en-US" sz="2400"/>
              <a:t>hinadaily@163.com and the </a:t>
            </a:r>
            <a:r>
              <a:rPr lang="zh-CN" altLang="en-US" sz="2400" u="sng">
                <a:solidFill>
                  <a:schemeClr val="accent1"/>
                </a:solidFill>
              </a:rPr>
              <a:t>deadline for the entries</a:t>
            </a:r>
            <a:r>
              <a:rPr lang="zh-CN" altLang="en-US" sz="2400"/>
              <a:t> is July 20th.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/>
          </a:p>
          <a:p>
            <a:r>
              <a:rPr lang="en-US" altLang="zh-CN" sz="2400"/>
              <a:t>2.如果你的文章能在12月20日之前收到就更好了，400字左右就可以了。如果您认为最后期限不够，我们可以</a:t>
            </a:r>
            <a:r>
              <a:rPr lang="en-US" altLang="zh-CN" sz="2400" u="sng">
                <a:solidFill>
                  <a:schemeClr val="accent1"/>
                </a:solidFill>
              </a:rPr>
              <a:t>延长期限</a:t>
            </a:r>
            <a:r>
              <a:rPr lang="en-US" altLang="zh-CN" sz="2400"/>
              <a:t>。</a:t>
            </a:r>
            <a:endParaRPr lang="en-US" altLang="zh-CN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/>
              <a:t>It would be better if we have your article before December 20th and about 400 words would be fine. We will </a:t>
            </a:r>
            <a:r>
              <a:rPr lang="en-US" altLang="zh-CN" sz="2400" u="sng">
                <a:solidFill>
                  <a:schemeClr val="accent1"/>
                </a:solidFill>
              </a:rPr>
              <a:t>extend the deadline </a:t>
            </a:r>
            <a:r>
              <a:rPr lang="en-US" altLang="zh-CN" sz="2400"/>
              <a:t>if you consider the deadline is not enough.</a:t>
            </a:r>
            <a:endParaRPr lang="en-US" altLang="zh-CN" sz="2400"/>
          </a:p>
        </p:txBody>
      </p:sp>
      <p:pic>
        <p:nvPicPr>
          <p:cNvPr id="2" name="图片 1" descr="Dont-miss-the-deadl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405" y="1340485"/>
            <a:ext cx="6384925" cy="39960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ontest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9195" y="4437380"/>
            <a:ext cx="3285490" cy="2414905"/>
          </a:xfrm>
          <a:prstGeom prst="rect">
            <a:avLst/>
          </a:prstGeom>
        </p:spPr>
      </p:pic>
      <p:cxnSp>
        <p:nvCxnSpPr>
          <p:cNvPr id="18" name="直接连接符 17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contest/ˈkɒntest/         n.比赛;竞赛 vt.争取赢得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0340" y="836930"/>
            <a:ext cx="1190371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</a:t>
            </a:r>
            <a:r>
              <a:rPr lang="zh-CN" altLang="en-US" sz="2400" u="sng">
                <a:solidFill>
                  <a:schemeClr val="accent1"/>
                </a:solidFill>
              </a:rPr>
              <a:t>中文诗歌比赛</a:t>
            </a:r>
            <a:r>
              <a:rPr lang="zh-CN" altLang="en-US" sz="2400"/>
              <a:t>定于下周六下午6点在我校3号楼一楼102室举行。</a:t>
            </a:r>
            <a:r>
              <a:rPr lang="zh-CN" altLang="en-US" sz="2400">
                <a:sym typeface="+mn-ea"/>
              </a:rPr>
              <a:t>（比赛时间地点）</a:t>
            </a:r>
            <a:r>
              <a:rPr lang="zh-CN" altLang="en-US" sz="2400"/>
              <a:t> 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u="sng">
                <a:solidFill>
                  <a:schemeClr val="accent1"/>
                </a:solidFill>
              </a:rPr>
              <a:t>A Chinese poetry Contest </a:t>
            </a:r>
            <a:r>
              <a:rPr lang="zh-CN" altLang="en-US" sz="2400"/>
              <a:t> is scheduled to be held at 6 pm in Room102 on the first floor of No.3 building in our school next Saturday.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400"/>
              <a:t>2.</a:t>
            </a:r>
            <a:r>
              <a:rPr lang="zh-CN" altLang="en-US" sz="2400" u="sng">
                <a:solidFill>
                  <a:schemeClr val="accent1"/>
                </a:solidFill>
              </a:rPr>
              <a:t>比赛</a:t>
            </a:r>
            <a:r>
              <a:rPr lang="zh-CN" altLang="en-US" sz="2400"/>
              <a:t>由三个部分组成。首先，每位</a:t>
            </a:r>
            <a:r>
              <a:rPr lang="zh-CN" altLang="en-US" sz="2400" u="sng">
                <a:solidFill>
                  <a:schemeClr val="accent1"/>
                </a:solidFill>
              </a:rPr>
              <a:t>选手</a:t>
            </a:r>
            <a:r>
              <a:rPr lang="zh-CN" altLang="en-US" sz="2400"/>
              <a:t>被要求在不参考笔记的情况下进行演讲，然后评委就演讲内容提出一些问题。最后，评委们对</a:t>
            </a:r>
            <a:r>
              <a:rPr lang="zh-CN" altLang="en-US" sz="2400" u="sng">
                <a:solidFill>
                  <a:schemeClr val="accent1"/>
                </a:solidFill>
              </a:rPr>
              <a:t>选手们的表现</a:t>
            </a:r>
            <a:r>
              <a:rPr lang="zh-CN" altLang="en-US" sz="2400"/>
              <a:t>进行了深刻的评价，并在</a:t>
            </a:r>
            <a:r>
              <a:rPr lang="zh-CN" altLang="en-US" sz="2400" u="sng">
                <a:solidFill>
                  <a:schemeClr val="accent1"/>
                </a:solidFill>
              </a:rPr>
              <a:t>比赛</a:t>
            </a:r>
            <a:r>
              <a:rPr lang="zh-CN" altLang="en-US" sz="2400"/>
              <a:t>结束后为优秀的选手颁发了奖项。</a:t>
            </a:r>
            <a:r>
              <a:rPr lang="zh-CN" altLang="en-US" sz="2400">
                <a:sym typeface="+mn-ea"/>
              </a:rPr>
              <a:t>（比赛过程）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u="sng">
                <a:solidFill>
                  <a:schemeClr val="accent1"/>
                </a:solidFill>
              </a:rPr>
              <a:t>The contest</a:t>
            </a:r>
            <a:r>
              <a:rPr lang="zh-CN" altLang="en-US" sz="2400"/>
              <a:t> is made up of three parts. First of all, each </a:t>
            </a:r>
            <a:r>
              <a:rPr lang="zh-CN" altLang="en-US" sz="2400" u="sng">
                <a:solidFill>
                  <a:schemeClr val="accent1"/>
                </a:solidFill>
              </a:rPr>
              <a:t>contestant</a:t>
            </a:r>
            <a:r>
              <a:rPr lang="zh-CN" altLang="en-US" sz="2400"/>
              <a:t> was 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400"/>
              <a:t>     </a:t>
            </a:r>
            <a:r>
              <a:rPr lang="zh-CN" altLang="en-US" sz="2400"/>
              <a:t>required</a:t>
            </a:r>
            <a:r>
              <a:rPr lang="en-US" altLang="zh-CN" sz="2400"/>
              <a:t> </a:t>
            </a:r>
            <a:r>
              <a:rPr lang="zh-CN" altLang="en-US" sz="2400"/>
              <a:t>to give his or her speech without referring to the notes and then the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400"/>
              <a:t> </a:t>
            </a:r>
            <a:r>
              <a:rPr lang="en-US" altLang="zh-CN" sz="2400"/>
              <a:t>    </a:t>
            </a:r>
            <a:r>
              <a:rPr lang="zh-CN" altLang="en-US" sz="2400"/>
              <a:t>judges asked some questions concerning the speech. Finally, the judges gave 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400"/>
              <a:t>     </a:t>
            </a:r>
            <a:r>
              <a:rPr lang="zh-CN" altLang="en-US" sz="2400"/>
              <a:t>some insightful remarks on the</a:t>
            </a:r>
            <a:r>
              <a:rPr lang="zh-CN" altLang="en-US" sz="2400" u="sng">
                <a:solidFill>
                  <a:schemeClr val="accent1"/>
                </a:solidFill>
              </a:rPr>
              <a:t> contestants’ performances </a:t>
            </a:r>
            <a:r>
              <a:rPr lang="zh-CN" altLang="en-US" sz="2400"/>
              <a:t>and awards were 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400"/>
              <a:t>     </a:t>
            </a:r>
            <a:r>
              <a:rPr lang="zh-CN" altLang="en-US" sz="2400"/>
              <a:t>given to those excellent participants shortly after the </a:t>
            </a:r>
            <a:r>
              <a:rPr lang="zh-CN" altLang="en-US" sz="2400" u="sng">
                <a:solidFill>
                  <a:schemeClr val="accent1"/>
                </a:solidFill>
              </a:rPr>
              <a:t>contest</a:t>
            </a:r>
            <a:r>
              <a:rPr lang="zh-CN" altLang="en-US" sz="2400"/>
              <a:t>.</a:t>
            </a:r>
            <a:endParaRPr lang="zh-CN" alt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contest/ˈkɒntest/         n.比赛;竞赛 vt.争取赢得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0340" y="836930"/>
            <a:ext cx="118618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3.因为我知道</a:t>
            </a:r>
            <a:r>
              <a:rPr lang="zh-CN" altLang="en-US" sz="2400" u="sng">
                <a:solidFill>
                  <a:schemeClr val="accent1"/>
                </a:solidFill>
              </a:rPr>
              <a:t>比赛的真正价值</a:t>
            </a:r>
            <a:r>
              <a:rPr lang="zh-CN" altLang="en-US" sz="2400"/>
              <a:t>不只是赢，而是自我发现的旅程，自信的增长，以及一路上获得的新发现的激情。</a:t>
            </a:r>
            <a:r>
              <a:rPr lang="zh-CN" altLang="en-US" sz="2400">
                <a:sym typeface="+mn-ea"/>
              </a:rPr>
              <a:t>（比赛意义）</a:t>
            </a:r>
            <a:r>
              <a:rPr lang="zh-CN" altLang="en-US" sz="2400" baseline="-25000"/>
              <a:t>2023年全国卷I读后续写“参加作文比赛”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For I had known </a:t>
            </a:r>
            <a:r>
              <a:rPr lang="zh-CN" altLang="en-US" sz="2400" u="sng">
                <a:solidFill>
                  <a:schemeClr val="accent1"/>
                </a:solidFill>
              </a:rPr>
              <a:t>the true value of the contest</a:t>
            </a:r>
            <a:r>
              <a:rPr lang="zh-CN" altLang="en-US" sz="2400"/>
              <a:t> was not just about winning, but the journey of self-discovery, the growth in confidence as well as the newfound passion I had gained along the way.</a:t>
            </a:r>
            <a:endParaRPr lang="zh-CN" altLang="en-US" sz="2400"/>
          </a:p>
        </p:txBody>
      </p:sp>
      <p:pic>
        <p:nvPicPr>
          <p:cNvPr id="4" name="图片 3" descr="contest2"/>
          <p:cNvPicPr>
            <a:picLocks noChangeAspect="1"/>
          </p:cNvPicPr>
          <p:nvPr/>
        </p:nvPicPr>
        <p:blipFill>
          <a:blip r:embed="rId4"/>
          <a:srcRect b="7999"/>
          <a:stretch>
            <a:fillRect/>
          </a:stretch>
        </p:blipFill>
        <p:spPr>
          <a:xfrm>
            <a:off x="4441190" y="2564765"/>
            <a:ext cx="7211060" cy="41776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polish/ˈpɒlɪʃ/           vt.修改;润色 n.上光剂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52580" cy="25469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1.不知您是否能抽出时间，帮我</a:t>
            </a:r>
            <a:r>
              <a:rPr lang="zh-CN" altLang="en-US" sz="2400" u="sng">
                <a:solidFill>
                  <a:schemeClr val="accent1"/>
                </a:solidFill>
              </a:rPr>
              <a:t>润色一下申请信和简历</a:t>
            </a:r>
            <a:r>
              <a:rPr lang="zh-CN" altLang="en-US" sz="2400"/>
              <a:t>?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I wonder if you could spare some time and take the trouble to </a:t>
            </a:r>
            <a:r>
              <a:rPr lang="zh-CN" altLang="en-US" sz="2400" u="sng">
                <a:solidFill>
                  <a:schemeClr val="accent1"/>
                </a:solidFill>
              </a:rPr>
              <a:t>polish my application letter and resume.</a:t>
            </a:r>
            <a:endParaRPr lang="zh-CN" altLang="en-US" sz="2400" u="sng">
              <a:solidFill>
                <a:schemeClr val="accent1"/>
              </a:solidFill>
            </a:endParaRPr>
          </a:p>
          <a:p>
            <a:r>
              <a:rPr lang="zh-CN" altLang="en-US" sz="2400"/>
              <a:t> </a:t>
            </a:r>
            <a:endParaRPr lang="zh-CN" altLang="en-US" sz="2400"/>
          </a:p>
          <a:p>
            <a:r>
              <a:rPr lang="zh-CN" altLang="en-US" sz="2400"/>
              <a:t>2.为了</a:t>
            </a:r>
            <a:r>
              <a:rPr lang="zh-CN" altLang="en-US" sz="2400" u="sng">
                <a:solidFill>
                  <a:schemeClr val="accent1"/>
                </a:solidFill>
              </a:rPr>
              <a:t>提高我们的英语口语水平</a:t>
            </a:r>
            <a:r>
              <a:rPr lang="zh-CN" altLang="en-US" sz="2400"/>
              <a:t>，你把我们学生随机分成两组。</a:t>
            </a:r>
            <a:r>
              <a:rPr lang="zh-CN" altLang="en-US" sz="2400" baseline="-25000"/>
              <a:t>2023年全国卷I书面表达“随机分组的建议信”</a:t>
            </a:r>
            <a:endParaRPr lang="zh-CN" altLang="en-US" sz="2400" baseline="-25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To </a:t>
            </a:r>
            <a:r>
              <a:rPr lang="zh-CN" altLang="en-US" sz="2400" u="sng">
                <a:solidFill>
                  <a:schemeClr val="accent1"/>
                </a:solidFill>
              </a:rPr>
              <a:t>polish up our spoken English</a:t>
            </a:r>
            <a:r>
              <a:rPr lang="zh-CN" altLang="en-US" sz="2400"/>
              <a:t>, you grouped us students in pairs of two at random.</a:t>
            </a:r>
            <a:endParaRPr lang="zh-CN" altLang="en-US" sz="2400"/>
          </a:p>
        </p:txBody>
      </p:sp>
      <p:pic>
        <p:nvPicPr>
          <p:cNvPr id="137" name="图片 136"/>
          <p:cNvPicPr/>
          <p:nvPr/>
        </p:nvPicPr>
        <p:blipFill>
          <a:blip r:embed="rId4"/>
          <a:stretch>
            <a:fillRect/>
          </a:stretch>
        </p:blipFill>
        <p:spPr>
          <a:xfrm>
            <a:off x="120650" y="3429000"/>
            <a:ext cx="6256020" cy="3330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8" name="图片 137"/>
          <p:cNvPicPr/>
          <p:nvPr/>
        </p:nvPicPr>
        <p:blipFill>
          <a:blip r:embed="rId5"/>
          <a:stretch>
            <a:fillRect/>
          </a:stretch>
        </p:blipFill>
        <p:spPr>
          <a:xfrm>
            <a:off x="6584315" y="3456305"/>
            <a:ext cx="5484495" cy="3355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9549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wherever/weərˈevə(r)/          conj.在任何地方 ad.在哪里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5258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1.今后</a:t>
            </a:r>
            <a:r>
              <a:rPr lang="zh-CN" altLang="en-US" sz="2400" u="sng">
                <a:solidFill>
                  <a:schemeClr val="accent1"/>
                </a:solidFill>
              </a:rPr>
              <a:t>无论何时何地</a:t>
            </a:r>
            <a:r>
              <a:rPr lang="zh-CN" altLang="en-US" sz="2400"/>
              <a:t>遇到困难，我决不向他们屈服。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u="sng">
                <a:solidFill>
                  <a:schemeClr val="accent1"/>
                </a:solidFill>
              </a:rPr>
              <a:t>Whenever and wherever</a:t>
            </a:r>
            <a:r>
              <a:rPr lang="zh-CN" altLang="en-US" sz="2400"/>
              <a:t> I come across difficulties in the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400"/>
              <a:t>    </a:t>
            </a:r>
            <a:r>
              <a:rPr lang="zh-CN" altLang="en-US" sz="2400"/>
              <a:t>future, never shall I submit to them.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2.</a:t>
            </a:r>
            <a:r>
              <a:rPr lang="zh-CN" altLang="en-US" sz="2400" u="sng">
                <a:solidFill>
                  <a:schemeClr val="accent1"/>
                </a:solidFill>
              </a:rPr>
              <a:t>无论她走到哪里</a:t>
            </a:r>
            <a:r>
              <a:rPr lang="zh-CN" altLang="en-US" sz="2400"/>
              <a:t>，都有成群的人等着见她。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u="sng">
                <a:solidFill>
                  <a:schemeClr val="accent1"/>
                </a:solidFill>
              </a:rPr>
              <a:t>Wherever she goes</a:t>
            </a:r>
            <a:r>
              <a:rPr lang="zh-CN" altLang="en-US" sz="2400"/>
              <a:t>, there are crowds of people waiting </a:t>
            </a: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400"/>
              <a:t>   </a:t>
            </a:r>
            <a:r>
              <a:rPr lang="zh-CN" altLang="en-US" sz="2400"/>
              <a:t>to see her.</a:t>
            </a:r>
            <a:endParaRPr lang="zh-CN" altLang="en-US" sz="2400"/>
          </a:p>
        </p:txBody>
      </p:sp>
      <p:pic>
        <p:nvPicPr>
          <p:cNvPr id="141" name="图片 140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842250" y="1052830"/>
            <a:ext cx="4334510" cy="5541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2" name="图片 141"/>
          <p:cNvPicPr/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595" y="3162300"/>
            <a:ext cx="6671945" cy="36023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sorrow/ˈsɒrəʊ/        n.悲伤;悲痛 vi.感到悲伤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980440"/>
            <a:ext cx="11752580" cy="550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1. </a:t>
            </a:r>
            <a:r>
              <a:rPr sz="2400"/>
              <a:t>毫无疑问，他们之间的隔阂被打破了，他们</a:t>
            </a:r>
            <a:r>
              <a:rPr sz="2400" u="sng">
                <a:solidFill>
                  <a:schemeClr val="accent1"/>
                </a:solidFill>
              </a:rPr>
              <a:t>眼中的悲伤</a:t>
            </a:r>
            <a:r>
              <a:rPr sz="2400"/>
              <a:t>无处可寻。</a:t>
            </a:r>
            <a:r>
              <a:rPr lang="zh-CN" sz="2400" baseline="-25000"/>
              <a:t>（</a:t>
            </a:r>
            <a:r>
              <a:rPr sz="2400" baseline="-25000"/>
              <a:t>2023武汉2月调考读后续写“鼓励转校生融入新环境</a:t>
            </a:r>
            <a:r>
              <a:rPr lang="en-US" sz="2400" baseline="-25000"/>
              <a:t>”</a:t>
            </a:r>
            <a:r>
              <a:rPr lang="zh-CN" altLang="en-US" sz="2400" baseline="-25000"/>
              <a:t>）</a:t>
            </a:r>
            <a:endParaRPr sz="2400" baseline="-25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Without doubt ,the barriers between them were broken and the</a:t>
            </a:r>
            <a:r>
              <a:rPr lang="zh-CN" altLang="en-US" sz="2400" u="sng">
                <a:solidFill>
                  <a:schemeClr val="accent1"/>
                </a:solidFill>
              </a:rPr>
              <a:t> sorrow in their eyes</a:t>
            </a:r>
            <a:r>
              <a:rPr lang="zh-CN" altLang="en-US" sz="2400"/>
              <a:t> was nowhere to be found.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/>
          </a:p>
          <a:p>
            <a:r>
              <a:rPr lang="en-US" altLang="zh-CN" sz="2400"/>
              <a:t>2. </a:t>
            </a:r>
            <a:r>
              <a:rPr lang="zh-CN" altLang="en-US" sz="2400"/>
              <a:t>听到这个消息，她</a:t>
            </a:r>
            <a:r>
              <a:rPr lang="zh-CN" altLang="en-US" sz="2400" u="sng">
                <a:solidFill>
                  <a:schemeClr val="accent1"/>
                </a:solidFill>
              </a:rPr>
              <a:t>陷入极度的悲伤之中</a:t>
            </a:r>
            <a:r>
              <a:rPr lang="zh-CN" altLang="en-US" sz="2400"/>
              <a:t>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Hearing the news, she </a:t>
            </a:r>
            <a:r>
              <a:rPr lang="zh-CN" altLang="en-US" sz="2400" u="sng">
                <a:solidFill>
                  <a:schemeClr val="accent1"/>
                </a:solidFill>
              </a:rPr>
              <a:t>fell into deep sorrow</a:t>
            </a:r>
            <a:r>
              <a:rPr lang="zh-CN" altLang="en-US" sz="2400"/>
              <a:t>.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400"/>
              <a:t>3. </a:t>
            </a:r>
            <a:r>
              <a:rPr lang="zh-CN" altLang="en-US" sz="2400"/>
              <a:t>她从学校慢慢地骑车回家，</a:t>
            </a:r>
            <a:r>
              <a:rPr lang="zh-CN" altLang="en-US" sz="2400" u="sng">
                <a:solidFill>
                  <a:schemeClr val="accent1"/>
                </a:solidFill>
              </a:rPr>
              <a:t>心难过到麻木了</a:t>
            </a:r>
            <a:r>
              <a:rPr lang="zh-CN" altLang="en-US" sz="2400"/>
              <a:t>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/>
              <a:t>She rode home from school slowly, </a:t>
            </a:r>
            <a:r>
              <a:rPr sz="2400" u="sng">
                <a:solidFill>
                  <a:schemeClr val="accent1"/>
                </a:solidFill>
              </a:rPr>
              <a:t>numb with sorrow</a:t>
            </a:r>
            <a:r>
              <a:rPr sz="2400"/>
              <a:t>.</a:t>
            </a:r>
            <a:endParaRPr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/>
          </a:p>
          <a:p>
            <a:pPr indent="0">
              <a:buFont typeface="Arial" panose="020B0604020202020204" pitchFamily="34" charset="0"/>
              <a:buNone/>
            </a:pPr>
            <a:r>
              <a:rPr sz="2400"/>
              <a:t>4.</a:t>
            </a:r>
            <a:r>
              <a:rPr lang="zh-CN" sz="2400" u="sng">
                <a:solidFill>
                  <a:schemeClr val="accent1"/>
                </a:solidFill>
              </a:rPr>
              <a:t>悲伤</a:t>
            </a:r>
            <a:r>
              <a:rPr sz="2400" u="sng">
                <a:solidFill>
                  <a:schemeClr val="accent1"/>
                </a:solidFill>
              </a:rPr>
              <a:t>的眼泪</a:t>
            </a:r>
            <a:r>
              <a:rPr sz="2400"/>
              <a:t>从的脸颊流下了，发出一阵痛苦的呻吟，</a:t>
            </a:r>
            <a:endParaRPr sz="2400"/>
          </a:p>
          <a:p>
            <a:pPr indent="0">
              <a:buFont typeface="Arial" panose="020B0604020202020204" pitchFamily="34" charset="0"/>
              <a:buNone/>
            </a:pPr>
            <a:r>
              <a:rPr sz="2400"/>
              <a:t>额头上满是冷汗。</a:t>
            </a:r>
            <a:endParaRPr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 u="sng">
                <a:solidFill>
                  <a:schemeClr val="accent1"/>
                </a:solidFill>
              </a:rPr>
              <a:t>Sorrowful tears </a:t>
            </a:r>
            <a:r>
              <a:rPr sz="2400"/>
              <a:t>rolling down Roy’s cheeks, Roy let out a sudden painful moan with cold sweat on his forehead.</a:t>
            </a:r>
            <a:endParaRPr sz="2400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34275" y="2091055"/>
            <a:ext cx="4437380" cy="3542665"/>
          </a:xfrm>
          <a:prstGeom prst="rect">
            <a:avLst/>
          </a:prstGeom>
        </p:spPr>
      </p:pic>
      <p:pic>
        <p:nvPicPr>
          <p:cNvPr id="11" name="图片 10" descr="sorrow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1910" y="44450"/>
            <a:ext cx="1854200" cy="10572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grief/gri:f/               n.悲伤;悲痛;伤心事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5258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1.分享快乐,快乐就会加倍。分担</a:t>
            </a:r>
            <a:r>
              <a:rPr lang="zh-CN" altLang="en-US" sz="2400" u="sng">
                <a:solidFill>
                  <a:schemeClr val="accent1"/>
                </a:solidFill>
              </a:rPr>
              <a:t>悲伤</a:t>
            </a:r>
            <a:r>
              <a:rPr lang="zh-CN" altLang="en-US" sz="2400"/>
              <a:t>，悲伤会减少。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Joy shared is joy increased. </a:t>
            </a:r>
            <a:r>
              <a:rPr lang="zh-CN" altLang="en-US" sz="2400" u="sng">
                <a:solidFill>
                  <a:schemeClr val="accent1"/>
                </a:solidFill>
              </a:rPr>
              <a:t>Grief </a:t>
            </a:r>
            <a:r>
              <a:rPr lang="zh-CN" altLang="en-US" sz="2400"/>
              <a:t>shared is grief decreased.</a:t>
            </a:r>
            <a:endParaRPr lang="zh-CN" altLang="en-US" sz="2400"/>
          </a:p>
          <a:p>
            <a:r>
              <a:rPr lang="zh-CN" altLang="en-US" sz="2400"/>
              <a:t>2.我的</a:t>
            </a:r>
            <a:r>
              <a:rPr lang="zh-CN" altLang="en-US" sz="2400" u="sng">
                <a:solidFill>
                  <a:schemeClr val="accent1"/>
                </a:solidFill>
              </a:rPr>
              <a:t>悲伤吞噬了我</a:t>
            </a:r>
            <a:r>
              <a:rPr lang="zh-CN" altLang="en-US" sz="2400"/>
              <a:t>，我觉得我是在一艘没有舵的船，航行在</a:t>
            </a:r>
            <a:endParaRPr lang="zh-CN" altLang="en-US" sz="2400"/>
          </a:p>
          <a:p>
            <a:r>
              <a:rPr lang="zh-CN" altLang="en-US" sz="2400"/>
              <a:t>迷雾中。我漫无目的地漂流着，对地平线之外的东西感到恐惧。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u="sng">
                <a:solidFill>
                  <a:schemeClr val="accent1"/>
                </a:solidFill>
              </a:rPr>
              <a:t>My grief consumed me</a:t>
            </a:r>
            <a:r>
              <a:rPr lang="zh-CN" altLang="en-US" sz="2400"/>
              <a:t> and I felt like I was sailing through a fog in a rudderless boat. I was aimlessly drifting, fearful of what lay beyong the horizon.</a:t>
            </a:r>
            <a:r>
              <a:rPr lang="zh-CN" altLang="en-US" sz="1400" i="1">
                <a:solidFill>
                  <a:schemeClr val="tx2"/>
                </a:solidFill>
                <a:sym typeface="+mn-ea"/>
              </a:rPr>
              <a:t>rudderless [ˈrʌdəlɪs] </a:t>
            </a:r>
            <a:r>
              <a:rPr lang="en-US" altLang="zh-CN" sz="1400" i="1">
                <a:solidFill>
                  <a:schemeClr val="tx2"/>
                </a:solidFill>
                <a:sym typeface="+mn-ea"/>
              </a:rPr>
              <a:t>adj.无舵的;无方向舵的;</a:t>
            </a:r>
            <a:endParaRPr lang="en-US" altLang="zh-CN" sz="1400" i="1">
              <a:solidFill>
                <a:schemeClr val="tx2"/>
              </a:solidFill>
              <a:sym typeface="+mn-ea"/>
            </a:endParaRPr>
          </a:p>
          <a:p>
            <a:r>
              <a:rPr lang="zh-CN" altLang="en-US" sz="2400"/>
              <a:t>3.我</a:t>
            </a:r>
            <a:r>
              <a:rPr lang="zh-CN" altLang="en-US" sz="2400" u="sng">
                <a:solidFill>
                  <a:schemeClr val="accent1"/>
                </a:solidFill>
              </a:rPr>
              <a:t>感到非常悲伤</a:t>
            </a:r>
            <a:r>
              <a:rPr lang="zh-CN" altLang="en-US" sz="2400"/>
              <a:t>，泪水涌上了我的眼睛，顺着我的脸流下来。</a:t>
            </a:r>
            <a:r>
              <a:rPr lang="zh-CN" altLang="en-US" sz="2400" baseline="-25000"/>
              <a:t>浙江2021年6月高考“亲子关系”</a:t>
            </a:r>
            <a:endParaRPr lang="zh-CN" altLang="en-US" sz="2400" baseline="-25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I </a:t>
            </a:r>
            <a:r>
              <a:rPr lang="zh-CN" altLang="en-US" sz="2400" u="sng">
                <a:solidFill>
                  <a:schemeClr val="accent1"/>
                </a:solidFill>
              </a:rPr>
              <a:t>felt so grieved</a:t>
            </a:r>
            <a:r>
              <a:rPr lang="zh-CN" altLang="en-US" sz="2400"/>
              <a:t> that tears began to well up in my eyes and streamed down my face.</a:t>
            </a:r>
            <a:endParaRPr lang="zh-CN" altLang="en-US" sz="2400"/>
          </a:p>
        </p:txBody>
      </p:sp>
      <p:pic>
        <p:nvPicPr>
          <p:cNvPr id="4" name="图片 3" descr="grief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135" y="3789045"/>
            <a:ext cx="5968365" cy="3015615"/>
          </a:xfrm>
          <a:prstGeom prst="rect">
            <a:avLst/>
          </a:prstGeom>
        </p:spPr>
      </p:pic>
      <p:pic>
        <p:nvPicPr>
          <p:cNvPr id="5" name="图片 4" descr="grief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3902075"/>
            <a:ext cx="6078855" cy="28949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omplicated"/>
          <p:cNvPicPr>
            <a:picLocks noChangeAspect="1"/>
          </p:cNvPicPr>
          <p:nvPr/>
        </p:nvPicPr>
        <p:blipFill>
          <a:blip r:embed="rId1"/>
          <a:srcRect r="5301" b="25155"/>
          <a:stretch>
            <a:fillRect/>
          </a:stretch>
        </p:blipFill>
        <p:spPr>
          <a:xfrm>
            <a:off x="7321550" y="980440"/>
            <a:ext cx="4910455" cy="3744595"/>
          </a:xfrm>
          <a:prstGeom prst="rect">
            <a:avLst/>
          </a:prstGeom>
        </p:spPr>
      </p:pic>
      <p:cxnSp>
        <p:nvCxnSpPr>
          <p:cNvPr id="18" name="直接连接符 17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complicated/ˈkɒmplɪkeɪtɪd/       a.复杂的;难懂的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7912100" cy="5132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1.我猜你们中的大多数人现在都有</a:t>
            </a:r>
            <a:r>
              <a:rPr lang="zh-CN" altLang="en-US" sz="2400" u="sng">
                <a:solidFill>
                  <a:schemeClr val="accent1"/>
                </a:solidFill>
              </a:rPr>
              <a:t>复杂的感受</a:t>
            </a:r>
            <a:r>
              <a:rPr lang="zh-CN" altLang="en-US" sz="2400"/>
              <a:t>:完成学位的骄傲，对即将到来的一切的兴奋，与好朋友告别的悲伤，对未知的焦虑。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I guess most of you now have </a:t>
            </a:r>
            <a:r>
              <a:rPr lang="zh-CN" altLang="en-US" sz="2400" u="sng">
                <a:solidFill>
                  <a:schemeClr val="accent1"/>
                </a:solidFill>
              </a:rPr>
              <a:t>complicated feelings</a:t>
            </a:r>
            <a:r>
              <a:rPr lang="zh-CN" altLang="en-US" sz="2400"/>
              <a:t>: pride at having completed your degree, excitement about all that awaits you, sadness at having to say goodbye to good friends, anxiety about the unknown.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/>
          </a:p>
          <a:p>
            <a:r>
              <a:rPr lang="zh-CN" altLang="en-US" sz="2400"/>
              <a:t>2.在我第一次成功地尝试了蝴蝶剪纸后，我尝试了一些</a:t>
            </a:r>
            <a:r>
              <a:rPr lang="zh-CN" altLang="en-US" sz="2400" u="sng">
                <a:solidFill>
                  <a:schemeClr val="accent1"/>
                </a:solidFill>
              </a:rPr>
              <a:t>更复杂的东西</a:t>
            </a:r>
            <a:r>
              <a:rPr lang="zh-CN" altLang="en-US" sz="2400"/>
              <a:t>，比如汉字“福”和我自己的中国生肖“鸡”。</a:t>
            </a:r>
            <a:r>
              <a:rPr lang="zh-CN" altLang="en-US" sz="2400" baseline="-25000"/>
              <a:t>2023高考英语全国乙卷“学习新技能的经历投稿”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After my first successful attempt of a butterfly pattern in paper cutting, I </a:t>
            </a:r>
            <a:r>
              <a:rPr lang="zh-CN" altLang="en-US" sz="2400" u="sng">
                <a:solidFill>
                  <a:schemeClr val="accent1"/>
                </a:solidFill>
              </a:rPr>
              <a:t>tried something more complicated</a:t>
            </a:r>
            <a:r>
              <a:rPr lang="zh-CN" altLang="en-US" sz="2400"/>
              <a:t> like Chinese character Fu and my own Chinese zodiac Rooster.</a:t>
            </a:r>
            <a:endParaRPr lang="zh-CN" alt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7" name="图片 136"/>
          <p:cNvPicPr/>
          <p:nvPr>
            <p:custDataLst>
              <p:tags r:id="rId1"/>
            </p:custDataLst>
          </p:nvPr>
        </p:nvPicPr>
        <p:blipFill>
          <a:blip r:embed="rId2"/>
          <a:srcRect b="21447"/>
          <a:stretch>
            <a:fillRect/>
          </a:stretch>
        </p:blipFill>
        <p:spPr>
          <a:xfrm>
            <a:off x="29845" y="1144270"/>
            <a:ext cx="11550650" cy="520255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8" name="直接连接符 17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0" b="100000" l="0" r="39917">
                        <a14:foregroundMark x1="10187" y1="34463" x2="9563" y2="64407"/>
                        <a14:foregroundMark x1="18295" y1="11864" x2="16424" y2="37288"/>
                        <a14:foregroundMark x1="19751" y1="24294" x2="22453" y2="22599"/>
                        <a14:foregroundMark x1="13306" y1="20339" x2="14761" y2="25424"/>
                        <a14:foregroundMark x1="19335" y1="37288" x2="24532" y2="31638"/>
                        <a14:foregroundMark x1="28274" y1="31638" x2="28274" y2="45763"/>
                        <a14:foregroundMark x1="11850" y1="58192" x2="28690" y2="54237"/>
                        <a14:foregroundMark x1="11642" y1="48588" x2="26819" y2="45763"/>
                        <a14:foregroundMark x1="9563" y1="66102" x2="29730" y2="66667"/>
                        <a14:foregroundMark x1="28898" y1="55367" x2="27651" y2="61582"/>
                        <a14:foregroundMark x1="11227" y1="52542" x2="18295" y2="51977"/>
                        <a14:foregroundMark x1="20582" y1="61582" x2="25156" y2="58192"/>
                        <a14:foregroundMark x1="20166" y1="48588" x2="20166" y2="51412"/>
                        <a14:foregroundMark x1="13306" y1="74011" x2="18295" y2="82486"/>
                        <a14:foregroundMark x1="19751" y1="83616" x2="23909" y2="73446"/>
                      </a14:backgroundRemoval>
                    </a14:imgEffect>
                  </a14:imgLayer>
                </a14:imgProps>
              </a:ext>
            </a:extLst>
          </a:blip>
          <a:srcRect r="60124"/>
          <a:stretch>
            <a:fillRect/>
          </a:stretch>
        </p:blipFill>
        <p:spPr>
          <a:xfrm>
            <a:off x="193040" y="0"/>
            <a:ext cx="1517015" cy="82486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1849120" y="332740"/>
            <a:ext cx="3309620" cy="42354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20000"/>
              </a:lnSpc>
            </a:pPr>
            <a:r>
              <a:rPr lang="en-US" altLang="zh-CN" b="1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http://www.sunedu.com</a:t>
            </a:r>
            <a:endParaRPr lang="en-US" altLang="zh-CN" b="1" dirty="0" smtClean="0">
              <a:solidFill>
                <a:sysClr val="windowText" lastClr="000000">
                  <a:lumMod val="65000"/>
                  <a:lumOff val="35000"/>
                </a:sys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93090" y="981075"/>
            <a:ext cx="11091545" cy="5506720"/>
            <a:chOff x="1073090" y="1986000"/>
            <a:chExt cx="10045820" cy="3804131"/>
          </a:xfrm>
          <a:solidFill>
            <a:srgbClr val="07C1CC">
              <a:lumMod val="5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L 形 8"/>
            <p:cNvSpPr/>
            <p:nvPr>
              <p:custDataLst>
                <p:tags r:id="rId8"/>
              </p:custDataLst>
            </p:nvPr>
          </p:nvSpPr>
          <p:spPr>
            <a:xfrm>
              <a:off x="1073090" y="4914900"/>
              <a:ext cx="5022909" cy="875231"/>
            </a:xfrm>
            <a:prstGeom prst="corner">
              <a:avLst>
                <a:gd name="adj1" fmla="val 9196"/>
                <a:gd name="adj2" fmla="val 9195"/>
              </a:avLst>
            </a:prstGeom>
            <a:grpFill/>
            <a:ln w="12700" cap="flat" cmpd="sng" algn="ctr">
              <a:solidFill>
                <a:srgbClr val="07C1CC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L 形 30"/>
            <p:cNvSpPr/>
            <p:nvPr>
              <p:custDataLst>
                <p:tags r:id="rId9"/>
              </p:custDataLst>
            </p:nvPr>
          </p:nvSpPr>
          <p:spPr>
            <a:xfrm flipH="1">
              <a:off x="5924550" y="4927823"/>
              <a:ext cx="5194360" cy="860945"/>
            </a:xfrm>
            <a:prstGeom prst="corner">
              <a:avLst>
                <a:gd name="adj1" fmla="val 9196"/>
                <a:gd name="adj2" fmla="val 9195"/>
              </a:avLst>
            </a:prstGeom>
            <a:grpFill/>
            <a:ln w="12700" cap="flat" cmpd="sng" algn="ctr">
              <a:solidFill>
                <a:srgbClr val="07C1CC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L 形 32"/>
            <p:cNvSpPr/>
            <p:nvPr>
              <p:custDataLst>
                <p:tags r:id="rId10"/>
              </p:custDataLst>
            </p:nvPr>
          </p:nvSpPr>
          <p:spPr>
            <a:xfrm flipV="1">
              <a:off x="1073091" y="1986000"/>
              <a:ext cx="3905250" cy="928650"/>
            </a:xfrm>
            <a:prstGeom prst="corner">
              <a:avLst>
                <a:gd name="adj1" fmla="val 9196"/>
                <a:gd name="adj2" fmla="val 9195"/>
              </a:avLst>
            </a:prstGeom>
            <a:grpFill/>
            <a:ln w="12700" cap="flat" cmpd="sng" algn="ctr">
              <a:solidFill>
                <a:srgbClr val="07C1CC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L 形 33"/>
            <p:cNvSpPr/>
            <p:nvPr>
              <p:custDataLst>
                <p:tags r:id="rId11"/>
              </p:custDataLst>
            </p:nvPr>
          </p:nvSpPr>
          <p:spPr>
            <a:xfrm flipH="1" flipV="1">
              <a:off x="7213660" y="1998518"/>
              <a:ext cx="3905250" cy="916132"/>
            </a:xfrm>
            <a:prstGeom prst="corner">
              <a:avLst>
                <a:gd name="adj1" fmla="val 9196"/>
                <a:gd name="adj2" fmla="val 9195"/>
              </a:avLst>
            </a:prstGeom>
            <a:grpFill/>
            <a:ln w="12700" cap="flat" cmpd="sng" algn="ctr">
              <a:solidFill>
                <a:srgbClr val="07C1CC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87396" name="矩形 187395"/>
          <p:cNvSpPr/>
          <p:nvPr>
            <p:custDataLst>
              <p:tags r:id="rId12"/>
            </p:custDataLst>
          </p:nvPr>
        </p:nvSpPr>
        <p:spPr>
          <a:xfrm>
            <a:off x="1344930" y="1557020"/>
            <a:ext cx="7828915" cy="161353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p>
            <a:pPr algn="ctr"/>
            <a:r>
              <a:rPr lang="zh-CN" altLang="en-US" sz="6600" b="1" spc="-660">
                <a:ln w="12700" cap="flat" cmpd="sng">
                  <a:noFill/>
                  <a:prstDash val="solid"/>
                  <a:headEnd type="none" w="med" len="med"/>
                  <a:tailEnd type="none" w="med" len="med"/>
                </a:ln>
                <a:solidFill>
                  <a:srgbClr val="07C1CC">
                    <a:lumMod val="5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Thank You!</a:t>
            </a:r>
            <a:endParaRPr lang="zh-CN" altLang="en-US" sz="6600" b="1" spc="-660">
              <a:ln w="12700" cap="flat" cmpd="sng">
                <a:noFill/>
                <a:prstDash val="solid"/>
                <a:headEnd type="none" w="med" len="med"/>
                <a:tailEnd type="none" w="med" len="med"/>
              </a:ln>
              <a:solidFill>
                <a:srgbClr val="07C1CC">
                  <a:lumMod val="5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87396" grpId="0"/>
      <p:bldP spid="18739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literary/ˈlɪtərəri/                       a.文学的;爱好文学的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4795" y="980440"/>
            <a:ext cx="707199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1.它不仅为我们学生提供了进入英国文学神奇世界的机会，而且使我们</a:t>
            </a:r>
            <a:r>
              <a:rPr lang="zh-CN" altLang="en-US" sz="2400" u="sng">
                <a:solidFill>
                  <a:schemeClr val="accent1"/>
                </a:solidFill>
              </a:rPr>
              <a:t>具备了欣赏其文学魅力的能力</a:t>
            </a:r>
            <a:r>
              <a:rPr lang="zh-CN" altLang="en-US" sz="2400"/>
              <a:t>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Not only did it provide us students with access to the</a:t>
            </a:r>
            <a:r>
              <a:rPr lang="en-US" altLang="zh-CN" sz="2400"/>
              <a:t> </a:t>
            </a:r>
            <a:r>
              <a:rPr lang="zh-CN" altLang="en-US" sz="2400"/>
              <a:t>magical world of English literature, but also equipped us with the ability to</a:t>
            </a:r>
            <a:r>
              <a:rPr lang="zh-CN" altLang="en-US" sz="2400" u="sng">
                <a:solidFill>
                  <a:schemeClr val="accent1"/>
                </a:solidFill>
              </a:rPr>
              <a:t> appreciate its literary charm.</a:t>
            </a:r>
            <a:endParaRPr lang="zh-CN" altLang="en-US" sz="2400" u="sng">
              <a:solidFill>
                <a:schemeClr val="accent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endParaRPr lang="zh-CN" altLang="en-US" sz="2400" u="sng">
              <a:solidFill>
                <a:schemeClr val="accent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endParaRPr lang="zh-CN" altLang="en-US" sz="2400"/>
          </a:p>
          <a:p>
            <a:r>
              <a:rPr lang="zh-CN" altLang="en-US" sz="2400"/>
              <a:t>2.唐诗</a:t>
            </a:r>
            <a:r>
              <a:rPr lang="zh-CN" altLang="en-US" sz="2400" u="sng">
                <a:solidFill>
                  <a:schemeClr val="accent1"/>
                </a:solidFill>
              </a:rPr>
              <a:t>集韵味与文学之美于一身</a:t>
            </a:r>
            <a:r>
              <a:rPr lang="zh-CN" altLang="en-US" sz="2400"/>
              <a:t>，是中国古典文学的精华，品味唐诗一定会激发你学习汉语的兴趣。</a:t>
            </a:r>
            <a:endParaRPr lang="zh-CN" alt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/>
              <a:t>Tang poetry, </a:t>
            </a:r>
            <a:r>
              <a:rPr lang="zh-CN" altLang="en-US" sz="2400" u="sng">
                <a:solidFill>
                  <a:schemeClr val="accent1"/>
                </a:solidFill>
              </a:rPr>
              <a:t>a combination of rhyming charm and literary beauty</a:t>
            </a:r>
            <a:r>
              <a:rPr lang="zh-CN" altLang="en-US" sz="2400"/>
              <a:t>, is the cream of Chinese classical literature, a taste of which will surely spark your </a:t>
            </a:r>
            <a:r>
              <a:rPr lang="en-US" altLang="zh-CN" sz="2400"/>
              <a:t> </a:t>
            </a:r>
            <a:r>
              <a:rPr lang="zh-CN" altLang="en-US" sz="2400"/>
              <a:t>interest in learning Chinese.</a:t>
            </a:r>
            <a:endParaRPr lang="zh-CN" altLang="en-US" sz="2400"/>
          </a:p>
        </p:txBody>
      </p:sp>
      <p:pic>
        <p:nvPicPr>
          <p:cNvPr id="103" name="图片 102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232015" y="916305"/>
            <a:ext cx="4907280" cy="56915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imagery/ˈɪmɪdʒəri/             n.形象的描述;意象;像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525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李白是中国唐代最伟大的诗人之一，以其深刻而抒情的诗句而闻名。他的诗歌</a:t>
            </a:r>
            <a:r>
              <a:rPr lang="zh-CN" altLang="en-US" sz="2400" u="sng">
                <a:solidFill>
                  <a:schemeClr val="accent1"/>
                </a:solidFill>
              </a:rPr>
              <a:t>充满了生动的意象和深刻的情感</a:t>
            </a:r>
            <a:r>
              <a:rPr lang="zh-CN" altLang="en-US" sz="2400"/>
              <a:t>，超越了时间和空间，传达了自然之美和人类对自由的渴望的永恒主题。</a:t>
            </a:r>
            <a:r>
              <a:rPr lang="zh-CN" altLang="en-US" sz="2400" baseline="-25000"/>
              <a:t>2023全国高考甲卷应用文“介绍中国历史人物”</a:t>
            </a:r>
            <a:endParaRPr lang="zh-CN" altLang="en-US" sz="2400" baseline="-25000"/>
          </a:p>
        </p:txBody>
      </p:sp>
      <p:sp>
        <p:nvSpPr>
          <p:cNvPr id="100" name="文本框 99"/>
          <p:cNvSpPr txBox="1"/>
          <p:nvPr/>
        </p:nvSpPr>
        <p:spPr>
          <a:xfrm>
            <a:off x="422275" y="1988820"/>
            <a:ext cx="1117727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Li Bai, one of the greatest poets of China’s Tang Dynasty, is celebrated for his profound and lyrical verses. His poetry, </a:t>
            </a:r>
            <a:r>
              <a:rPr 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filled with vivid imagery and deep emotions,</a:t>
            </a:r>
            <a:r>
              <a:rPr 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 transcends time and space, communicates universal themes of nature’s beauty and human longing for freedom.</a:t>
            </a:r>
            <a:r>
              <a:rPr lang="en-US" sz="1400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transcend[trænˈsend]v.超出；超越;（尤指神）超然存在于（物质世界）之外;</a:t>
            </a:r>
            <a:endParaRPr lang="en-US" sz="1400" i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8895" y="3535045"/>
            <a:ext cx="5483860" cy="3308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575" y="3557270"/>
            <a:ext cx="6609715" cy="33286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zh-CN" altLang="en-US" sz="2400" b="1">
                <a:latin typeface="+mn-ea"/>
                <a:cs typeface="+mn-ea"/>
                <a:sym typeface="+mn-ea"/>
              </a:rPr>
              <a:t>【</a:t>
            </a:r>
            <a:r>
              <a:rPr lang="zh-CN" sz="2400" b="1">
                <a:latin typeface="+mn-ea"/>
                <a:cs typeface="+mn-ea"/>
                <a:sym typeface="+mn-ea"/>
              </a:rPr>
              <a:t>修饰手法</a:t>
            </a:r>
            <a:r>
              <a:rPr lang="en-US" sz="2400" b="1">
                <a:latin typeface="+mn-ea"/>
                <a:cs typeface="+mn-ea"/>
                <a:sym typeface="+mn-ea"/>
              </a:rPr>
              <a:t>--</a:t>
            </a:r>
            <a:r>
              <a:rPr lang="zh-CN" sz="2400" b="1">
                <a:latin typeface="+mn-ea"/>
                <a:cs typeface="+mn-ea"/>
                <a:sym typeface="+mn-ea"/>
              </a:rPr>
              <a:t>意像：描述性语言，触动感官】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9055" y="826135"/>
            <a:ext cx="11991340" cy="60115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/>
            <a:r>
              <a:rPr lang="en-US" sz="2400">
                <a:latin typeface="+mn-ea"/>
                <a:cs typeface="+mn-ea"/>
                <a:sym typeface="+mn-ea"/>
              </a:rPr>
              <a:t>1.</a:t>
            </a:r>
            <a:r>
              <a:rPr lang="zh-CN" sz="2400" b="0">
                <a:latin typeface="+mn-ea"/>
                <a:cs typeface="+mn-ea"/>
                <a:sym typeface="+mn-ea"/>
              </a:rPr>
              <a:t>我享受春天的一天。我听</a:t>
            </a:r>
            <a:r>
              <a:rPr lang="zh-CN" sz="2400" b="0" u="sng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鸟儿树上唱歌</a:t>
            </a:r>
            <a:r>
              <a:rPr lang="zh-CN" sz="2400">
                <a:latin typeface="+mn-ea"/>
                <a:cs typeface="+mn-ea"/>
                <a:sym typeface="+mn-ea"/>
              </a:rPr>
              <a:t>，树上开始</a:t>
            </a:r>
            <a:r>
              <a:rPr lang="zh-CN" sz="2400" u="sng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冒出明亮的粉红色和白色的花蕾</a:t>
            </a:r>
            <a:r>
              <a:rPr lang="zh-CN" sz="2400">
                <a:latin typeface="+mn-ea"/>
                <a:cs typeface="+mn-ea"/>
                <a:sym typeface="+mn-ea"/>
              </a:rPr>
              <a:t>。大地上</a:t>
            </a:r>
            <a:r>
              <a:rPr lang="zh-CN" sz="2400" u="sng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散发着清新的绿色气息</a:t>
            </a:r>
            <a:r>
              <a:rPr lang="zh-CN" sz="2400">
                <a:latin typeface="+mn-ea"/>
                <a:cs typeface="+mn-ea"/>
                <a:sym typeface="+mn-ea"/>
              </a:rPr>
              <a:t>，它终于随着生命的新季节而出现。</a:t>
            </a:r>
            <a:endParaRPr lang="zh-CN" sz="2400" b="0">
              <a:latin typeface="+mn-ea"/>
              <a:cs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 enjoyed a spring day.I listened to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r>
              <a:rPr lang="en-US" sz="2400" b="1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 birds chirp and sing up in the trees</a:t>
            </a:r>
            <a:r>
              <a:rPr lang="en-US" sz="2400" u="sng" baseline="-25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(听觉意象)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that were beginning to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burst out in brilliant pink and white buds</a:t>
            </a:r>
            <a:r>
              <a:rPr lang="zh-CN" altLang="en-US" sz="2400" u="sng" baseline="-25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sz="2400" baseline="-25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视觉意象）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.The earth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smelled fresh with greenery</a:t>
            </a:r>
            <a:r>
              <a:rPr lang="en-US" sz="2400" u="sng" baseline="-25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(嗅觉意象）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that was finally emerging with the new season of life.</a:t>
            </a:r>
            <a:endParaRPr lang="en-US" sz="2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</a:t>
            </a:r>
            <a:r>
              <a:rPr 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森林里很安静。我能感觉到</a:t>
            </a:r>
            <a:r>
              <a:rPr lang="zh-CN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阳光轻轻地抚摸着我的皮肤</a:t>
            </a:r>
            <a:r>
              <a:rPr 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，我</a:t>
            </a:r>
            <a:r>
              <a:rPr lang="zh-CN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呼吸的空气中混合着青草和鲜花的芬芳</a:t>
            </a:r>
            <a:r>
              <a:rPr 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。</a:t>
            </a:r>
            <a:r>
              <a:rPr lang="zh-CN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昆虫的嗡嗡声和鸟儿的啾啾声</a:t>
            </a:r>
            <a:r>
              <a:rPr 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构成了森林里清晨的音乐。附近群山的宁静景色真是</a:t>
            </a:r>
            <a:r>
              <a:rPr lang="zh-CN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赏心悦目，绿色的草地上点缀着羊群和牛群</a:t>
            </a:r>
            <a:r>
              <a:rPr 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。我被森林风景的美丽和宁静所吸引，以至于忘记了时间。</a:t>
            </a:r>
            <a:endParaRPr lang="zh-CN" sz="2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 was quiet in the forest. I could feel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sun gently touching my skin with the summer breeze caressing my face</a:t>
            </a:r>
            <a:r>
              <a:rPr lang="en-US" sz="2400" u="sng" baseline="-25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（触觉意象）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and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air I breathed in</a:t>
            </a:r>
            <a:r>
              <a:rPr lang="zh-CN" alt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was mixed with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sweet scent of grasses and fresh flowers</a:t>
            </a:r>
            <a:r>
              <a:rPr lang="en-US" sz="2400" u="sng" baseline="-25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（味觉意象）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buzz of insects and the tweet of birds</a:t>
            </a:r>
            <a:r>
              <a:rPr lang="en-US" sz="2400" u="sng" baseline="-25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（听觉意象）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made up the morning music of the forest. The peaceful landscape of the nearby mountains was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 true feast for the eyes, with green meadows dotted with sheep and cattle</a:t>
            </a:r>
            <a:r>
              <a:rPr lang="en-US" sz="2400" u="sng" baseline="-25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（视觉意象）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I was so absorbed in the beauty and tranquility of the forests scenery that I forgot about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time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rhyme/raɪm/                     n.押韵词;押韵诗 v.使押韵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0810" y="836930"/>
            <a:ext cx="12049760" cy="5934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1.格林教授是著名的英国文学专家，专门研究诗歌。他将通过分享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自己的诗歌，</a:t>
            </a:r>
            <a:r>
              <a:rPr lang="zh-CN" alt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从结构、意象和押韵等方面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阐述诗歌的内涵。我希望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所有出席会议的人都积极参与，并按照要求听从他的指示。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Professor Green is a renowned expert in English literature and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specializes in poetry. He will illustrate the connotations of poems </a:t>
            </a:r>
            <a:r>
              <a:rPr lang="zh-CN" alt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structure,imagery and rhyme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by sharing his own poem. I hope all in attendance will participate positively and follow his instructions as requested.</a:t>
            </a:r>
            <a:r>
              <a:rPr lang="zh-CN" altLang="en-US" sz="1400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connotation[ˌkɒnəˈteɪʃən]</a:t>
            </a:r>
            <a:r>
              <a:rPr lang="en-US" altLang="zh-CN" sz="1400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n.内涵意义；隐含意义；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《此情可待》是一首典型的英式浪漫歌曲，同时，也是我最喜欢的一首诗。这首诗由10行押韵的诗句组成，诗句中有“day”和“insane”、“never”和“forever”的押韵词。“海洋”、“在线”等具体的意象词也有所使用，用来表现恋人之间的遥远的距离。每一个字都像是诗人的心里话。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Right here waiting is a typical English romantic song, meanwhile, it is my favorite poem. The poem consists of </a:t>
            </a:r>
            <a:r>
              <a:rPr lang="zh-CN" altLang="en-US"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lines which rhyme each other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like “day” and “insane” , “ never”  and “forever”.  Some concrete images are used, such as “ocean” and “on line”, to present the picture of a long distance between the two lovers. Every word feels like spilling out from the poet’s heart.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 descr="rhym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690" y="-35560"/>
            <a:ext cx="3103880" cy="2222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2570"/>
            <a:ext cx="811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/>
            <a:r>
              <a:rPr lang="zh-CN" altLang="en-US" sz="2400" b="1">
                <a:latin typeface="+mn-ea"/>
                <a:cs typeface="+mn-ea"/>
                <a:sym typeface="+mn-ea"/>
              </a:rPr>
              <a:t>【</a:t>
            </a:r>
            <a:r>
              <a:rPr sz="2400" b="1">
                <a:latin typeface="+mn-ea"/>
                <a:cs typeface="+mn-ea"/>
                <a:sym typeface="+mn-ea"/>
              </a:rPr>
              <a:t>其他常见修辞手法</a:t>
            </a:r>
            <a:r>
              <a:rPr lang="zh-CN" sz="2400" b="1">
                <a:latin typeface="+mn-ea"/>
                <a:cs typeface="+mn-ea"/>
                <a:sym typeface="+mn-ea"/>
              </a:rPr>
              <a:t>】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-635"/>
            <a:ext cx="1196975" cy="765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9560" y="836930"/>
            <a:ext cx="1175258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sz="2400">
                <a:latin typeface="+mn-ea"/>
                <a:cs typeface="+mn-ea"/>
                <a:sym typeface="+mn-ea"/>
              </a:rPr>
              <a:t>1.她的回答激起了他的愤怒，</a:t>
            </a:r>
            <a:r>
              <a:rPr sz="2400" u="sng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他像一个火山爆发了</a:t>
            </a:r>
            <a:r>
              <a:rPr sz="2400">
                <a:latin typeface="+mn-ea"/>
                <a:cs typeface="+mn-ea"/>
                <a:sym typeface="+mn-ea"/>
              </a:rPr>
              <a:t>。（明喻</a:t>
            </a:r>
            <a:r>
              <a:rPr lang="zh-CN" sz="2400">
                <a:latin typeface="+mn-ea"/>
                <a:cs typeface="+mn-ea"/>
                <a:sym typeface="+mn-ea"/>
              </a:rPr>
              <a:t>：使用</a:t>
            </a:r>
            <a:r>
              <a:rPr lang="en-US" altLang="zh-CN" sz="2400">
                <a:latin typeface="+mn-ea"/>
                <a:cs typeface="+mn-ea"/>
                <a:sym typeface="+mn-ea"/>
              </a:rPr>
              <a:t>“</a:t>
            </a:r>
            <a:r>
              <a:rPr lang="zh-CN" altLang="en-US" sz="2400">
                <a:latin typeface="+mn-ea"/>
                <a:cs typeface="+mn-ea"/>
                <a:sym typeface="+mn-ea"/>
              </a:rPr>
              <a:t>像</a:t>
            </a:r>
            <a:r>
              <a:rPr lang="en-US" altLang="zh-CN" sz="2400">
                <a:latin typeface="+mn-ea"/>
                <a:cs typeface="+mn-ea"/>
                <a:sym typeface="+mn-ea"/>
              </a:rPr>
              <a:t>”</a:t>
            </a:r>
            <a:r>
              <a:rPr lang="zh-CN" altLang="en-US" sz="2400">
                <a:latin typeface="+mn-ea"/>
                <a:cs typeface="+mn-ea"/>
                <a:sym typeface="+mn-ea"/>
              </a:rPr>
              <a:t>或</a:t>
            </a:r>
            <a:r>
              <a:rPr lang="en-US" altLang="zh-CN" sz="2400">
                <a:latin typeface="+mn-ea"/>
                <a:cs typeface="+mn-ea"/>
                <a:sym typeface="+mn-ea"/>
              </a:rPr>
              <a:t>“</a:t>
            </a:r>
            <a:r>
              <a:rPr lang="zh-CN" altLang="en-US" sz="2400">
                <a:latin typeface="+mn-ea"/>
                <a:cs typeface="+mn-ea"/>
                <a:sym typeface="+mn-ea"/>
              </a:rPr>
              <a:t>如同</a:t>
            </a:r>
            <a:r>
              <a:rPr lang="en-US" altLang="zh-CN" sz="2400">
                <a:latin typeface="+mn-ea"/>
                <a:cs typeface="+mn-ea"/>
                <a:sym typeface="+mn-ea"/>
              </a:rPr>
              <a:t>”</a:t>
            </a:r>
            <a:r>
              <a:rPr sz="2400">
                <a:latin typeface="+mn-ea"/>
                <a:cs typeface="+mn-ea"/>
                <a:sym typeface="+mn-ea"/>
              </a:rPr>
              <a:t>）</a:t>
            </a:r>
            <a:endParaRPr sz="2400">
              <a:latin typeface="+mn-ea"/>
              <a:cs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Her reply fuelled his anger and </a:t>
            </a: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 erupted like a volcano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.(simile)</a:t>
            </a:r>
            <a:r>
              <a:rPr sz="1400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fuel[ˈfjuːəl]</a:t>
            </a:r>
            <a:r>
              <a:rPr lang="en-US" sz="1400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v.为…提供燃料；n.燃料;</a:t>
            </a:r>
            <a:endParaRPr lang="en-US" sz="1400" i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/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2.今天的讲座给了我很多</a:t>
            </a: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值得思考的东西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。(暗喻</a:t>
            </a:r>
            <a:r>
              <a:rPr 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：不</a:t>
            </a:r>
            <a:r>
              <a:rPr lang="zh-CN" sz="2400">
                <a:latin typeface="+mn-ea"/>
                <a:cs typeface="+mn-ea"/>
                <a:sym typeface="+mn-ea"/>
              </a:rPr>
              <a:t>使用</a:t>
            </a:r>
            <a:r>
              <a:rPr lang="en-US" altLang="zh-CN" sz="2400">
                <a:latin typeface="+mn-ea"/>
                <a:cs typeface="+mn-ea"/>
                <a:sym typeface="+mn-ea"/>
              </a:rPr>
              <a:t>“</a:t>
            </a:r>
            <a:r>
              <a:rPr lang="zh-CN" altLang="en-US" sz="2400">
                <a:latin typeface="+mn-ea"/>
                <a:cs typeface="+mn-ea"/>
                <a:sym typeface="+mn-ea"/>
              </a:rPr>
              <a:t>像</a:t>
            </a:r>
            <a:r>
              <a:rPr lang="en-US" altLang="zh-CN" sz="2400">
                <a:latin typeface="+mn-ea"/>
                <a:cs typeface="+mn-ea"/>
                <a:sym typeface="+mn-ea"/>
              </a:rPr>
              <a:t>”</a:t>
            </a:r>
            <a:r>
              <a:rPr lang="zh-CN" altLang="en-US" sz="2400">
                <a:latin typeface="+mn-ea"/>
                <a:cs typeface="+mn-ea"/>
                <a:sym typeface="+mn-ea"/>
              </a:rPr>
              <a:t>或</a:t>
            </a:r>
            <a:r>
              <a:rPr lang="en-US" altLang="zh-CN" sz="2400">
                <a:latin typeface="+mn-ea"/>
                <a:cs typeface="+mn-ea"/>
                <a:sym typeface="+mn-ea"/>
              </a:rPr>
              <a:t>“</a:t>
            </a:r>
            <a:r>
              <a:rPr lang="zh-CN" altLang="en-US" sz="2400">
                <a:latin typeface="+mn-ea"/>
                <a:cs typeface="+mn-ea"/>
                <a:sym typeface="+mn-ea"/>
              </a:rPr>
              <a:t>如同</a:t>
            </a:r>
            <a:r>
              <a:rPr lang="en-US" altLang="zh-CN" sz="2400">
                <a:latin typeface="+mn-ea"/>
                <a:cs typeface="+mn-ea"/>
                <a:sym typeface="+mn-ea"/>
              </a:rPr>
              <a:t>”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Today’lecture gave me a lot of </a:t>
            </a: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food for thought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.(metaphor)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3.这景色简直</a:t>
            </a: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让我震撼到窒息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。(夸张</a:t>
            </a:r>
            <a:r>
              <a:rPr 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：夸大的陈述或主张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 scenery literally </a:t>
            </a: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took my breath away.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（hyperbole）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</a:t>
            </a: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熊熊的火焰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以飞快的速度</a:t>
            </a: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烧毁了建筑物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。(拟人</a:t>
            </a:r>
            <a:r>
              <a:rPr 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：赋予非人物事物人类特点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 hungry flames tear up the buildings 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faster than anything else.（personification)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zh-CN" altLang="en-US" sz="2400"/>
          </a:p>
        </p:txBody>
      </p:sp>
      <p:pic>
        <p:nvPicPr>
          <p:cNvPr id="106" name="图片 105"/>
          <p:cNvPicPr/>
          <p:nvPr/>
        </p:nvPicPr>
        <p:blipFill>
          <a:blip r:embed="rId4"/>
          <a:srcRect l="19724" r="14644"/>
          <a:stretch>
            <a:fillRect/>
          </a:stretch>
        </p:blipFill>
        <p:spPr>
          <a:xfrm>
            <a:off x="120650" y="3789045"/>
            <a:ext cx="3014345" cy="30435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3073400" y="3783965"/>
            <a:ext cx="4198620" cy="3103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图片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7321550" y="3924935"/>
            <a:ext cx="4643120" cy="29330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166"/>
</p:tagLst>
</file>

<file path=ppt/tags/tag10.xml><?xml version="1.0" encoding="utf-8"?>
<p:tagLst xmlns:p="http://schemas.openxmlformats.org/presentationml/2006/main">
  <p:tag name="AS_UNIQUEID" val="176"/>
</p:tagLst>
</file>

<file path=ppt/tags/tag100.xml><?xml version="1.0" encoding="utf-8"?>
<p:tagLst xmlns:p="http://schemas.openxmlformats.org/presentationml/2006/main">
  <p:tag name="AS_UNIQUEID" val="283"/>
</p:tagLst>
</file>

<file path=ppt/tags/tag101.xml><?xml version="1.0" encoding="utf-8"?>
<p:tagLst xmlns:p="http://schemas.openxmlformats.org/presentationml/2006/main">
  <p:tag name="AS_UNIQUEID" val="285"/>
</p:tagLst>
</file>

<file path=ppt/tags/tag102.xml><?xml version="1.0" encoding="utf-8"?>
<p:tagLst xmlns:p="http://schemas.openxmlformats.org/presentationml/2006/main">
  <p:tag name="AS_UNIQUEID" val="286"/>
</p:tagLst>
</file>

<file path=ppt/tags/tag103.xml><?xml version="1.0" encoding="utf-8"?>
<p:tagLst xmlns:p="http://schemas.openxmlformats.org/presentationml/2006/main">
  <p:tag name="AS_UNIQUEID" val="287"/>
</p:tagLst>
</file>

<file path=ppt/tags/tag104.xml><?xml version="1.0" encoding="utf-8"?>
<p:tagLst xmlns:p="http://schemas.openxmlformats.org/presentationml/2006/main">
  <p:tag name="AS_UNIQUEID" val="288"/>
</p:tagLst>
</file>

<file path=ppt/tags/tag105.xml><?xml version="1.0" encoding="utf-8"?>
<p:tagLst xmlns:p="http://schemas.openxmlformats.org/presentationml/2006/main">
  <p:tag name="AS_UNIQUEID" val="289"/>
</p:tagLst>
</file>

<file path=ppt/tags/tag106.xml><?xml version="1.0" encoding="utf-8"?>
<p:tagLst xmlns:p="http://schemas.openxmlformats.org/presentationml/2006/main">
  <p:tag name="AS_UNIQUEID" val="290"/>
</p:tagLst>
</file>

<file path=ppt/tags/tag107.xml><?xml version="1.0" encoding="utf-8"?>
<p:tagLst xmlns:p="http://schemas.openxmlformats.org/presentationml/2006/main">
  <p:tag name="AS_UNIQUEID" val="292"/>
</p:tagLst>
</file>

<file path=ppt/tags/tag108.xml><?xml version="1.0" encoding="utf-8"?>
<p:tagLst xmlns:p="http://schemas.openxmlformats.org/presentationml/2006/main">
  <p:tag name="AS_UNIQUEID" val="293"/>
</p:tagLst>
</file>

<file path=ppt/tags/tag109.xml><?xml version="1.0" encoding="utf-8"?>
<p:tagLst xmlns:p="http://schemas.openxmlformats.org/presentationml/2006/main">
  <p:tag name="AS_UNIQUEID" val="294"/>
</p:tagLst>
</file>

<file path=ppt/tags/tag11.xml><?xml version="1.0" encoding="utf-8"?>
<p:tagLst xmlns:p="http://schemas.openxmlformats.org/presentationml/2006/main">
  <p:tag name="AS_UNIQUEID" val="178"/>
</p:tagLst>
</file>

<file path=ppt/tags/tag110.xml><?xml version="1.0" encoding="utf-8"?>
<p:tagLst xmlns:p="http://schemas.openxmlformats.org/presentationml/2006/main">
  <p:tag name="AS_UNIQUEID" val="295"/>
</p:tagLst>
</file>

<file path=ppt/tags/tag111.xml><?xml version="1.0" encoding="utf-8"?>
<p:tagLst xmlns:p="http://schemas.openxmlformats.org/presentationml/2006/main">
  <p:tag name="AS_UNIQUEID" val="296"/>
</p:tagLst>
</file>

<file path=ppt/tags/tag112.xml><?xml version="1.0" encoding="utf-8"?>
<p:tagLst xmlns:p="http://schemas.openxmlformats.org/presentationml/2006/main">
  <p:tag name="AS_UNIQUEID" val="298"/>
</p:tagLst>
</file>

<file path=ppt/tags/tag113.xml><?xml version="1.0" encoding="utf-8"?>
<p:tagLst xmlns:p="http://schemas.openxmlformats.org/presentationml/2006/main">
  <p:tag name="AS_UNIQUEID" val="300"/>
</p:tagLst>
</file>

<file path=ppt/tags/tag114.xml><?xml version="1.0" encoding="utf-8"?>
<p:tagLst xmlns:p="http://schemas.openxmlformats.org/presentationml/2006/main">
  <p:tag name="AS_UNIQUEID" val="301"/>
</p:tagLst>
</file>

<file path=ppt/tags/tag115.xml><?xml version="1.0" encoding="utf-8"?>
<p:tagLst xmlns:p="http://schemas.openxmlformats.org/presentationml/2006/main">
  <p:tag name="AS_UNIQUEID" val="302"/>
</p:tagLst>
</file>

<file path=ppt/tags/tag116.xml><?xml version="1.0" encoding="utf-8"?>
<p:tagLst xmlns:p="http://schemas.openxmlformats.org/presentationml/2006/main">
  <p:tag name="AS_UNIQUEID" val="303"/>
</p:tagLst>
</file>

<file path=ppt/tags/tag117.xml><?xml version="1.0" encoding="utf-8"?>
<p:tagLst xmlns:p="http://schemas.openxmlformats.org/presentationml/2006/main">
  <p:tag name="AS_UNIQUEID" val="304"/>
</p:tagLst>
</file>

<file path=ppt/tags/tag118.xml><?xml version="1.0" encoding="utf-8"?>
<p:tagLst xmlns:p="http://schemas.openxmlformats.org/presentationml/2006/main">
  <p:tag name="AS_UNIQUEID" val="306"/>
</p:tagLst>
</file>

<file path=ppt/tags/tag119.xml><?xml version="1.0" encoding="utf-8"?>
<p:tagLst xmlns:p="http://schemas.openxmlformats.org/presentationml/2006/main">
  <p:tag name="AS_UNIQUEID" val="307"/>
</p:tagLst>
</file>

<file path=ppt/tags/tag12.xml><?xml version="1.0" encoding="utf-8"?>
<p:tagLst xmlns:p="http://schemas.openxmlformats.org/presentationml/2006/main">
  <p:tag name="AS_UNIQUEID" val="179"/>
</p:tagLst>
</file>

<file path=ppt/tags/tag120.xml><?xml version="1.0" encoding="utf-8"?>
<p:tagLst xmlns:p="http://schemas.openxmlformats.org/presentationml/2006/main">
  <p:tag name="AS_UNIQUEID" val="308"/>
</p:tagLst>
</file>

<file path=ppt/tags/tag121.xml><?xml version="1.0" encoding="utf-8"?>
<p:tagLst xmlns:p="http://schemas.openxmlformats.org/presentationml/2006/main">
  <p:tag name="AS_UNIQUEID" val="309"/>
</p:tagLst>
</file>

<file path=ppt/tags/tag122.xml><?xml version="1.0" encoding="utf-8"?>
<p:tagLst xmlns:p="http://schemas.openxmlformats.org/presentationml/2006/main">
  <p:tag name="AS_UNIQUEID" val="310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AS_UNIQUEID" val="37"/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AS_UNIQUEID" val="809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AS_UNIQUEID" val="809"/>
</p:tagLst>
</file>

<file path=ppt/tags/tag13.xml><?xml version="1.0" encoding="utf-8"?>
<p:tagLst xmlns:p="http://schemas.openxmlformats.org/presentationml/2006/main">
  <p:tag name="AS_UNIQUEID" val="180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AS_UNIQUEID" val="809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AS_UNIQUEID" val="809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AS_UNIQUEID" val="809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AS_UNIQUEID" val="809"/>
</p:tagLst>
</file>

<file path=ppt/tags/tag14.xml><?xml version="1.0" encoding="utf-8"?>
<p:tagLst xmlns:p="http://schemas.openxmlformats.org/presentationml/2006/main">
  <p:tag name="AS_UNIQUEID" val="181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AS_UNIQUEID" val="809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AS_UNIQUEID" val="809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AS_UNIQUEID" val="809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48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4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800*2296*758*758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5.xml><?xml version="1.0" encoding="utf-8"?>
<p:tagLst xmlns:p="http://schemas.openxmlformats.org/presentationml/2006/main">
  <p:tag name="AS_UNIQUEID" val="182"/>
</p:tagLst>
</file>

<file path=ppt/tags/tag150.xml><?xml version="1.0" encoding="utf-8"?>
<p:tagLst xmlns:p="http://schemas.openxmlformats.org/presentationml/2006/main">
  <p:tag name="AS_UNIQUEID" val="809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AS_UNIQUEID" val="809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AS_UNIQUEID" val="809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AS_UNIQUEID" val="809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AS_UNIQUEID" val="809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AS_UNIQUEID" val="184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AS_UNIQUEID" val="809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AS_UNIQUEID" val="809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AS_UNIQUEID" val="809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AS_UNIQUEID" val="809"/>
</p:tagLst>
</file>

<file path=ppt/tags/tag17.xml><?xml version="1.0" encoding="utf-8"?>
<p:tagLst xmlns:p="http://schemas.openxmlformats.org/presentationml/2006/main">
  <p:tag name="AS_UNIQUEID" val="185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AS_UNIQUEID" val="809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AS_UNIQUEID" val="809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AS_UNIQUEID" val="809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AS_UNIQUEID" val="809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AS_UNIQUEID" val="186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AS_UNIQUEID" val="809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AS_UNIQUEID" val="809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AS_UNIQUEID" val="809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AS_UNIQUEID" val="187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AS_UNIQUEID" val="809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AS_UNIQUEID" val="809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AS_UNIQUEID" val="809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AS_UNIQUEID" val="809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AS_UNIQUEID" val="167"/>
</p:tagLst>
</file>

<file path=ppt/tags/tag20.xml><?xml version="1.0" encoding="utf-8"?>
<p:tagLst xmlns:p="http://schemas.openxmlformats.org/presentationml/2006/main">
  <p:tag name="AS_UNIQUEID" val="188"/>
</p:tagLst>
</file>

<file path=ppt/tags/tag200.xml><?xml version="1.0" encoding="utf-8"?>
<p:tagLst xmlns:p="http://schemas.openxmlformats.org/presentationml/2006/main">
  <p:tag name="AS_UNIQUEID" val="809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AS_UNIQUEID" val="809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AS_UNIQUEID" val="809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AS_UNIQUEID" val="809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AS_UNIQUEID" val="809"/>
</p:tagLst>
</file>

<file path=ppt/tags/tag21.xml><?xml version="1.0" encoding="utf-8"?>
<p:tagLst xmlns:p="http://schemas.openxmlformats.org/presentationml/2006/main">
  <p:tag name="AS_UNIQUEID" val="189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AS_UNIQUEID" val="809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AS_UNIQUEID" val="809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AS_UNIQUEID" val="809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AS_UNIQUEID" val="809"/>
</p:tagLst>
</file>

<file path=ppt/tags/tag22.xml><?xml version="1.0" encoding="utf-8"?>
<p:tagLst xmlns:p="http://schemas.openxmlformats.org/presentationml/2006/main">
  <p:tag name="AS_UNIQUEID" val="191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AS_UNIQUEID" val="809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AS_UNIQUEID" val="809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AS_UNIQUEID" val="192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FULL_TEXT_BEAUTIFY_COPY_ID" val="187396"/>
  <p:tag name="KSO_WM_BEAUTIFY_FLAG" val=""/>
</p:tagLst>
</file>

<file path=ppt/tags/tag232.xml><?xml version="1.0" encoding="utf-8"?>
<p:tagLst xmlns:p="http://schemas.openxmlformats.org/presentationml/2006/main">
  <p:tag name="AS_UNIQUEID" val="387"/>
</p:tagLst>
</file>

<file path=ppt/tags/tag233.xml><?xml version="1.0" encoding="utf-8"?>
<p:tagLst xmlns:p="http://schemas.openxmlformats.org/presentationml/2006/main">
  <p:tag name="AS_UNIQUEID" val="388"/>
</p:tagLst>
</file>

<file path=ppt/tags/tag234.xml><?xml version="1.0" encoding="utf-8"?>
<p:tagLst xmlns:p="http://schemas.openxmlformats.org/presentationml/2006/main">
  <p:tag name="AS_UNIQUEID" val="389"/>
</p:tagLst>
</file>

<file path=ppt/tags/tag235.xml><?xml version="1.0" encoding="utf-8"?>
<p:tagLst xmlns:p="http://schemas.openxmlformats.org/presentationml/2006/main">
  <p:tag name="AS_UNIQUEID" val="390"/>
</p:tagLst>
</file>

<file path=ppt/tags/tag236.xml><?xml version="1.0" encoding="utf-8"?>
<p:tagLst xmlns:p="http://schemas.openxmlformats.org/presentationml/2006/main">
  <p:tag name="AS_UNIQUEID" val="391"/>
</p:tagLst>
</file>

<file path=ppt/tags/tag237.xml><?xml version="1.0" encoding="utf-8"?>
<p:tagLst xmlns:p="http://schemas.openxmlformats.org/presentationml/2006/main">
  <p:tag name="AS_UNIQUEID" val="392"/>
</p:tagLst>
</file>

<file path=ppt/tags/tag24.xml><?xml version="1.0" encoding="utf-8"?>
<p:tagLst xmlns:p="http://schemas.openxmlformats.org/presentationml/2006/main">
  <p:tag name="AS_UNIQUEID" val="193"/>
</p:tagLst>
</file>

<file path=ppt/tags/tag25.xml><?xml version="1.0" encoding="utf-8"?>
<p:tagLst xmlns:p="http://schemas.openxmlformats.org/presentationml/2006/main">
  <p:tag name="AS_UNIQUEID" val="194"/>
</p:tagLst>
</file>

<file path=ppt/tags/tag26.xml><?xml version="1.0" encoding="utf-8"?>
<p:tagLst xmlns:p="http://schemas.openxmlformats.org/presentationml/2006/main">
  <p:tag name="AS_UNIQUEID" val="195"/>
</p:tagLst>
</file>

<file path=ppt/tags/tag27.xml><?xml version="1.0" encoding="utf-8"?>
<p:tagLst xmlns:p="http://schemas.openxmlformats.org/presentationml/2006/main">
  <p:tag name="AS_UNIQUEID" val="196"/>
</p:tagLst>
</file>

<file path=ppt/tags/tag28.xml><?xml version="1.0" encoding="utf-8"?>
<p:tagLst xmlns:p="http://schemas.openxmlformats.org/presentationml/2006/main">
  <p:tag name="AS_UNIQUEID" val="197"/>
</p:tagLst>
</file>

<file path=ppt/tags/tag29.xml><?xml version="1.0" encoding="utf-8"?>
<p:tagLst xmlns:p="http://schemas.openxmlformats.org/presentationml/2006/main">
  <p:tag name="AS_UNIQUEID" val="198"/>
</p:tagLst>
</file>

<file path=ppt/tags/tag3.xml><?xml version="1.0" encoding="utf-8"?>
<p:tagLst xmlns:p="http://schemas.openxmlformats.org/presentationml/2006/main">
  <p:tag name="AS_UNIQUEID" val="168"/>
</p:tagLst>
</file>

<file path=ppt/tags/tag30.xml><?xml version="1.0" encoding="utf-8"?>
<p:tagLst xmlns:p="http://schemas.openxmlformats.org/presentationml/2006/main">
  <p:tag name="AS_UNIQUEID" val="200"/>
</p:tagLst>
</file>

<file path=ppt/tags/tag31.xml><?xml version="1.0" encoding="utf-8"?>
<p:tagLst xmlns:p="http://schemas.openxmlformats.org/presentationml/2006/main">
  <p:tag name="AS_UNIQUEID" val="201"/>
</p:tagLst>
</file>

<file path=ppt/tags/tag32.xml><?xml version="1.0" encoding="utf-8"?>
<p:tagLst xmlns:p="http://schemas.openxmlformats.org/presentationml/2006/main">
  <p:tag name="AS_UNIQUEID" val="202"/>
</p:tagLst>
</file>

<file path=ppt/tags/tag33.xml><?xml version="1.0" encoding="utf-8"?>
<p:tagLst xmlns:p="http://schemas.openxmlformats.org/presentationml/2006/main">
  <p:tag name="AS_UNIQUEID" val="203"/>
</p:tagLst>
</file>

<file path=ppt/tags/tag34.xml><?xml version="1.0" encoding="utf-8"?>
<p:tagLst xmlns:p="http://schemas.openxmlformats.org/presentationml/2006/main">
  <p:tag name="AS_UNIQUEID" val="205"/>
</p:tagLst>
</file>

<file path=ppt/tags/tag35.xml><?xml version="1.0" encoding="utf-8"?>
<p:tagLst xmlns:p="http://schemas.openxmlformats.org/presentationml/2006/main">
  <p:tag name="AS_UNIQUEID" val="206"/>
</p:tagLst>
</file>

<file path=ppt/tags/tag36.xml><?xml version="1.0" encoding="utf-8"?>
<p:tagLst xmlns:p="http://schemas.openxmlformats.org/presentationml/2006/main">
  <p:tag name="AS_UNIQUEID" val="207"/>
</p:tagLst>
</file>

<file path=ppt/tags/tag37.xml><?xml version="1.0" encoding="utf-8"?>
<p:tagLst xmlns:p="http://schemas.openxmlformats.org/presentationml/2006/main">
  <p:tag name="AS_UNIQUEID" val="209"/>
</p:tagLst>
</file>

<file path=ppt/tags/tag38.xml><?xml version="1.0" encoding="utf-8"?>
<p:tagLst xmlns:p="http://schemas.openxmlformats.org/presentationml/2006/main">
  <p:tag name="AS_UNIQUEID" val="210"/>
</p:tagLst>
</file>

<file path=ppt/tags/tag39.xml><?xml version="1.0" encoding="utf-8"?>
<p:tagLst xmlns:p="http://schemas.openxmlformats.org/presentationml/2006/main">
  <p:tag name="AS_UNIQUEID" val="211"/>
</p:tagLst>
</file>

<file path=ppt/tags/tag4.xml><?xml version="1.0" encoding="utf-8"?>
<p:tagLst xmlns:p="http://schemas.openxmlformats.org/presentationml/2006/main">
  <p:tag name="AS_UNIQUEID" val="169"/>
</p:tagLst>
</file>

<file path=ppt/tags/tag40.xml><?xml version="1.0" encoding="utf-8"?>
<p:tagLst xmlns:p="http://schemas.openxmlformats.org/presentationml/2006/main">
  <p:tag name="AS_UNIQUEID" val="212"/>
</p:tagLst>
</file>

<file path=ppt/tags/tag41.xml><?xml version="1.0" encoding="utf-8"?>
<p:tagLst xmlns:p="http://schemas.openxmlformats.org/presentationml/2006/main">
  <p:tag name="AS_UNIQUEID" val="213"/>
</p:tagLst>
</file>

<file path=ppt/tags/tag42.xml><?xml version="1.0" encoding="utf-8"?>
<p:tagLst xmlns:p="http://schemas.openxmlformats.org/presentationml/2006/main">
  <p:tag name="AS_UNIQUEID" val="214"/>
</p:tagLst>
</file>

<file path=ppt/tags/tag43.xml><?xml version="1.0" encoding="utf-8"?>
<p:tagLst xmlns:p="http://schemas.openxmlformats.org/presentationml/2006/main">
  <p:tag name="AS_UNIQUEID" val="216"/>
</p:tagLst>
</file>

<file path=ppt/tags/tag44.xml><?xml version="1.0" encoding="utf-8"?>
<p:tagLst xmlns:p="http://schemas.openxmlformats.org/presentationml/2006/main">
  <p:tag name="AS_UNIQUEID" val="217"/>
</p:tagLst>
</file>

<file path=ppt/tags/tag45.xml><?xml version="1.0" encoding="utf-8"?>
<p:tagLst xmlns:p="http://schemas.openxmlformats.org/presentationml/2006/main">
  <p:tag name="AS_UNIQUEID" val="218"/>
</p:tagLst>
</file>

<file path=ppt/tags/tag46.xml><?xml version="1.0" encoding="utf-8"?>
<p:tagLst xmlns:p="http://schemas.openxmlformats.org/presentationml/2006/main">
  <p:tag name="AS_UNIQUEID" val="219"/>
</p:tagLst>
</file>

<file path=ppt/tags/tag47.xml><?xml version="1.0" encoding="utf-8"?>
<p:tagLst xmlns:p="http://schemas.openxmlformats.org/presentationml/2006/main">
  <p:tag name="AS_UNIQUEID" val="220"/>
</p:tagLst>
</file>

<file path=ppt/tags/tag48.xml><?xml version="1.0" encoding="utf-8"?>
<p:tagLst xmlns:p="http://schemas.openxmlformats.org/presentationml/2006/main">
  <p:tag name="AS_UNIQUEID" val="221"/>
</p:tagLst>
</file>

<file path=ppt/tags/tag49.xml><?xml version="1.0" encoding="utf-8"?>
<p:tagLst xmlns:p="http://schemas.openxmlformats.org/presentationml/2006/main">
  <p:tag name="AS_UNIQUEID" val="223"/>
</p:tagLst>
</file>

<file path=ppt/tags/tag5.xml><?xml version="1.0" encoding="utf-8"?>
<p:tagLst xmlns:p="http://schemas.openxmlformats.org/presentationml/2006/main">
  <p:tag name="AS_UNIQUEID" val="170"/>
</p:tagLst>
</file>

<file path=ppt/tags/tag50.xml><?xml version="1.0" encoding="utf-8"?>
<p:tagLst xmlns:p="http://schemas.openxmlformats.org/presentationml/2006/main">
  <p:tag name="AS_UNIQUEID" val="224"/>
</p:tagLst>
</file>

<file path=ppt/tags/tag51.xml><?xml version="1.0" encoding="utf-8"?>
<p:tagLst xmlns:p="http://schemas.openxmlformats.org/presentationml/2006/main">
  <p:tag name="AS_UNIQUEID" val="225"/>
</p:tagLst>
</file>

<file path=ppt/tags/tag52.xml><?xml version="1.0" encoding="utf-8"?>
<p:tagLst xmlns:p="http://schemas.openxmlformats.org/presentationml/2006/main">
  <p:tag name="AS_UNIQUEID" val="226"/>
</p:tagLst>
</file>

<file path=ppt/tags/tag53.xml><?xml version="1.0" encoding="utf-8"?>
<p:tagLst xmlns:p="http://schemas.openxmlformats.org/presentationml/2006/main">
  <p:tag name="AS_UNIQUEID" val="227"/>
</p:tagLst>
</file>

<file path=ppt/tags/tag54.xml><?xml version="1.0" encoding="utf-8"?>
<p:tagLst xmlns:p="http://schemas.openxmlformats.org/presentationml/2006/main">
  <p:tag name="AS_UNIQUEID" val="229"/>
</p:tagLst>
</file>

<file path=ppt/tags/tag55.xml><?xml version="1.0" encoding="utf-8"?>
<p:tagLst xmlns:p="http://schemas.openxmlformats.org/presentationml/2006/main">
  <p:tag name="AS_UNIQUEID" val="230"/>
</p:tagLst>
</file>

<file path=ppt/tags/tag56.xml><?xml version="1.0" encoding="utf-8"?>
<p:tagLst xmlns:p="http://schemas.openxmlformats.org/presentationml/2006/main">
  <p:tag name="AS_UNIQUEID" val="231"/>
</p:tagLst>
</file>

<file path=ppt/tags/tag57.xml><?xml version="1.0" encoding="utf-8"?>
<p:tagLst xmlns:p="http://schemas.openxmlformats.org/presentationml/2006/main">
  <p:tag name="AS_UNIQUEID" val="232"/>
</p:tagLst>
</file>

<file path=ppt/tags/tag58.xml><?xml version="1.0" encoding="utf-8"?>
<p:tagLst xmlns:p="http://schemas.openxmlformats.org/presentationml/2006/main">
  <p:tag name="AS_UNIQUEID" val="233"/>
</p:tagLst>
</file>

<file path=ppt/tags/tag59.xml><?xml version="1.0" encoding="utf-8"?>
<p:tagLst xmlns:p="http://schemas.openxmlformats.org/presentationml/2006/main">
  <p:tag name="AS_UNIQUEID" val="235"/>
</p:tagLst>
</file>

<file path=ppt/tags/tag6.xml><?xml version="1.0" encoding="utf-8"?>
<p:tagLst xmlns:p="http://schemas.openxmlformats.org/presentationml/2006/main">
  <p:tag name="AS_UNIQUEID" val="172"/>
</p:tagLst>
</file>

<file path=ppt/tags/tag60.xml><?xml version="1.0" encoding="utf-8"?>
<p:tagLst xmlns:p="http://schemas.openxmlformats.org/presentationml/2006/main">
  <p:tag name="AS_UNIQUEID" val="236"/>
</p:tagLst>
</file>

<file path=ppt/tags/tag61.xml><?xml version="1.0" encoding="utf-8"?>
<p:tagLst xmlns:p="http://schemas.openxmlformats.org/presentationml/2006/main">
  <p:tag name="AS_UNIQUEID" val="237"/>
</p:tagLst>
</file>

<file path=ppt/tags/tag62.xml><?xml version="1.0" encoding="utf-8"?>
<p:tagLst xmlns:p="http://schemas.openxmlformats.org/presentationml/2006/main">
  <p:tag name="AS_UNIQUEID" val="238"/>
</p:tagLst>
</file>

<file path=ppt/tags/tag63.xml><?xml version="1.0" encoding="utf-8"?>
<p:tagLst xmlns:p="http://schemas.openxmlformats.org/presentationml/2006/main">
  <p:tag name="AS_UNIQUEID" val="239"/>
</p:tagLst>
</file>

<file path=ppt/tags/tag64.xml><?xml version="1.0" encoding="utf-8"?>
<p:tagLst xmlns:p="http://schemas.openxmlformats.org/presentationml/2006/main">
  <p:tag name="AS_UNIQUEID" val="241"/>
</p:tagLst>
</file>

<file path=ppt/tags/tag65.xml><?xml version="1.0" encoding="utf-8"?>
<p:tagLst xmlns:p="http://schemas.openxmlformats.org/presentationml/2006/main">
  <p:tag name="AS_UNIQUEID" val="242"/>
</p:tagLst>
</file>

<file path=ppt/tags/tag66.xml><?xml version="1.0" encoding="utf-8"?>
<p:tagLst xmlns:p="http://schemas.openxmlformats.org/presentationml/2006/main">
  <p:tag name="AS_UNIQUEID" val="243"/>
</p:tagLst>
</file>

<file path=ppt/tags/tag67.xml><?xml version="1.0" encoding="utf-8"?>
<p:tagLst xmlns:p="http://schemas.openxmlformats.org/presentationml/2006/main">
  <p:tag name="AS_UNIQUEID" val="244"/>
</p:tagLst>
</file>

<file path=ppt/tags/tag68.xml><?xml version="1.0" encoding="utf-8"?>
<p:tagLst xmlns:p="http://schemas.openxmlformats.org/presentationml/2006/main">
  <p:tag name="AS_UNIQUEID" val="245"/>
</p:tagLst>
</file>

<file path=ppt/tags/tag69.xml><?xml version="1.0" encoding="utf-8"?>
<p:tagLst xmlns:p="http://schemas.openxmlformats.org/presentationml/2006/main">
  <p:tag name="AS_UNIQUEID" val="247"/>
</p:tagLst>
</file>

<file path=ppt/tags/tag7.xml><?xml version="1.0" encoding="utf-8"?>
<p:tagLst xmlns:p="http://schemas.openxmlformats.org/presentationml/2006/main">
  <p:tag name="AS_UNIQUEID" val="173"/>
</p:tagLst>
</file>

<file path=ppt/tags/tag70.xml><?xml version="1.0" encoding="utf-8"?>
<p:tagLst xmlns:p="http://schemas.openxmlformats.org/presentationml/2006/main">
  <p:tag name="AS_UNIQUEID" val="248"/>
</p:tagLst>
</file>

<file path=ppt/tags/tag71.xml><?xml version="1.0" encoding="utf-8"?>
<p:tagLst xmlns:p="http://schemas.openxmlformats.org/presentationml/2006/main">
  <p:tag name="AS_UNIQUEID" val="249"/>
</p:tagLst>
</file>

<file path=ppt/tags/tag72.xml><?xml version="1.0" encoding="utf-8"?>
<p:tagLst xmlns:p="http://schemas.openxmlformats.org/presentationml/2006/main">
  <p:tag name="AS_UNIQUEID" val="250"/>
</p:tagLst>
</file>

<file path=ppt/tags/tag73.xml><?xml version="1.0" encoding="utf-8"?>
<p:tagLst xmlns:p="http://schemas.openxmlformats.org/presentationml/2006/main">
  <p:tag name="AS_UNIQUEID" val="251"/>
</p:tagLst>
</file>

<file path=ppt/tags/tag74.xml><?xml version="1.0" encoding="utf-8"?>
<p:tagLst xmlns:p="http://schemas.openxmlformats.org/presentationml/2006/main">
  <p:tag name="AS_UNIQUEID" val="252"/>
</p:tagLst>
</file>

<file path=ppt/tags/tag75.xml><?xml version="1.0" encoding="utf-8"?>
<p:tagLst xmlns:p="http://schemas.openxmlformats.org/presentationml/2006/main">
  <p:tag name="AS_UNIQUEID" val="254"/>
</p:tagLst>
</file>

<file path=ppt/tags/tag76.xml><?xml version="1.0" encoding="utf-8"?>
<p:tagLst xmlns:p="http://schemas.openxmlformats.org/presentationml/2006/main">
  <p:tag name="AS_UNIQUEID" val="255"/>
</p:tagLst>
</file>

<file path=ppt/tags/tag77.xml><?xml version="1.0" encoding="utf-8"?>
<p:tagLst xmlns:p="http://schemas.openxmlformats.org/presentationml/2006/main">
  <p:tag name="AS_UNIQUEID" val="256"/>
</p:tagLst>
</file>

<file path=ppt/tags/tag78.xml><?xml version="1.0" encoding="utf-8"?>
<p:tagLst xmlns:p="http://schemas.openxmlformats.org/presentationml/2006/main">
  <p:tag name="AS_UNIQUEID" val="257"/>
</p:tagLst>
</file>

<file path=ppt/tags/tag79.xml><?xml version="1.0" encoding="utf-8"?>
<p:tagLst xmlns:p="http://schemas.openxmlformats.org/presentationml/2006/main">
  <p:tag name="AS_UNIQUEID" val="258"/>
</p:tagLst>
</file>

<file path=ppt/tags/tag8.xml><?xml version="1.0" encoding="utf-8"?>
<p:tagLst xmlns:p="http://schemas.openxmlformats.org/presentationml/2006/main">
  <p:tag name="AS_UNIQUEID" val="174"/>
</p:tagLst>
</file>

<file path=ppt/tags/tag80.xml><?xml version="1.0" encoding="utf-8"?>
<p:tagLst xmlns:p="http://schemas.openxmlformats.org/presentationml/2006/main">
  <p:tag name="AS_UNIQUEID" val="260"/>
</p:tagLst>
</file>

<file path=ppt/tags/tag81.xml><?xml version="1.0" encoding="utf-8"?>
<p:tagLst xmlns:p="http://schemas.openxmlformats.org/presentationml/2006/main">
  <p:tag name="AS_UNIQUEID" val="261"/>
</p:tagLst>
</file>

<file path=ppt/tags/tag82.xml><?xml version="1.0" encoding="utf-8"?>
<p:tagLst xmlns:p="http://schemas.openxmlformats.org/presentationml/2006/main">
  <p:tag name="AS_UNIQUEID" val="262"/>
</p:tagLst>
</file>

<file path=ppt/tags/tag83.xml><?xml version="1.0" encoding="utf-8"?>
<p:tagLst xmlns:p="http://schemas.openxmlformats.org/presentationml/2006/main">
  <p:tag name="AS_UNIQUEID" val="263"/>
</p:tagLst>
</file>

<file path=ppt/tags/tag84.xml><?xml version="1.0" encoding="utf-8"?>
<p:tagLst xmlns:p="http://schemas.openxmlformats.org/presentationml/2006/main">
  <p:tag name="AS_UNIQUEID" val="264"/>
</p:tagLst>
</file>

<file path=ppt/tags/tag85.xml><?xml version="1.0" encoding="utf-8"?>
<p:tagLst xmlns:p="http://schemas.openxmlformats.org/presentationml/2006/main">
  <p:tag name="AS_UNIQUEID" val="265"/>
</p:tagLst>
</file>

<file path=ppt/tags/tag86.xml><?xml version="1.0" encoding="utf-8"?>
<p:tagLst xmlns:p="http://schemas.openxmlformats.org/presentationml/2006/main">
  <p:tag name="AS_UNIQUEID" val="267"/>
</p:tagLst>
</file>

<file path=ppt/tags/tag87.xml><?xml version="1.0" encoding="utf-8"?>
<p:tagLst xmlns:p="http://schemas.openxmlformats.org/presentationml/2006/main">
  <p:tag name="AS_UNIQUEID" val="268"/>
</p:tagLst>
</file>

<file path=ppt/tags/tag88.xml><?xml version="1.0" encoding="utf-8"?>
<p:tagLst xmlns:p="http://schemas.openxmlformats.org/presentationml/2006/main">
  <p:tag name="AS_UNIQUEID" val="269"/>
</p:tagLst>
</file>

<file path=ppt/tags/tag89.xml><?xml version="1.0" encoding="utf-8"?>
<p:tagLst xmlns:p="http://schemas.openxmlformats.org/presentationml/2006/main">
  <p:tag name="AS_UNIQUEID" val="270"/>
</p:tagLst>
</file>

<file path=ppt/tags/tag9.xml><?xml version="1.0" encoding="utf-8"?>
<p:tagLst xmlns:p="http://schemas.openxmlformats.org/presentationml/2006/main">
  <p:tag name="AS_UNIQUEID" val="175"/>
</p:tagLst>
</file>

<file path=ppt/tags/tag90.xml><?xml version="1.0" encoding="utf-8"?>
<p:tagLst xmlns:p="http://schemas.openxmlformats.org/presentationml/2006/main">
  <p:tag name="AS_UNIQUEID" val="271"/>
</p:tagLst>
</file>

<file path=ppt/tags/tag91.xml><?xml version="1.0" encoding="utf-8"?>
<p:tagLst xmlns:p="http://schemas.openxmlformats.org/presentationml/2006/main">
  <p:tag name="AS_UNIQUEID" val="272"/>
</p:tagLst>
</file>

<file path=ppt/tags/tag92.xml><?xml version="1.0" encoding="utf-8"?>
<p:tagLst xmlns:p="http://schemas.openxmlformats.org/presentationml/2006/main">
  <p:tag name="AS_UNIQUEID" val="273"/>
</p:tagLst>
</file>

<file path=ppt/tags/tag93.xml><?xml version="1.0" encoding="utf-8"?>
<p:tagLst xmlns:p="http://schemas.openxmlformats.org/presentationml/2006/main">
  <p:tag name="AS_UNIQUEID" val="274"/>
</p:tagLst>
</file>

<file path=ppt/tags/tag94.xml><?xml version="1.0" encoding="utf-8"?>
<p:tagLst xmlns:p="http://schemas.openxmlformats.org/presentationml/2006/main">
  <p:tag name="AS_UNIQUEID" val="276"/>
</p:tagLst>
</file>

<file path=ppt/tags/tag95.xml><?xml version="1.0" encoding="utf-8"?>
<p:tagLst xmlns:p="http://schemas.openxmlformats.org/presentationml/2006/main">
  <p:tag name="AS_UNIQUEID" val="277"/>
</p:tagLst>
</file>

<file path=ppt/tags/tag96.xml><?xml version="1.0" encoding="utf-8"?>
<p:tagLst xmlns:p="http://schemas.openxmlformats.org/presentationml/2006/main">
  <p:tag name="AS_UNIQUEID" val="278"/>
</p:tagLst>
</file>

<file path=ppt/tags/tag97.xml><?xml version="1.0" encoding="utf-8"?>
<p:tagLst xmlns:p="http://schemas.openxmlformats.org/presentationml/2006/main">
  <p:tag name="AS_UNIQUEID" val="279"/>
</p:tagLst>
</file>

<file path=ppt/tags/tag98.xml><?xml version="1.0" encoding="utf-8"?>
<p:tagLst xmlns:p="http://schemas.openxmlformats.org/presentationml/2006/main">
  <p:tag name="AS_UNIQUEID" val="281"/>
</p:tagLst>
</file>

<file path=ppt/tags/tag99.xml><?xml version="1.0" encoding="utf-8"?>
<p:tagLst xmlns:p="http://schemas.openxmlformats.org/presentationml/2006/main">
  <p:tag name="AS_UNIQUEID" val="28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17920</Words>
  <Application>WPS 演示</Application>
  <PresentationFormat/>
  <Paragraphs>392</Paragraphs>
  <Slides>42</Slides>
  <Notes>35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42</vt:i4>
      </vt:variant>
    </vt:vector>
  </HeadingPairs>
  <TitlesOfParts>
    <vt:vector size="56" baseType="lpstr">
      <vt:lpstr>Arial</vt:lpstr>
      <vt:lpstr>宋体</vt:lpstr>
      <vt:lpstr>Wingdings</vt:lpstr>
      <vt:lpstr>微软雅黑</vt:lpstr>
      <vt:lpstr>Arial</vt:lpstr>
      <vt:lpstr>Times New Roman</vt:lpstr>
      <vt:lpstr>Calibri</vt:lpstr>
      <vt:lpstr>Arial Unicode MS</vt:lpstr>
      <vt:lpstr>Calibri Light</vt:lpstr>
      <vt:lpstr>HelveticaNeue</vt:lpstr>
      <vt:lpstr>Shit Happens</vt:lpstr>
      <vt:lpstr>华文新魏</vt:lpstr>
      <vt:lpstr>Office Theme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南山有谷堆</cp:lastModifiedBy>
  <cp:revision>72</cp:revision>
  <cp:lastPrinted>2021-10-24T20:52:00Z</cp:lastPrinted>
  <dcterms:created xsi:type="dcterms:W3CDTF">2021-10-24T20:52:00Z</dcterms:created>
  <dcterms:modified xsi:type="dcterms:W3CDTF">2023-09-14T02:14:32Z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09761F172DFE4D21862D5449302CA503</vt:lpwstr>
  </property>
  <property fmtid="{D5CDD505-2E9C-101B-9397-08002B2CF9AE}" pid="7" name="KSOProductBuildVer">
    <vt:lpwstr>2052-11.8.2.8506</vt:lpwstr>
  </property>
</Properties>
</file>