
<file path=[Content_Types].xml><?xml version="1.0" encoding="utf-8"?>
<Types xmlns="http://schemas.openxmlformats.org/package/2006/content-types">
  <Default Extension="png" ContentType="image/png"/>
  <Default Extension="jpeg" ContentType="image/jpe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72" r:id="rId3"/>
    <p:sldId id="256" r:id="rId4"/>
    <p:sldId id="262" r:id="rId5"/>
    <p:sldId id="257" r:id="rId6"/>
    <p:sldId id="264" r:id="rId7"/>
    <p:sldId id="258" r:id="rId8"/>
    <p:sldId id="261" r:id="rId9"/>
    <p:sldId id="260" r:id="rId10"/>
    <p:sldId id="263" r:id="rId11"/>
    <p:sldId id="259" r:id="rId12"/>
    <p:sldId id="266" r:id="rId13"/>
    <p:sldId id="265" r:id="rId1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58"/>
        <p:guide pos="3840"/>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image" Target="../media/image1.png"/><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pic>
        <p:nvPicPr>
          <p:cNvPr id="12" name="图片 11" descr="水印"/>
          <p:cNvPicPr>
            <a:picLocks noChangeAspect="1"/>
          </p:cNvPicPr>
          <p:nvPr userDrawn="1"/>
        </p:nvPicPr>
        <p:blipFill>
          <a:blip r:embed="rId17"/>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7.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63.xml"/><Relationship Id="rId1" Type="http://schemas.openxmlformats.org/officeDocument/2006/relationships/tags" Target="../tags/tag6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66.xml"/><Relationship Id="rId4" Type="http://schemas.openxmlformats.org/officeDocument/2006/relationships/image" Target="../media/image3.png"/><Relationship Id="rId3" Type="http://schemas.openxmlformats.org/officeDocument/2006/relationships/tags" Target="../tags/tag65.xml"/><Relationship Id="rId2" Type="http://schemas.microsoft.com/office/2007/relationships/media" Target="../media/media1.mp3"/><Relationship Id="rId1" Type="http://schemas.openxmlformats.org/officeDocument/2006/relationships/audio" Target="../media/media1.mp3"/></Relationships>
</file>

<file path=ppt/slides/_rels/slide5.xml.rels><?xml version="1.0" encoding="UTF-8" standalone="yes"?>
<Relationships xmlns="http://schemas.openxmlformats.org/package/2006/relationships"><Relationship Id="rId9" Type="http://schemas.microsoft.com/office/2007/relationships/media" Target="../media/media2.mp3"/><Relationship Id="rId8" Type="http://schemas.openxmlformats.org/officeDocument/2006/relationships/audio" Target="../media/media2.mp3"/><Relationship Id="rId7" Type="http://schemas.openxmlformats.org/officeDocument/2006/relationships/tags" Target="../tags/tag73.xml"/><Relationship Id="rId6" Type="http://schemas.openxmlformats.org/officeDocument/2006/relationships/tags" Target="../tags/tag72.xml"/><Relationship Id="rId5" Type="http://schemas.openxmlformats.org/officeDocument/2006/relationships/tags" Target="../tags/tag71.xml"/><Relationship Id="rId4" Type="http://schemas.openxmlformats.org/officeDocument/2006/relationships/tags" Target="../tags/tag70.xml"/><Relationship Id="rId3" Type="http://schemas.openxmlformats.org/officeDocument/2006/relationships/tags" Target="../tags/tag69.xml"/><Relationship Id="rId2" Type="http://schemas.openxmlformats.org/officeDocument/2006/relationships/tags" Target="../tags/tag68.xml"/><Relationship Id="rId14" Type="http://schemas.openxmlformats.org/officeDocument/2006/relationships/slideLayout" Target="../slideLayouts/slideLayout2.xml"/><Relationship Id="rId13" Type="http://schemas.openxmlformats.org/officeDocument/2006/relationships/tags" Target="../tags/tag75.xml"/><Relationship Id="rId12" Type="http://schemas.openxmlformats.org/officeDocument/2006/relationships/tags" Target="../tags/tag74.xml"/><Relationship Id="rId11" Type="http://schemas.openxmlformats.org/officeDocument/2006/relationships/image" Target="../media/image4.png"/><Relationship Id="rId10" Type="http://schemas.openxmlformats.org/officeDocument/2006/relationships/image" Target="../media/image3.png"/><Relationship Id="rId1" Type="http://schemas.openxmlformats.org/officeDocument/2006/relationships/tags" Target="../tags/tag67.xml"/></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image" Target="../media/image3.png"/><Relationship Id="rId4" Type="http://schemas.openxmlformats.org/officeDocument/2006/relationships/tags" Target="../tags/tag76.xml"/><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82.xml"/><Relationship Id="rId7" Type="http://schemas.openxmlformats.org/officeDocument/2006/relationships/tags" Target="../tags/tag81.xml"/><Relationship Id="rId6" Type="http://schemas.openxmlformats.org/officeDocument/2006/relationships/tags" Target="../tags/tag80.xml"/><Relationship Id="rId5" Type="http://schemas.openxmlformats.org/officeDocument/2006/relationships/image" Target="../media/image3.png"/><Relationship Id="rId4" Type="http://schemas.openxmlformats.org/officeDocument/2006/relationships/tags" Target="../tags/tag79.xml"/><Relationship Id="rId3" Type="http://schemas.microsoft.com/office/2007/relationships/media" Target="../media/media1.mp3"/><Relationship Id="rId2" Type="http://schemas.openxmlformats.org/officeDocument/2006/relationships/audio" Target="../media/media1.mp3"/><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9" Type="http://schemas.openxmlformats.org/officeDocument/2006/relationships/tags" Target="../tags/tag85.xml"/><Relationship Id="rId8" Type="http://schemas.openxmlformats.org/officeDocument/2006/relationships/image" Target="../media/image7.png"/><Relationship Id="rId7" Type="http://schemas.openxmlformats.org/officeDocument/2006/relationships/image" Target="../media/image6.png"/><Relationship Id="rId6" Type="http://schemas.openxmlformats.org/officeDocument/2006/relationships/image" Target="../media/image3.png"/><Relationship Id="rId5" Type="http://schemas.openxmlformats.org/officeDocument/2006/relationships/tags" Target="../tags/tag84.xml"/><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5.png"/><Relationship Id="rId11" Type="http://schemas.openxmlformats.org/officeDocument/2006/relationships/slideLayout" Target="../slideLayouts/slideLayout2.xml"/><Relationship Id="rId10" Type="http://schemas.openxmlformats.org/officeDocument/2006/relationships/tags" Target="../tags/tag86.xml"/><Relationship Id="rId1" Type="http://schemas.openxmlformats.org/officeDocument/2006/relationships/tags" Target="../tags/tag83.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ags" Target="../tags/tag93.xml"/><Relationship Id="rId6" Type="http://schemas.openxmlformats.org/officeDocument/2006/relationships/tags" Target="../tags/tag92.xml"/><Relationship Id="rId5" Type="http://schemas.openxmlformats.org/officeDocument/2006/relationships/tags" Target="../tags/tag91.xml"/><Relationship Id="rId4" Type="http://schemas.openxmlformats.org/officeDocument/2006/relationships/tags" Target="../tags/tag90.xml"/><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内容占位符 6"/>
          <p:cNvSpPr/>
          <p:nvPr>
            <p:ph idx="1"/>
          </p:nvPr>
        </p:nvSpPr>
        <p:spPr>
          <a:xfrm>
            <a:off x="-635" y="1182370"/>
            <a:ext cx="11927840" cy="3708400"/>
          </a:xfrm>
        </p:spPr>
        <p:style>
          <a:lnRef idx="2">
            <a:schemeClr val="accent2"/>
          </a:lnRef>
          <a:fillRef idx="2">
            <a:schemeClr val="accent2"/>
          </a:fillRef>
          <a:effectRef idx="0">
            <a:srgbClr val="FFFFFF"/>
          </a:effectRef>
          <a:fontRef idx="minor">
            <a:schemeClr val="lt1"/>
          </a:fontRef>
        </p:style>
        <p:txBody>
          <a:bodyPr>
            <a:scene3d>
              <a:camera prst="orthographicFront"/>
              <a:lightRig rig="threePt" dir="t"/>
            </a:scene3d>
          </a:bodyPr>
          <a:p>
            <a:pPr marL="0" indent="0">
              <a:buNone/>
            </a:pPr>
            <a:r>
              <a:rPr lang="zh-CN" altLang="en-US" sz="2000">
                <a:solidFill>
                  <a:schemeClr val="tx1"/>
                </a:solidFill>
                <a:effectLst>
                  <a:outerShdw blurRad="38100" dist="19050" dir="2700000" algn="tl" rotWithShape="0">
                    <a:schemeClr val="dk1">
                      <a:alpha val="40000"/>
                    </a:schemeClr>
                  </a:outerShdw>
                </a:effectLst>
              </a:rPr>
              <a:t>Self-assessment(自我评估)</a:t>
            </a:r>
            <a:endParaRPr lang="zh-CN" altLang="en-US" sz="2000">
              <a:solidFill>
                <a:schemeClr val="tx1"/>
              </a:solidFill>
              <a:effectLst>
                <a:outerShdw blurRad="38100" dist="19050" dir="2700000" algn="tl" rotWithShape="0">
                  <a:schemeClr val="dk1">
                    <a:alpha val="40000"/>
                  </a:schemeClr>
                </a:outerShdw>
              </a:effectLst>
            </a:endParaRPr>
          </a:p>
          <a:p>
            <a:pPr marL="0" indent="0">
              <a:buNone/>
            </a:pPr>
            <a:r>
              <a:rPr lang="zh-CN" altLang="en-US" sz="2000">
                <a:solidFill>
                  <a:schemeClr val="tx1"/>
                </a:solidFill>
                <a:effectLst>
                  <a:outerShdw blurRad="38100" dist="19050" dir="2700000" algn="tl" rotWithShape="0">
                    <a:schemeClr val="dk1">
                      <a:alpha val="40000"/>
                    </a:schemeClr>
                  </a:outerShdw>
                </a:effectLst>
              </a:rPr>
              <a:t>1.Have you mastered how to change to the best state for listening？</a:t>
            </a:r>
            <a:endParaRPr lang="zh-CN" altLang="en-US" sz="2000">
              <a:solidFill>
                <a:schemeClr val="tx1"/>
              </a:solidFill>
              <a:effectLst>
                <a:outerShdw blurRad="38100" dist="19050" dir="2700000" algn="tl" rotWithShape="0">
                  <a:schemeClr val="dk1">
                    <a:alpha val="40000"/>
                  </a:schemeClr>
                </a:outerShdw>
              </a:effectLst>
            </a:endParaRPr>
          </a:p>
          <a:p>
            <a:pPr marL="0" indent="0">
              <a:buNone/>
            </a:pPr>
            <a:r>
              <a:rPr lang="zh-CN" altLang="en-US" sz="2000">
                <a:solidFill>
                  <a:schemeClr val="tx1"/>
                </a:solidFill>
                <a:effectLst>
                  <a:outerShdw blurRad="38100" dist="19050" dir="2700000" algn="tl" rotWithShape="0">
                    <a:schemeClr val="dk1">
                      <a:alpha val="40000"/>
                    </a:schemeClr>
                  </a:outerShdw>
                </a:effectLst>
              </a:rPr>
              <a:t>2.Have you kept it in mind to read the questions  in advance and as fast as possible?</a:t>
            </a:r>
            <a:endParaRPr lang="zh-CN" altLang="en-US" sz="2000">
              <a:solidFill>
                <a:schemeClr val="tx1"/>
              </a:solidFill>
              <a:effectLst>
                <a:outerShdw blurRad="38100" dist="19050" dir="2700000" algn="tl" rotWithShape="0">
                  <a:schemeClr val="dk1">
                    <a:alpha val="40000"/>
                  </a:schemeClr>
                </a:outerShdw>
              </a:effectLst>
            </a:endParaRPr>
          </a:p>
          <a:p>
            <a:pPr marL="0" indent="0">
              <a:buNone/>
            </a:pPr>
            <a:r>
              <a:rPr lang="zh-CN" altLang="en-US" sz="2000">
                <a:solidFill>
                  <a:schemeClr val="tx1"/>
                </a:solidFill>
                <a:effectLst>
                  <a:outerShdw blurRad="38100" dist="19050" dir="2700000" algn="tl" rotWithShape="0">
                    <a:schemeClr val="dk1">
                      <a:alpha val="40000"/>
                    </a:schemeClr>
                  </a:outerShdw>
                </a:effectLst>
              </a:rPr>
              <a:t>3.</a:t>
            </a:r>
            <a:r>
              <a:rPr lang="zh-CN" altLang="en-US" sz="2000">
                <a:solidFill>
                  <a:schemeClr val="tx1"/>
                </a:solidFill>
                <a:effectLst>
                  <a:outerShdw blurRad="38100" dist="19050" dir="2700000" algn="tl" rotWithShape="0">
                    <a:schemeClr val="dk1">
                      <a:alpha val="40000"/>
                    </a:schemeClr>
                  </a:outerShdw>
                </a:effectLst>
                <a:sym typeface="+mn-ea"/>
              </a:rPr>
              <a:t>Can you do the prediction ?</a:t>
            </a:r>
            <a:endParaRPr lang="zh-CN" altLang="en-US" sz="2000">
              <a:solidFill>
                <a:schemeClr val="tx1"/>
              </a:solidFill>
              <a:effectLst>
                <a:outerShdw blurRad="38100" dist="19050" dir="2700000" algn="tl" rotWithShape="0">
                  <a:schemeClr val="dk1">
                    <a:alpha val="40000"/>
                  </a:schemeClr>
                </a:outerShdw>
              </a:effectLst>
            </a:endParaRPr>
          </a:p>
          <a:p>
            <a:pPr marL="0" indent="0">
              <a:buNone/>
            </a:pPr>
            <a:r>
              <a:rPr lang="en-US" altLang="zh-CN" sz="2000">
                <a:solidFill>
                  <a:schemeClr val="tx1"/>
                </a:solidFill>
                <a:effectLst>
                  <a:outerShdw blurRad="38100" dist="19050" dir="2700000" algn="tl" rotWithShape="0">
                    <a:schemeClr val="dk1">
                      <a:alpha val="40000"/>
                    </a:schemeClr>
                  </a:outerShdw>
                </a:effectLst>
              </a:rPr>
              <a:t>4. </a:t>
            </a:r>
            <a:r>
              <a:rPr lang="zh-CN" altLang="en-US" sz="2000">
                <a:solidFill>
                  <a:schemeClr val="tx1"/>
                </a:solidFill>
                <a:effectLst>
                  <a:outerShdw blurRad="38100" dist="19050" dir="2700000" algn="tl" rotWithShape="0">
                    <a:schemeClr val="dk1">
                      <a:alpha val="40000"/>
                    </a:schemeClr>
                  </a:outerShdw>
                </a:effectLst>
              </a:rPr>
              <a:t>Have you learned to read the questions and choices for pronunciations and meanings?</a:t>
            </a:r>
            <a:endParaRPr lang="zh-CN" altLang="en-US" sz="2000">
              <a:solidFill>
                <a:schemeClr val="tx1"/>
              </a:solidFill>
              <a:effectLst>
                <a:outerShdw blurRad="38100" dist="19050" dir="2700000" algn="tl" rotWithShape="0">
                  <a:schemeClr val="dk1">
                    <a:alpha val="40000"/>
                  </a:schemeClr>
                </a:outerShdw>
              </a:effectLst>
            </a:endParaRPr>
          </a:p>
          <a:p>
            <a:pPr marL="0" indent="0">
              <a:buNone/>
            </a:pPr>
            <a:r>
              <a:rPr lang="en-US" altLang="zh-CN" sz="2000">
                <a:solidFill>
                  <a:schemeClr val="tx1"/>
                </a:solidFill>
                <a:effectLst>
                  <a:outerShdw blurRad="38100" dist="19050" dir="2700000" algn="tl" rotWithShape="0">
                    <a:schemeClr val="dk1">
                      <a:alpha val="40000"/>
                    </a:schemeClr>
                  </a:outerShdw>
                </a:effectLst>
              </a:rPr>
              <a:t>5</a:t>
            </a:r>
            <a:r>
              <a:rPr lang="zh-CN" altLang="en-US" sz="2000">
                <a:solidFill>
                  <a:schemeClr val="tx1"/>
                </a:solidFill>
                <a:effectLst>
                  <a:outerShdw blurRad="38100" dist="19050" dir="2700000" algn="tl" rotWithShape="0">
                    <a:schemeClr val="dk1">
                      <a:alpha val="40000"/>
                    </a:schemeClr>
                  </a:outerShdw>
                </a:effectLst>
              </a:rPr>
              <a:t>.Can you remember to check the texts to learn new words and read</a:t>
            </a:r>
            <a:r>
              <a:rPr lang="en-US" altLang="zh-CN" sz="2000">
                <a:solidFill>
                  <a:schemeClr val="tx1"/>
                </a:solidFill>
                <a:effectLst>
                  <a:outerShdw blurRad="38100" dist="19050" dir="2700000" algn="tl" rotWithShape="0">
                    <a:schemeClr val="dk1">
                      <a:alpha val="40000"/>
                    </a:schemeClr>
                  </a:outerShdw>
                </a:effectLst>
              </a:rPr>
              <a:t> the texts</a:t>
            </a:r>
            <a:r>
              <a:rPr lang="zh-CN" altLang="en-US" sz="2000">
                <a:solidFill>
                  <a:schemeClr val="tx1"/>
                </a:solidFill>
                <a:effectLst>
                  <a:outerShdw blurRad="38100" dist="19050" dir="2700000" algn="tl" rotWithShape="0">
                    <a:schemeClr val="dk1">
                      <a:alpha val="40000"/>
                    </a:schemeClr>
                  </a:outerShdw>
                </a:effectLst>
              </a:rPr>
              <a:t>?</a:t>
            </a:r>
            <a:endParaRPr lang="zh-CN" altLang="en-US" sz="2000">
              <a:solidFill>
                <a:schemeClr val="tx1"/>
              </a:solidFill>
              <a:effectLst>
                <a:outerShdw blurRad="38100" dist="19050" dir="2700000" algn="tl" rotWithShape="0">
                  <a:schemeClr val="dk1">
                    <a:alpha val="40000"/>
                  </a:schemeClr>
                </a:outerShdw>
              </a:effectLst>
            </a:endParaRPr>
          </a:p>
          <a:p>
            <a:pPr marL="0" indent="0">
              <a:buNone/>
            </a:pPr>
            <a:endParaRPr lang="zh-CN" altLang="en-US" sz="2000">
              <a:solidFill>
                <a:schemeClr val="tx1"/>
              </a:solidFill>
              <a:effectLst>
                <a:outerShdw blurRad="38100" dist="19050" dir="2700000" algn="tl" rotWithShape="0">
                  <a:schemeClr val="dk1">
                    <a:alpha val="40000"/>
                  </a:schemeClr>
                </a:outerShdw>
              </a:effectLst>
            </a:endParaRPr>
          </a:p>
        </p:txBody>
      </p:sp>
      <p:sp>
        <p:nvSpPr>
          <p:cNvPr id="8" name="文本框 7"/>
          <p:cNvSpPr txBox="1"/>
          <p:nvPr/>
        </p:nvSpPr>
        <p:spPr>
          <a:xfrm>
            <a:off x="1794510" y="208280"/>
            <a:ext cx="9961245" cy="829945"/>
          </a:xfrm>
          <a:prstGeom prst="rect">
            <a:avLst/>
          </a:prstGeom>
          <a:noFill/>
        </p:spPr>
        <p:txBody>
          <a:bodyPr wrap="square" rtlCol="0" anchor="t">
            <a:spAutoFit/>
          </a:bodyPr>
          <a:p>
            <a:r>
              <a:rPr lang="en-US" altLang="zh-CN" sz="4800" b="1">
                <a:sym typeface="+mn-ea"/>
              </a:rPr>
              <a:t>Good Habits for Listening</a:t>
            </a:r>
            <a:endParaRPr lang="en-US" altLang="zh-CN" sz="4800" b="1">
              <a:sym typeface="+mn-ea"/>
            </a:endParaRPr>
          </a:p>
        </p:txBody>
      </p:sp>
      <p:sp>
        <p:nvSpPr>
          <p:cNvPr id="9" name="副标题 4"/>
          <p:cNvSpPr/>
          <p:nvPr>
            <p:custDataLst>
              <p:tags r:id="rId1"/>
            </p:custDataLst>
          </p:nvPr>
        </p:nvSpPr>
        <p:spPr>
          <a:xfrm>
            <a:off x="1683385" y="5636895"/>
            <a:ext cx="10615295" cy="1472565"/>
          </a:xfrm>
          <a:prstGeom prst="rect">
            <a:avLst/>
          </a:prstGeom>
        </p:spPr>
        <p:txBody>
          <a:bodyPr vert="horz" lIns="90000" tIns="46800" rIns="90000" bIns="46800" rtlCol="0">
            <a:normAutofit lnSpcReduction="10000"/>
          </a:bodyPr>
          <a:lstStyle>
            <a:lvl1pPr marL="0" indent="0" algn="ctr" defTabSz="914400" rtl="0" eaLnBrk="1" fontAlgn="auto" latinLnBrk="0" hangingPunct="1">
              <a:lnSpc>
                <a:spcPct val="110000"/>
              </a:lnSpc>
              <a:spcBef>
                <a:spcPts val="0"/>
              </a:spcBef>
              <a:spcAft>
                <a:spcPts val="1000"/>
              </a:spcAft>
              <a:buFont typeface="Arial" panose="020B0604020202020204" pitchFamily="34" charset="0"/>
              <a:buNone/>
              <a:defRPr sz="2400" u="none" strike="noStrike" kern="1200" cap="none" spc="200" normalizeH="0" baseline="0">
                <a:solidFill>
                  <a:schemeClr val="tx1">
                    <a:lumMod val="65000"/>
                    <a:lumOff val="35000"/>
                  </a:schemeClr>
                </a:solidFill>
                <a:uFillTx/>
                <a:latin typeface="+mn-lt"/>
                <a:ea typeface="+mn-ea"/>
                <a:cs typeface="+mn-cs"/>
              </a:defRPr>
            </a:lvl1pPr>
            <a:lvl2pPr marL="457200" indent="0" algn="ctr" defTabSz="914400" rtl="0" eaLnBrk="1" fontAlgn="auto" latinLnBrk="0" hangingPunct="1">
              <a:lnSpc>
                <a:spcPct val="120000"/>
              </a:lnSpc>
              <a:spcBef>
                <a:spcPts val="0"/>
              </a:spcBef>
              <a:spcAft>
                <a:spcPts val="600"/>
              </a:spcAft>
              <a:buFont typeface="Arial" panose="020B0604020202020204" pitchFamily="34" charset="0"/>
              <a:buNone/>
              <a:tabLst>
                <a:tab pos="1609725" algn="l"/>
                <a:tab pos="1609725" algn="l"/>
                <a:tab pos="1609725" algn="l"/>
                <a:tab pos="1609725" algn="l"/>
              </a:tabLst>
              <a:defRPr sz="2000" u="none" strike="noStrike" kern="1200" cap="none" spc="150" normalizeH="0" baseline="0">
                <a:solidFill>
                  <a:schemeClr val="tx1">
                    <a:lumMod val="65000"/>
                    <a:lumOff val="35000"/>
                  </a:schemeClr>
                </a:solidFill>
                <a:uFillTx/>
                <a:latin typeface="+mn-lt"/>
                <a:ea typeface="+mn-ea"/>
                <a:cs typeface="+mn-cs"/>
              </a:defRPr>
            </a:lvl2pPr>
            <a:lvl3pPr marL="914400" indent="0" algn="ctr" defTabSz="914400" rtl="0" eaLnBrk="1" fontAlgn="auto" latinLnBrk="0" hangingPunct="1">
              <a:lnSpc>
                <a:spcPct val="120000"/>
              </a:lnSpc>
              <a:spcBef>
                <a:spcPts val="0"/>
              </a:spcBef>
              <a:spcAft>
                <a:spcPts val="600"/>
              </a:spcAft>
              <a:buFont typeface="Arial" panose="020B0604020202020204" pitchFamily="34" charset="0"/>
              <a:buNone/>
              <a:defRPr sz="1800" u="none" strike="noStrike" kern="1200" cap="none" spc="150" normalizeH="0" baseline="0">
                <a:solidFill>
                  <a:schemeClr val="tx1">
                    <a:lumMod val="65000"/>
                    <a:lumOff val="35000"/>
                  </a:schemeClr>
                </a:solidFill>
                <a:uFillTx/>
                <a:latin typeface="+mn-lt"/>
                <a:ea typeface="+mn-ea"/>
                <a:cs typeface="+mn-cs"/>
              </a:defRPr>
            </a:lvl3pPr>
            <a:lvl4pPr marL="1371600" indent="0" algn="ctr" defTabSz="914400" rtl="0" eaLnBrk="1" fontAlgn="auto" latinLnBrk="0" hangingPunct="1">
              <a:lnSpc>
                <a:spcPct val="120000"/>
              </a:lnSpc>
              <a:spcBef>
                <a:spcPts val="0"/>
              </a:spcBef>
              <a:spcAft>
                <a:spcPts val="300"/>
              </a:spcAft>
              <a:buFont typeface="Wingdings" panose="05000000000000000000" charset="0"/>
              <a:buNone/>
              <a:defRPr sz="1600" u="none" strike="noStrike" kern="1200" cap="none" spc="150" normalizeH="0" baseline="0">
                <a:solidFill>
                  <a:schemeClr val="tx1">
                    <a:lumMod val="65000"/>
                    <a:lumOff val="35000"/>
                  </a:schemeClr>
                </a:solidFill>
                <a:uFillTx/>
                <a:latin typeface="+mn-lt"/>
                <a:ea typeface="+mn-ea"/>
                <a:cs typeface="+mn-cs"/>
              </a:defRPr>
            </a:lvl4pPr>
            <a:lvl5pPr marL="1828800" indent="0" algn="ctr" defTabSz="914400" rtl="0" eaLnBrk="1" fontAlgn="auto" latinLnBrk="0" hangingPunct="1">
              <a:lnSpc>
                <a:spcPct val="120000"/>
              </a:lnSpc>
              <a:spcBef>
                <a:spcPts val="0"/>
              </a:spcBef>
              <a:spcAft>
                <a:spcPts val="300"/>
              </a:spcAft>
              <a:buFont typeface="Arial" panose="020B0604020202020204" pitchFamily="34" charset="0"/>
              <a:buNone/>
              <a:defRPr sz="1600" u="none" strike="noStrike" kern="1200" cap="none" spc="150" normalizeH="0" baseline="0">
                <a:solidFill>
                  <a:schemeClr val="tx1">
                    <a:lumMod val="65000"/>
                    <a:lumOff val="35000"/>
                  </a:schemeClr>
                </a:solidFill>
                <a:uFillTx/>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spcAft>
                <a:spcPts val="0"/>
              </a:spcAft>
            </a:pPr>
            <a:r>
              <a:rPr lang="en-US" altLang="zh-CN" b="1"/>
              <a:t>Good habits </a:t>
            </a:r>
            <a:r>
              <a:rPr lang="en-US" altLang="zh-CN"/>
              <a:t>formed at youth make all the difference</a:t>
            </a:r>
            <a:endParaRPr lang="en-US" altLang="zh-CN"/>
          </a:p>
          <a:p>
            <a:pPr>
              <a:spcAft>
                <a:spcPts val="0"/>
              </a:spcAft>
            </a:pPr>
            <a:r>
              <a:rPr lang="en-US" altLang="zh-CN"/>
              <a:t>                                                                        ------Aristotle</a:t>
            </a:r>
            <a:endParaRPr lang="en-US" altLang="zh-CN"/>
          </a:p>
          <a:p>
            <a:pPr>
              <a:spcAft>
                <a:spcPts val="0"/>
              </a:spcAft>
            </a:pPr>
            <a:r>
              <a:rPr lang="en-US" altLang="zh-CN"/>
              <a:t>                                                                           </a:t>
            </a:r>
            <a:r>
              <a:rPr lang="en-US" altLang="zh-CN" sz="1800"/>
              <a:t>     </a:t>
            </a:r>
            <a:r>
              <a:rPr lang="zh-CN" altLang="en-US" sz="1800"/>
              <a:t>亚里士多德</a:t>
            </a:r>
            <a:endParaRPr lang="zh-CN" altLang="en-US" sz="1800"/>
          </a:p>
        </p:txBody>
      </p:sp>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01060" y="162615"/>
            <a:ext cx="10969200" cy="4759200"/>
          </a:xfrm>
        </p:spPr>
        <p:txBody>
          <a:bodyPr>
            <a:noAutofit/>
          </a:bodyPr>
          <a:p>
            <a:pPr marL="0" indent="0">
              <a:lnSpc>
                <a:spcPct val="100000"/>
              </a:lnSpc>
              <a:spcAft>
                <a:spcPts val="0"/>
              </a:spcAft>
              <a:buNone/>
            </a:pPr>
            <a:r>
              <a:rPr lang="zh-CN" altLang="en-US" sz="2400"/>
              <a:t>Text 6（66词）挑选公寓</a:t>
            </a:r>
            <a:endParaRPr lang="zh-CN" altLang="en-US" sz="2400"/>
          </a:p>
          <a:p>
            <a:pPr marL="0" indent="0">
              <a:lnSpc>
                <a:spcPct val="100000"/>
              </a:lnSpc>
              <a:spcAft>
                <a:spcPts val="0"/>
              </a:spcAft>
              <a:buNone/>
            </a:pPr>
            <a:r>
              <a:rPr lang="zh-CN" altLang="en-US" sz="2400"/>
              <a:t>W: What do you think, Terry?</a:t>
            </a:r>
            <a:endParaRPr lang="zh-CN" altLang="en-US" sz="2400"/>
          </a:p>
          <a:p>
            <a:pPr marL="0" indent="0">
              <a:lnSpc>
                <a:spcPct val="100000"/>
              </a:lnSpc>
              <a:spcAft>
                <a:spcPts val="0"/>
              </a:spcAft>
              <a:buNone/>
            </a:pPr>
            <a:r>
              <a:rPr lang="zh-CN" altLang="en-US" sz="2400"/>
              <a:t>M: Well, it has one more bedroom than the last flat and the sitting room is big.</a:t>
            </a:r>
            <a:endParaRPr lang="zh-CN" altLang="en-US" sz="2400"/>
          </a:p>
          <a:p>
            <a:pPr marL="0" indent="0">
              <a:lnSpc>
                <a:spcPct val="100000"/>
              </a:lnSpc>
              <a:spcAft>
                <a:spcPts val="0"/>
              </a:spcAft>
              <a:buNone/>
            </a:pPr>
            <a:r>
              <a:rPr lang="zh-CN" altLang="en-US" sz="2400"/>
              <a:t>W: But there is not enough cupboard space in the kitchen.</a:t>
            </a:r>
            <a:endParaRPr lang="zh-CN" altLang="en-US" sz="2400"/>
          </a:p>
          <a:p>
            <a:pPr marL="0" indent="0">
              <a:lnSpc>
                <a:spcPct val="100000"/>
              </a:lnSpc>
              <a:spcAft>
                <a:spcPts val="0"/>
              </a:spcAft>
              <a:buNone/>
            </a:pPr>
            <a:r>
              <a:rPr lang="zh-CN" altLang="en-US" sz="2400"/>
              <a:t>M: It’s cheaper than the last one we saw and it is in a good neighborhood.</a:t>
            </a:r>
            <a:endParaRPr lang="zh-CN" altLang="en-US" sz="2400"/>
          </a:p>
          <a:p>
            <a:pPr marL="0" indent="0">
              <a:lnSpc>
                <a:spcPct val="100000"/>
              </a:lnSpc>
              <a:spcAft>
                <a:spcPts val="0"/>
              </a:spcAft>
              <a:buNone/>
            </a:pPr>
            <a:r>
              <a:rPr lang="zh-CN" altLang="en-US" sz="2400"/>
              <a:t>W: Well, maybe we’ll have to see if the </a:t>
            </a:r>
            <a:r>
              <a:rPr lang="zh-CN" altLang="en-US" sz="2400">
                <a:highlight>
                  <a:srgbClr val="FFFF00"/>
                </a:highlight>
              </a:rPr>
              <a:t>agent </a:t>
            </a:r>
            <a:r>
              <a:rPr lang="zh-CN" altLang="en-US" sz="2400"/>
              <a:t>has anything else to show us.</a:t>
            </a:r>
            <a:endParaRPr lang="zh-CN" altLang="en-US" sz="2400"/>
          </a:p>
          <a:p>
            <a:pPr marL="0" indent="0">
              <a:lnSpc>
                <a:spcPct val="100000"/>
              </a:lnSpc>
              <a:spcAft>
                <a:spcPts val="0"/>
              </a:spcAft>
              <a:buNone/>
            </a:pPr>
            <a:endParaRPr lang="zh-CN" altLang="en-US" sz="2400"/>
          </a:p>
          <a:p>
            <a:pPr marL="0" indent="0">
              <a:lnSpc>
                <a:spcPct val="100000"/>
              </a:lnSpc>
              <a:spcAft>
                <a:spcPts val="0"/>
              </a:spcAft>
              <a:buNone/>
            </a:pPr>
            <a:r>
              <a:rPr lang="zh-CN" altLang="en-US" sz="2400"/>
              <a:t>【词汇】</a:t>
            </a:r>
            <a:endParaRPr lang="zh-CN" altLang="en-US" sz="2400"/>
          </a:p>
          <a:p>
            <a:pPr marL="0" indent="0">
              <a:lnSpc>
                <a:spcPct val="100000"/>
              </a:lnSpc>
              <a:spcAft>
                <a:spcPts val="0"/>
              </a:spcAft>
              <a:buNone/>
            </a:pPr>
            <a:r>
              <a:rPr lang="zh-CN" altLang="en-US" sz="2400"/>
              <a:t>agent n. （房产）中介</a:t>
            </a:r>
            <a:endParaRPr lang="zh-CN" altLang="en-US" sz="2400"/>
          </a:p>
        </p:txBody>
      </p:sp>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0"/>
            <a:ext cx="12050395" cy="4759325"/>
          </a:xfrm>
        </p:spPr>
        <p:txBody>
          <a:bodyPr>
            <a:noAutofit/>
            <a:scene3d>
              <a:camera prst="orthographicFront"/>
              <a:lightRig rig="threePt" dir="t"/>
            </a:scene3d>
          </a:bodyPr>
          <a:p>
            <a:pPr marL="0" indent="0" algn="just">
              <a:lnSpc>
                <a:spcPct val="100000"/>
              </a:lnSpc>
              <a:spcAft>
                <a:spcPts val="0"/>
              </a:spcAft>
              <a:buNone/>
            </a:pP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Text 10（190词）音乐比赛裁判讲演</a:t>
            </a:r>
            <a:endPar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lgn="just">
              <a:lnSpc>
                <a:spcPct val="100000"/>
              </a:lnSpc>
              <a:spcAft>
                <a:spcPts val="0"/>
              </a:spcAft>
              <a:buNone/>
            </a:pP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M: Hello, I’m Maxim Vengerov, and I’m very happy to share with you my connection with open Tchaikovsky competition. It was June 1986 when I came to Moscow to participate in open Tchaikovsky competition at the age of 10 from Chelyabinsk. This was actually the turning point of my life. Then I attended a world music festival in Berlin. And it was interesting to say that a kid made his </a:t>
            </a:r>
            <a:r>
              <a:rPr lang="en-US" altLang="zh-CN" sz="2000">
                <a:solidFill>
                  <a:schemeClr val="tx1"/>
                </a:solidFill>
                <a:effectLst>
                  <a:outerShdw blurRad="38100" dist="19050" dir="2700000" algn="tl" rotWithShape="0">
                    <a:schemeClr val="dk1">
                      <a:alpha val="40000"/>
                    </a:schemeClr>
                  </a:outerShdw>
                </a:effectLst>
                <a:highlight>
                  <a:srgbClr val="FFFF00"/>
                </a:highlight>
                <a:latin typeface="Times New Roman" panose="02020603050405020304" charset="0"/>
                <a:cs typeface="Times New Roman" panose="02020603050405020304" charset="0"/>
              </a:rPr>
              <a:t>breakthrough</a:t>
            </a: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 already at the age of ten. And that was me. Now as a judge of the competition, I can see clearly the huge challenges facing the musicians in the competition. Where else can you see young players playing within ten days classical works and Russian traditional music before coming to the final stage? As a musician, it’s important to give maximum attention and time to your own reflections of your own feelings. So, what I’m really looking for in the competition is to meet someone who can touch me musically. I want to see the seed, at least the seed of the great tree that can grow. I would </a:t>
            </a:r>
            <a:r>
              <a:rPr lang="en-US" altLang="zh-CN" sz="2000">
                <a:solidFill>
                  <a:schemeClr val="tx1"/>
                </a:solidFill>
                <a:effectLst>
                  <a:outerShdw blurRad="38100" dist="19050" dir="2700000" algn="tl" rotWithShape="0">
                    <a:schemeClr val="dk1">
                      <a:alpha val="40000"/>
                    </a:schemeClr>
                  </a:outerShdw>
                </a:effectLst>
                <a:highlight>
                  <a:srgbClr val="FFFF00"/>
                </a:highlight>
                <a:latin typeface="Times New Roman" panose="02020603050405020304" charset="0"/>
                <a:cs typeface="Times New Roman" panose="02020603050405020304" charset="0"/>
              </a:rPr>
              <a:t>go for </a:t>
            </a: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this violinist. I would go for this musician.</a:t>
            </a:r>
            <a:endPar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lgn="just">
              <a:lnSpc>
                <a:spcPct val="100000"/>
              </a:lnSpc>
              <a:spcAft>
                <a:spcPts val="0"/>
              </a:spcAft>
              <a:buNone/>
            </a:pP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【词汇与句子】</a:t>
            </a:r>
            <a:endPar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lgn="just">
              <a:lnSpc>
                <a:spcPct val="100000"/>
              </a:lnSpc>
              <a:spcAft>
                <a:spcPts val="0"/>
              </a:spcAft>
              <a:buNone/>
            </a:pP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open Tchaikovsky competition 柴可夫斯基公开赛</a:t>
            </a:r>
            <a:endPar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lgn="just">
              <a:lnSpc>
                <a:spcPct val="100000"/>
              </a:lnSpc>
              <a:spcAft>
                <a:spcPts val="0"/>
              </a:spcAft>
              <a:buNone/>
            </a:pP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Chelyabinsk （俄罗斯）车里雅宾斯克</a:t>
            </a:r>
            <a:endPar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lgn="just">
              <a:lnSpc>
                <a:spcPct val="100000"/>
              </a:lnSpc>
              <a:spcAft>
                <a:spcPts val="0"/>
              </a:spcAft>
              <a:buNone/>
            </a:pP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breakthrough 突破</a:t>
            </a:r>
            <a:endPar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a:p>
            <a:pPr marL="0" indent="0" algn="just">
              <a:lnSpc>
                <a:spcPct val="100000"/>
              </a:lnSpc>
              <a:spcAft>
                <a:spcPts val="0"/>
              </a:spcAft>
              <a:buNone/>
            </a:pPr>
            <a:r>
              <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rPr>
              <a:t>go for 选择；偏好</a:t>
            </a:r>
            <a:endParaRPr lang="en-US" altLang="zh-CN" sz="2000">
              <a:solidFill>
                <a:schemeClr val="tx1"/>
              </a:solidFill>
              <a:effectLst>
                <a:outerShdw blurRad="38100" dist="19050" dir="2700000" algn="tl" rotWithShape="0">
                  <a:schemeClr val="dk1">
                    <a:alpha val="40000"/>
                  </a:schemeClr>
                </a:outerShdw>
              </a:effectLst>
              <a:latin typeface="Times New Roman" panose="02020603050405020304" charset="0"/>
              <a:cs typeface="Times New Roman" panose="02020603050405020304" charset="0"/>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1198800" y="775970"/>
            <a:ext cx="9799200" cy="2570400"/>
          </a:xfrm>
        </p:spPr>
        <p:txBody>
          <a:bodyPr/>
          <a:p>
            <a:r>
              <a:rPr lang="en-US" altLang="zh-CN" sz="8000">
                <a:sym typeface="+mn-ea"/>
              </a:rPr>
              <a:t>Good Habits for Listening</a:t>
            </a:r>
            <a:endParaRPr lang="en-US" altLang="zh-CN" sz="8000">
              <a:sym typeface="+mn-ea"/>
            </a:endParaRPr>
          </a:p>
        </p:txBody>
      </p:sp>
      <p:sp>
        <p:nvSpPr>
          <p:cNvPr id="5" name="副标题 4"/>
          <p:cNvSpPr/>
          <p:nvPr>
            <p:ph type="subTitle" idx="1"/>
          </p:nvPr>
        </p:nvSpPr>
        <p:spPr>
          <a:xfrm>
            <a:off x="944245" y="4431030"/>
            <a:ext cx="10615295" cy="1472565"/>
          </a:xfrm>
        </p:spPr>
        <p:txBody>
          <a:bodyPr>
            <a:normAutofit lnSpcReduction="10000"/>
          </a:bodyPr>
          <a:p>
            <a:r>
              <a:rPr lang="en-US" altLang="zh-CN" b="1"/>
              <a:t>Good habits</a:t>
            </a:r>
            <a:r>
              <a:rPr lang="en-US" altLang="zh-CN"/>
              <a:t> formed at youth make all the difference</a:t>
            </a:r>
            <a:endParaRPr lang="en-US" altLang="zh-CN"/>
          </a:p>
          <a:p>
            <a:r>
              <a:rPr lang="en-US" altLang="zh-CN"/>
              <a:t>                                                                        ------Aristotle</a:t>
            </a:r>
            <a:endParaRPr lang="en-US" altLang="zh-CN"/>
          </a:p>
          <a:p>
            <a:r>
              <a:rPr lang="en-US" altLang="zh-CN"/>
              <a:t>                                                                           </a:t>
            </a:r>
            <a:r>
              <a:rPr lang="en-US" altLang="zh-CN" sz="1800"/>
              <a:t>     </a:t>
            </a:r>
            <a:r>
              <a:rPr lang="zh-CN" altLang="en-US" sz="1800"/>
              <a:t>亚里士多德</a:t>
            </a:r>
            <a:endParaRPr lang="zh-CN" altLang="en-US" sz="1800"/>
          </a:p>
        </p:txBody>
      </p:sp>
    </p:spTree>
    <p:custDataLst>
      <p:tags r:id="rId2"/>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374720" y="163250"/>
            <a:ext cx="10969200" cy="4759200"/>
          </a:xfrm>
        </p:spPr>
        <p:txBody>
          <a:bodyPr>
            <a:noAutofit/>
          </a:bodyPr>
          <a:p>
            <a:pPr marL="0" indent="0">
              <a:buNone/>
            </a:pPr>
            <a:r>
              <a:rPr lang="zh-CN" altLang="en-US" sz="2000" b="1"/>
              <a:t>一．Tick your answers</a:t>
            </a:r>
            <a:endParaRPr lang="zh-CN" altLang="en-US" sz="2000" b="1"/>
          </a:p>
          <a:p>
            <a:pPr marL="0" indent="0">
              <a:buNone/>
            </a:pPr>
            <a:r>
              <a:rPr lang="zh-CN" altLang="en-US" sz="2000"/>
              <a:t>1.Did you feel noisy just now?</a:t>
            </a:r>
            <a:endParaRPr lang="zh-CN" altLang="en-US" sz="2000"/>
          </a:p>
          <a:p>
            <a:pPr marL="0" indent="0">
              <a:buNone/>
            </a:pPr>
            <a:r>
              <a:rPr lang="zh-CN" altLang="en-US" sz="2000"/>
              <a:t>A.Yes     B. No </a:t>
            </a:r>
            <a:endParaRPr lang="zh-CN" altLang="en-US" sz="2000"/>
          </a:p>
          <a:p>
            <a:pPr marL="0" indent="0">
              <a:buNone/>
            </a:pPr>
            <a:r>
              <a:rPr lang="zh-CN" altLang="en-US" sz="2000"/>
              <a:t>2.Are you feeling focused now?</a:t>
            </a:r>
            <a:endParaRPr lang="zh-CN" altLang="en-US" sz="2000"/>
          </a:p>
          <a:p>
            <a:pPr marL="0" indent="0">
              <a:buNone/>
            </a:pPr>
            <a:r>
              <a:rPr lang="zh-CN" altLang="en-US" sz="2000"/>
              <a:t>A.Yes      B. A little   C. Not at all</a:t>
            </a:r>
            <a:endParaRPr lang="zh-CN" altLang="en-US" sz="2000"/>
          </a:p>
          <a:p>
            <a:pPr marL="0" indent="0">
              <a:buNone/>
            </a:pPr>
            <a:r>
              <a:rPr lang="zh-CN" altLang="en-US" sz="2000"/>
              <a:t>3.What do you think is the best state(状态) of doing listening exercise?</a:t>
            </a:r>
            <a:endParaRPr lang="zh-CN" altLang="en-US" sz="2000"/>
          </a:p>
          <a:p>
            <a:pPr marL="0" indent="0">
              <a:buNone/>
            </a:pPr>
            <a:r>
              <a:rPr lang="zh-CN" altLang="en-US" sz="2000"/>
              <a:t>A. Focused and calm    B. Not focused and distracted </a:t>
            </a:r>
            <a:endParaRPr lang="zh-CN" altLang="en-US" sz="2000"/>
          </a:p>
          <a:p>
            <a:pPr marL="0" indent="0">
              <a:buNone/>
            </a:pPr>
            <a:r>
              <a:rPr lang="zh-CN" altLang="en-US" sz="2000"/>
              <a:t>4.Does the breathing practice help a little when you are trying to be focused ?</a:t>
            </a:r>
            <a:endParaRPr lang="zh-CN" altLang="en-US" sz="2000"/>
          </a:p>
          <a:p>
            <a:pPr marL="0" indent="0">
              <a:buNone/>
            </a:pPr>
            <a:r>
              <a:rPr lang="zh-CN" altLang="en-US" sz="2000"/>
              <a:t>A.Yes      B. No</a:t>
            </a:r>
            <a:endParaRPr lang="zh-CN" altLang="en-US" sz="2000"/>
          </a:p>
        </p:txBody>
      </p:sp>
      <p:sp>
        <p:nvSpPr>
          <p:cNvPr id="105" name="文本框 104"/>
          <p:cNvSpPr txBox="1"/>
          <p:nvPr/>
        </p:nvSpPr>
        <p:spPr>
          <a:xfrm>
            <a:off x="1283335" y="5305425"/>
            <a:ext cx="10293985" cy="521970"/>
          </a:xfrm>
          <a:prstGeom prst="rect">
            <a:avLst/>
          </a:prstGeom>
          <a:noFill/>
          <a:ln w="9525">
            <a:noFill/>
          </a:ln>
        </p:spPr>
        <p:txBody>
          <a:bodyPr wrap="square">
            <a:spAutoFit/>
          </a:bodyPr>
          <a:p>
            <a:pPr indent="0"/>
            <a:r>
              <a:rPr lang="en-US" sz="2800" b="1">
                <a:latin typeface="Times New Roman" panose="02020603050405020304" charset="0"/>
                <a:ea typeface="宋体" panose="02010600030101010101" pitchFamily="2" charset="-122"/>
              </a:rPr>
              <a:t>Habit 1: Change your state for listening by doing deep breaths</a:t>
            </a:r>
            <a:endParaRPr lang="en-US" altLang="en-US" sz="2800" b="1">
              <a:latin typeface="Times New Roman" panose="02020603050405020304" charset="0"/>
              <a:ea typeface="宋体" panose="02010600030101010101" pitchFamily="2" charset="-122"/>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blinds(horizontal)">
                                      <p:cBhvr>
                                        <p:cTn id="7"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308045" y="4759395"/>
            <a:ext cx="10969200" cy="705600"/>
          </a:xfrm>
        </p:spPr>
        <p:txBody>
          <a:bodyPr>
            <a:normAutofit fontScale="90000"/>
          </a:bodyPr>
          <a:p>
            <a:br>
              <a:rPr lang="en-US" altLang="zh-CN"/>
            </a:br>
            <a:endParaRPr lang="en-US" altLang="zh-CN"/>
          </a:p>
        </p:txBody>
      </p:sp>
      <p:sp>
        <p:nvSpPr>
          <p:cNvPr id="3" name="内容占位符 2"/>
          <p:cNvSpPr>
            <a:spLocks noGrp="1"/>
          </p:cNvSpPr>
          <p:nvPr>
            <p:ph idx="1"/>
          </p:nvPr>
        </p:nvSpPr>
        <p:spPr>
          <a:xfrm>
            <a:off x="158115" y="0"/>
            <a:ext cx="12033250" cy="4759325"/>
          </a:xfrm>
        </p:spPr>
        <p:txBody>
          <a:bodyPr>
            <a:scene3d>
              <a:camera prst="orthographicFront"/>
              <a:lightRig rig="threePt" dir="t"/>
            </a:scene3d>
          </a:bodyPr>
          <a:p>
            <a:pPr marL="0" indent="0">
              <a:buNone/>
            </a:pPr>
            <a:endParaRPr lang="zh-CN" altLang="en-US" sz="2400">
              <a:solidFill>
                <a:schemeClr val="tx1"/>
              </a:solidFill>
              <a:effectLst>
                <a:outerShdw blurRad="38100" dist="19050" dir="2700000" algn="tl" rotWithShape="0">
                  <a:schemeClr val="dk1">
                    <a:alpha val="40000"/>
                  </a:schemeClr>
                </a:outerShdw>
              </a:effectLst>
            </a:endParaRPr>
          </a:p>
          <a:p>
            <a:pPr marL="0" indent="0">
              <a:buNone/>
            </a:pPr>
            <a:r>
              <a:rPr lang="zh-CN" altLang="en-US" sz="2400">
                <a:solidFill>
                  <a:schemeClr val="tx1"/>
                </a:solidFill>
                <a:effectLst>
                  <a:outerShdw blurRad="38100" dist="19050" dir="2700000" algn="tl" rotWithShape="0">
                    <a:schemeClr val="dk1">
                      <a:alpha val="40000"/>
                    </a:schemeClr>
                  </a:outerShdw>
                </a:effectLst>
              </a:rPr>
              <a:t>1．What will the woman do this afternoon?</a:t>
            </a:r>
            <a:r>
              <a:rPr lang="zh-CN" altLang="en-US" sz="2400">
                <a:solidFill>
                  <a:schemeClr val="tx1"/>
                </a:solidFill>
                <a:effectLst>
                  <a:outerShdw blurRad="38100" dist="19050" dir="2700000" algn="tl" rotWithShape="0">
                    <a:schemeClr val="dk1">
                      <a:alpha val="40000"/>
                    </a:schemeClr>
                  </a:outerShdw>
                </a:effectLst>
                <a:sym typeface="+mn-ea"/>
              </a:rPr>
              <a:t>（17年全国2卷）</a:t>
            </a:r>
            <a:endParaRPr lang="zh-CN" altLang="en-US" sz="2400">
              <a:solidFill>
                <a:schemeClr val="tx1"/>
              </a:solidFill>
              <a:effectLst>
                <a:outerShdw blurRad="38100" dist="19050" dir="2700000" algn="tl" rotWithShape="0">
                  <a:schemeClr val="dk1">
                    <a:alpha val="40000"/>
                  </a:schemeClr>
                </a:outerShdw>
              </a:effectLst>
            </a:endParaRPr>
          </a:p>
          <a:p>
            <a:pPr marL="0" indent="0">
              <a:buNone/>
            </a:pPr>
            <a:r>
              <a:rPr lang="zh-CN" altLang="en-US" sz="2400">
                <a:solidFill>
                  <a:schemeClr val="tx1"/>
                </a:solidFill>
                <a:effectLst>
                  <a:outerShdw blurRad="38100" dist="19050" dir="2700000" algn="tl" rotWithShape="0">
                    <a:schemeClr val="dk1">
                      <a:alpha val="40000"/>
                    </a:schemeClr>
                  </a:outerShdw>
                </a:effectLst>
              </a:rPr>
              <a:t>A．Do some exercise.　　 B．Go shopping.  C．  Wash her clothes.</a:t>
            </a:r>
            <a:endParaRPr lang="zh-CN" altLang="en-US" sz="2400">
              <a:solidFill>
                <a:schemeClr val="tx1"/>
              </a:solidFill>
              <a:effectLst>
                <a:outerShdw blurRad="38100" dist="19050" dir="2700000" algn="tl" rotWithShape="0">
                  <a:schemeClr val="dk1">
                    <a:alpha val="40000"/>
                  </a:schemeClr>
                </a:outerShdw>
              </a:effectLst>
            </a:endParaRPr>
          </a:p>
          <a:p>
            <a:pPr marL="0" indent="0">
              <a:buNone/>
            </a:pPr>
            <a:r>
              <a:rPr lang="zh-CN" altLang="en-US" sz="2400">
                <a:solidFill>
                  <a:schemeClr val="tx1"/>
                </a:solidFill>
                <a:effectLst>
                  <a:outerShdw blurRad="38100" dist="19050" dir="2700000" algn="tl" rotWithShape="0">
                    <a:schemeClr val="dk1">
                      <a:alpha val="40000"/>
                    </a:schemeClr>
                  </a:outerShdw>
                </a:effectLst>
              </a:rPr>
              <a:t>2．Why does the woman call the man?</a:t>
            </a:r>
            <a:endParaRPr lang="zh-CN" altLang="en-US" sz="2400">
              <a:solidFill>
                <a:schemeClr val="tx1"/>
              </a:solidFill>
              <a:effectLst>
                <a:outerShdw blurRad="38100" dist="19050" dir="2700000" algn="tl" rotWithShape="0">
                  <a:schemeClr val="dk1">
                    <a:alpha val="40000"/>
                  </a:schemeClr>
                </a:outerShdw>
              </a:effectLst>
            </a:endParaRPr>
          </a:p>
          <a:p>
            <a:pPr marL="0" indent="0">
              <a:buNone/>
            </a:pPr>
            <a:r>
              <a:rPr lang="zh-CN" altLang="en-US" sz="2400">
                <a:solidFill>
                  <a:schemeClr val="tx1"/>
                </a:solidFill>
                <a:effectLst>
                  <a:outerShdw blurRad="38100" dist="19050" dir="2700000" algn="tl" rotWithShape="0">
                    <a:schemeClr val="dk1">
                      <a:alpha val="40000"/>
                    </a:schemeClr>
                  </a:outerShdw>
                </a:effectLst>
              </a:rPr>
              <a:t>A ．To cancel a flight.  B． To make an apology.   C．  To put off a meeting. </a:t>
            </a:r>
            <a:endParaRPr lang="zh-CN" altLang="en-US" sz="2400">
              <a:solidFill>
                <a:schemeClr val="tx1"/>
              </a:solidFill>
              <a:effectLst>
                <a:outerShdw blurRad="38100" dist="19050" dir="2700000" algn="tl" rotWithShape="0">
                  <a:schemeClr val="dk1">
                    <a:alpha val="40000"/>
                  </a:schemeClr>
                </a:outerShdw>
              </a:effectLst>
            </a:endParaRPr>
          </a:p>
          <a:p>
            <a:pPr marL="0" indent="0">
              <a:buNone/>
            </a:pPr>
            <a:r>
              <a:rPr lang="en-US" sz="2400" b="1">
                <a:solidFill>
                  <a:srgbClr val="000000"/>
                </a:solidFill>
                <a:latin typeface="苹方-简" panose="020B0400000000000000" charset="-128"/>
                <a:ea typeface="宋体" panose="02010600030101010101" pitchFamily="2" charset="-122"/>
                <a:sym typeface="+mn-ea"/>
              </a:rPr>
              <a:t>3</a:t>
            </a:r>
            <a:r>
              <a:rPr lang="zh-CN" sz="2400" b="1">
                <a:solidFill>
                  <a:srgbClr val="000000"/>
                </a:solidFill>
                <a:ea typeface="宋体" panose="02010600030101010101" pitchFamily="2" charset="-122"/>
                <a:sym typeface="+mn-ea"/>
              </a:rPr>
              <a:t>．</a:t>
            </a:r>
            <a:r>
              <a:rPr lang="en-US" sz="2400" b="1">
                <a:solidFill>
                  <a:srgbClr val="000000"/>
                </a:solidFill>
                <a:latin typeface="苹方-简" panose="020B0400000000000000" charset="-128"/>
                <a:ea typeface="宋体" panose="02010600030101010101" pitchFamily="2" charset="-122"/>
                <a:sym typeface="+mn-ea"/>
              </a:rPr>
              <a:t>How much more does David need for the car?</a:t>
            </a:r>
            <a:r>
              <a:rPr lang="en-US" sz="2400">
                <a:solidFill>
                  <a:srgbClr val="000000"/>
                </a:solidFill>
                <a:latin typeface="苹方-简" panose="020B0400000000000000" charset="-128"/>
                <a:ea typeface="宋体" panose="02010600030101010101" pitchFamily="2" charset="-122"/>
                <a:sym typeface="+mn-ea"/>
              </a:rPr>
              <a:t>A</a:t>
            </a:r>
            <a:r>
              <a:rPr lang="zh-CN" sz="2400">
                <a:solidFill>
                  <a:srgbClr val="000000"/>
                </a:solidFill>
                <a:ea typeface="宋体" panose="02010600030101010101" pitchFamily="2" charset="-122"/>
                <a:sym typeface="+mn-ea"/>
              </a:rPr>
              <a:t>．</a:t>
            </a:r>
            <a:r>
              <a:rPr lang="en-US" sz="2400">
                <a:solidFill>
                  <a:srgbClr val="000000"/>
                </a:solidFill>
                <a:latin typeface="苹方-简" panose="020B0400000000000000" charset="-128"/>
                <a:ea typeface="宋体" panose="02010600030101010101" pitchFamily="2" charset="-122"/>
                <a:sym typeface="+mn-ea"/>
              </a:rPr>
              <a:t>$ 5,000.          B</a:t>
            </a:r>
            <a:r>
              <a:rPr lang="zh-CN" sz="2400">
                <a:solidFill>
                  <a:srgbClr val="000000"/>
                </a:solidFill>
                <a:ea typeface="宋体" panose="02010600030101010101" pitchFamily="2" charset="-122"/>
                <a:sym typeface="+mn-ea"/>
              </a:rPr>
              <a:t>．</a:t>
            </a:r>
            <a:r>
              <a:rPr lang="en-US" sz="2400">
                <a:solidFill>
                  <a:srgbClr val="000000"/>
                </a:solidFill>
                <a:latin typeface="苹方-简" panose="020B0400000000000000" charset="-128"/>
                <a:ea typeface="宋体" panose="02010600030101010101" pitchFamily="2" charset="-122"/>
                <a:sym typeface="+mn-ea"/>
              </a:rPr>
              <a:t>$20,000.        C</a:t>
            </a:r>
            <a:r>
              <a:rPr lang="zh-CN" sz="2400">
                <a:solidFill>
                  <a:srgbClr val="000000"/>
                </a:solidFill>
                <a:ea typeface="宋体" panose="02010600030101010101" pitchFamily="2" charset="-122"/>
                <a:sym typeface="+mn-ea"/>
              </a:rPr>
              <a:t>．</a:t>
            </a:r>
            <a:r>
              <a:rPr lang="en-US" sz="2400">
                <a:solidFill>
                  <a:srgbClr val="000000"/>
                </a:solidFill>
                <a:latin typeface="苹方-简" panose="020B0400000000000000" charset="-128"/>
                <a:ea typeface="宋体" panose="02010600030101010101" pitchFamily="2" charset="-122"/>
                <a:sym typeface="+mn-ea"/>
              </a:rPr>
              <a:t>$25,000.</a:t>
            </a:r>
            <a:endParaRPr lang="zh-CN" altLang="en-US" sz="2400">
              <a:solidFill>
                <a:schemeClr val="tx1"/>
              </a:solidFill>
              <a:effectLst>
                <a:outerShdw blurRad="38100" dist="19050" dir="2700000" algn="tl" rotWithShape="0">
                  <a:schemeClr val="dk1">
                    <a:alpha val="40000"/>
                  </a:schemeClr>
                </a:outerShdw>
              </a:effectLst>
            </a:endParaRPr>
          </a:p>
        </p:txBody>
      </p:sp>
      <p:sp>
        <p:nvSpPr>
          <p:cNvPr id="6" name="文本框 5"/>
          <p:cNvSpPr txBox="1"/>
          <p:nvPr/>
        </p:nvSpPr>
        <p:spPr>
          <a:xfrm>
            <a:off x="437515" y="4511675"/>
            <a:ext cx="11753850" cy="953135"/>
          </a:xfrm>
          <a:prstGeom prst="rect">
            <a:avLst/>
          </a:prstGeom>
          <a:noFill/>
        </p:spPr>
        <p:txBody>
          <a:bodyPr wrap="square" rtlCol="0" anchor="t">
            <a:spAutoFit/>
            <a:scene3d>
              <a:camera prst="orthographicFront"/>
              <a:lightRig rig="threePt" dir="t"/>
            </a:scene3d>
          </a:bodyPr>
          <a:p>
            <a:r>
              <a:rPr lang="en-US" altLang="zh-CN" sz="2800" b="1">
                <a:solidFill>
                  <a:schemeClr val="tx1"/>
                </a:solidFill>
                <a:effectLst>
                  <a:outerShdw blurRad="38100" dist="19050" dir="2700000" algn="tl" rotWithShape="0">
                    <a:schemeClr val="dk1">
                      <a:alpha val="40000"/>
                    </a:schemeClr>
                  </a:outerShdw>
                </a:effectLst>
                <a:sym typeface="+mn-ea"/>
              </a:rPr>
              <a:t>Habit 1: take deep breaths to change your state to be focused</a:t>
            </a:r>
            <a:endParaRPr lang="en-US" altLang="zh-CN" sz="2800" b="1">
              <a:solidFill>
                <a:schemeClr val="tx1"/>
              </a:solidFill>
              <a:effectLst>
                <a:outerShdw blurRad="38100" dist="19050" dir="2700000" algn="tl" rotWithShape="0">
                  <a:schemeClr val="dk1">
                    <a:alpha val="40000"/>
                  </a:schemeClr>
                </a:outerShdw>
              </a:effectLst>
              <a:sym typeface="+mn-ea"/>
            </a:endParaRPr>
          </a:p>
          <a:p>
            <a:r>
              <a:rPr lang="en-US" altLang="zh-CN" sz="2800" b="1">
                <a:solidFill>
                  <a:srgbClr val="FF0000"/>
                </a:solidFill>
                <a:effectLst>
                  <a:outerShdw blurRad="38100" dist="19050" dir="2700000" algn="tl" rotWithShape="0">
                    <a:schemeClr val="dk1">
                      <a:alpha val="40000"/>
                    </a:schemeClr>
                  </a:outerShdw>
                </a:effectLst>
                <a:sym typeface="+mn-ea"/>
              </a:rPr>
              <a:t>Habit 2: read in advance and as fast as possible </a:t>
            </a:r>
            <a:endParaRPr lang="en-US" altLang="zh-CN" sz="2800" b="1">
              <a:solidFill>
                <a:srgbClr val="FF0000"/>
              </a:solidFill>
              <a:effectLst>
                <a:outerShdw blurRad="38100" dist="19050" dir="2700000" algn="tl" rotWithShape="0">
                  <a:schemeClr val="dk1">
                    <a:alpha val="40000"/>
                  </a:schemeClr>
                </a:outerShdw>
              </a:effectLst>
              <a:sym typeface="+mn-ea"/>
            </a:endParaRPr>
          </a:p>
        </p:txBody>
      </p:sp>
      <p:pic>
        <p:nvPicPr>
          <p:cNvPr id="7" name="17年全国">
            <a:hlinkClick r:id="" action="ppaction://media"/>
          </p:cNvPr>
          <p:cNvPicPr/>
          <p:nvPr>
            <a:audioFile r:link="rId1"/>
            <p:extLst>
              <p:ext uri="{DAA4B4D4-6D71-4841-9C94-3DE7FCFB9230}">
                <p14:media xmlns:p14="http://schemas.microsoft.com/office/powerpoint/2010/main" r:embed="rId2"/>
              </p:ext>
            </p:extLst>
            <p:custDataLst>
              <p:tags r:id="rId3"/>
            </p:custDataLst>
          </p:nvPr>
        </p:nvPicPr>
        <p:blipFill>
          <a:blip r:embed="rId4"/>
          <a:stretch>
            <a:fillRect/>
          </a:stretch>
        </p:blipFill>
        <p:spPr>
          <a:xfrm>
            <a:off x="9179560" y="3183890"/>
            <a:ext cx="1228090" cy="1153795"/>
          </a:xfrm>
          <a:prstGeom prst="rect">
            <a:avLst/>
          </a:prstGeom>
        </p:spPr>
      </p:pic>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8" fill="hold" display="1">
                  <p:stCondLst>
                    <p:cond delay="indefinite"/>
                  </p:stCondLst>
                  <p:endCondLst>
                    <p:cond evt="onStopAudio">
                      <p:tgtEl>
                        <p:sldTgt/>
                      </p:tgtEl>
                    </p:cond>
                  </p:endCondLst>
                </p:cTn>
                <p:tgtEl>
                  <p:spTgt spid="7"/>
                </p:tgtEl>
              </p:cMediaNode>
            </p:audio>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0" y="48260"/>
            <a:ext cx="12118340" cy="6809740"/>
          </a:xfrm>
        </p:spPr>
        <p:txBody>
          <a:bodyPr>
            <a:noAutofit/>
          </a:bodyPr>
          <a:p>
            <a:pPr marL="0" indent="0">
              <a:lnSpc>
                <a:spcPct val="100000"/>
              </a:lnSpc>
              <a:spcAft>
                <a:spcPts val="0"/>
              </a:spcAft>
              <a:buNone/>
            </a:pPr>
            <a:r>
              <a:rPr lang="zh-CN" altLang="en-US" sz="2400">
                <a:latin typeface="Times New Roman" panose="02020603050405020304" charset="0"/>
                <a:cs typeface="Times New Roman" panose="02020603050405020304" charset="0"/>
              </a:rPr>
              <a:t>听下面一段较长对话，回答以下小题。(23年全国乙卷)</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6. Which of the following does the woman dislike?</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A. The bedroom.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The sitting room.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The kitchen.</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7. What does the woman suggest they do next?</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A.Go to another agency. </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B.See some other flats. </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C. Visit the neighbours.</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听下面一段独白，回答以下小题。(23年全国乙卷)</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17. Where was Open Tchaikovsky Competition held in 1986?</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A. In Moscow.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In Chelyabinsk.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In Berlin.</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18. What does Maxim say about the competition he attended at 10?</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A. It inspired many young musicians.</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B. It was the music event of his dreams.</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C. It was a life-changing experience.</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19. Which kind of music are the young players required to play?</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A. Rock music.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B. Pop music.             </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Classical music.</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20. What does Maxim value most in young players’ performance?</a:t>
            </a:r>
            <a:endParaRPr lang="zh-CN" altLang="en-US" sz="2400">
              <a:latin typeface="Times New Roman" panose="02020603050405020304" charset="0"/>
              <a:cs typeface="Times New Roman" panose="02020603050405020304" charset="0"/>
            </a:endParaRPr>
          </a:p>
          <a:p>
            <a:pPr marL="0" indent="0">
              <a:lnSpc>
                <a:spcPct val="100000"/>
              </a:lnSpc>
              <a:spcAft>
                <a:spcPts val="0"/>
              </a:spcAft>
              <a:buNone/>
            </a:pPr>
            <a:r>
              <a:rPr lang="zh-CN" altLang="en-US" sz="2400">
                <a:latin typeface="Times New Roman" panose="02020603050405020304" charset="0"/>
                <a:cs typeface="Times New Roman" panose="02020603050405020304" charset="0"/>
              </a:rPr>
              <a:t>A. Expressiveness.表现力      B. Smoothness流畅度</a:t>
            </a:r>
            <a:r>
              <a:rPr lang="en-US" altLang="zh-CN" sz="2400">
                <a:latin typeface="Times New Roman" panose="02020603050405020304" charset="0"/>
                <a:cs typeface="Times New Roman" panose="02020603050405020304" charset="0"/>
              </a:rPr>
              <a:t>         </a:t>
            </a:r>
            <a:r>
              <a:rPr lang="zh-CN" altLang="en-US" sz="2400">
                <a:latin typeface="Times New Roman" panose="02020603050405020304" charset="0"/>
                <a:cs typeface="Times New Roman" panose="02020603050405020304" charset="0"/>
              </a:rPr>
              <a:t>C. Completeness完整性.</a:t>
            </a:r>
            <a:endParaRPr lang="zh-CN" altLang="en-US" sz="2400">
              <a:latin typeface="Times New Roman" panose="02020603050405020304" charset="0"/>
              <a:cs typeface="Times New Roman" panose="02020603050405020304" charset="0"/>
            </a:endParaRPr>
          </a:p>
        </p:txBody>
      </p:sp>
      <p:sp>
        <p:nvSpPr>
          <p:cNvPr id="5" name="椭圆 4"/>
          <p:cNvSpPr/>
          <p:nvPr>
            <p:custDataLst>
              <p:tags r:id="rId1"/>
            </p:custDataLst>
          </p:nvPr>
        </p:nvSpPr>
        <p:spPr>
          <a:xfrm>
            <a:off x="1019810" y="830580"/>
            <a:ext cx="1799590"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6" name="椭圆 5"/>
          <p:cNvSpPr/>
          <p:nvPr>
            <p:custDataLst>
              <p:tags r:id="rId2"/>
            </p:custDataLst>
          </p:nvPr>
        </p:nvSpPr>
        <p:spPr>
          <a:xfrm>
            <a:off x="5053330" y="830580"/>
            <a:ext cx="1958975"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7" name="椭圆 6"/>
          <p:cNvSpPr/>
          <p:nvPr>
            <p:custDataLst>
              <p:tags r:id="rId3"/>
            </p:custDataLst>
          </p:nvPr>
        </p:nvSpPr>
        <p:spPr>
          <a:xfrm>
            <a:off x="9077960" y="830580"/>
            <a:ext cx="1587500"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8" name="椭圆 7"/>
          <p:cNvSpPr/>
          <p:nvPr>
            <p:custDataLst>
              <p:tags r:id="rId4"/>
            </p:custDataLst>
          </p:nvPr>
        </p:nvSpPr>
        <p:spPr>
          <a:xfrm>
            <a:off x="2376170" y="1551940"/>
            <a:ext cx="1417955"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9" name="椭圆 8"/>
          <p:cNvSpPr/>
          <p:nvPr>
            <p:custDataLst>
              <p:tags r:id="rId5"/>
            </p:custDataLst>
          </p:nvPr>
        </p:nvSpPr>
        <p:spPr>
          <a:xfrm>
            <a:off x="2503170" y="1934210"/>
            <a:ext cx="1109345"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13" name="椭圆 12"/>
          <p:cNvSpPr/>
          <p:nvPr>
            <p:custDataLst>
              <p:tags r:id="rId6"/>
            </p:custDataLst>
          </p:nvPr>
        </p:nvSpPr>
        <p:spPr>
          <a:xfrm>
            <a:off x="2962910" y="2951480"/>
            <a:ext cx="1956435" cy="47752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16" name="椭圆 15"/>
          <p:cNvSpPr/>
          <p:nvPr>
            <p:custDataLst>
              <p:tags r:id="rId7"/>
            </p:custDataLst>
          </p:nvPr>
        </p:nvSpPr>
        <p:spPr>
          <a:xfrm>
            <a:off x="5118100" y="3747135"/>
            <a:ext cx="1956435" cy="47752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17" name="椭圆 16"/>
          <p:cNvSpPr/>
          <p:nvPr/>
        </p:nvSpPr>
        <p:spPr>
          <a:xfrm>
            <a:off x="6721475" y="5222875"/>
            <a:ext cx="1956435" cy="47752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pic>
        <p:nvPicPr>
          <p:cNvPr id="18" name="23年甲听力(01)(0)">
            <a:hlinkClick r:id="" action="ppaction://media"/>
          </p:cNvPr>
          <p:cNvPicPr/>
          <p:nvPr>
            <a:audioFile r:link="rId8"/>
            <p:extLst>
              <p:ext uri="{DAA4B4D4-6D71-4841-9C94-3DE7FCFB9230}">
                <p14:media xmlns:p14="http://schemas.microsoft.com/office/powerpoint/2010/main" r:embed="rId9"/>
              </p:ext>
            </p:extLst>
          </p:nvPr>
        </p:nvPicPr>
        <p:blipFill>
          <a:blip r:embed="rId10"/>
          <a:stretch>
            <a:fillRect/>
          </a:stretch>
        </p:blipFill>
        <p:spPr>
          <a:xfrm>
            <a:off x="4558030" y="1662430"/>
            <a:ext cx="1014730" cy="848360"/>
          </a:xfrm>
          <a:prstGeom prst="rect">
            <a:avLst/>
          </a:prstGeom>
        </p:spPr>
      </p:pic>
      <p:pic>
        <p:nvPicPr>
          <p:cNvPr id="19" name="内容占位符 3"/>
          <p:cNvPicPr>
            <a:picLocks noChangeAspect="1"/>
          </p:cNvPicPr>
          <p:nvPr/>
        </p:nvPicPr>
        <p:blipFill>
          <a:blip r:embed="rId11"/>
          <a:stretch>
            <a:fillRect/>
          </a:stretch>
        </p:blipFill>
        <p:spPr>
          <a:xfrm>
            <a:off x="8165465" y="2848610"/>
            <a:ext cx="4197350" cy="2473960"/>
          </a:xfrm>
          <a:prstGeom prst="rect">
            <a:avLst/>
          </a:prstGeom>
        </p:spPr>
      </p:pic>
      <p:sp>
        <p:nvSpPr>
          <p:cNvPr id="20" name="文本框 19"/>
          <p:cNvSpPr txBox="1"/>
          <p:nvPr/>
        </p:nvSpPr>
        <p:spPr>
          <a:xfrm>
            <a:off x="6721475" y="1934210"/>
            <a:ext cx="5203190" cy="706755"/>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r>
              <a:rPr lang="en-US" altLang="zh-CN" sz="2000" b="1"/>
              <a:t>Habit 3:</a:t>
            </a:r>
            <a:endParaRPr lang="en-US" altLang="zh-CN" sz="2000" b="1"/>
          </a:p>
          <a:p>
            <a:r>
              <a:rPr lang="en-US" altLang="zh-CN" sz="2000"/>
              <a:t>Use the information for prediction(</a:t>
            </a:r>
            <a:r>
              <a:rPr lang="zh-CN" altLang="en-US" sz="2000"/>
              <a:t>预测</a:t>
            </a:r>
            <a:r>
              <a:rPr lang="en-US" altLang="zh-CN" sz="2000"/>
              <a:t>)</a:t>
            </a:r>
            <a:endParaRPr lang="en-US" altLang="zh-CN" sz="2000"/>
          </a:p>
        </p:txBody>
      </p:sp>
      <p:sp>
        <p:nvSpPr>
          <p:cNvPr id="21" name="椭圆 20"/>
          <p:cNvSpPr/>
          <p:nvPr>
            <p:custDataLst>
              <p:tags r:id="rId12"/>
            </p:custDataLst>
          </p:nvPr>
        </p:nvSpPr>
        <p:spPr>
          <a:xfrm>
            <a:off x="8611870" y="5530850"/>
            <a:ext cx="1659890" cy="47752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Tree>
    <p:custDataLst>
      <p:tags r:id="rId13"/>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linds(horizont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blinds(horizontal)">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linds(horizont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blinds(horizontal)">
                                      <p:cBhvr>
                                        <p:cTn id="52" dur="500"/>
                                        <p:tgtEl>
                                          <p:spTgt spid="19"/>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blinds(horizontal)">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93000">
                <p:cTn id="58" fill="hold" display="1">
                  <p:stCondLst>
                    <p:cond delay="indefinite"/>
                  </p:stCondLst>
                  <p:endCondLst>
                    <p:cond evt="onStopAudio">
                      <p:tgtEl>
                        <p:sldTgt/>
                      </p:tgtEl>
                    </p:cond>
                  </p:endCondLst>
                </p:cTn>
                <p:tgtEl>
                  <p:spTgt spid="18"/>
                </p:tgtEl>
              </p:cMediaNode>
            </p:audio>
          </p:childTnLst>
        </p:cTn>
      </p:par>
    </p:tnLst>
    <p:bldLst>
      <p:bldP spid="5" grpId="0" bldLvl="0" animBg="1"/>
      <p:bldP spid="6" grpId="0" bldLvl="0" animBg="1"/>
      <p:bldP spid="7" grpId="0" bldLvl="0" animBg="1"/>
      <p:bldP spid="8" grpId="0" bldLvl="0" animBg="1"/>
      <p:bldP spid="9" grpId="0" bldLvl="0" animBg="1"/>
      <p:bldP spid="13" grpId="0" bldLvl="0" animBg="1"/>
      <p:bldP spid="16" grpId="0" bldLvl="0" animBg="1"/>
      <p:bldP spid="17" grpId="0" animBg="1"/>
      <p:bldP spid="21" grpId="0" bldLvl="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7652385" y="3705225"/>
            <a:ext cx="4721860" cy="2865755"/>
          </a:xfrm>
          <a:prstGeom prst="rect">
            <a:avLst/>
          </a:prstGeom>
        </p:spPr>
      </p:pic>
      <p:sp>
        <p:nvSpPr>
          <p:cNvPr id="105" name="文本框 104"/>
          <p:cNvSpPr txBox="1"/>
          <p:nvPr/>
        </p:nvSpPr>
        <p:spPr>
          <a:xfrm>
            <a:off x="83185" y="-20955"/>
            <a:ext cx="11620500" cy="3893820"/>
          </a:xfrm>
          <a:prstGeom prst="rect">
            <a:avLst/>
          </a:prstGeom>
          <a:noFill/>
          <a:ln w="9525">
            <a:noFill/>
          </a:ln>
        </p:spPr>
        <p:txBody>
          <a:bodyPr wrap="square">
            <a:noAutofit/>
          </a:bodyPr>
          <a:p>
            <a:pPr indent="0"/>
            <a:r>
              <a:rPr lang="en-US" sz="2400" b="1">
                <a:solidFill>
                  <a:srgbClr val="000000"/>
                </a:solidFill>
                <a:latin typeface="苹方-简" panose="020B0400000000000000" charset="-128"/>
                <a:ea typeface="宋体" panose="02010600030101010101" pitchFamily="2" charset="-122"/>
              </a:rPr>
              <a:t>1</a:t>
            </a:r>
            <a:r>
              <a:rPr lang="zh-CN" sz="2400" b="1">
                <a:solidFill>
                  <a:srgbClr val="000000"/>
                </a:solidFill>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What will the woman do this afternoon?</a:t>
            </a:r>
            <a:r>
              <a:rPr lang="zh-CN" sz="2400" b="1">
                <a:solidFill>
                  <a:srgbClr val="000000"/>
                </a:solidFill>
                <a:latin typeface="苹方-简" panose="020B0400000000000000" charset="-128"/>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17</a:t>
            </a:r>
            <a:r>
              <a:rPr lang="zh-CN" sz="2400" b="1">
                <a:solidFill>
                  <a:srgbClr val="000000"/>
                </a:solidFill>
                <a:latin typeface="苹方-简" panose="020B0400000000000000" charset="-128"/>
                <a:ea typeface="宋体" panose="02010600030101010101" pitchFamily="2" charset="-122"/>
              </a:rPr>
              <a:t>年全国</a:t>
            </a:r>
            <a:r>
              <a:rPr lang="en-US" sz="2400" b="1">
                <a:solidFill>
                  <a:srgbClr val="000000"/>
                </a:solidFill>
                <a:latin typeface="苹方-简" panose="020B0400000000000000" charset="-128"/>
                <a:ea typeface="宋体" panose="02010600030101010101" pitchFamily="2" charset="-122"/>
              </a:rPr>
              <a:t>2</a:t>
            </a:r>
            <a:r>
              <a:rPr lang="zh-CN" sz="2400" b="1">
                <a:solidFill>
                  <a:srgbClr val="000000"/>
                </a:solidFill>
                <a:latin typeface="苹方-简" panose="020B0400000000000000" charset="-128"/>
                <a:ea typeface="宋体" panose="02010600030101010101" pitchFamily="2" charset="-122"/>
              </a:rPr>
              <a:t>卷）</a:t>
            </a:r>
            <a:endParaRPr lang="en-US" sz="2400" b="1">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A</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Do some exercise.</a:t>
            </a:r>
            <a:r>
              <a:rPr lang="zh-CN" sz="2400" b="0">
                <a:solidFill>
                  <a:srgbClr val="000000"/>
                </a:solidFill>
                <a:ea typeface="宋体" panose="02010600030101010101" pitchFamily="2" charset="-122"/>
              </a:rPr>
              <a:t>　　</a:t>
            </a:r>
            <a:r>
              <a:rPr lang="en-US" altLang="zh-CN" sz="2400" b="0">
                <a:solidFill>
                  <a:srgbClr val="000000"/>
                </a:solidFill>
                <a:ea typeface="宋体" panose="02010600030101010101" pitchFamily="2" charset="-122"/>
              </a:rPr>
              <a:t>  </a:t>
            </a:r>
            <a:r>
              <a:rPr lang="en-US" sz="2400" b="0">
                <a:solidFill>
                  <a:srgbClr val="000000"/>
                </a:solidFill>
                <a:latin typeface="苹方-简" panose="020B0400000000000000" charset="-128"/>
                <a:ea typeface="宋体" panose="02010600030101010101" pitchFamily="2" charset="-122"/>
              </a:rPr>
              <a:t> </a:t>
            </a:r>
            <a:endParaRPr lang="en-US" sz="2400" b="0">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B</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Go shopping.  </a:t>
            </a:r>
            <a:endParaRPr lang="en-US" sz="2400" b="0">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C</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Wash her clothes.</a:t>
            </a:r>
            <a:endParaRPr lang="en-US" sz="2400" b="1">
              <a:solidFill>
                <a:srgbClr val="000000"/>
              </a:solidFill>
              <a:latin typeface="苹方-简" panose="020B0400000000000000" charset="-128"/>
              <a:ea typeface="宋体" panose="02010600030101010101" pitchFamily="2" charset="-122"/>
            </a:endParaRPr>
          </a:p>
          <a:p>
            <a:pPr indent="0"/>
            <a:r>
              <a:rPr lang="en-US" sz="2400" b="1">
                <a:solidFill>
                  <a:srgbClr val="000000"/>
                </a:solidFill>
                <a:latin typeface="苹方-简" panose="020B0400000000000000" charset="-128"/>
                <a:ea typeface="宋体" panose="02010600030101010101" pitchFamily="2" charset="-122"/>
              </a:rPr>
              <a:t>2</a:t>
            </a:r>
            <a:r>
              <a:rPr lang="zh-CN" sz="2400" b="1">
                <a:solidFill>
                  <a:srgbClr val="000000"/>
                </a:solidFill>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Why does the woman call the man?</a:t>
            </a:r>
            <a:endParaRPr lang="en-US" sz="2400" b="1">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A </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To cancel a flight.  </a:t>
            </a:r>
            <a:endParaRPr lang="en-US" sz="2400" b="0">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B</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 To make an apology.   </a:t>
            </a:r>
            <a:endParaRPr lang="en-US" sz="2400" b="0">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C</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 To put off a meeting. </a:t>
            </a:r>
            <a:r>
              <a:rPr lang="en-US" sz="2400" b="1">
                <a:solidFill>
                  <a:srgbClr val="000000"/>
                </a:solidFill>
                <a:latin typeface="苹方-简" panose="020B0400000000000000" charset="-128"/>
                <a:ea typeface="宋体" panose="02010600030101010101" pitchFamily="2" charset="-122"/>
              </a:rPr>
              <a:t>3</a:t>
            </a:r>
            <a:r>
              <a:rPr lang="zh-CN" sz="2400" b="1">
                <a:solidFill>
                  <a:srgbClr val="000000"/>
                </a:solidFill>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How much more does David need for the car?</a:t>
            </a:r>
            <a:r>
              <a:rPr lang="en-US" sz="2400" b="0">
                <a:solidFill>
                  <a:srgbClr val="000000"/>
                </a:solidFill>
                <a:latin typeface="苹方-简" panose="020B0400000000000000" charset="-128"/>
                <a:ea typeface="宋体" panose="02010600030101010101" pitchFamily="2" charset="-122"/>
              </a:rPr>
              <a:t>A</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$ 5,000.            B</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$20,000.            C</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$25,000.</a:t>
            </a:r>
            <a:endParaRPr lang="en-US" sz="2400" b="0">
              <a:solidFill>
                <a:srgbClr val="000000"/>
              </a:solidFill>
              <a:latin typeface="苹方-简" panose="020B0400000000000000" charset="-128"/>
              <a:ea typeface="宋体" panose="02010600030101010101" pitchFamily="2" charset="-122"/>
            </a:endParaRPr>
          </a:p>
          <a:p>
            <a:pPr indent="0"/>
            <a:endParaRPr lang="en-US" altLang="en-US" sz="2400" b="0">
              <a:solidFill>
                <a:srgbClr val="000000"/>
              </a:solidFill>
              <a:latin typeface="苹方-简" panose="020B0400000000000000" charset="-128"/>
              <a:ea typeface="宋体" panose="02010600030101010101" pitchFamily="2" charset="-122"/>
            </a:endParaRPr>
          </a:p>
          <a:p>
            <a:endParaRPr lang="en-US" altLang="en-US" sz="2400" b="0">
              <a:solidFill>
                <a:srgbClr val="000000"/>
              </a:solidFill>
              <a:latin typeface="苹方-简" panose="020B0400000000000000" charset="-128"/>
              <a:ea typeface="宋体" panose="02010600030101010101" pitchFamily="2" charset="-122"/>
            </a:endParaRPr>
          </a:p>
        </p:txBody>
      </p:sp>
      <p:pic>
        <p:nvPicPr>
          <p:cNvPr id="7" name="17年全国">
            <a:hlinkClick r:id="" action="ppaction://media"/>
          </p:cNvPr>
          <p:cNvPicPr/>
          <p:nvPr>
            <a:audioFile r:link="rId2"/>
            <p:extLst>
              <p:ext uri="{DAA4B4D4-6D71-4841-9C94-3DE7FCFB9230}">
                <p14:media xmlns:p14="http://schemas.microsoft.com/office/powerpoint/2010/main" r:embed="rId3"/>
              </p:ext>
            </p:extLst>
            <p:custDataLst>
              <p:tags r:id="rId4"/>
            </p:custDataLst>
          </p:nvPr>
        </p:nvPicPr>
        <p:blipFill>
          <a:blip r:embed="rId5"/>
          <a:stretch>
            <a:fillRect/>
          </a:stretch>
        </p:blipFill>
        <p:spPr>
          <a:xfrm>
            <a:off x="8583295" y="2555875"/>
            <a:ext cx="1228090" cy="1153795"/>
          </a:xfrm>
          <a:prstGeom prst="rect">
            <a:avLst/>
          </a:prstGeom>
        </p:spPr>
      </p:pic>
      <p:sp>
        <p:nvSpPr>
          <p:cNvPr id="8" name="文本框 7"/>
          <p:cNvSpPr txBox="1"/>
          <p:nvPr/>
        </p:nvSpPr>
        <p:spPr>
          <a:xfrm>
            <a:off x="123825" y="3667125"/>
            <a:ext cx="7775575" cy="3124835"/>
          </a:xfrm>
          <a:prstGeom prst="rect">
            <a:avLst/>
          </a:prstGeom>
          <a:ln w="57150">
            <a:gradFill>
              <a:gsLst>
                <a:gs pos="0">
                  <a:srgbClr val="FE4444"/>
                </a:gs>
                <a:gs pos="100000">
                  <a:srgbClr val="832B2B"/>
                </a:gs>
              </a:gsLst>
            </a:gradFill>
          </a:ln>
        </p:spPr>
        <p:style>
          <a:lnRef idx="2">
            <a:schemeClr val="accent1"/>
          </a:lnRef>
          <a:fillRef idx="0">
            <a:srgbClr val="FFFFFF"/>
          </a:fillRef>
          <a:effectRef idx="0">
            <a:srgbClr val="FFFFFF"/>
          </a:effectRef>
          <a:fontRef idx="minor">
            <a:schemeClr val="dk1"/>
          </a:fontRef>
        </p:style>
        <p:txBody>
          <a:bodyPr wrap="square" rtlCol="0">
            <a:noAutofit/>
          </a:bodyPr>
          <a:p>
            <a:r>
              <a:rPr lang="en-US" altLang="zh-CN" sz="2400">
                <a:solidFill>
                  <a:schemeClr val="tx1"/>
                </a:solidFill>
                <a:effectLst>
                  <a:outerShdw blurRad="38100" dist="19050" dir="2700000" algn="tl" rotWithShape="0">
                    <a:schemeClr val="dk1">
                      <a:alpha val="40000"/>
                    </a:schemeClr>
                  </a:outerShdw>
                </a:effectLst>
                <a:sym typeface="+mn-ea"/>
              </a:rPr>
              <a:t>We read for what ? </a:t>
            </a:r>
            <a:endParaRPr lang="en-US" altLang="zh-CN" sz="2400">
              <a:solidFill>
                <a:schemeClr val="tx1"/>
              </a:solidFill>
              <a:effectLst>
                <a:outerShdw blurRad="38100" dist="19050" dir="2700000" algn="tl" rotWithShape="0">
                  <a:schemeClr val="dk1">
                    <a:alpha val="40000"/>
                  </a:schemeClr>
                </a:outerShdw>
              </a:effectLst>
              <a:sym typeface="+mn-ea"/>
            </a:endParaRPr>
          </a:p>
          <a:p>
            <a:r>
              <a:rPr lang="en-US" altLang="zh-CN" sz="2400">
                <a:solidFill>
                  <a:srgbClr val="FF0000"/>
                </a:solidFill>
                <a:sym typeface="+mn-ea"/>
              </a:rPr>
              <a:t>1.Pronunciation</a:t>
            </a:r>
            <a:endParaRPr lang="en-US" altLang="zh-CN" sz="2400">
              <a:solidFill>
                <a:srgbClr val="FF0000"/>
              </a:solidFill>
              <a:sym typeface="+mn-ea"/>
            </a:endParaRPr>
          </a:p>
          <a:p>
            <a:r>
              <a:rPr lang="en-US" altLang="zh-CN" sz="2400">
                <a:solidFill>
                  <a:srgbClr val="FF0000"/>
                </a:solidFill>
                <a:sym typeface="+mn-ea"/>
              </a:rPr>
              <a:t>2. Meanning (How to understand it?)</a:t>
            </a:r>
            <a:endParaRPr lang="en-US" altLang="zh-CN" sz="2400">
              <a:solidFill>
                <a:srgbClr val="FF0000"/>
              </a:solidFill>
              <a:sym typeface="+mn-ea"/>
            </a:endParaRPr>
          </a:p>
          <a:p>
            <a:r>
              <a:rPr lang="en-US" altLang="zh-CN" sz="2400">
                <a:solidFill>
                  <a:srgbClr val="7030A0"/>
                </a:solidFill>
                <a:sym typeface="+mn-ea"/>
              </a:rPr>
              <a:t>Circle key words; </a:t>
            </a:r>
            <a:endParaRPr lang="en-US" altLang="zh-CN" sz="2400">
              <a:solidFill>
                <a:srgbClr val="7030A0"/>
              </a:solidFill>
              <a:sym typeface="+mn-ea"/>
            </a:endParaRPr>
          </a:p>
          <a:p>
            <a:r>
              <a:rPr lang="en-US" altLang="zh-CN" sz="2400">
                <a:solidFill>
                  <a:srgbClr val="7030A0"/>
                </a:solidFill>
                <a:sym typeface="+mn-ea"/>
              </a:rPr>
              <a:t>some of you may need some  Chinese to reduce memory pressure.</a:t>
            </a:r>
            <a:endParaRPr lang="en-US" altLang="zh-CN" sz="2400">
              <a:solidFill>
                <a:srgbClr val="7030A0"/>
              </a:solidFill>
              <a:sym typeface="+mn-ea"/>
            </a:endParaRPr>
          </a:p>
          <a:p>
            <a:r>
              <a:rPr lang="en-US" altLang="zh-CN" sz="2400">
                <a:solidFill>
                  <a:srgbClr val="FF0000"/>
                </a:solidFill>
                <a:sym typeface="+mn-ea"/>
              </a:rPr>
              <a:t>3.Read the questions and focus on what you are listening for</a:t>
            </a:r>
            <a:endParaRPr lang="en-US" altLang="zh-CN" sz="2400">
              <a:solidFill>
                <a:srgbClr val="FF0000"/>
              </a:solidFill>
              <a:sym typeface="+mn-ea"/>
            </a:endParaRPr>
          </a:p>
        </p:txBody>
      </p:sp>
      <p:sp>
        <p:nvSpPr>
          <p:cNvPr id="10" name="圆角矩形 9"/>
          <p:cNvSpPr/>
          <p:nvPr/>
        </p:nvSpPr>
        <p:spPr>
          <a:xfrm>
            <a:off x="8154670" y="5287645"/>
            <a:ext cx="3717290" cy="1168400"/>
          </a:xfrm>
          <a:prstGeom prst="roundRect">
            <a:avLst/>
          </a:prstGeom>
          <a:ln w="57150">
            <a:gradFill>
              <a:gsLst>
                <a:gs pos="0">
                  <a:srgbClr val="FE4444"/>
                </a:gs>
                <a:gs pos="100000">
                  <a:srgbClr val="832B2B"/>
                </a:gs>
              </a:gsLst>
            </a:gra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11" name="文本框 10"/>
          <p:cNvSpPr txBox="1"/>
          <p:nvPr/>
        </p:nvSpPr>
        <p:spPr>
          <a:xfrm>
            <a:off x="3514725" y="405130"/>
            <a:ext cx="986790" cy="36830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r>
              <a:rPr lang="zh-CN" altLang="en-US"/>
              <a:t>锻炼</a:t>
            </a:r>
            <a:r>
              <a:rPr lang="en-US" altLang="zh-CN"/>
              <a:t>/</a:t>
            </a:r>
            <a:r>
              <a:rPr lang="zh-CN" altLang="en-US"/>
              <a:t>动</a:t>
            </a:r>
            <a:endParaRPr lang="zh-CN" altLang="en-US"/>
          </a:p>
        </p:txBody>
      </p:sp>
      <p:sp>
        <p:nvSpPr>
          <p:cNvPr id="12" name="文本框 11"/>
          <p:cNvSpPr txBox="1"/>
          <p:nvPr/>
        </p:nvSpPr>
        <p:spPr>
          <a:xfrm>
            <a:off x="2707640" y="773430"/>
            <a:ext cx="1016000" cy="36830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r>
              <a:rPr lang="zh-CN" altLang="en-US"/>
              <a:t>购物</a:t>
            </a:r>
            <a:r>
              <a:rPr lang="en-US" altLang="zh-CN"/>
              <a:t>/</a:t>
            </a:r>
            <a:r>
              <a:rPr lang="zh-CN" altLang="en-US"/>
              <a:t>买</a:t>
            </a:r>
            <a:endParaRPr lang="zh-CN" altLang="en-US"/>
          </a:p>
        </p:txBody>
      </p:sp>
      <p:sp>
        <p:nvSpPr>
          <p:cNvPr id="13" name="文本框 12"/>
          <p:cNvSpPr txBox="1"/>
          <p:nvPr/>
        </p:nvSpPr>
        <p:spPr>
          <a:xfrm>
            <a:off x="3324225" y="1141730"/>
            <a:ext cx="1538605" cy="36830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r>
              <a:rPr lang="zh-CN" altLang="en-US"/>
              <a:t>洗衣服</a:t>
            </a:r>
            <a:r>
              <a:rPr lang="en-US" altLang="zh-CN"/>
              <a:t>/</a:t>
            </a:r>
            <a:r>
              <a:rPr lang="zh-CN" altLang="en-US"/>
              <a:t>洗</a:t>
            </a:r>
            <a:r>
              <a:rPr lang="en-US" altLang="zh-CN"/>
              <a:t>/</a:t>
            </a:r>
            <a:r>
              <a:rPr lang="zh-CN" altLang="en-US"/>
              <a:t>衣</a:t>
            </a:r>
            <a:endParaRPr lang="zh-CN" altLang="en-US"/>
          </a:p>
        </p:txBody>
      </p:sp>
      <p:sp>
        <p:nvSpPr>
          <p:cNvPr id="14" name="文本框 13"/>
          <p:cNvSpPr txBox="1"/>
          <p:nvPr/>
        </p:nvSpPr>
        <p:spPr>
          <a:xfrm>
            <a:off x="3451225" y="1878330"/>
            <a:ext cx="1252855" cy="36830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r>
              <a:rPr lang="zh-CN" altLang="en-US"/>
              <a:t>取消</a:t>
            </a:r>
            <a:r>
              <a:rPr lang="en-US" altLang="zh-CN"/>
              <a:t>/</a:t>
            </a:r>
            <a:r>
              <a:rPr lang="zh-CN" altLang="en-US"/>
              <a:t>航班</a:t>
            </a:r>
            <a:endParaRPr lang="zh-CN" altLang="en-US"/>
          </a:p>
        </p:txBody>
      </p:sp>
      <p:sp>
        <p:nvSpPr>
          <p:cNvPr id="15" name="文本框 14"/>
          <p:cNvSpPr txBox="1"/>
          <p:nvPr/>
        </p:nvSpPr>
        <p:spPr>
          <a:xfrm>
            <a:off x="3771265" y="2261870"/>
            <a:ext cx="1443355" cy="36830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r>
              <a:rPr lang="zh-CN" altLang="en-US"/>
              <a:t>道歉</a:t>
            </a:r>
            <a:r>
              <a:rPr lang="en-US" altLang="zh-CN"/>
              <a:t>/</a:t>
            </a:r>
            <a:r>
              <a:rPr lang="zh-CN" altLang="en-US"/>
              <a:t>对不起</a:t>
            </a:r>
            <a:endParaRPr lang="zh-CN" altLang="en-US"/>
          </a:p>
        </p:txBody>
      </p:sp>
      <p:sp>
        <p:nvSpPr>
          <p:cNvPr id="16" name="文本框 15"/>
          <p:cNvSpPr txBox="1"/>
          <p:nvPr/>
        </p:nvSpPr>
        <p:spPr>
          <a:xfrm>
            <a:off x="3898265" y="2645410"/>
            <a:ext cx="1839595" cy="36830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r>
              <a:rPr lang="zh-CN" altLang="en-US"/>
              <a:t>推迟</a:t>
            </a:r>
            <a:r>
              <a:rPr lang="en-US" altLang="zh-CN"/>
              <a:t>/</a:t>
            </a:r>
            <a:r>
              <a:rPr lang="zh-CN" altLang="en-US"/>
              <a:t>迟</a:t>
            </a:r>
            <a:r>
              <a:rPr lang="en-US" altLang="zh-CN"/>
              <a:t>/</a:t>
            </a:r>
            <a:r>
              <a:rPr lang="zh-CN" altLang="en-US"/>
              <a:t>会议</a:t>
            </a:r>
            <a:r>
              <a:rPr lang="en-US" altLang="zh-CN"/>
              <a:t>/</a:t>
            </a:r>
            <a:r>
              <a:rPr lang="zh-CN" altLang="en-US"/>
              <a:t>会</a:t>
            </a:r>
            <a:endParaRPr lang="zh-CN" altLang="en-US"/>
          </a:p>
        </p:txBody>
      </p:sp>
      <p:sp>
        <p:nvSpPr>
          <p:cNvPr id="17" name="椭圆 16"/>
          <p:cNvSpPr/>
          <p:nvPr/>
        </p:nvSpPr>
        <p:spPr>
          <a:xfrm>
            <a:off x="2006600" y="384175"/>
            <a:ext cx="1221105"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18" name="椭圆 17"/>
          <p:cNvSpPr/>
          <p:nvPr/>
        </p:nvSpPr>
        <p:spPr>
          <a:xfrm>
            <a:off x="1071880" y="759460"/>
            <a:ext cx="1507490"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19" name="椭圆 18"/>
          <p:cNvSpPr/>
          <p:nvPr/>
        </p:nvSpPr>
        <p:spPr>
          <a:xfrm>
            <a:off x="497840" y="1127760"/>
            <a:ext cx="1104265"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20" name="椭圆 19"/>
          <p:cNvSpPr/>
          <p:nvPr/>
        </p:nvSpPr>
        <p:spPr>
          <a:xfrm>
            <a:off x="2006600" y="1127760"/>
            <a:ext cx="1221105"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21" name="椭圆 20"/>
          <p:cNvSpPr/>
          <p:nvPr/>
        </p:nvSpPr>
        <p:spPr>
          <a:xfrm>
            <a:off x="1215390" y="1871345"/>
            <a:ext cx="1041400"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22" name="椭圆 21"/>
          <p:cNvSpPr/>
          <p:nvPr/>
        </p:nvSpPr>
        <p:spPr>
          <a:xfrm>
            <a:off x="2410460" y="1871345"/>
            <a:ext cx="1040765"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23" name="椭圆 22"/>
          <p:cNvSpPr/>
          <p:nvPr/>
        </p:nvSpPr>
        <p:spPr>
          <a:xfrm>
            <a:off x="2409825" y="2254885"/>
            <a:ext cx="1362075"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24" name="椭圆 23"/>
          <p:cNvSpPr/>
          <p:nvPr/>
        </p:nvSpPr>
        <p:spPr>
          <a:xfrm>
            <a:off x="1174750" y="2614930"/>
            <a:ext cx="1160780"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25" name="椭圆 24"/>
          <p:cNvSpPr/>
          <p:nvPr/>
        </p:nvSpPr>
        <p:spPr>
          <a:xfrm>
            <a:off x="2536190" y="2614930"/>
            <a:ext cx="1186815"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2" name="文本框 1"/>
          <p:cNvSpPr txBox="1"/>
          <p:nvPr>
            <p:custDataLst>
              <p:tags r:id="rId6"/>
            </p:custDataLst>
          </p:nvPr>
        </p:nvSpPr>
        <p:spPr>
          <a:xfrm>
            <a:off x="6721475" y="1934210"/>
            <a:ext cx="5203190" cy="1014730"/>
          </a:xfrm>
          <a:prstGeom prst="rect">
            <a:avLst/>
          </a:prstGeom>
        </p:spPr>
        <p:style>
          <a:lnRef idx="0">
            <a:srgbClr val="FFFFFF"/>
          </a:lnRef>
          <a:fillRef idx="1">
            <a:schemeClr val="accent1"/>
          </a:fillRef>
          <a:effectRef idx="0">
            <a:srgbClr val="FFFFFF"/>
          </a:effectRef>
          <a:fontRef idx="minor">
            <a:schemeClr val="lt1"/>
          </a:fontRef>
        </p:style>
        <p:txBody>
          <a:bodyPr wrap="square" rtlCol="0">
            <a:spAutoFit/>
          </a:bodyPr>
          <a:p>
            <a:r>
              <a:rPr lang="en-US" altLang="zh-CN" sz="2000" b="1"/>
              <a:t>Habit 4:</a:t>
            </a:r>
            <a:endParaRPr lang="en-US" altLang="zh-CN" sz="2000" b="1"/>
          </a:p>
          <a:p>
            <a:r>
              <a:rPr lang="en-US" altLang="zh-CN" sz="2000"/>
              <a:t>Circle the words and read the questions and focus on what you are listening for.</a:t>
            </a:r>
            <a:endParaRPr lang="en-US" altLang="zh-CN" sz="2000"/>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linds(horizont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linds(horizont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linds(horizontal)">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blinds(horizontal)">
                                      <p:cBhvr>
                                        <p:cTn id="22" dur="500"/>
                                        <p:tgtEl>
                                          <p:spTgt spid="8">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linds(horizont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blinds(horizontal)">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blinds(horizontal)">
                                      <p:cBhvr>
                                        <p:cTn id="37" dur="500"/>
                                        <p:tgtEl>
                                          <p:spTgt spid="19"/>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20"/>
                                        </p:tgtEl>
                                        <p:attrNameLst>
                                          <p:attrName>style.visibility</p:attrName>
                                        </p:attrNameLst>
                                      </p:cBhvr>
                                      <p:to>
                                        <p:strVal val="visible"/>
                                      </p:to>
                                    </p:set>
                                    <p:animEffect transition="in" filter="blinds(horizontal)">
                                      <p:cBhvr>
                                        <p:cTn id="42" dur="500"/>
                                        <p:tgtEl>
                                          <p:spTgt spid="20"/>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blinds(horizontal)">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3" presetClass="entr" presetSubtype="10" fill="hold" grpId="0" nodeType="click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linds(horizontal)">
                                      <p:cBhvr>
                                        <p:cTn id="52" dur="500"/>
                                        <p:tgtEl>
                                          <p:spTgt spid="22"/>
                                        </p:tgtEl>
                                      </p:cBhvr>
                                    </p:animEffect>
                                  </p:childTnLst>
                                </p:cTn>
                              </p:par>
                            </p:childTnLst>
                          </p:cTn>
                        </p:par>
                      </p:childTnLst>
                    </p:cTn>
                  </p:par>
                  <p:par>
                    <p:cTn id="53" fill="hold">
                      <p:stCondLst>
                        <p:cond delay="indefinite"/>
                      </p:stCondLst>
                      <p:childTnLst>
                        <p:par>
                          <p:cTn id="54" fill="hold">
                            <p:stCondLst>
                              <p:cond delay="0"/>
                            </p:stCondLst>
                            <p:childTnLst>
                              <p:par>
                                <p:cTn id="55" presetID="3" presetClass="entr" presetSubtype="10" fill="hold" grpId="0" nodeType="click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blinds(horizontal)">
                                      <p:cBhvr>
                                        <p:cTn id="57" dur="500"/>
                                        <p:tgtEl>
                                          <p:spTgt spid="23"/>
                                        </p:tgtEl>
                                      </p:cBhvr>
                                    </p:animEffect>
                                  </p:childTnLst>
                                </p:cTn>
                              </p:par>
                            </p:childTnLst>
                          </p:cTn>
                        </p:par>
                      </p:childTnLst>
                    </p:cTn>
                  </p:par>
                  <p:par>
                    <p:cTn id="58" fill="hold">
                      <p:stCondLst>
                        <p:cond delay="indefinite"/>
                      </p:stCondLst>
                      <p:childTnLst>
                        <p:par>
                          <p:cTn id="59" fill="hold">
                            <p:stCondLst>
                              <p:cond delay="0"/>
                            </p:stCondLst>
                            <p:childTnLst>
                              <p:par>
                                <p:cTn id="60" presetID="3" presetClass="entr" presetSubtype="10" fill="hold" grpId="0" nodeType="clickEffect">
                                  <p:stCondLst>
                                    <p:cond delay="0"/>
                                  </p:stCondLst>
                                  <p:childTnLst>
                                    <p:set>
                                      <p:cBhvr>
                                        <p:cTn id="61" dur="1" fill="hold">
                                          <p:stCondLst>
                                            <p:cond delay="0"/>
                                          </p:stCondLst>
                                        </p:cTn>
                                        <p:tgtEl>
                                          <p:spTgt spid="24"/>
                                        </p:tgtEl>
                                        <p:attrNameLst>
                                          <p:attrName>style.visibility</p:attrName>
                                        </p:attrNameLst>
                                      </p:cBhvr>
                                      <p:to>
                                        <p:strVal val="visible"/>
                                      </p:to>
                                    </p:set>
                                    <p:animEffect transition="in" filter="blinds(horizontal)">
                                      <p:cBhvr>
                                        <p:cTn id="62" dur="500"/>
                                        <p:tgtEl>
                                          <p:spTgt spid="24"/>
                                        </p:tgtEl>
                                      </p:cBhvr>
                                    </p:animEffect>
                                  </p:childTnLst>
                                </p:cTn>
                              </p:par>
                            </p:childTnLst>
                          </p:cTn>
                        </p:par>
                      </p:childTnLst>
                    </p:cTn>
                  </p:par>
                  <p:par>
                    <p:cTn id="63" fill="hold">
                      <p:stCondLst>
                        <p:cond delay="indefinite"/>
                      </p:stCondLst>
                      <p:childTnLst>
                        <p:par>
                          <p:cTn id="64" fill="hold">
                            <p:stCondLst>
                              <p:cond delay="0"/>
                            </p:stCondLst>
                            <p:childTnLst>
                              <p:par>
                                <p:cTn id="65" presetID="3" presetClass="entr" presetSubtype="1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blinds(horizontal)">
                                      <p:cBhvr>
                                        <p:cTn id="67" dur="500"/>
                                        <p:tgtEl>
                                          <p:spTgt spid="25"/>
                                        </p:tgtEl>
                                      </p:cBhvr>
                                    </p:animEffect>
                                  </p:childTnLst>
                                </p:cTn>
                              </p:par>
                            </p:childTnLst>
                          </p:cTn>
                        </p:par>
                      </p:childTnLst>
                    </p:cTn>
                  </p:par>
                  <p:par>
                    <p:cTn id="68" fill="hold">
                      <p:stCondLst>
                        <p:cond delay="indefinite"/>
                      </p:stCondLst>
                      <p:childTnLst>
                        <p:par>
                          <p:cTn id="69" fill="hold">
                            <p:stCondLst>
                              <p:cond delay="0"/>
                            </p:stCondLst>
                            <p:childTnLst>
                              <p:par>
                                <p:cTn id="70" presetID="3" presetClass="entr" presetSubtype="10" fill="hold" nodeType="clickEffect">
                                  <p:stCondLst>
                                    <p:cond delay="0"/>
                                  </p:stCondLst>
                                  <p:childTnLst>
                                    <p:set>
                                      <p:cBhvr>
                                        <p:cTn id="71" dur="1" fill="hold">
                                          <p:stCondLst>
                                            <p:cond delay="0"/>
                                          </p:stCondLst>
                                        </p:cTn>
                                        <p:tgtEl>
                                          <p:spTgt spid="8">
                                            <p:txEl>
                                              <p:pRg st="4" end="4"/>
                                            </p:txEl>
                                          </p:spTgt>
                                        </p:tgtEl>
                                        <p:attrNameLst>
                                          <p:attrName>style.visibility</p:attrName>
                                        </p:attrNameLst>
                                      </p:cBhvr>
                                      <p:to>
                                        <p:strVal val="visible"/>
                                      </p:to>
                                    </p:set>
                                    <p:animEffect transition="in" filter="blinds(horizontal)">
                                      <p:cBhvr>
                                        <p:cTn id="72" dur="500"/>
                                        <p:tgtEl>
                                          <p:spTgt spid="8">
                                            <p:txEl>
                                              <p:pRg st="4" end="4"/>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3" presetClass="entr" presetSubtype="10" fill="hold" grpId="0" nodeType="clickEffect">
                                  <p:stCondLst>
                                    <p:cond delay="0"/>
                                  </p:stCondLst>
                                  <p:childTnLst>
                                    <p:set>
                                      <p:cBhvr>
                                        <p:cTn id="76" dur="1" fill="hold">
                                          <p:stCondLst>
                                            <p:cond delay="0"/>
                                          </p:stCondLst>
                                        </p:cTn>
                                        <p:tgtEl>
                                          <p:spTgt spid="11"/>
                                        </p:tgtEl>
                                        <p:attrNameLst>
                                          <p:attrName>style.visibility</p:attrName>
                                        </p:attrNameLst>
                                      </p:cBhvr>
                                      <p:to>
                                        <p:strVal val="visible"/>
                                      </p:to>
                                    </p:set>
                                    <p:animEffect transition="in" filter="blinds(horizontal)">
                                      <p:cBhvr>
                                        <p:cTn id="77" dur="500"/>
                                        <p:tgtEl>
                                          <p:spTgt spid="11"/>
                                        </p:tgtEl>
                                      </p:cBhvr>
                                    </p:animEffect>
                                  </p:childTnLst>
                                </p:cTn>
                              </p:par>
                            </p:childTnLst>
                          </p:cTn>
                        </p:par>
                      </p:childTnLst>
                    </p:cTn>
                  </p:par>
                  <p:par>
                    <p:cTn id="78" fill="hold">
                      <p:stCondLst>
                        <p:cond delay="indefinite"/>
                      </p:stCondLst>
                      <p:childTnLst>
                        <p:par>
                          <p:cTn id="79" fill="hold">
                            <p:stCondLst>
                              <p:cond delay="0"/>
                            </p:stCondLst>
                            <p:childTnLst>
                              <p:par>
                                <p:cTn id="80" presetID="3" presetClass="entr" presetSubtype="10" fill="hold" grpId="0" nodeType="click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blinds(horizontal)">
                                      <p:cBhvr>
                                        <p:cTn id="82" dur="500"/>
                                        <p:tgtEl>
                                          <p:spTgt spid="12"/>
                                        </p:tgtEl>
                                      </p:cBhvr>
                                    </p:animEffect>
                                  </p:childTnLst>
                                </p:cTn>
                              </p:par>
                            </p:childTnLst>
                          </p:cTn>
                        </p:par>
                      </p:childTnLst>
                    </p:cTn>
                  </p:par>
                  <p:par>
                    <p:cTn id="83" fill="hold">
                      <p:stCondLst>
                        <p:cond delay="indefinite"/>
                      </p:stCondLst>
                      <p:childTnLst>
                        <p:par>
                          <p:cTn id="84" fill="hold">
                            <p:stCondLst>
                              <p:cond delay="0"/>
                            </p:stCondLst>
                            <p:childTnLst>
                              <p:par>
                                <p:cTn id="85" presetID="3" presetClass="entr" presetSubtype="10" fill="hold" grpId="0" nodeType="clickEffect">
                                  <p:stCondLst>
                                    <p:cond delay="0"/>
                                  </p:stCondLst>
                                  <p:childTnLst>
                                    <p:set>
                                      <p:cBhvr>
                                        <p:cTn id="86" dur="1" fill="hold">
                                          <p:stCondLst>
                                            <p:cond delay="0"/>
                                          </p:stCondLst>
                                        </p:cTn>
                                        <p:tgtEl>
                                          <p:spTgt spid="13"/>
                                        </p:tgtEl>
                                        <p:attrNameLst>
                                          <p:attrName>style.visibility</p:attrName>
                                        </p:attrNameLst>
                                      </p:cBhvr>
                                      <p:to>
                                        <p:strVal val="visible"/>
                                      </p:to>
                                    </p:set>
                                    <p:animEffect transition="in" filter="blinds(horizontal)">
                                      <p:cBhvr>
                                        <p:cTn id="87" dur="500"/>
                                        <p:tgtEl>
                                          <p:spTgt spid="13"/>
                                        </p:tgtEl>
                                      </p:cBhvr>
                                    </p:animEffect>
                                  </p:childTnLst>
                                </p:cTn>
                              </p:par>
                            </p:childTnLst>
                          </p:cTn>
                        </p:par>
                      </p:childTnLst>
                    </p:cTn>
                  </p:par>
                  <p:par>
                    <p:cTn id="88" fill="hold">
                      <p:stCondLst>
                        <p:cond delay="indefinite"/>
                      </p:stCondLst>
                      <p:childTnLst>
                        <p:par>
                          <p:cTn id="89" fill="hold">
                            <p:stCondLst>
                              <p:cond delay="0"/>
                            </p:stCondLst>
                            <p:childTnLst>
                              <p:par>
                                <p:cTn id="90" presetID="3" presetClass="entr" presetSubtype="10" fill="hold" grpId="0" nodeType="clickEffect">
                                  <p:stCondLst>
                                    <p:cond delay="0"/>
                                  </p:stCondLst>
                                  <p:childTnLst>
                                    <p:set>
                                      <p:cBhvr>
                                        <p:cTn id="91" dur="1" fill="hold">
                                          <p:stCondLst>
                                            <p:cond delay="0"/>
                                          </p:stCondLst>
                                        </p:cTn>
                                        <p:tgtEl>
                                          <p:spTgt spid="14"/>
                                        </p:tgtEl>
                                        <p:attrNameLst>
                                          <p:attrName>style.visibility</p:attrName>
                                        </p:attrNameLst>
                                      </p:cBhvr>
                                      <p:to>
                                        <p:strVal val="visible"/>
                                      </p:to>
                                    </p:set>
                                    <p:animEffect transition="in" filter="blinds(horizontal)">
                                      <p:cBhvr>
                                        <p:cTn id="92" dur="500"/>
                                        <p:tgtEl>
                                          <p:spTgt spid="14"/>
                                        </p:tgtEl>
                                      </p:cBhvr>
                                    </p:animEffect>
                                  </p:childTnLst>
                                </p:cTn>
                              </p:par>
                            </p:childTnLst>
                          </p:cTn>
                        </p:par>
                      </p:childTnLst>
                    </p:cTn>
                  </p:par>
                  <p:par>
                    <p:cTn id="93" fill="hold">
                      <p:stCondLst>
                        <p:cond delay="indefinite"/>
                      </p:stCondLst>
                      <p:childTnLst>
                        <p:par>
                          <p:cTn id="94" fill="hold">
                            <p:stCondLst>
                              <p:cond delay="0"/>
                            </p:stCondLst>
                            <p:childTnLst>
                              <p:par>
                                <p:cTn id="95" presetID="3" presetClass="entr" presetSubtype="10" fill="hold" grpId="0" nodeType="clickEffect">
                                  <p:stCondLst>
                                    <p:cond delay="0"/>
                                  </p:stCondLst>
                                  <p:childTnLst>
                                    <p:set>
                                      <p:cBhvr>
                                        <p:cTn id="96" dur="1" fill="hold">
                                          <p:stCondLst>
                                            <p:cond delay="0"/>
                                          </p:stCondLst>
                                        </p:cTn>
                                        <p:tgtEl>
                                          <p:spTgt spid="15"/>
                                        </p:tgtEl>
                                        <p:attrNameLst>
                                          <p:attrName>style.visibility</p:attrName>
                                        </p:attrNameLst>
                                      </p:cBhvr>
                                      <p:to>
                                        <p:strVal val="visible"/>
                                      </p:to>
                                    </p:set>
                                    <p:animEffect transition="in" filter="blinds(horizontal)">
                                      <p:cBhvr>
                                        <p:cTn id="97" dur="500"/>
                                        <p:tgtEl>
                                          <p:spTgt spid="15"/>
                                        </p:tgtEl>
                                      </p:cBhvr>
                                    </p:animEffect>
                                  </p:childTnLst>
                                </p:cTn>
                              </p:par>
                            </p:childTnLst>
                          </p:cTn>
                        </p:par>
                      </p:childTnLst>
                    </p:cTn>
                  </p:par>
                  <p:par>
                    <p:cTn id="98" fill="hold">
                      <p:stCondLst>
                        <p:cond delay="indefinite"/>
                      </p:stCondLst>
                      <p:childTnLst>
                        <p:par>
                          <p:cTn id="99" fill="hold">
                            <p:stCondLst>
                              <p:cond delay="0"/>
                            </p:stCondLst>
                            <p:childTnLst>
                              <p:par>
                                <p:cTn id="100" presetID="3" presetClass="entr" presetSubtype="10"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blinds(horizontal)">
                                      <p:cBhvr>
                                        <p:cTn id="102" dur="500"/>
                                        <p:tgtEl>
                                          <p:spTgt spid="16"/>
                                        </p:tgtEl>
                                      </p:cBhvr>
                                    </p:animEffect>
                                  </p:childTnLst>
                                </p:cTn>
                              </p:par>
                            </p:childTnLst>
                          </p:cTn>
                        </p:par>
                      </p:childTnLst>
                    </p:cTn>
                  </p:par>
                  <p:par>
                    <p:cTn id="103" fill="hold">
                      <p:stCondLst>
                        <p:cond delay="indefinite"/>
                      </p:stCondLst>
                      <p:childTnLst>
                        <p:par>
                          <p:cTn id="104" fill="hold">
                            <p:stCondLst>
                              <p:cond delay="0"/>
                            </p:stCondLst>
                            <p:childTnLst>
                              <p:par>
                                <p:cTn id="105" presetID="3" presetClass="entr" presetSubtype="10" fill="hold" nodeType="clickEffect">
                                  <p:stCondLst>
                                    <p:cond delay="0"/>
                                  </p:stCondLst>
                                  <p:childTnLst>
                                    <p:set>
                                      <p:cBhvr>
                                        <p:cTn id="106" dur="1" fill="hold">
                                          <p:stCondLst>
                                            <p:cond delay="0"/>
                                          </p:stCondLst>
                                        </p:cTn>
                                        <p:tgtEl>
                                          <p:spTgt spid="8">
                                            <p:txEl>
                                              <p:pRg st="5" end="5"/>
                                            </p:txEl>
                                          </p:spTgt>
                                        </p:tgtEl>
                                        <p:attrNameLst>
                                          <p:attrName>style.visibility</p:attrName>
                                        </p:attrNameLst>
                                      </p:cBhvr>
                                      <p:to>
                                        <p:strVal val="visible"/>
                                      </p:to>
                                    </p:set>
                                    <p:animEffect transition="in" filter="blinds(horizontal)">
                                      <p:cBhvr>
                                        <p:cTn id="107" dur="500"/>
                                        <p:tgtEl>
                                          <p:spTgt spid="8">
                                            <p:txEl>
                                              <p:pRg st="5" end="5"/>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3" presetClass="entr" presetSubtype="10" fill="hold" nodeType="clickEffect">
                                  <p:stCondLst>
                                    <p:cond delay="0"/>
                                  </p:stCondLst>
                                  <p:childTnLst>
                                    <p:set>
                                      <p:cBhvr>
                                        <p:cTn id="111" dur="1" fill="hold">
                                          <p:stCondLst>
                                            <p:cond delay="0"/>
                                          </p:stCondLst>
                                        </p:cTn>
                                        <p:tgtEl>
                                          <p:spTgt spid="5"/>
                                        </p:tgtEl>
                                        <p:attrNameLst>
                                          <p:attrName>style.visibility</p:attrName>
                                        </p:attrNameLst>
                                      </p:cBhvr>
                                      <p:to>
                                        <p:strVal val="visible"/>
                                      </p:to>
                                    </p:set>
                                    <p:animEffect transition="in" filter="blinds(horizontal)">
                                      <p:cBhvr>
                                        <p:cTn id="112" dur="500"/>
                                        <p:tgtEl>
                                          <p:spTgt spid="5"/>
                                        </p:tgtEl>
                                      </p:cBhvr>
                                    </p:animEffect>
                                  </p:childTnLst>
                                </p:cTn>
                              </p:par>
                            </p:childTnLst>
                          </p:cTn>
                        </p:par>
                      </p:childTnLst>
                    </p:cTn>
                  </p:par>
                  <p:par>
                    <p:cTn id="113" fill="hold">
                      <p:stCondLst>
                        <p:cond delay="indefinite"/>
                      </p:stCondLst>
                      <p:childTnLst>
                        <p:par>
                          <p:cTn id="114" fill="hold">
                            <p:stCondLst>
                              <p:cond delay="0"/>
                            </p:stCondLst>
                            <p:childTnLst>
                              <p:par>
                                <p:cTn id="115" presetID="3" presetClass="entr" presetSubtype="10" fill="hold" grpId="0" nodeType="clickEffect">
                                  <p:stCondLst>
                                    <p:cond delay="0"/>
                                  </p:stCondLst>
                                  <p:childTnLst>
                                    <p:set>
                                      <p:cBhvr>
                                        <p:cTn id="116" dur="1" fill="hold">
                                          <p:stCondLst>
                                            <p:cond delay="0"/>
                                          </p:stCondLst>
                                        </p:cTn>
                                        <p:tgtEl>
                                          <p:spTgt spid="2"/>
                                        </p:tgtEl>
                                        <p:attrNameLst>
                                          <p:attrName>style.visibility</p:attrName>
                                        </p:attrNameLst>
                                      </p:cBhvr>
                                      <p:to>
                                        <p:strVal val="visible"/>
                                      </p:to>
                                    </p:set>
                                    <p:animEffect transition="in" filter="blinds(horizontal)">
                                      <p:cBhvr>
                                        <p:cTn id="117" dur="500"/>
                                        <p:tgtEl>
                                          <p:spTgt spid="2"/>
                                        </p:tgtEl>
                                      </p:cBhvr>
                                    </p:animEffect>
                                  </p:childTnLst>
                                </p:cTn>
                              </p:par>
                            </p:childTnLst>
                          </p:cTn>
                        </p:par>
                      </p:childTnLst>
                    </p:cTn>
                  </p:par>
                  <p:par>
                    <p:cTn id="118" fill="hold">
                      <p:stCondLst>
                        <p:cond delay="indefinite"/>
                      </p:stCondLst>
                      <p:childTnLst>
                        <p:par>
                          <p:cTn id="119" fill="hold">
                            <p:stCondLst>
                              <p:cond delay="0"/>
                            </p:stCondLst>
                            <p:childTnLst>
                              <p:par>
                                <p:cTn id="120" presetID="3" presetClass="entr" presetSubtype="10" fill="hold" grpId="0" nodeType="clickEffect">
                                  <p:stCondLst>
                                    <p:cond delay="0"/>
                                  </p:stCondLst>
                                  <p:childTnLst>
                                    <p:set>
                                      <p:cBhvr>
                                        <p:cTn id="121" dur="1" fill="hold">
                                          <p:stCondLst>
                                            <p:cond delay="0"/>
                                          </p:stCondLst>
                                        </p:cTn>
                                        <p:tgtEl>
                                          <p:spTgt spid="10"/>
                                        </p:tgtEl>
                                        <p:attrNameLst>
                                          <p:attrName>style.visibility</p:attrName>
                                        </p:attrNameLst>
                                      </p:cBhvr>
                                      <p:to>
                                        <p:strVal val="visible"/>
                                      </p:to>
                                    </p:set>
                                    <p:animEffect transition="in" filter="blinds(horizontal)">
                                      <p:cBhvr>
                                        <p:cTn id="1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23" fill="hold" display="1">
                  <p:stCondLst>
                    <p:cond delay="indefinite"/>
                  </p:stCondLst>
                  <p:endCondLst>
                    <p:cond evt="onStopAudio">
                      <p:tgtEl>
                        <p:sldTgt/>
                      </p:tgtEl>
                    </p:cond>
                  </p:endCondLst>
                </p:cTn>
                <p:tgtEl>
                  <p:spTgt spid="7"/>
                </p:tgtEl>
              </p:cMediaNode>
            </p:audio>
          </p:childTnLst>
        </p:cTn>
      </p:par>
    </p:tnLst>
    <p:bldLst>
      <p:bldP spid="17" grpId="0" animBg="1"/>
      <p:bldP spid="18" grpId="0" animBg="1"/>
      <p:bldP spid="19" grpId="0" animBg="1"/>
      <p:bldP spid="20" grpId="0" animBg="1"/>
      <p:bldP spid="21" grpId="0" animBg="1"/>
      <p:bldP spid="22" grpId="0" animBg="1"/>
      <p:bldP spid="23" grpId="0" animBg="1"/>
      <p:bldP spid="24" grpId="0" animBg="1"/>
      <p:bldP spid="25" grpId="0" animBg="1"/>
      <p:bldP spid="11" grpId="0" animBg="1"/>
      <p:bldP spid="12" grpId="0" animBg="1"/>
      <p:bldP spid="13" grpId="0" animBg="1"/>
      <p:bldP spid="14" grpId="0" animBg="1"/>
      <p:bldP spid="15" grpId="0" animBg="1"/>
      <p:bldP spid="16" grpId="0" animBg="1"/>
      <p:bldP spid="10" grpId="0" animBg="1"/>
      <p:bldP spid="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nvPicPr>
        <p:blipFill>
          <a:blip r:embed="rId1"/>
          <a:stretch>
            <a:fillRect/>
          </a:stretch>
        </p:blipFill>
        <p:spPr>
          <a:xfrm>
            <a:off x="7652385" y="3705225"/>
            <a:ext cx="4721860" cy="2865755"/>
          </a:xfrm>
          <a:prstGeom prst="rect">
            <a:avLst/>
          </a:prstGeom>
        </p:spPr>
      </p:pic>
      <p:sp>
        <p:nvSpPr>
          <p:cNvPr id="105" name="文本框 104"/>
          <p:cNvSpPr txBox="1"/>
          <p:nvPr/>
        </p:nvSpPr>
        <p:spPr>
          <a:xfrm>
            <a:off x="83185" y="-635"/>
            <a:ext cx="11620500" cy="3893820"/>
          </a:xfrm>
          <a:prstGeom prst="rect">
            <a:avLst/>
          </a:prstGeom>
          <a:noFill/>
          <a:ln w="9525">
            <a:noFill/>
          </a:ln>
        </p:spPr>
        <p:txBody>
          <a:bodyPr wrap="square">
            <a:noAutofit/>
          </a:bodyPr>
          <a:p>
            <a:pPr indent="0"/>
            <a:r>
              <a:rPr lang="en-US" sz="2400" b="1">
                <a:solidFill>
                  <a:srgbClr val="000000"/>
                </a:solidFill>
                <a:latin typeface="苹方-简" panose="020B0400000000000000" charset="-128"/>
                <a:ea typeface="宋体" panose="02010600030101010101" pitchFamily="2" charset="-122"/>
              </a:rPr>
              <a:t>1</a:t>
            </a:r>
            <a:r>
              <a:rPr lang="zh-CN" sz="2400" b="1">
                <a:solidFill>
                  <a:srgbClr val="000000"/>
                </a:solidFill>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What will the woman do this afternoon?</a:t>
            </a:r>
            <a:r>
              <a:rPr lang="zh-CN" sz="2400" b="1">
                <a:solidFill>
                  <a:srgbClr val="000000"/>
                </a:solidFill>
                <a:latin typeface="苹方-简" panose="020B0400000000000000" charset="-128"/>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17</a:t>
            </a:r>
            <a:r>
              <a:rPr lang="zh-CN" sz="2400" b="1">
                <a:solidFill>
                  <a:srgbClr val="000000"/>
                </a:solidFill>
                <a:latin typeface="苹方-简" panose="020B0400000000000000" charset="-128"/>
                <a:ea typeface="宋体" panose="02010600030101010101" pitchFamily="2" charset="-122"/>
              </a:rPr>
              <a:t>年全国</a:t>
            </a:r>
            <a:r>
              <a:rPr lang="en-US" sz="2400" b="1">
                <a:solidFill>
                  <a:srgbClr val="000000"/>
                </a:solidFill>
                <a:latin typeface="苹方-简" panose="020B0400000000000000" charset="-128"/>
                <a:ea typeface="宋体" panose="02010600030101010101" pitchFamily="2" charset="-122"/>
              </a:rPr>
              <a:t>2</a:t>
            </a:r>
            <a:r>
              <a:rPr lang="zh-CN" sz="2400" b="1">
                <a:solidFill>
                  <a:srgbClr val="000000"/>
                </a:solidFill>
                <a:latin typeface="苹方-简" panose="020B0400000000000000" charset="-128"/>
                <a:ea typeface="宋体" panose="02010600030101010101" pitchFamily="2" charset="-122"/>
              </a:rPr>
              <a:t>卷）</a:t>
            </a:r>
            <a:endParaRPr lang="en-US" sz="2400" b="1">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A</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Do some exercise.</a:t>
            </a:r>
            <a:r>
              <a:rPr lang="zh-CN" sz="2400" b="0">
                <a:solidFill>
                  <a:srgbClr val="000000"/>
                </a:solidFill>
                <a:ea typeface="宋体" panose="02010600030101010101" pitchFamily="2" charset="-122"/>
              </a:rPr>
              <a:t>　　</a:t>
            </a:r>
            <a:r>
              <a:rPr lang="en-US" altLang="zh-CN" sz="2400" b="0">
                <a:solidFill>
                  <a:srgbClr val="000000"/>
                </a:solidFill>
                <a:ea typeface="宋体" panose="02010600030101010101" pitchFamily="2" charset="-122"/>
              </a:rPr>
              <a:t>  </a:t>
            </a:r>
            <a:r>
              <a:rPr lang="en-US" sz="2400" b="0">
                <a:solidFill>
                  <a:srgbClr val="000000"/>
                </a:solidFill>
                <a:latin typeface="苹方-简" panose="020B0400000000000000" charset="-128"/>
                <a:ea typeface="宋体" panose="02010600030101010101" pitchFamily="2" charset="-122"/>
              </a:rPr>
              <a:t> </a:t>
            </a:r>
            <a:endParaRPr lang="en-US" sz="2400" b="0">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B</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Go shopping.  </a:t>
            </a:r>
            <a:endParaRPr lang="en-US" sz="2400" b="0">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C</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Wash her clothes.</a:t>
            </a:r>
            <a:endParaRPr lang="en-US" sz="2400" b="1">
              <a:solidFill>
                <a:srgbClr val="000000"/>
              </a:solidFill>
              <a:latin typeface="苹方-简" panose="020B0400000000000000" charset="-128"/>
              <a:ea typeface="宋体" panose="02010600030101010101" pitchFamily="2" charset="-122"/>
            </a:endParaRPr>
          </a:p>
          <a:p>
            <a:pPr indent="0"/>
            <a:r>
              <a:rPr lang="en-US" sz="2400" b="1">
                <a:solidFill>
                  <a:srgbClr val="000000"/>
                </a:solidFill>
                <a:latin typeface="苹方-简" panose="020B0400000000000000" charset="-128"/>
                <a:ea typeface="宋体" panose="02010600030101010101" pitchFamily="2" charset="-122"/>
              </a:rPr>
              <a:t>2</a:t>
            </a:r>
            <a:r>
              <a:rPr lang="zh-CN" sz="2400" b="1">
                <a:solidFill>
                  <a:srgbClr val="000000"/>
                </a:solidFill>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Why does the woman call the man?</a:t>
            </a:r>
            <a:endParaRPr lang="en-US" sz="2400" b="1">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A </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To cancel a flight.  </a:t>
            </a:r>
            <a:endParaRPr lang="en-US" sz="2400" b="0">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B</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 To make an apology.   </a:t>
            </a:r>
            <a:endParaRPr lang="en-US" sz="2400" b="0">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C</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 To put off a meeting. </a:t>
            </a:r>
            <a:r>
              <a:rPr lang="en-US" sz="2400" b="1">
                <a:solidFill>
                  <a:srgbClr val="000000"/>
                </a:solidFill>
                <a:latin typeface="苹方-简" panose="020B0400000000000000" charset="-128"/>
                <a:ea typeface="宋体" panose="02010600030101010101" pitchFamily="2" charset="-122"/>
              </a:rPr>
              <a:t>3</a:t>
            </a:r>
            <a:r>
              <a:rPr lang="zh-CN" sz="2400" b="1">
                <a:solidFill>
                  <a:srgbClr val="000000"/>
                </a:solidFill>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How much more does David need for the car?</a:t>
            </a:r>
            <a:r>
              <a:rPr lang="en-US" sz="2400" b="0">
                <a:solidFill>
                  <a:srgbClr val="000000"/>
                </a:solidFill>
                <a:latin typeface="苹方-简" panose="020B0400000000000000" charset="-128"/>
                <a:ea typeface="宋体" panose="02010600030101010101" pitchFamily="2" charset="-122"/>
              </a:rPr>
              <a:t>A</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$ 5,000.          B</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$20,000.        C</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$25,000.</a:t>
            </a:r>
            <a:endParaRPr lang="en-US" sz="2400" b="0">
              <a:solidFill>
                <a:srgbClr val="000000"/>
              </a:solidFill>
              <a:latin typeface="苹方-简" panose="020B0400000000000000" charset="-128"/>
              <a:ea typeface="宋体" panose="02010600030101010101" pitchFamily="2" charset="-122"/>
            </a:endParaRPr>
          </a:p>
          <a:p>
            <a:pPr indent="0"/>
            <a:endParaRPr lang="en-US" altLang="en-US" sz="2400" b="0">
              <a:solidFill>
                <a:srgbClr val="000000"/>
              </a:solidFill>
              <a:latin typeface="苹方-简" panose="020B0400000000000000" charset="-128"/>
              <a:ea typeface="宋体" panose="02010600030101010101" pitchFamily="2" charset="-122"/>
            </a:endParaRPr>
          </a:p>
          <a:p>
            <a:endParaRPr lang="en-US" altLang="en-US" sz="2400" b="0">
              <a:solidFill>
                <a:srgbClr val="000000"/>
              </a:solidFill>
              <a:latin typeface="苹方-简" panose="020B0400000000000000" charset="-128"/>
              <a:ea typeface="宋体" panose="02010600030101010101" pitchFamily="2" charset="-122"/>
            </a:endParaRPr>
          </a:p>
        </p:txBody>
      </p:sp>
      <p:pic>
        <p:nvPicPr>
          <p:cNvPr id="7" name="17年全国">
            <a:hlinkClick r:id="" action="ppaction://media"/>
          </p:cNvPr>
          <p:cNvPicPr/>
          <p:nvPr>
            <a:audioFile r:link="rId2"/>
            <p:extLst>
              <p:ext uri="{DAA4B4D4-6D71-4841-9C94-3DE7FCFB9230}">
                <p14:media xmlns:p14="http://schemas.microsoft.com/office/powerpoint/2010/main" r:embed="rId3"/>
              </p:ext>
            </p:extLst>
            <p:custDataLst>
              <p:tags r:id="rId4"/>
            </p:custDataLst>
          </p:nvPr>
        </p:nvPicPr>
        <p:blipFill>
          <a:blip r:embed="rId5"/>
          <a:stretch>
            <a:fillRect/>
          </a:stretch>
        </p:blipFill>
        <p:spPr>
          <a:xfrm>
            <a:off x="9295765" y="2739390"/>
            <a:ext cx="1228090" cy="1153795"/>
          </a:xfrm>
          <a:prstGeom prst="rect">
            <a:avLst/>
          </a:prstGeom>
        </p:spPr>
      </p:pic>
      <p:sp>
        <p:nvSpPr>
          <p:cNvPr id="8" name="文本框 7"/>
          <p:cNvSpPr txBox="1"/>
          <p:nvPr/>
        </p:nvSpPr>
        <p:spPr>
          <a:xfrm>
            <a:off x="123825" y="3709670"/>
            <a:ext cx="7775575" cy="3124835"/>
          </a:xfrm>
          <a:prstGeom prst="rect">
            <a:avLst/>
          </a:prstGeom>
          <a:ln w="57150">
            <a:gradFill>
              <a:gsLst>
                <a:gs pos="0">
                  <a:srgbClr val="FE4444"/>
                </a:gs>
                <a:gs pos="100000">
                  <a:srgbClr val="832B2B"/>
                </a:gs>
              </a:gsLst>
            </a:gradFill>
          </a:ln>
        </p:spPr>
        <p:style>
          <a:lnRef idx="2">
            <a:schemeClr val="accent1"/>
          </a:lnRef>
          <a:fillRef idx="0">
            <a:srgbClr val="FFFFFF"/>
          </a:fillRef>
          <a:effectRef idx="0">
            <a:srgbClr val="FFFFFF"/>
          </a:effectRef>
          <a:fontRef idx="minor">
            <a:schemeClr val="dk1"/>
          </a:fontRef>
        </p:style>
        <p:txBody>
          <a:bodyPr wrap="square" rtlCol="0">
            <a:noAutofit/>
          </a:bodyPr>
          <a:p>
            <a:r>
              <a:rPr lang="en-US" altLang="zh-CN" sz="2800">
                <a:solidFill>
                  <a:schemeClr val="tx1"/>
                </a:solidFill>
                <a:effectLst>
                  <a:outerShdw blurRad="38100" dist="19050" dir="2700000" algn="tl" rotWithShape="0">
                    <a:schemeClr val="dk1">
                      <a:alpha val="40000"/>
                    </a:schemeClr>
                  </a:outerShdw>
                </a:effectLst>
                <a:sym typeface="+mn-ea"/>
              </a:rPr>
              <a:t>We read for what ? </a:t>
            </a:r>
            <a:endParaRPr lang="en-US" altLang="zh-CN" sz="2800">
              <a:solidFill>
                <a:schemeClr val="tx1"/>
              </a:solidFill>
              <a:effectLst>
                <a:outerShdw blurRad="38100" dist="19050" dir="2700000" algn="tl" rotWithShape="0">
                  <a:schemeClr val="dk1">
                    <a:alpha val="40000"/>
                  </a:schemeClr>
                </a:outerShdw>
              </a:effectLst>
              <a:sym typeface="+mn-ea"/>
            </a:endParaRPr>
          </a:p>
          <a:p>
            <a:r>
              <a:rPr lang="en-US" altLang="zh-CN" sz="2800">
                <a:solidFill>
                  <a:srgbClr val="FF0000"/>
                </a:solidFill>
                <a:sym typeface="+mn-ea"/>
              </a:rPr>
              <a:t>1.Pronunciation</a:t>
            </a:r>
            <a:endParaRPr lang="en-US" altLang="zh-CN" sz="2800">
              <a:solidFill>
                <a:srgbClr val="FF0000"/>
              </a:solidFill>
              <a:sym typeface="+mn-ea"/>
            </a:endParaRPr>
          </a:p>
          <a:p>
            <a:r>
              <a:rPr lang="en-US" altLang="zh-CN" sz="2800">
                <a:solidFill>
                  <a:srgbClr val="FF0000"/>
                </a:solidFill>
                <a:sym typeface="+mn-ea"/>
              </a:rPr>
              <a:t>2. Meanning (How to understand it?)</a:t>
            </a:r>
            <a:endParaRPr lang="en-US" altLang="zh-CN" sz="2800">
              <a:solidFill>
                <a:srgbClr val="FF0000"/>
              </a:solidFill>
              <a:sym typeface="+mn-ea"/>
            </a:endParaRPr>
          </a:p>
          <a:p>
            <a:r>
              <a:rPr lang="en-US" altLang="zh-CN" sz="2800">
                <a:solidFill>
                  <a:srgbClr val="7030A0"/>
                </a:solidFill>
                <a:sym typeface="+mn-ea"/>
              </a:rPr>
              <a:t>Circle key words; some of you may need some  Chinese to reduce memory pressure.</a:t>
            </a:r>
            <a:endParaRPr lang="en-US" altLang="zh-CN" sz="2800">
              <a:solidFill>
                <a:srgbClr val="7030A0"/>
              </a:solidFill>
              <a:sym typeface="+mn-ea"/>
            </a:endParaRPr>
          </a:p>
          <a:p>
            <a:r>
              <a:rPr lang="en-US" altLang="zh-CN" sz="2800">
                <a:solidFill>
                  <a:srgbClr val="FF0000"/>
                </a:solidFill>
                <a:sym typeface="+mn-ea"/>
              </a:rPr>
              <a:t>3.Read the questions and focus on what you are listening for</a:t>
            </a:r>
            <a:endParaRPr lang="en-US" altLang="zh-CN" sz="2800">
              <a:solidFill>
                <a:srgbClr val="FF0000"/>
              </a:solidFill>
              <a:sym typeface="+mn-ea"/>
            </a:endParaRPr>
          </a:p>
        </p:txBody>
      </p:sp>
      <p:sp>
        <p:nvSpPr>
          <p:cNvPr id="10" name="圆角矩形 9"/>
          <p:cNvSpPr/>
          <p:nvPr/>
        </p:nvSpPr>
        <p:spPr>
          <a:xfrm>
            <a:off x="8154670" y="5287645"/>
            <a:ext cx="3717290" cy="1168400"/>
          </a:xfrm>
          <a:prstGeom prst="roundRect">
            <a:avLst/>
          </a:prstGeom>
          <a:ln w="57150">
            <a:gradFill>
              <a:gsLst>
                <a:gs pos="0">
                  <a:srgbClr val="FE4444"/>
                </a:gs>
                <a:gs pos="100000">
                  <a:srgbClr val="832B2B"/>
                </a:gs>
              </a:gsLst>
            </a:gra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26" name="椭圆 25"/>
          <p:cNvSpPr/>
          <p:nvPr/>
        </p:nvSpPr>
        <p:spPr>
          <a:xfrm>
            <a:off x="2410460" y="33020"/>
            <a:ext cx="1186815" cy="382270"/>
          </a:xfrm>
          <a:prstGeom prst="ellipse">
            <a:avLst/>
          </a:prstGeom>
          <a:ln w="38100">
            <a:solidFill>
              <a:srgbClr val="7030A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27" name="文本框 26"/>
          <p:cNvSpPr txBox="1"/>
          <p:nvPr/>
        </p:nvSpPr>
        <p:spPr>
          <a:xfrm>
            <a:off x="6393180" y="46990"/>
            <a:ext cx="3164840" cy="398780"/>
          </a:xfrm>
          <a:prstGeom prst="rect">
            <a:avLst/>
          </a:prstGeom>
        </p:spPr>
        <p:style>
          <a:lnRef idx="0">
            <a:srgbClr val="FFFFFF"/>
          </a:lnRef>
          <a:fillRef idx="1">
            <a:schemeClr val="accent6"/>
          </a:fillRef>
          <a:effectRef idx="0">
            <a:srgbClr val="FFFFFF"/>
          </a:effectRef>
          <a:fontRef idx="minor">
            <a:schemeClr val="lt1"/>
          </a:fontRef>
        </p:style>
        <p:txBody>
          <a:bodyPr wrap="square" rtlCol="0">
            <a:spAutoFit/>
          </a:bodyPr>
          <a:p>
            <a:r>
              <a:rPr lang="en-US" sz="2000" b="1"/>
              <a:t>the woman’s </a:t>
            </a:r>
            <a:r>
              <a:rPr lang="en-US" sz="2000" b="1">
                <a:solidFill>
                  <a:schemeClr val="tx1"/>
                </a:solidFill>
              </a:rPr>
              <a:t>activity</a:t>
            </a:r>
            <a:endParaRPr lang="en-US" sz="2000" b="1">
              <a:solidFill>
                <a:schemeClr val="tx1"/>
              </a:solidFill>
            </a:endParaRPr>
          </a:p>
        </p:txBody>
      </p:sp>
      <p:sp>
        <p:nvSpPr>
          <p:cNvPr id="29" name="文本框 28"/>
          <p:cNvSpPr txBox="1"/>
          <p:nvPr/>
        </p:nvSpPr>
        <p:spPr>
          <a:xfrm>
            <a:off x="5873115" y="1480820"/>
            <a:ext cx="4417060" cy="706755"/>
          </a:xfrm>
          <a:prstGeom prst="rect">
            <a:avLst/>
          </a:prstGeom>
        </p:spPr>
        <p:style>
          <a:lnRef idx="0">
            <a:srgbClr val="FFFFFF"/>
          </a:lnRef>
          <a:fillRef idx="1">
            <a:schemeClr val="accent6"/>
          </a:fillRef>
          <a:effectRef idx="0">
            <a:srgbClr val="FFFFFF"/>
          </a:effectRef>
          <a:fontRef idx="minor">
            <a:schemeClr val="lt1"/>
          </a:fontRef>
        </p:style>
        <p:txBody>
          <a:bodyPr wrap="square" rtlCol="0">
            <a:spAutoFit/>
          </a:bodyPr>
          <a:p>
            <a:r>
              <a:rPr lang="en-US" sz="2000" b="1"/>
              <a:t>the woman’s calling </a:t>
            </a:r>
            <a:r>
              <a:rPr lang="en-US" sz="2000" b="1">
                <a:solidFill>
                  <a:schemeClr val="tx1"/>
                </a:solidFill>
              </a:rPr>
              <a:t>reason</a:t>
            </a:r>
            <a:r>
              <a:rPr lang="en-US" sz="2000" b="1"/>
              <a:t>/</a:t>
            </a:r>
            <a:endParaRPr lang="en-US" sz="2000" b="1"/>
          </a:p>
          <a:p>
            <a:r>
              <a:rPr lang="en-US" sz="2000" b="1"/>
              <a:t>the purpose of the woman’ calling</a:t>
            </a:r>
            <a:endParaRPr lang="en-US" sz="2000" b="1"/>
          </a:p>
        </p:txBody>
      </p:sp>
      <p:sp>
        <p:nvSpPr>
          <p:cNvPr id="2" name="文本框 1"/>
          <p:cNvSpPr txBox="1"/>
          <p:nvPr/>
        </p:nvSpPr>
        <p:spPr>
          <a:xfrm>
            <a:off x="7338060" y="2933065"/>
            <a:ext cx="1444625" cy="398780"/>
          </a:xfrm>
          <a:prstGeom prst="rect">
            <a:avLst/>
          </a:prstGeom>
        </p:spPr>
        <p:style>
          <a:lnRef idx="0">
            <a:srgbClr val="FFFFFF"/>
          </a:lnRef>
          <a:fillRef idx="1">
            <a:schemeClr val="accent6"/>
          </a:fillRef>
          <a:effectRef idx="0">
            <a:srgbClr val="FFFFFF"/>
          </a:effectRef>
          <a:fontRef idx="minor">
            <a:schemeClr val="lt1"/>
          </a:fontRef>
        </p:style>
        <p:txBody>
          <a:bodyPr wrap="square" rtlCol="0">
            <a:spAutoFit/>
          </a:bodyPr>
          <a:p>
            <a:r>
              <a:rPr lang="en-US" sz="2000" b="1">
                <a:solidFill>
                  <a:schemeClr val="tx1"/>
                </a:solidFill>
              </a:rPr>
              <a:t>numbers</a:t>
            </a:r>
            <a:endParaRPr lang="en-US" sz="2000" b="1">
              <a:solidFill>
                <a:schemeClr val="tx1"/>
              </a:solidFill>
            </a:endParaRPr>
          </a:p>
        </p:txBody>
      </p:sp>
      <p:sp>
        <p:nvSpPr>
          <p:cNvPr id="3" name="椭圆 2"/>
          <p:cNvSpPr/>
          <p:nvPr>
            <p:custDataLst>
              <p:tags r:id="rId6"/>
            </p:custDataLst>
          </p:nvPr>
        </p:nvSpPr>
        <p:spPr>
          <a:xfrm>
            <a:off x="2728595" y="1466850"/>
            <a:ext cx="1664970" cy="382270"/>
          </a:xfrm>
          <a:prstGeom prst="ellipse">
            <a:avLst/>
          </a:prstGeom>
          <a:ln w="38100">
            <a:solidFill>
              <a:srgbClr val="7030A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4" name="椭圆 3"/>
          <p:cNvSpPr/>
          <p:nvPr>
            <p:custDataLst>
              <p:tags r:id="rId7"/>
            </p:custDataLst>
          </p:nvPr>
        </p:nvSpPr>
        <p:spPr>
          <a:xfrm>
            <a:off x="487045" y="2933065"/>
            <a:ext cx="2665095" cy="382270"/>
          </a:xfrm>
          <a:prstGeom prst="ellipse">
            <a:avLst/>
          </a:prstGeom>
          <a:ln w="38100">
            <a:solidFill>
              <a:srgbClr val="7030A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linds(horizont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linds(horizont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blinds(horizontal)">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linds(horizontal)">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blinds(horizontal)">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3" fill="hold" display="1">
                  <p:stCondLst>
                    <p:cond delay="indefinite"/>
                  </p:stCondLst>
                  <p:endCondLst>
                    <p:cond evt="onStopAudio">
                      <p:tgtEl>
                        <p:sldTgt/>
                      </p:tgtEl>
                    </p:cond>
                  </p:endCondLst>
                </p:cTn>
                <p:tgtEl>
                  <p:spTgt spid="7"/>
                </p:tgtEl>
              </p:cMediaNode>
            </p:audio>
          </p:childTnLst>
        </p:cTn>
      </p:par>
    </p:tnLst>
    <p:bldLst>
      <p:bldP spid="26" grpId="0" animBg="1"/>
      <p:bldP spid="3" grpId="0" bldLvl="0" animBg="1"/>
      <p:bldP spid="27" grpId="0" bldLvl="0" animBg="1"/>
      <p:bldP spid="29" grpId="0" bldLvl="0" animBg="1"/>
      <p:bldP spid="4" grpId="0" bldLvl="0" animBg="1"/>
      <p:bldP spid="2"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 name="图片 4"/>
          <p:cNvPicPr>
            <a:picLocks noChangeAspect="1"/>
          </p:cNvPicPr>
          <p:nvPr>
            <p:custDataLst>
              <p:tags r:id="rId1"/>
            </p:custDataLst>
          </p:nvPr>
        </p:nvPicPr>
        <p:blipFill>
          <a:blip r:embed="rId2"/>
          <a:stretch>
            <a:fillRect/>
          </a:stretch>
        </p:blipFill>
        <p:spPr>
          <a:xfrm>
            <a:off x="8392160" y="4229735"/>
            <a:ext cx="4191635" cy="2543810"/>
          </a:xfrm>
          <a:prstGeom prst="rect">
            <a:avLst/>
          </a:prstGeom>
        </p:spPr>
      </p:pic>
      <p:sp>
        <p:nvSpPr>
          <p:cNvPr id="105" name="文本框 104"/>
          <p:cNvSpPr txBox="1"/>
          <p:nvPr/>
        </p:nvSpPr>
        <p:spPr>
          <a:xfrm>
            <a:off x="123825" y="209550"/>
            <a:ext cx="11726545" cy="3784600"/>
          </a:xfrm>
          <a:prstGeom prst="rect">
            <a:avLst/>
          </a:prstGeom>
          <a:noFill/>
          <a:ln w="9525">
            <a:noFill/>
          </a:ln>
        </p:spPr>
        <p:txBody>
          <a:bodyPr wrap="square">
            <a:spAutoFit/>
          </a:bodyPr>
          <a:p>
            <a:pPr indent="0"/>
            <a:r>
              <a:rPr lang="en-US" sz="2400" b="1">
                <a:solidFill>
                  <a:srgbClr val="000000"/>
                </a:solidFill>
                <a:latin typeface="苹方-简" panose="020B0400000000000000" charset="-128"/>
                <a:ea typeface="宋体" panose="02010600030101010101" pitchFamily="2" charset="-122"/>
              </a:rPr>
              <a:t>1</a:t>
            </a:r>
            <a:r>
              <a:rPr lang="zh-CN" sz="2400" b="1">
                <a:solidFill>
                  <a:srgbClr val="000000"/>
                </a:solidFill>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What will the woman do this afternoon?</a:t>
            </a:r>
            <a:r>
              <a:rPr lang="zh-CN" sz="2400" b="1">
                <a:solidFill>
                  <a:srgbClr val="000000"/>
                </a:solidFill>
                <a:latin typeface="苹方-简" panose="020B0400000000000000" charset="-128"/>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17</a:t>
            </a:r>
            <a:r>
              <a:rPr lang="zh-CN" sz="2400" b="1">
                <a:solidFill>
                  <a:srgbClr val="000000"/>
                </a:solidFill>
                <a:latin typeface="苹方-简" panose="020B0400000000000000" charset="-128"/>
                <a:ea typeface="宋体" panose="02010600030101010101" pitchFamily="2" charset="-122"/>
              </a:rPr>
              <a:t>年全国</a:t>
            </a:r>
            <a:r>
              <a:rPr lang="en-US" sz="2400" b="1">
                <a:solidFill>
                  <a:srgbClr val="000000"/>
                </a:solidFill>
                <a:latin typeface="苹方-简" panose="020B0400000000000000" charset="-128"/>
                <a:ea typeface="宋体" panose="02010600030101010101" pitchFamily="2" charset="-122"/>
              </a:rPr>
              <a:t>2</a:t>
            </a:r>
            <a:r>
              <a:rPr lang="zh-CN" sz="2400" b="1">
                <a:solidFill>
                  <a:srgbClr val="000000"/>
                </a:solidFill>
                <a:latin typeface="苹方-简" panose="020B0400000000000000" charset="-128"/>
                <a:ea typeface="宋体" panose="02010600030101010101" pitchFamily="2" charset="-122"/>
              </a:rPr>
              <a:t>卷）</a:t>
            </a:r>
            <a:endParaRPr lang="en-US" sz="2400" b="1">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A</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Do some exercise.</a:t>
            </a:r>
            <a:r>
              <a:rPr lang="zh-CN" sz="2400" b="0">
                <a:solidFill>
                  <a:srgbClr val="000000"/>
                </a:solidFill>
                <a:ea typeface="宋体" panose="02010600030101010101" pitchFamily="2" charset="-122"/>
              </a:rPr>
              <a:t>　　</a:t>
            </a:r>
            <a:r>
              <a:rPr lang="en-US" sz="2400" b="0">
                <a:solidFill>
                  <a:srgbClr val="000000"/>
                </a:solidFill>
                <a:latin typeface="苹方-简" panose="020B0400000000000000" charset="-128"/>
                <a:ea typeface="宋体" panose="02010600030101010101" pitchFamily="2" charset="-122"/>
              </a:rPr>
              <a:t> B</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Go shopping.  C</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  Wash her clothes.</a:t>
            </a:r>
            <a:endParaRPr lang="en-US" sz="2400" b="0">
              <a:solidFill>
                <a:srgbClr val="000000"/>
              </a:solidFill>
              <a:latin typeface="苹方-简" panose="020B0400000000000000" charset="-128"/>
              <a:ea typeface="宋体" panose="02010600030101010101" pitchFamily="2" charset="-122"/>
            </a:endParaRPr>
          </a:p>
          <a:p>
            <a:pPr indent="0"/>
            <a:r>
              <a:rPr lang="en-US" sz="2400" b="1">
                <a:solidFill>
                  <a:srgbClr val="000000"/>
                </a:solidFill>
                <a:latin typeface="苹方-简" panose="020B0400000000000000" charset="-128"/>
                <a:ea typeface="宋体" panose="02010600030101010101" pitchFamily="2" charset="-122"/>
              </a:rPr>
              <a:t>2</a:t>
            </a:r>
            <a:r>
              <a:rPr lang="zh-CN" sz="2400" b="1">
                <a:solidFill>
                  <a:srgbClr val="000000"/>
                </a:solidFill>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Why does the woman call the man?</a:t>
            </a:r>
            <a:endParaRPr lang="en-US" sz="2400" b="1">
              <a:solidFill>
                <a:srgbClr val="000000"/>
              </a:solidFill>
              <a:latin typeface="苹方-简" panose="020B0400000000000000" charset="-128"/>
              <a:ea typeface="宋体" panose="02010600030101010101" pitchFamily="2" charset="-122"/>
            </a:endParaRPr>
          </a:p>
          <a:p>
            <a:pPr indent="0"/>
            <a:r>
              <a:rPr lang="en-US" sz="2400" b="0">
                <a:solidFill>
                  <a:srgbClr val="000000"/>
                </a:solidFill>
                <a:latin typeface="苹方-简" panose="020B0400000000000000" charset="-128"/>
                <a:ea typeface="宋体" panose="02010600030101010101" pitchFamily="2" charset="-122"/>
              </a:rPr>
              <a:t>A </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To cancel a flight.  B</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 To make an apology.   C</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  To put off a meeting. </a:t>
            </a:r>
            <a:endParaRPr lang="en-US" sz="2400" b="0">
              <a:solidFill>
                <a:srgbClr val="000000"/>
              </a:solidFill>
              <a:latin typeface="苹方-简" panose="020B0400000000000000" charset="-128"/>
              <a:ea typeface="宋体" panose="02010600030101010101" pitchFamily="2" charset="-122"/>
            </a:endParaRPr>
          </a:p>
          <a:p>
            <a:pPr indent="0"/>
            <a:r>
              <a:rPr lang="en-US" sz="2400" b="1">
                <a:solidFill>
                  <a:srgbClr val="000000"/>
                </a:solidFill>
                <a:latin typeface="苹方-简" panose="020B0400000000000000" charset="-128"/>
                <a:ea typeface="宋体" panose="02010600030101010101" pitchFamily="2" charset="-122"/>
              </a:rPr>
              <a:t>3</a:t>
            </a:r>
            <a:r>
              <a:rPr lang="zh-CN" sz="2400" b="1">
                <a:solidFill>
                  <a:srgbClr val="000000"/>
                </a:solidFill>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How much more does David need for the car?</a:t>
            </a:r>
            <a:r>
              <a:rPr lang="en-US" sz="2400" b="0">
                <a:solidFill>
                  <a:srgbClr val="000000"/>
                </a:solidFill>
                <a:latin typeface="苹方-简" panose="020B0400000000000000" charset="-128"/>
                <a:ea typeface="宋体" panose="02010600030101010101" pitchFamily="2" charset="-122"/>
              </a:rPr>
              <a:t>A</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$ 5,000.          B</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$20,000.        C</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$25,000.</a:t>
            </a:r>
            <a:endParaRPr lang="en-US" sz="2400" b="0">
              <a:solidFill>
                <a:srgbClr val="000000"/>
              </a:solidFill>
              <a:latin typeface="苹方-简" panose="020B0400000000000000" charset="-128"/>
              <a:ea typeface="宋体" panose="02010600030101010101" pitchFamily="2" charset="-122"/>
            </a:endParaRPr>
          </a:p>
          <a:p>
            <a:pPr indent="0"/>
            <a:r>
              <a:rPr lang="en-US" sz="2400" b="1">
                <a:solidFill>
                  <a:srgbClr val="000000"/>
                </a:solidFill>
                <a:latin typeface="苹方-简" panose="020B0400000000000000" charset="-128"/>
                <a:ea typeface="宋体" panose="02010600030101010101" pitchFamily="2" charset="-122"/>
              </a:rPr>
              <a:t>4</a:t>
            </a:r>
            <a:r>
              <a:rPr lang="zh-CN" sz="2400" b="1">
                <a:solidFill>
                  <a:srgbClr val="000000"/>
                </a:solidFill>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What is Jane doing?</a:t>
            </a:r>
            <a:r>
              <a:rPr lang="en-US" sz="2400" b="0">
                <a:solidFill>
                  <a:srgbClr val="000000"/>
                </a:solidFill>
                <a:latin typeface="苹方-简" panose="020B0400000000000000" charset="-128"/>
                <a:ea typeface="宋体" panose="02010600030101010101" pitchFamily="2" charset="-122"/>
              </a:rPr>
              <a:t>A</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Planning a tour.    B</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Calling her father.  C</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Asking for leave.</a:t>
            </a:r>
            <a:endParaRPr lang="en-US" sz="2400" b="0">
              <a:solidFill>
                <a:srgbClr val="000000"/>
              </a:solidFill>
              <a:latin typeface="苹方-简" panose="020B0400000000000000" charset="-128"/>
              <a:ea typeface="宋体" panose="02010600030101010101" pitchFamily="2" charset="-122"/>
            </a:endParaRPr>
          </a:p>
          <a:p>
            <a:pPr indent="0"/>
            <a:r>
              <a:rPr lang="en-US" sz="2400" b="1">
                <a:solidFill>
                  <a:srgbClr val="000000"/>
                </a:solidFill>
                <a:latin typeface="苹方-简" panose="020B0400000000000000" charset="-128"/>
                <a:ea typeface="宋体" panose="02010600030101010101" pitchFamily="2" charset="-122"/>
              </a:rPr>
              <a:t>5 </a:t>
            </a:r>
            <a:r>
              <a:rPr lang="zh-CN" sz="2400" b="1">
                <a:solidFill>
                  <a:srgbClr val="000000"/>
                </a:solidFill>
                <a:ea typeface="宋体" panose="02010600030101010101" pitchFamily="2" charset="-122"/>
              </a:rPr>
              <a:t>．</a:t>
            </a:r>
            <a:r>
              <a:rPr lang="en-US" sz="2400" b="1">
                <a:solidFill>
                  <a:srgbClr val="000000"/>
                </a:solidFill>
                <a:latin typeface="苹方-简" panose="020B0400000000000000" charset="-128"/>
                <a:ea typeface="宋体" panose="02010600030101010101" pitchFamily="2" charset="-122"/>
              </a:rPr>
              <a:t>How does the man feel?</a:t>
            </a:r>
            <a:r>
              <a:rPr lang="en-US" sz="2400" b="0">
                <a:solidFill>
                  <a:srgbClr val="000000"/>
                </a:solidFill>
                <a:latin typeface="苹方-简" panose="020B0400000000000000" charset="-128"/>
                <a:ea typeface="宋体" panose="02010600030101010101" pitchFamily="2" charset="-122"/>
              </a:rPr>
              <a:t>A</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Tired.          B</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Dizzy</a:t>
            </a:r>
            <a:r>
              <a:rPr lang="zh-CN" altLang="en-US" sz="2400" b="0">
                <a:solidFill>
                  <a:srgbClr val="000000"/>
                </a:solidFill>
                <a:latin typeface="苹方-简" panose="020B0400000000000000" charset="-128"/>
                <a:ea typeface="宋体" panose="02010600030101010101" pitchFamily="2" charset="-122"/>
              </a:rPr>
              <a:t>眩晕</a:t>
            </a:r>
            <a:r>
              <a:rPr lang="en-US" sz="2400" b="0">
                <a:solidFill>
                  <a:srgbClr val="000000"/>
                </a:solidFill>
                <a:latin typeface="苹方-简" panose="020B0400000000000000" charset="-128"/>
                <a:ea typeface="宋体" panose="02010600030101010101" pitchFamily="2" charset="-122"/>
              </a:rPr>
              <a:t>.          C</a:t>
            </a:r>
            <a:r>
              <a:rPr lang="zh-CN" sz="2400" b="0">
                <a:solidFill>
                  <a:srgbClr val="000000"/>
                </a:solidFill>
                <a:ea typeface="宋体" panose="02010600030101010101" pitchFamily="2" charset="-122"/>
              </a:rPr>
              <a:t>．</a:t>
            </a:r>
            <a:r>
              <a:rPr lang="en-US" sz="2400" b="0">
                <a:solidFill>
                  <a:srgbClr val="000000"/>
                </a:solidFill>
                <a:latin typeface="苹方-简" panose="020B0400000000000000" charset="-128"/>
                <a:ea typeface="宋体" panose="02010600030101010101" pitchFamily="2" charset="-122"/>
              </a:rPr>
              <a:t>Thirsty. </a:t>
            </a:r>
            <a:endParaRPr lang="en-US" altLang="en-US" sz="2400" b="0">
              <a:solidFill>
                <a:srgbClr val="000000"/>
              </a:solidFill>
              <a:latin typeface="苹方-简" panose="020B0400000000000000" charset="-128"/>
              <a:ea typeface="宋体" panose="02010600030101010101" pitchFamily="2" charset="-122"/>
            </a:endParaRPr>
          </a:p>
        </p:txBody>
      </p:sp>
      <p:pic>
        <p:nvPicPr>
          <p:cNvPr id="7" name="17年全国">
            <a:hlinkClick r:id="" action="ppaction://media"/>
          </p:cNvPr>
          <p:cNvPicPr/>
          <p:nvPr>
            <a:audioFile r:link="rId3"/>
            <p:extLst>
              <p:ext uri="{DAA4B4D4-6D71-4841-9C94-3DE7FCFB9230}">
                <p14:media xmlns:p14="http://schemas.microsoft.com/office/powerpoint/2010/main" r:embed="rId4"/>
              </p:ext>
            </p:extLst>
            <p:custDataLst>
              <p:tags r:id="rId5"/>
            </p:custDataLst>
          </p:nvPr>
        </p:nvPicPr>
        <p:blipFill>
          <a:blip r:embed="rId6"/>
          <a:stretch>
            <a:fillRect/>
          </a:stretch>
        </p:blipFill>
        <p:spPr>
          <a:xfrm>
            <a:off x="10494645" y="2695575"/>
            <a:ext cx="1005205" cy="930910"/>
          </a:xfrm>
          <a:prstGeom prst="rect">
            <a:avLst/>
          </a:prstGeom>
        </p:spPr>
      </p:pic>
      <p:pic>
        <p:nvPicPr>
          <p:cNvPr id="2" name="图片 1"/>
          <p:cNvPicPr>
            <a:picLocks noChangeAspect="1"/>
          </p:cNvPicPr>
          <p:nvPr/>
        </p:nvPicPr>
        <p:blipFill>
          <a:blip r:embed="rId7"/>
          <a:stretch>
            <a:fillRect/>
          </a:stretch>
        </p:blipFill>
        <p:spPr>
          <a:xfrm>
            <a:off x="0" y="3994150"/>
            <a:ext cx="4118610" cy="2863850"/>
          </a:xfrm>
          <a:prstGeom prst="rect">
            <a:avLst/>
          </a:prstGeom>
        </p:spPr>
      </p:pic>
      <p:pic>
        <p:nvPicPr>
          <p:cNvPr id="6" name="图片 5"/>
          <p:cNvPicPr>
            <a:picLocks noChangeAspect="1"/>
          </p:cNvPicPr>
          <p:nvPr/>
        </p:nvPicPr>
        <p:blipFill>
          <a:blip r:embed="rId8"/>
          <a:stretch>
            <a:fillRect/>
          </a:stretch>
        </p:blipFill>
        <p:spPr>
          <a:xfrm>
            <a:off x="3884295" y="4840605"/>
            <a:ext cx="4787900" cy="1932940"/>
          </a:xfrm>
          <a:prstGeom prst="rect">
            <a:avLst/>
          </a:prstGeom>
        </p:spPr>
      </p:pic>
      <p:sp>
        <p:nvSpPr>
          <p:cNvPr id="10" name="圆角矩形 9"/>
          <p:cNvSpPr/>
          <p:nvPr>
            <p:custDataLst>
              <p:tags r:id="rId9"/>
            </p:custDataLst>
          </p:nvPr>
        </p:nvSpPr>
        <p:spPr>
          <a:xfrm>
            <a:off x="8576945" y="5605145"/>
            <a:ext cx="3717290" cy="1168400"/>
          </a:xfrm>
          <a:prstGeom prst="roundRect">
            <a:avLst/>
          </a:prstGeom>
          <a:ln w="57150">
            <a:gradFill>
              <a:gsLst>
                <a:gs pos="0">
                  <a:srgbClr val="FE4444"/>
                </a:gs>
                <a:gs pos="100000">
                  <a:srgbClr val="832B2B"/>
                </a:gs>
              </a:gsLst>
            </a:gra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3" name="圆角矩形 2"/>
          <p:cNvSpPr/>
          <p:nvPr/>
        </p:nvSpPr>
        <p:spPr>
          <a:xfrm>
            <a:off x="4488815" y="5847715"/>
            <a:ext cx="3717290" cy="616585"/>
          </a:xfrm>
          <a:prstGeom prst="roundRect">
            <a:avLst/>
          </a:prstGeom>
          <a:ln w="57150">
            <a:gradFill>
              <a:gsLst>
                <a:gs pos="0">
                  <a:srgbClr val="FE4444"/>
                </a:gs>
                <a:gs pos="100000">
                  <a:srgbClr val="832B2B"/>
                </a:gs>
              </a:gsLst>
            </a:gra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4" name="圆角矩形 3"/>
          <p:cNvSpPr/>
          <p:nvPr/>
        </p:nvSpPr>
        <p:spPr>
          <a:xfrm>
            <a:off x="335915" y="4840605"/>
            <a:ext cx="3453130" cy="616585"/>
          </a:xfrm>
          <a:prstGeom prst="roundRect">
            <a:avLst/>
          </a:prstGeom>
          <a:ln w="57150">
            <a:gradFill>
              <a:gsLst>
                <a:gs pos="0">
                  <a:srgbClr val="FE4444"/>
                </a:gs>
                <a:gs pos="100000">
                  <a:srgbClr val="832B2B"/>
                </a:gs>
              </a:gsLst>
            </a:gra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9" name="文本框 8"/>
          <p:cNvSpPr txBox="1"/>
          <p:nvPr/>
        </p:nvSpPr>
        <p:spPr>
          <a:xfrm>
            <a:off x="3789045" y="2423795"/>
            <a:ext cx="1953260" cy="398780"/>
          </a:xfrm>
          <a:prstGeom prst="rect">
            <a:avLst/>
          </a:prstGeom>
        </p:spPr>
        <p:style>
          <a:lnRef idx="0">
            <a:srgbClr val="FFFFFF"/>
          </a:lnRef>
          <a:fillRef idx="1">
            <a:schemeClr val="accent6"/>
          </a:fillRef>
          <a:effectRef idx="0">
            <a:srgbClr val="FFFFFF"/>
          </a:effectRef>
          <a:fontRef idx="minor">
            <a:schemeClr val="lt1"/>
          </a:fontRef>
        </p:style>
        <p:txBody>
          <a:bodyPr wrap="square" rtlCol="0">
            <a:spAutoFit/>
          </a:bodyPr>
          <a:p>
            <a:r>
              <a:rPr lang="en-US" sz="2000" b="1">
                <a:solidFill>
                  <a:schemeClr val="tx1"/>
                </a:solidFill>
              </a:rPr>
              <a:t>Jane’s activity</a:t>
            </a:r>
            <a:endParaRPr lang="en-US" sz="2000" b="1">
              <a:solidFill>
                <a:schemeClr val="tx1"/>
              </a:solidFill>
            </a:endParaRPr>
          </a:p>
        </p:txBody>
      </p:sp>
      <p:sp>
        <p:nvSpPr>
          <p:cNvPr id="12" name="文本框 11"/>
          <p:cNvSpPr txBox="1"/>
          <p:nvPr/>
        </p:nvSpPr>
        <p:spPr>
          <a:xfrm>
            <a:off x="4351655" y="3134995"/>
            <a:ext cx="2473325" cy="398780"/>
          </a:xfrm>
          <a:prstGeom prst="rect">
            <a:avLst/>
          </a:prstGeom>
        </p:spPr>
        <p:style>
          <a:lnRef idx="0">
            <a:srgbClr val="FFFFFF"/>
          </a:lnRef>
          <a:fillRef idx="1">
            <a:schemeClr val="accent6"/>
          </a:fillRef>
          <a:effectRef idx="0">
            <a:srgbClr val="FFFFFF"/>
          </a:effectRef>
          <a:fontRef idx="minor">
            <a:schemeClr val="lt1"/>
          </a:fontRef>
        </p:style>
        <p:txBody>
          <a:bodyPr wrap="square" rtlCol="0">
            <a:spAutoFit/>
          </a:bodyPr>
          <a:p>
            <a:r>
              <a:rPr lang="en-US" sz="2000" b="1">
                <a:solidFill>
                  <a:schemeClr val="tx1"/>
                </a:solidFill>
              </a:rPr>
              <a:t>the man’s feeling</a:t>
            </a:r>
            <a:endParaRPr lang="en-US" sz="2000" b="1">
              <a:solidFill>
                <a:schemeClr val="tx1"/>
              </a:solidFill>
            </a:endParaRPr>
          </a:p>
        </p:txBody>
      </p:sp>
    </p:spTree>
    <p:custDataLst>
      <p:tags r:id="rId10"/>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linds(horizont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linds(horizontal)">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blinds(horizontal)">
                                      <p:cBhvr>
                                        <p:cTn id="3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100000">
                <p:cTn id="33" fill="hold" display="1">
                  <p:stCondLst>
                    <p:cond delay="indefinite"/>
                  </p:stCondLst>
                  <p:endCondLst>
                    <p:cond evt="onStopAudio">
                      <p:tgtEl>
                        <p:sldTgt/>
                      </p:tgtEl>
                    </p:cond>
                  </p:endCondLst>
                </p:cTn>
                <p:tgtEl>
                  <p:spTgt spid="7"/>
                </p:tgtEl>
              </p:cMediaNode>
            </p:audio>
          </p:childTnLst>
        </p:cTn>
      </p:par>
    </p:tnLst>
    <p:bldLst>
      <p:bldP spid="9" grpId="0" animBg="1"/>
      <p:bldP spid="12" grpId="0" animBg="1"/>
      <p:bldP spid="3"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35" y="0"/>
            <a:ext cx="12193270" cy="6649720"/>
          </a:xfrm>
        </p:spPr>
        <p:txBody>
          <a:bodyPr>
            <a:noAutofit/>
          </a:bodyPr>
          <a:p>
            <a:pPr marL="0" indent="0">
              <a:lnSpc>
                <a:spcPct val="100000"/>
              </a:lnSpc>
              <a:spcAft>
                <a:spcPts val="0"/>
              </a:spcAft>
              <a:buNone/>
            </a:pPr>
            <a:r>
              <a:rPr lang="zh-CN" altLang="en-US" sz="2000" b="1">
                <a:solidFill>
                  <a:schemeClr val="tx1"/>
                </a:solidFill>
                <a:effectLst/>
              </a:rPr>
              <a:t>Text 1</a:t>
            </a:r>
            <a:endParaRPr lang="zh-CN" altLang="en-US" sz="2000" b="1">
              <a:solidFill>
                <a:schemeClr val="tx1"/>
              </a:solidFill>
              <a:effectLst/>
            </a:endParaRPr>
          </a:p>
          <a:p>
            <a:pPr marL="0" indent="0">
              <a:lnSpc>
                <a:spcPct val="100000"/>
              </a:lnSpc>
              <a:spcAft>
                <a:spcPts val="0"/>
              </a:spcAft>
              <a:buNone/>
            </a:pPr>
            <a:r>
              <a:rPr lang="zh-CN" altLang="en-US" sz="2000">
                <a:solidFill>
                  <a:schemeClr val="tx1"/>
                </a:solidFill>
                <a:effectLst/>
              </a:rPr>
              <a:t>M: Let’s go for a nice walk into the country this afternoon.</a:t>
            </a:r>
            <a:endParaRPr lang="zh-CN" altLang="en-US" sz="2000">
              <a:solidFill>
                <a:schemeClr val="tx1"/>
              </a:solidFill>
              <a:effectLst/>
            </a:endParaRPr>
          </a:p>
          <a:p>
            <a:pPr marL="0" indent="0">
              <a:lnSpc>
                <a:spcPct val="100000"/>
              </a:lnSpc>
              <a:spcAft>
                <a:spcPts val="0"/>
              </a:spcAft>
              <a:buNone/>
            </a:pPr>
            <a:r>
              <a:rPr lang="zh-CN" altLang="en-US" sz="2000">
                <a:solidFill>
                  <a:schemeClr val="tx1"/>
                </a:solidFill>
                <a:effectLst/>
              </a:rPr>
              <a:t>W: I certainly could enjoy the exercise, but I’ve agreed to go with Alice to buy some clothes.</a:t>
            </a:r>
            <a:endParaRPr lang="zh-CN" altLang="en-US" sz="2000">
              <a:solidFill>
                <a:schemeClr val="tx1"/>
              </a:solidFill>
              <a:effectLst/>
            </a:endParaRPr>
          </a:p>
          <a:p>
            <a:pPr marL="0" indent="0">
              <a:lnSpc>
                <a:spcPct val="100000"/>
              </a:lnSpc>
              <a:spcAft>
                <a:spcPts val="0"/>
              </a:spcAft>
              <a:buNone/>
            </a:pPr>
            <a:r>
              <a:rPr lang="zh-CN" altLang="en-US" sz="2000" b="1">
                <a:solidFill>
                  <a:schemeClr val="tx1"/>
                </a:solidFill>
                <a:effectLst/>
              </a:rPr>
              <a:t>Text 2</a:t>
            </a:r>
            <a:endParaRPr lang="zh-CN" altLang="en-US" sz="2000" b="1">
              <a:solidFill>
                <a:schemeClr val="tx1"/>
              </a:solidFill>
              <a:effectLst/>
            </a:endParaRPr>
          </a:p>
          <a:p>
            <a:pPr marL="0" indent="0">
              <a:lnSpc>
                <a:spcPct val="100000"/>
              </a:lnSpc>
              <a:spcAft>
                <a:spcPts val="0"/>
              </a:spcAft>
              <a:buNone/>
            </a:pPr>
            <a:r>
              <a:rPr lang="zh-CN" altLang="en-US" sz="2000">
                <a:solidFill>
                  <a:schemeClr val="tx1"/>
                </a:solidFill>
                <a:effectLst/>
              </a:rPr>
              <a:t>W: Hello, Mr. Smith. I’m afraid Dr. Brown won’t be able to see you today. He’s still waiting for a flight out of New York. He said he would meet you tomorrow afternoon. Is it OK?</a:t>
            </a:r>
            <a:endParaRPr lang="zh-CN" altLang="en-US" sz="2000">
              <a:solidFill>
                <a:schemeClr val="tx1"/>
              </a:solidFill>
              <a:effectLst/>
            </a:endParaRPr>
          </a:p>
          <a:p>
            <a:pPr marL="0" indent="0">
              <a:lnSpc>
                <a:spcPct val="100000"/>
              </a:lnSpc>
              <a:spcAft>
                <a:spcPts val="0"/>
              </a:spcAft>
              <a:buNone/>
            </a:pPr>
            <a:r>
              <a:rPr lang="zh-CN" altLang="en-US" sz="2000">
                <a:solidFill>
                  <a:schemeClr val="tx1"/>
                </a:solidFill>
                <a:effectLst/>
              </a:rPr>
              <a:t>M: Sounds good. Thank you for calling.</a:t>
            </a:r>
            <a:endParaRPr lang="zh-CN" altLang="en-US" sz="2000">
              <a:solidFill>
                <a:schemeClr val="tx1"/>
              </a:solidFill>
              <a:effectLst/>
            </a:endParaRPr>
          </a:p>
          <a:p>
            <a:pPr marL="0" indent="0">
              <a:lnSpc>
                <a:spcPct val="100000"/>
              </a:lnSpc>
              <a:spcAft>
                <a:spcPts val="0"/>
              </a:spcAft>
              <a:buNone/>
            </a:pPr>
            <a:r>
              <a:rPr lang="zh-CN" altLang="en-US" sz="2000" b="1">
                <a:solidFill>
                  <a:schemeClr val="tx1"/>
                </a:solidFill>
                <a:effectLst/>
              </a:rPr>
              <a:t>Text 3</a:t>
            </a:r>
            <a:endParaRPr lang="zh-CN" altLang="en-US" sz="2000" b="1">
              <a:solidFill>
                <a:schemeClr val="tx1"/>
              </a:solidFill>
              <a:effectLst/>
            </a:endParaRPr>
          </a:p>
          <a:p>
            <a:pPr marL="0" indent="0">
              <a:lnSpc>
                <a:spcPct val="100000"/>
              </a:lnSpc>
              <a:spcAft>
                <a:spcPts val="0"/>
              </a:spcAft>
              <a:buNone/>
            </a:pPr>
            <a:r>
              <a:rPr lang="zh-CN" altLang="en-US" sz="2000">
                <a:solidFill>
                  <a:schemeClr val="tx1"/>
                </a:solidFill>
                <a:effectLst/>
              </a:rPr>
              <a:t>W: David, have you saved enough for the car?</a:t>
            </a:r>
            <a:endParaRPr lang="zh-CN" altLang="en-US" sz="2000">
              <a:solidFill>
                <a:schemeClr val="tx1"/>
              </a:solidFill>
              <a:effectLst/>
            </a:endParaRPr>
          </a:p>
          <a:p>
            <a:pPr marL="0" indent="0">
              <a:lnSpc>
                <a:spcPct val="100000"/>
              </a:lnSpc>
              <a:spcAft>
                <a:spcPts val="0"/>
              </a:spcAft>
              <a:buNone/>
            </a:pPr>
            <a:r>
              <a:rPr lang="zh-CN" altLang="en-US" sz="2000">
                <a:solidFill>
                  <a:schemeClr val="tx1"/>
                </a:solidFill>
                <a:effectLst/>
              </a:rPr>
              <a:t>M: I have$20, 000 now. And the car costs 25, 000. My parents said they would like to help, but I don’t want to use their money.</a:t>
            </a:r>
            <a:endParaRPr lang="zh-CN" altLang="en-US" sz="2000">
              <a:solidFill>
                <a:schemeClr val="tx1"/>
              </a:solidFill>
              <a:effectLst/>
            </a:endParaRPr>
          </a:p>
          <a:p>
            <a:pPr marL="0" indent="0">
              <a:lnSpc>
                <a:spcPct val="100000"/>
              </a:lnSpc>
              <a:spcAft>
                <a:spcPts val="0"/>
              </a:spcAft>
              <a:buNone/>
            </a:pPr>
            <a:r>
              <a:rPr lang="zh-CN" altLang="en-US" sz="2000" b="1">
                <a:solidFill>
                  <a:schemeClr val="tx1"/>
                </a:solidFill>
                <a:effectLst/>
              </a:rPr>
              <a:t>Text 4</a:t>
            </a:r>
            <a:endParaRPr lang="zh-CN" altLang="en-US" sz="2000" b="1">
              <a:solidFill>
                <a:schemeClr val="tx1"/>
              </a:solidFill>
              <a:effectLst/>
            </a:endParaRPr>
          </a:p>
          <a:p>
            <a:pPr marL="0" indent="0">
              <a:lnSpc>
                <a:spcPct val="100000"/>
              </a:lnSpc>
              <a:spcAft>
                <a:spcPts val="0"/>
              </a:spcAft>
              <a:buNone/>
            </a:pPr>
            <a:r>
              <a:rPr lang="zh-CN" altLang="en-US" sz="2000">
                <a:solidFill>
                  <a:schemeClr val="tx1"/>
                </a:solidFill>
                <a:effectLst/>
              </a:rPr>
              <a:t>W: Dr. Block, I need to take a few days off, because my father is coming over to visit. And I need to show him around the city.</a:t>
            </a:r>
            <a:endParaRPr lang="zh-CN" altLang="en-US" sz="2000">
              <a:solidFill>
                <a:schemeClr val="tx1"/>
              </a:solidFill>
              <a:effectLst/>
            </a:endParaRPr>
          </a:p>
          <a:p>
            <a:pPr marL="0" indent="0">
              <a:lnSpc>
                <a:spcPct val="100000"/>
              </a:lnSpc>
              <a:spcAft>
                <a:spcPts val="0"/>
              </a:spcAft>
              <a:buNone/>
            </a:pPr>
            <a:r>
              <a:rPr lang="zh-CN" altLang="en-US" sz="2000">
                <a:solidFill>
                  <a:schemeClr val="tx1"/>
                </a:solidFill>
                <a:effectLst/>
              </a:rPr>
              <a:t>M: OK, Jane. But be sure to come back to work next week.</a:t>
            </a:r>
            <a:endParaRPr lang="zh-CN" altLang="en-US" sz="2000">
              <a:solidFill>
                <a:schemeClr val="tx1"/>
              </a:solidFill>
              <a:effectLst/>
            </a:endParaRPr>
          </a:p>
          <a:p>
            <a:pPr marL="0" indent="0">
              <a:lnSpc>
                <a:spcPct val="100000"/>
              </a:lnSpc>
              <a:spcAft>
                <a:spcPts val="0"/>
              </a:spcAft>
              <a:buNone/>
            </a:pPr>
            <a:r>
              <a:rPr lang="zh-CN" altLang="en-US" sz="2000" b="1">
                <a:solidFill>
                  <a:schemeClr val="tx1"/>
                </a:solidFill>
                <a:effectLst/>
              </a:rPr>
              <a:t>Text 5</a:t>
            </a:r>
            <a:endParaRPr lang="zh-CN" altLang="en-US" sz="2000" b="1">
              <a:solidFill>
                <a:schemeClr val="tx1"/>
              </a:solidFill>
              <a:effectLst/>
            </a:endParaRPr>
          </a:p>
          <a:p>
            <a:pPr marL="0" indent="0">
              <a:lnSpc>
                <a:spcPct val="100000"/>
              </a:lnSpc>
              <a:spcAft>
                <a:spcPts val="0"/>
              </a:spcAft>
              <a:buNone/>
            </a:pPr>
            <a:r>
              <a:rPr lang="zh-CN" altLang="en-US" sz="2000">
                <a:solidFill>
                  <a:schemeClr val="tx1"/>
                </a:solidFill>
                <a:effectLst/>
              </a:rPr>
              <a:t>M: Amy, my head is spinning. It must be a touch of the sun.</a:t>
            </a:r>
            <a:endParaRPr lang="zh-CN" altLang="en-US" sz="2000">
              <a:solidFill>
                <a:schemeClr val="tx1"/>
              </a:solidFill>
              <a:effectLst/>
            </a:endParaRPr>
          </a:p>
          <a:p>
            <a:pPr marL="0" indent="0">
              <a:lnSpc>
                <a:spcPct val="100000"/>
              </a:lnSpc>
              <a:spcAft>
                <a:spcPts val="0"/>
              </a:spcAft>
              <a:buNone/>
            </a:pPr>
            <a:r>
              <a:rPr lang="zh-CN" altLang="en-US" sz="2000">
                <a:solidFill>
                  <a:schemeClr val="tx1"/>
                </a:solidFill>
                <a:effectLst/>
              </a:rPr>
              <a:t>W: You’d better lie back still for a while. Take it easy for the rest of the day, and stay in the shade. It’s too hot today.</a:t>
            </a:r>
            <a:endParaRPr lang="zh-CN" altLang="en-US" sz="2000">
              <a:solidFill>
                <a:schemeClr val="tx1"/>
              </a:solidFill>
              <a:effectLst/>
            </a:endParaRPr>
          </a:p>
        </p:txBody>
      </p:sp>
      <p:sp>
        <p:nvSpPr>
          <p:cNvPr id="4" name="文本框 3"/>
          <p:cNvSpPr txBox="1"/>
          <p:nvPr/>
        </p:nvSpPr>
        <p:spPr>
          <a:xfrm>
            <a:off x="6307455" y="2312670"/>
            <a:ext cx="5203190" cy="1014730"/>
          </a:xfrm>
          <a:prstGeom prst="rect">
            <a:avLst/>
          </a:prstGeom>
        </p:spPr>
        <p:style>
          <a:lnRef idx="2">
            <a:schemeClr val="lt1"/>
          </a:lnRef>
          <a:fillRef idx="1">
            <a:schemeClr val="accent6"/>
          </a:fillRef>
          <a:effectRef idx="1">
            <a:schemeClr val="accent6"/>
          </a:effectRef>
          <a:fontRef idx="minor">
            <a:schemeClr val="lt1"/>
          </a:fontRef>
        </p:style>
        <p:txBody>
          <a:bodyPr wrap="square" rtlCol="0">
            <a:spAutoFit/>
          </a:bodyPr>
          <a:p>
            <a:r>
              <a:rPr lang="en-US" altLang="zh-CN" sz="2000"/>
              <a:t>Habit 5:</a:t>
            </a:r>
            <a:endParaRPr lang="en-US" altLang="zh-CN" sz="2000"/>
          </a:p>
          <a:p>
            <a:r>
              <a:rPr lang="en-US" altLang="zh-CN" sz="2000"/>
              <a:t>1.</a:t>
            </a:r>
            <a:r>
              <a:rPr lang="en-US" altLang="zh-CN" sz="2000">
                <a:sym typeface="+mn-ea"/>
              </a:rPr>
              <a:t>Read the text of your wrong questions.</a:t>
            </a:r>
            <a:endParaRPr lang="en-US" altLang="zh-CN" sz="2000"/>
          </a:p>
          <a:p>
            <a:r>
              <a:rPr lang="en-US" altLang="zh-CN" sz="2000"/>
              <a:t>2. </a:t>
            </a:r>
            <a:r>
              <a:rPr lang="en-US" altLang="zh-CN" sz="2000">
                <a:sym typeface="+mn-ea"/>
              </a:rPr>
              <a:t>Understand new words and expressions </a:t>
            </a:r>
            <a:endParaRPr lang="en-US" altLang="zh-CN" sz="2000">
              <a:sym typeface="+mn-ea"/>
            </a:endParaRPr>
          </a:p>
        </p:txBody>
      </p:sp>
      <p:sp>
        <p:nvSpPr>
          <p:cNvPr id="24" name="椭圆 23"/>
          <p:cNvSpPr/>
          <p:nvPr>
            <p:custDataLst>
              <p:tags r:id="rId1"/>
            </p:custDataLst>
          </p:nvPr>
        </p:nvSpPr>
        <p:spPr>
          <a:xfrm>
            <a:off x="2619375" y="5503545"/>
            <a:ext cx="1320165"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5" name="椭圆 4"/>
          <p:cNvSpPr/>
          <p:nvPr>
            <p:custDataLst>
              <p:tags r:id="rId2"/>
            </p:custDataLst>
          </p:nvPr>
        </p:nvSpPr>
        <p:spPr>
          <a:xfrm>
            <a:off x="3402965" y="5821680"/>
            <a:ext cx="567055"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7" name="椭圆 6"/>
          <p:cNvSpPr/>
          <p:nvPr>
            <p:custDataLst>
              <p:tags r:id="rId3"/>
            </p:custDataLst>
          </p:nvPr>
        </p:nvSpPr>
        <p:spPr>
          <a:xfrm>
            <a:off x="3970020" y="5821680"/>
            <a:ext cx="1468755" cy="36195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8" name="椭圆 7"/>
          <p:cNvSpPr/>
          <p:nvPr>
            <p:custDataLst>
              <p:tags r:id="rId4"/>
            </p:custDataLst>
          </p:nvPr>
        </p:nvSpPr>
        <p:spPr>
          <a:xfrm>
            <a:off x="5469255" y="5821680"/>
            <a:ext cx="1809115" cy="36195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9" name="椭圆 8"/>
          <p:cNvSpPr/>
          <p:nvPr>
            <p:custDataLst>
              <p:tags r:id="rId5"/>
            </p:custDataLst>
          </p:nvPr>
        </p:nvSpPr>
        <p:spPr>
          <a:xfrm>
            <a:off x="445135" y="6097270"/>
            <a:ext cx="1247140" cy="36195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
        <p:nvSpPr>
          <p:cNvPr id="10" name="椭圆 9"/>
          <p:cNvSpPr/>
          <p:nvPr>
            <p:custDataLst>
              <p:tags r:id="rId6"/>
            </p:custDataLst>
          </p:nvPr>
        </p:nvSpPr>
        <p:spPr>
          <a:xfrm>
            <a:off x="3026410" y="4250055"/>
            <a:ext cx="2817495" cy="382270"/>
          </a:xfrm>
          <a:prstGeom prst="ellipse">
            <a:avLst/>
          </a:prstGeom>
          <a:ln w="38100">
            <a:solidFill>
              <a:srgbClr val="FF0000"/>
            </a:solidFill>
          </a:ln>
        </p:spPr>
        <p:style>
          <a:lnRef idx="2">
            <a:schemeClr val="accent1"/>
          </a:lnRef>
          <a:fillRef idx="0">
            <a:srgbClr val="FFFFFF"/>
          </a:fillRef>
          <a:effectRef idx="0">
            <a:srgbClr val="FFFFFF"/>
          </a:effectRef>
          <a:fontRef idx="minor">
            <a:schemeClr val="dk1"/>
          </a:fontRef>
        </p:style>
        <p:txBody>
          <a:bodyPr rtlCol="0" anchor="ctr"/>
          <a:p>
            <a:pPr algn="ctr"/>
            <a:endParaRPr lang="zh-CN" altLang="en-US"/>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linds(horizontal)">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linds(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blinds(horizontal)">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linds(horizontal)">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blinds(horizontal)">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bldLvl="0" animBg="1"/>
      <p:bldP spid="5" grpId="0" bldLvl="0" animBg="1"/>
      <p:bldP spid="7" grpId="0" bldLvl="0" animBg="1"/>
      <p:bldP spid="8" grpId="0" bldLvl="0" animBg="1"/>
      <p:bldP spid="9" grpId="0" bldLvl="0" animBg="1"/>
      <p:bldP spid="10" grpId="0" bldLvl="0" animBg="1"/>
      <p:bldP spid="4" grpId="0" bldLvl="0" animBg="1"/>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63.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Lst>
</file>

<file path=ppt/tags/tag64.xml><?xml version="1.0" encoding="utf-8"?>
<p:tagLst xmlns:p="http://schemas.openxmlformats.org/presentationml/2006/main">
  <p:tag name="KSO_WM_BEAUTIFY_FLAG" val="#wm#"/>
  <p:tag name="KSO_WM_TEMPLATE_CATEGORY" val="custom"/>
  <p:tag name="KSO_WM_TEMPLATE_INDEX" val="20205081"/>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wm#"/>
  <p:tag name="KSO_WM_TEMPLATE_CATEGORY" val="custom"/>
  <p:tag name="KSO_WM_TEMPLATE_INDEX" val="20205081"/>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wm#"/>
  <p:tag name="KSO_WM_TEMPLATE_CATEGORY" val="custom"/>
  <p:tag name="KSO_WM_TEMPLATE_INDEX" val="20205081"/>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wm#"/>
  <p:tag name="KSO_WM_TEMPLATE_CATEGORY" val="custom"/>
  <p:tag name="KSO_WM_TEMPLATE_INDEX" val="20205081"/>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wm#"/>
  <p:tag name="KSO_WM_TEMPLATE_CATEGORY" val="custom"/>
  <p:tag name="KSO_WM_TEMPLATE_INDEX" val="20205081"/>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wm#"/>
  <p:tag name="KSO_WM_TEMPLATE_CATEGORY" val="custom"/>
  <p:tag name="KSO_WM_TEMPLATE_INDEX" val="20205081"/>
</p:tagLst>
</file>

<file path=ppt/tags/tag96.xml><?xml version="1.0" encoding="utf-8"?>
<p:tagLst xmlns:p="http://schemas.openxmlformats.org/presentationml/2006/main">
  <p:tag name="KSO_WM_BEAUTIFY_FLAG" val="#wm#"/>
  <p:tag name="KSO_WM_TEMPLATE_CATEGORY" val="custom"/>
  <p:tag name="KSO_WM_TEMPLATE_INDEX" val="20205081"/>
</p:tagLst>
</file>

<file path=ppt/tags/tag97.xml><?xml version="1.0" encoding="utf-8"?>
<p:tagLst xmlns:p="http://schemas.openxmlformats.org/presentationml/2006/main">
  <p:tag name="KSO_WM_BEAUTIFY_FLAG" val="#wm#"/>
  <p:tag name="KSO_WM_TEMPLATE_CATEGORY" val="custom"/>
  <p:tag name="KSO_WM_TEMPLATE_INDEX" val="20205081"/>
</p:tagLst>
</file>

<file path=ppt/theme/theme1.xml><?xml version="1.0" encoding="utf-8"?>
<a:theme xmlns:a="http://schemas.openxmlformats.org/drawingml/2006/main" name="WPS">
  <a:themeElements>
    <a:clrScheme name="WPS">
      <a:dk1>
        <a:sysClr val="windowText" lastClr="000000"/>
      </a:dk1>
      <a:lt1>
        <a:sysClr val="window" lastClr="FFFFFF"/>
      </a:lt1>
      <a:dk2>
        <a:srgbClr val="0F1423"/>
      </a:dk2>
      <a:lt2>
        <a:srgbClr val="FFFFFF"/>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6990</Words>
  <Application>WPS 演示</Application>
  <PresentationFormat>宽屏</PresentationFormat>
  <Paragraphs>187</Paragraphs>
  <Slides>12</Slides>
  <Notes>4</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12</vt:i4>
      </vt:variant>
    </vt:vector>
  </HeadingPairs>
  <TitlesOfParts>
    <vt:vector size="26" baseType="lpstr">
      <vt:lpstr>Arial</vt:lpstr>
      <vt:lpstr>宋体</vt:lpstr>
      <vt:lpstr>Wingdings</vt:lpstr>
      <vt:lpstr>Wingdings</vt:lpstr>
      <vt:lpstr>Times New Roman</vt:lpstr>
      <vt:lpstr>苹方-简</vt:lpstr>
      <vt:lpstr>Yu Gothic UI Semilight</vt:lpstr>
      <vt:lpstr>微软雅黑</vt:lpstr>
      <vt:lpstr>Arial Unicode MS</vt:lpstr>
      <vt:lpstr>Calibri</vt:lpstr>
      <vt:lpstr>HelveticaNeue</vt:lpstr>
      <vt:lpstr>Helvetica 65 Medium</vt:lpstr>
      <vt:lpstr>华文新魏</vt:lpstr>
      <vt:lpstr>WPS</vt:lpstr>
      <vt:lpstr>PowerPoint 演示文稿</vt:lpstr>
      <vt:lpstr>Good Habits for Listening</vt:lpstr>
      <vt:lpstr>PowerPoint 演示文稿</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24147</cp:lastModifiedBy>
  <cp:revision>194</cp:revision>
  <dcterms:created xsi:type="dcterms:W3CDTF">2019-06-19T02:08:00Z</dcterms:created>
  <dcterms:modified xsi:type="dcterms:W3CDTF">2023-09-16T09:03:57Z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3DC7B33980E64DCEB7D2FE21EFBABF3F_13</vt:lpwstr>
  </property>
</Properties>
</file>