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6" r:id="rId3"/>
    <p:sldId id="256" r:id="rId4"/>
    <p:sldId id="257" r:id="rId5"/>
    <p:sldId id="261" r:id="rId6"/>
    <p:sldId id="268" r:id="rId7"/>
    <p:sldId id="270" r:id="rId8"/>
    <p:sldId id="271" r:id="rId9"/>
    <p:sldId id="258" r:id="rId10"/>
    <p:sldId id="259" r:id="rId11"/>
    <p:sldId id="287" r:id="rId12"/>
    <p:sldId id="277" r:id="rId13"/>
    <p:sldId id="281" r:id="rId14"/>
    <p:sldId id="282" r:id="rId15"/>
    <p:sldId id="283" r:id="rId16"/>
    <p:sldId id="284" r:id="rId17"/>
    <p:sldId id="285" r:id="rId18"/>
    <p:sldId id="286" r:id="rId19"/>
    <p:sldId id="266" r:id="rId20"/>
  </p:sldIdLst>
  <p:sldSz cx="12192000" cy="6858000"/>
  <p:notesSz cx="9144000" cy="6858000"/>
  <p:embeddedFontLs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微软雅黑" panose="020B0503020204020204" charset="-122"/>
      <p:regular r:id="rId28"/>
    </p:embeddedFont>
    <p:embeddedFont>
      <p:font typeface="华文新魏" panose="02010800040101010101" pitchFamily="2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0484B1"/>
    <a:srgbClr val="0B5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5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tags" Target="../tags/tag2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27.xml"/><Relationship Id="rId7" Type="http://schemas.openxmlformats.org/officeDocument/2006/relationships/image" Target="../media/image16.png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15.png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9.xml"/><Relationship Id="rId11" Type="http://schemas.openxmlformats.org/officeDocument/2006/relationships/image" Target="../media/image18.jpeg"/><Relationship Id="rId10" Type="http://schemas.openxmlformats.org/officeDocument/2006/relationships/tags" Target="../tags/tag28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3" Type="http://schemas.openxmlformats.org/officeDocument/2006/relationships/tags" Target="../tags/tag31.xml"/><Relationship Id="rId2" Type="http://schemas.openxmlformats.org/officeDocument/2006/relationships/image" Target="../media/image6.png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0" y="2273300"/>
            <a:ext cx="335915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7312025" y="16160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96570" y="118745"/>
            <a:ext cx="1139507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highlight>
                  <a:srgbClr val="FFFF00"/>
                </a:highlight>
                <a:latin typeface="Calibri" panose="020F0502020204030204" charset="0"/>
                <a:ea typeface="宋体" panose="02010600030101010101" pitchFamily="2" charset="-122"/>
              </a:rPr>
              <a:t>问题：</a:t>
            </a:r>
            <a:endParaRPr lang="zh-CN" b="0">
              <a:highlight>
                <a:srgbClr val="FFFF00"/>
              </a:highlight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1. </a:t>
            </a:r>
            <a:r>
              <a:rPr lang="zh-CN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人称：</a:t>
            </a:r>
            <a:endParaRPr lang="zh-CN" b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andering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beside the treasures, you will be immersed in such a fantastic art form and marvel at its elegant gestures and movements together with extraordinary singing styles and techniques. 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2. 文体/ 格式</a:t>
            </a:r>
            <a:endParaRPr lang="en-US" b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I’m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writing to share with you some of my opinion. 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hy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not share some interesting...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3. </a:t>
            </a:r>
            <a:r>
              <a:rPr lang="zh-CN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要点</a:t>
            </a:r>
            <a:endParaRPr lang="en-US" b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en-US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4. </a:t>
            </a:r>
            <a:r>
              <a:rPr lang="zh-CN" altLang="en-US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无关</a:t>
            </a:r>
            <a:r>
              <a:rPr lang="en-US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内容：</a:t>
            </a:r>
            <a:endParaRPr lang="en-US" b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演出</a:t>
            </a:r>
            <a:r>
              <a:rPr lang="en-US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/</a:t>
            </a:r>
            <a:r>
              <a:rPr lang="zh-CN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表演合适吗？</a:t>
            </a:r>
            <a:endParaRPr lang="zh-CN" b="0" u="sng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hat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impressed me most was the engaging performance. 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zh-CN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展览目的要不要写？</a:t>
            </a:r>
            <a:endParaRPr lang="zh-CN" b="0" u="sng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imed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at provoking citizen’s passion for Chinese Operas and passing down the colorful traditional custom, the exhibition organized various shows with Chinese characteristics. 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Aimed at improving the public’s passion for Chinese Operas and passing down this traditional heritage, the city museum brought various exhibitions about Chinese Operas to us. 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5. </a:t>
            </a:r>
            <a:r>
              <a:rPr lang="zh-CN" b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语言</a:t>
            </a:r>
            <a:endParaRPr lang="zh-CN" b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B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y the way, I think if museum could add some immersing activities will be better, such as let visitor try those costumes and makeups. 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Nothing is no better than publicize Chinese Operas through livestreaming.  </a:t>
            </a:r>
            <a:endParaRPr lang="en-US" alt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3375" y="118745"/>
            <a:ext cx="11583035" cy="6216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词块勘误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200"/>
              <a:t>1. </a:t>
            </a:r>
            <a:r>
              <a:rPr lang="zh-CN" altLang="en-US" sz="2200"/>
              <a:t>在暑假：</a:t>
            </a:r>
            <a:r>
              <a:rPr lang="en-US" altLang="zh-CN" sz="2200"/>
              <a:t> in/ during the summer v</a:t>
            </a:r>
            <a:r>
              <a:rPr lang="en-US" altLang="zh-CN" sz="2200" b="1">
                <a:solidFill>
                  <a:srgbClr val="1D41D5"/>
                </a:solidFill>
              </a:rPr>
              <a:t>a</a:t>
            </a:r>
            <a:r>
              <a:rPr lang="en-US" altLang="zh-CN" sz="2200"/>
              <a:t>cation/ holiday</a:t>
            </a:r>
            <a:endParaRPr lang="en-US" altLang="zh-CN" sz="2200"/>
          </a:p>
          <a:p>
            <a:r>
              <a:rPr lang="en-US" altLang="zh-CN" sz="2200"/>
              <a:t>2. </a:t>
            </a:r>
            <a:r>
              <a:rPr lang="zh-CN" altLang="en-US" sz="2200"/>
              <a:t>市博物馆：</a:t>
            </a:r>
            <a:r>
              <a:rPr lang="en-US" altLang="zh-CN" sz="2200"/>
              <a:t>the city museum</a:t>
            </a:r>
            <a:endParaRPr lang="en-US" altLang="zh-CN" sz="2200"/>
          </a:p>
          <a:p>
            <a:r>
              <a:rPr lang="en-US" altLang="zh-CN" sz="2200"/>
              <a:t>3. </a:t>
            </a:r>
            <a:r>
              <a:rPr lang="zh-CN" altLang="en-US" sz="2200"/>
              <a:t>举办展览：</a:t>
            </a:r>
            <a:r>
              <a:rPr lang="en-US" altLang="zh-CN" sz="2200" b="1">
                <a:solidFill>
                  <a:srgbClr val="1D41D5"/>
                </a:solidFill>
              </a:rPr>
              <a:t>hold</a:t>
            </a:r>
            <a:r>
              <a:rPr lang="en-US" altLang="zh-CN" sz="2200"/>
              <a:t>/</a:t>
            </a:r>
            <a:r>
              <a:rPr lang="en-US" altLang="zh-CN" sz="2200" b="1">
                <a:solidFill>
                  <a:srgbClr val="1D41D5"/>
                </a:solidFill>
              </a:rPr>
              <a:t> host </a:t>
            </a:r>
            <a:r>
              <a:rPr lang="en-US" altLang="zh-CN" sz="2200"/>
              <a:t>an exhibition    </a:t>
            </a:r>
            <a:r>
              <a:rPr lang="zh-CN" altLang="en-US" sz="2200">
                <a:sym typeface="+mn-ea"/>
              </a:rPr>
              <a:t>展览：</a:t>
            </a:r>
            <a:r>
              <a:rPr lang="en-US" altLang="zh-CN" sz="2200">
                <a:sym typeface="+mn-ea"/>
              </a:rPr>
              <a:t>exhibition/ show/ display     </a:t>
            </a:r>
            <a:endParaRPr lang="en-US" altLang="zh-CN" sz="2200"/>
          </a:p>
          <a:p>
            <a:r>
              <a:rPr lang="en-US" altLang="zh-CN" sz="2200"/>
              <a:t>4. </a:t>
            </a:r>
            <a:r>
              <a:rPr lang="zh-CN" altLang="en-US" sz="2200"/>
              <a:t>展品：</a:t>
            </a:r>
            <a:r>
              <a:rPr lang="en-US" altLang="zh-CN" sz="2200" b="1">
                <a:solidFill>
                  <a:srgbClr val="1D41D5"/>
                </a:solidFill>
              </a:rPr>
              <a:t>exhibits</a:t>
            </a:r>
            <a:r>
              <a:rPr lang="en-US" altLang="zh-CN" sz="2200"/>
              <a:t>/ </a:t>
            </a:r>
            <a:r>
              <a:rPr lang="en-US" altLang="zh-CN" sz="2200" b="1">
                <a:solidFill>
                  <a:srgbClr val="1D41D5"/>
                </a:solidFill>
              </a:rPr>
              <a:t>items </a:t>
            </a:r>
            <a:r>
              <a:rPr lang="en-US" altLang="zh-CN" sz="2200"/>
              <a:t>on display/ artifacts      </a:t>
            </a:r>
            <a:r>
              <a:rPr lang="zh-CN" altLang="en-US" sz="2200"/>
              <a:t>展厅：</a:t>
            </a:r>
            <a:r>
              <a:rPr lang="en-US" altLang="zh-CN" sz="2200"/>
              <a:t>exhibition hall/ showroom</a:t>
            </a:r>
            <a:endParaRPr lang="en-US" altLang="zh-CN" sz="2200"/>
          </a:p>
          <a:p>
            <a:r>
              <a:rPr lang="en-US" altLang="zh-CN" sz="2200"/>
              <a:t>5. </a:t>
            </a:r>
            <a:r>
              <a:rPr lang="zh-CN" altLang="en-US" sz="2200"/>
              <a:t>让人印象深刻：</a:t>
            </a:r>
            <a:r>
              <a:rPr lang="en-US" altLang="zh-CN" sz="2200"/>
              <a:t>leave a deep impression </a:t>
            </a:r>
            <a:r>
              <a:rPr lang="en-US" altLang="zh-CN" sz="2200" b="1">
                <a:solidFill>
                  <a:srgbClr val="1D41D5"/>
                </a:solidFill>
              </a:rPr>
              <a:t>on</a:t>
            </a:r>
            <a:r>
              <a:rPr lang="en-US" altLang="zh-CN" sz="2200"/>
              <a:t> me/ be impressive/ impress me </a:t>
            </a:r>
            <a:r>
              <a:rPr lang="en-US" altLang="zh-CN" sz="2200" b="1">
                <a:solidFill>
                  <a:srgbClr val="1D41D5"/>
                </a:solidFill>
              </a:rPr>
              <a:t>deeply</a:t>
            </a:r>
            <a:endParaRPr lang="en-US" altLang="zh-CN" sz="2200" b="1">
              <a:solidFill>
                <a:srgbClr val="1D41D5"/>
              </a:solidFill>
            </a:endParaRPr>
          </a:p>
          <a:p>
            <a:r>
              <a:rPr lang="en-US" altLang="zh-CN" sz="2200"/>
              <a:t>6. </a:t>
            </a:r>
            <a:r>
              <a:rPr lang="zh-CN" altLang="en-US" sz="2200"/>
              <a:t>参与活动：</a:t>
            </a:r>
            <a:r>
              <a:rPr lang="en-US" altLang="zh-CN" sz="2200" b="1">
                <a:solidFill>
                  <a:srgbClr val="1D41D5"/>
                </a:solidFill>
              </a:rPr>
              <a:t>engage in</a:t>
            </a:r>
            <a:r>
              <a:rPr lang="en-US" altLang="zh-CN" sz="2200"/>
              <a:t>/ take part in/ get involved in activities</a:t>
            </a:r>
            <a:endParaRPr lang="en-US" altLang="zh-CN" sz="2200"/>
          </a:p>
          <a:p>
            <a:r>
              <a:rPr lang="en-US" altLang="zh-CN" sz="2200"/>
              <a:t>7. </a:t>
            </a:r>
            <a:r>
              <a:rPr lang="zh-CN" altLang="en-US" sz="2200"/>
              <a:t>展现</a:t>
            </a:r>
            <a:r>
              <a:rPr lang="en-US" altLang="zh-CN" sz="2200"/>
              <a:t>……</a:t>
            </a:r>
            <a:r>
              <a:rPr lang="zh-CN" altLang="en-US" sz="2200"/>
              <a:t>的美丽</a:t>
            </a:r>
            <a:r>
              <a:rPr lang="en-US" altLang="zh-CN" sz="2200"/>
              <a:t>/</a:t>
            </a:r>
            <a:r>
              <a:rPr lang="zh-CN" altLang="en-US" sz="2200"/>
              <a:t>魅力：</a:t>
            </a:r>
            <a:r>
              <a:rPr lang="en-US" altLang="zh-CN" sz="2200" b="1">
                <a:solidFill>
                  <a:srgbClr val="1D41D5"/>
                </a:solidFill>
              </a:rPr>
              <a:t>unveil</a:t>
            </a:r>
            <a:r>
              <a:rPr lang="en-US" altLang="zh-CN" sz="2200"/>
              <a:t> its beauty/ display its charm  </a:t>
            </a:r>
            <a:endParaRPr lang="en-US" altLang="zh-CN" sz="2200"/>
          </a:p>
          <a:p>
            <a:r>
              <a:rPr lang="en-US" altLang="zh-CN" sz="2200"/>
              <a:t>8. </a:t>
            </a:r>
            <a:r>
              <a:rPr lang="zh-CN" altLang="en-US" sz="2200"/>
              <a:t>通过这种方式：</a:t>
            </a:r>
            <a:r>
              <a:rPr lang="en-US" altLang="zh-CN" sz="2200" b="1">
                <a:solidFill>
                  <a:srgbClr val="1D41D5"/>
                </a:solidFill>
              </a:rPr>
              <a:t>in</a:t>
            </a:r>
            <a:r>
              <a:rPr lang="en-US" altLang="zh-CN" sz="2200"/>
              <a:t> this way</a:t>
            </a:r>
            <a:endParaRPr lang="en-US" altLang="zh-CN" sz="2200"/>
          </a:p>
          <a:p>
            <a:r>
              <a:rPr lang="en-US" altLang="zh-CN" sz="2200"/>
              <a:t>9. </a:t>
            </a:r>
            <a:r>
              <a:rPr lang="zh-CN" altLang="en-US" sz="2200"/>
              <a:t>毫无疑问：</a:t>
            </a:r>
            <a:r>
              <a:rPr lang="en-US" altLang="zh-CN" sz="2200"/>
              <a:t>Without doubt,/ Undoubt</a:t>
            </a:r>
            <a:r>
              <a:rPr lang="en-US" altLang="zh-CN" sz="2200" b="1">
                <a:solidFill>
                  <a:srgbClr val="1D41D5"/>
                </a:solidFill>
              </a:rPr>
              <a:t>ed</a:t>
            </a:r>
            <a:r>
              <a:rPr lang="en-US" altLang="zh-CN" sz="2200"/>
              <a:t>ly,/ </a:t>
            </a:r>
            <a:r>
              <a:rPr lang="en-US" altLang="zh-CN" sz="2200" b="1">
                <a:solidFill>
                  <a:srgbClr val="1D41D5"/>
                </a:solidFill>
              </a:rPr>
              <a:t>There </a:t>
            </a:r>
            <a:r>
              <a:rPr lang="en-US" altLang="zh-CN" sz="2200"/>
              <a:t>is no doubt that...</a:t>
            </a:r>
            <a:endParaRPr lang="en-US" altLang="zh-CN" sz="2200"/>
          </a:p>
          <a:p>
            <a:r>
              <a:rPr lang="en-US" altLang="zh-CN" sz="2200"/>
              <a:t>10. </a:t>
            </a:r>
            <a:r>
              <a:rPr lang="zh-CN" altLang="en-US" sz="2200"/>
              <a:t>很值得一游：</a:t>
            </a:r>
            <a:r>
              <a:rPr lang="en-US" altLang="zh-CN" sz="2200"/>
              <a:t>sp. be well worth visiting/ a visit</a:t>
            </a:r>
            <a:endParaRPr lang="en-US" altLang="zh-CN" sz="2200"/>
          </a:p>
          <a:p>
            <a:r>
              <a:rPr lang="en-US" altLang="zh-CN" sz="2200"/>
              <a:t>11. </a:t>
            </a:r>
            <a:r>
              <a:rPr lang="zh-CN" altLang="en-US" sz="2200"/>
              <a:t>号召年轻人传承中国传统文化：</a:t>
            </a:r>
            <a:r>
              <a:rPr lang="en-US" altLang="zh-CN" sz="2200" b="1">
                <a:solidFill>
                  <a:srgbClr val="1D41D5"/>
                </a:solidFill>
              </a:rPr>
              <a:t>call on</a:t>
            </a:r>
            <a:r>
              <a:rPr lang="en-US" altLang="zh-CN" sz="2200"/>
              <a:t>/ appeal </a:t>
            </a:r>
            <a:r>
              <a:rPr lang="en-US" altLang="zh-CN" sz="2200" b="1">
                <a:solidFill>
                  <a:srgbClr val="1D41D5"/>
                </a:solidFill>
              </a:rPr>
              <a:t>to</a:t>
            </a:r>
            <a:r>
              <a:rPr lang="en-US" altLang="zh-CN" sz="2200"/>
              <a:t>/ advocate the youth/ youngsters to pass down/ </a:t>
            </a:r>
            <a:r>
              <a:rPr lang="en-US" altLang="zh-CN" sz="2200" b="1">
                <a:solidFill>
                  <a:srgbClr val="1D41D5"/>
                </a:solidFill>
              </a:rPr>
              <a:t>inherit</a:t>
            </a:r>
            <a:r>
              <a:rPr lang="en-US" altLang="zh-CN" sz="2200">
                <a:sym typeface="+mn-ea"/>
              </a:rPr>
              <a:t>/ carry forward (</a:t>
            </a:r>
            <a:r>
              <a:rPr lang="zh-CN" altLang="en-US" sz="2200">
                <a:sym typeface="+mn-ea"/>
              </a:rPr>
              <a:t>发扬</a:t>
            </a:r>
            <a:r>
              <a:rPr lang="en-US" altLang="zh-CN" sz="2200">
                <a:sym typeface="+mn-ea"/>
              </a:rPr>
              <a:t>)</a:t>
            </a:r>
            <a:r>
              <a:rPr lang="en-US" altLang="zh-CN" sz="2200" b="1">
                <a:solidFill>
                  <a:srgbClr val="1D41D5"/>
                </a:solidFill>
              </a:rPr>
              <a:t> traditional Chinese </a:t>
            </a:r>
            <a:r>
              <a:rPr lang="en-US" altLang="zh-CN" sz="2200"/>
              <a:t>culture</a:t>
            </a:r>
            <a:endParaRPr lang="en-US" altLang="zh-CN" sz="2200"/>
          </a:p>
          <a:p>
            <a:r>
              <a:rPr lang="en-US" altLang="zh-CN" sz="2200"/>
              <a:t>12. </a:t>
            </a:r>
            <a:r>
              <a:rPr lang="zh-CN" altLang="en-US" sz="2200"/>
              <a:t>提升对本国文化的自豪感：</a:t>
            </a:r>
            <a:r>
              <a:rPr lang="en-US" altLang="zh-CN" sz="2200"/>
              <a:t>feel </a:t>
            </a:r>
            <a:r>
              <a:rPr lang="en-US" altLang="zh-CN" sz="2200" b="1">
                <a:solidFill>
                  <a:srgbClr val="1D41D5"/>
                </a:solidFill>
              </a:rPr>
              <a:t>proud</a:t>
            </a:r>
            <a:r>
              <a:rPr lang="en-US" altLang="zh-CN" sz="2200"/>
              <a:t>er about / </a:t>
            </a:r>
            <a:r>
              <a:rPr lang="en-US" altLang="zh-CN" sz="2200" b="1">
                <a:solidFill>
                  <a:srgbClr val="1D41D5"/>
                </a:solidFill>
              </a:rPr>
              <a:t>boost confidence in </a:t>
            </a:r>
            <a:r>
              <a:rPr lang="en-US" altLang="zh-CN" sz="2200"/>
              <a:t>Chinese culture</a:t>
            </a:r>
            <a:endParaRPr lang="en-US" altLang="zh-CN" sz="2200"/>
          </a:p>
          <a:p>
            <a:r>
              <a:rPr lang="en-US" altLang="zh-CN" sz="2200"/>
              <a:t>13. </a:t>
            </a:r>
            <a:r>
              <a:rPr lang="zh-CN" altLang="en-US" sz="2200"/>
              <a:t>一次难忘的经历：</a:t>
            </a:r>
            <a:r>
              <a:rPr lang="en-US" altLang="zh-CN" sz="2200" b="1">
                <a:solidFill>
                  <a:srgbClr val="1D41D5"/>
                </a:solidFill>
              </a:rPr>
              <a:t>an </a:t>
            </a:r>
            <a:r>
              <a:rPr lang="en-US" altLang="zh-CN" sz="2200"/>
              <a:t>unforge</a:t>
            </a:r>
            <a:r>
              <a:rPr lang="en-US" altLang="zh-CN" sz="2200" b="1">
                <a:solidFill>
                  <a:srgbClr val="1D41D5"/>
                </a:solidFill>
              </a:rPr>
              <a:t>tt</a:t>
            </a:r>
            <a:r>
              <a:rPr lang="en-US" altLang="zh-CN" sz="2200"/>
              <a:t>able experience </a:t>
            </a:r>
            <a:endParaRPr lang="en-US" altLang="zh-CN" sz="2200"/>
          </a:p>
          <a:p>
            <a:r>
              <a:rPr lang="en-US" altLang="zh-CN" sz="2200"/>
              <a:t>14. </a:t>
            </a:r>
            <a:r>
              <a:rPr lang="zh-CN" altLang="en-US" sz="2200"/>
              <a:t>增强我对</a:t>
            </a:r>
            <a:r>
              <a:rPr lang="en-US" altLang="zh-CN" sz="2200"/>
              <a:t>……</a:t>
            </a:r>
            <a:r>
              <a:rPr lang="zh-CN" altLang="en-US" sz="2200"/>
              <a:t>的理解：</a:t>
            </a:r>
            <a:r>
              <a:rPr lang="en-US" altLang="zh-CN" sz="2200" b="1">
                <a:solidFill>
                  <a:srgbClr val="1D41D5"/>
                </a:solidFill>
              </a:rPr>
              <a:t>broaden </a:t>
            </a:r>
            <a:r>
              <a:rPr lang="en-US" altLang="zh-CN" sz="2200"/>
              <a:t>my knowledge base about.../ enhance my understanding of .../ help me gain </a:t>
            </a:r>
            <a:r>
              <a:rPr lang="en-US" altLang="zh-CN" sz="2200" b="1">
                <a:solidFill>
                  <a:srgbClr val="1D41D5"/>
                </a:solidFill>
              </a:rPr>
              <a:t>a</a:t>
            </a:r>
            <a:r>
              <a:rPr lang="en-US" altLang="zh-CN" sz="2200"/>
              <a:t> deeper insight into/ have a </a:t>
            </a:r>
            <a:r>
              <a:rPr lang="en-US" altLang="zh-CN" sz="2200" b="1">
                <a:solidFill>
                  <a:srgbClr val="1D41D5"/>
                </a:solidFill>
              </a:rPr>
              <a:t>bigger </a:t>
            </a:r>
            <a:r>
              <a:rPr lang="en-US" altLang="zh-CN" sz="2200"/>
              <a:t>picture of ... </a:t>
            </a:r>
            <a:endParaRPr lang="en-US" altLang="zh-CN" sz="2200"/>
          </a:p>
          <a:p>
            <a:r>
              <a:rPr lang="en-US" altLang="zh-CN" sz="2200"/>
              <a:t>15. </a:t>
            </a:r>
            <a:r>
              <a:rPr lang="zh-CN" altLang="en-US" sz="2200"/>
              <a:t>增加对</a:t>
            </a:r>
            <a:r>
              <a:rPr lang="en-US" altLang="zh-CN" sz="2200"/>
              <a:t>……</a:t>
            </a:r>
            <a:r>
              <a:rPr lang="zh-CN" altLang="en-US" sz="2200"/>
              <a:t>的兴趣：</a:t>
            </a:r>
            <a:r>
              <a:rPr lang="en-US" altLang="zh-CN" sz="2200"/>
              <a:t>ignite/ </a:t>
            </a:r>
            <a:r>
              <a:rPr lang="en-US" altLang="zh-CN" sz="2200" b="1">
                <a:solidFill>
                  <a:srgbClr val="1D41D5"/>
                </a:solidFill>
              </a:rPr>
              <a:t>fuel </a:t>
            </a:r>
            <a:r>
              <a:rPr lang="en-US" altLang="zh-CN" sz="2200"/>
              <a:t>my </a:t>
            </a:r>
            <a:r>
              <a:rPr lang="en-US" altLang="zh-CN" sz="2200" b="1">
                <a:solidFill>
                  <a:srgbClr val="1D41D5"/>
                </a:solidFill>
              </a:rPr>
              <a:t>enthusiasm</a:t>
            </a:r>
            <a:r>
              <a:rPr lang="en-US" altLang="zh-CN" sz="2200"/>
              <a:t>/ passion for sth. </a:t>
            </a:r>
            <a:endParaRPr lang="en-US" altLang="zh-CN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54710" y="507365"/>
            <a:ext cx="10789920" cy="43522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66700"/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开头段介绍：简短、奠定全文基调</a:t>
            </a:r>
            <a:endParaRPr lang="zh-CN" sz="24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endParaRPr 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The summer vacation witnessed an exhibition held by city museum on the theme of “Meet the Chinese Operas”, which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 endowed me with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 an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exhilarating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and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enjoyable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experience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 which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showcased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the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dazzling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 awe-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inspiring charm of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Chinese Operas culture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.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endParaRPr lang="en-US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    This summer vacation, a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distinguished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show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with the topic of “Meet the Chinese Operas”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unveiled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revealed its beauty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in the city museum. </a:t>
            </a:r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88315" y="363220"/>
            <a:ext cx="10822305" cy="62420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66700"/>
            <a:r>
              <a:rPr lang="zh-CN" alt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概况</a:t>
            </a:r>
            <a:r>
              <a:rPr lang="en-US" alt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endParaRPr lang="en-US" altLang="en-US" sz="24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zh-CN" alt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展品（类型、数量、种类）；展览时间；展览（主题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意义）</a:t>
            </a:r>
            <a:endParaRPr lang="en-US" alt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Crammed with</a:t>
            </a:r>
            <a:r>
              <a:rPr lang="en-US" altLang="en-US" sz="2300" b="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over 1000 pieces of cultural items</a:t>
            </a:r>
            <a:r>
              <a:rPr lang="en-US" altLang="en-US" sz="23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2300" b="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like</a:t>
            </a:r>
            <a:r>
              <a:rPr lang="en-US" altLang="en-US" sz="23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2300" b="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delicate robes</a:t>
            </a:r>
            <a:r>
              <a:rPr lang="en-US" altLang="en-US" sz="23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en-US" sz="2300" b="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specially-designed masks</a:t>
            </a:r>
            <a:r>
              <a:rPr lang="en-US" altLang="en-US" sz="23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and </a:t>
            </a:r>
            <a:r>
              <a:rPr lang="en-US" altLang="en-US" sz="2300" b="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even some priceless audio-visual materials of famous actors</a:t>
            </a:r>
            <a:r>
              <a:rPr lang="en-US" altLang="en-US" sz="23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this exhibition is no doubt/ undoubtedly</a:t>
            </a:r>
            <a:r>
              <a:rPr lang="en-US" altLang="en-US" sz="23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23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 mecca/ a must-see place for Chinese Opera lovers and keeps all those present spellbound</a:t>
            </a:r>
            <a:r>
              <a:rPr lang="en-US" altLang="en-US" sz="23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. </a:t>
            </a:r>
            <a:endParaRPr lang="en-US" altLang="en-US" sz="23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3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show boasts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3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 diversity of/ more than 1000 elaborately-selected exhibits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such as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3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masks and costumes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3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musical instruments and written scripts of famous plays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like </a:t>
            </a:r>
            <a:r>
              <a:rPr lang="en-US" altLang="en-US" sz="2300" i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Romance of the Western Chamber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endParaRPr lang="en-US" altLang="en-US" sz="23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266700"/>
            <a:endParaRPr lang="en-US" altLang="en-US" sz="23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en-US" altLang="en-US" sz="23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Fancy/ / Exquisite/ Delicate costumes, traditional musical instruments as well as historical scripts of lines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are displayed in different parts/ sections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telling </a:t>
            </a:r>
            <a:r>
              <a:rPr lang="en-US" altLang="en-US" sz="23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us the glorious past of these unique Chinese Operas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(</a:t>
            </a:r>
            <a:r>
              <a:rPr lang="zh-CN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无灵主语</a:t>
            </a:r>
            <a:r>
              <a:rPr lang="en-US" altLang="zh-CN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+</a:t>
            </a:r>
            <a:r>
              <a:rPr lang="zh-CN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分词结构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endParaRPr lang="en-US" altLang="en-US" sz="23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266700"/>
            <a:endParaRPr lang="en-US" altLang="en-US" sz="23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266700"/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Also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3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many glorious and historical treasures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are showcased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3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each narrating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3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their unique tales throughout the ups and downs of Chinese Operas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(</a:t>
            </a:r>
            <a:r>
              <a:rPr lang="zh-CN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无灵主语</a:t>
            </a:r>
            <a:r>
              <a:rPr lang="en-US" altLang="zh-CN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独立主格</a:t>
            </a:r>
            <a:r>
              <a:rPr lang="en-US" altLang="en-US" sz="23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endParaRPr lang="en-US" altLang="en-US" sz="23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266700"/>
            <a:endParaRPr lang="en-US" altLang="en-US" sz="23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488315" y="363220"/>
            <a:ext cx="11440795" cy="66243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66700"/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Varieties of 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Chinese Operas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are introduced in detail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ranging from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Peking Operas, Yue Operas, Kunqu, </a:t>
            </a:r>
            <a:r>
              <a:rPr lang="en-US" altLang="en-US" sz="2400" b="1" i="1" u="sng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to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Huangmei Operas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which enabled me 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to learn about their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distinctive features 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and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geographical distribution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. </a:t>
            </a:r>
            <a:endParaRPr lang="en-US" altLang="en-US" sz="24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 b="1" i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266700"/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Ranging from</a:t>
            </a:r>
            <a:r>
              <a:rPr lang="en-US" altLang="en-US" sz="2400" b="1" i="1" u="sng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profound history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representative Operas of different regions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some prestigious masters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classic works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this exhibition draws a comprehensive and fascinating picture for us visitors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altLang="en-US" sz="24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zh-CN" alt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个人视角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--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阐述经历</a:t>
            </a:r>
            <a:endParaRPr lang="en-US" altLang="en-US" sz="24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Wandering in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the museum,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felt like I was stepping/ embarking on a trip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around China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and experienced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the beauty of cultures and customs on this vast land.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The highlight of the exhibition was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those stands offering us the chance to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wear make-up like actors in the show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which makes it fun</a:t>
            </a:r>
            <a:r>
              <a:rPr lang="en-US" altLang="en-US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to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engage in.</a:t>
            </a:r>
            <a:endParaRPr lang="en-US" altLang="en-US" sz="24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was astonished by 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their </a:t>
            </a:r>
            <a:r>
              <a:rPr lang="en-US" altLang="en-US" sz="2400" u="sng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smooth movements and exaggerated make-ups shown in the video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 was also immersed in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brilliance of Chinese civilization</a:t>
            </a:r>
            <a:r>
              <a:rPr lang="en-US" alt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6700"/>
            <a:endParaRPr lang="en-US" altLang="en-US" sz="24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33095" y="777875"/>
            <a:ext cx="11111865" cy="46361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感受：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During the show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I was treated to a remarkable audio-visual feast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with rich content and glorious history. </a:t>
            </a:r>
            <a:endParaRPr lang="en-US" sz="24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Not only did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I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harvest 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full relaxation and pleasure,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but 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gained deeper insights into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the fantastic Chinese Operas and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boost my cultural confidence/ national pride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  </a:t>
            </a:r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It was indeed instructive and rewarding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taking me on a magical trip to learn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something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beyond classroom 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 appreciate the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wisdom 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of the Chinese people. 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think</a:t>
            </a:r>
            <a:r>
              <a:rPr lang="en-US" sz="2400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exhibitions like this can give us a glimpse into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the </a:t>
            </a:r>
            <a:r>
              <a:rPr lang="en-US" alt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essence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of Chinese culture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as well as a unique perspective to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view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traditional art. 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alt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55625" y="336550"/>
            <a:ext cx="11636375" cy="6585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建议：（角度自选）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对同龄人：了解戏剧、文化传承发展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So fascinating is the exhibition that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strongly suggest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Chinese Operas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fans/ lovers/ enthusiasts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(should)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don’t miss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seize the chance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and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catch a glimpse of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this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intangible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cultural heritage. </a:t>
            </a:r>
            <a:endParaRPr lang="en-US" sz="22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2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As this show will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last till </a:t>
            </a:r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next month,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 highly recommend you to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take a glimpse of this perfect blend of vocal skills, Kungfu and aesthetics</a:t>
            </a:r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 </a:t>
            </a:r>
            <a:endParaRPr lang="en-US" sz="22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endParaRPr lang="en-US" sz="22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After years of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decline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Chinese Operas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has been slowly regaining its popularity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.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We students should also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try our utmost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to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acknowledge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inherit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and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promote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this precious art and other art forms as well.</a:t>
            </a:r>
            <a:endParaRPr lang="en-US" sz="22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200" b="0" i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In my opinion</a:t>
            </a:r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the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declining </a:t>
            </a:r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Chinese Operas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should be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brought to the attention of </a:t>
            </a:r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more youths and the world,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otherwise</a:t>
            </a:r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will</a:t>
            </a:r>
            <a:r>
              <a:rPr lang="en-US" sz="2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be something that can only be seen inside the museum. </a:t>
            </a:r>
            <a:endParaRPr lang="en-US" sz="22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endParaRPr lang="en-US" sz="2200" b="1">
              <a:solidFill>
                <a:srgbClr val="0484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Colorful as our culture is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only when we do our bit to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pass it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</a:rPr>
              <a:t>down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can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our extraordinary cultural treasure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regain its vigor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vitality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and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sustain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 </a:t>
            </a:r>
            <a:r>
              <a:rPr lang="en-US" sz="22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guarantee 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 promising/ prosperous future. </a:t>
            </a:r>
            <a:endParaRPr lang="en-US" sz="22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2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altLang="en-US" sz="22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03885" y="427990"/>
            <a:ext cx="11269345" cy="62471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对政府</a:t>
            </a:r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/</a:t>
            </a: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学校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In order to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 gain a deeper insight into our traditional culture and thus improve our cultural confidence, </a:t>
            </a:r>
            <a:r>
              <a:rPr lang="en-US" sz="22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it’s necessary for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 the Cultural Bureau/ Schools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to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host</a:t>
            </a:r>
            <a:r>
              <a:rPr lang="en-US" sz="2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more exhibitions like this and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I also suggest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 live performance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to provide us with a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more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immersive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experience. 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en-US" sz="24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对举办方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By taking advantage of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modern technology and social media, </a:t>
            </a:r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this exhibition can also be put online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so as to make it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accessible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to a wider community both domestically and internationally.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400" b="0" i="1">
              <a:solidFill>
                <a:srgbClr val="1D41D5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1" i="1">
                <a:solidFill>
                  <a:srgbClr val="1D41D5"/>
                </a:solidFill>
                <a:latin typeface="Calibri" panose="020F0502020204030204" charset="0"/>
                <a:ea typeface="宋体" panose="02010600030101010101" pitchFamily="2" charset="-122"/>
              </a:rPr>
              <a:t>Nothing is better than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integrating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some modern technologies which can certainly/ truly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reform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the visitors’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experience</a:t>
            </a:r>
            <a:r>
              <a:rPr lang="en-US" sz="24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/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give a modern touch to</a:t>
            </a:r>
            <a:r>
              <a:rPr lang="zh-CN" altLang="en-US" sz="2400">
                <a:sym typeface="+mn-ea"/>
              </a:rPr>
              <a:t> the traditional art form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.  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utilize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holographic image (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全息影像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) to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revive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the Chinese Operas classics or celebrities 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apply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A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I/ VR-assisted technology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to creating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our own </a:t>
            </a:r>
            <a:r>
              <a:rPr lang="en-US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virtual 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characters for an immersive experience</a:t>
            </a:r>
            <a:endParaRPr lang="en-US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99"/>
          <p:cNvSpPr txBox="1"/>
          <p:nvPr/>
        </p:nvSpPr>
        <p:spPr>
          <a:xfrm>
            <a:off x="506730" y="669925"/>
            <a:ext cx="11336655" cy="553212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indent="266700" algn="just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A revised possible version: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 algn="just"/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 algn="just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This summer holiday, numerous visitors </a:t>
            </a:r>
            <a:r>
              <a:rPr lang="en-US" altLang="zh-CN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flocked to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the “Meet the Chinese Opera” exhibition in the city museum. (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首段简短清晰，介绍背景、奠定基调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en-US" altLang="zh-CN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 algn="just"/>
            <a:endParaRPr lang="en-US" altLang="zh-CN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 algn="just"/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altLang="zh-CN" sz="2400" b="1" i="1">
                <a:solidFill>
                  <a:srgbClr val="1D41D5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rPr>
              <a:t> The museum exhibits</a:t>
            </a:r>
            <a:r>
              <a:rPr lang="en-US" altLang="zh-CN" sz="2400" u="sng">
                <a:latin typeface="Times New Roman" panose="02020603050405020304" charset="0"/>
                <a:ea typeface="宋体" panose="02010600030101010101" pitchFamily="2" charset="-122"/>
              </a:rPr>
              <a:t> many fantastic pictures and precious videos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, </a:t>
            </a:r>
            <a:r>
              <a:rPr lang="en-US" altLang="zh-CN" sz="2400" b="1" i="1">
                <a:solidFill>
                  <a:srgbClr val="1D41D5"/>
                </a:solidFill>
                <a:latin typeface="Times New Roman" panose="02020603050405020304" charset="0"/>
                <a:ea typeface="宋体" panose="02010600030101010101" pitchFamily="2" charset="-122"/>
              </a:rPr>
              <a:t>ranging from </a:t>
            </a:r>
            <a:r>
              <a:rPr lang="en-US" altLang="zh-CN" sz="2400" u="sng">
                <a:latin typeface="Times New Roman" panose="02020603050405020304" charset="0"/>
                <a:ea typeface="宋体" panose="02010600030101010101" pitchFamily="2" charset="-122"/>
              </a:rPr>
              <a:t>Peking Opera, Shaoxing Opera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altLang="zh-CN" sz="2400" b="1" i="1">
                <a:solidFill>
                  <a:srgbClr val="1D41D5"/>
                </a:solidFill>
                <a:latin typeface="Times New Roman" panose="02020603050405020304" charset="0"/>
                <a:ea typeface="宋体" panose="02010600030101010101" pitchFamily="2" charset="-122"/>
              </a:rPr>
              <a:t>to </a:t>
            </a:r>
            <a:r>
              <a:rPr lang="en-US" altLang="zh-CN" sz="2400" u="sng">
                <a:latin typeface="Times New Roman" panose="02020603050405020304" charset="0"/>
                <a:ea typeface="宋体" panose="02010600030101010101" pitchFamily="2" charset="-122"/>
              </a:rPr>
              <a:t>Kunqu Opera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, </a:t>
            </a:r>
            <a:r>
              <a:rPr lang="en-US" altLang="zh-CN" sz="2400" b="1" i="1">
                <a:solidFill>
                  <a:srgbClr val="1D41D5"/>
                </a:solidFill>
                <a:latin typeface="Times New Roman" panose="02020603050405020304" charset="0"/>
                <a:ea typeface="宋体" panose="02010600030101010101" pitchFamily="2" charset="-122"/>
              </a:rPr>
              <a:t>bringing 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an audio-visual feast for the Chinese Opera lovers.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概况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形式、种类、特点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I enjoyed every second of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the display and was particularly attracted by </a:t>
            </a:r>
            <a:r>
              <a:rPr lang="en-US" altLang="zh-CN" sz="2400" u="sng">
                <a:latin typeface="Times New Roman" panose="02020603050405020304" charset="0"/>
                <a:ea typeface="宋体" panose="02010600030101010101" pitchFamily="2" charset="-122"/>
              </a:rPr>
              <a:t>Peking Opera Legend of </a:t>
            </a:r>
            <a:r>
              <a:rPr lang="en-US" altLang="zh-CN" sz="2400" i="1" u="sng">
                <a:latin typeface="Times New Roman" panose="02020603050405020304" charset="0"/>
                <a:ea typeface="宋体" panose="02010600030101010101" pitchFamily="2" charset="-122"/>
              </a:rPr>
              <a:t>the White Snake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r>
              <a:rPr lang="en-US" altLang="zh-CN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Exposed to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the </a:t>
            </a:r>
            <a:r>
              <a:rPr lang="en-US" altLang="zh-CN" sz="2400" u="sng">
                <a:latin typeface="Times New Roman" panose="02020603050405020304" charset="0"/>
                <a:ea typeface="宋体" panose="02010600030101010101" pitchFamily="2" charset="-122"/>
              </a:rPr>
              <a:t>captivating plots, fancy colors and deep affection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, </a:t>
            </a:r>
            <a:r>
              <a:rPr lang="en-US" altLang="zh-CN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I seemed to be personally on the scene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身临其境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感受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结合内容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endParaRPr lang="en-US" altLang="zh-CN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 algn="just"/>
            <a:endParaRPr lang="en-US" altLang="zh-CN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 algn="just"/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     Sincerely, I hope the display can last longer and more distinguished works can be displayed to </a:t>
            </a:r>
            <a:r>
              <a:rPr lang="en-US" altLang="zh-CN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satisfy 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our </a:t>
            </a:r>
            <a:r>
              <a:rPr lang="en-US" altLang="zh-CN" sz="2400" b="1">
                <a:solidFill>
                  <a:srgbClr val="048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mounting zest for 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this unique cultural heritage. (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建议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-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实用性、礼貌原则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en-US" altLang="zh-CN" sz="2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l="8032" t="14115" r="9790" b="11712"/>
          <a:stretch>
            <a:fillRect/>
          </a:stretch>
        </p:blipFill>
        <p:spPr>
          <a:xfrm>
            <a:off x="210185" y="2958465"/>
            <a:ext cx="5431790" cy="3828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rcRect t="22742" b="25419"/>
          <a:stretch>
            <a:fillRect/>
          </a:stretch>
        </p:blipFill>
        <p:spPr>
          <a:xfrm>
            <a:off x="6203950" y="497840"/>
            <a:ext cx="5288915" cy="1361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0185" y="1250950"/>
            <a:ext cx="11771630" cy="1486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ts val="5440"/>
              </a:lnSpc>
            </a:pPr>
            <a:r>
              <a:rPr lang="zh-CN" altLang="en-US" sz="3200">
                <a:solidFill>
                  <a:srgbClr val="002060"/>
                </a:solidFill>
              </a:rPr>
              <a:t> </a:t>
            </a:r>
            <a:r>
              <a:rPr lang="en-US" altLang="zh-CN" sz="3200">
                <a:solidFill>
                  <a:srgbClr val="002060"/>
                </a:solidFill>
              </a:rPr>
              <a:t>         </a:t>
            </a:r>
            <a:r>
              <a:rPr lang="zh-CN" altLang="en-US" sz="3200" b="1">
                <a:solidFill>
                  <a:srgbClr val="002060"/>
                </a:solidFill>
              </a:rPr>
              <a:t>外刊 </a:t>
            </a:r>
            <a:r>
              <a:rPr lang="en-US" altLang="zh-CN" sz="3200" b="1">
                <a:solidFill>
                  <a:srgbClr val="002060"/>
                </a:solidFill>
              </a:rPr>
              <a:t>“</a:t>
            </a:r>
            <a:r>
              <a:rPr lang="zh-CN" altLang="en-US" sz="3200" b="1">
                <a:solidFill>
                  <a:srgbClr val="002060"/>
                </a:solidFill>
              </a:rPr>
              <a:t>逃出大英博物馆</a:t>
            </a:r>
            <a:r>
              <a:rPr lang="en-US" altLang="zh-CN" sz="3200" b="1">
                <a:solidFill>
                  <a:srgbClr val="002060"/>
                </a:solidFill>
              </a:rPr>
              <a:t>”</a:t>
            </a:r>
            <a:endParaRPr lang="en-US" altLang="zh-CN" sz="3200" b="1">
              <a:solidFill>
                <a:srgbClr val="002060"/>
              </a:solidFill>
            </a:endParaRPr>
          </a:p>
          <a:p>
            <a:pPr indent="0" algn="ctr" fontAlgn="auto">
              <a:lnSpc>
                <a:spcPts val="5440"/>
              </a:lnSpc>
            </a:pPr>
            <a:r>
              <a:rPr lang="en-US" altLang="zh-CN" sz="4800" b="1">
                <a:solidFill>
                  <a:srgbClr val="C00000"/>
                </a:solidFill>
              </a:rPr>
              <a:t>&amp;</a:t>
            </a:r>
            <a:r>
              <a:rPr lang="en-US" altLang="zh-CN" sz="4800" b="1">
                <a:solidFill>
                  <a:srgbClr val="002060"/>
                </a:solidFill>
              </a:rPr>
              <a:t> </a:t>
            </a:r>
            <a:r>
              <a:rPr lang="zh-CN" altLang="en-US" sz="3200" b="1">
                <a:solidFill>
                  <a:srgbClr val="002060"/>
                </a:solidFill>
              </a:rPr>
              <a:t>高三A9协作体应用文“遇见中国戏曲Meet the Chinese Opera”</a:t>
            </a:r>
            <a:endParaRPr lang="zh-CN" altLang="en-US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" name="图片 26" descr="5c750b33089e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4427855" y="5744845"/>
            <a:ext cx="7401560" cy="465455"/>
          </a:xfrm>
          <a:prstGeom prst="rect">
            <a:avLst/>
          </a:prstGeom>
        </p:spPr>
      </p:pic>
      <p:pic>
        <p:nvPicPr>
          <p:cNvPr id="26" name="图片 25" descr="5c750b33089e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236855" y="5730240"/>
            <a:ext cx="2033905" cy="465455"/>
          </a:xfrm>
          <a:prstGeom prst="rect">
            <a:avLst/>
          </a:prstGeom>
        </p:spPr>
      </p:pic>
      <p:pic>
        <p:nvPicPr>
          <p:cNvPr id="25" name="图片 24" descr="5c750b33089e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7633335" y="4777740"/>
            <a:ext cx="2000250" cy="465455"/>
          </a:xfrm>
          <a:prstGeom prst="rect">
            <a:avLst/>
          </a:prstGeom>
        </p:spPr>
      </p:pic>
      <p:pic>
        <p:nvPicPr>
          <p:cNvPr id="24" name="图片 23" descr="5c750b33089e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4159250" y="4124960"/>
            <a:ext cx="906145" cy="465455"/>
          </a:xfrm>
          <a:prstGeom prst="rect">
            <a:avLst/>
          </a:prstGeom>
        </p:spPr>
      </p:pic>
      <p:pic>
        <p:nvPicPr>
          <p:cNvPr id="23" name="图片 22" descr="5c750b33089e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5292725" y="3178175"/>
            <a:ext cx="2168525" cy="465455"/>
          </a:xfrm>
          <a:prstGeom prst="rect">
            <a:avLst/>
          </a:prstGeom>
        </p:spPr>
      </p:pic>
      <p:pic>
        <p:nvPicPr>
          <p:cNvPr id="22" name="图片 21" descr="5c750b33089e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8334375" y="2517775"/>
            <a:ext cx="3552825" cy="465455"/>
          </a:xfrm>
          <a:prstGeom prst="rect">
            <a:avLst/>
          </a:prstGeom>
        </p:spPr>
      </p:pic>
      <p:pic>
        <p:nvPicPr>
          <p:cNvPr id="21" name="图片 20" descr="5c750b33089e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5749925" y="1244600"/>
            <a:ext cx="2357755" cy="465455"/>
          </a:xfrm>
          <a:prstGeom prst="rect">
            <a:avLst/>
          </a:prstGeom>
        </p:spPr>
      </p:pic>
      <p:pic>
        <p:nvPicPr>
          <p:cNvPr id="20" name="图片 19" descr="5c750b33089e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1633855" y="1253490"/>
            <a:ext cx="1529715" cy="465455"/>
          </a:xfrm>
          <a:prstGeom prst="rect">
            <a:avLst/>
          </a:prstGeom>
        </p:spPr>
      </p:pic>
      <p:pic>
        <p:nvPicPr>
          <p:cNvPr id="18" name="图片 17" descr="5c750b33089e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5065395" y="937260"/>
            <a:ext cx="1673860" cy="465455"/>
          </a:xfrm>
          <a:prstGeom prst="rect">
            <a:avLst/>
          </a:prstGeom>
        </p:spPr>
      </p:pic>
      <p:pic>
        <p:nvPicPr>
          <p:cNvPr id="16" name="图片 15" descr="5c750b33089ef"/>
          <p:cNvPicPr>
            <a:picLocks noChangeAspect="1"/>
          </p:cNvPicPr>
          <p:nvPr/>
        </p:nvPicPr>
        <p:blipFill>
          <a:blip r:embed="rId2"/>
          <a:srcRect b="34433"/>
          <a:stretch>
            <a:fillRect/>
          </a:stretch>
        </p:blipFill>
        <p:spPr>
          <a:xfrm>
            <a:off x="1798955" y="611505"/>
            <a:ext cx="3552825" cy="465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94760" y="616585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discussion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9740900" y="937260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how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7579995" y="1590040"/>
            <a:ext cx="2160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was released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8368665" y="2562225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urging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2703830" y="2854960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acquired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5999480" y="2857500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improper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10005695" y="3827780"/>
            <a:ext cx="967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while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8261350" y="4479925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shooting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3825875" y="4772025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historic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9895205" y="5721985"/>
            <a:ext cx="457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to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45005" y="71755"/>
            <a:ext cx="551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>
                <a:solidFill>
                  <a:srgbClr val="1D41D5"/>
                </a:solidFill>
              </a:rPr>
              <a:t>spark: to cause sth. to start, especially suddenly</a:t>
            </a:r>
            <a:endParaRPr lang="en-US" altLang="zh-CN" b="1" i="1">
              <a:solidFill>
                <a:srgbClr val="1D41D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6855" y="313055"/>
            <a:ext cx="11650345" cy="6231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A video series named Escape from the British Museum will be released on Wednesday, with its trailer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预告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having sparked a lot of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1.___________ (discuss)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in China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s social media recently. 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Directed by two Chinese vloggers, the three-episode series tells the story of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2._______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a Chinese cultural relic escapes from the British Museum and finds its way back to China.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The trailer for the series has been trending online since it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3._____________ (release)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on Sunday, sparking discussion about how the British Museum should return Chinese relics plundered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掠夺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by the UK. It has now been viewed on Sina Weibo more than 1.5 million times. 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The Global Times published an editorial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社评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on Sunday night,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4.______ (urge)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the museum to return Chinese relics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5.________ (acquire)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through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6._________ (proper)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channels to China free of charge.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The videos were inspired by a netizen who suggested making a video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recording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the ordeal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磨难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考验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of Chinese cultural relics returning home from the UK to celebrate the Chinese lunar New Year.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In the video series, a female vlogger plays the role of an ancient Chinese jade teapot,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7._____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her male partner is a journalist who helps the artifact return to China.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The duo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二人组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went to the UK in June and spent three months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8.___________ (shoot)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the video. They said the story is based on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9._______(history)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facts and aims to draw attention to the Chinese cultural relics held abroad.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Currently, the museum has a total of 23,000 Chinese relics, while about 2,000 Chinese relics are on long-term display. The Chinese objects, spanning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时间跨越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from the Neolithic age </a:t>
            </a:r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10._____</a:t>
            </a:r>
            <a:r>
              <a:rPr lang="zh-CN" altLang="en-US" sz="2100">
                <a:latin typeface="Times New Roman" panose="02020603050405020304" charset="0"/>
                <a:cs typeface="Times New Roman" panose="02020603050405020304" charset="0"/>
              </a:rPr>
              <a:t> the present, include paintings, prints, jade and ceramics.</a:t>
            </a:r>
            <a:endParaRPr lang="zh-CN" altLang="en-US" sz="21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6500495" y="4103370"/>
            <a:ext cx="5782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>
                <a:solidFill>
                  <a:srgbClr val="1D41D5"/>
                </a:solidFill>
              </a:rPr>
              <a:t>sth. created by humans remaining from a particular period</a:t>
            </a:r>
            <a:endParaRPr lang="en-US" altLang="zh-CN" b="1" i="1">
              <a:solidFill>
                <a:srgbClr val="1D41D5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21"/>
            </p:custDataLst>
          </p:nvPr>
        </p:nvSpPr>
        <p:spPr>
          <a:xfrm>
            <a:off x="3486150" y="5111750"/>
            <a:ext cx="5782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>
                <a:solidFill>
                  <a:srgbClr val="1D41D5"/>
                </a:solidFill>
              </a:rPr>
              <a:t>famous or important in history</a:t>
            </a:r>
            <a:endParaRPr lang="en-US" altLang="zh-CN" b="1" i="1">
              <a:solidFill>
                <a:srgbClr val="1D4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176a43d73de91635165245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408305"/>
            <a:ext cx="523875" cy="523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9895" y="408305"/>
            <a:ext cx="95827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</a:rPr>
              <a:t>What’s the significance of the </a:t>
            </a:r>
            <a:r>
              <a:rPr lang="zh-CN" altLang="en-US" sz="28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video series</a:t>
            </a:r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How are Chinese artifacts exhibited in the British Museum?</a:t>
            </a:r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6176a43d73de91635165245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3422650"/>
            <a:ext cx="523875" cy="523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10005" y="932180"/>
            <a:ext cx="1048956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demonstrates the enthusiasm of young people for 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history and traditional culture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their emphasis on cultural 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inheritance and preservation</a:t>
            </a:r>
            <a:endParaRPr lang="en-US" altLang="zh-CN" sz="2000" b="1" i="1">
              <a:solidFill>
                <a:srgbClr val="1D41D5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en-US" altLang="zh-CN" sz="2000" b="1" i="1">
              <a:solidFill>
                <a:srgbClr val="1D41D5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struck a chord in people’s hearts (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引起共鸣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and reflects the deep 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patriotic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sentiments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reflect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Chinese people’s 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call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/ 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yearning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fervent </a:t>
            </a:r>
            <a:r>
              <a:rPr lang="en-US" altLang="zh-CN" sz="20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0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热烈的</a:t>
            </a:r>
            <a:r>
              <a:rPr lang="en-US" altLang="zh-CN" sz="20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20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炽热的</a:t>
            </a:r>
            <a:r>
              <a:rPr lang="en-US" altLang="zh-CN" sz="20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hope </a:t>
            </a:r>
            <a:r>
              <a:rPr lang="en-US" altLang="zh-CN" sz="20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for return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lost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artifacts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/ cultural treasures/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cultural relics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from the museum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805815" y="4029075"/>
            <a:ext cx="3587750" cy="2155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5" y="4029075"/>
            <a:ext cx="2762250" cy="2155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7875905" y="4029075"/>
            <a:ext cx="3406775" cy="2180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280285" y="6292215"/>
            <a:ext cx="81464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ver 23,000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pieces are </a:t>
            </a:r>
            <a:r>
              <a:rPr lang="en-US" altLang="zh-CN" sz="2000" b="1" i="1">
                <a:latin typeface="Times New Roman" panose="02020603050405020304" charset="0"/>
                <a:cs typeface="Times New Roman" panose="02020603050405020304" charset="0"/>
              </a:rPr>
              <a:t>cram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med and unprotected in the British Museum.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428118" y="900430"/>
            <a:ext cx="203301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0173" y="900430"/>
            <a:ext cx="203301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5372228" y="900430"/>
            <a:ext cx="2033015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23520" y="194310"/>
            <a:ext cx="6851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The Metropolitan Museum of Art</a:t>
            </a:r>
            <a:r>
              <a:rPr lang="en-US" altLang="zh-CN" sz="2400" b="1"/>
              <a:t> (New York, USA)</a:t>
            </a:r>
            <a:endParaRPr lang="zh-CN" altLang="en-US" sz="2400" b="1"/>
          </a:p>
        </p:txBody>
      </p:sp>
      <p:pic>
        <p:nvPicPr>
          <p:cNvPr id="106" name="图片 105"/>
          <p:cNvPicPr/>
          <p:nvPr/>
        </p:nvPicPr>
        <p:blipFill>
          <a:blip r:embed="rId4"/>
          <a:srcRect l="4620" t="2081" r="4269" b="5313"/>
          <a:stretch>
            <a:fillRect/>
          </a:stretch>
        </p:blipFill>
        <p:spPr>
          <a:xfrm>
            <a:off x="7785735" y="900430"/>
            <a:ext cx="4354195" cy="304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426845" y="4086225"/>
            <a:ext cx="54800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One hundred </a:t>
            </a:r>
            <a:r>
              <a:rPr lang="zh-CN" altLang="en-US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portraits of Peking opera characters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9405" y="4086225"/>
            <a:ext cx="38696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“Chinese Opera </a:t>
            </a:r>
            <a:r>
              <a:rPr lang="en-US" altLang="zh-CN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Costumes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the 18th and 19th Centuries” Exhibition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 descr="6176a43d73de916351652456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2780" y="5005705"/>
            <a:ext cx="523875" cy="5238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42670" y="5005705"/>
            <a:ext cx="958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else can be on display?</a:t>
            </a:r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2780" y="5527675"/>
            <a:ext cx="11385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Content: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An introduction to the origin, history, differnt genres (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类型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流派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), theatrical characters, instruments, costumes, make-up/ masks, singing styles and techniques, gestures and movements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representatives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... 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Form: 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portraits, photos, paintings, audio-visual materials, scripts of lines (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原稿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手稿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)...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16550" y="2472690"/>
            <a:ext cx="2393315" cy="38004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49555" y="2639695"/>
            <a:ext cx="2294890" cy="2815590"/>
            <a:chOff x="430" y="1300"/>
            <a:chExt cx="3614" cy="4434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30" y="1300"/>
              <a:ext cx="3614" cy="443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182" y="1413"/>
              <a:ext cx="254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Peking </a:t>
              </a:r>
              <a:r>
                <a:rPr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Opera</a:t>
              </a:r>
              <a:endParaRPr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18435" y="1983105"/>
            <a:ext cx="2430780" cy="2579370"/>
            <a:chOff x="3884" y="6493"/>
            <a:chExt cx="3828" cy="4062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884" y="6493"/>
              <a:ext cx="3828" cy="406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310" y="6833"/>
              <a:ext cx="297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buClrTx/>
                <a:buSzTx/>
                <a:buFontTx/>
              </a:pPr>
              <a:r>
                <a:rPr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Huangmei Opera</a:t>
              </a:r>
              <a:endParaRPr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87715" y="4185285"/>
            <a:ext cx="3277870" cy="2363470"/>
            <a:chOff x="12069" y="6570"/>
            <a:chExt cx="5162" cy="3722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2069" y="6570"/>
              <a:ext cx="5163" cy="372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2448" y="9547"/>
              <a:ext cx="206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Wu </a:t>
              </a:r>
              <a:r>
                <a:rPr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Opera</a:t>
              </a:r>
              <a:endParaRPr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89890" y="281940"/>
            <a:ext cx="115728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    C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onsist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 of </a:t>
            </a:r>
            <a:r>
              <a:rPr lang="zh-CN" altLang="en-US" sz="2400" b="1" i="1" u="sng">
                <a:latin typeface="Times New Roman" panose="02020603050405020304" charset="0"/>
                <a:cs typeface="Times New Roman" panose="02020603050405020304" charset="0"/>
              </a:rPr>
              <a:t>ancient literature, traditional Chinese dance, music, fine arts, kung fu, acrobatics</a:t>
            </a:r>
            <a:r>
              <a:rPr lang="en-US" altLang="zh-CN" sz="2400" b="1" i="1" u="sng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zh-CN" altLang="en-US" sz="2400" b="1" i="1" u="sng">
                <a:latin typeface="Times New Roman" panose="02020603050405020304" charset="0"/>
                <a:cs typeface="Times New Roman" panose="02020603050405020304" charset="0"/>
              </a:rPr>
              <a:t>杂技</a:t>
            </a:r>
            <a:r>
              <a:rPr lang="en-US" altLang="zh-CN" sz="2400" b="1" i="1" u="sng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 i="1" u="sng">
                <a:latin typeface="Times New Roman" panose="02020603050405020304" charset="0"/>
                <a:cs typeface="Times New Roman" panose="02020603050405020304" charset="0"/>
              </a:rPr>
              <a:t> and performance art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, the Chinese opera </a:t>
            </a:r>
            <a:r>
              <a:rPr lang="zh-CN" altLang="en-US" sz="2400" b="1" i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boast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s more than 360 genres, which co-exist in the vast land of the country. </a:t>
            </a:r>
            <a:endParaRPr lang="zh-CN" altLang="en-US" sz="24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744585" y="1611630"/>
            <a:ext cx="2586355" cy="2391410"/>
            <a:chOff x="14157" y="2101"/>
            <a:chExt cx="4073" cy="3766"/>
          </a:xfrm>
        </p:grpSpPr>
        <p:pic>
          <p:nvPicPr>
            <p:cNvPr id="108" name="图片 107"/>
            <p:cNvPicPr/>
            <p:nvPr/>
          </p:nvPicPr>
          <p:blipFill>
            <a:blip r:embed="rId11"/>
            <a:srcRect l="6462" r="29848"/>
            <a:stretch>
              <a:fillRect/>
            </a:stretch>
          </p:blipFill>
          <p:spPr>
            <a:xfrm>
              <a:off x="14157" y="2101"/>
              <a:ext cx="3770" cy="37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15456" y="2106"/>
              <a:ext cx="277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lvl="0" algn="l">
                <a:buClrTx/>
                <a:buSzTx/>
                <a:buFontTx/>
              </a:pPr>
              <a:r>
                <a:rPr lang="en-US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Tibetan Opera</a:t>
              </a:r>
              <a:endPara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4994275" y="6212840"/>
            <a:ext cx="3238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b="1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Kun</a:t>
            </a:r>
            <a:r>
              <a:rPr lang="en-US" b="1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1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Opera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 Intangible Cultural Heritage of Humanity in 2009</a:t>
            </a:r>
            <a:endParaRPr lang="zh-CN" altLang="en-US" b="1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480695" y="649605"/>
            <a:ext cx="6616065" cy="3444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80695" y="309245"/>
            <a:ext cx="77628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Types of theatrical characters: Sheng, Dan, Jing, Mo, Chou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4255770" y="4093845"/>
            <a:ext cx="138557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86940" y="6311900"/>
            <a:ext cx="10097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Traditional musical instrument for Chinese Opera: erhu, gong (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锣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), sanxian, drum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01055" y="4369435"/>
            <a:ext cx="1455420" cy="2061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72375" y="4158615"/>
            <a:ext cx="1515745" cy="2154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5"/>
          <a:stretch>
            <a:fillRect/>
          </a:stretch>
        </p:blipFill>
        <p:spPr>
          <a:xfrm>
            <a:off x="9088120" y="4369435"/>
            <a:ext cx="2448560" cy="1697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228840" y="2815590"/>
            <a:ext cx="4742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Opera is a jewel on the crown of art.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6176a43d73de916351652456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5775" y="316865"/>
            <a:ext cx="523875" cy="5238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75665" y="316865"/>
            <a:ext cx="958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What’s the significance of holding this exhibition?</a:t>
            </a:r>
            <a:endParaRPr lang="en-US" altLang="zh-CN" sz="28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5665" y="1123950"/>
            <a:ext cx="108667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b="1" i="1">
                <a:solidFill>
                  <a:srgbClr val="1D41D5"/>
                </a:solidFill>
                <a:cs typeface="+mn-lt"/>
              </a:rPr>
              <a:t>bring</a:t>
            </a:r>
            <a:r>
              <a:rPr lang="en-US" altLang="zh-CN" sz="2400">
                <a:cs typeface="+mn-lt"/>
              </a:rPr>
              <a:t> Chinese Opera </a:t>
            </a:r>
            <a:r>
              <a:rPr lang="en-US" altLang="zh-CN" sz="2400" b="1" i="1">
                <a:solidFill>
                  <a:srgbClr val="1D41D5"/>
                </a:solidFill>
                <a:cs typeface="+mn-lt"/>
              </a:rPr>
              <a:t>to the attention of </a:t>
            </a:r>
            <a:r>
              <a:rPr lang="en-US" altLang="zh-CN" sz="2400">
                <a:cs typeface="+mn-lt"/>
              </a:rPr>
              <a:t>youths as well as a wider community in domestic China and the world.  </a:t>
            </a:r>
            <a:endParaRPr lang="en-US" altLang="zh-CN" sz="2400">
              <a:cs typeface="+mn-lt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2400">
              <a:cs typeface="+mn-lt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cs typeface="+mn-lt"/>
              </a:rPr>
              <a:t>help people </a:t>
            </a:r>
            <a:r>
              <a:rPr lang="en-US" altLang="zh-CN" sz="2400" b="1" i="1">
                <a:solidFill>
                  <a:srgbClr val="1D41D5"/>
                </a:solidFill>
                <a:cs typeface="+mn-lt"/>
              </a:rPr>
              <a:t>gain a glimpse into</a:t>
            </a:r>
            <a:r>
              <a:rPr lang="en-US" altLang="zh-CN" sz="2400">
                <a:cs typeface="+mn-lt"/>
              </a:rPr>
              <a:t> the fascination/ charm of this special arm form which </a:t>
            </a:r>
            <a:r>
              <a:rPr lang="en-US" altLang="zh-CN" sz="2400" b="1" i="1">
                <a:solidFill>
                  <a:srgbClr val="1D41D5"/>
                </a:solidFill>
                <a:cs typeface="+mn-lt"/>
              </a:rPr>
              <a:t>is a perfect blend of</a:t>
            </a:r>
            <a:r>
              <a:rPr lang="en-US" altLang="zh-CN" sz="2400">
                <a:cs typeface="+mn-lt"/>
              </a:rPr>
              <a:t> vocal music, kungfu and aesthetics/ which </a:t>
            </a:r>
            <a:r>
              <a:rPr lang="en-US" altLang="zh-CN" sz="2400" b="1" i="1">
                <a:solidFill>
                  <a:srgbClr val="1D41D5"/>
                </a:solidFill>
                <a:cs typeface="+mn-lt"/>
              </a:rPr>
              <a:t>embodies </a:t>
            </a:r>
            <a:r>
              <a:rPr lang="en-US" altLang="zh-CN" sz="2400">
                <a:cs typeface="+mn-lt"/>
              </a:rPr>
              <a:t>the strong will and perseverance of the Chinese people. </a:t>
            </a:r>
            <a:endParaRPr lang="en-US" altLang="zh-CN" sz="2400">
              <a:cs typeface="+mn-lt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2400">
              <a:cs typeface="+mn-lt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2400">
              <a:cs typeface="+mn-lt"/>
            </a:endParaRPr>
          </a:p>
        </p:txBody>
      </p:sp>
      <p:pic>
        <p:nvPicPr>
          <p:cNvPr id="114" name="图片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6448425" y="3707765"/>
            <a:ext cx="3782060" cy="2750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5"/>
          <a:stretch>
            <a:fillRect/>
          </a:stretch>
        </p:blipFill>
        <p:spPr>
          <a:xfrm>
            <a:off x="2000250" y="3995420"/>
            <a:ext cx="3319145" cy="2331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 descr="5c750b33089e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34433"/>
          <a:stretch>
            <a:fillRect/>
          </a:stretch>
        </p:blipFill>
        <p:spPr>
          <a:xfrm>
            <a:off x="838200" y="1296670"/>
            <a:ext cx="1612265" cy="46545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3086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/>
              <a:t>      </a:t>
            </a:r>
            <a:r>
              <a:rPr lang="en-US" altLang="zh-CN"/>
              <a:t>   </a:t>
            </a:r>
            <a:r>
              <a:rPr lang="zh-CN" altLang="en-US"/>
              <a:t>假定你是李华，你在暑期里参观了市博物馆举办的一次“遇见中国戏曲(Meet the Chinese Opera)”的展览，请你为你校英文报写一则评论，内容包括：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1. 展览概况；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 观展感受；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3. 提出建议。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11240</Words>
  <Application>WPS 演示</Application>
  <PresentationFormat>宽屏</PresentationFormat>
  <Paragraphs>215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Wingdings</vt:lpstr>
      <vt:lpstr>Calibri</vt:lpstr>
      <vt:lpstr>微软雅黑</vt:lpstr>
      <vt:lpstr>Arial Unicode MS</vt:lpstr>
      <vt:lpstr>HelveticaNeue</vt:lpstr>
      <vt:lpstr>Shit Happens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南山有谷堆</cp:lastModifiedBy>
  <cp:revision>97</cp:revision>
  <dcterms:created xsi:type="dcterms:W3CDTF">2023-09-07T03:06:00Z</dcterms:created>
  <dcterms:modified xsi:type="dcterms:W3CDTF">2023-09-20T05:22:04Z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B85BB23F97EB4279833E0DB1BD1931B2_12</vt:lpwstr>
  </property>
  <property fmtid="{D5CDD505-2E9C-101B-9397-08002B2CF9AE}" pid="3" name="KSOProductBuildVer">
    <vt:lpwstr>2052-11.8.2.8506</vt:lpwstr>
  </property>
</Properties>
</file>