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media/image1.svg" ContentType="image/svg+xml"/>
  <Override PartName="/ppt/media/image2.svg" ContentType="image/svg+xml"/>
  <Override PartName="/ppt/media/image3.svg" ContentType="image/svg+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handoutMasterIdLst>
    <p:handoutMasterId r:id="rId30"/>
  </p:handoutMasterIdLst>
  <p:sldIdLst>
    <p:sldId id="355" r:id="rId3"/>
    <p:sldId id="256" r:id="rId4"/>
    <p:sldId id="262" r:id="rId5"/>
    <p:sldId id="266" r:id="rId6"/>
    <p:sldId id="275" r:id="rId8"/>
    <p:sldId id="334" r:id="rId9"/>
    <p:sldId id="316" r:id="rId10"/>
    <p:sldId id="328" r:id="rId11"/>
    <p:sldId id="329" r:id="rId12"/>
    <p:sldId id="330" r:id="rId13"/>
    <p:sldId id="332" r:id="rId14"/>
    <p:sldId id="333" r:id="rId15"/>
    <p:sldId id="265" r:id="rId16"/>
    <p:sldId id="267" r:id="rId17"/>
    <p:sldId id="261" r:id="rId18"/>
    <p:sldId id="307" r:id="rId19"/>
    <p:sldId id="274" r:id="rId20"/>
    <p:sldId id="308" r:id="rId21"/>
    <p:sldId id="336" r:id="rId22"/>
    <p:sldId id="337" r:id="rId23"/>
    <p:sldId id="335" r:id="rId24"/>
    <p:sldId id="272" r:id="rId25"/>
    <p:sldId id="264" r:id="rId26"/>
    <p:sldId id="313" r:id="rId27"/>
    <p:sldId id="314" r:id="rId28"/>
    <p:sldId id="273" r:id="rId29"/>
  </p:sldIdLst>
  <p:sldSz cx="12192000" cy="6858000"/>
  <p:notesSz cx="7103745" cy="10234295"/>
  <p:embeddedFontLst>
    <p:embeddedFont>
      <p:font typeface="Cooper Black" panose="0208090404030B020404" charset="0"/>
      <p:regular r:id="rId35"/>
    </p:embeddedFont>
    <p:embeddedFont>
      <p:font typeface="字魂5号-无外润黑体" panose="00000500000000000000" pitchFamily="2" charset="-122"/>
      <p:regular r:id="rId36"/>
    </p:embeddedFont>
    <p:embeddedFont>
      <p:font typeface="华光琥珀_CNKI" panose="02000500000000000000" charset="-122"/>
      <p:regular r:id="rId37"/>
    </p:embeddedFont>
    <p:embeddedFont>
      <p:font typeface="Calibri" panose="020F0502020204030204" charset="0"/>
      <p:regular r:id="rId38"/>
      <p:bold r:id="rId39"/>
      <p:italic r:id="rId40"/>
      <p:boldItalic r:id="rId41"/>
    </p:embeddedFont>
    <p:embeddedFont>
      <p:font typeface="华文新魏" panose="02010800040101010101" pitchFamily="2" charset="-122"/>
      <p:regular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via" initials="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CBBC6"/>
    <a:srgbClr val="FFAF73"/>
    <a:srgbClr val="565FA9"/>
    <a:srgbClr val="62939D"/>
    <a:srgbClr val="EA86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F9D4DD-23FA-4A1F-B4F3-994118A7BB89}" styleName="{d27b558c-881a-4a59-9799-e04a28f8aa34}">
    <a:wholeTbl>
      <a:tcTxStyle>
        <a:fontRef idx="none">
          <a:prstClr val="black"/>
        </a:fontRef>
      </a:tcTxStyle>
      <a:tcStyle>
        <a:tcBdr>
          <a:top>
            <a:ln w="12700" cmpd="sng">
              <a:solidFill>
                <a:srgbClr val="8EBFD6"/>
              </a:solidFill>
            </a:ln>
          </a:top>
          <a:bottom>
            <a:ln w="12700" cmpd="sng">
              <a:solidFill>
                <a:srgbClr val="8EBFD6"/>
              </a:solidFill>
            </a:ln>
          </a:bottom>
          <a:insideV>
            <a:ln w="12700" cmpd="sng">
              <a:solidFill>
                <a:srgbClr val="8EBFD6"/>
              </a:solidFill>
            </a:ln>
          </a:insideV>
        </a:tcBdr>
        <a:fill>
          <a:solidFill>
            <a:srgbClr val="FFFFFF"/>
          </a:solidFill>
        </a:fill>
      </a:tcStyle>
    </a:wholeTbl>
    <a:band2H>
      <a:tcTxStyle>
        <a:fontRef idx="none">
          <a:prstClr val="black"/>
        </a:fontRef>
      </a:tcTxStyle>
      <a:tcStyle>
        <a:tcBdr/>
        <a:fill>
          <a:solidFill>
            <a:srgbClr val="B9D6E6"/>
          </a:solidFill>
        </a:fill>
      </a:tcStyle>
    </a:band2H>
    <a:firstRow>
      <a:tcTxStyle>
        <a:fontRef idx="none">
          <a:prstClr val="black"/>
        </a:fontRef>
      </a:tcTxStyle>
      <a:tcStyle>
        <a:tcBdr>
          <a:bottom>
            <a:ln w="12700" cmpd="sng">
              <a:solidFill>
                <a:srgbClr val="8EBFD6"/>
              </a:solidFill>
            </a:ln>
          </a:bottom>
        </a:tcBdr>
        <a:fill>
          <a:solidFill>
            <a:srgbClr val="B9D6E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5" d="100"/>
          <a:sy n="85" d="100"/>
        </p:scale>
        <p:origin x="186" y="42"/>
      </p:cViewPr>
      <p:guideLst/>
    </p:cSldViewPr>
  </p:slideViewPr>
  <p:notesTextViewPr>
    <p:cViewPr>
      <p:scale>
        <a:sx n="1" d="1"/>
        <a:sy n="1" d="1"/>
      </p:scale>
      <p:origin x="0" y="0"/>
    </p:cViewPr>
  </p:notesTextViewPr>
  <p:notesViewPr>
    <p:cSldViewPr>
      <p:cViewPr>
        <p:scale>
          <a:sx n="1" d="1"/>
          <a:sy n="1" d="1"/>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 Target="slides/slide2.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atin typeface="字魂105号-简雅黑" panose="00000500000000000000" charset="-122"/>
                <a:ea typeface="字魂105号-简雅黑" panose="00000500000000000000" charset="-122"/>
                <a:cs typeface="字魂105号-简雅黑" panose="00000500000000000000" charset="-122"/>
              </a:defRPr>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atin typeface="字魂105号-简雅黑" panose="00000500000000000000" charset="-122"/>
                <a:ea typeface="字魂105号-简雅黑" panose="00000500000000000000" charset="-122"/>
                <a:cs typeface="字魂105号-简雅黑" panose="00000500000000000000"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atin typeface="字魂105号-简雅黑" panose="00000500000000000000" charset="-122"/>
                <a:ea typeface="字魂105号-简雅黑" panose="00000500000000000000" charset="-122"/>
                <a:cs typeface="字魂105号-简雅黑" panose="00000500000000000000" charset="-122"/>
              </a:defRPr>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atin typeface="字魂105号-简雅黑" panose="00000500000000000000" charset="-122"/>
                <a:ea typeface="字魂105号-简雅黑" panose="00000500000000000000" charset="-122"/>
                <a:cs typeface="字魂105号-简雅黑" panose="00000500000000000000"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105号-简雅黑" panose="00000500000000000000" charset="-122"/>
        <a:ea typeface="字魂105号-简雅黑" panose="00000500000000000000" charset="-122"/>
        <a:cs typeface="字魂105号-简雅黑" panose="00000500000000000000" charset="-122"/>
      </a:defRPr>
    </a:lvl1pPr>
    <a:lvl2pPr marL="457200" algn="l" defTabSz="914400" rtl="0" eaLnBrk="1" latinLnBrk="0" hangingPunct="1">
      <a:defRPr sz="1200" kern="1200">
        <a:solidFill>
          <a:schemeClr val="tx1"/>
        </a:solidFill>
        <a:latin typeface="字魂105号-简雅黑" panose="00000500000000000000" charset="-122"/>
        <a:ea typeface="字魂105号-简雅黑" panose="00000500000000000000" charset="-122"/>
        <a:cs typeface="字魂105号-简雅黑" panose="00000500000000000000" charset="-122"/>
      </a:defRPr>
    </a:lvl2pPr>
    <a:lvl3pPr marL="914400" algn="l" defTabSz="914400" rtl="0" eaLnBrk="1" latinLnBrk="0" hangingPunct="1">
      <a:defRPr sz="1200" kern="1200">
        <a:solidFill>
          <a:schemeClr val="tx1"/>
        </a:solidFill>
        <a:latin typeface="字魂105号-简雅黑" panose="00000500000000000000" charset="-122"/>
        <a:ea typeface="字魂105号-简雅黑" panose="00000500000000000000" charset="-122"/>
        <a:cs typeface="字魂105号-简雅黑" panose="00000500000000000000" charset="-122"/>
      </a:defRPr>
    </a:lvl3pPr>
    <a:lvl4pPr marL="1371600" algn="l" defTabSz="914400" rtl="0" eaLnBrk="1" latinLnBrk="0" hangingPunct="1">
      <a:defRPr sz="1200" kern="1200">
        <a:solidFill>
          <a:schemeClr val="tx1"/>
        </a:solidFill>
        <a:latin typeface="字魂105号-简雅黑" panose="00000500000000000000" charset="-122"/>
        <a:ea typeface="字魂105号-简雅黑" panose="00000500000000000000" charset="-122"/>
        <a:cs typeface="字魂105号-简雅黑" panose="00000500000000000000" charset="-122"/>
      </a:defRPr>
    </a:lvl4pPr>
    <a:lvl5pPr marL="1828800" algn="l" defTabSz="914400" rtl="0" eaLnBrk="1" latinLnBrk="0" hangingPunct="1">
      <a:defRPr sz="1200" kern="1200">
        <a:solidFill>
          <a:schemeClr val="tx1"/>
        </a:solidFill>
        <a:latin typeface="字魂105号-简雅黑" panose="00000500000000000000" charset="-122"/>
        <a:ea typeface="字魂105号-简雅黑" panose="00000500000000000000" charset="-122"/>
        <a:cs typeface="字魂105号-简雅黑"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zh-CN" altLang="en-US" dirty="0"/>
              <a:t>拼写改一下</a:t>
            </a:r>
            <a:r>
              <a:rPr lang="en-US" altLang="zh-CN" dirty="0"/>
              <a:t>continuation</a:t>
            </a:r>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zh-CN" altLang="en-US" dirty="0"/>
              <a:t>此处请提供几种不同的</a:t>
            </a:r>
            <a:r>
              <a:rPr lang="en-US" altLang="zh-CN" dirty="0"/>
              <a:t>theme</a:t>
            </a:r>
            <a:r>
              <a:rPr lang="zh-CN" altLang="en-US" dirty="0"/>
              <a:t>的案例，最好结合文本的伏笔。</a:t>
            </a:r>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en-US" altLang="zh-CN" dirty="0"/>
              <a:t>Response, emotion, inner monologue</a:t>
            </a:r>
            <a:r>
              <a:rPr lang="zh-CN" altLang="en-US" dirty="0"/>
              <a:t>分别列举一些可能用到的表达，比如</a:t>
            </a:r>
            <a:r>
              <a:rPr lang="en-US" altLang="zh-CN" dirty="0"/>
              <a:t>emotion: </a:t>
            </a:r>
            <a:r>
              <a:rPr lang="zh-CN" altLang="en-US" dirty="0"/>
              <a:t>自我怀疑，满足等情绪的不同表达。</a:t>
            </a:r>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a:t>写作要点改为</a:t>
            </a:r>
            <a:r>
              <a:rPr lang="en-US" altLang="zh-CN" dirty="0"/>
              <a:t>---</a:t>
            </a:r>
            <a:r>
              <a:rPr lang="zh-CN" altLang="en-US" dirty="0"/>
              <a:t>写作语言要点</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a:t>写作要点改为</a:t>
            </a:r>
            <a:r>
              <a:rPr lang="en-US" altLang="zh-CN" dirty="0"/>
              <a:t>---</a:t>
            </a:r>
            <a:r>
              <a:rPr lang="zh-CN" altLang="en-US" dirty="0"/>
              <a:t>写作语言要点</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a:t>写作要点改为</a:t>
            </a:r>
            <a:r>
              <a:rPr lang="en-US" altLang="zh-CN" dirty="0"/>
              <a:t>---</a:t>
            </a:r>
            <a:r>
              <a:rPr lang="zh-CN" altLang="en-US" dirty="0"/>
              <a:t>写作语言要点</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a:t>写作要点改为</a:t>
            </a:r>
            <a:r>
              <a:rPr lang="en-US" altLang="zh-CN" dirty="0"/>
              <a:t>---</a:t>
            </a:r>
            <a:r>
              <a:rPr lang="zh-CN" altLang="en-US" dirty="0"/>
              <a:t>写作语言要点</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a:t>最后一句呼应原文，这里可以指出来。</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descr="60bb97ed03d2d"/>
          <p:cNvPicPr>
            <a:picLocks noChangeAspect="1"/>
          </p:cNvPicPr>
          <p:nvPr userDrawn="1"/>
        </p:nvPicPr>
        <p:blipFill>
          <a:blip r:embed="rId2">
            <a:lum bright="-6000" contrast="12000"/>
          </a:blip>
          <a:stretch>
            <a:fillRect/>
          </a:stretch>
        </p:blipFill>
        <p:spPr>
          <a:xfrm>
            <a:off x="635" y="0"/>
            <a:ext cx="12206605" cy="6858000"/>
          </a:xfrm>
          <a:prstGeom prst="rect">
            <a:avLst/>
          </a:prstGeom>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4" name="矩形 3"/>
          <p:cNvSpPr/>
          <p:nvPr userDrawn="1"/>
        </p:nvSpPr>
        <p:spPr>
          <a:xfrm>
            <a:off x="227965" y="214630"/>
            <a:ext cx="11736070" cy="6429375"/>
          </a:xfrm>
          <a:prstGeom prst="rect">
            <a:avLst/>
          </a:prstGeom>
          <a:noFill/>
          <a:ln w="114300">
            <a:solidFill>
              <a:srgbClr val="7CBB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105号-简雅黑" panose="00000500000000000000" charset="-122"/>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2.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24" name="图片 11" descr="水印"/>
          <p:cNvPicPr>
            <a:picLocks noChangeAspect="1"/>
          </p:cNvPicPr>
          <p:nvPr userDrawn="1"/>
        </p:nvPicPr>
        <p:blipFill>
          <a:blip r:embed="rId4"/>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svg"/><Relationship Id="rId6" Type="http://schemas.openxmlformats.org/officeDocument/2006/relationships/image" Target="../media/image6.png"/><Relationship Id="rId5" Type="http://schemas.openxmlformats.org/officeDocument/2006/relationships/image" Target="../media/image1.svg"/><Relationship Id="rId4" Type="http://schemas.openxmlformats.org/officeDocument/2006/relationships/image" Target="../media/image5.png"/><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image" Target="../media/image4.svg"/><Relationship Id="rId5" Type="http://schemas.openxmlformats.org/officeDocument/2006/relationships/tags" Target="../tags/tag35.xml"/><Relationship Id="rId4" Type="http://schemas.openxmlformats.org/officeDocument/2006/relationships/image" Target="../media/image3.svg"/><Relationship Id="rId3" Type="http://schemas.openxmlformats.org/officeDocument/2006/relationships/image" Target="../media/image7.png"/><Relationship Id="rId2" Type="http://schemas.openxmlformats.org/officeDocument/2006/relationships/tags" Target="../tags/tag34.xml"/><Relationship Id="rId10" Type="http://schemas.openxmlformats.org/officeDocument/2006/relationships/notesSlide" Target="../notesSlides/notesSlide3.xml"/><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tags" Target="../tags/tag4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1" Type="http://schemas.openxmlformats.org/officeDocument/2006/relationships/slideLayout" Target="../slideLayouts/slideLayout2.xml"/><Relationship Id="rId10" Type="http://schemas.openxmlformats.org/officeDocument/2006/relationships/tags" Target="../tags/tag53.xml"/><Relationship Id="rId1" Type="http://schemas.openxmlformats.org/officeDocument/2006/relationships/tags" Target="../tags/tag44.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nchorCtr="0">
            <a:spAutoFit/>
          </a:bodyPr>
          <a:p>
            <a:pPr>
              <a:buNone/>
            </a:pPr>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a:buNone/>
            </a:pP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nchorCtr="0">
            <a:spAutoFit/>
          </a:bodyPr>
          <a:p>
            <a:pPr>
              <a:buNone/>
            </a:pPr>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28295" y="231775"/>
            <a:ext cx="11623040" cy="6394450"/>
          </a:xfrm>
          <a:prstGeom prst="rect">
            <a:avLst/>
          </a:prstGeom>
          <a:noFill/>
          <a:ln w="9525">
            <a:noFill/>
          </a:ln>
        </p:spPr>
        <p:txBody>
          <a:bodyPr wrap="square">
            <a:noAutofit/>
          </a:bodyPr>
          <a:p>
            <a:pPr algn="l">
              <a:buClrTx/>
              <a:buSzTx/>
              <a:buNone/>
            </a:pPr>
            <a:r>
              <a:rPr sz="2000" b="1">
                <a:latin typeface="Times New Roman" panose="02020603050405020304" charset="0"/>
                <a:cs typeface="Times New Roman" panose="02020603050405020304" charset="0"/>
                <a:sym typeface="+mn-ea"/>
              </a:rPr>
              <a:t>2021年1月浙江卷读后续写</a:t>
            </a:r>
            <a:r>
              <a:rPr lang="en-US" sz="2000" b="1">
                <a:latin typeface="Times New Roman" panose="02020603050405020304" charset="0"/>
                <a:cs typeface="Times New Roman" panose="02020603050405020304" charset="0"/>
                <a:sym typeface="+mn-ea"/>
              </a:rPr>
              <a:t> </a:t>
            </a:r>
            <a:r>
              <a:rPr sz="2000" b="1">
                <a:latin typeface="Times New Roman" panose="02020603050405020304" charset="0"/>
                <a:cs typeface="Times New Roman" panose="02020603050405020304" charset="0"/>
                <a:sym typeface="+mn-ea"/>
              </a:rPr>
              <a:t>I got my head stuck in a pumpkin</a:t>
            </a:r>
            <a:r>
              <a:rPr lang="en-US" sz="2000" b="1">
                <a:latin typeface="Times New Roman" panose="02020603050405020304" charset="0"/>
                <a:cs typeface="Times New Roman" panose="02020603050405020304" charset="0"/>
                <a:sym typeface="+mn-ea"/>
              </a:rPr>
              <a:t> 冲突类 </a:t>
            </a:r>
            <a:r>
              <a:rPr sz="2000" b="1">
                <a:latin typeface="Times New Roman" panose="02020603050405020304" charset="0"/>
                <a:cs typeface="Times New Roman" panose="02020603050405020304" charset="0"/>
                <a:sym typeface="+mn-ea"/>
              </a:rPr>
              <a:t>From Conflict/Problem to Solution</a:t>
            </a:r>
            <a:endParaRPr sz="2000" b="1">
              <a:latin typeface="Times New Roman" panose="02020603050405020304" charset="0"/>
              <a:cs typeface="Times New Roman" panose="02020603050405020304" charset="0"/>
              <a:sym typeface="+mn-ea"/>
            </a:endParaRPr>
          </a:p>
          <a:p>
            <a:pPr indent="457200" algn="l">
              <a:buClrTx/>
              <a:buSzTx/>
              <a:buNone/>
            </a:pPr>
            <a:endParaRPr lang="en-US" sz="20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endParaRPr lang="en-US" sz="28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r>
              <a:rPr lang="en-US" sz="2800" b="0">
                <a:latin typeface="Times New Roman" panose="02020603050405020304" charset="0"/>
                <a:ea typeface="宋体" panose="02010600030101010101" pitchFamily="2" charset="-122"/>
                <a:cs typeface="Times New Roman" panose="02020603050405020304" charset="0"/>
              </a:rPr>
              <a:t>Para1: </a:t>
            </a:r>
            <a:r>
              <a:rPr sz="2800" b="0">
                <a:latin typeface="Times New Roman" panose="02020603050405020304" charset="0"/>
                <a:ea typeface="宋体" panose="02010600030101010101" pitchFamily="2" charset="-122"/>
                <a:cs typeface="Times New Roman" panose="02020603050405020304" charset="0"/>
              </a:rPr>
              <a:t>It was five or six minutes though it felt much longer.</a:t>
            </a:r>
            <a:endParaRPr sz="28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endParaRPr sz="28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endParaRPr sz="28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endParaRPr sz="28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r>
              <a:rPr lang="en-US" sz="2800" b="0">
                <a:latin typeface="Times New Roman" panose="02020603050405020304" charset="0"/>
                <a:ea typeface="宋体" panose="02010600030101010101" pitchFamily="2" charset="-122"/>
                <a:cs typeface="Times New Roman" panose="02020603050405020304" charset="0"/>
              </a:rPr>
              <a:t>Para2: </a:t>
            </a:r>
            <a:r>
              <a:rPr sz="2800" b="0">
                <a:latin typeface="Times New Roman" panose="02020603050405020304" charset="0"/>
                <a:ea typeface="宋体" panose="02010600030101010101" pitchFamily="2" charset="-122"/>
                <a:cs typeface="Times New Roman" panose="02020603050405020304" charset="0"/>
              </a:rPr>
              <a:t>The video was posted online the Monday before Halloween.</a:t>
            </a:r>
            <a:endParaRPr sz="2800" b="0">
              <a:latin typeface="Times New Roman" panose="02020603050405020304" charset="0"/>
              <a:ea typeface="宋体" panose="02010600030101010101" pitchFamily="2" charset="-122"/>
              <a:cs typeface="Times New Roman" panose="02020603050405020304" charset="0"/>
            </a:endParaRPr>
          </a:p>
        </p:txBody>
      </p:sp>
      <p:sp>
        <p:nvSpPr>
          <p:cNvPr id="2" name="圆角矩形 1"/>
          <p:cNvSpPr/>
          <p:nvPr/>
        </p:nvSpPr>
        <p:spPr>
          <a:xfrm>
            <a:off x="1851025" y="3104515"/>
            <a:ext cx="8821420" cy="324485"/>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1"/>
            </p:custDataLst>
          </p:nvPr>
        </p:nvSpPr>
        <p:spPr>
          <a:xfrm>
            <a:off x="696595" y="1364615"/>
            <a:ext cx="8876665" cy="323850"/>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1530350" y="2076450"/>
            <a:ext cx="6979285" cy="581025"/>
          </a:xfrm>
          <a:prstGeom prst="rect">
            <a:avLst/>
          </a:prstGeom>
          <a:solidFill>
            <a:schemeClr val="accent1"/>
          </a:solidFill>
        </p:spPr>
        <p:txBody>
          <a:bodyPr wrap="square" rtlCol="0">
            <a:noAutofit/>
          </a:bodyPr>
          <a:p>
            <a:r>
              <a:rPr lang="en-US" altLang="zh-CN" sz="2800">
                <a:latin typeface="Cooper Black" panose="0208090404030B020404" charset="0"/>
                <a:cs typeface="Cooper Black" panose="0208090404030B020404" charset="0"/>
              </a:rPr>
              <a:t>Solution: How did I got my head out? </a:t>
            </a:r>
            <a:endParaRPr lang="en-US" altLang="zh-CN" sz="2800">
              <a:latin typeface="Cooper Black" panose="0208090404030B020404" charset="0"/>
              <a:cs typeface="Cooper Black" panose="0208090404030B020404" charset="0"/>
            </a:endParaRPr>
          </a:p>
        </p:txBody>
      </p:sp>
      <p:sp>
        <p:nvSpPr>
          <p:cNvPr id="6" name="下箭头 5"/>
          <p:cNvSpPr/>
          <p:nvPr/>
        </p:nvSpPr>
        <p:spPr>
          <a:xfrm>
            <a:off x="5436870" y="1688465"/>
            <a:ext cx="358140" cy="38798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下箭头 6"/>
          <p:cNvSpPr/>
          <p:nvPr/>
        </p:nvSpPr>
        <p:spPr>
          <a:xfrm rot="10800000">
            <a:off x="5436870" y="2657475"/>
            <a:ext cx="358140" cy="38798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P spid="6" grpId="0" animBg="1"/>
      <p:bldP spid="6" grpId="1" animBg="1"/>
      <p:bldP spid="4" grpId="0" animBg="1"/>
      <p:bldP spid="4" grpId="1" animBg="1"/>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28295" y="231775"/>
            <a:ext cx="11623040" cy="6394450"/>
          </a:xfrm>
          <a:prstGeom prst="rect">
            <a:avLst/>
          </a:prstGeom>
          <a:noFill/>
          <a:ln w="9525">
            <a:noFill/>
          </a:ln>
        </p:spPr>
        <p:txBody>
          <a:bodyPr wrap="square">
            <a:noAutofit/>
          </a:bodyPr>
          <a:p>
            <a:pPr algn="l">
              <a:buClrTx/>
              <a:buSzTx/>
              <a:buNone/>
            </a:pPr>
            <a:r>
              <a:rPr sz="2000" b="1">
                <a:latin typeface="Times New Roman" panose="02020603050405020304" charset="0"/>
                <a:cs typeface="Times New Roman" panose="02020603050405020304" charset="0"/>
                <a:sym typeface="+mn-ea"/>
              </a:rPr>
              <a:t>2020年1月浙江卷读后续写</a:t>
            </a:r>
            <a:r>
              <a:rPr lang="en-US" sz="2000" b="1">
                <a:latin typeface="Times New Roman" panose="02020603050405020304" charset="0"/>
                <a:cs typeface="Times New Roman" panose="02020603050405020304" charset="0"/>
                <a:sym typeface="+mn-ea"/>
              </a:rPr>
              <a:t>  </a:t>
            </a:r>
            <a:r>
              <a:rPr sz="2000" b="1">
                <a:latin typeface="Times New Roman" panose="02020603050405020304" charset="0"/>
                <a:cs typeface="Times New Roman" panose="02020603050405020304" charset="0"/>
                <a:sym typeface="+mn-ea"/>
              </a:rPr>
              <a:t>Face to face with the polar bear</a:t>
            </a:r>
            <a:r>
              <a:rPr lang="en-US" sz="2000" b="1">
                <a:latin typeface="Times New Roman" panose="02020603050405020304" charset="0"/>
                <a:cs typeface="Times New Roman" panose="02020603050405020304" charset="0"/>
                <a:sym typeface="+mn-ea"/>
              </a:rPr>
              <a:t>  </a:t>
            </a:r>
            <a:r>
              <a:rPr sz="2000" b="1">
                <a:latin typeface="Times New Roman" panose="02020603050405020304" charset="0"/>
                <a:cs typeface="Times New Roman" panose="02020603050405020304" charset="0"/>
                <a:sym typeface="+mn-ea"/>
              </a:rPr>
              <a:t>脱险类</a:t>
            </a:r>
            <a:r>
              <a:rPr lang="en-US" sz="2000" b="1">
                <a:latin typeface="Times New Roman" panose="02020603050405020304" charset="0"/>
                <a:cs typeface="Times New Roman" panose="02020603050405020304" charset="0"/>
                <a:sym typeface="+mn-ea"/>
              </a:rPr>
              <a:t>  </a:t>
            </a:r>
            <a:r>
              <a:rPr sz="2000" b="1">
                <a:latin typeface="Times New Roman" panose="02020603050405020304" charset="0"/>
                <a:cs typeface="Times New Roman" panose="02020603050405020304" charset="0"/>
                <a:sym typeface="+mn-ea"/>
              </a:rPr>
              <a:t>From Dangerous to safe</a:t>
            </a:r>
            <a:endParaRPr sz="2000" b="1">
              <a:latin typeface="Times New Roman" panose="02020603050405020304" charset="0"/>
              <a:cs typeface="Times New Roman" panose="02020603050405020304" charset="0"/>
              <a:sym typeface="+mn-ea"/>
            </a:endParaRPr>
          </a:p>
          <a:p>
            <a:pPr indent="457200" algn="l">
              <a:buClrTx/>
              <a:buSzTx/>
              <a:buNone/>
            </a:pPr>
            <a:r>
              <a:rPr sz="2000" b="0">
                <a:latin typeface="Times New Roman" panose="02020603050405020304" charset="0"/>
                <a:ea typeface="宋体" panose="02010600030101010101" pitchFamily="2" charset="-122"/>
                <a:cs typeface="Times New Roman" panose="02020603050405020304" charset="0"/>
              </a:rPr>
              <a:t>One fall,my wife Elli and I had a single goal:to photograph polar bears.We were staying at a research camp outside"the polar bear capital of the world”－the town of Churchill in Manitoba, Canada.</a:t>
            </a:r>
            <a:endParaRPr sz="20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r>
              <a:rPr sz="2000" b="0">
                <a:latin typeface="Times New Roman" panose="02020603050405020304" charset="0"/>
                <a:ea typeface="宋体" panose="02010600030101010101" pitchFamily="2" charset="-122"/>
                <a:cs typeface="Times New Roman" panose="02020603050405020304" charset="0"/>
              </a:rPr>
              <a:t>Taking pictures of polar bears is amazing but also dangerous.Polar bears-like all wild animals－should be photographed from a safe distance.When I'm face to face with a polar bear,I like it to be through a camera with a telephoto lens.But sometimes,that is easier said than done.This was one of those times.</a:t>
            </a:r>
            <a:endParaRPr sz="20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r>
              <a:rPr sz="2000" b="0">
                <a:latin typeface="Times New Roman" panose="02020603050405020304" charset="0"/>
                <a:ea typeface="宋体" panose="02010600030101010101" pitchFamily="2" charset="-122"/>
                <a:cs typeface="Times New Roman" panose="02020603050405020304" charset="0"/>
              </a:rPr>
              <a:t>As Elli and I cooked dinner,a young male polar bear who was playing in a nearby lake sniffed, and smelled our garlic bread.</a:t>
            </a:r>
            <a:endParaRPr sz="20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r>
              <a:rPr sz="2000" b="0">
                <a:latin typeface="Times New Roman" panose="02020603050405020304" charset="0"/>
                <a:ea typeface="宋体" panose="02010600030101010101" pitchFamily="2" charset="-122"/>
                <a:cs typeface="Times New Roman" panose="02020603050405020304" charset="0"/>
              </a:rPr>
              <a:t>The hungry bear followed his nose to our camp,which was surrounded by a high wire fence.He pulled and bit the wire.He stood on his back legs and pushed at the wooden fence posts. </a:t>
            </a:r>
            <a:endParaRPr sz="20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r>
              <a:rPr sz="2000" b="0">
                <a:latin typeface="Times New Roman" panose="02020603050405020304" charset="0"/>
                <a:ea typeface="宋体" panose="02010600030101010101" pitchFamily="2" charset="-122"/>
                <a:cs typeface="Times New Roman" panose="02020603050405020304" charset="0"/>
              </a:rPr>
              <a:t>Terrified,Elli and I tried all the bear defense actions we knew.We yelled at the bear,hit pots hard, and fired blank shotgun shells into the air Sometimes loud noises like these will scare bears off.Not this polar bear though-he just kept trying to tear down the fence with his massive paws</a:t>
            </a:r>
            <a:r>
              <a:rPr lang="en-US" sz="2000" b="0">
                <a:latin typeface="Times New Roman" panose="02020603050405020304" charset="0"/>
                <a:ea typeface="宋体" panose="02010600030101010101" pitchFamily="2" charset="-122"/>
                <a:cs typeface="Times New Roman" panose="02020603050405020304" charset="0"/>
              </a:rPr>
              <a:t>.</a:t>
            </a:r>
            <a:endParaRPr sz="20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r>
              <a:rPr sz="2000" b="0">
                <a:latin typeface="Times New Roman" panose="02020603050405020304" charset="0"/>
                <a:ea typeface="宋体" panose="02010600030101010101" pitchFamily="2" charset="-122"/>
                <a:cs typeface="Times New Roman" panose="02020603050405020304" charset="0"/>
              </a:rPr>
              <a:t>I radioed the camp manager for help.He told me a helicopter was on its way,but it would be 30 minutes before it arrived.Making the best of this close encounter(相遇），I took some pictures or the bear.</a:t>
            </a:r>
            <a:endParaRPr sz="20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r>
              <a:rPr sz="2000" b="0">
                <a:latin typeface="Times New Roman" panose="02020603050405020304" charset="0"/>
                <a:ea typeface="宋体" panose="02010600030101010101" pitchFamily="2" charset="-122"/>
                <a:cs typeface="Times New Roman" panose="02020603050405020304" charset="0"/>
              </a:rPr>
              <a:t>Eilt and I feared the fence wouldn't last through 30 more minutes of the bear's punishment.The camp manager suggested I use pepper spray.The spray burns the bears' eyes,but doesn't hurt them. So I approached our uninvited guest slowly and.through the fence,sprayed him in the face.With an angry roar(吼叫），the bear ran to the lake to wash his eyes.</a:t>
            </a:r>
            <a:endParaRPr sz="2000" b="0">
              <a:latin typeface="Times New Roman" panose="02020603050405020304" charset="0"/>
              <a:ea typeface="宋体" panose="02010600030101010101" pitchFamily="2" charset="-122"/>
              <a:cs typeface="Times New Roman" panose="02020603050405020304" charset="0"/>
            </a:endParaRPr>
          </a:p>
          <a:p>
            <a:pPr algn="l">
              <a:buClrTx/>
              <a:buSzTx/>
              <a:buNone/>
            </a:pPr>
            <a:r>
              <a:rPr sz="2000" b="0">
                <a:latin typeface="Times New Roman" panose="02020603050405020304" charset="0"/>
                <a:ea typeface="宋体" panose="02010600030101010101" pitchFamily="2" charset="-122"/>
                <a:cs typeface="Times New Roman" panose="02020603050405020304" charset="0"/>
              </a:rPr>
              <a:t>Para 1</a:t>
            </a:r>
            <a:r>
              <a:rPr lang="en-US" sz="2000" b="0">
                <a:latin typeface="Times New Roman" panose="02020603050405020304" charset="0"/>
                <a:ea typeface="宋体" panose="02010600030101010101" pitchFamily="2" charset="-122"/>
                <a:cs typeface="Times New Roman" panose="02020603050405020304" charset="0"/>
              </a:rPr>
              <a:t>: </a:t>
            </a:r>
            <a:r>
              <a:rPr sz="2000" b="0">
                <a:latin typeface="Times New Roman" panose="02020603050405020304" charset="0"/>
                <a:ea typeface="宋体" panose="02010600030101010101" pitchFamily="2" charset="-122"/>
                <a:cs typeface="Times New Roman" panose="02020603050405020304" charset="0"/>
              </a:rPr>
              <a:t>A few minutes later,the bear headed back to our camp.</a:t>
            </a:r>
            <a:endParaRPr sz="2000" b="0">
              <a:latin typeface="Times New Roman" panose="02020603050405020304" charset="0"/>
              <a:ea typeface="宋体" panose="02010600030101010101" pitchFamily="2" charset="-122"/>
              <a:cs typeface="Times New Roman" panose="02020603050405020304" charset="0"/>
            </a:endParaRPr>
          </a:p>
          <a:p>
            <a:pPr algn="l">
              <a:buClrTx/>
              <a:buSzTx/>
              <a:buNone/>
            </a:pPr>
            <a:r>
              <a:rPr sz="2000" b="0">
                <a:latin typeface="Times New Roman" panose="02020603050405020304" charset="0"/>
                <a:ea typeface="宋体" panose="02010600030101010101" pitchFamily="2" charset="-122"/>
                <a:cs typeface="Times New Roman" panose="02020603050405020304" charset="0"/>
              </a:rPr>
              <a:t>Para 2</a:t>
            </a:r>
            <a:r>
              <a:rPr lang="en-US" sz="2000" b="0">
                <a:latin typeface="Times New Roman" panose="02020603050405020304" charset="0"/>
                <a:ea typeface="宋体" panose="02010600030101010101" pitchFamily="2" charset="-122"/>
                <a:cs typeface="Times New Roman" panose="02020603050405020304" charset="0"/>
              </a:rPr>
              <a:t>: </a:t>
            </a:r>
            <a:r>
              <a:rPr sz="2000" b="0">
                <a:latin typeface="Times New Roman" panose="02020603050405020304" charset="0"/>
                <a:ea typeface="宋体" panose="02010600030101010101" pitchFamily="2" charset="-122"/>
                <a:cs typeface="Times New Roman" panose="02020603050405020304" charset="0"/>
              </a:rPr>
              <a:t>At that very moment,the helicopter arrived.</a:t>
            </a:r>
            <a:endParaRPr sz="2000" b="0">
              <a:latin typeface="Times New Roman" panose="02020603050405020304" charset="0"/>
              <a:ea typeface="宋体" panose="02010600030101010101" pitchFamily="2" charset="-122"/>
              <a:cs typeface="Times New Roman" panose="02020603050405020304" charset="0"/>
            </a:endParaRPr>
          </a:p>
        </p:txBody>
      </p:sp>
      <p:sp>
        <p:nvSpPr>
          <p:cNvPr id="2" name="圆角矩形 1"/>
          <p:cNvSpPr/>
          <p:nvPr/>
        </p:nvSpPr>
        <p:spPr>
          <a:xfrm>
            <a:off x="735965" y="2117090"/>
            <a:ext cx="11127740" cy="324485"/>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1"/>
            </p:custDataLst>
          </p:nvPr>
        </p:nvSpPr>
        <p:spPr>
          <a:xfrm>
            <a:off x="327660" y="2441575"/>
            <a:ext cx="1851660" cy="256540"/>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3237230" y="3604260"/>
            <a:ext cx="5718175" cy="581025"/>
          </a:xfrm>
          <a:prstGeom prst="rect">
            <a:avLst/>
          </a:prstGeom>
          <a:solidFill>
            <a:schemeClr val="accent1"/>
          </a:solidFill>
        </p:spPr>
        <p:txBody>
          <a:bodyPr wrap="square" rtlCol="0">
            <a:noAutofit/>
          </a:bodyPr>
          <a:p>
            <a:r>
              <a:rPr lang="en-US" altLang="zh-CN" sz="2800">
                <a:latin typeface="Cooper Black" panose="0208090404030B020404" charset="0"/>
                <a:cs typeface="Cooper Black" panose="0208090404030B020404" charset="0"/>
              </a:rPr>
              <a:t>Danger: A hungry polar bear!</a:t>
            </a:r>
            <a:endParaRPr lang="en-US" altLang="zh-CN" sz="2800">
              <a:latin typeface="Cooper Black" panose="0208090404030B020404" charset="0"/>
              <a:cs typeface="Cooper Black" panose="0208090404030B020404" charset="0"/>
            </a:endParaRPr>
          </a:p>
        </p:txBody>
      </p:sp>
      <p:sp>
        <p:nvSpPr>
          <p:cNvPr id="5" name="圆角矩形 4"/>
          <p:cNvSpPr/>
          <p:nvPr>
            <p:custDataLst>
              <p:tags r:id="rId2"/>
            </p:custDataLst>
          </p:nvPr>
        </p:nvSpPr>
        <p:spPr>
          <a:xfrm>
            <a:off x="328295" y="3047365"/>
            <a:ext cx="7966710" cy="294640"/>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a:p>
        </p:txBody>
      </p:sp>
      <p:sp>
        <p:nvSpPr>
          <p:cNvPr id="10" name="圆角矩形 9"/>
          <p:cNvSpPr/>
          <p:nvPr>
            <p:custDataLst>
              <p:tags r:id="rId3"/>
            </p:custDataLst>
          </p:nvPr>
        </p:nvSpPr>
        <p:spPr>
          <a:xfrm>
            <a:off x="825500" y="2744470"/>
            <a:ext cx="10979785" cy="256540"/>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圆角矩形 5"/>
          <p:cNvSpPr/>
          <p:nvPr>
            <p:custDataLst>
              <p:tags r:id="rId4"/>
            </p:custDataLst>
          </p:nvPr>
        </p:nvSpPr>
        <p:spPr>
          <a:xfrm>
            <a:off x="1191895" y="6401435"/>
            <a:ext cx="4516755" cy="294640"/>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a:p>
        </p:txBody>
      </p:sp>
      <p:sp>
        <p:nvSpPr>
          <p:cNvPr id="7" name="文本框 6"/>
          <p:cNvSpPr txBox="1"/>
          <p:nvPr/>
        </p:nvSpPr>
        <p:spPr>
          <a:xfrm>
            <a:off x="7086600" y="6182995"/>
            <a:ext cx="2361565" cy="581025"/>
          </a:xfrm>
          <a:prstGeom prst="rect">
            <a:avLst/>
          </a:prstGeom>
          <a:solidFill>
            <a:schemeClr val="accent1"/>
          </a:solidFill>
        </p:spPr>
        <p:txBody>
          <a:bodyPr wrap="square" rtlCol="0">
            <a:noAutofit/>
          </a:bodyPr>
          <a:p>
            <a:r>
              <a:rPr lang="en-US" altLang="zh-CN" sz="2800">
                <a:latin typeface="Cooper Black" panose="0208090404030B020404" charset="0"/>
                <a:cs typeface="Cooper Black" panose="0208090404030B020404" charset="0"/>
              </a:rPr>
              <a:t>Safe at last!</a:t>
            </a:r>
            <a:endParaRPr lang="en-US" altLang="zh-CN" sz="2800">
              <a:latin typeface="Cooper Black" panose="0208090404030B020404" charset="0"/>
              <a:cs typeface="Cooper Black" panose="0208090404030B0204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P spid="5" grpId="0" bldLvl="0" animBg="1"/>
      <p:bldP spid="5" grpId="1" animBg="1"/>
      <p:bldP spid="10" grpId="0" bldLvl="0" animBg="1"/>
      <p:bldP spid="10" grpId="1" animBg="1"/>
      <p:bldP spid="4" grpId="0" bldLvl="0" animBg="1"/>
      <p:bldP spid="4" grpId="1" animBg="1"/>
      <p:bldP spid="6" grpId="0" bldLvl="0" animBg="1"/>
      <p:bldP spid="6" grpId="1" animBg="1"/>
      <p:bldP spid="7" grpId="1" animBg="1"/>
      <p:bldP spid="7" grpId="2"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28295" y="231775"/>
            <a:ext cx="11623040" cy="6394450"/>
          </a:xfrm>
          <a:prstGeom prst="rect">
            <a:avLst/>
          </a:prstGeom>
          <a:noFill/>
          <a:ln w="9525">
            <a:noFill/>
          </a:ln>
        </p:spPr>
        <p:txBody>
          <a:bodyPr wrap="square">
            <a:noAutofit/>
          </a:bodyPr>
          <a:p>
            <a:pPr algn="l">
              <a:buClrTx/>
              <a:buSzTx/>
              <a:buNone/>
            </a:pPr>
            <a:r>
              <a:rPr sz="2000" b="1">
                <a:latin typeface="Times New Roman" panose="02020603050405020304" charset="0"/>
                <a:cs typeface="Times New Roman" panose="02020603050405020304" charset="0"/>
                <a:sym typeface="+mn-ea"/>
              </a:rPr>
              <a:t>2021年高考全国1、2卷读后续写</a:t>
            </a:r>
            <a:r>
              <a:rPr lang="en-US" sz="2000" b="1">
                <a:latin typeface="Times New Roman" panose="02020603050405020304" charset="0"/>
                <a:cs typeface="Times New Roman" panose="02020603050405020304" charset="0"/>
                <a:sym typeface="+mn-ea"/>
              </a:rPr>
              <a:t>  </a:t>
            </a:r>
            <a:r>
              <a:rPr sz="2000" b="1">
                <a:latin typeface="Times New Roman" panose="02020603050405020304" charset="0"/>
                <a:cs typeface="Times New Roman" panose="02020603050405020304" charset="0"/>
                <a:sym typeface="+mn-ea"/>
              </a:rPr>
              <a:t>A mother’s day surprise</a:t>
            </a:r>
            <a:r>
              <a:rPr lang="en-US" sz="2000" b="1">
                <a:latin typeface="Times New Roman" panose="02020603050405020304" charset="0"/>
                <a:cs typeface="Times New Roman" panose="02020603050405020304" charset="0"/>
                <a:sym typeface="+mn-ea"/>
              </a:rPr>
              <a:t>  过程类   </a:t>
            </a:r>
            <a:r>
              <a:rPr sz="2000" b="1">
                <a:latin typeface="Times New Roman" panose="02020603050405020304" charset="0"/>
                <a:ea typeface="宋体" panose="02010600030101010101" pitchFamily="2" charset="-122"/>
                <a:cs typeface="Times New Roman" panose="02020603050405020304" charset="0"/>
              </a:rPr>
              <a:t>From beginning to result</a:t>
            </a:r>
            <a:endParaRPr sz="20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r>
              <a:rPr sz="2000" b="0">
                <a:latin typeface="Times New Roman" panose="02020603050405020304" charset="0"/>
                <a:ea typeface="宋体" panose="02010600030101010101" pitchFamily="2" charset="-122"/>
                <a:cs typeface="Times New Roman" panose="02020603050405020304" charset="0"/>
              </a:rPr>
              <a:t>The twins were filled with excitement as they thought of the surprise they were planning for Mother’s Day. How pleased and proud Mother would be when they brought her breakfast in bed. They planned to make French toast and chicken porridge. They had watched their mother in the kitchen. There was nothing to it. Jenna and Jeff knew exactly what to do.</a:t>
            </a:r>
            <a:endParaRPr sz="20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r>
              <a:rPr sz="2000" b="0">
                <a:latin typeface="Times New Roman" panose="02020603050405020304" charset="0"/>
                <a:ea typeface="宋体" panose="02010600030101010101" pitchFamily="2" charset="-122"/>
                <a:cs typeface="Times New Roman" panose="02020603050405020304" charset="0"/>
              </a:rPr>
              <a:t>The big day came at last. The alarm rang at 6 a.m. The pair went down the stairs quietly to the kitchen. They decided to boil the porridge first. They put some rice into a pot of water and left it to boil while they made the French toast. Jeff broke two eggs into a plate and added in some milk. Jenna found the bread and put two slices into the egg mixture. Next, Jeff turned on the second stove burner to heat up the frying pan. Everything was going smoothly until Jeff started frying the bread. The pan was too hot and the bread turned black within seconds. Jenna threw the burnt piece into the  sink and put in the other slice of bread. This time, she turned down the fire so it cooked nicely.</a:t>
            </a:r>
            <a:endParaRPr sz="20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r>
              <a:rPr sz="2000" b="0">
                <a:latin typeface="Times New Roman" panose="02020603050405020304" charset="0"/>
                <a:ea typeface="宋体" panose="02010600030101010101" pitchFamily="2" charset="-122"/>
                <a:cs typeface="Times New Roman" panose="02020603050405020304" charset="0"/>
              </a:rPr>
              <a:t>Then Jeff noticed steam shooting out of the pot and the lid starting to shake. The next minute, the porridge boiled over and put out the fire. Jenna panicked. Thankfully, Jeff stayed calm and turned off the gas quickly. But the stove was a mess now. Jenna told Jeff to clean it up so they could continue to cook the rest of the porridge. But Jeff’s hand touched the hot burner and he gave a cry of pain. Jenna made him put his hand in cold water. Then she caught the smell of burning. Oh dear! The piece of bread in the pan had turned black as well.</a:t>
            </a:r>
            <a:endParaRPr sz="20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endParaRPr sz="20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r>
              <a:rPr lang="en-US" sz="2000" b="0">
                <a:latin typeface="Times New Roman" panose="02020603050405020304" charset="0"/>
                <a:ea typeface="宋体" panose="02010600030101010101" pitchFamily="2" charset="-122"/>
                <a:cs typeface="Times New Roman" panose="02020603050405020304" charset="0"/>
              </a:rPr>
              <a:t>Para1: </a:t>
            </a:r>
            <a:r>
              <a:rPr sz="2000" b="0">
                <a:latin typeface="Times New Roman" panose="02020603050405020304" charset="0"/>
                <a:ea typeface="宋体" panose="02010600030101010101" pitchFamily="2" charset="-122"/>
                <a:cs typeface="Times New Roman" panose="02020603050405020304" charset="0"/>
              </a:rPr>
              <a:t>As the twins looked around them in disappointment, their father appeared.</a:t>
            </a:r>
            <a:endParaRPr sz="20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r>
              <a:rPr lang="en-US" sz="2000" b="0">
                <a:latin typeface="Times New Roman" panose="02020603050405020304" charset="0"/>
                <a:ea typeface="宋体" panose="02010600030101010101" pitchFamily="2" charset="-122"/>
                <a:cs typeface="Times New Roman" panose="02020603050405020304" charset="0"/>
              </a:rPr>
              <a:t>Para2: </a:t>
            </a:r>
            <a:r>
              <a:rPr sz="2000" b="0">
                <a:latin typeface="Times New Roman" panose="02020603050405020304" charset="0"/>
                <a:ea typeface="宋体" panose="02010600030101010101" pitchFamily="2" charset="-122"/>
                <a:cs typeface="Times New Roman" panose="02020603050405020304" charset="0"/>
              </a:rPr>
              <a:t>The twins carried the breakfast upstairs and woke their mother up.</a:t>
            </a:r>
            <a:endParaRPr sz="2000" b="0">
              <a:latin typeface="Times New Roman" panose="02020603050405020304" charset="0"/>
              <a:ea typeface="宋体" panose="02010600030101010101" pitchFamily="2" charset="-122"/>
              <a:cs typeface="Times New Roman" panose="02020603050405020304" charset="0"/>
            </a:endParaRPr>
          </a:p>
        </p:txBody>
      </p:sp>
      <p:sp>
        <p:nvSpPr>
          <p:cNvPr id="2" name="圆角矩形 1"/>
          <p:cNvSpPr/>
          <p:nvPr/>
        </p:nvSpPr>
        <p:spPr>
          <a:xfrm>
            <a:off x="735965" y="586105"/>
            <a:ext cx="11127740" cy="324485"/>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1"/>
            </p:custDataLst>
          </p:nvPr>
        </p:nvSpPr>
        <p:spPr>
          <a:xfrm>
            <a:off x="395605" y="910590"/>
            <a:ext cx="8422005" cy="256540"/>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1695450" y="2138045"/>
            <a:ext cx="9208135" cy="581025"/>
          </a:xfrm>
          <a:prstGeom prst="rect">
            <a:avLst/>
          </a:prstGeom>
          <a:solidFill>
            <a:schemeClr val="accent1"/>
          </a:solidFill>
        </p:spPr>
        <p:txBody>
          <a:bodyPr wrap="square" rtlCol="0">
            <a:noAutofit/>
          </a:bodyPr>
          <a:p>
            <a:r>
              <a:rPr lang="en-US" altLang="zh-CN" sz="2800">
                <a:latin typeface="Cooper Black" panose="0208090404030B020404" charset="0"/>
                <a:cs typeface="Cooper Black" panose="0208090404030B020404" charset="0"/>
              </a:rPr>
              <a:t>They tried to make breakfast for their mother!</a:t>
            </a:r>
            <a:endParaRPr lang="en-US" altLang="zh-CN" sz="2800">
              <a:latin typeface="Cooper Black" panose="0208090404030B020404" charset="0"/>
              <a:cs typeface="Cooper Black" panose="0208090404030B020404" charset="0"/>
            </a:endParaRPr>
          </a:p>
        </p:txBody>
      </p:sp>
      <p:sp>
        <p:nvSpPr>
          <p:cNvPr id="5" name="圆角矩形 4"/>
          <p:cNvSpPr/>
          <p:nvPr>
            <p:custDataLst>
              <p:tags r:id="rId2"/>
            </p:custDataLst>
          </p:nvPr>
        </p:nvSpPr>
        <p:spPr>
          <a:xfrm>
            <a:off x="735965" y="6106795"/>
            <a:ext cx="7705090" cy="294640"/>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a:p>
        </p:txBody>
      </p:sp>
      <p:sp>
        <p:nvSpPr>
          <p:cNvPr id="10" name="圆角矩形 9"/>
          <p:cNvSpPr/>
          <p:nvPr>
            <p:custDataLst>
              <p:tags r:id="rId3"/>
            </p:custDataLst>
          </p:nvPr>
        </p:nvSpPr>
        <p:spPr>
          <a:xfrm>
            <a:off x="735330" y="5797550"/>
            <a:ext cx="8686165" cy="256540"/>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3549015" y="4367530"/>
            <a:ext cx="4028440" cy="581025"/>
          </a:xfrm>
          <a:prstGeom prst="rect">
            <a:avLst/>
          </a:prstGeom>
          <a:solidFill>
            <a:schemeClr val="accent1"/>
          </a:solidFill>
        </p:spPr>
        <p:txBody>
          <a:bodyPr wrap="square" rtlCol="0">
            <a:noAutofit/>
          </a:bodyPr>
          <a:p>
            <a:r>
              <a:rPr lang="en-US" altLang="zh-CN" sz="2800">
                <a:latin typeface="Cooper Black" panose="0208090404030B020404" charset="0"/>
                <a:cs typeface="Cooper Black" panose="0208090404030B020404" charset="0"/>
              </a:rPr>
              <a:t>They created a mess!</a:t>
            </a:r>
            <a:endParaRPr lang="en-US" altLang="zh-CN" sz="2800">
              <a:latin typeface="Cooper Black" panose="0208090404030B020404" charset="0"/>
              <a:cs typeface="Cooper Black" panose="0208090404030B020404" charset="0"/>
            </a:endParaRPr>
          </a:p>
        </p:txBody>
      </p:sp>
      <p:sp>
        <p:nvSpPr>
          <p:cNvPr id="8" name="文本框 7"/>
          <p:cNvSpPr txBox="1"/>
          <p:nvPr/>
        </p:nvSpPr>
        <p:spPr>
          <a:xfrm>
            <a:off x="3549015" y="5212080"/>
            <a:ext cx="7498080" cy="581025"/>
          </a:xfrm>
          <a:prstGeom prst="rect">
            <a:avLst/>
          </a:prstGeom>
          <a:solidFill>
            <a:schemeClr val="accent1"/>
          </a:solidFill>
        </p:spPr>
        <p:txBody>
          <a:bodyPr wrap="square" rtlCol="0">
            <a:noAutofit/>
          </a:bodyPr>
          <a:p>
            <a:r>
              <a:rPr lang="en-US" altLang="zh-CN" sz="2800">
                <a:latin typeface="Cooper Black" panose="0208090404030B020404" charset="0"/>
                <a:cs typeface="Cooper Black" panose="0208090404030B020404" charset="0"/>
              </a:rPr>
              <a:t>How did they get the result they want?  </a:t>
            </a:r>
            <a:endParaRPr lang="en-US" altLang="zh-CN" sz="2800">
              <a:latin typeface="Cooper Black" panose="0208090404030B020404" charset="0"/>
              <a:cs typeface="Cooper Black" panose="0208090404030B0204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P spid="5" grpId="0" bldLvl="0" animBg="1"/>
      <p:bldP spid="5" grpId="1" animBg="1"/>
      <p:bldP spid="10" grpId="0" bldLvl="0" animBg="1"/>
      <p:bldP spid="10" grpId="1" animBg="1"/>
      <p:bldP spid="4" grpId="0" bldLvl="0" animBg="1"/>
      <p:bldP spid="4" grpId="1" animBg="1"/>
      <p:bldP spid="7" grpId="1" animBg="1"/>
      <p:bldP spid="7" grpId="2"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矩形 37"/>
          <p:cNvSpPr/>
          <p:nvPr/>
        </p:nvSpPr>
        <p:spPr>
          <a:xfrm>
            <a:off x="8517890" y="1049020"/>
            <a:ext cx="2512060" cy="839470"/>
          </a:xfrm>
          <a:prstGeom prst="rect">
            <a:avLst/>
          </a:prstGeom>
          <a:noFill/>
          <a:ln w="9525">
            <a:noFill/>
          </a:ln>
        </p:spPr>
        <p:txBody>
          <a:bodyPr>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defRPr>
            </a:lvl5pPr>
          </a:lstStyle>
          <a:p>
            <a:pPr marL="0" lvl="0" indent="0" eaLnBrk="1" hangingPunct="1">
              <a:lnSpc>
                <a:spcPct val="100000"/>
              </a:lnSpc>
              <a:spcBef>
                <a:spcPct val="0"/>
              </a:spcBef>
              <a:buNone/>
            </a:pPr>
            <a:r>
              <a:rPr lang="en-US" altLang="zh-CN" sz="2400" b="1">
                <a:solidFill>
                  <a:schemeClr val="tx1">
                    <a:lumMod val="85000"/>
                    <a:lumOff val="15000"/>
                  </a:schemeClr>
                </a:solidFill>
                <a:latin typeface="Cooper Black" panose="0208090404030B020404" charset="0"/>
                <a:cs typeface="Cooper Black" panose="0208090404030B020404" charset="0"/>
              </a:rPr>
              <a:t>I (named Jian); my doctor</a:t>
            </a:r>
            <a:endParaRPr lang="en-US" altLang="zh-CN" sz="2400" b="1">
              <a:solidFill>
                <a:schemeClr val="tx1">
                  <a:lumMod val="85000"/>
                  <a:lumOff val="15000"/>
                </a:schemeClr>
              </a:solidFill>
              <a:latin typeface="Cooper Black" panose="0208090404030B020404" charset="0"/>
              <a:cs typeface="Cooper Black" panose="0208090404030B020404" charset="0"/>
            </a:endParaRPr>
          </a:p>
        </p:txBody>
      </p:sp>
      <p:sp>
        <p:nvSpPr>
          <p:cNvPr id="25603" name="矩形 38"/>
          <p:cNvSpPr/>
          <p:nvPr/>
        </p:nvSpPr>
        <p:spPr>
          <a:xfrm>
            <a:off x="8809990" y="2619375"/>
            <a:ext cx="2532063" cy="460375"/>
          </a:xfrm>
          <a:prstGeom prst="rect">
            <a:avLst/>
          </a:prstGeom>
          <a:noFill/>
          <a:ln w="9525">
            <a:noFill/>
          </a:ln>
        </p:spPr>
        <p:txBody>
          <a:bodyPr>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defRPr>
            </a:lvl5pPr>
          </a:lstStyle>
          <a:p>
            <a:pPr marL="0" lvl="0" indent="0" eaLnBrk="1" hangingPunct="1">
              <a:lnSpc>
                <a:spcPct val="100000"/>
              </a:lnSpc>
              <a:spcBef>
                <a:spcPct val="0"/>
              </a:spcBef>
              <a:buNone/>
            </a:pPr>
            <a:r>
              <a:rPr lang="en-US" altLang="zh-CN" sz="2400" b="1">
                <a:solidFill>
                  <a:schemeClr val="tx1">
                    <a:lumMod val="85000"/>
                    <a:lumOff val="15000"/>
                  </a:schemeClr>
                </a:solidFill>
                <a:latin typeface="Cooper Black" panose="0208090404030B020404" charset="0"/>
                <a:cs typeface="Cooper Black" panose="0208090404030B020404" charset="0"/>
              </a:rPr>
              <a:t>In my house</a:t>
            </a:r>
            <a:endParaRPr lang="en-US" altLang="zh-CN" sz="2400" b="1">
              <a:solidFill>
                <a:schemeClr val="tx1">
                  <a:lumMod val="85000"/>
                  <a:lumOff val="15000"/>
                </a:schemeClr>
              </a:solidFill>
              <a:latin typeface="Cooper Black" panose="0208090404030B020404" charset="0"/>
              <a:cs typeface="Cooper Black" panose="0208090404030B020404" charset="0"/>
            </a:endParaRPr>
          </a:p>
        </p:txBody>
      </p:sp>
      <p:sp>
        <p:nvSpPr>
          <p:cNvPr id="25604" name="矩形 39"/>
          <p:cNvSpPr/>
          <p:nvPr/>
        </p:nvSpPr>
        <p:spPr>
          <a:xfrm>
            <a:off x="1207770" y="1972945"/>
            <a:ext cx="2599690" cy="460375"/>
          </a:xfrm>
          <a:prstGeom prst="rect">
            <a:avLst/>
          </a:prstGeom>
          <a:noFill/>
          <a:ln w="9525">
            <a:noFill/>
          </a:ln>
        </p:spPr>
        <p:txBody>
          <a:bodyPr wrap="square">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defRPr>
            </a:lvl5pPr>
          </a:lstStyle>
          <a:p>
            <a:pPr marL="0" lvl="0" algn="l" eaLnBrk="1" hangingPunct="1">
              <a:lnSpc>
                <a:spcPct val="100000"/>
              </a:lnSpc>
              <a:buClrTx/>
              <a:buSzTx/>
              <a:buNone/>
            </a:pPr>
            <a:r>
              <a:rPr lang="en-US" altLang="zh-CN" sz="2400" b="1">
                <a:solidFill>
                  <a:schemeClr val="tx1">
                    <a:lumMod val="85000"/>
                    <a:lumOff val="15000"/>
                  </a:schemeClr>
                </a:solidFill>
                <a:latin typeface="Cooper Black" panose="0208090404030B020404" charset="0"/>
                <a:cs typeface="Cooper Black" panose="0208090404030B020404" charset="0"/>
              </a:rPr>
              <a:t>one month ago</a:t>
            </a:r>
            <a:endParaRPr lang="en-US" altLang="zh-CN" sz="2400" b="1">
              <a:solidFill>
                <a:schemeClr val="tx1">
                  <a:lumMod val="85000"/>
                  <a:lumOff val="15000"/>
                </a:schemeClr>
              </a:solidFill>
              <a:latin typeface="Cooper Black" panose="0208090404030B020404" charset="0"/>
              <a:cs typeface="Cooper Black" panose="0208090404030B020404" charset="0"/>
            </a:endParaRPr>
          </a:p>
        </p:txBody>
      </p:sp>
      <p:sp>
        <p:nvSpPr>
          <p:cNvPr id="25610" name="任意多边形 36"/>
          <p:cNvSpPr/>
          <p:nvPr/>
        </p:nvSpPr>
        <p:spPr>
          <a:xfrm>
            <a:off x="6139498" y="4316730"/>
            <a:ext cx="257175" cy="1450975"/>
          </a:xfrm>
          <a:custGeom>
            <a:avLst/>
            <a:gdLst/>
            <a:ahLst/>
            <a:cxnLst>
              <a:cxn ang="0">
                <a:pos x="101312" y="0"/>
              </a:cxn>
              <a:cxn ang="0">
                <a:pos x="155864" y="0"/>
              </a:cxn>
              <a:cxn ang="0">
                <a:pos x="155864" y="72966"/>
              </a:cxn>
              <a:cxn ang="0">
                <a:pos x="155864" y="961967"/>
              </a:cxn>
              <a:cxn ang="0">
                <a:pos x="233796" y="1259134"/>
              </a:cxn>
              <a:cxn ang="0">
                <a:pos x="257175" y="1326842"/>
              </a:cxn>
              <a:cxn ang="0">
                <a:pos x="128588" y="1450975"/>
              </a:cxn>
              <a:cxn ang="0">
                <a:pos x="0" y="1326842"/>
              </a:cxn>
              <a:cxn ang="0">
                <a:pos x="11690" y="1274180"/>
              </a:cxn>
              <a:cxn ang="0">
                <a:pos x="101312" y="946921"/>
              </a:cxn>
              <a:cxn ang="0">
                <a:pos x="101312" y="76617"/>
              </a:cxn>
              <a:cxn ang="0">
                <a:pos x="101312" y="0"/>
              </a:cxn>
            </a:cxnLst>
            <a:rect l="0" t="0" r="0" b="0"/>
            <a:pathLst>
              <a:path w="257175" h="1451259">
                <a:moveTo>
                  <a:pt x="101312" y="0"/>
                </a:moveTo>
                <a:lnTo>
                  <a:pt x="155864" y="0"/>
                </a:lnTo>
                <a:lnTo>
                  <a:pt x="155864" y="72980"/>
                </a:lnTo>
                <a:cubicBezTo>
                  <a:pt x="155864" y="330788"/>
                  <a:pt x="155864" y="625426"/>
                  <a:pt x="155864" y="962155"/>
                </a:cubicBezTo>
                <a:cubicBezTo>
                  <a:pt x="159760" y="1003541"/>
                  <a:pt x="175347" y="1138985"/>
                  <a:pt x="233796" y="1259380"/>
                </a:cubicBezTo>
                <a:cubicBezTo>
                  <a:pt x="249382" y="1278192"/>
                  <a:pt x="257175" y="1300766"/>
                  <a:pt x="257175" y="1327102"/>
                </a:cubicBezTo>
                <a:cubicBezTo>
                  <a:pt x="257175" y="1394824"/>
                  <a:pt x="198726" y="1451259"/>
                  <a:pt x="128588" y="1451259"/>
                </a:cubicBezTo>
                <a:cubicBezTo>
                  <a:pt x="58449" y="1451259"/>
                  <a:pt x="0" y="1394824"/>
                  <a:pt x="0" y="1327102"/>
                </a:cubicBezTo>
                <a:cubicBezTo>
                  <a:pt x="0" y="1308290"/>
                  <a:pt x="3897" y="1289479"/>
                  <a:pt x="11690" y="1274429"/>
                </a:cubicBezTo>
                <a:cubicBezTo>
                  <a:pt x="93518" y="1123936"/>
                  <a:pt x="101312" y="947106"/>
                  <a:pt x="101312" y="947106"/>
                </a:cubicBezTo>
                <a:cubicBezTo>
                  <a:pt x="101312" y="947106"/>
                  <a:pt x="101312" y="947106"/>
                  <a:pt x="101312" y="76632"/>
                </a:cubicBezTo>
                <a:lnTo>
                  <a:pt x="101312" y="0"/>
                </a:lnTo>
                <a:close/>
              </a:path>
            </a:pathLst>
          </a:custGeom>
          <a:solidFill>
            <a:srgbClr val="565FA9"/>
          </a:solidFill>
          <a:ln w="9525">
            <a:noFill/>
          </a:ln>
        </p:spPr>
        <p:txBody>
          <a:bodyPr/>
          <a:lstStyle/>
          <a:p>
            <a:endParaRPr lang="zh-CN" altLang="en-US">
              <a:latin typeface="Cooper Black" panose="0208090404030B020404" charset="0"/>
              <a:cs typeface="Cooper Black" panose="0208090404030B020404" charset="0"/>
            </a:endParaRPr>
          </a:p>
        </p:txBody>
      </p:sp>
      <p:grpSp>
        <p:nvGrpSpPr>
          <p:cNvPr id="11" name="组合 10"/>
          <p:cNvGrpSpPr/>
          <p:nvPr/>
        </p:nvGrpSpPr>
        <p:grpSpPr>
          <a:xfrm>
            <a:off x="4135755" y="1781175"/>
            <a:ext cx="2413000" cy="1905635"/>
            <a:chOff x="5404" y="4350"/>
            <a:chExt cx="4694" cy="3820"/>
          </a:xfrm>
        </p:grpSpPr>
        <p:sp>
          <p:nvSpPr>
            <p:cNvPr id="6" name="任意多边形 5"/>
            <p:cNvSpPr/>
            <p:nvPr/>
          </p:nvSpPr>
          <p:spPr>
            <a:xfrm flipH="1">
              <a:off x="5404" y="4350"/>
              <a:ext cx="4204" cy="3820"/>
            </a:xfrm>
            <a:custGeom>
              <a:avLst/>
              <a:gdLst>
                <a:gd name="adj" fmla="val 39562"/>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867" h="3132">
                  <a:moveTo>
                    <a:pt x="0" y="597"/>
                  </a:moveTo>
                  <a:lnTo>
                    <a:pt x="0" y="581"/>
                  </a:lnTo>
                  <a:lnTo>
                    <a:pt x="0" y="566"/>
                  </a:lnTo>
                  <a:cubicBezTo>
                    <a:pt x="-7" y="245"/>
                    <a:pt x="341" y="-7"/>
                    <a:pt x="570" y="0"/>
                  </a:cubicBezTo>
                  <a:lnTo>
                    <a:pt x="583" y="0"/>
                  </a:lnTo>
                  <a:lnTo>
                    <a:pt x="597" y="0"/>
                  </a:lnTo>
                  <a:lnTo>
                    <a:pt x="3270" y="0"/>
                  </a:lnTo>
                  <a:lnTo>
                    <a:pt x="3286" y="0"/>
                  </a:lnTo>
                  <a:lnTo>
                    <a:pt x="3301" y="0"/>
                  </a:lnTo>
                  <a:cubicBezTo>
                    <a:pt x="3622" y="-7"/>
                    <a:pt x="3874" y="341"/>
                    <a:pt x="3867" y="571"/>
                  </a:cubicBezTo>
                  <a:lnTo>
                    <a:pt x="3867" y="583"/>
                  </a:lnTo>
                  <a:lnTo>
                    <a:pt x="3867" y="597"/>
                  </a:lnTo>
                  <a:lnTo>
                    <a:pt x="3867" y="912"/>
                  </a:lnTo>
                  <a:lnTo>
                    <a:pt x="3867" y="928"/>
                  </a:lnTo>
                  <a:lnTo>
                    <a:pt x="3867" y="944"/>
                  </a:lnTo>
                  <a:cubicBezTo>
                    <a:pt x="3882" y="1214"/>
                    <a:pt x="3598" y="1450"/>
                    <a:pt x="3424" y="1490"/>
                  </a:cubicBezTo>
                  <a:lnTo>
                    <a:pt x="2066" y="1490"/>
                  </a:lnTo>
                  <a:cubicBezTo>
                    <a:pt x="2016" y="1486"/>
                    <a:pt x="1949" y="1482"/>
                    <a:pt x="1929" y="1482"/>
                  </a:cubicBezTo>
                  <a:cubicBezTo>
                    <a:pt x="1920" y="1482"/>
                    <a:pt x="1909" y="1483"/>
                    <a:pt x="1908" y="1483"/>
                  </a:cubicBezTo>
                  <a:lnTo>
                    <a:pt x="1861" y="1482"/>
                  </a:lnTo>
                  <a:lnTo>
                    <a:pt x="1815" y="1482"/>
                  </a:lnTo>
                  <a:cubicBezTo>
                    <a:pt x="867" y="1470"/>
                    <a:pt x="66" y="2426"/>
                    <a:pt x="0" y="3132"/>
                  </a:cubicBezTo>
                  <a:lnTo>
                    <a:pt x="0" y="597"/>
                  </a:lnTo>
                  <a:close/>
                </a:path>
              </a:pathLst>
            </a:custGeom>
            <a:solidFill>
              <a:srgbClr val="7CBBC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Cooper Black" panose="0208090404030B020404" charset="0"/>
                <a:cs typeface="Cooper Black" panose="0208090404030B020404" charset="0"/>
              </a:endParaRPr>
            </a:p>
          </p:txBody>
        </p:sp>
        <p:sp>
          <p:nvSpPr>
            <p:cNvPr id="151" name="AutoShape 104"/>
            <p:cNvSpPr/>
            <p:nvPr/>
          </p:nvSpPr>
          <p:spPr bwMode="auto">
            <a:xfrm>
              <a:off x="5699" y="4987"/>
              <a:ext cx="770" cy="6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solidFill>
              <a:schemeClr val="bg1"/>
            </a:solidFill>
            <a:ln>
              <a:noFill/>
            </a:ln>
            <a:effectLst/>
          </p:spPr>
          <p:txBody>
            <a:bodyPr lIns="50800" tIns="50800" rIns="50800" bIns="50800" anchor="ctr"/>
            <a:lstStyle/>
            <a:p>
              <a:pPr marL="0" marR="0" lvl="0" indent="0" algn="l" defTabSz="608965" rtl="0" eaLnBrk="1" fontAlgn="auto" latinLnBrk="0" hangingPunct="1">
                <a:lnSpc>
                  <a:spcPct val="100000"/>
                </a:lnSpc>
                <a:spcBef>
                  <a:spcPct val="0"/>
                </a:spcBef>
                <a:spcAft>
                  <a:spcPct val="0"/>
                </a:spcAft>
                <a:buClrTx/>
                <a:buSzTx/>
                <a:buFontTx/>
                <a:buNone/>
                <a:defRPr/>
              </a:pPr>
              <a:endPar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Cooper Black" panose="0208090404030B020404" charset="0"/>
                <a:cs typeface="Cooper Black" panose="0208090404030B020404" charset="0"/>
              </a:endParaRPr>
            </a:p>
          </p:txBody>
        </p:sp>
        <p:sp>
          <p:nvSpPr>
            <p:cNvPr id="8" name="文本框 7"/>
            <p:cNvSpPr txBox="1"/>
            <p:nvPr/>
          </p:nvSpPr>
          <p:spPr>
            <a:xfrm>
              <a:off x="6469" y="4551"/>
              <a:ext cx="3629" cy="1293"/>
            </a:xfrm>
            <a:prstGeom prst="rect">
              <a:avLst/>
            </a:prstGeom>
            <a:noFill/>
          </p:spPr>
          <p:txBody>
            <a:bodyPr wrap="square" rtlCol="0">
              <a:spAutoFit/>
            </a:bodyPr>
            <a:lstStyle/>
            <a:p>
              <a:r>
                <a:rPr lang="en-US" altLang="zh-CN" sz="3600" b="1">
                  <a:solidFill>
                    <a:schemeClr val="bg1"/>
                  </a:solidFill>
                  <a:latin typeface="Cooper Black" panose="0208090404030B020404" charset="0"/>
                  <a:cs typeface="Cooper Black" panose="0208090404030B020404" charset="0"/>
                </a:rPr>
                <a:t>when</a:t>
              </a:r>
              <a:endParaRPr lang="en-US" altLang="zh-CN" sz="3600" b="1">
                <a:solidFill>
                  <a:schemeClr val="bg1"/>
                </a:solidFill>
                <a:latin typeface="Cooper Black" panose="0208090404030B020404" charset="0"/>
                <a:cs typeface="Cooper Black" panose="0208090404030B020404" charset="0"/>
              </a:endParaRPr>
            </a:p>
          </p:txBody>
        </p:sp>
      </p:grpSp>
      <p:grpSp>
        <p:nvGrpSpPr>
          <p:cNvPr id="12" name="组合 11"/>
          <p:cNvGrpSpPr/>
          <p:nvPr/>
        </p:nvGrpSpPr>
        <p:grpSpPr>
          <a:xfrm>
            <a:off x="6040120" y="1147445"/>
            <a:ext cx="2203450" cy="1802130"/>
            <a:chOff x="9214" y="2734"/>
            <a:chExt cx="3470" cy="2838"/>
          </a:xfrm>
        </p:grpSpPr>
        <p:sp>
          <p:nvSpPr>
            <p:cNvPr id="2" name="任意多边形 1"/>
            <p:cNvSpPr/>
            <p:nvPr/>
          </p:nvSpPr>
          <p:spPr>
            <a:xfrm>
              <a:off x="9537" y="2734"/>
              <a:ext cx="3147" cy="2838"/>
            </a:xfrm>
            <a:custGeom>
              <a:avLst/>
              <a:gdLst>
                <a:gd name="adj" fmla="val 39562"/>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867" h="3132">
                  <a:moveTo>
                    <a:pt x="0" y="597"/>
                  </a:moveTo>
                  <a:lnTo>
                    <a:pt x="0" y="581"/>
                  </a:lnTo>
                  <a:lnTo>
                    <a:pt x="0" y="566"/>
                  </a:lnTo>
                  <a:cubicBezTo>
                    <a:pt x="-7" y="245"/>
                    <a:pt x="341" y="-7"/>
                    <a:pt x="570" y="0"/>
                  </a:cubicBezTo>
                  <a:lnTo>
                    <a:pt x="583" y="0"/>
                  </a:lnTo>
                  <a:lnTo>
                    <a:pt x="597" y="0"/>
                  </a:lnTo>
                  <a:lnTo>
                    <a:pt x="3270" y="0"/>
                  </a:lnTo>
                  <a:lnTo>
                    <a:pt x="3286" y="0"/>
                  </a:lnTo>
                  <a:lnTo>
                    <a:pt x="3301" y="0"/>
                  </a:lnTo>
                  <a:cubicBezTo>
                    <a:pt x="3622" y="-7"/>
                    <a:pt x="3874" y="341"/>
                    <a:pt x="3867" y="571"/>
                  </a:cubicBezTo>
                  <a:lnTo>
                    <a:pt x="3867" y="583"/>
                  </a:lnTo>
                  <a:lnTo>
                    <a:pt x="3867" y="597"/>
                  </a:lnTo>
                  <a:lnTo>
                    <a:pt x="3867" y="912"/>
                  </a:lnTo>
                  <a:lnTo>
                    <a:pt x="3867" y="928"/>
                  </a:lnTo>
                  <a:lnTo>
                    <a:pt x="3867" y="944"/>
                  </a:lnTo>
                  <a:cubicBezTo>
                    <a:pt x="3882" y="1214"/>
                    <a:pt x="3598" y="1450"/>
                    <a:pt x="3424" y="1490"/>
                  </a:cubicBezTo>
                  <a:lnTo>
                    <a:pt x="2066" y="1490"/>
                  </a:lnTo>
                  <a:cubicBezTo>
                    <a:pt x="2016" y="1486"/>
                    <a:pt x="1949" y="1482"/>
                    <a:pt x="1929" y="1482"/>
                  </a:cubicBezTo>
                  <a:cubicBezTo>
                    <a:pt x="1920" y="1482"/>
                    <a:pt x="1909" y="1483"/>
                    <a:pt x="1908" y="1483"/>
                  </a:cubicBezTo>
                  <a:lnTo>
                    <a:pt x="1861" y="1482"/>
                  </a:lnTo>
                  <a:lnTo>
                    <a:pt x="1815" y="1482"/>
                  </a:lnTo>
                  <a:cubicBezTo>
                    <a:pt x="867" y="1470"/>
                    <a:pt x="66" y="2426"/>
                    <a:pt x="0" y="3132"/>
                  </a:cubicBezTo>
                  <a:lnTo>
                    <a:pt x="0" y="597"/>
                  </a:lnTo>
                  <a:close/>
                </a:path>
              </a:pathLst>
            </a:cu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Cooper Black" panose="0208090404030B020404" charset="0"/>
                <a:cs typeface="Cooper Black" panose="0208090404030B020404" charset="0"/>
              </a:endParaRPr>
            </a:p>
          </p:txBody>
        </p:sp>
        <p:sp>
          <p:nvSpPr>
            <p:cNvPr id="128" name="AutoShape 81"/>
            <p:cNvSpPr/>
            <p:nvPr/>
          </p:nvSpPr>
          <p:spPr bwMode="auto">
            <a:xfrm>
              <a:off x="11862" y="2967"/>
              <a:ext cx="770" cy="7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chemeClr val="bg1"/>
            </a:solidFill>
            <a:ln>
              <a:noFill/>
            </a:ln>
            <a:effectLst/>
          </p:spPr>
          <p:txBody>
            <a:bodyPr lIns="50800" tIns="50800" rIns="50800" bIns="50800" anchor="ctr"/>
            <a:lstStyle/>
            <a:p>
              <a:pPr marL="0" marR="0" lvl="0" indent="0" algn="l" defTabSz="608965" rtl="0" eaLnBrk="1" fontAlgn="auto" latinLnBrk="0" hangingPunct="1">
                <a:lnSpc>
                  <a:spcPct val="100000"/>
                </a:lnSpc>
                <a:spcBef>
                  <a:spcPct val="0"/>
                </a:spcBef>
                <a:spcAft>
                  <a:spcPct val="0"/>
                </a:spcAft>
                <a:buClrTx/>
                <a:buSzTx/>
                <a:buFontTx/>
                <a:buNone/>
                <a:defRPr/>
              </a:pPr>
              <a:endPar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Cooper Black" panose="0208090404030B020404" charset="0"/>
                <a:cs typeface="Cooper Black" panose="0208090404030B020404" charset="0"/>
              </a:endParaRPr>
            </a:p>
          </p:txBody>
        </p:sp>
        <p:sp>
          <p:nvSpPr>
            <p:cNvPr id="9" name="文本框 8"/>
            <p:cNvSpPr txBox="1"/>
            <p:nvPr/>
          </p:nvSpPr>
          <p:spPr>
            <a:xfrm>
              <a:off x="9214" y="2793"/>
              <a:ext cx="2357" cy="1016"/>
            </a:xfrm>
            <a:prstGeom prst="rect">
              <a:avLst/>
            </a:prstGeom>
            <a:noFill/>
          </p:spPr>
          <p:txBody>
            <a:bodyPr wrap="square" rtlCol="0">
              <a:spAutoFit/>
            </a:bodyPr>
            <a:lstStyle/>
            <a:p>
              <a:pPr algn="r"/>
              <a:r>
                <a:rPr lang="en-US" altLang="zh-CN" sz="3600" b="1">
                  <a:solidFill>
                    <a:schemeClr val="bg1"/>
                  </a:solidFill>
                  <a:latin typeface="Cooper Black" panose="0208090404030B020404" charset="0"/>
                  <a:cs typeface="Cooper Black" panose="0208090404030B020404" charset="0"/>
                </a:rPr>
                <a:t>who</a:t>
              </a:r>
              <a:endParaRPr lang="en-US" altLang="zh-CN" sz="3600" b="1">
                <a:solidFill>
                  <a:schemeClr val="bg1"/>
                </a:solidFill>
                <a:latin typeface="Cooper Black" panose="0208090404030B020404" charset="0"/>
                <a:cs typeface="Cooper Black" panose="0208090404030B020404" charset="0"/>
              </a:endParaRPr>
            </a:p>
          </p:txBody>
        </p:sp>
      </p:grpSp>
      <p:grpSp>
        <p:nvGrpSpPr>
          <p:cNvPr id="13" name="组合 12"/>
          <p:cNvGrpSpPr/>
          <p:nvPr/>
        </p:nvGrpSpPr>
        <p:grpSpPr>
          <a:xfrm>
            <a:off x="5867400" y="2526665"/>
            <a:ext cx="2581910" cy="1718310"/>
            <a:chOff x="9075" y="5433"/>
            <a:chExt cx="3706" cy="2599"/>
          </a:xfrm>
        </p:grpSpPr>
        <p:sp>
          <p:nvSpPr>
            <p:cNvPr id="7" name="任意多边形 6"/>
            <p:cNvSpPr/>
            <p:nvPr/>
          </p:nvSpPr>
          <p:spPr>
            <a:xfrm>
              <a:off x="9617" y="5433"/>
              <a:ext cx="3164" cy="2599"/>
            </a:xfrm>
            <a:custGeom>
              <a:avLst/>
              <a:gdLst>
                <a:gd name="adj" fmla="val 39562"/>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867" h="3132">
                  <a:moveTo>
                    <a:pt x="0" y="597"/>
                  </a:moveTo>
                  <a:lnTo>
                    <a:pt x="0" y="581"/>
                  </a:lnTo>
                  <a:lnTo>
                    <a:pt x="0" y="566"/>
                  </a:lnTo>
                  <a:cubicBezTo>
                    <a:pt x="-7" y="245"/>
                    <a:pt x="341" y="-7"/>
                    <a:pt x="570" y="0"/>
                  </a:cubicBezTo>
                  <a:lnTo>
                    <a:pt x="583" y="0"/>
                  </a:lnTo>
                  <a:lnTo>
                    <a:pt x="597" y="0"/>
                  </a:lnTo>
                  <a:lnTo>
                    <a:pt x="3270" y="0"/>
                  </a:lnTo>
                  <a:lnTo>
                    <a:pt x="3286" y="0"/>
                  </a:lnTo>
                  <a:lnTo>
                    <a:pt x="3301" y="0"/>
                  </a:lnTo>
                  <a:cubicBezTo>
                    <a:pt x="3622" y="-7"/>
                    <a:pt x="3874" y="341"/>
                    <a:pt x="3867" y="571"/>
                  </a:cubicBezTo>
                  <a:lnTo>
                    <a:pt x="3867" y="583"/>
                  </a:lnTo>
                  <a:lnTo>
                    <a:pt x="3867" y="597"/>
                  </a:lnTo>
                  <a:lnTo>
                    <a:pt x="3867" y="912"/>
                  </a:lnTo>
                  <a:lnTo>
                    <a:pt x="3867" y="928"/>
                  </a:lnTo>
                  <a:lnTo>
                    <a:pt x="3867" y="944"/>
                  </a:lnTo>
                  <a:cubicBezTo>
                    <a:pt x="3882" y="1214"/>
                    <a:pt x="3598" y="1450"/>
                    <a:pt x="3424" y="1490"/>
                  </a:cubicBezTo>
                  <a:lnTo>
                    <a:pt x="2066" y="1490"/>
                  </a:lnTo>
                  <a:cubicBezTo>
                    <a:pt x="2016" y="1486"/>
                    <a:pt x="1949" y="1482"/>
                    <a:pt x="1929" y="1482"/>
                  </a:cubicBezTo>
                  <a:cubicBezTo>
                    <a:pt x="1920" y="1482"/>
                    <a:pt x="1909" y="1483"/>
                    <a:pt x="1908" y="1483"/>
                  </a:cubicBezTo>
                  <a:lnTo>
                    <a:pt x="1861" y="1482"/>
                  </a:lnTo>
                  <a:lnTo>
                    <a:pt x="1815" y="1482"/>
                  </a:lnTo>
                  <a:cubicBezTo>
                    <a:pt x="867" y="1470"/>
                    <a:pt x="66" y="2426"/>
                    <a:pt x="0" y="3132"/>
                  </a:cubicBezTo>
                  <a:lnTo>
                    <a:pt x="0" y="597"/>
                  </a:lnTo>
                  <a:close/>
                </a:path>
              </a:pathLst>
            </a:custGeom>
            <a:solidFill>
              <a:srgbClr val="7CBBC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Cooper Black" panose="0208090404030B020404" charset="0"/>
                <a:cs typeface="Cooper Black" panose="0208090404030B020404" charset="0"/>
              </a:endParaRPr>
            </a:p>
          </p:txBody>
        </p:sp>
        <p:sp>
          <p:nvSpPr>
            <p:cNvPr id="186" name="AutoShape 139"/>
            <p:cNvSpPr/>
            <p:nvPr/>
          </p:nvSpPr>
          <p:spPr bwMode="auto">
            <a:xfrm>
              <a:off x="12013" y="5679"/>
              <a:ext cx="768" cy="745"/>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p:spPr>
          <p:txBody>
            <a:bodyPr lIns="50800" tIns="50800" rIns="50800" bIns="50800" anchor="ctr"/>
            <a:lstStyle/>
            <a:p>
              <a:pPr marL="0" marR="0" lvl="0" indent="0" algn="l" defTabSz="608965" rtl="0" eaLnBrk="1" fontAlgn="auto" latinLnBrk="0" hangingPunct="1">
                <a:lnSpc>
                  <a:spcPct val="100000"/>
                </a:lnSpc>
                <a:spcBef>
                  <a:spcPct val="0"/>
                </a:spcBef>
                <a:spcAft>
                  <a:spcPct val="0"/>
                </a:spcAft>
                <a:buClrTx/>
                <a:buSzTx/>
                <a:buFontTx/>
                <a:buNone/>
                <a:defRPr/>
              </a:pPr>
              <a:endPar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Cooper Black" panose="0208090404030B020404" charset="0"/>
                <a:cs typeface="Cooper Black" panose="0208090404030B020404" charset="0"/>
              </a:endParaRPr>
            </a:p>
          </p:txBody>
        </p:sp>
        <p:sp>
          <p:nvSpPr>
            <p:cNvPr id="10" name="文本框 9"/>
            <p:cNvSpPr txBox="1"/>
            <p:nvPr/>
          </p:nvSpPr>
          <p:spPr>
            <a:xfrm>
              <a:off x="9075" y="5511"/>
              <a:ext cx="2813" cy="976"/>
            </a:xfrm>
            <a:prstGeom prst="rect">
              <a:avLst/>
            </a:prstGeom>
            <a:noFill/>
          </p:spPr>
          <p:txBody>
            <a:bodyPr wrap="square" rtlCol="0">
              <a:spAutoFit/>
            </a:bodyPr>
            <a:lstStyle/>
            <a:p>
              <a:pPr algn="r"/>
              <a:r>
                <a:rPr lang="en-US" altLang="zh-CN" sz="3600" b="1">
                  <a:solidFill>
                    <a:schemeClr val="bg1"/>
                  </a:solidFill>
                  <a:latin typeface="Cooper Black" panose="0208090404030B020404" charset="0"/>
                  <a:cs typeface="Cooper Black" panose="0208090404030B020404" charset="0"/>
                </a:rPr>
                <a:t>where</a:t>
              </a:r>
              <a:endParaRPr lang="en-US" altLang="zh-CN" sz="3600" b="1">
                <a:solidFill>
                  <a:schemeClr val="bg1"/>
                </a:solidFill>
                <a:latin typeface="Cooper Black" panose="0208090404030B020404" charset="0"/>
                <a:cs typeface="Cooper Black" panose="0208090404030B020404" charset="0"/>
              </a:endParaRPr>
            </a:p>
          </p:txBody>
        </p:sp>
      </p:grpSp>
      <p:grpSp>
        <p:nvGrpSpPr>
          <p:cNvPr id="21" name="组合 20"/>
          <p:cNvGrpSpPr/>
          <p:nvPr/>
        </p:nvGrpSpPr>
        <p:grpSpPr>
          <a:xfrm>
            <a:off x="496000" y="410069"/>
            <a:ext cx="4944745" cy="670157"/>
            <a:chOff x="505330" y="382077"/>
            <a:chExt cx="4944745" cy="670157"/>
          </a:xfrm>
        </p:grpSpPr>
        <p:sp>
          <p:nvSpPr>
            <p:cNvPr id="22" name="椭圆 21"/>
            <p:cNvSpPr/>
            <p:nvPr/>
          </p:nvSpPr>
          <p:spPr>
            <a:xfrm>
              <a:off x="505330" y="429934"/>
              <a:ext cx="638810" cy="622300"/>
            </a:xfrm>
            <a:prstGeom prst="ellipse">
              <a:avLst/>
            </a:pr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Cooper Black" panose="0208090404030B020404" charset="0"/>
                  <a:ea typeface="字魂5号-无外润黑体" panose="00000500000000000000" pitchFamily="2" charset="-122"/>
                  <a:cs typeface="Cooper Black" panose="0208090404030B020404" charset="0"/>
                </a:rPr>
                <a:t>2</a:t>
              </a:r>
              <a:endParaRPr lang="en-US" altLang="zh-CN" sz="2800">
                <a:latin typeface="Cooper Black" panose="0208090404030B020404" charset="0"/>
                <a:ea typeface="字魂5号-无外润黑体" panose="00000500000000000000" pitchFamily="2" charset="-122"/>
                <a:cs typeface="Cooper Black" panose="0208090404030B020404" charset="0"/>
              </a:endParaRPr>
            </a:p>
          </p:txBody>
        </p:sp>
        <p:sp>
          <p:nvSpPr>
            <p:cNvPr id="23" name="文本框 22"/>
            <p:cNvSpPr txBox="1"/>
            <p:nvPr/>
          </p:nvSpPr>
          <p:spPr>
            <a:xfrm>
              <a:off x="1144140" y="382077"/>
              <a:ext cx="4305935" cy="583565"/>
            </a:xfrm>
            <a:prstGeom prst="rect">
              <a:avLst/>
            </a:prstGeom>
            <a:noFill/>
          </p:spPr>
          <p:txBody>
            <a:bodyPr wrap="square" rtlCol="0">
              <a:spAutoFit/>
            </a:bodyPr>
            <a:lstStyle/>
            <a:p>
              <a:r>
                <a:rPr lang="en-US" altLang="zh-CN" sz="3200">
                  <a:latin typeface="Cooper Black" panose="0208090404030B020404" charset="0"/>
                  <a:ea typeface="字魂5号-无外润黑体" panose="00000500000000000000" pitchFamily="2" charset="-122"/>
                  <a:cs typeface="Cooper Black" panose="0208090404030B020404" charset="0"/>
                </a:rPr>
                <a:t>Read for the plot</a:t>
              </a:r>
              <a:endParaRPr lang="en-US" altLang="zh-CN" sz="3200">
                <a:latin typeface="Cooper Black" panose="0208090404030B020404" charset="0"/>
                <a:ea typeface="字魂5号-无外润黑体" panose="00000500000000000000" pitchFamily="2" charset="-122"/>
                <a:cs typeface="Cooper Black" panose="0208090404030B020404" charset="0"/>
              </a:endParaRPr>
            </a:p>
          </p:txBody>
        </p:sp>
      </p:grpSp>
      <p:grpSp>
        <p:nvGrpSpPr>
          <p:cNvPr id="3" name="组合 2"/>
          <p:cNvGrpSpPr/>
          <p:nvPr/>
        </p:nvGrpSpPr>
        <p:grpSpPr>
          <a:xfrm flipH="1">
            <a:off x="4175125" y="3441065"/>
            <a:ext cx="2109521" cy="1714500"/>
            <a:chOff x="9608" y="2418"/>
            <a:chExt cx="3147" cy="2838"/>
          </a:xfrm>
        </p:grpSpPr>
        <p:sp>
          <p:nvSpPr>
            <p:cNvPr id="4" name="任意多边形 3"/>
            <p:cNvSpPr/>
            <p:nvPr>
              <p:custDataLst>
                <p:tags r:id="rId1"/>
              </p:custDataLst>
            </p:nvPr>
          </p:nvSpPr>
          <p:spPr>
            <a:xfrm>
              <a:off x="9608" y="2418"/>
              <a:ext cx="3147" cy="2838"/>
            </a:xfrm>
            <a:custGeom>
              <a:avLst/>
              <a:gdLst>
                <a:gd name="adj" fmla="val 39562"/>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867" h="3132">
                  <a:moveTo>
                    <a:pt x="0" y="597"/>
                  </a:moveTo>
                  <a:lnTo>
                    <a:pt x="0" y="581"/>
                  </a:lnTo>
                  <a:lnTo>
                    <a:pt x="0" y="566"/>
                  </a:lnTo>
                  <a:cubicBezTo>
                    <a:pt x="-7" y="245"/>
                    <a:pt x="341" y="-7"/>
                    <a:pt x="570" y="0"/>
                  </a:cubicBezTo>
                  <a:lnTo>
                    <a:pt x="583" y="0"/>
                  </a:lnTo>
                  <a:lnTo>
                    <a:pt x="597" y="0"/>
                  </a:lnTo>
                  <a:lnTo>
                    <a:pt x="3270" y="0"/>
                  </a:lnTo>
                  <a:lnTo>
                    <a:pt x="3286" y="0"/>
                  </a:lnTo>
                  <a:lnTo>
                    <a:pt x="3301" y="0"/>
                  </a:lnTo>
                  <a:cubicBezTo>
                    <a:pt x="3622" y="-7"/>
                    <a:pt x="3874" y="341"/>
                    <a:pt x="3867" y="571"/>
                  </a:cubicBezTo>
                  <a:lnTo>
                    <a:pt x="3867" y="583"/>
                  </a:lnTo>
                  <a:lnTo>
                    <a:pt x="3867" y="597"/>
                  </a:lnTo>
                  <a:lnTo>
                    <a:pt x="3867" y="912"/>
                  </a:lnTo>
                  <a:lnTo>
                    <a:pt x="3867" y="928"/>
                  </a:lnTo>
                  <a:lnTo>
                    <a:pt x="3867" y="944"/>
                  </a:lnTo>
                  <a:cubicBezTo>
                    <a:pt x="3882" y="1214"/>
                    <a:pt x="3598" y="1450"/>
                    <a:pt x="3424" y="1490"/>
                  </a:cubicBezTo>
                  <a:lnTo>
                    <a:pt x="2066" y="1490"/>
                  </a:lnTo>
                  <a:cubicBezTo>
                    <a:pt x="2016" y="1486"/>
                    <a:pt x="1949" y="1482"/>
                    <a:pt x="1929" y="1482"/>
                  </a:cubicBezTo>
                  <a:cubicBezTo>
                    <a:pt x="1920" y="1482"/>
                    <a:pt x="1909" y="1483"/>
                    <a:pt x="1908" y="1483"/>
                  </a:cubicBezTo>
                  <a:lnTo>
                    <a:pt x="1861" y="1482"/>
                  </a:lnTo>
                  <a:lnTo>
                    <a:pt x="1815" y="1482"/>
                  </a:lnTo>
                  <a:cubicBezTo>
                    <a:pt x="867" y="1470"/>
                    <a:pt x="66" y="2426"/>
                    <a:pt x="0" y="3132"/>
                  </a:cubicBezTo>
                  <a:lnTo>
                    <a:pt x="0" y="597"/>
                  </a:lnTo>
                  <a:close/>
                </a:path>
              </a:pathLst>
            </a:cu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Cooper Black" panose="0208090404030B020404" charset="0"/>
                <a:cs typeface="Cooper Black" panose="0208090404030B020404" charset="0"/>
              </a:endParaRPr>
            </a:p>
          </p:txBody>
        </p:sp>
        <p:sp>
          <p:nvSpPr>
            <p:cNvPr id="14" name="文本框 13"/>
            <p:cNvSpPr txBox="1"/>
            <p:nvPr>
              <p:custDataLst>
                <p:tags r:id="rId2"/>
              </p:custDataLst>
            </p:nvPr>
          </p:nvSpPr>
          <p:spPr>
            <a:xfrm>
              <a:off x="9785" y="2582"/>
              <a:ext cx="2357" cy="1068"/>
            </a:xfrm>
            <a:prstGeom prst="rect">
              <a:avLst/>
            </a:prstGeom>
            <a:noFill/>
          </p:spPr>
          <p:txBody>
            <a:bodyPr wrap="square" rtlCol="0">
              <a:spAutoFit/>
            </a:bodyPr>
            <a:lstStyle/>
            <a:p>
              <a:pPr algn="r"/>
              <a:r>
                <a:rPr lang="en-US" altLang="zh-CN" sz="3600" b="1">
                  <a:solidFill>
                    <a:schemeClr val="bg1"/>
                  </a:solidFill>
                  <a:latin typeface="Cooper Black" panose="0208090404030B020404" charset="0"/>
                  <a:cs typeface="Cooper Black" panose="0208090404030B020404" charset="0"/>
                </a:rPr>
                <a:t>what</a:t>
              </a:r>
              <a:endParaRPr lang="en-US" altLang="zh-CN" sz="3600" b="1">
                <a:solidFill>
                  <a:schemeClr val="bg1"/>
                </a:solidFill>
                <a:latin typeface="Cooper Black" panose="0208090404030B020404" charset="0"/>
                <a:cs typeface="Cooper Black" panose="0208090404030B020404" charset="0"/>
              </a:endParaRPr>
            </a:p>
          </p:txBody>
        </p:sp>
      </p:grpSp>
      <p:sp>
        <p:nvSpPr>
          <p:cNvPr id="15" name="矩形 39"/>
          <p:cNvSpPr/>
          <p:nvPr>
            <p:custDataLst>
              <p:tags r:id="rId3"/>
            </p:custDataLst>
          </p:nvPr>
        </p:nvSpPr>
        <p:spPr>
          <a:xfrm>
            <a:off x="370205" y="3288030"/>
            <a:ext cx="4187825" cy="2066290"/>
          </a:xfrm>
          <a:prstGeom prst="rect">
            <a:avLst/>
          </a:prstGeom>
          <a:noFill/>
          <a:ln w="9525">
            <a:noFill/>
          </a:ln>
        </p:spPr>
        <p:txBody>
          <a:bodyPr wrap="square">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defRPr>
            </a:lvl5pPr>
          </a:lstStyle>
          <a:p>
            <a:pPr marL="0" lvl="0" algn="l" eaLnBrk="1" hangingPunct="1">
              <a:lnSpc>
                <a:spcPct val="100000"/>
              </a:lnSpc>
              <a:buClrTx/>
              <a:buSzTx/>
              <a:buNone/>
            </a:pPr>
            <a:r>
              <a:rPr lang="en-US" altLang="zh-CN" sz="2400" b="1">
                <a:solidFill>
                  <a:schemeClr val="tx1">
                    <a:lumMod val="85000"/>
                    <a:lumOff val="15000"/>
                  </a:schemeClr>
                </a:solidFill>
                <a:latin typeface="Cooper Black" panose="0208090404030B020404" charset="0"/>
                <a:cs typeface="Cooper Black" panose="0208090404030B020404" charset="0"/>
              </a:rPr>
              <a:t>I was overweight which affected my health. </a:t>
            </a:r>
            <a:endParaRPr lang="en-US" altLang="zh-CN" sz="2400" b="1">
              <a:solidFill>
                <a:schemeClr val="tx1">
                  <a:lumMod val="85000"/>
                  <a:lumOff val="15000"/>
                </a:schemeClr>
              </a:solidFill>
              <a:latin typeface="Cooper Black" panose="0208090404030B020404" charset="0"/>
              <a:cs typeface="Cooper Black" panose="0208090404030B020404" charset="0"/>
            </a:endParaRPr>
          </a:p>
          <a:p>
            <a:pPr marL="0" lvl="0" algn="l" eaLnBrk="1" hangingPunct="1">
              <a:lnSpc>
                <a:spcPct val="100000"/>
              </a:lnSpc>
              <a:buClrTx/>
              <a:buSzTx/>
              <a:buNone/>
            </a:pPr>
            <a:r>
              <a:rPr lang="en-US" altLang="zh-CN" sz="2400" b="1">
                <a:solidFill>
                  <a:schemeClr val="tx1">
                    <a:lumMod val="85000"/>
                    <a:lumOff val="15000"/>
                  </a:schemeClr>
                </a:solidFill>
                <a:latin typeface="Cooper Black" panose="0208090404030B020404" charset="0"/>
                <a:cs typeface="Cooper Black" panose="0208090404030B020404" charset="0"/>
              </a:rPr>
              <a:t>My doctor was trying to persuade me to do more sports.</a:t>
            </a:r>
            <a:endParaRPr lang="en-US" altLang="zh-CN" sz="2400" b="1">
              <a:solidFill>
                <a:schemeClr val="tx1">
                  <a:lumMod val="85000"/>
                  <a:lumOff val="15000"/>
                </a:schemeClr>
              </a:solidFill>
              <a:latin typeface="Cooper Black" panose="0208090404030B020404" charset="0"/>
              <a:cs typeface="Cooper Black" panose="0208090404030B020404" charset="0"/>
            </a:endParaRPr>
          </a:p>
        </p:txBody>
      </p:sp>
      <p:pic>
        <p:nvPicPr>
          <p:cNvPr id="16" name="图片 15" descr="3b32313630313038343bd0c5cfa2"/>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7520" y="3582035"/>
            <a:ext cx="503555" cy="503555"/>
          </a:xfrm>
          <a:prstGeom prst="rect">
            <a:avLst/>
          </a:prstGeom>
        </p:spPr>
      </p:pic>
      <p:pic>
        <p:nvPicPr>
          <p:cNvPr id="5" name="图片 4" descr="3b32303232383831373bd4cbb6af"/>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76740" y="4114800"/>
            <a:ext cx="1757045" cy="17570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childTnLst>
                                    <p:set>
                                      <p:cBhvr>
                                        <p:cTn id="6" dur="1" fill="hold">
                                          <p:stCondLst>
                                            <p:cond delay="0"/>
                                          </p:stCondLst>
                                        </p:cTn>
                                        <p:tgtEl>
                                          <p:spTgt spid="25610"/>
                                        </p:tgtEl>
                                        <p:attrNameLst>
                                          <p:attrName>style.visibility</p:attrName>
                                        </p:attrNameLst>
                                      </p:cBhvr>
                                      <p:to>
                                        <p:strVal val="visible"/>
                                      </p:to>
                                    </p:set>
                                    <p:animEffect transition="in" filter="wipe(down)">
                                      <p:cBhvr>
                                        <p:cTn id="7" dur="250"/>
                                        <p:tgtEl>
                                          <p:spTgt spid="25610"/>
                                        </p:tgtEl>
                                      </p:cBhvr>
                                    </p:animEffect>
                                  </p:childTnLst>
                                </p:cTn>
                              </p:par>
                            </p:childTnLst>
                          </p:cTn>
                        </p:par>
                        <p:par>
                          <p:cTn id="8" fill="hold">
                            <p:stCondLst>
                              <p:cond delay="500"/>
                            </p:stCondLst>
                            <p:childTnLst>
                              <p:par>
                                <p:cTn id="9" presetID="42" presetClass="entr" presetSubtype="0" fill="hold" nodeType="afterEffec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2" presetClass="entr" presetSubtype="8" fill="hold" grpId="1" nodeType="afterEffect">
                                  <p:childTnLst>
                                    <p:set>
                                      <p:cBhvr>
                                        <p:cTn id="26" dur="1" fill="hold">
                                          <p:stCondLst>
                                            <p:cond delay="0"/>
                                          </p:stCondLst>
                                        </p:cTn>
                                        <p:tgtEl>
                                          <p:spTgt spid="25603"/>
                                        </p:tgtEl>
                                        <p:attrNameLst>
                                          <p:attrName>style.visibility</p:attrName>
                                        </p:attrNameLst>
                                      </p:cBhvr>
                                      <p:to>
                                        <p:strVal val="visible"/>
                                      </p:to>
                                    </p:set>
                                    <p:anim calcmode="lin" valueType="num">
                                      <p:cBhvr additive="base">
                                        <p:cTn id="27" dur="500"/>
                                        <p:tgtEl>
                                          <p:spTgt spid="25603"/>
                                        </p:tgtEl>
                                        <p:attrNameLst>
                                          <p:attrName>ppt_x</p:attrName>
                                        </p:attrNameLst>
                                      </p:cBhvr>
                                      <p:tavLst>
                                        <p:tav tm="0">
                                          <p:val>
                                            <p:strVal val="#ppt_x-#ppt_w*1.125000"/>
                                          </p:val>
                                        </p:tav>
                                        <p:tav tm="100000">
                                          <p:val>
                                            <p:strVal val="#ppt_x"/>
                                          </p:val>
                                        </p:tav>
                                      </p:tavLst>
                                    </p:anim>
                                    <p:animEffect transition="in" filter="wipe(right)">
                                      <p:cBhvr>
                                        <p:cTn id="28" dur="500"/>
                                        <p:tgtEl>
                                          <p:spTgt spid="25603"/>
                                        </p:tgtEl>
                                      </p:cBhvr>
                                    </p:animEffect>
                                  </p:childTnLst>
                                </p:cTn>
                              </p:par>
                              <p:par>
                                <p:cTn id="29" presetID="12" presetClass="entr" presetSubtype="2" fill="hold" grpId="2" nodeType="withEffect">
                                  <p:childTnLst>
                                    <p:set>
                                      <p:cBhvr>
                                        <p:cTn id="30" dur="1" fill="hold">
                                          <p:stCondLst>
                                            <p:cond delay="0"/>
                                          </p:stCondLst>
                                        </p:cTn>
                                        <p:tgtEl>
                                          <p:spTgt spid="25604"/>
                                        </p:tgtEl>
                                        <p:attrNameLst>
                                          <p:attrName>style.visibility</p:attrName>
                                        </p:attrNameLst>
                                      </p:cBhvr>
                                      <p:to>
                                        <p:strVal val="visible"/>
                                      </p:to>
                                    </p:set>
                                    <p:anim calcmode="lin" valueType="num">
                                      <p:cBhvr additive="base">
                                        <p:cTn id="31" dur="500"/>
                                        <p:tgtEl>
                                          <p:spTgt spid="25604"/>
                                        </p:tgtEl>
                                        <p:attrNameLst>
                                          <p:attrName>ppt_x</p:attrName>
                                        </p:attrNameLst>
                                      </p:cBhvr>
                                      <p:tavLst>
                                        <p:tav tm="0">
                                          <p:val>
                                            <p:strVal val="#ppt_x+#ppt_w*1.125000"/>
                                          </p:val>
                                        </p:tav>
                                        <p:tav tm="100000">
                                          <p:val>
                                            <p:strVal val="#ppt_x"/>
                                          </p:val>
                                        </p:tav>
                                      </p:tavLst>
                                    </p:anim>
                                    <p:animEffect transition="in" filter="wipe(left)">
                                      <p:cBhvr>
                                        <p:cTn id="32" dur="500"/>
                                        <p:tgtEl>
                                          <p:spTgt spid="25604"/>
                                        </p:tgtEl>
                                      </p:cBhvr>
                                    </p:animEffect>
                                  </p:childTnLst>
                                </p:cTn>
                              </p:par>
                              <p:par>
                                <p:cTn id="33" presetID="12" presetClass="entr" presetSubtype="8" fill="hold" grpId="0" nodeType="withEffect">
                                  <p:childTnLst>
                                    <p:set>
                                      <p:cBhvr>
                                        <p:cTn id="34" dur="1" fill="hold">
                                          <p:stCondLst>
                                            <p:cond delay="0"/>
                                          </p:stCondLst>
                                        </p:cTn>
                                        <p:tgtEl>
                                          <p:spTgt spid="25602"/>
                                        </p:tgtEl>
                                        <p:attrNameLst>
                                          <p:attrName>style.visibility</p:attrName>
                                        </p:attrNameLst>
                                      </p:cBhvr>
                                      <p:to>
                                        <p:strVal val="visible"/>
                                      </p:to>
                                    </p:set>
                                    <p:anim calcmode="lin" valueType="num">
                                      <p:cBhvr additive="base">
                                        <p:cTn id="35" dur="500"/>
                                        <p:tgtEl>
                                          <p:spTgt spid="25602"/>
                                        </p:tgtEl>
                                        <p:attrNameLst>
                                          <p:attrName>ppt_x</p:attrName>
                                        </p:attrNameLst>
                                      </p:cBhvr>
                                      <p:tavLst>
                                        <p:tav tm="0">
                                          <p:val>
                                            <p:strVal val="#ppt_x-#ppt_w*1.125000"/>
                                          </p:val>
                                        </p:tav>
                                        <p:tav tm="100000">
                                          <p:val>
                                            <p:strVal val="#ppt_x"/>
                                          </p:val>
                                        </p:tav>
                                      </p:tavLst>
                                    </p:anim>
                                    <p:animEffect transition="in" filter="wipe(right)">
                                      <p:cBhvr>
                                        <p:cTn id="36" dur="500"/>
                                        <p:tgtEl>
                                          <p:spTgt spid="25602"/>
                                        </p:tgtEl>
                                      </p:cBhvr>
                                    </p:animEffect>
                                  </p:childTnLst>
                                </p:cTn>
                              </p:par>
                              <p:par>
                                <p:cTn id="37" presetID="42" presetClass="entr" presetSubtype="0" fill="hold" nodeType="withEffec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par>
                                <p:cTn id="42" presetID="12" presetClass="entr" presetSubtype="2" fill="hold" grpId="2" nodeType="withEffec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p:tgtEl>
                                          <p:spTgt spid="15"/>
                                        </p:tgtEl>
                                        <p:attrNameLst>
                                          <p:attrName>ppt_x</p:attrName>
                                        </p:attrNameLst>
                                      </p:cBhvr>
                                      <p:tavLst>
                                        <p:tav tm="0">
                                          <p:val>
                                            <p:strVal val="#ppt_x+#ppt_w*1.125000"/>
                                          </p:val>
                                        </p:tav>
                                        <p:tav tm="100000">
                                          <p:val>
                                            <p:strVal val="#ppt_x"/>
                                          </p:val>
                                        </p:tav>
                                      </p:tavLst>
                                    </p:anim>
                                    <p:animEffect transition="in" filter="wipe(left)">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1"/>
      <p:bldP spid="25604" grpId="2"/>
      <p:bldP spid="15"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箭头3"/>
          <p:cNvSpPr/>
          <p:nvPr/>
        </p:nvSpPr>
        <p:spPr bwMode="gray">
          <a:xfrm flipV="1">
            <a:off x="2045335" y="3934576"/>
            <a:ext cx="1076960" cy="1499870"/>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565FA9"/>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endParaRPr lang="zh-CN" altLang="en-US" sz="900">
              <a:solidFill>
                <a:sysClr val="windowText" lastClr="000000"/>
              </a:solidFill>
            </a:endParaRPr>
          </a:p>
        </p:txBody>
      </p:sp>
      <p:sp>
        <p:nvSpPr>
          <p:cNvPr id="28" name="箭头2"/>
          <p:cNvSpPr/>
          <p:nvPr/>
        </p:nvSpPr>
        <p:spPr bwMode="gray">
          <a:xfrm rot="16200000">
            <a:off x="2423795" y="3106536"/>
            <a:ext cx="319405" cy="1280160"/>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565FA9"/>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endParaRPr lang="zh-CN" altLang="en-US" sz="900">
              <a:solidFill>
                <a:sysClr val="windowText" lastClr="000000"/>
              </a:solidFill>
            </a:endParaRPr>
          </a:p>
        </p:txBody>
      </p:sp>
      <p:sp>
        <p:nvSpPr>
          <p:cNvPr id="29" name="箭头1"/>
          <p:cNvSpPr/>
          <p:nvPr/>
        </p:nvSpPr>
        <p:spPr bwMode="gray">
          <a:xfrm>
            <a:off x="2045335" y="2068946"/>
            <a:ext cx="1076960" cy="173672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565FA9"/>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endParaRPr lang="zh-CN" altLang="en-US" sz="900">
              <a:solidFill>
                <a:sysClr val="windowText" lastClr="000000"/>
              </a:solidFill>
            </a:endParaRPr>
          </a:p>
        </p:txBody>
      </p:sp>
      <p:sp>
        <p:nvSpPr>
          <p:cNvPr id="30" name="文本1"/>
          <p:cNvSpPr>
            <a:spLocks noChangeArrowheads="1"/>
          </p:cNvSpPr>
          <p:nvPr/>
        </p:nvSpPr>
        <p:spPr bwMode="gray">
          <a:xfrm>
            <a:off x="3353435" y="3324225"/>
            <a:ext cx="7183120" cy="715645"/>
          </a:xfrm>
          <a:prstGeom prst="roundRect">
            <a:avLst>
              <a:gd name="adj" fmla="val 11505"/>
            </a:avLst>
          </a:prstGeom>
          <a:noFill/>
          <a:ln w="15875" cap="flat" cmpd="sng" algn="ctr">
            <a:solidFill>
              <a:srgbClr val="7CBBC6"/>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fontAlgn="base">
              <a:lnSpc>
                <a:spcPct val="120000"/>
              </a:lnSpc>
              <a:spcBef>
                <a:spcPct val="0"/>
              </a:spcBef>
              <a:spcAft>
                <a:spcPct val="0"/>
              </a:spcAft>
              <a:defRPr/>
            </a:pPr>
            <a:r>
              <a:rPr lang="en-US" altLang="zh-CN" sz="2800" b="1">
                <a:solidFill>
                  <a:schemeClr val="tx1">
                    <a:lumMod val="85000"/>
                    <a:lumOff val="15000"/>
                  </a:schemeClr>
                </a:solidFill>
                <a:latin typeface="Cooper Black" panose="0208090404030B020404" charset="0"/>
                <a:cs typeface="Cooper Black" panose="0208090404030B020404" charset="0"/>
              </a:rPr>
              <a:t>satisfied with the status quo(</a:t>
            </a:r>
            <a:r>
              <a:rPr lang="zh-CN" altLang="en-US" sz="2800" b="1">
                <a:solidFill>
                  <a:schemeClr val="tx1">
                    <a:lumMod val="85000"/>
                    <a:lumOff val="15000"/>
                  </a:schemeClr>
                </a:solidFill>
                <a:latin typeface="Cooper Black" panose="0208090404030B020404" charset="0"/>
                <a:cs typeface="Cooper Black" panose="0208090404030B020404" charset="0"/>
              </a:rPr>
              <a:t>现状</a:t>
            </a:r>
            <a:r>
              <a:rPr lang="en-US" altLang="zh-CN" sz="2800" b="1">
                <a:solidFill>
                  <a:schemeClr val="tx1">
                    <a:lumMod val="85000"/>
                    <a:lumOff val="15000"/>
                  </a:schemeClr>
                </a:solidFill>
                <a:latin typeface="Cooper Black" panose="0208090404030B020404" charset="0"/>
                <a:cs typeface="Cooper Black" panose="0208090404030B020404" charset="0"/>
              </a:rPr>
              <a:t>)</a:t>
            </a:r>
            <a:endParaRPr lang="en-US" altLang="zh-CN" sz="2800" b="1">
              <a:solidFill>
                <a:schemeClr val="tx1">
                  <a:lumMod val="85000"/>
                  <a:lumOff val="15000"/>
                </a:schemeClr>
              </a:solidFill>
              <a:latin typeface="Cooper Black" panose="0208090404030B020404" charset="0"/>
              <a:cs typeface="Cooper Black" panose="0208090404030B020404" charset="0"/>
            </a:endParaRPr>
          </a:p>
        </p:txBody>
      </p:sp>
      <p:sp>
        <p:nvSpPr>
          <p:cNvPr id="32" name="文本2"/>
          <p:cNvSpPr>
            <a:spLocks noChangeArrowheads="1"/>
          </p:cNvSpPr>
          <p:nvPr/>
        </p:nvSpPr>
        <p:spPr bwMode="gray">
          <a:xfrm>
            <a:off x="3353435" y="1790700"/>
            <a:ext cx="7183120" cy="787400"/>
          </a:xfrm>
          <a:prstGeom prst="roundRect">
            <a:avLst>
              <a:gd name="adj" fmla="val 11505"/>
            </a:avLst>
          </a:prstGeom>
          <a:noFill/>
          <a:ln w="15875" cap="flat" cmpd="sng" algn="ctr">
            <a:solidFill>
              <a:srgbClr val="7CBBC6"/>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fontAlgn="base">
              <a:lnSpc>
                <a:spcPct val="120000"/>
              </a:lnSpc>
              <a:spcBef>
                <a:spcPct val="0"/>
              </a:spcBef>
              <a:spcAft>
                <a:spcPct val="0"/>
              </a:spcAft>
              <a:defRPr/>
            </a:pPr>
            <a:r>
              <a:rPr lang="en-US" altLang="zh-CN" sz="2800" b="1">
                <a:solidFill>
                  <a:schemeClr val="tx1">
                    <a:lumMod val="85000"/>
                    <a:lumOff val="15000"/>
                  </a:schemeClr>
                </a:solidFill>
                <a:latin typeface="Cooper Black" panose="0208090404030B020404" charset="0"/>
                <a:cs typeface="Cooper Black" panose="0208090404030B020404" charset="0"/>
              </a:rPr>
              <a:t>had limited health habits</a:t>
            </a:r>
            <a:endParaRPr lang="en-US" altLang="zh-CN" sz="2800" b="1">
              <a:solidFill>
                <a:schemeClr val="tx1">
                  <a:lumMod val="85000"/>
                  <a:lumOff val="15000"/>
                </a:schemeClr>
              </a:solidFill>
              <a:latin typeface="Cooper Black" panose="0208090404030B020404" charset="0"/>
              <a:cs typeface="Cooper Black" panose="0208090404030B020404" charset="0"/>
            </a:endParaRPr>
          </a:p>
        </p:txBody>
      </p:sp>
      <p:sp>
        <p:nvSpPr>
          <p:cNvPr id="34" name="文本3"/>
          <p:cNvSpPr>
            <a:spLocks noChangeArrowheads="1"/>
          </p:cNvSpPr>
          <p:nvPr/>
        </p:nvSpPr>
        <p:spPr bwMode="ltGray">
          <a:xfrm>
            <a:off x="3353435" y="4785995"/>
            <a:ext cx="7182485" cy="814070"/>
          </a:xfrm>
          <a:prstGeom prst="roundRect">
            <a:avLst>
              <a:gd name="adj" fmla="val 11505"/>
            </a:avLst>
          </a:prstGeom>
          <a:noFill/>
          <a:ln w="15875" cap="flat" cmpd="sng" algn="ctr">
            <a:solidFill>
              <a:srgbClr val="7CBBC6"/>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fontAlgn="base">
              <a:lnSpc>
                <a:spcPct val="120000"/>
              </a:lnSpc>
              <a:spcBef>
                <a:spcPct val="0"/>
              </a:spcBef>
              <a:spcAft>
                <a:spcPct val="0"/>
              </a:spcAft>
              <a:defRPr/>
            </a:pPr>
            <a:r>
              <a:rPr lang="en-US" altLang="zh-CN" sz="2800" b="1">
                <a:solidFill>
                  <a:schemeClr val="tx1">
                    <a:lumMod val="85000"/>
                    <a:lumOff val="15000"/>
                  </a:schemeClr>
                </a:solidFill>
                <a:latin typeface="Cooper Black" panose="0208090404030B020404" charset="0"/>
                <a:cs typeface="Cooper Black" panose="0208090404030B020404" charset="0"/>
              </a:rPr>
              <a:t>knew little health knowledge</a:t>
            </a:r>
            <a:endParaRPr lang="en-US" altLang="zh-CN" sz="2800" b="1">
              <a:solidFill>
                <a:schemeClr val="tx1">
                  <a:lumMod val="85000"/>
                  <a:lumOff val="15000"/>
                </a:schemeClr>
              </a:solidFill>
              <a:latin typeface="Cooper Black" panose="0208090404030B020404" charset="0"/>
              <a:cs typeface="Cooper Black" panose="0208090404030B020404" charset="0"/>
            </a:endParaRPr>
          </a:p>
        </p:txBody>
      </p:sp>
      <p:sp>
        <p:nvSpPr>
          <p:cNvPr id="36" name="Oval 19"/>
          <p:cNvSpPr>
            <a:spLocks noChangeArrowheads="1"/>
          </p:cNvSpPr>
          <p:nvPr/>
        </p:nvSpPr>
        <p:spPr bwMode="auto">
          <a:xfrm>
            <a:off x="1484630" y="3063991"/>
            <a:ext cx="1362710" cy="1365250"/>
          </a:xfrm>
          <a:prstGeom prst="ellipse">
            <a:avLst/>
          </a:prstGeom>
          <a:solidFill>
            <a:srgbClr val="565FA9"/>
          </a:solidFill>
          <a:ln w="63500">
            <a:noFill/>
            <a:round/>
          </a:ln>
          <a:effectLst/>
        </p:spPr>
        <p:txBody>
          <a:bodyPr lIns="62118" tIns="31058" rIns="62118" bIns="31058" anchor="ctr"/>
          <a:lstStyle/>
          <a:p>
            <a:pPr algn="ctr">
              <a:lnSpc>
                <a:spcPct val="120000"/>
              </a:lnSpc>
              <a:defRPr/>
            </a:pPr>
            <a:r>
              <a:rPr lang="en-US" altLang="zh-CN" sz="4000" b="1" kern="0">
                <a:solidFill>
                  <a:schemeClr val="bg1"/>
                </a:solidFill>
                <a:latin typeface="Cooper Black" panose="0208090404030B020404" charset="0"/>
                <a:cs typeface="Cooper Black" panose="0208090404030B020404" charset="0"/>
              </a:rPr>
              <a:t>I</a:t>
            </a:r>
            <a:endParaRPr lang="en-US" altLang="zh-CN" sz="4000" b="1" kern="0">
              <a:solidFill>
                <a:schemeClr val="bg1"/>
              </a:solidFill>
              <a:latin typeface="Cooper Black" panose="0208090404030B020404" charset="0"/>
              <a:cs typeface="Cooper Black" panose="0208090404030B020404" charset="0"/>
            </a:endParaRPr>
          </a:p>
        </p:txBody>
      </p:sp>
      <p:grpSp>
        <p:nvGrpSpPr>
          <p:cNvPr id="12" name="组合 11"/>
          <p:cNvGrpSpPr/>
          <p:nvPr/>
        </p:nvGrpSpPr>
        <p:grpSpPr>
          <a:xfrm>
            <a:off x="496000" y="410069"/>
            <a:ext cx="6369685" cy="815340"/>
            <a:chOff x="505330" y="382077"/>
            <a:chExt cx="6369685" cy="815340"/>
          </a:xfrm>
        </p:grpSpPr>
        <p:sp>
          <p:nvSpPr>
            <p:cNvPr id="13" name="椭圆 12"/>
            <p:cNvSpPr/>
            <p:nvPr/>
          </p:nvSpPr>
          <p:spPr>
            <a:xfrm>
              <a:off x="505330" y="429934"/>
              <a:ext cx="638810" cy="622300"/>
            </a:xfrm>
            <a:prstGeom prst="ellipse">
              <a:avLst/>
            </a:pr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字魂5号-无外润黑体" panose="00000500000000000000" pitchFamily="2" charset="-122"/>
                  <a:ea typeface="字魂5号-无外润黑体" panose="00000500000000000000" pitchFamily="2" charset="-122"/>
                </a:rPr>
                <a:t>3</a:t>
              </a:r>
              <a:endParaRPr lang="en-US" altLang="zh-CN" sz="2800">
                <a:latin typeface="字魂5号-无外润黑体" panose="00000500000000000000" pitchFamily="2" charset="-122"/>
                <a:ea typeface="字魂5号-无外润黑体" panose="00000500000000000000" pitchFamily="2" charset="-122"/>
              </a:endParaRPr>
            </a:p>
          </p:txBody>
        </p:sp>
        <p:sp>
          <p:nvSpPr>
            <p:cNvPr id="14" name="文本框 13"/>
            <p:cNvSpPr txBox="1"/>
            <p:nvPr/>
          </p:nvSpPr>
          <p:spPr>
            <a:xfrm>
              <a:off x="1144140" y="382077"/>
              <a:ext cx="5730875" cy="815340"/>
            </a:xfrm>
            <a:prstGeom prst="rect">
              <a:avLst/>
            </a:prstGeom>
            <a:noFill/>
          </p:spPr>
          <p:txBody>
            <a:bodyPr wrap="square" rtlCol="0">
              <a:noAutofit/>
            </a:bodyPr>
            <a:lstStyle/>
            <a:p>
              <a:r>
                <a:rPr lang="en-US" altLang="zh-CN" sz="3200">
                  <a:latin typeface="Cooper Black" panose="0208090404030B020404" charset="0"/>
                  <a:ea typeface="字魂5号-无外润黑体" panose="00000500000000000000" pitchFamily="2" charset="-122"/>
                  <a:cs typeface="Cooper Black" panose="0208090404030B020404" charset="0"/>
                </a:rPr>
                <a:t>Study the characters</a:t>
              </a:r>
              <a:endParaRPr lang="en-US" altLang="zh-CN" sz="3200">
                <a:latin typeface="Cooper Black" panose="0208090404030B020404" charset="0"/>
                <a:ea typeface="字魂5号-无外润黑体" panose="00000500000000000000" pitchFamily="2" charset="-122"/>
                <a:cs typeface="Cooper Black" panose="0208090404030B020404" charset="0"/>
              </a:endParaRPr>
            </a:p>
          </p:txBody>
        </p:sp>
      </p:grpSp>
      <p:sp>
        <p:nvSpPr>
          <p:cNvPr id="3" name="文本框 2"/>
          <p:cNvSpPr txBox="1"/>
          <p:nvPr/>
        </p:nvSpPr>
        <p:spPr>
          <a:xfrm>
            <a:off x="1726565" y="720725"/>
            <a:ext cx="10048240" cy="1076325"/>
          </a:xfrm>
          <a:prstGeom prst="rect">
            <a:avLst/>
          </a:prstGeom>
          <a:solidFill>
            <a:schemeClr val="bg2"/>
          </a:solidFill>
        </p:spPr>
        <p:txBody>
          <a:bodyPr wrap="square" rtlCol="0">
            <a:spAutoFit/>
          </a:bodyPr>
          <a:lstStyle/>
          <a:p>
            <a:r>
              <a:rPr lang="zh-CN" altLang="en-US" sz="3200">
                <a:solidFill>
                  <a:srgbClr val="7CBBC6"/>
                </a:solidFill>
                <a:latin typeface="Cooper Black" panose="0208090404030B020404" charset="0"/>
                <a:cs typeface="Cooper Black" panose="0208090404030B020404" charset="0"/>
              </a:rPr>
              <a:t>I eat an apple almost every day</a:t>
            </a:r>
            <a:r>
              <a:rPr lang="en-US" altLang="zh-CN" sz="3200">
                <a:solidFill>
                  <a:srgbClr val="7CBBC6"/>
                </a:solidFill>
                <a:latin typeface="Cooper Black" panose="0208090404030B020404" charset="0"/>
                <a:cs typeface="Cooper Black" panose="0208090404030B020404" charset="0"/>
              </a:rPr>
              <a:t>.</a:t>
            </a:r>
            <a:endParaRPr lang="en-US" altLang="zh-CN" sz="3200">
              <a:solidFill>
                <a:srgbClr val="7CBBC6"/>
              </a:solidFill>
              <a:latin typeface="Cooper Black" panose="0208090404030B020404" charset="0"/>
              <a:cs typeface="Cooper Black" panose="0208090404030B020404" charset="0"/>
            </a:endParaRPr>
          </a:p>
          <a:p>
            <a:r>
              <a:rPr lang="en-US" altLang="zh-CN" sz="3200">
                <a:solidFill>
                  <a:srgbClr val="7CBBC6"/>
                </a:solidFill>
                <a:latin typeface="Cooper Black" panose="0208090404030B020404" charset="0"/>
                <a:cs typeface="Cooper Black" panose="0208090404030B020404" charset="0"/>
              </a:rPr>
              <a:t>l told him that I go for a walk every weekend.</a:t>
            </a:r>
            <a:endParaRPr lang="en-US" altLang="zh-CN" sz="3200">
              <a:solidFill>
                <a:srgbClr val="7CBBC6"/>
              </a:solidFill>
              <a:latin typeface="Cooper Black" panose="0208090404030B020404" charset="0"/>
              <a:cs typeface="Cooper Black" panose="0208090404030B020404" charset="0"/>
            </a:endParaRPr>
          </a:p>
        </p:txBody>
      </p:sp>
      <p:sp>
        <p:nvSpPr>
          <p:cNvPr id="4" name="文本框 3"/>
          <p:cNvSpPr txBox="1"/>
          <p:nvPr/>
        </p:nvSpPr>
        <p:spPr>
          <a:xfrm>
            <a:off x="1668780" y="2482850"/>
            <a:ext cx="10048240" cy="1076325"/>
          </a:xfrm>
          <a:prstGeom prst="rect">
            <a:avLst/>
          </a:prstGeom>
          <a:solidFill>
            <a:schemeClr val="bg2"/>
          </a:solidFill>
        </p:spPr>
        <p:txBody>
          <a:bodyPr wrap="square" rtlCol="0">
            <a:spAutoFit/>
          </a:bodyPr>
          <a:lstStyle/>
          <a:p>
            <a:r>
              <a:rPr sz="3200">
                <a:solidFill>
                  <a:srgbClr val="7CBBC6"/>
                </a:solidFill>
                <a:latin typeface="Cooper Black" panose="0208090404030B020404" charset="0"/>
                <a:cs typeface="Cooper Black" panose="0208090404030B020404" charset="0"/>
              </a:rPr>
              <a:t>I knew I was a little bit overweight but I didn't think it was that bad.</a:t>
            </a:r>
            <a:endParaRPr sz="3200">
              <a:solidFill>
                <a:srgbClr val="7CBBC6"/>
              </a:solidFill>
              <a:latin typeface="Cooper Black" panose="0208090404030B020404" charset="0"/>
              <a:cs typeface="Cooper Black" panose="0208090404030B020404" charset="0"/>
            </a:endParaRPr>
          </a:p>
        </p:txBody>
      </p:sp>
      <p:sp>
        <p:nvSpPr>
          <p:cNvPr id="5" name="文本框 4"/>
          <p:cNvSpPr txBox="1"/>
          <p:nvPr>
            <p:custDataLst>
              <p:tags r:id="rId1"/>
            </p:custDataLst>
          </p:nvPr>
        </p:nvSpPr>
        <p:spPr>
          <a:xfrm>
            <a:off x="1668780" y="4039870"/>
            <a:ext cx="10048240" cy="1076325"/>
          </a:xfrm>
          <a:prstGeom prst="rect">
            <a:avLst/>
          </a:prstGeom>
          <a:solidFill>
            <a:schemeClr val="bg2"/>
          </a:solidFill>
        </p:spPr>
        <p:txBody>
          <a:bodyPr wrap="square" rtlCol="0">
            <a:spAutoFit/>
          </a:bodyPr>
          <a:lstStyle/>
          <a:p>
            <a:r>
              <a:rPr sz="3200">
                <a:solidFill>
                  <a:srgbClr val="7CBBC6"/>
                </a:solidFill>
                <a:latin typeface="Cooper Black" panose="0208090404030B020404" charset="0"/>
                <a:cs typeface="Cooper Black" panose="0208090404030B020404" charset="0"/>
              </a:rPr>
              <a:t>“I think so. I know it would be good to be able to concentrate better at school.” I said.</a:t>
            </a:r>
            <a:endParaRPr sz="3200">
              <a:solidFill>
                <a:srgbClr val="7CBBC6"/>
              </a:solidFill>
              <a:latin typeface="Cooper Black" panose="0208090404030B020404" charset="0"/>
              <a:cs typeface="Cooper Black" panose="0208090404030B02040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2"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2"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2"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2" grpId="0" animBg="1"/>
      <p:bldP spid="32" grpId="1" animBg="1"/>
      <p:bldP spid="34" grpId="0" animBg="1"/>
      <p:bldP spid="34" grpId="1" animBg="1"/>
      <p:bldP spid="3" grpId="0" bldLvl="0" animBg="1"/>
      <p:bldP spid="3" grpId="1" animBg="1"/>
      <p:bldP spid="3" grpId="2" bldLvl="0" animBg="1"/>
      <p:bldP spid="4" grpId="0" bldLvl="0" animBg="1"/>
      <p:bldP spid="4" grpId="1" animBg="1"/>
      <p:bldP spid="4" grpId="2" bldLvl="0" animBg="1"/>
      <p:bldP spid="5" grpId="0" bldLvl="0" animBg="1"/>
      <p:bldP spid="5" grpId="1" animBg="1"/>
      <p:bldP spid="5" grpId="2"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76"/>
          <p:cNvCxnSpPr/>
          <p:nvPr/>
        </p:nvCxnSpPr>
        <p:spPr>
          <a:xfrm flipH="1">
            <a:off x="495700" y="2096001"/>
            <a:ext cx="9243060" cy="8255"/>
          </a:xfrm>
          <a:prstGeom prst="line">
            <a:avLst/>
          </a:prstGeom>
          <a:ln>
            <a:solidFill>
              <a:srgbClr val="565FA9"/>
            </a:solidFill>
          </a:ln>
          <a:effectLst/>
        </p:spPr>
        <p:style>
          <a:lnRef idx="1">
            <a:schemeClr val="accent1"/>
          </a:lnRef>
          <a:fillRef idx="0">
            <a:schemeClr val="accent1"/>
          </a:fillRef>
          <a:effectRef idx="0">
            <a:schemeClr val="accent1"/>
          </a:effectRef>
          <a:fontRef idx="minor">
            <a:schemeClr val="tx1"/>
          </a:fontRef>
        </p:style>
      </p:cxnSp>
      <p:grpSp>
        <p:nvGrpSpPr>
          <p:cNvPr id="13" name="Group 135"/>
          <p:cNvGrpSpPr/>
          <p:nvPr/>
        </p:nvGrpSpPr>
        <p:grpSpPr>
          <a:xfrm>
            <a:off x="496026" y="1733485"/>
            <a:ext cx="10342246" cy="834389"/>
            <a:chOff x="264008" y="2360279"/>
            <a:chExt cx="4459342" cy="834697"/>
          </a:xfrm>
        </p:grpSpPr>
        <p:sp>
          <p:nvSpPr>
            <p:cNvPr id="14" name="Rectangle 26"/>
            <p:cNvSpPr/>
            <p:nvPr/>
          </p:nvSpPr>
          <p:spPr bwMode="auto">
            <a:xfrm>
              <a:off x="539448" y="2871007"/>
              <a:ext cx="1632108" cy="32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defTabSz="914400" eaLnBrk="1" fontAlgn="auto" latinLnBrk="0" hangingPunct="1">
                <a:lnSpc>
                  <a:spcPct val="114000"/>
                </a:lnSpc>
                <a:spcBef>
                  <a:spcPct val="0"/>
                </a:spcBef>
                <a:spcAft>
                  <a:spcPct val="0"/>
                </a:spcAft>
                <a:buClrTx/>
                <a:buSzTx/>
                <a:buFontTx/>
                <a:buNone/>
                <a:defRPr/>
              </a:pPr>
              <a:endParaRPr kumimoji="0" lang="zh-CN" altLang="en-US" sz="1600" b="0" i="0" u="none" strike="noStrike" kern="0" cap="none" spc="0" normalizeH="0" baseline="0" noProof="0">
                <a:ln>
                  <a:noFill/>
                </a:ln>
                <a:solidFill>
                  <a:schemeClr val="tx1"/>
                </a:solidFill>
                <a:effectLst/>
                <a:uLnTx/>
                <a:uFillTx/>
              </a:endParaRPr>
            </a:p>
          </p:txBody>
        </p:sp>
        <p:sp>
          <p:nvSpPr>
            <p:cNvPr id="15" name="Rectangle 27"/>
            <p:cNvSpPr/>
            <p:nvPr/>
          </p:nvSpPr>
          <p:spPr bwMode="auto">
            <a:xfrm>
              <a:off x="264008" y="2360279"/>
              <a:ext cx="4459342" cy="51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defTabSz="914400" eaLnBrk="1" fontAlgn="auto" latinLnBrk="0" hangingPunct="1">
                <a:lnSpc>
                  <a:spcPct val="80000"/>
                </a:lnSpc>
                <a:spcBef>
                  <a:spcPct val="0"/>
                </a:spcBef>
                <a:spcAft>
                  <a:spcPct val="0"/>
                </a:spcAft>
                <a:buClrTx/>
                <a:buSzTx/>
                <a:buFontTx/>
                <a:buNone/>
                <a:defRPr/>
              </a:pPr>
              <a:r>
                <a:rPr kumimoji="0" lang="en-US" altLang="zh-CN" sz="2800" b="1" i="0" u="none" strike="noStrike" kern="0" cap="none" spc="0" normalizeH="0" baseline="0" noProof="0">
                  <a:ln>
                    <a:noFill/>
                  </a:ln>
                  <a:solidFill>
                    <a:srgbClr val="565FA9"/>
                  </a:solidFill>
                  <a:effectLst/>
                  <a:uLnTx/>
                  <a:uFillTx/>
                  <a:latin typeface="Cooper Black" panose="0208090404030B020404" charset="0"/>
                  <a:cs typeface="Cooper Black" panose="0208090404030B020404" charset="0"/>
                </a:rPr>
                <a:t>Para 1:  The doctor’s words left me lost in thought.</a:t>
              </a:r>
              <a:endParaRPr kumimoji="0" lang="en-US" altLang="zh-CN" sz="2800" b="1" i="0" u="none" strike="noStrike" kern="0" cap="none" spc="0" normalizeH="0" baseline="0" noProof="0">
                <a:ln>
                  <a:noFill/>
                </a:ln>
                <a:solidFill>
                  <a:srgbClr val="565FA9"/>
                </a:solidFill>
                <a:effectLst/>
                <a:uLnTx/>
                <a:uFillTx/>
                <a:latin typeface="Cooper Black" panose="0208090404030B020404" charset="0"/>
                <a:cs typeface="Cooper Black" panose="0208090404030B020404" charset="0"/>
              </a:endParaRPr>
            </a:p>
          </p:txBody>
        </p:sp>
      </p:grpSp>
      <p:grpSp>
        <p:nvGrpSpPr>
          <p:cNvPr id="12" name="组合 11"/>
          <p:cNvGrpSpPr/>
          <p:nvPr/>
        </p:nvGrpSpPr>
        <p:grpSpPr>
          <a:xfrm>
            <a:off x="496000" y="429119"/>
            <a:ext cx="4525645" cy="1008380"/>
            <a:chOff x="505330" y="401127"/>
            <a:chExt cx="4525645" cy="1008380"/>
          </a:xfrm>
        </p:grpSpPr>
        <p:sp>
          <p:nvSpPr>
            <p:cNvPr id="16" name="椭圆 15"/>
            <p:cNvSpPr/>
            <p:nvPr/>
          </p:nvSpPr>
          <p:spPr>
            <a:xfrm>
              <a:off x="505330" y="429934"/>
              <a:ext cx="638810" cy="622300"/>
            </a:xfrm>
            <a:prstGeom prst="ellipse">
              <a:avLst/>
            </a:pr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字魂5号-无外润黑体" panose="00000500000000000000" pitchFamily="2" charset="-122"/>
                  <a:ea typeface="字魂5号-无外润黑体" panose="00000500000000000000" pitchFamily="2" charset="-122"/>
                </a:rPr>
                <a:t>3</a:t>
              </a:r>
              <a:endParaRPr lang="en-US" altLang="zh-CN" sz="2800">
                <a:latin typeface="字魂5号-无外润黑体" panose="00000500000000000000" pitchFamily="2" charset="-122"/>
                <a:ea typeface="字魂5号-无外润黑体" panose="00000500000000000000" pitchFamily="2" charset="-122"/>
              </a:endParaRPr>
            </a:p>
          </p:txBody>
        </p:sp>
        <p:sp>
          <p:nvSpPr>
            <p:cNvPr id="17" name="文本框 16"/>
            <p:cNvSpPr txBox="1"/>
            <p:nvPr/>
          </p:nvSpPr>
          <p:spPr>
            <a:xfrm>
              <a:off x="1043175" y="401127"/>
              <a:ext cx="3987800" cy="1008380"/>
            </a:xfrm>
            <a:prstGeom prst="rect">
              <a:avLst/>
            </a:prstGeom>
            <a:noFill/>
          </p:spPr>
          <p:txBody>
            <a:bodyPr wrap="square" rtlCol="0">
              <a:noAutofit/>
            </a:bodyPr>
            <a:lstStyle/>
            <a:p>
              <a:pPr algn="l">
                <a:buClrTx/>
                <a:buSzTx/>
                <a:buFontTx/>
              </a:pPr>
              <a:r>
                <a:rPr lang="en-US" altLang="zh-CN" sz="3200">
                  <a:latin typeface="Cooper Black" panose="0208090404030B020404" charset="0"/>
                  <a:ea typeface="字魂5号-无外润黑体" panose="00000500000000000000" pitchFamily="2" charset="-122"/>
                  <a:cs typeface="Cooper Black" panose="0208090404030B020404" charset="0"/>
                </a:rPr>
                <a:t>Plan your writing</a:t>
              </a:r>
              <a:endParaRPr lang="en-US" altLang="zh-CN" sz="3200">
                <a:latin typeface="Cooper Black" panose="0208090404030B020404" charset="0"/>
                <a:ea typeface="字魂5号-无外润黑体" panose="00000500000000000000" pitchFamily="2" charset="-122"/>
                <a:cs typeface="Cooper Black" panose="0208090404030B020404" charset="0"/>
              </a:endParaRPr>
            </a:p>
          </p:txBody>
        </p:sp>
      </p:grpSp>
      <p:sp>
        <p:nvSpPr>
          <p:cNvPr id="46" name="Freeform 5"/>
          <p:cNvSpPr/>
          <p:nvPr/>
        </p:nvSpPr>
        <p:spPr bwMode="auto">
          <a:xfrm>
            <a:off x="4919980" y="219710"/>
            <a:ext cx="2839085" cy="109728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565FA9"/>
          </a:solidFill>
          <a:ln w="9525" cap="flat">
            <a:noFill/>
            <a:prstDash val="solid"/>
            <a:miter lim="800000"/>
          </a:ln>
        </p:spPr>
        <p:txBody>
          <a:bodyPr vert="horz" wrap="square" lIns="91440" tIns="45720" rIns="91440" bIns="45720" numCol="1" anchor="ctr" anchorCtr="0" compatLnSpc="1"/>
          <a:lstStyle/>
          <a:p>
            <a:pPr algn="ctr"/>
            <a:r>
              <a:rPr lang="en-US" altLang="zh-CN" sz="3200" b="1">
                <a:solidFill>
                  <a:schemeClr val="bg1"/>
                </a:solidFill>
                <a:latin typeface="Cooper Black" panose="0208090404030B020404" charset="0"/>
                <a:cs typeface="Cooper Black" panose="0208090404030B020404" charset="0"/>
              </a:rPr>
              <a:t>consistency</a:t>
            </a:r>
            <a:endParaRPr lang="en-US" altLang="zh-CN" sz="3200" b="1">
              <a:solidFill>
                <a:schemeClr val="bg1"/>
              </a:solidFill>
              <a:latin typeface="Cooper Black" panose="0208090404030B020404" charset="0"/>
              <a:cs typeface="Cooper Black" panose="0208090404030B020404" charset="0"/>
            </a:endParaRPr>
          </a:p>
        </p:txBody>
      </p:sp>
      <p:sp>
        <p:nvSpPr>
          <p:cNvPr id="45" name="Freeform 5"/>
          <p:cNvSpPr/>
          <p:nvPr/>
        </p:nvSpPr>
        <p:spPr bwMode="auto">
          <a:xfrm>
            <a:off x="8059420" y="219710"/>
            <a:ext cx="2070735" cy="109728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7CBBC6"/>
          </a:solidFill>
          <a:ln w="9525" cap="flat">
            <a:noFill/>
            <a:prstDash val="solid"/>
            <a:miter lim="800000"/>
          </a:ln>
        </p:spPr>
        <p:txBody>
          <a:bodyPr vert="horz" wrap="square" lIns="91440" tIns="45720" rIns="91440" bIns="45720" numCol="1" anchor="ctr" anchorCtr="0" compatLnSpc="1"/>
          <a:lstStyle/>
          <a:p>
            <a:pPr algn="ctr"/>
            <a:r>
              <a:rPr lang="zh-CN" altLang="en-US" sz="3200" b="1">
                <a:solidFill>
                  <a:schemeClr val="bg1"/>
                </a:solidFill>
              </a:rPr>
              <a:t>设问法</a:t>
            </a:r>
            <a:endParaRPr lang="zh-CN" altLang="en-US" sz="3200" b="1">
              <a:solidFill>
                <a:schemeClr val="bg1"/>
              </a:solidFill>
            </a:endParaRPr>
          </a:p>
        </p:txBody>
      </p:sp>
      <p:sp>
        <p:nvSpPr>
          <p:cNvPr id="3" name="Oval 18"/>
          <p:cNvSpPr/>
          <p:nvPr/>
        </p:nvSpPr>
        <p:spPr>
          <a:xfrm>
            <a:off x="8351520" y="2126615"/>
            <a:ext cx="2978785" cy="2722880"/>
          </a:xfrm>
          <a:prstGeom prst="ellipse">
            <a:avLst/>
          </a:prstGeom>
          <a:solidFill>
            <a:srgbClr val="7CBBC6"/>
          </a:solidFill>
          <a:ln w="762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l">
              <a:buClrTx/>
              <a:buSzTx/>
              <a:buFontTx/>
            </a:pPr>
            <a:r>
              <a:rPr lang="en-US" sz="2800">
                <a:latin typeface="Cooper Black" panose="0208090404030B020404" charset="0"/>
                <a:cs typeface="Cooper Black" panose="0208090404030B020404" charset="0"/>
              </a:rPr>
              <a:t>Did the doctor find out my hesitation?</a:t>
            </a:r>
            <a:endParaRPr lang="en-US" sz="2800">
              <a:latin typeface="Cooper Black" panose="0208090404030B020404" charset="0"/>
              <a:cs typeface="Cooper Black" panose="0208090404030B020404" charset="0"/>
            </a:endParaRPr>
          </a:p>
        </p:txBody>
      </p:sp>
      <p:sp>
        <p:nvSpPr>
          <p:cNvPr id="92" name="Oval 16"/>
          <p:cNvSpPr/>
          <p:nvPr/>
        </p:nvSpPr>
        <p:spPr>
          <a:xfrm>
            <a:off x="833120" y="2244090"/>
            <a:ext cx="2687320" cy="2456180"/>
          </a:xfrm>
          <a:prstGeom prst="ellipse">
            <a:avLst/>
          </a:prstGeom>
          <a:solidFill>
            <a:srgbClr val="565FA9"/>
          </a:solidFill>
          <a:ln w="762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l"/>
            <a:r>
              <a:rPr lang="en-US" sz="2800">
                <a:latin typeface="Cooper Black" panose="0208090404030B020404" charset="0"/>
                <a:cs typeface="Cooper Black" panose="0208090404030B020404" charset="0"/>
              </a:rPr>
              <a:t>What did I think about?</a:t>
            </a:r>
            <a:endParaRPr lang="en-US" sz="2800">
              <a:latin typeface="Cooper Black" panose="0208090404030B020404" charset="0"/>
              <a:cs typeface="Cooper Black" panose="0208090404030B020404" charset="0"/>
            </a:endParaRPr>
          </a:p>
        </p:txBody>
      </p:sp>
      <p:sp>
        <p:nvSpPr>
          <p:cNvPr id="97" name="Oval 14"/>
          <p:cNvSpPr/>
          <p:nvPr/>
        </p:nvSpPr>
        <p:spPr>
          <a:xfrm>
            <a:off x="5679440" y="2286000"/>
            <a:ext cx="2853690" cy="2563495"/>
          </a:xfrm>
          <a:prstGeom prst="ellipse">
            <a:avLst/>
          </a:prstGeom>
          <a:solidFill>
            <a:srgbClr val="565FA9"/>
          </a:solidFill>
          <a:ln w="762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l"/>
            <a:r>
              <a:rPr lang="en-US" sz="2800">
                <a:latin typeface="Cooper Black" panose="0208090404030B020404" charset="0"/>
                <a:cs typeface="Cooper Black" panose="0208090404030B020404" charset="0"/>
              </a:rPr>
              <a:t>What was stopping me?</a:t>
            </a:r>
            <a:endParaRPr lang="en-US" sz="2800">
              <a:latin typeface="Cooper Black" panose="0208090404030B020404" charset="0"/>
              <a:cs typeface="Cooper Black" panose="0208090404030B020404" charset="0"/>
            </a:endParaRPr>
          </a:p>
        </p:txBody>
      </p:sp>
      <p:sp>
        <p:nvSpPr>
          <p:cNvPr id="102" name="Oval 17"/>
          <p:cNvSpPr/>
          <p:nvPr/>
        </p:nvSpPr>
        <p:spPr>
          <a:xfrm>
            <a:off x="3266440" y="2286000"/>
            <a:ext cx="2607310" cy="2456180"/>
          </a:xfrm>
          <a:prstGeom prst="ellipse">
            <a:avLst/>
          </a:prstGeom>
          <a:solidFill>
            <a:srgbClr val="7CBBC6"/>
          </a:solidFill>
          <a:ln w="762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l"/>
            <a:r>
              <a:rPr lang="en-US" sz="2800">
                <a:latin typeface="Cooper Black" panose="0208090404030B020404" charset="0"/>
                <a:cs typeface="Cooper Black" panose="0208090404030B020404" charset="0"/>
              </a:rPr>
              <a:t>Did I want to change?</a:t>
            </a:r>
            <a:endParaRPr lang="en-US" sz="2800">
              <a:latin typeface="Cooper Black" panose="0208090404030B020404" charset="0"/>
              <a:cs typeface="Cooper Black" panose="0208090404030B020404" charset="0"/>
            </a:endParaRPr>
          </a:p>
        </p:txBody>
      </p:sp>
      <p:cxnSp>
        <p:nvCxnSpPr>
          <p:cNvPr id="78" name="直接连接符 77"/>
          <p:cNvCxnSpPr/>
          <p:nvPr>
            <p:custDataLst>
              <p:tags r:id="rId1"/>
            </p:custDataLst>
          </p:nvPr>
        </p:nvCxnSpPr>
        <p:spPr>
          <a:xfrm flipH="1" flipV="1">
            <a:off x="495700" y="5506946"/>
            <a:ext cx="10432415" cy="2540"/>
          </a:xfrm>
          <a:prstGeom prst="line">
            <a:avLst/>
          </a:prstGeom>
          <a:solidFill>
            <a:schemeClr val="accent1"/>
          </a:solidFill>
          <a:ln>
            <a:solidFill>
              <a:srgbClr val="7CBBC6"/>
            </a:solidFill>
          </a:ln>
          <a:effectLst/>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95935" y="5031740"/>
            <a:ext cx="11483975" cy="953135"/>
          </a:xfrm>
          <a:prstGeom prst="rect">
            <a:avLst/>
          </a:prstGeom>
          <a:noFill/>
        </p:spPr>
        <p:txBody>
          <a:bodyPr wrap="square" rtlCol="0" anchor="t">
            <a:spAutoFit/>
          </a:bodyPr>
          <a:lstStyle/>
          <a:p>
            <a:r>
              <a:rPr lang="en-US" altLang="zh-CN" sz="2800" b="1" kern="0" noProof="0">
                <a:ln>
                  <a:noFill/>
                </a:ln>
                <a:solidFill>
                  <a:srgbClr val="7CBBC6"/>
                </a:solidFill>
                <a:effectLst/>
                <a:uLnTx/>
                <a:uFillTx/>
                <a:latin typeface="Cooper Black" panose="0208090404030B020404" charset="0"/>
                <a:cs typeface="Cooper Black" panose="0208090404030B020404" charset="0"/>
                <a:sym typeface="+mn-ea"/>
              </a:rPr>
              <a:t>Para 2: “Exercising alone is hard. Why not: try some team sports?” the doctor suggested.</a:t>
            </a:r>
            <a:endParaRPr lang="en-US" altLang="zh-CN" sz="2800" b="1" kern="0" noProof="0">
              <a:ln>
                <a:noFill/>
              </a:ln>
              <a:solidFill>
                <a:srgbClr val="7CBBC6"/>
              </a:solidFill>
              <a:effectLst/>
              <a:uLnTx/>
              <a:uFillTx/>
              <a:latin typeface="Cooper Black" panose="0208090404030B020404" charset="0"/>
              <a:cs typeface="Cooper Black" panose="0208090404030B020404" charset="0"/>
              <a:sym typeface="+mn-ea"/>
            </a:endParaRPr>
          </a:p>
        </p:txBody>
      </p:sp>
      <p:cxnSp>
        <p:nvCxnSpPr>
          <p:cNvPr id="4" name="直接连接符 3"/>
          <p:cNvCxnSpPr/>
          <p:nvPr>
            <p:custDataLst>
              <p:tags r:id="rId2"/>
            </p:custDataLst>
          </p:nvPr>
        </p:nvCxnSpPr>
        <p:spPr>
          <a:xfrm flipH="1">
            <a:off x="495700" y="5969226"/>
            <a:ext cx="5763895" cy="13335"/>
          </a:xfrm>
          <a:prstGeom prst="line">
            <a:avLst/>
          </a:prstGeom>
          <a:solidFill>
            <a:schemeClr val="accent1"/>
          </a:solidFill>
          <a:ln>
            <a:solidFill>
              <a:srgbClr val="7CBBC6"/>
            </a:solidFill>
          </a:ln>
          <a:effectLst/>
        </p:spPr>
        <p:style>
          <a:lnRef idx="1">
            <a:schemeClr val="accent1"/>
          </a:lnRef>
          <a:fillRef idx="0">
            <a:schemeClr val="accent1"/>
          </a:fillRef>
          <a:effectRef idx="0">
            <a:schemeClr val="accent1"/>
          </a:effectRef>
          <a:fontRef idx="minor">
            <a:schemeClr val="tx1"/>
          </a:fontRef>
        </p:style>
      </p:cxnSp>
      <p:sp>
        <p:nvSpPr>
          <p:cNvPr id="5" name="圆角矩形 4"/>
          <p:cNvSpPr/>
          <p:nvPr/>
        </p:nvSpPr>
        <p:spPr>
          <a:xfrm>
            <a:off x="1982470" y="5031740"/>
            <a:ext cx="3140075" cy="523240"/>
          </a:xfrm>
          <a:prstGeom prst="roundRect">
            <a:avLst/>
          </a:prstGeom>
          <a:noFill/>
          <a:ln w="57150">
            <a:solidFill>
              <a:schemeClr val="accent5">
                <a:lumMod val="50000"/>
              </a:schemeClr>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P spid="46" grpId="1" animBg="1"/>
      <p:bldP spid="45" grpId="0" animBg="1"/>
      <p:bldP spid="45" grpId="1" animBg="1"/>
      <p:bldP spid="3" grpId="1" animBg="1"/>
      <p:bldP spid="92" grpId="0" animBg="1"/>
      <p:bldP spid="92" grpId="1" animBg="1"/>
      <p:bldP spid="97" grpId="1" animBg="1"/>
      <p:bldP spid="102" grpId="0" animBg="1"/>
      <p:bldP spid="102" grpId="1" animBg="1"/>
      <p:bldP spid="2" grpId="0"/>
      <p:bldP spid="2" grpId="1"/>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96000" y="410069"/>
            <a:ext cx="4626610" cy="1008380"/>
            <a:chOff x="505330" y="382077"/>
            <a:chExt cx="4626610" cy="1008380"/>
          </a:xfrm>
        </p:grpSpPr>
        <p:sp>
          <p:nvSpPr>
            <p:cNvPr id="16" name="椭圆 15"/>
            <p:cNvSpPr/>
            <p:nvPr/>
          </p:nvSpPr>
          <p:spPr>
            <a:xfrm>
              <a:off x="505330" y="429934"/>
              <a:ext cx="638810" cy="622300"/>
            </a:xfrm>
            <a:prstGeom prst="ellipse">
              <a:avLst/>
            </a:pr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字魂5号-无外润黑体" panose="00000500000000000000" pitchFamily="2" charset="-122"/>
                  <a:ea typeface="字魂5号-无外润黑体" panose="00000500000000000000" pitchFamily="2" charset="-122"/>
                </a:rPr>
                <a:t>3</a:t>
              </a:r>
              <a:endParaRPr lang="en-US" altLang="zh-CN" sz="2800">
                <a:latin typeface="字魂5号-无外润黑体" panose="00000500000000000000" pitchFamily="2" charset="-122"/>
                <a:ea typeface="字魂5号-无外润黑体" panose="00000500000000000000" pitchFamily="2" charset="-122"/>
              </a:endParaRPr>
            </a:p>
          </p:txBody>
        </p:sp>
        <p:sp>
          <p:nvSpPr>
            <p:cNvPr id="17" name="文本框 16"/>
            <p:cNvSpPr txBox="1"/>
            <p:nvPr/>
          </p:nvSpPr>
          <p:spPr>
            <a:xfrm>
              <a:off x="1144140" y="382077"/>
              <a:ext cx="3987800" cy="1008380"/>
            </a:xfrm>
            <a:prstGeom prst="rect">
              <a:avLst/>
            </a:prstGeom>
            <a:noFill/>
          </p:spPr>
          <p:txBody>
            <a:bodyPr wrap="square" rtlCol="0">
              <a:noAutofit/>
            </a:bodyPr>
            <a:lstStyle/>
            <a:p>
              <a:pPr algn="l">
                <a:buClrTx/>
                <a:buSzTx/>
                <a:buFontTx/>
              </a:pPr>
              <a:r>
                <a:rPr lang="en-US" altLang="zh-CN" sz="3200">
                  <a:latin typeface="Cooper Black" panose="0208090404030B020404" charset="0"/>
                  <a:ea typeface="字魂5号-无外润黑体" panose="00000500000000000000" pitchFamily="2" charset="-122"/>
                  <a:cs typeface="Cooper Black" panose="0208090404030B020404" charset="0"/>
                </a:rPr>
                <a:t>Plan your writing</a:t>
              </a:r>
              <a:endParaRPr lang="en-US" altLang="zh-CN" sz="3200">
                <a:latin typeface="Cooper Black" panose="0208090404030B020404" charset="0"/>
                <a:ea typeface="字魂5号-无外润黑体" panose="00000500000000000000" pitchFamily="2" charset="-122"/>
                <a:cs typeface="Cooper Black" panose="0208090404030B020404" charset="0"/>
              </a:endParaRPr>
            </a:p>
          </p:txBody>
        </p:sp>
      </p:grpSp>
      <p:sp>
        <p:nvSpPr>
          <p:cNvPr id="46" name="Freeform 5"/>
          <p:cNvSpPr/>
          <p:nvPr/>
        </p:nvSpPr>
        <p:spPr bwMode="auto">
          <a:xfrm>
            <a:off x="5122545" y="219710"/>
            <a:ext cx="2636520" cy="109728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565FA9"/>
          </a:solidFill>
          <a:ln w="9525" cap="flat">
            <a:noFill/>
            <a:prstDash val="solid"/>
            <a:miter lim="800000"/>
          </a:ln>
        </p:spPr>
        <p:txBody>
          <a:bodyPr vert="horz" wrap="square" lIns="91440" tIns="45720" rIns="91440" bIns="45720" numCol="1" anchor="ctr" anchorCtr="0" compatLnSpc="1"/>
          <a:lstStyle/>
          <a:p>
            <a:pPr algn="ctr"/>
            <a:r>
              <a:rPr lang="en-US" altLang="zh-CN" sz="3200" b="1">
                <a:solidFill>
                  <a:schemeClr val="bg1"/>
                </a:solidFill>
                <a:latin typeface="Cooper Black" panose="0208090404030B020404" charset="0"/>
                <a:cs typeface="Cooper Black" panose="0208090404030B020404" charset="0"/>
              </a:rPr>
              <a:t>consistency</a:t>
            </a:r>
            <a:endParaRPr lang="en-US" altLang="zh-CN" sz="3200" b="1">
              <a:solidFill>
                <a:schemeClr val="bg1"/>
              </a:solidFill>
              <a:latin typeface="Cooper Black" panose="0208090404030B020404" charset="0"/>
              <a:cs typeface="Cooper Black" panose="0208090404030B020404" charset="0"/>
            </a:endParaRPr>
          </a:p>
        </p:txBody>
      </p:sp>
      <p:sp>
        <p:nvSpPr>
          <p:cNvPr id="45" name="Freeform 5"/>
          <p:cNvSpPr/>
          <p:nvPr/>
        </p:nvSpPr>
        <p:spPr bwMode="auto">
          <a:xfrm>
            <a:off x="8059420" y="219710"/>
            <a:ext cx="2070735" cy="109728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7CBBC6"/>
          </a:solidFill>
          <a:ln w="9525" cap="flat">
            <a:noFill/>
            <a:prstDash val="solid"/>
            <a:miter lim="800000"/>
          </a:ln>
        </p:spPr>
        <p:txBody>
          <a:bodyPr vert="horz" wrap="square" lIns="91440" tIns="45720" rIns="91440" bIns="45720" numCol="1" anchor="ctr" anchorCtr="0" compatLnSpc="1"/>
          <a:lstStyle/>
          <a:p>
            <a:pPr algn="ctr"/>
            <a:r>
              <a:rPr lang="zh-CN" altLang="en-US" sz="3200" b="1">
                <a:solidFill>
                  <a:schemeClr val="bg1"/>
                </a:solidFill>
              </a:rPr>
              <a:t>设问法</a:t>
            </a:r>
            <a:endParaRPr lang="zh-CN" altLang="en-US" sz="3200" b="1">
              <a:solidFill>
                <a:schemeClr val="bg1"/>
              </a:solidFill>
            </a:endParaRPr>
          </a:p>
        </p:txBody>
      </p:sp>
      <p:sp>
        <p:nvSpPr>
          <p:cNvPr id="3" name="Oval 18"/>
          <p:cNvSpPr/>
          <p:nvPr/>
        </p:nvSpPr>
        <p:spPr>
          <a:xfrm>
            <a:off x="8194040" y="2465705"/>
            <a:ext cx="2814955" cy="2722880"/>
          </a:xfrm>
          <a:prstGeom prst="ellipse">
            <a:avLst/>
          </a:prstGeom>
          <a:solidFill>
            <a:srgbClr val="7CBBC6"/>
          </a:solidFill>
          <a:ln w="762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l">
              <a:buClrTx/>
              <a:buSzTx/>
              <a:buFontTx/>
            </a:pPr>
            <a:r>
              <a:rPr lang="en-US" sz="2800">
                <a:latin typeface="Cooper Black" panose="0208090404030B020404" charset="0"/>
                <a:cs typeface="Cooper Black" panose="0208090404030B020404" charset="0"/>
                <a:sym typeface="+mn-ea"/>
              </a:rPr>
              <a:t>How did I feel at the end ?</a:t>
            </a:r>
            <a:endParaRPr lang="en-US" sz="2800">
              <a:latin typeface="Cooper Black" panose="0208090404030B020404" charset="0"/>
              <a:cs typeface="Cooper Black" panose="0208090404030B020404" charset="0"/>
            </a:endParaRPr>
          </a:p>
        </p:txBody>
      </p:sp>
      <p:sp>
        <p:nvSpPr>
          <p:cNvPr id="92" name="Oval 16"/>
          <p:cNvSpPr/>
          <p:nvPr/>
        </p:nvSpPr>
        <p:spPr>
          <a:xfrm>
            <a:off x="755650" y="2670810"/>
            <a:ext cx="2687320" cy="2456180"/>
          </a:xfrm>
          <a:prstGeom prst="ellipse">
            <a:avLst/>
          </a:prstGeom>
          <a:solidFill>
            <a:srgbClr val="565FA9"/>
          </a:solidFill>
          <a:ln w="762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l"/>
            <a:r>
              <a:rPr lang="en-US" sz="2800">
                <a:latin typeface="Cooper Black" panose="0208090404030B020404" charset="0"/>
                <a:cs typeface="Cooper Black" panose="0208090404030B020404" charset="0"/>
              </a:rPr>
              <a:t>Did I want to join team sports?</a:t>
            </a:r>
            <a:endParaRPr lang="en-US" sz="2800">
              <a:latin typeface="Cooper Black" panose="0208090404030B020404" charset="0"/>
              <a:cs typeface="Cooper Black" panose="0208090404030B020404" charset="0"/>
            </a:endParaRPr>
          </a:p>
        </p:txBody>
      </p:sp>
      <p:sp>
        <p:nvSpPr>
          <p:cNvPr id="97" name="Oval 14"/>
          <p:cNvSpPr/>
          <p:nvPr/>
        </p:nvSpPr>
        <p:spPr>
          <a:xfrm>
            <a:off x="5601970" y="2712720"/>
            <a:ext cx="2853690" cy="2563495"/>
          </a:xfrm>
          <a:prstGeom prst="ellipse">
            <a:avLst/>
          </a:prstGeom>
          <a:solidFill>
            <a:srgbClr val="565FA9"/>
          </a:solidFill>
          <a:ln w="762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l"/>
            <a:r>
              <a:rPr lang="en-US" sz="2800">
                <a:latin typeface="Cooper Black" panose="0208090404030B020404" charset="0"/>
                <a:cs typeface="Cooper Black" panose="0208090404030B020404" charset="0"/>
              </a:rPr>
              <a:t>What’s the benefit?</a:t>
            </a:r>
            <a:endParaRPr lang="en-US" sz="2800">
              <a:latin typeface="Cooper Black" panose="0208090404030B020404" charset="0"/>
              <a:cs typeface="Cooper Black" panose="0208090404030B020404" charset="0"/>
            </a:endParaRPr>
          </a:p>
        </p:txBody>
      </p:sp>
      <p:sp>
        <p:nvSpPr>
          <p:cNvPr id="102" name="Oval 17"/>
          <p:cNvSpPr/>
          <p:nvPr/>
        </p:nvSpPr>
        <p:spPr>
          <a:xfrm>
            <a:off x="3188970" y="2712720"/>
            <a:ext cx="2607310" cy="2456180"/>
          </a:xfrm>
          <a:prstGeom prst="ellipse">
            <a:avLst/>
          </a:prstGeom>
          <a:solidFill>
            <a:srgbClr val="7CBBC6"/>
          </a:solidFill>
          <a:ln w="762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l"/>
            <a:r>
              <a:rPr lang="en-US" sz="2800">
                <a:latin typeface="Cooper Black" panose="0208090404030B020404" charset="0"/>
                <a:cs typeface="Cooper Black" panose="0208090404030B020404" charset="0"/>
              </a:rPr>
              <a:t>Which team sport?</a:t>
            </a:r>
            <a:endParaRPr lang="en-US" sz="2800">
              <a:latin typeface="Cooper Black" panose="0208090404030B020404" charset="0"/>
              <a:cs typeface="Cooper Black" panose="0208090404030B020404" charset="0"/>
            </a:endParaRPr>
          </a:p>
        </p:txBody>
      </p:sp>
      <p:cxnSp>
        <p:nvCxnSpPr>
          <p:cNvPr id="78" name="直接连接符 77"/>
          <p:cNvCxnSpPr/>
          <p:nvPr>
            <p:custDataLst>
              <p:tags r:id="rId1"/>
            </p:custDataLst>
          </p:nvPr>
        </p:nvCxnSpPr>
        <p:spPr>
          <a:xfrm flipH="1" flipV="1">
            <a:off x="495700" y="1795371"/>
            <a:ext cx="10432415" cy="2540"/>
          </a:xfrm>
          <a:prstGeom prst="line">
            <a:avLst/>
          </a:prstGeom>
          <a:solidFill>
            <a:schemeClr val="accent1"/>
          </a:solidFill>
          <a:ln>
            <a:solidFill>
              <a:srgbClr val="7CBBC6"/>
            </a:solidFill>
          </a:ln>
          <a:effectLst/>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37515" y="1332865"/>
            <a:ext cx="11483975" cy="953135"/>
          </a:xfrm>
          <a:prstGeom prst="rect">
            <a:avLst/>
          </a:prstGeom>
          <a:noFill/>
        </p:spPr>
        <p:txBody>
          <a:bodyPr wrap="square" rtlCol="0" anchor="t">
            <a:spAutoFit/>
          </a:bodyPr>
          <a:lstStyle/>
          <a:p>
            <a:r>
              <a:rPr lang="en-US" altLang="zh-CN" sz="2800" b="1" kern="0" noProof="0">
                <a:ln>
                  <a:noFill/>
                </a:ln>
                <a:solidFill>
                  <a:srgbClr val="7CBBC6"/>
                </a:solidFill>
                <a:effectLst/>
                <a:uLnTx/>
                <a:uFillTx/>
                <a:latin typeface="Cooper Black" panose="0208090404030B020404" charset="0"/>
                <a:cs typeface="Cooper Black" panose="0208090404030B020404" charset="0"/>
                <a:sym typeface="+mn-ea"/>
              </a:rPr>
              <a:t>Para 2: “Exercising alone is hard. Why not: try some team sports?” the doctor suggested.</a:t>
            </a:r>
            <a:endParaRPr lang="en-US" altLang="zh-CN" sz="2800" b="1" kern="0" noProof="0">
              <a:ln>
                <a:noFill/>
              </a:ln>
              <a:solidFill>
                <a:srgbClr val="7CBBC6"/>
              </a:solidFill>
              <a:effectLst/>
              <a:uLnTx/>
              <a:uFillTx/>
              <a:latin typeface="Cooper Black" panose="0208090404030B020404" charset="0"/>
              <a:cs typeface="Cooper Black" panose="0208090404030B020404" charset="0"/>
              <a:sym typeface="+mn-ea"/>
            </a:endParaRPr>
          </a:p>
        </p:txBody>
      </p:sp>
      <p:cxnSp>
        <p:nvCxnSpPr>
          <p:cNvPr id="4" name="直接连接符 3"/>
          <p:cNvCxnSpPr/>
          <p:nvPr>
            <p:custDataLst>
              <p:tags r:id="rId2"/>
            </p:custDataLst>
          </p:nvPr>
        </p:nvCxnSpPr>
        <p:spPr>
          <a:xfrm flipH="1">
            <a:off x="418230" y="2302101"/>
            <a:ext cx="5763895" cy="13335"/>
          </a:xfrm>
          <a:prstGeom prst="line">
            <a:avLst/>
          </a:prstGeom>
          <a:solidFill>
            <a:schemeClr val="accent1"/>
          </a:solidFill>
          <a:ln>
            <a:solidFill>
              <a:srgbClr val="7CBBC6"/>
            </a:solidFill>
          </a:ln>
          <a:effectLst/>
        </p:spPr>
        <p:style>
          <a:lnRef idx="1">
            <a:schemeClr val="accent1"/>
          </a:lnRef>
          <a:fillRef idx="0">
            <a:schemeClr val="accent1"/>
          </a:fillRef>
          <a:effectRef idx="0">
            <a:schemeClr val="accent1"/>
          </a:effectRef>
          <a:fontRef idx="minor">
            <a:schemeClr val="tx1"/>
          </a:fontRef>
        </p:style>
      </p:cxnSp>
      <p:sp>
        <p:nvSpPr>
          <p:cNvPr id="5" name="圆角矩形 4"/>
          <p:cNvSpPr/>
          <p:nvPr/>
        </p:nvSpPr>
        <p:spPr>
          <a:xfrm>
            <a:off x="1982470" y="1332865"/>
            <a:ext cx="3140075" cy="523240"/>
          </a:xfrm>
          <a:prstGeom prst="roundRect">
            <a:avLst/>
          </a:prstGeom>
          <a:noFill/>
          <a:ln w="57150">
            <a:solidFill>
              <a:schemeClr val="accent5">
                <a:lumMod val="50000"/>
              </a:schemeClr>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P spid="45" grpId="1" animBg="1"/>
      <p:bldP spid="3" grpId="0" animBg="1"/>
      <p:bldP spid="3" grpId="1" animBg="1"/>
      <p:bldP spid="92" grpId="0" animBg="1"/>
      <p:bldP spid="92" grpId="1" animBg="1"/>
      <p:bldP spid="97" grpId="0" animBg="1"/>
      <p:bldP spid="97" grpId="1" animBg="1"/>
      <p:bldP spid="102" grpId="0" animBg="1"/>
      <p:bldP spid="102" grpId="1" animBg="1"/>
      <p:bldP spid="2" grpId="1"/>
      <p:bldP spid="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形标注 1"/>
          <p:cNvSpPr/>
          <p:nvPr/>
        </p:nvSpPr>
        <p:spPr>
          <a:xfrm>
            <a:off x="5341620" y="614680"/>
            <a:ext cx="6657975" cy="5396865"/>
          </a:xfrm>
          <a:prstGeom prst="wedgeEllipseCallout">
            <a:avLst>
              <a:gd name="adj1" fmla="val -34453"/>
              <a:gd name="adj2" fmla="val 51376"/>
            </a:avLst>
          </a:prstGeom>
          <a:solidFill>
            <a:schemeClr val="bg1"/>
          </a:solidFill>
          <a:ln w="19050">
            <a:solidFill>
              <a:srgbClr val="629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6304915" y="1437640"/>
            <a:ext cx="638810" cy="622300"/>
          </a:xfrm>
          <a:prstGeom prst="ellipse">
            <a:avLst/>
          </a:pr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字魂5号-无外润黑体" panose="00000500000000000000" pitchFamily="2" charset="-122"/>
                <a:ea typeface="字魂5号-无外润黑体" panose="00000500000000000000" pitchFamily="2" charset="-122"/>
              </a:rPr>
              <a:t>1</a:t>
            </a:r>
            <a:endParaRPr lang="en-US" altLang="zh-CN" sz="2800">
              <a:latin typeface="字魂5号-无外润黑体" panose="00000500000000000000" pitchFamily="2" charset="-122"/>
              <a:ea typeface="字魂5号-无外润黑体" panose="00000500000000000000" pitchFamily="2" charset="-122"/>
            </a:endParaRPr>
          </a:p>
        </p:txBody>
      </p:sp>
      <p:sp>
        <p:nvSpPr>
          <p:cNvPr id="5" name="文本框 4"/>
          <p:cNvSpPr txBox="1"/>
          <p:nvPr/>
        </p:nvSpPr>
        <p:spPr>
          <a:xfrm>
            <a:off x="7205345" y="1442085"/>
            <a:ext cx="2640330" cy="583565"/>
          </a:xfrm>
          <a:prstGeom prst="rect">
            <a:avLst/>
          </a:prstGeom>
          <a:noFill/>
        </p:spPr>
        <p:txBody>
          <a:bodyPr wrap="square" rtlCol="0">
            <a:spAutoFit/>
          </a:bodyPr>
          <a:lstStyle/>
          <a:p>
            <a:r>
              <a:rPr lang="en-US" altLang="zh-CN" sz="3200">
                <a:latin typeface="Cooper Black" panose="0208090404030B020404" charset="0"/>
                <a:ea typeface="字魂5号-无外润黑体" panose="00000500000000000000" pitchFamily="2" charset="-122"/>
                <a:cs typeface="Cooper Black" panose="0208090404030B020404" charset="0"/>
              </a:rPr>
              <a:t>action</a:t>
            </a:r>
            <a:endParaRPr lang="en-US" altLang="zh-CN" sz="3200">
              <a:latin typeface="Cooper Black" panose="0208090404030B020404" charset="0"/>
              <a:ea typeface="字魂5号-无外润黑体" panose="00000500000000000000" pitchFamily="2" charset="-122"/>
              <a:cs typeface="Cooper Black" panose="0208090404030B020404" charset="0"/>
            </a:endParaRPr>
          </a:p>
        </p:txBody>
      </p:sp>
      <p:sp>
        <p:nvSpPr>
          <p:cNvPr id="7" name="椭圆 6"/>
          <p:cNvSpPr/>
          <p:nvPr/>
        </p:nvSpPr>
        <p:spPr>
          <a:xfrm>
            <a:off x="6304915" y="2339340"/>
            <a:ext cx="638810" cy="622300"/>
          </a:xfrm>
          <a:prstGeom prst="ellipse">
            <a:avLst/>
          </a:pr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字魂5号-无外润黑体" panose="00000500000000000000" pitchFamily="2" charset="-122"/>
                <a:ea typeface="字魂5号-无外润黑体" panose="00000500000000000000" pitchFamily="2" charset="-122"/>
              </a:rPr>
              <a:t>2</a:t>
            </a:r>
            <a:endParaRPr lang="en-US" altLang="zh-CN" sz="2800">
              <a:latin typeface="字魂5号-无外润黑体" panose="00000500000000000000" pitchFamily="2" charset="-122"/>
              <a:ea typeface="字魂5号-无外润黑体" panose="00000500000000000000" pitchFamily="2" charset="-122"/>
            </a:endParaRPr>
          </a:p>
        </p:txBody>
      </p:sp>
      <p:sp>
        <p:nvSpPr>
          <p:cNvPr id="8" name="文本框 7"/>
          <p:cNvSpPr txBox="1"/>
          <p:nvPr/>
        </p:nvSpPr>
        <p:spPr>
          <a:xfrm>
            <a:off x="7205345" y="2339340"/>
            <a:ext cx="2640330" cy="583565"/>
          </a:xfrm>
          <a:prstGeom prst="rect">
            <a:avLst/>
          </a:prstGeom>
          <a:noFill/>
        </p:spPr>
        <p:txBody>
          <a:bodyPr wrap="square" rtlCol="0">
            <a:spAutoFit/>
          </a:bodyPr>
          <a:lstStyle/>
          <a:p>
            <a:r>
              <a:rPr lang="en-US" altLang="zh-CN" sz="3200">
                <a:latin typeface="Cooper Black" panose="0208090404030B020404" charset="0"/>
                <a:ea typeface="字魂5号-无外润黑体" panose="00000500000000000000" pitchFamily="2" charset="-122"/>
                <a:cs typeface="Cooper Black" panose="0208090404030B020404" charset="0"/>
              </a:rPr>
              <a:t>response</a:t>
            </a:r>
            <a:endParaRPr lang="en-US" altLang="zh-CN" sz="3200">
              <a:latin typeface="Cooper Black" panose="0208090404030B020404" charset="0"/>
              <a:ea typeface="字魂5号-无外润黑体" panose="00000500000000000000" pitchFamily="2" charset="-122"/>
              <a:cs typeface="Cooper Black" panose="0208090404030B020404" charset="0"/>
            </a:endParaRPr>
          </a:p>
        </p:txBody>
      </p:sp>
      <p:sp>
        <p:nvSpPr>
          <p:cNvPr id="10" name="椭圆 9"/>
          <p:cNvSpPr/>
          <p:nvPr/>
        </p:nvSpPr>
        <p:spPr>
          <a:xfrm>
            <a:off x="6304915" y="3391535"/>
            <a:ext cx="638810" cy="622300"/>
          </a:xfrm>
          <a:prstGeom prst="ellipse">
            <a:avLst/>
          </a:pr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字魂5号-无外润黑体" panose="00000500000000000000" pitchFamily="2" charset="-122"/>
                <a:ea typeface="字魂5号-无外润黑体" panose="00000500000000000000" pitchFamily="2" charset="-122"/>
              </a:rPr>
              <a:t>3</a:t>
            </a:r>
            <a:endParaRPr lang="en-US" altLang="zh-CN" sz="2800">
              <a:latin typeface="字魂5号-无外润黑体" panose="00000500000000000000" pitchFamily="2" charset="-122"/>
              <a:ea typeface="字魂5号-无外润黑体" panose="00000500000000000000" pitchFamily="2" charset="-122"/>
            </a:endParaRPr>
          </a:p>
        </p:txBody>
      </p:sp>
      <p:sp>
        <p:nvSpPr>
          <p:cNvPr id="11" name="文本框 10"/>
          <p:cNvSpPr txBox="1"/>
          <p:nvPr/>
        </p:nvSpPr>
        <p:spPr>
          <a:xfrm>
            <a:off x="7205345" y="3391535"/>
            <a:ext cx="2640330" cy="583565"/>
          </a:xfrm>
          <a:prstGeom prst="rect">
            <a:avLst/>
          </a:prstGeom>
          <a:noFill/>
        </p:spPr>
        <p:txBody>
          <a:bodyPr wrap="square" rtlCol="0">
            <a:spAutoFit/>
          </a:bodyPr>
          <a:lstStyle/>
          <a:p>
            <a:r>
              <a:rPr lang="en-US" altLang="zh-CN" sz="3200">
                <a:latin typeface="Cooper Black" panose="0208090404030B020404" charset="0"/>
                <a:ea typeface="字魂5号-无外润黑体" panose="00000500000000000000" pitchFamily="2" charset="-122"/>
                <a:cs typeface="Cooper Black" panose="0208090404030B020404" charset="0"/>
              </a:rPr>
              <a:t>emotion</a:t>
            </a:r>
            <a:endParaRPr lang="en-US" altLang="zh-CN" sz="3200">
              <a:latin typeface="Cooper Black" panose="0208090404030B020404" charset="0"/>
              <a:ea typeface="字魂5号-无外润黑体" panose="00000500000000000000" pitchFamily="2" charset="-122"/>
              <a:cs typeface="Cooper Black" panose="0208090404030B020404" charset="0"/>
            </a:endParaRPr>
          </a:p>
        </p:txBody>
      </p:sp>
      <p:sp>
        <p:nvSpPr>
          <p:cNvPr id="13" name="椭圆 12"/>
          <p:cNvSpPr/>
          <p:nvPr/>
        </p:nvSpPr>
        <p:spPr>
          <a:xfrm>
            <a:off x="6304915" y="4399915"/>
            <a:ext cx="638810" cy="622300"/>
          </a:xfrm>
          <a:prstGeom prst="ellipse">
            <a:avLst/>
          </a:pr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字魂5号-无外润黑体" panose="00000500000000000000" pitchFamily="2" charset="-122"/>
                <a:ea typeface="字魂5号-无外润黑体" panose="00000500000000000000" pitchFamily="2" charset="-122"/>
              </a:rPr>
              <a:t>4</a:t>
            </a:r>
            <a:endParaRPr lang="en-US" altLang="zh-CN" sz="2800">
              <a:latin typeface="字魂5号-无外润黑体" panose="00000500000000000000" pitchFamily="2" charset="-122"/>
              <a:ea typeface="字魂5号-无外润黑体" panose="00000500000000000000" pitchFamily="2" charset="-122"/>
            </a:endParaRPr>
          </a:p>
        </p:txBody>
      </p:sp>
      <p:sp>
        <p:nvSpPr>
          <p:cNvPr id="14" name="文本框 13"/>
          <p:cNvSpPr txBox="1"/>
          <p:nvPr/>
        </p:nvSpPr>
        <p:spPr>
          <a:xfrm>
            <a:off x="7205345" y="4443730"/>
            <a:ext cx="4122420" cy="583565"/>
          </a:xfrm>
          <a:prstGeom prst="rect">
            <a:avLst/>
          </a:prstGeom>
          <a:noFill/>
        </p:spPr>
        <p:txBody>
          <a:bodyPr wrap="square" rtlCol="0">
            <a:spAutoFit/>
          </a:bodyPr>
          <a:lstStyle/>
          <a:p>
            <a:r>
              <a:rPr lang="en-US" altLang="zh-CN" sz="3200">
                <a:latin typeface="Cooper Black" panose="0208090404030B020404" charset="0"/>
                <a:ea typeface="字魂5号-无外润黑体" panose="00000500000000000000" pitchFamily="2" charset="-122"/>
                <a:cs typeface="Cooper Black" panose="0208090404030B020404" charset="0"/>
              </a:rPr>
              <a:t>inner monologue </a:t>
            </a:r>
            <a:endParaRPr lang="en-US" altLang="zh-CN" sz="3200">
              <a:latin typeface="Cooper Black" panose="0208090404030B020404" charset="0"/>
              <a:ea typeface="字魂5号-无外润黑体" panose="00000500000000000000" pitchFamily="2" charset="-122"/>
              <a:cs typeface="Cooper Black" panose="0208090404030B020404" charset="0"/>
            </a:endParaRPr>
          </a:p>
        </p:txBody>
      </p:sp>
      <p:pic>
        <p:nvPicPr>
          <p:cNvPr id="18" name="图片 17" descr="1"/>
          <p:cNvPicPr>
            <a:picLocks noChangeAspect="1"/>
          </p:cNvPicPr>
          <p:nvPr/>
        </p:nvPicPr>
        <p:blipFill>
          <a:blip r:embed="rId1">
            <a:lum bright="-6000" contrast="12000"/>
          </a:blip>
          <a:stretch>
            <a:fillRect/>
          </a:stretch>
        </p:blipFill>
        <p:spPr>
          <a:xfrm flipH="1">
            <a:off x="0" y="1374140"/>
            <a:ext cx="5881370" cy="5483860"/>
          </a:xfrm>
          <a:prstGeom prst="rect">
            <a:avLst/>
          </a:prstGeom>
        </p:spPr>
      </p:pic>
      <p:sp>
        <p:nvSpPr>
          <p:cNvPr id="3" name="文本框 2"/>
          <p:cNvSpPr txBox="1"/>
          <p:nvPr>
            <p:custDataLst>
              <p:tags r:id="rId2"/>
            </p:custDataLst>
          </p:nvPr>
        </p:nvSpPr>
        <p:spPr>
          <a:xfrm>
            <a:off x="2085975" y="346075"/>
            <a:ext cx="4010660" cy="922020"/>
          </a:xfrm>
          <a:prstGeom prst="rect">
            <a:avLst/>
          </a:prstGeom>
          <a:solidFill>
            <a:schemeClr val="bg1"/>
          </a:solidFill>
          <a:ln w="76200">
            <a:solidFill>
              <a:schemeClr val="bg1"/>
            </a:solidFill>
            <a:prstDash val="sysDot"/>
          </a:ln>
        </p:spPr>
        <p:style>
          <a:lnRef idx="2">
            <a:schemeClr val="accent1"/>
          </a:lnRef>
          <a:fillRef idx="0">
            <a:srgbClr val="FFFFFF"/>
          </a:fillRef>
          <a:effectRef idx="0">
            <a:srgbClr val="FFFFFF"/>
          </a:effectRef>
          <a:fontRef idx="minor">
            <a:schemeClr val="dk1"/>
          </a:fontRef>
        </p:style>
        <p:txBody>
          <a:bodyPr wrap="square" rtlCol="0">
            <a:spAutoFit/>
          </a:bodyPr>
          <a:lstStyle/>
          <a:p>
            <a:pPr algn="ctr"/>
            <a:r>
              <a:rPr lang="en-US" altLang="zh-CN" sz="5400" b="1">
                <a:solidFill>
                  <a:srgbClr val="565FA9"/>
                </a:solidFill>
                <a:latin typeface="Cooper Black" panose="0208090404030B020404" charset="0"/>
                <a:cs typeface="Cooper Black" panose="0208090404030B020404" charset="0"/>
              </a:rPr>
              <a:t>Langauage</a:t>
            </a:r>
            <a:endParaRPr lang="en-US" altLang="zh-CN" sz="5400" b="1">
              <a:solidFill>
                <a:srgbClr val="565FA9"/>
              </a:solidFill>
              <a:latin typeface="Cooper Black" panose="0208090404030B020404" charset="0"/>
              <a:cs typeface="Cooper Black" panose="0208090404030B020404" charset="0"/>
            </a:endParaRPr>
          </a:p>
        </p:txBody>
      </p:sp>
      <p:pic>
        <p:nvPicPr>
          <p:cNvPr id="19" name="图片 18" descr="3b333635353438323bf6b7d1c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7175" y="3308985"/>
            <a:ext cx="914400" cy="914400"/>
          </a:xfrm>
          <a:prstGeom prst="rect">
            <a:avLst/>
          </a:prstGeom>
        </p:spPr>
      </p:pic>
      <p:pic>
        <p:nvPicPr>
          <p:cNvPr id="21" name="图片 20" descr="3b333635353438323bf6b7d1c0"/>
          <p:cNvPicPr>
            <a:picLocks noChangeAspect="1"/>
          </p:cNvPicPr>
          <p:nvPr>
            <p:custDataLst>
              <p:tags r:id="rId5"/>
            </p:custDataLst>
          </p:nvPr>
        </p:nvPicPr>
        <p:blipFill>
          <a:blip r:embed="rId3">
            <a:extLst>
              <a:ext uri="{96DAC541-7B7A-43D3-8B79-37D633B846F1}">
                <asvg:svgBlip xmlns:asvg="http://schemas.microsoft.com/office/drawing/2016/SVG/main" r:embed="rId6"/>
              </a:ext>
            </a:extLst>
          </a:blip>
          <a:stretch>
            <a:fillRect/>
          </a:stretch>
        </p:blipFill>
        <p:spPr>
          <a:xfrm>
            <a:off x="10873105" y="4253865"/>
            <a:ext cx="914400" cy="914400"/>
          </a:xfrm>
          <a:prstGeom prst="rect">
            <a:avLst/>
          </a:prstGeom>
        </p:spPr>
      </p:pic>
      <p:pic>
        <p:nvPicPr>
          <p:cNvPr id="22" name="图片 21" descr="3b333635353438323bf6b7d1c0"/>
          <p:cNvPicPr>
            <a:picLocks noChangeAspect="1"/>
          </p:cNvPicPr>
          <p:nvPr>
            <p:custDataLst>
              <p:tags r:id="rId7"/>
            </p:custDataLst>
          </p:nvPr>
        </p:nvPicPr>
        <p:blipFill>
          <a:blip r:embed="rId3">
            <a:extLst>
              <a:ext uri="{96DAC541-7B7A-43D3-8B79-37D633B846F1}">
                <asvg:svgBlip xmlns:asvg="http://schemas.microsoft.com/office/drawing/2016/SVG/main" r:embed="rId6"/>
              </a:ext>
            </a:extLst>
          </a:blip>
          <a:stretch>
            <a:fillRect/>
          </a:stretch>
        </p:blipFill>
        <p:spPr>
          <a:xfrm>
            <a:off x="9274175" y="2173605"/>
            <a:ext cx="914400" cy="914400"/>
          </a:xfrm>
          <a:prstGeom prst="rect">
            <a:avLst/>
          </a:prstGeom>
        </p:spPr>
      </p:pic>
      <p:sp>
        <p:nvSpPr>
          <p:cNvPr id="23" name="文本框 22"/>
          <p:cNvSpPr txBox="1"/>
          <p:nvPr/>
        </p:nvSpPr>
        <p:spPr>
          <a:xfrm>
            <a:off x="6478905" y="-60960"/>
            <a:ext cx="4939665" cy="1568450"/>
          </a:xfrm>
          <a:prstGeom prst="rect">
            <a:avLst/>
          </a:prstGeom>
          <a:noFill/>
        </p:spPr>
        <p:txBody>
          <a:bodyPr wrap="square" rtlCol="0">
            <a:spAutoFit/>
          </a:bodyPr>
          <a:lstStyle/>
          <a:p>
            <a:r>
              <a:rPr lang="zh-CN" altLang="en-US" sz="4800">
                <a:solidFill>
                  <a:schemeClr val="accent5">
                    <a:lumMod val="50000"/>
                  </a:schemeClr>
                </a:solidFill>
                <a:highlight>
                  <a:srgbClr val="C0C0C0"/>
                </a:highlight>
                <a:latin typeface="Cooper Black" panose="0208090404030B020404" charset="0"/>
              </a:rPr>
              <a:t>要根据具体故事决定写作的重点</a:t>
            </a:r>
            <a:endParaRPr lang="zh-CN" altLang="en-US" sz="4800">
              <a:solidFill>
                <a:schemeClr val="accent5">
                  <a:lumMod val="50000"/>
                </a:schemeClr>
              </a:solidFill>
              <a:highlight>
                <a:srgbClr val="C0C0C0"/>
              </a:highlight>
              <a:latin typeface="Cooper Black" panose="0208090404030B020404" charset="0"/>
            </a:endParaRPr>
          </a:p>
        </p:txBody>
      </p:sp>
      <p:sp>
        <p:nvSpPr>
          <p:cNvPr id="24" name="文本框 23"/>
          <p:cNvSpPr txBox="1"/>
          <p:nvPr>
            <p:custDataLst>
              <p:tags r:id="rId8"/>
            </p:custDataLst>
          </p:nvPr>
        </p:nvSpPr>
        <p:spPr>
          <a:xfrm>
            <a:off x="383540" y="2339340"/>
            <a:ext cx="4610100" cy="3046095"/>
          </a:xfrm>
          <a:prstGeom prst="rect">
            <a:avLst/>
          </a:prstGeom>
          <a:noFill/>
        </p:spPr>
        <p:txBody>
          <a:bodyPr wrap="square" rtlCol="0">
            <a:spAutoFit/>
          </a:bodyPr>
          <a:lstStyle/>
          <a:p>
            <a:r>
              <a:rPr lang="zh-CN" altLang="en-US" sz="4800">
                <a:solidFill>
                  <a:schemeClr val="accent5">
                    <a:lumMod val="50000"/>
                  </a:schemeClr>
                </a:solidFill>
                <a:highlight>
                  <a:srgbClr val="C0C0C0"/>
                </a:highlight>
                <a:latin typeface="Cooper Black" panose="0208090404030B020404" charset="0"/>
              </a:rPr>
              <a:t>本文续写部分主要是自己的内心活动和同医生的少量互动</a:t>
            </a:r>
            <a:endParaRPr lang="zh-CN" altLang="en-US" sz="4800">
              <a:solidFill>
                <a:schemeClr val="accent5">
                  <a:lumMod val="50000"/>
                </a:schemeClr>
              </a:solidFill>
              <a:highlight>
                <a:srgbClr val="C0C0C0"/>
              </a:highlight>
              <a:latin typeface="Cooper Black" panose="0208090404030B02040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4" grpId="0"/>
      <p:bldP spid="2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96000" y="410069"/>
            <a:ext cx="9635490" cy="670157"/>
            <a:chOff x="505330" y="382077"/>
            <a:chExt cx="9635490" cy="670157"/>
          </a:xfrm>
        </p:grpSpPr>
        <p:sp>
          <p:nvSpPr>
            <p:cNvPr id="9" name="椭圆 8"/>
            <p:cNvSpPr/>
            <p:nvPr/>
          </p:nvSpPr>
          <p:spPr>
            <a:xfrm>
              <a:off x="505330" y="429934"/>
              <a:ext cx="638810" cy="622300"/>
            </a:xfrm>
            <a:prstGeom prst="ellipse">
              <a:avLst/>
            </a:pr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字魂5号-无外润黑体" panose="00000500000000000000" pitchFamily="2" charset="-122"/>
                  <a:ea typeface="字魂5号-无外润黑体" panose="00000500000000000000" pitchFamily="2" charset="-122"/>
                </a:rPr>
                <a:t>4</a:t>
              </a:r>
              <a:endParaRPr lang="en-US" altLang="zh-CN" sz="2800">
                <a:latin typeface="字魂5号-无外润黑体" panose="00000500000000000000" pitchFamily="2" charset="-122"/>
                <a:ea typeface="字魂5号-无外润黑体" panose="00000500000000000000" pitchFamily="2" charset="-122"/>
              </a:endParaRPr>
            </a:p>
          </p:txBody>
        </p:sp>
        <p:sp>
          <p:nvSpPr>
            <p:cNvPr id="10" name="文本框 9"/>
            <p:cNvSpPr txBox="1"/>
            <p:nvPr/>
          </p:nvSpPr>
          <p:spPr>
            <a:xfrm>
              <a:off x="1144140" y="382077"/>
              <a:ext cx="8996680" cy="583565"/>
            </a:xfrm>
            <a:prstGeom prst="rect">
              <a:avLst/>
            </a:prstGeom>
            <a:noFill/>
          </p:spPr>
          <p:txBody>
            <a:bodyPr wrap="square" rtlCol="0">
              <a:spAutoFit/>
            </a:bodyPr>
            <a:lstStyle/>
            <a:p>
              <a:r>
                <a:rPr lang="en-US" sz="3200">
                  <a:latin typeface="Cooper Black" panose="0208090404030B020404" charset="0"/>
                  <a:ea typeface="字魂5号-无外润黑体" panose="00000500000000000000" pitchFamily="2" charset="-122"/>
                </a:rPr>
                <a:t>Useful words and expressions:  response</a:t>
              </a:r>
              <a:endParaRPr lang="en-US" sz="3200">
                <a:latin typeface="Cooper Black" panose="0208090404030B020404" charset="0"/>
                <a:ea typeface="字魂5号-无外润黑体" panose="00000500000000000000" pitchFamily="2" charset="-122"/>
              </a:endParaRPr>
            </a:p>
          </p:txBody>
        </p:sp>
      </p:grpSp>
      <p:graphicFrame>
        <p:nvGraphicFramePr>
          <p:cNvPr id="7" name="表格 6"/>
          <p:cNvGraphicFramePr/>
          <p:nvPr>
            <p:custDataLst>
              <p:tags r:id="rId1"/>
            </p:custDataLst>
          </p:nvPr>
        </p:nvGraphicFramePr>
        <p:xfrm>
          <a:off x="501015" y="1393825"/>
          <a:ext cx="11157585" cy="4178935"/>
        </p:xfrm>
        <a:graphic>
          <a:graphicData uri="http://schemas.openxmlformats.org/drawingml/2006/table">
            <a:tbl>
              <a:tblPr firstRow="1" bandRow="1">
                <a:tableStyleId>{30F9D4DD-23FA-4A1F-B4F3-994118A7BB89}</a:tableStyleId>
              </a:tblPr>
              <a:tblGrid>
                <a:gridCol w="3334385"/>
                <a:gridCol w="7823200"/>
              </a:tblGrid>
              <a:tr h="1494155">
                <a:tc>
                  <a:txBody>
                    <a:bodyPr/>
                    <a:lstStyle/>
                    <a:p>
                      <a:pPr>
                        <a:buNone/>
                      </a:pPr>
                      <a:r>
                        <a:rPr lang="zh-CN" sz="2800">
                          <a:latin typeface="华光琥珀_CNKI" panose="02000500000000000000" charset="-122"/>
                          <a:ea typeface="华光琥珀_CNKI" panose="02000500000000000000" charset="-122"/>
                          <a:cs typeface="华光琥珀_CNKI" panose="02000500000000000000" charset="-122"/>
                        </a:rPr>
                        <a:t>迷茫</a:t>
                      </a:r>
                      <a:endParaRPr lang="zh-CN" sz="2800">
                        <a:latin typeface="华光琥珀_CNKI" panose="02000500000000000000" charset="-122"/>
                        <a:ea typeface="华光琥珀_CNKI" panose="02000500000000000000" charset="-122"/>
                        <a:cs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1302385">
                <a:tc>
                  <a:txBody>
                    <a:bodyPr/>
                    <a:lstStyle/>
                    <a:p>
                      <a:pPr>
                        <a:buNone/>
                      </a:pPr>
                      <a:r>
                        <a:rPr lang="zh-CN" altLang="en-US" sz="2800">
                          <a:latin typeface="华光琥珀_CNKI" panose="02000500000000000000" charset="-122"/>
                          <a:ea typeface="华光琥珀_CNKI" panose="02000500000000000000" charset="-122"/>
                        </a:rPr>
                        <a:t>冷静下来</a:t>
                      </a:r>
                      <a:endParaRPr lang="zh-CN" altLang="en-US" sz="2800">
                        <a:latin typeface="华光琥珀_CNKI" panose="02000500000000000000" charset="-122"/>
                        <a:ea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6415">
                <a:tc>
                  <a:txBody>
                    <a:bodyPr/>
                    <a:lstStyle/>
                    <a:p>
                      <a:pPr>
                        <a:buNone/>
                      </a:pPr>
                      <a:r>
                        <a:rPr lang="zh-CN" sz="2800">
                          <a:latin typeface="华光琥珀_CNKI" panose="02000500000000000000" charset="-122"/>
                          <a:ea typeface="华光琥珀_CNKI" panose="02000500000000000000" charset="-122"/>
                          <a:cs typeface="华光琥珀_CNKI" panose="02000500000000000000" charset="-122"/>
                        </a:rPr>
                        <a:t>对</a:t>
                      </a:r>
                      <a:r>
                        <a:rPr lang="en-US" altLang="zh-CN" sz="2800">
                          <a:latin typeface="华光琥珀_CNKI" panose="02000500000000000000" charset="-122"/>
                          <a:ea typeface="华光琥珀_CNKI" panose="02000500000000000000" charset="-122"/>
                          <a:cs typeface="华光琥珀_CNKI" panose="02000500000000000000" charset="-122"/>
                        </a:rPr>
                        <a:t>...</a:t>
                      </a:r>
                      <a:r>
                        <a:rPr lang="zh-CN" altLang="en-US" sz="2800">
                          <a:latin typeface="华光琥珀_CNKI" panose="02000500000000000000" charset="-122"/>
                          <a:ea typeface="华光琥珀_CNKI" panose="02000500000000000000" charset="-122"/>
                          <a:cs typeface="华光琥珀_CNKI" panose="02000500000000000000" charset="-122"/>
                        </a:rPr>
                        <a:t>感兴趣</a:t>
                      </a:r>
                      <a:endParaRPr lang="zh-CN" altLang="en-US" sz="2800">
                        <a:latin typeface="华光琥珀_CNKI" panose="02000500000000000000" charset="-122"/>
                        <a:ea typeface="华光琥珀_CNKI" panose="02000500000000000000" charset="-122"/>
                        <a:cs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855980">
                <a:tc>
                  <a:txBody>
                    <a:bodyPr/>
                    <a:lstStyle/>
                    <a:p>
                      <a:pPr>
                        <a:buNone/>
                      </a:pPr>
                      <a:r>
                        <a:rPr lang="zh-CN" altLang="en-US" sz="2800">
                          <a:latin typeface="华光琥珀_CNKI" panose="02000500000000000000" charset="-122"/>
                          <a:ea typeface="华光琥珀_CNKI" panose="02000500000000000000" charset="-122"/>
                        </a:rPr>
                        <a:t>迫不及待</a:t>
                      </a:r>
                      <a:r>
                        <a:rPr lang="en-US" altLang="zh-CN" sz="2800">
                          <a:latin typeface="华光琥珀_CNKI" panose="02000500000000000000" charset="-122"/>
                          <a:ea typeface="华光琥珀_CNKI" panose="02000500000000000000" charset="-122"/>
                        </a:rPr>
                        <a:t>,</a:t>
                      </a:r>
                      <a:r>
                        <a:rPr lang="zh-CN" altLang="en-US" sz="2800">
                          <a:latin typeface="华光琥珀_CNKI" panose="02000500000000000000" charset="-122"/>
                          <a:ea typeface="华光琥珀_CNKI" panose="02000500000000000000" charset="-122"/>
                        </a:rPr>
                        <a:t>控制不住</a:t>
                      </a:r>
                      <a:endParaRPr lang="zh-CN" altLang="en-US" sz="2800">
                        <a:latin typeface="华光琥珀_CNKI" panose="02000500000000000000" charset="-122"/>
                        <a:ea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bl>
          </a:graphicData>
        </a:graphic>
      </p:graphicFrame>
      <p:sp>
        <p:nvSpPr>
          <p:cNvPr id="13" name="文本框 12"/>
          <p:cNvSpPr txBox="1"/>
          <p:nvPr/>
        </p:nvSpPr>
        <p:spPr>
          <a:xfrm>
            <a:off x="3910965" y="1436370"/>
            <a:ext cx="7510780" cy="953135"/>
          </a:xfrm>
          <a:prstGeom prst="rect">
            <a:avLst/>
          </a:prstGeom>
          <a:noFill/>
        </p:spPr>
        <p:txBody>
          <a:bodyPr wrap="square" rtlCol="0">
            <a:spAutoFit/>
          </a:bodyPr>
          <a:lstStyle/>
          <a:p>
            <a:pPr>
              <a:buNone/>
            </a:pPr>
            <a:r>
              <a:rPr lang="en-US" altLang="zh-CN" sz="2800" b="1">
                <a:solidFill>
                  <a:srgbClr val="FF0000"/>
                </a:solidFill>
                <a:latin typeface="Cooper Black" panose="0208090404030B020404" charset="0"/>
                <a:cs typeface="Cooper Black" panose="0208090404030B020404" charset="0"/>
                <a:sym typeface="+mn-ea"/>
              </a:rPr>
              <a:t>My old habits</a:t>
            </a:r>
            <a:r>
              <a:rPr lang="en-US" altLang="zh-CN" sz="2800" b="1">
                <a:latin typeface="Cooper Black" panose="0208090404030B020404" charset="0"/>
                <a:cs typeface="Cooper Black" panose="0208090404030B020404" charset="0"/>
                <a:sym typeface="+mn-ea"/>
              </a:rPr>
              <a:t> started buzzing round in my head.</a:t>
            </a:r>
            <a:endParaRPr lang="en-US" altLang="zh-CN" sz="2800" b="1">
              <a:latin typeface="Cooper Black" panose="0208090404030B020404" charset="0"/>
              <a:cs typeface="Cooper Black" panose="0208090404030B020404" charset="0"/>
            </a:endParaRPr>
          </a:p>
        </p:txBody>
      </p:sp>
      <p:sp>
        <p:nvSpPr>
          <p:cNvPr id="14" name="文本框 13"/>
          <p:cNvSpPr txBox="1"/>
          <p:nvPr/>
        </p:nvSpPr>
        <p:spPr>
          <a:xfrm>
            <a:off x="3838575" y="2867025"/>
            <a:ext cx="7747635" cy="953135"/>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I was so stunned by what he’d said that I had to collect myself before I could reply.</a:t>
            </a:r>
            <a:endParaRPr lang="en-US" altLang="zh-CN" sz="2800" b="1">
              <a:latin typeface="Cooper Black" panose="0208090404030B020404" charset="0"/>
              <a:cs typeface="Cooper Black" panose="0208090404030B020404" charset="0"/>
            </a:endParaRPr>
          </a:p>
        </p:txBody>
      </p:sp>
      <p:sp>
        <p:nvSpPr>
          <p:cNvPr id="15" name="文本框 14"/>
          <p:cNvSpPr txBox="1"/>
          <p:nvPr/>
        </p:nvSpPr>
        <p:spPr>
          <a:xfrm>
            <a:off x="3838575" y="3705860"/>
            <a:ext cx="7820025" cy="521970"/>
          </a:xfrm>
          <a:prstGeom prst="rect">
            <a:avLst/>
          </a:prstGeom>
          <a:noFill/>
        </p:spPr>
        <p:txBody>
          <a:bodyPr wrap="square" rtlCol="0">
            <a:spAutoFit/>
          </a:bodyPr>
          <a:lstStyle/>
          <a:p>
            <a:pPr>
              <a:buNone/>
            </a:pPr>
            <a:r>
              <a:rPr lang="zh-CN" altLang="en-US" sz="2800" b="1">
                <a:latin typeface="Cooper Black" panose="0208090404030B020404" charset="0"/>
                <a:cs typeface="Cooper Black" panose="0208090404030B020404" charset="0"/>
                <a:sym typeface="+mn-ea"/>
              </a:rPr>
              <a:t>他的话吓得我目瞪口呆，我定了定神才能答上话。</a:t>
            </a:r>
            <a:r>
              <a:rPr lang="en-US" altLang="zh-CN" sz="2800" b="1">
                <a:latin typeface="Cooper Black" panose="0208090404030B020404" charset="0"/>
                <a:cs typeface="Cooper Black" panose="0208090404030B020404" charset="0"/>
                <a:sym typeface="+mn-ea"/>
              </a:rPr>
              <a:t> </a:t>
            </a:r>
            <a:endParaRPr lang="en-US" altLang="zh-CN" sz="2800" b="1">
              <a:latin typeface="Cooper Black" panose="0208090404030B020404" charset="0"/>
              <a:cs typeface="Cooper Black" panose="0208090404030B020404" charset="0"/>
            </a:endParaRPr>
          </a:p>
        </p:txBody>
      </p:sp>
      <p:sp>
        <p:nvSpPr>
          <p:cNvPr id="16" name="文本框 15"/>
          <p:cNvSpPr txBox="1"/>
          <p:nvPr/>
        </p:nvSpPr>
        <p:spPr>
          <a:xfrm>
            <a:off x="3910965" y="4167505"/>
            <a:ext cx="7675245"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The idea of... sparked sb interests.</a:t>
            </a:r>
            <a:endParaRPr lang="zh-CN" altLang="en-US" sz="2800" b="1">
              <a:latin typeface="Cooper Black" panose="0208090404030B020404" charset="0"/>
              <a:cs typeface="Cooper Black" panose="0208090404030B020404" charset="0"/>
              <a:sym typeface="+mn-ea"/>
            </a:endParaRPr>
          </a:p>
        </p:txBody>
      </p:sp>
      <p:sp>
        <p:nvSpPr>
          <p:cNvPr id="17" name="文本框 16"/>
          <p:cNvSpPr txBox="1"/>
          <p:nvPr/>
        </p:nvSpPr>
        <p:spPr>
          <a:xfrm>
            <a:off x="3910965" y="4619625"/>
            <a:ext cx="6096000" cy="953135"/>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I couldn’t wait to do </a:t>
            </a:r>
            <a:endParaRPr lang="en-US" altLang="zh-CN" sz="2800" b="1">
              <a:latin typeface="Cooper Black" panose="0208090404030B020404" charset="0"/>
              <a:cs typeface="Cooper Black" panose="0208090404030B020404" charset="0"/>
              <a:sym typeface="+mn-ea"/>
            </a:endParaRPr>
          </a:p>
          <a:p>
            <a:pPr>
              <a:buNone/>
            </a:pPr>
            <a:r>
              <a:rPr lang="en-US" altLang="zh-CN" sz="2800" b="1">
                <a:latin typeface="Cooper Black" panose="0208090404030B020404" charset="0"/>
                <a:cs typeface="Cooper Black" panose="0208090404030B020404" charset="0"/>
                <a:sym typeface="+mn-ea"/>
              </a:rPr>
              <a:t>I couldn’t help but do </a:t>
            </a:r>
            <a:endParaRPr lang="en-US" altLang="zh-CN" sz="2800" b="1">
              <a:latin typeface="Cooper Black" panose="0208090404030B020404" charset="0"/>
              <a:cs typeface="Cooper Black" panose="0208090404030B020404" charset="0"/>
            </a:endParaRPr>
          </a:p>
        </p:txBody>
      </p:sp>
      <p:sp>
        <p:nvSpPr>
          <p:cNvPr id="2" name="文本框 1"/>
          <p:cNvSpPr txBox="1"/>
          <p:nvPr/>
        </p:nvSpPr>
        <p:spPr>
          <a:xfrm>
            <a:off x="3910965" y="2304415"/>
            <a:ext cx="7510780" cy="521970"/>
          </a:xfrm>
          <a:prstGeom prst="rect">
            <a:avLst/>
          </a:prstGeom>
          <a:noFill/>
        </p:spPr>
        <p:txBody>
          <a:bodyPr wrap="square" rtlCol="0">
            <a:spAutoFit/>
          </a:bodyPr>
          <a:p>
            <a:pPr>
              <a:buNone/>
            </a:pPr>
            <a:r>
              <a:rPr lang="zh-CN" altLang="en-US" sz="2800" b="1">
                <a:latin typeface="Cooper Black" panose="0208090404030B020404" charset="0"/>
                <a:cs typeface="Cooper Black" panose="0208090404030B020404" charset="0"/>
              </a:rPr>
              <a:t>我的旧习惯一个个地在我的脑子里冒出来。</a:t>
            </a:r>
            <a:endParaRPr lang="zh-CN" altLang="en-US" sz="2800" b="1">
              <a:latin typeface="Cooper Black" panose="0208090404030B020404" charset="0"/>
              <a:cs typeface="Cooper Black" panose="0208090404030B020404" charset="0"/>
            </a:endParaRPr>
          </a:p>
        </p:txBody>
      </p:sp>
      <p:sp>
        <p:nvSpPr>
          <p:cNvPr id="3" name="圆角矩形标注 2"/>
          <p:cNvSpPr/>
          <p:nvPr/>
        </p:nvSpPr>
        <p:spPr>
          <a:xfrm>
            <a:off x="4792980" y="864235"/>
            <a:ext cx="2519045" cy="523240"/>
          </a:xfrm>
          <a:prstGeom prst="wedgeRoundRectCallout">
            <a:avLst>
              <a:gd name="adj1" fmla="val -40789"/>
              <a:gd name="adj2" fmla="val 83879"/>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rgbClr val="C00000"/>
                </a:solidFill>
              </a:rPr>
              <a:t>可以替换成其他内容换语境使用</a:t>
            </a:r>
            <a:endParaRPr lang="zh-CN" altLang="en-US" sz="2000" b="1">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p:bldP spid="2" grpId="1"/>
      <p:bldP spid="3" grpId="0" animBg="1"/>
      <p:bldP spid="3" grpId="1" animBg="1"/>
      <p:bldP spid="14" grpId="0"/>
      <p:bldP spid="14" grpId="1"/>
      <p:bldP spid="15" grpId="0"/>
      <p:bldP spid="15" grpId="1"/>
      <p:bldP spid="16" grpId="0"/>
      <p:bldP spid="16" grpId="1"/>
      <p:bldP spid="17" grpId="0"/>
      <p:bldP spid="1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96000" y="410069"/>
            <a:ext cx="9635490" cy="670157"/>
            <a:chOff x="505330" y="382077"/>
            <a:chExt cx="9635490" cy="670157"/>
          </a:xfrm>
        </p:grpSpPr>
        <p:sp>
          <p:nvSpPr>
            <p:cNvPr id="9" name="椭圆 8"/>
            <p:cNvSpPr/>
            <p:nvPr/>
          </p:nvSpPr>
          <p:spPr>
            <a:xfrm>
              <a:off x="505330" y="429934"/>
              <a:ext cx="638810" cy="622300"/>
            </a:xfrm>
            <a:prstGeom prst="ellipse">
              <a:avLst/>
            </a:pr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字魂5号-无外润黑体" panose="00000500000000000000" pitchFamily="2" charset="-122"/>
                  <a:ea typeface="字魂5号-无外润黑体" panose="00000500000000000000" pitchFamily="2" charset="-122"/>
                </a:rPr>
                <a:t>4</a:t>
              </a:r>
              <a:endParaRPr lang="en-US" altLang="zh-CN" sz="2800">
                <a:latin typeface="字魂5号-无外润黑体" panose="00000500000000000000" pitchFamily="2" charset="-122"/>
                <a:ea typeface="字魂5号-无外润黑体" panose="00000500000000000000" pitchFamily="2" charset="-122"/>
              </a:endParaRPr>
            </a:p>
          </p:txBody>
        </p:sp>
        <p:sp>
          <p:nvSpPr>
            <p:cNvPr id="10" name="文本框 9"/>
            <p:cNvSpPr txBox="1"/>
            <p:nvPr/>
          </p:nvSpPr>
          <p:spPr>
            <a:xfrm>
              <a:off x="1144140" y="382077"/>
              <a:ext cx="8996680" cy="583565"/>
            </a:xfrm>
            <a:prstGeom prst="rect">
              <a:avLst/>
            </a:prstGeom>
            <a:noFill/>
          </p:spPr>
          <p:txBody>
            <a:bodyPr wrap="square" rtlCol="0">
              <a:spAutoFit/>
            </a:bodyPr>
            <a:lstStyle/>
            <a:p>
              <a:r>
                <a:rPr lang="en-US" sz="3200">
                  <a:latin typeface="Cooper Black" panose="0208090404030B020404" charset="0"/>
                  <a:ea typeface="字魂5号-无外润黑体" panose="00000500000000000000" pitchFamily="2" charset="-122"/>
                </a:rPr>
                <a:t>Useful vocabularies:  </a:t>
              </a:r>
              <a:r>
                <a:rPr lang="en-US" altLang="zh-CN" sz="3200">
                  <a:latin typeface="Cooper Black" panose="0208090404030B020404" charset="0"/>
                  <a:ea typeface="字魂5号-无外润黑体" panose="00000500000000000000" pitchFamily="2" charset="-122"/>
                  <a:cs typeface="Cooper Black" panose="0208090404030B020404" charset="0"/>
                  <a:sym typeface="+mn-ea"/>
                </a:rPr>
                <a:t>emotion</a:t>
              </a:r>
              <a:endParaRPr lang="en-US" sz="3200">
                <a:latin typeface="Cooper Black" panose="0208090404030B020404" charset="0"/>
                <a:ea typeface="字魂5号-无外润黑体" panose="00000500000000000000" pitchFamily="2" charset="-122"/>
              </a:endParaRPr>
            </a:p>
          </p:txBody>
        </p:sp>
      </p:grpSp>
      <p:graphicFrame>
        <p:nvGraphicFramePr>
          <p:cNvPr id="7" name="表格 6"/>
          <p:cNvGraphicFramePr/>
          <p:nvPr>
            <p:custDataLst>
              <p:tags r:id="rId1"/>
            </p:custDataLst>
          </p:nvPr>
        </p:nvGraphicFramePr>
        <p:xfrm>
          <a:off x="888365" y="1368425"/>
          <a:ext cx="10770235" cy="3742055"/>
        </p:xfrm>
        <a:graphic>
          <a:graphicData uri="http://schemas.openxmlformats.org/drawingml/2006/table">
            <a:tbl>
              <a:tblPr firstRow="1" bandRow="1">
                <a:tableStyleId>{30F9D4DD-23FA-4A1F-B4F3-994118A7BB89}</a:tableStyleId>
              </a:tblPr>
              <a:tblGrid>
                <a:gridCol w="4023360"/>
                <a:gridCol w="6746875"/>
              </a:tblGrid>
              <a:tr h="582295">
                <a:tc>
                  <a:txBody>
                    <a:bodyPr/>
                    <a:lstStyle/>
                    <a:p>
                      <a:pPr>
                        <a:buNone/>
                      </a:pPr>
                      <a:r>
                        <a:rPr lang="zh-CN" altLang="en-US" sz="2800">
                          <a:latin typeface="华光琥珀_CNKI" panose="02000500000000000000" charset="-122"/>
                          <a:ea typeface="华光琥珀_CNKI" panose="02000500000000000000" charset="-122"/>
                          <a:cs typeface="华光琥珀_CNKI" panose="02000500000000000000" charset="-122"/>
                        </a:rPr>
                        <a:t>羞愧</a:t>
                      </a:r>
                      <a:endParaRPr lang="zh-CN" altLang="en-US" sz="2800">
                        <a:latin typeface="华光琥珀_CNKI" panose="02000500000000000000" charset="-122"/>
                        <a:ea typeface="华光琥珀_CNKI" panose="02000500000000000000" charset="-122"/>
                        <a:cs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7050">
                <a:tc>
                  <a:txBody>
                    <a:bodyPr/>
                    <a:lstStyle/>
                    <a:p>
                      <a:pPr>
                        <a:buNone/>
                      </a:pPr>
                      <a:r>
                        <a:rPr lang="zh-CN" altLang="en-US" sz="2800">
                          <a:latin typeface="华光琥珀_CNKI" panose="02000500000000000000" charset="-122"/>
                          <a:ea typeface="华光琥珀_CNKI" panose="02000500000000000000" charset="-122"/>
                          <a:sym typeface="+mn-ea"/>
                        </a:rPr>
                        <a:t>自我怀疑</a:t>
                      </a:r>
                      <a:endParaRPr lang="zh-CN" altLang="en-US" sz="2800">
                        <a:latin typeface="华光琥珀_CNKI" panose="02000500000000000000" charset="-122"/>
                        <a:ea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6415">
                <a:tc>
                  <a:txBody>
                    <a:bodyPr/>
                    <a:lstStyle/>
                    <a:p>
                      <a:pPr>
                        <a:buNone/>
                      </a:pPr>
                      <a:r>
                        <a:rPr lang="zh-CN" sz="2800">
                          <a:latin typeface="华光琥珀_CNKI" panose="02000500000000000000" charset="-122"/>
                          <a:ea typeface="华光琥珀_CNKI" panose="02000500000000000000" charset="-122"/>
                          <a:cs typeface="华光琥珀_CNKI" panose="02000500000000000000" charset="-122"/>
                        </a:rPr>
                        <a:t>后悔</a:t>
                      </a:r>
                      <a:endParaRPr lang="zh-CN" sz="2800">
                        <a:latin typeface="华光琥珀_CNKI" panose="02000500000000000000" charset="-122"/>
                        <a:ea typeface="华光琥珀_CNKI" panose="02000500000000000000" charset="-122"/>
                        <a:cs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6415">
                <a:tc>
                  <a:txBody>
                    <a:bodyPr/>
                    <a:lstStyle/>
                    <a:p>
                      <a:pPr>
                        <a:buNone/>
                      </a:pPr>
                      <a:r>
                        <a:rPr lang="zh-CN" altLang="en-US" sz="2800">
                          <a:latin typeface="华光琥珀_CNKI" panose="02000500000000000000" charset="-122"/>
                          <a:ea typeface="华光琥珀_CNKI" panose="02000500000000000000" charset="-122"/>
                        </a:rPr>
                        <a:t>犹豫</a:t>
                      </a:r>
                      <a:endParaRPr lang="zh-CN" altLang="en-US" sz="2800">
                        <a:latin typeface="华光琥珀_CNKI" panose="02000500000000000000" charset="-122"/>
                        <a:ea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6415">
                <a:tc>
                  <a:txBody>
                    <a:bodyPr/>
                    <a:lstStyle/>
                    <a:p>
                      <a:pPr>
                        <a:buNone/>
                      </a:pPr>
                      <a:r>
                        <a:rPr lang="zh-CN" altLang="en-US" sz="2800">
                          <a:latin typeface="华光琥珀_CNKI" panose="02000500000000000000" charset="-122"/>
                          <a:ea typeface="华光琥珀_CNKI" panose="02000500000000000000" charset="-122"/>
                        </a:rPr>
                        <a:t>感激</a:t>
                      </a:r>
                      <a:endParaRPr lang="zh-CN" altLang="en-US" sz="2800">
                        <a:latin typeface="华光琥珀_CNKI" panose="02000500000000000000" charset="-122"/>
                        <a:ea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7050">
                <a:tc>
                  <a:txBody>
                    <a:bodyPr/>
                    <a:lstStyle/>
                    <a:p>
                      <a:pPr>
                        <a:buNone/>
                      </a:pPr>
                      <a:r>
                        <a:rPr lang="zh-CN" altLang="en-US" sz="2800">
                          <a:latin typeface="华光琥珀_CNKI" panose="02000500000000000000" charset="-122"/>
                          <a:ea typeface="华光琥珀_CNKI" panose="02000500000000000000" charset="-122"/>
                          <a:cs typeface="华光琥珀_CNKI" panose="02000500000000000000" charset="-122"/>
                        </a:rPr>
                        <a:t>充满希望</a:t>
                      </a:r>
                      <a:endParaRPr lang="zh-CN" altLang="en-US" sz="2800">
                        <a:latin typeface="华光琥珀_CNKI" panose="02000500000000000000" charset="-122"/>
                        <a:ea typeface="华光琥珀_CNKI" panose="02000500000000000000" charset="-122"/>
                        <a:cs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6415">
                <a:tc>
                  <a:txBody>
                    <a:bodyPr/>
                    <a:lstStyle/>
                    <a:p>
                      <a:pPr>
                        <a:buNone/>
                      </a:pPr>
                      <a:r>
                        <a:rPr lang="zh-CN" altLang="en-US" sz="2800">
                          <a:latin typeface="华光琥珀_CNKI" panose="02000500000000000000" charset="-122"/>
                          <a:ea typeface="华光琥珀_CNKI" panose="02000500000000000000" charset="-122"/>
                        </a:rPr>
                        <a:t>受启发的</a:t>
                      </a:r>
                      <a:endParaRPr lang="zh-CN" altLang="en-US" sz="2800">
                        <a:latin typeface="华光琥珀_CNKI" panose="02000500000000000000" charset="-122"/>
                        <a:ea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bl>
          </a:graphicData>
        </a:graphic>
      </p:graphicFrame>
      <p:sp>
        <p:nvSpPr>
          <p:cNvPr id="13" name="文本框 12"/>
          <p:cNvSpPr txBox="1"/>
          <p:nvPr/>
        </p:nvSpPr>
        <p:spPr>
          <a:xfrm>
            <a:off x="4957445" y="1436370"/>
            <a:ext cx="6096000"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shameful (adj.)</a:t>
            </a:r>
            <a:endParaRPr lang="en-US" altLang="zh-CN" sz="2800" b="1">
              <a:latin typeface="Cooper Black" panose="0208090404030B020404" charset="0"/>
              <a:cs typeface="Cooper Black" panose="0208090404030B020404" charset="0"/>
            </a:endParaRPr>
          </a:p>
        </p:txBody>
      </p:sp>
      <p:sp>
        <p:nvSpPr>
          <p:cNvPr id="14" name="文本框 13"/>
          <p:cNvSpPr txBox="1"/>
          <p:nvPr/>
        </p:nvSpPr>
        <p:spPr>
          <a:xfrm>
            <a:off x="4957445" y="1958340"/>
            <a:ext cx="6096000"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self-doubt (n.)</a:t>
            </a:r>
            <a:endParaRPr lang="en-US" altLang="zh-CN" sz="2800" b="1">
              <a:latin typeface="Cooper Black" panose="0208090404030B020404" charset="0"/>
              <a:cs typeface="Cooper Black" panose="0208090404030B020404" charset="0"/>
              <a:sym typeface="+mn-ea"/>
            </a:endParaRPr>
          </a:p>
        </p:txBody>
      </p:sp>
      <p:sp>
        <p:nvSpPr>
          <p:cNvPr id="15" name="文本框 14"/>
          <p:cNvSpPr txBox="1"/>
          <p:nvPr/>
        </p:nvSpPr>
        <p:spPr>
          <a:xfrm>
            <a:off x="4957445" y="2480310"/>
            <a:ext cx="6096000" cy="953135"/>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regretful (adj.)</a:t>
            </a:r>
            <a:endParaRPr lang="en-US" altLang="zh-CN" sz="2800" b="1">
              <a:latin typeface="Cooper Black" panose="0208090404030B020404" charset="0"/>
              <a:cs typeface="Cooper Black" panose="0208090404030B020404" charset="0"/>
            </a:endParaRPr>
          </a:p>
          <a:p>
            <a:pPr>
              <a:buNone/>
            </a:pPr>
            <a:endParaRPr lang="en-US" altLang="zh-CN" sz="2800" b="1">
              <a:latin typeface="Cooper Black" panose="0208090404030B020404" charset="0"/>
              <a:cs typeface="Cooper Black" panose="0208090404030B020404" charset="0"/>
            </a:endParaRPr>
          </a:p>
        </p:txBody>
      </p:sp>
      <p:sp>
        <p:nvSpPr>
          <p:cNvPr id="16" name="文本框 15"/>
          <p:cNvSpPr txBox="1"/>
          <p:nvPr/>
        </p:nvSpPr>
        <p:spPr>
          <a:xfrm>
            <a:off x="4957445" y="3002280"/>
            <a:ext cx="6096000" cy="953135"/>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hesitated (adj.)</a:t>
            </a:r>
            <a:endParaRPr lang="en-US" altLang="zh-CN" sz="2800" b="1">
              <a:latin typeface="Cooper Black" panose="0208090404030B020404" charset="0"/>
              <a:cs typeface="Cooper Black" panose="0208090404030B020404" charset="0"/>
            </a:endParaRPr>
          </a:p>
          <a:p>
            <a:pPr>
              <a:buNone/>
            </a:pPr>
            <a:endParaRPr lang="en-US" altLang="zh-CN" sz="2800" b="1">
              <a:latin typeface="Cooper Black" panose="0208090404030B020404" charset="0"/>
              <a:cs typeface="Cooper Black" panose="0208090404030B020404" charset="0"/>
            </a:endParaRPr>
          </a:p>
        </p:txBody>
      </p:sp>
      <p:sp>
        <p:nvSpPr>
          <p:cNvPr id="17" name="文本框 16"/>
          <p:cNvSpPr txBox="1"/>
          <p:nvPr/>
        </p:nvSpPr>
        <p:spPr>
          <a:xfrm>
            <a:off x="4957445" y="3524250"/>
            <a:ext cx="6096000" cy="953135"/>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thankful/grateful (adj.)</a:t>
            </a:r>
            <a:endParaRPr lang="en-US" altLang="zh-CN" sz="2800" b="1">
              <a:latin typeface="Cooper Black" panose="0208090404030B020404" charset="0"/>
              <a:cs typeface="Cooper Black" panose="0208090404030B020404" charset="0"/>
            </a:endParaRPr>
          </a:p>
          <a:p>
            <a:pPr>
              <a:buNone/>
            </a:pPr>
            <a:endParaRPr lang="en-US" altLang="zh-CN" sz="2800" b="1">
              <a:latin typeface="Cooper Black" panose="0208090404030B020404" charset="0"/>
              <a:cs typeface="Cooper Black" panose="0208090404030B020404" charset="0"/>
            </a:endParaRPr>
          </a:p>
        </p:txBody>
      </p:sp>
      <p:sp>
        <p:nvSpPr>
          <p:cNvPr id="18" name="文本框 17"/>
          <p:cNvSpPr txBox="1"/>
          <p:nvPr/>
        </p:nvSpPr>
        <p:spPr>
          <a:xfrm>
            <a:off x="4957445" y="4046220"/>
            <a:ext cx="6096000" cy="953135"/>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hopeful (adj.)</a:t>
            </a:r>
            <a:endParaRPr lang="en-US" altLang="zh-CN" sz="2800" b="1">
              <a:latin typeface="Cooper Black" panose="0208090404030B020404" charset="0"/>
              <a:cs typeface="Cooper Black" panose="0208090404030B020404" charset="0"/>
            </a:endParaRPr>
          </a:p>
          <a:p>
            <a:pPr>
              <a:buNone/>
            </a:pPr>
            <a:endParaRPr lang="en-US" altLang="zh-CN" sz="2800" b="1">
              <a:latin typeface="Cooper Black" panose="0208090404030B020404" charset="0"/>
              <a:cs typeface="Cooper Black" panose="0208090404030B020404" charset="0"/>
            </a:endParaRPr>
          </a:p>
        </p:txBody>
      </p:sp>
      <p:sp>
        <p:nvSpPr>
          <p:cNvPr id="19" name="文本框 18"/>
          <p:cNvSpPr txBox="1"/>
          <p:nvPr/>
        </p:nvSpPr>
        <p:spPr>
          <a:xfrm>
            <a:off x="4957445" y="4568190"/>
            <a:ext cx="6096000"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inspired (adj.)</a:t>
            </a:r>
            <a:endParaRPr lang="en-US" altLang="zh-CN" sz="2800" b="1">
              <a:latin typeface="Cooper Black" panose="0208090404030B020404" charset="0"/>
              <a:cs typeface="Cooper Black" panose="0208090404030B02040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1">
            <a:lum bright="-6000" contrast="12000"/>
          </a:blip>
          <a:stretch>
            <a:fillRect/>
          </a:stretch>
        </p:blipFill>
        <p:spPr>
          <a:xfrm>
            <a:off x="6327140" y="1374140"/>
            <a:ext cx="5881370" cy="5483860"/>
          </a:xfrm>
          <a:prstGeom prst="rect">
            <a:avLst/>
          </a:prstGeom>
        </p:spPr>
      </p:pic>
      <p:sp>
        <p:nvSpPr>
          <p:cNvPr id="4" name="任意多边形 3"/>
          <p:cNvSpPr/>
          <p:nvPr/>
        </p:nvSpPr>
        <p:spPr>
          <a:xfrm>
            <a:off x="1356995" y="1374140"/>
            <a:ext cx="4058285" cy="736600"/>
          </a:xfrm>
          <a:custGeom>
            <a:avLst/>
            <a:gdLst/>
            <a:ahLst/>
            <a:cxnLst>
              <a:cxn ang="3">
                <a:pos x="hc" y="t"/>
              </a:cxn>
              <a:cxn ang="cd2">
                <a:pos x="l" y="vc"/>
              </a:cxn>
              <a:cxn ang="cd4">
                <a:pos x="hc" y="b"/>
              </a:cxn>
              <a:cxn ang="0">
                <a:pos x="r" y="vc"/>
              </a:cxn>
            </a:cxnLst>
            <a:rect l="l" t="t" r="r" b="b"/>
            <a:pathLst>
              <a:path w="5412" h="1001">
                <a:moveTo>
                  <a:pt x="458" y="0"/>
                </a:moveTo>
                <a:lnTo>
                  <a:pt x="604" y="0"/>
                </a:lnTo>
                <a:lnTo>
                  <a:pt x="604" y="440"/>
                </a:lnTo>
                <a:lnTo>
                  <a:pt x="4817" y="440"/>
                </a:lnTo>
                <a:lnTo>
                  <a:pt x="4817" y="0"/>
                </a:lnTo>
                <a:lnTo>
                  <a:pt x="4963" y="0"/>
                </a:lnTo>
                <a:lnTo>
                  <a:pt x="4963" y="147"/>
                </a:lnTo>
                <a:lnTo>
                  <a:pt x="5108" y="147"/>
                </a:lnTo>
                <a:lnTo>
                  <a:pt x="5108" y="326"/>
                </a:lnTo>
                <a:lnTo>
                  <a:pt x="5254" y="326"/>
                </a:lnTo>
                <a:lnTo>
                  <a:pt x="5254" y="440"/>
                </a:lnTo>
                <a:lnTo>
                  <a:pt x="5412" y="440"/>
                </a:lnTo>
                <a:lnTo>
                  <a:pt x="5412" y="560"/>
                </a:lnTo>
                <a:lnTo>
                  <a:pt x="5254" y="560"/>
                </a:lnTo>
                <a:lnTo>
                  <a:pt x="5254" y="675"/>
                </a:lnTo>
                <a:lnTo>
                  <a:pt x="5108" y="675"/>
                </a:lnTo>
                <a:lnTo>
                  <a:pt x="5108" y="854"/>
                </a:lnTo>
                <a:lnTo>
                  <a:pt x="4963" y="854"/>
                </a:lnTo>
                <a:lnTo>
                  <a:pt x="4963" y="1001"/>
                </a:lnTo>
                <a:lnTo>
                  <a:pt x="4817" y="1001"/>
                </a:lnTo>
                <a:lnTo>
                  <a:pt x="4817" y="560"/>
                </a:lnTo>
                <a:lnTo>
                  <a:pt x="604" y="560"/>
                </a:lnTo>
                <a:lnTo>
                  <a:pt x="604" y="1001"/>
                </a:lnTo>
                <a:lnTo>
                  <a:pt x="458" y="1001"/>
                </a:lnTo>
                <a:lnTo>
                  <a:pt x="458" y="854"/>
                </a:lnTo>
                <a:lnTo>
                  <a:pt x="313" y="854"/>
                </a:lnTo>
                <a:lnTo>
                  <a:pt x="313" y="675"/>
                </a:lnTo>
                <a:lnTo>
                  <a:pt x="167" y="675"/>
                </a:lnTo>
                <a:lnTo>
                  <a:pt x="167" y="560"/>
                </a:lnTo>
                <a:lnTo>
                  <a:pt x="0" y="560"/>
                </a:lnTo>
                <a:lnTo>
                  <a:pt x="0" y="440"/>
                </a:lnTo>
                <a:lnTo>
                  <a:pt x="167" y="440"/>
                </a:lnTo>
                <a:lnTo>
                  <a:pt x="167" y="326"/>
                </a:lnTo>
                <a:lnTo>
                  <a:pt x="313" y="326"/>
                </a:lnTo>
                <a:lnTo>
                  <a:pt x="313" y="147"/>
                </a:lnTo>
                <a:lnTo>
                  <a:pt x="458" y="147"/>
                </a:lnTo>
                <a:lnTo>
                  <a:pt x="458" y="0"/>
                </a:lnTo>
                <a:close/>
              </a:path>
            </a:pathLst>
          </a:custGeom>
          <a:solidFill>
            <a:srgbClr val="7CBBC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A863C"/>
              </a:solidFill>
            </a:endParaRPr>
          </a:p>
        </p:txBody>
      </p:sp>
      <p:sp>
        <p:nvSpPr>
          <p:cNvPr id="6" name="文本框 5"/>
          <p:cNvSpPr txBox="1"/>
          <p:nvPr/>
        </p:nvSpPr>
        <p:spPr>
          <a:xfrm>
            <a:off x="-191770" y="2726055"/>
            <a:ext cx="7156450" cy="829945"/>
          </a:xfrm>
          <a:prstGeom prst="rect">
            <a:avLst/>
          </a:prstGeom>
          <a:noFill/>
        </p:spPr>
        <p:txBody>
          <a:bodyPr wrap="square" rtlCol="0">
            <a:spAutoFit/>
          </a:bodyPr>
          <a:lstStyle/>
          <a:p>
            <a:pPr algn="ctr"/>
            <a:r>
              <a:rPr lang="zh-CN" altLang="en-US" sz="4800">
                <a:solidFill>
                  <a:srgbClr val="565FA9"/>
                </a:solidFill>
                <a:latin typeface="Cooper Black" panose="0208090404030B020404" charset="0"/>
                <a:ea typeface="字魂5号-无外润黑体" panose="00000500000000000000" pitchFamily="2" charset="-122"/>
                <a:cs typeface="Cooper Black" panose="0208090404030B020404" charset="0"/>
              </a:rPr>
              <a:t>福州市2024届高三一模</a:t>
            </a:r>
            <a:endParaRPr lang="zh-CN" altLang="en-US" sz="4800">
              <a:solidFill>
                <a:srgbClr val="565FA9"/>
              </a:solidFill>
              <a:latin typeface="Cooper Black" panose="0208090404030B020404" charset="0"/>
              <a:ea typeface="字魂5号-无外润黑体" panose="00000500000000000000" pitchFamily="2" charset="-122"/>
              <a:cs typeface="Cooper Black" panose="0208090404030B020404" charset="0"/>
            </a:endParaRPr>
          </a:p>
        </p:txBody>
      </p:sp>
      <p:cxnSp>
        <p:nvCxnSpPr>
          <p:cNvPr id="7" name="直接连接符 6"/>
          <p:cNvCxnSpPr/>
          <p:nvPr/>
        </p:nvCxnSpPr>
        <p:spPr>
          <a:xfrm>
            <a:off x="292735" y="3739515"/>
            <a:ext cx="6104890" cy="0"/>
          </a:xfrm>
          <a:prstGeom prst="line">
            <a:avLst/>
          </a:prstGeom>
          <a:ln w="25400" cap="rnd">
            <a:solidFill>
              <a:schemeClr val="tx1">
                <a:lumMod val="95000"/>
                <a:lumOff val="5000"/>
              </a:schemeClr>
            </a:solidFill>
            <a:round/>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30505" y="3923030"/>
            <a:ext cx="6228715" cy="829945"/>
          </a:xfrm>
          <a:prstGeom prst="rect">
            <a:avLst/>
          </a:prstGeom>
          <a:noFill/>
        </p:spPr>
        <p:txBody>
          <a:bodyPr wrap="square" rtlCol="0" anchor="t">
            <a:spAutoFit/>
          </a:bodyPr>
          <a:lstStyle/>
          <a:p>
            <a:pPr algn="ctr">
              <a:lnSpc>
                <a:spcPct val="120000"/>
              </a:lnSpc>
            </a:pPr>
            <a:r>
              <a:rPr lang="zh-CN" altLang="en-US" sz="4000"/>
              <a:t>读后续写讲评</a:t>
            </a:r>
            <a:endParaRPr lang="zh-CN" altLang="en-US" sz="4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1500"/>
                            </p:stCondLst>
                            <p:childTnLst>
                              <p:par>
                                <p:cTn id="14" presetID="23" presetClass="entr" presetSubtype="16" fill="hold" nodeType="afterEffec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childTnLst>
                          </p:cTn>
                        </p:par>
                        <p:par>
                          <p:cTn id="18" fill="hold">
                            <p:stCondLst>
                              <p:cond delay="2000"/>
                            </p:stCondLst>
                            <p:childTnLst>
                              <p:par>
                                <p:cTn id="19" presetID="12" presetClass="entr" presetSubtype="4" fill="hold" grpId="1" nodeType="afterEffec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childTnLst>
                          </p:cTn>
                        </p:par>
                        <p:par>
                          <p:cTn id="23" fill="hold">
                            <p:stCondLst>
                              <p:cond delay="2500"/>
                            </p:stCondLst>
                            <p:childTnLst>
                              <p:par>
                                <p:cTn id="24" presetID="10" presetClass="entr" presetSubtype="0" fill="hold" grpId="2" nodeType="afterEffec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1"/>
      <p:bldP spid="8"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96000" y="410069"/>
            <a:ext cx="11398885" cy="670157"/>
            <a:chOff x="505330" y="382077"/>
            <a:chExt cx="11398885" cy="670157"/>
          </a:xfrm>
        </p:grpSpPr>
        <p:sp>
          <p:nvSpPr>
            <p:cNvPr id="9" name="椭圆 8"/>
            <p:cNvSpPr/>
            <p:nvPr/>
          </p:nvSpPr>
          <p:spPr>
            <a:xfrm>
              <a:off x="505330" y="429934"/>
              <a:ext cx="638810" cy="622300"/>
            </a:xfrm>
            <a:prstGeom prst="ellipse">
              <a:avLst/>
            </a:pr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字魂5号-无外润黑体" panose="00000500000000000000" pitchFamily="2" charset="-122"/>
                  <a:ea typeface="字魂5号-无外润黑体" panose="00000500000000000000" pitchFamily="2" charset="-122"/>
                </a:rPr>
                <a:t>4</a:t>
              </a:r>
              <a:endParaRPr lang="en-US" altLang="zh-CN" sz="2800">
                <a:latin typeface="字魂5号-无外润黑体" panose="00000500000000000000" pitchFamily="2" charset="-122"/>
                <a:ea typeface="字魂5号-无外润黑体" panose="00000500000000000000" pitchFamily="2" charset="-122"/>
              </a:endParaRPr>
            </a:p>
          </p:txBody>
        </p:sp>
        <p:sp>
          <p:nvSpPr>
            <p:cNvPr id="10" name="文本框 9"/>
            <p:cNvSpPr txBox="1"/>
            <p:nvPr/>
          </p:nvSpPr>
          <p:spPr>
            <a:xfrm>
              <a:off x="1144140" y="382077"/>
              <a:ext cx="10760075" cy="583565"/>
            </a:xfrm>
            <a:prstGeom prst="rect">
              <a:avLst/>
            </a:prstGeom>
            <a:noFill/>
          </p:spPr>
          <p:txBody>
            <a:bodyPr wrap="square" rtlCol="0">
              <a:spAutoFit/>
            </a:bodyPr>
            <a:lstStyle/>
            <a:p>
              <a:r>
                <a:rPr lang="en-US" sz="3200">
                  <a:latin typeface="Cooper Black" panose="0208090404030B020404" charset="0"/>
                  <a:ea typeface="字魂5号-无外润黑体" panose="00000500000000000000" pitchFamily="2" charset="-122"/>
                </a:rPr>
                <a:t> </a:t>
              </a:r>
              <a:r>
                <a:rPr lang="en-US" altLang="zh-CN" sz="3200">
                  <a:latin typeface="Cooper Black" panose="0208090404030B020404" charset="0"/>
                  <a:ea typeface="字魂5号-无外润黑体" panose="00000500000000000000" pitchFamily="2" charset="-122"/>
                  <a:cs typeface="Cooper Black" panose="0208090404030B020404" charset="0"/>
                  <a:sym typeface="+mn-ea"/>
                </a:rPr>
                <a:t>inner monologue -- </a:t>
              </a:r>
              <a:r>
                <a:rPr lang="zh-CN" altLang="en-US" sz="3200">
                  <a:latin typeface="Cooper Black" panose="0208090404030B020404" charset="0"/>
                  <a:ea typeface="字魂5号-无外润黑体" panose="00000500000000000000" pitchFamily="2" charset="-122"/>
                  <a:cs typeface="Cooper Black" panose="0208090404030B020404" charset="0"/>
                  <a:sym typeface="+mn-ea"/>
                </a:rPr>
                <a:t>内心独白：可以通过以下句型呈现</a:t>
              </a:r>
              <a:endParaRPr lang="zh-CN" altLang="en-US" sz="3200">
                <a:latin typeface="Cooper Black" panose="0208090404030B020404" charset="0"/>
                <a:ea typeface="字魂5号-无外润黑体" panose="00000500000000000000" pitchFamily="2" charset="-122"/>
                <a:cs typeface="Cooper Black" panose="0208090404030B020404" charset="0"/>
                <a:sym typeface="+mn-ea"/>
              </a:endParaRPr>
            </a:p>
          </p:txBody>
        </p:sp>
      </p:grpSp>
      <p:graphicFrame>
        <p:nvGraphicFramePr>
          <p:cNvPr id="7" name="表格 6"/>
          <p:cNvGraphicFramePr/>
          <p:nvPr>
            <p:custDataLst>
              <p:tags r:id="rId1"/>
            </p:custDataLst>
          </p:nvPr>
        </p:nvGraphicFramePr>
        <p:xfrm>
          <a:off x="598170" y="1334770"/>
          <a:ext cx="10924540" cy="4760595"/>
        </p:xfrm>
        <a:graphic>
          <a:graphicData uri="http://schemas.openxmlformats.org/drawingml/2006/table">
            <a:tbl>
              <a:tblPr firstRow="1" bandRow="1">
                <a:tableStyleId>{30F9D4DD-23FA-4A1F-B4F3-994118A7BB89}</a:tableStyleId>
              </a:tblPr>
              <a:tblGrid>
                <a:gridCol w="1978025"/>
                <a:gridCol w="8946515"/>
              </a:tblGrid>
              <a:tr h="611505">
                <a:tc>
                  <a:txBody>
                    <a:bodyPr/>
                    <a:p>
                      <a:pPr algn="ctr">
                        <a:buNone/>
                      </a:pPr>
                      <a:r>
                        <a:rPr lang="zh-CN" altLang="en-US" sz="2800">
                          <a:latin typeface="华光琥珀_CNKI" panose="02000500000000000000" charset="-122"/>
                          <a:ea typeface="华光琥珀_CNKI" panose="02000500000000000000" charset="-122"/>
                          <a:cs typeface="华光琥珀_CNKI" panose="02000500000000000000" charset="-122"/>
                        </a:rPr>
                        <a:t>句型</a:t>
                      </a:r>
                      <a:endParaRPr lang="zh-CN" altLang="en-US" sz="2800">
                        <a:latin typeface="华光琥珀_CNKI" panose="02000500000000000000" charset="-122"/>
                        <a:ea typeface="华光琥珀_CNKI" panose="02000500000000000000" charset="-122"/>
                        <a:cs typeface="华光琥珀_CNKI" panose="02000500000000000000" charset="-122"/>
                      </a:endParaRPr>
                    </a:p>
                  </a:txBody>
                  <a:tcPr/>
                </a:tc>
                <a:tc>
                  <a:txBody>
                    <a:bodyPr/>
                    <a:p>
                      <a:pPr algn="ctr">
                        <a:buClrTx/>
                        <a:buSzTx/>
                        <a:buFontTx/>
                        <a:buNone/>
                      </a:pPr>
                      <a:r>
                        <a:rPr lang="zh-CN" altLang="en-US" sz="2800">
                          <a:latin typeface="华光琥珀_CNKI" panose="02000500000000000000" charset="-122"/>
                          <a:ea typeface="华光琥珀_CNKI" panose="02000500000000000000" charset="-122"/>
                          <a:cs typeface="华光琥珀_CNKI" panose="02000500000000000000" charset="-122"/>
                        </a:rPr>
                        <a:t>例句</a:t>
                      </a:r>
                      <a:endParaRPr lang="zh-CN" altLang="en-US" sz="2800">
                        <a:latin typeface="华光琥珀_CNKI" panose="02000500000000000000" charset="-122"/>
                        <a:ea typeface="华光琥珀_CNKI" panose="02000500000000000000" charset="-122"/>
                        <a:cs typeface="华光琥珀_CNKI" panose="02000500000000000000" charset="-122"/>
                      </a:endParaRPr>
                    </a:p>
                  </a:txBody>
                  <a:tcPr/>
                </a:tc>
              </a:tr>
              <a:tr h="1047750">
                <a:tc>
                  <a:txBody>
                    <a:bodyPr/>
                    <a:p>
                      <a:pPr>
                        <a:buNone/>
                      </a:pPr>
                      <a:r>
                        <a:rPr lang="zh-CN" altLang="en-US" sz="2800">
                          <a:latin typeface="华光琥珀_CNKI" panose="02000500000000000000" charset="-122"/>
                          <a:ea typeface="华光琥珀_CNKI" panose="02000500000000000000" charset="-122"/>
                          <a:cs typeface="华光琥珀_CNKI" panose="02000500000000000000" charset="-122"/>
                        </a:rPr>
                        <a:t>陈述句</a:t>
                      </a:r>
                      <a:r>
                        <a:rPr lang="en-US" altLang="zh-CN" sz="2800">
                          <a:latin typeface="华光琥珀_CNKI" panose="02000500000000000000" charset="-122"/>
                          <a:ea typeface="华光琥珀_CNKI" panose="02000500000000000000" charset="-122"/>
                          <a:cs typeface="华光琥珀_CNKI" panose="02000500000000000000" charset="-122"/>
                        </a:rPr>
                        <a:t>(</a:t>
                      </a:r>
                      <a:r>
                        <a:rPr lang="zh-CN" altLang="en-US" sz="2800">
                          <a:latin typeface="华光琥珀_CNKI" panose="02000500000000000000" charset="-122"/>
                          <a:ea typeface="华光琥珀_CNKI" panose="02000500000000000000" charset="-122"/>
                          <a:cs typeface="华光琥珀_CNKI" panose="02000500000000000000" charset="-122"/>
                        </a:rPr>
                        <a:t>表示内心的语言、想法、决定</a:t>
                      </a:r>
                      <a:r>
                        <a:rPr lang="en-US" altLang="zh-CN" sz="2800">
                          <a:latin typeface="华光琥珀_CNKI" panose="02000500000000000000" charset="-122"/>
                          <a:ea typeface="华光琥珀_CNKI" panose="02000500000000000000" charset="-122"/>
                          <a:cs typeface="华光琥珀_CNKI" panose="02000500000000000000" charset="-122"/>
                        </a:rPr>
                        <a:t>)</a:t>
                      </a:r>
                      <a:endParaRPr lang="en-US" altLang="zh-CN" sz="2800">
                        <a:latin typeface="华光琥珀_CNKI" panose="02000500000000000000" charset="-122"/>
                        <a:ea typeface="华光琥珀_CNKI" panose="02000500000000000000" charset="-122"/>
                        <a:cs typeface="华光琥珀_CNKI" panose="02000500000000000000" charset="-122"/>
                      </a:endParaRPr>
                    </a:p>
                  </a:txBody>
                  <a:tcPr/>
                </a:tc>
                <a:tc>
                  <a:txBody>
                    <a:bodyPr/>
                    <a:p>
                      <a:pPr>
                        <a:buNone/>
                      </a:pPr>
                      <a:endParaRPr lang="en-US" altLang="zh-CN" sz="2800" b="1">
                        <a:latin typeface="Cooper Black" panose="0208090404030B020404" charset="0"/>
                        <a:cs typeface="Cooper Black" panose="0208090404030B020404" charset="0"/>
                      </a:endParaRPr>
                    </a:p>
                  </a:txBody>
                  <a:tcPr/>
                </a:tc>
              </a:tr>
              <a:tr h="979170">
                <a:tc>
                  <a:txBody>
                    <a:bodyPr/>
                    <a:lstStyle/>
                    <a:p>
                      <a:pPr>
                        <a:buNone/>
                      </a:pPr>
                      <a:r>
                        <a:rPr lang="zh-CN" altLang="en-US" sz="2800">
                          <a:latin typeface="华光琥珀_CNKI" panose="02000500000000000000" charset="-122"/>
                          <a:ea typeface="华光琥珀_CNKI" panose="02000500000000000000" charset="-122"/>
                          <a:cs typeface="华光琥珀_CNKI" panose="02000500000000000000" charset="-122"/>
                        </a:rPr>
                        <a:t>感叹句</a:t>
                      </a:r>
                      <a:endParaRPr lang="zh-CN" altLang="en-US" sz="2800">
                        <a:latin typeface="华光琥珀_CNKI" panose="02000500000000000000" charset="-122"/>
                        <a:ea typeface="华光琥珀_CNKI" panose="02000500000000000000" charset="-122"/>
                        <a:cs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7050">
                <a:tc>
                  <a:txBody>
                    <a:bodyPr/>
                    <a:lstStyle/>
                    <a:p>
                      <a:pPr>
                        <a:buNone/>
                      </a:pPr>
                      <a:r>
                        <a:rPr lang="zh-CN" altLang="en-US" sz="2800">
                          <a:latin typeface="华光琥珀_CNKI" panose="02000500000000000000" charset="-122"/>
                          <a:ea typeface="华光琥珀_CNKI" panose="02000500000000000000" charset="-122"/>
                        </a:rPr>
                        <a:t>疑问句（表达内心的困惑或者犹豫）</a:t>
                      </a:r>
                      <a:endParaRPr lang="zh-CN" altLang="en-US" sz="2800">
                        <a:latin typeface="华光琥珀_CNKI" panose="02000500000000000000" charset="-122"/>
                        <a:ea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bl>
          </a:graphicData>
        </a:graphic>
      </p:graphicFrame>
      <p:sp>
        <p:nvSpPr>
          <p:cNvPr id="13" name="文本框 12"/>
          <p:cNvSpPr txBox="1"/>
          <p:nvPr/>
        </p:nvSpPr>
        <p:spPr>
          <a:xfrm>
            <a:off x="2563495" y="3764280"/>
            <a:ext cx="8804275" cy="997585"/>
          </a:xfrm>
          <a:prstGeom prst="rect">
            <a:avLst/>
          </a:prstGeom>
          <a:noFill/>
        </p:spPr>
        <p:txBody>
          <a:bodyPr wrap="square" rtlCol="0">
            <a:noAutofit/>
          </a:bodyPr>
          <a:lstStyle/>
          <a:p>
            <a:pPr>
              <a:buNone/>
            </a:pPr>
            <a:r>
              <a:rPr lang="en-US" altLang="zh-CN" sz="2800" b="1">
                <a:latin typeface="Cooper Black" panose="0208090404030B020404" charset="0"/>
                <a:cs typeface="Cooper Black" panose="0208090404030B020404" charset="0"/>
                <a:sym typeface="+mn-ea"/>
              </a:rPr>
              <a:t>How lucky I was to have such a responsible doctor</a:t>
            </a:r>
            <a:r>
              <a:rPr lang="zh-CN" altLang="en-US" sz="2800" b="1">
                <a:latin typeface="Cooper Black" panose="0208090404030B020404" charset="0"/>
                <a:cs typeface="Cooper Black" panose="0208090404030B020404" charset="0"/>
                <a:sym typeface="+mn-ea"/>
              </a:rPr>
              <a:t>！</a:t>
            </a:r>
            <a:endParaRPr lang="zh-CN" altLang="en-US" sz="2800" b="1">
              <a:latin typeface="Cooper Black" panose="0208090404030B020404" charset="0"/>
              <a:cs typeface="Cooper Black" panose="0208090404030B020404" charset="0"/>
              <a:sym typeface="+mn-ea"/>
            </a:endParaRPr>
          </a:p>
        </p:txBody>
      </p:sp>
      <p:sp>
        <p:nvSpPr>
          <p:cNvPr id="14" name="文本框 13"/>
          <p:cNvSpPr txBox="1"/>
          <p:nvPr/>
        </p:nvSpPr>
        <p:spPr>
          <a:xfrm>
            <a:off x="2943225" y="5247640"/>
            <a:ext cx="6096000"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What if I couldn’t persist? </a:t>
            </a:r>
            <a:endParaRPr lang="en-US" altLang="zh-CN" sz="2800" b="1">
              <a:latin typeface="Cooper Black" panose="0208090404030B020404" charset="0"/>
              <a:cs typeface="Cooper Black" panose="0208090404030B020404" charset="0"/>
              <a:sym typeface="+mn-ea"/>
            </a:endParaRPr>
          </a:p>
        </p:txBody>
      </p:sp>
      <p:sp>
        <p:nvSpPr>
          <p:cNvPr id="2" name="文本框 1"/>
          <p:cNvSpPr txBox="1"/>
          <p:nvPr>
            <p:custDataLst>
              <p:tags r:id="rId2"/>
            </p:custDataLst>
          </p:nvPr>
        </p:nvSpPr>
        <p:spPr>
          <a:xfrm>
            <a:off x="2640965" y="2348865"/>
            <a:ext cx="9027160" cy="997585"/>
          </a:xfrm>
          <a:prstGeom prst="rect">
            <a:avLst/>
          </a:prstGeom>
          <a:noFill/>
        </p:spPr>
        <p:txBody>
          <a:bodyPr wrap="square" rtlCol="0">
            <a:noAutofit/>
          </a:bodyPr>
          <a:p>
            <a:pPr>
              <a:buNone/>
            </a:pPr>
            <a:r>
              <a:rPr lang="en-US" altLang="zh-CN" sz="2800" b="1">
                <a:latin typeface="Cooper Black" panose="0208090404030B020404" charset="0"/>
                <a:cs typeface="Cooper Black" panose="0208090404030B020404" charset="0"/>
                <a:sym typeface="+mn-ea"/>
              </a:rPr>
              <a:t>What I did in the past was wrong. I had to change.</a:t>
            </a:r>
            <a:endParaRPr lang="zh-CN" altLang="en-US" sz="2800" b="1">
              <a:latin typeface="Cooper Black" panose="0208090404030B020404" charset="0"/>
              <a:cs typeface="Cooper Black" panose="0208090404030B0204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96000" y="410069"/>
            <a:ext cx="5285105" cy="670157"/>
            <a:chOff x="505330" y="382077"/>
            <a:chExt cx="5285105" cy="670157"/>
          </a:xfrm>
        </p:grpSpPr>
        <p:sp>
          <p:nvSpPr>
            <p:cNvPr id="9" name="椭圆 8"/>
            <p:cNvSpPr/>
            <p:nvPr/>
          </p:nvSpPr>
          <p:spPr>
            <a:xfrm>
              <a:off x="505330" y="429934"/>
              <a:ext cx="638810" cy="622300"/>
            </a:xfrm>
            <a:prstGeom prst="ellipse">
              <a:avLst/>
            </a:pr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字魂5号-无外润黑体" panose="00000500000000000000" pitchFamily="2" charset="-122"/>
                  <a:ea typeface="字魂5号-无外润黑体" panose="00000500000000000000" pitchFamily="2" charset="-122"/>
                </a:rPr>
                <a:t>4</a:t>
              </a:r>
              <a:endParaRPr lang="en-US" altLang="zh-CN" sz="2800">
                <a:latin typeface="字魂5号-无外润黑体" panose="00000500000000000000" pitchFamily="2" charset="-122"/>
                <a:ea typeface="字魂5号-无外润黑体" panose="00000500000000000000" pitchFamily="2" charset="-122"/>
              </a:endParaRPr>
            </a:p>
          </p:txBody>
        </p:sp>
        <p:sp>
          <p:nvSpPr>
            <p:cNvPr id="10" name="文本框 9"/>
            <p:cNvSpPr txBox="1"/>
            <p:nvPr/>
          </p:nvSpPr>
          <p:spPr>
            <a:xfrm>
              <a:off x="1144140" y="382077"/>
              <a:ext cx="4646295" cy="583565"/>
            </a:xfrm>
            <a:prstGeom prst="rect">
              <a:avLst/>
            </a:prstGeom>
            <a:noFill/>
          </p:spPr>
          <p:txBody>
            <a:bodyPr wrap="square" rtlCol="0">
              <a:spAutoFit/>
            </a:bodyPr>
            <a:lstStyle/>
            <a:p>
              <a:r>
                <a:rPr lang="zh-CN" altLang="en-US" sz="3200">
                  <a:latin typeface="Cooper Black" panose="0208090404030B020404" charset="0"/>
                  <a:ea typeface="字魂5号-无外润黑体" panose="00000500000000000000" pitchFamily="2" charset="-122"/>
                </a:rPr>
                <a:t>写作语言要点</a:t>
              </a:r>
              <a:r>
                <a:rPr lang="en-US" altLang="zh-CN" sz="3200">
                  <a:latin typeface="Cooper Black" panose="0208090404030B020404" charset="0"/>
                  <a:ea typeface="字魂5号-无外润黑体" panose="00000500000000000000" pitchFamily="2" charset="-122"/>
                </a:rPr>
                <a:t> Para 1</a:t>
              </a:r>
              <a:endParaRPr lang="en-US" altLang="zh-CN" sz="3200">
                <a:latin typeface="Cooper Black" panose="0208090404030B020404" charset="0"/>
                <a:ea typeface="字魂5号-无外润黑体" panose="00000500000000000000" pitchFamily="2" charset="-122"/>
              </a:endParaRPr>
            </a:p>
          </p:txBody>
        </p:sp>
      </p:grpSp>
      <p:graphicFrame>
        <p:nvGraphicFramePr>
          <p:cNvPr id="7" name="表格 6"/>
          <p:cNvGraphicFramePr/>
          <p:nvPr>
            <p:custDataLst>
              <p:tags r:id="rId1"/>
            </p:custDataLst>
          </p:nvPr>
        </p:nvGraphicFramePr>
        <p:xfrm>
          <a:off x="888365" y="1368425"/>
          <a:ext cx="10770235" cy="3742055"/>
        </p:xfrm>
        <a:graphic>
          <a:graphicData uri="http://schemas.openxmlformats.org/drawingml/2006/table">
            <a:tbl>
              <a:tblPr firstRow="1" bandRow="1">
                <a:tableStyleId>{30F9D4DD-23FA-4A1F-B4F3-994118A7BB89}</a:tableStyleId>
              </a:tblPr>
              <a:tblGrid>
                <a:gridCol w="4023360"/>
                <a:gridCol w="6746875"/>
              </a:tblGrid>
              <a:tr h="582295">
                <a:tc>
                  <a:txBody>
                    <a:bodyPr/>
                    <a:lstStyle/>
                    <a:p>
                      <a:pPr>
                        <a:buNone/>
                      </a:pPr>
                      <a:r>
                        <a:rPr lang="zh-CN" altLang="en-US" sz="2800">
                          <a:latin typeface="华光琥珀_CNKI" panose="02000500000000000000" charset="-122"/>
                          <a:ea typeface="华光琥珀_CNKI" panose="02000500000000000000" charset="-122"/>
                          <a:cs typeface="华光琥珀_CNKI" panose="02000500000000000000" charset="-122"/>
                        </a:rPr>
                        <a:t>控制不住做</a:t>
                      </a:r>
                      <a:r>
                        <a:rPr lang="en-US" altLang="zh-CN" sz="2800">
                          <a:latin typeface="华光琥珀_CNKI" panose="02000500000000000000" charset="-122"/>
                          <a:ea typeface="华光琥珀_CNKI" panose="02000500000000000000" charset="-122"/>
                          <a:cs typeface="华光琥珀_CNKI" panose="02000500000000000000" charset="-122"/>
                        </a:rPr>
                        <a:t>....</a:t>
                      </a:r>
                      <a:endParaRPr lang="en-US" altLang="zh-CN" sz="2800">
                        <a:latin typeface="华光琥珀_CNKI" panose="02000500000000000000" charset="-122"/>
                        <a:ea typeface="华光琥珀_CNKI" panose="02000500000000000000" charset="-122"/>
                        <a:cs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7050">
                <a:tc>
                  <a:txBody>
                    <a:bodyPr/>
                    <a:lstStyle/>
                    <a:p>
                      <a:pPr>
                        <a:buNone/>
                      </a:pPr>
                      <a:r>
                        <a:rPr lang="zh-CN" altLang="en-US" sz="2800">
                          <a:latin typeface="华光琥珀_CNKI" panose="02000500000000000000" charset="-122"/>
                          <a:ea typeface="华光琥珀_CNKI" panose="02000500000000000000" charset="-122"/>
                        </a:rPr>
                        <a:t>思考</a:t>
                      </a:r>
                      <a:endParaRPr lang="zh-CN" altLang="en-US" sz="2800">
                        <a:latin typeface="华光琥珀_CNKI" panose="02000500000000000000" charset="-122"/>
                        <a:ea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6415">
                <a:tc>
                  <a:txBody>
                    <a:bodyPr/>
                    <a:lstStyle/>
                    <a:p>
                      <a:pPr>
                        <a:buNone/>
                      </a:pPr>
                      <a:r>
                        <a:rPr lang="en-US" altLang="zh-CN" sz="2800">
                          <a:latin typeface="华光琥珀_CNKI" panose="02000500000000000000" charset="-122"/>
                          <a:ea typeface="华光琥珀_CNKI" panose="02000500000000000000" charset="-122"/>
                          <a:cs typeface="华光琥珀_CNKI" panose="02000500000000000000" charset="-122"/>
                        </a:rPr>
                        <a:t>...</a:t>
                      </a:r>
                      <a:r>
                        <a:rPr lang="zh-CN" altLang="en-US" sz="2800">
                          <a:latin typeface="华光琥珀_CNKI" panose="02000500000000000000" charset="-122"/>
                          <a:ea typeface="华光琥珀_CNKI" panose="02000500000000000000" charset="-122"/>
                          <a:cs typeface="华光琥珀_CNKI" panose="02000500000000000000" charset="-122"/>
                        </a:rPr>
                        <a:t>的重要性</a:t>
                      </a:r>
                      <a:endParaRPr lang="zh-CN" altLang="en-US" sz="2800">
                        <a:latin typeface="华光琥珀_CNKI" panose="02000500000000000000" charset="-122"/>
                        <a:ea typeface="华光琥珀_CNKI" panose="02000500000000000000" charset="-122"/>
                        <a:cs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6415">
                <a:tc>
                  <a:txBody>
                    <a:bodyPr/>
                    <a:lstStyle/>
                    <a:p>
                      <a:pPr>
                        <a:buNone/>
                      </a:pPr>
                      <a:r>
                        <a:rPr lang="zh-CN" altLang="en-US" sz="2800">
                          <a:latin typeface="华光琥珀_CNKI" panose="02000500000000000000" charset="-122"/>
                          <a:ea typeface="华光琥珀_CNKI" panose="02000500000000000000" charset="-122"/>
                        </a:rPr>
                        <a:t>融入，结合</a:t>
                      </a:r>
                      <a:endParaRPr lang="zh-CN" altLang="en-US" sz="2800">
                        <a:latin typeface="华光琥珀_CNKI" panose="02000500000000000000" charset="-122"/>
                        <a:ea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6415">
                <a:tc>
                  <a:txBody>
                    <a:bodyPr/>
                    <a:lstStyle/>
                    <a:p>
                      <a:pPr>
                        <a:buNone/>
                      </a:pPr>
                      <a:r>
                        <a:rPr lang="zh-CN" altLang="en-US" sz="2800">
                          <a:latin typeface="华光琥珀_CNKI" panose="02000500000000000000" charset="-122"/>
                          <a:ea typeface="华光琥珀_CNKI" panose="02000500000000000000" charset="-122"/>
                        </a:rPr>
                        <a:t>身心健康</a:t>
                      </a:r>
                      <a:endParaRPr lang="zh-CN" altLang="en-US" sz="2800">
                        <a:latin typeface="华光琥珀_CNKI" panose="02000500000000000000" charset="-122"/>
                        <a:ea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7050">
                <a:tc>
                  <a:txBody>
                    <a:bodyPr/>
                    <a:lstStyle/>
                    <a:p>
                      <a:pPr>
                        <a:buNone/>
                      </a:pPr>
                      <a:r>
                        <a:rPr lang="zh-CN" altLang="en-US" sz="2800">
                          <a:latin typeface="华光琥珀_CNKI" panose="02000500000000000000" charset="-122"/>
                          <a:ea typeface="华光琥珀_CNKI" panose="02000500000000000000" charset="-122"/>
                          <a:cs typeface="华光琥珀_CNKI" panose="02000500000000000000" charset="-122"/>
                        </a:rPr>
                        <a:t>一想到</a:t>
                      </a:r>
                      <a:r>
                        <a:rPr lang="en-US" altLang="zh-CN" sz="2800">
                          <a:latin typeface="华光琥珀_CNKI" panose="02000500000000000000" charset="-122"/>
                          <a:ea typeface="华光琥珀_CNKI" panose="02000500000000000000" charset="-122"/>
                          <a:cs typeface="华光琥珀_CNKI" panose="02000500000000000000" charset="-122"/>
                        </a:rPr>
                        <a:t>...</a:t>
                      </a:r>
                      <a:r>
                        <a:rPr lang="zh-CN" altLang="en-US" sz="2800">
                          <a:latin typeface="华光琥珀_CNKI" panose="02000500000000000000" charset="-122"/>
                          <a:ea typeface="华光琥珀_CNKI" panose="02000500000000000000" charset="-122"/>
                          <a:cs typeface="华光琥珀_CNKI" panose="02000500000000000000" charset="-122"/>
                        </a:rPr>
                        <a:t>就畏惧</a:t>
                      </a:r>
                      <a:endParaRPr lang="zh-CN" altLang="en-US" sz="2800">
                        <a:latin typeface="华光琥珀_CNKI" panose="02000500000000000000" charset="-122"/>
                        <a:ea typeface="华光琥珀_CNKI" panose="02000500000000000000" charset="-122"/>
                        <a:cs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6415">
                <a:tc>
                  <a:txBody>
                    <a:bodyPr/>
                    <a:lstStyle/>
                    <a:p>
                      <a:pPr>
                        <a:buNone/>
                      </a:pPr>
                      <a:r>
                        <a:rPr lang="zh-CN" altLang="en-US" sz="2800">
                          <a:latin typeface="华光琥珀_CNKI" panose="02000500000000000000" charset="-122"/>
                          <a:ea typeface="华光琥珀_CNKI" panose="02000500000000000000" charset="-122"/>
                        </a:rPr>
                        <a:t>自我怀疑</a:t>
                      </a:r>
                      <a:endParaRPr lang="zh-CN" altLang="en-US" sz="2800">
                        <a:latin typeface="华光琥珀_CNKI" panose="02000500000000000000" charset="-122"/>
                        <a:ea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bl>
          </a:graphicData>
        </a:graphic>
      </p:graphicFrame>
      <p:sp>
        <p:nvSpPr>
          <p:cNvPr id="13" name="文本框 12"/>
          <p:cNvSpPr txBox="1"/>
          <p:nvPr/>
        </p:nvSpPr>
        <p:spPr>
          <a:xfrm>
            <a:off x="4957445" y="1436370"/>
            <a:ext cx="6096000"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couldn’t help but do</a:t>
            </a:r>
            <a:endParaRPr lang="en-US" altLang="zh-CN" sz="2800" b="1">
              <a:latin typeface="Cooper Black" panose="0208090404030B020404" charset="0"/>
              <a:cs typeface="Cooper Black" panose="0208090404030B020404" charset="0"/>
            </a:endParaRPr>
          </a:p>
        </p:txBody>
      </p:sp>
      <p:sp>
        <p:nvSpPr>
          <p:cNvPr id="14" name="文本框 13"/>
          <p:cNvSpPr txBox="1"/>
          <p:nvPr/>
        </p:nvSpPr>
        <p:spPr>
          <a:xfrm>
            <a:off x="4957445" y="1958340"/>
            <a:ext cx="6096000"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reflect on</a:t>
            </a:r>
            <a:endParaRPr lang="en-US" altLang="zh-CN" sz="2800" b="1">
              <a:latin typeface="Cooper Black" panose="0208090404030B020404" charset="0"/>
              <a:cs typeface="Cooper Black" panose="0208090404030B020404" charset="0"/>
            </a:endParaRPr>
          </a:p>
        </p:txBody>
      </p:sp>
      <p:sp>
        <p:nvSpPr>
          <p:cNvPr id="15" name="文本框 14"/>
          <p:cNvSpPr txBox="1"/>
          <p:nvPr/>
        </p:nvSpPr>
        <p:spPr>
          <a:xfrm>
            <a:off x="4957445" y="2480310"/>
            <a:ext cx="6096000"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the significance of </a:t>
            </a:r>
            <a:endParaRPr lang="en-US" altLang="zh-CN" sz="2800" b="1">
              <a:latin typeface="Cooper Black" panose="0208090404030B020404" charset="0"/>
              <a:cs typeface="Cooper Black" panose="0208090404030B020404" charset="0"/>
            </a:endParaRPr>
          </a:p>
        </p:txBody>
      </p:sp>
      <p:sp>
        <p:nvSpPr>
          <p:cNvPr id="16" name="文本框 15"/>
          <p:cNvSpPr txBox="1"/>
          <p:nvPr/>
        </p:nvSpPr>
        <p:spPr>
          <a:xfrm>
            <a:off x="4957445" y="3002280"/>
            <a:ext cx="6096000"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integrate</a:t>
            </a:r>
            <a:endParaRPr lang="en-US" altLang="zh-CN" sz="2800" b="1">
              <a:latin typeface="Cooper Black" panose="0208090404030B020404" charset="0"/>
              <a:cs typeface="Cooper Black" panose="0208090404030B020404" charset="0"/>
            </a:endParaRPr>
          </a:p>
        </p:txBody>
      </p:sp>
      <p:sp>
        <p:nvSpPr>
          <p:cNvPr id="17" name="文本框 16"/>
          <p:cNvSpPr txBox="1"/>
          <p:nvPr/>
        </p:nvSpPr>
        <p:spPr>
          <a:xfrm>
            <a:off x="4957445" y="3524250"/>
            <a:ext cx="6096000"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physical and mental well-being</a:t>
            </a:r>
            <a:endParaRPr lang="en-US" altLang="zh-CN" sz="2800" b="1">
              <a:latin typeface="Cooper Black" panose="0208090404030B020404" charset="0"/>
              <a:cs typeface="Cooper Black" panose="0208090404030B020404" charset="0"/>
            </a:endParaRPr>
          </a:p>
        </p:txBody>
      </p:sp>
      <p:sp>
        <p:nvSpPr>
          <p:cNvPr id="18" name="文本框 17"/>
          <p:cNvSpPr txBox="1"/>
          <p:nvPr/>
        </p:nvSpPr>
        <p:spPr>
          <a:xfrm>
            <a:off x="4957445" y="4046220"/>
            <a:ext cx="6096000"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flinch at the thought of...</a:t>
            </a:r>
            <a:endParaRPr lang="en-US" altLang="zh-CN" sz="2800" b="1">
              <a:latin typeface="Cooper Black" panose="0208090404030B020404" charset="0"/>
              <a:cs typeface="Cooper Black" panose="0208090404030B020404" charset="0"/>
            </a:endParaRPr>
          </a:p>
        </p:txBody>
      </p:sp>
      <p:sp>
        <p:nvSpPr>
          <p:cNvPr id="19" name="文本框 18"/>
          <p:cNvSpPr txBox="1"/>
          <p:nvPr/>
        </p:nvSpPr>
        <p:spPr>
          <a:xfrm>
            <a:off x="4957445" y="4568190"/>
            <a:ext cx="6096000"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self doubt</a:t>
            </a:r>
            <a:endParaRPr lang="en-US" altLang="zh-CN" sz="2800" b="1">
              <a:latin typeface="Cooper Black" panose="0208090404030B020404" charset="0"/>
              <a:cs typeface="Cooper Black" panose="0208090404030B02040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96000" y="410069"/>
            <a:ext cx="5285105" cy="670157"/>
            <a:chOff x="505330" y="382077"/>
            <a:chExt cx="5285105" cy="670157"/>
          </a:xfrm>
        </p:grpSpPr>
        <p:sp>
          <p:nvSpPr>
            <p:cNvPr id="9" name="椭圆 8"/>
            <p:cNvSpPr/>
            <p:nvPr/>
          </p:nvSpPr>
          <p:spPr>
            <a:xfrm>
              <a:off x="505330" y="429934"/>
              <a:ext cx="638810" cy="622300"/>
            </a:xfrm>
            <a:prstGeom prst="ellipse">
              <a:avLst/>
            </a:pr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字魂5号-无外润黑体" panose="00000500000000000000" pitchFamily="2" charset="-122"/>
                  <a:ea typeface="字魂5号-无外润黑体" panose="00000500000000000000" pitchFamily="2" charset="-122"/>
                </a:rPr>
                <a:t>4</a:t>
              </a:r>
              <a:endParaRPr lang="en-US" altLang="zh-CN" sz="2800">
                <a:latin typeface="字魂5号-无外润黑体" panose="00000500000000000000" pitchFamily="2" charset="-122"/>
                <a:ea typeface="字魂5号-无外润黑体" panose="00000500000000000000" pitchFamily="2" charset="-122"/>
              </a:endParaRPr>
            </a:p>
          </p:txBody>
        </p:sp>
        <p:sp>
          <p:nvSpPr>
            <p:cNvPr id="10" name="文本框 9"/>
            <p:cNvSpPr txBox="1"/>
            <p:nvPr/>
          </p:nvSpPr>
          <p:spPr>
            <a:xfrm>
              <a:off x="1144140" y="382077"/>
              <a:ext cx="4646295" cy="583565"/>
            </a:xfrm>
            <a:prstGeom prst="rect">
              <a:avLst/>
            </a:prstGeom>
            <a:noFill/>
          </p:spPr>
          <p:txBody>
            <a:bodyPr wrap="square" rtlCol="0">
              <a:spAutoFit/>
            </a:bodyPr>
            <a:lstStyle/>
            <a:p>
              <a:r>
                <a:rPr lang="zh-CN" altLang="en-US" sz="3200">
                  <a:latin typeface="Cooper Black" panose="0208090404030B020404" charset="0"/>
                  <a:ea typeface="字魂5号-无外润黑体" panose="00000500000000000000" pitchFamily="2" charset="-122"/>
                </a:rPr>
                <a:t>写作语言要点</a:t>
              </a:r>
              <a:r>
                <a:rPr lang="en-US" altLang="zh-CN" sz="3200">
                  <a:latin typeface="Cooper Black" panose="0208090404030B020404" charset="0"/>
                  <a:ea typeface="字魂5号-无外润黑体" panose="00000500000000000000" pitchFamily="2" charset="-122"/>
                </a:rPr>
                <a:t> Para 2</a:t>
              </a:r>
              <a:endParaRPr lang="en-US" altLang="zh-CN" sz="3200">
                <a:latin typeface="Cooper Black" panose="0208090404030B020404" charset="0"/>
                <a:ea typeface="字魂5号-无外润黑体" panose="00000500000000000000" pitchFamily="2" charset="-122"/>
              </a:endParaRPr>
            </a:p>
          </p:txBody>
        </p:sp>
      </p:grpSp>
      <p:graphicFrame>
        <p:nvGraphicFramePr>
          <p:cNvPr id="7" name="表格 6"/>
          <p:cNvGraphicFramePr/>
          <p:nvPr>
            <p:custDataLst>
              <p:tags r:id="rId1"/>
            </p:custDataLst>
          </p:nvPr>
        </p:nvGraphicFramePr>
        <p:xfrm>
          <a:off x="888365" y="1368425"/>
          <a:ext cx="10770235" cy="3742055"/>
        </p:xfrm>
        <a:graphic>
          <a:graphicData uri="http://schemas.openxmlformats.org/drawingml/2006/table">
            <a:tbl>
              <a:tblPr firstRow="1" bandRow="1">
                <a:tableStyleId>{30F9D4DD-23FA-4A1F-B4F3-994118A7BB89}</a:tableStyleId>
              </a:tblPr>
              <a:tblGrid>
                <a:gridCol w="4023360"/>
                <a:gridCol w="6746875"/>
              </a:tblGrid>
              <a:tr h="582295">
                <a:tc>
                  <a:txBody>
                    <a:bodyPr/>
                    <a:lstStyle/>
                    <a:p>
                      <a:pPr>
                        <a:buNone/>
                      </a:pPr>
                      <a:r>
                        <a:rPr lang="zh-CN" sz="2800">
                          <a:latin typeface="华光琥珀_CNKI" panose="02000500000000000000" charset="-122"/>
                          <a:ea typeface="华光琥珀_CNKI" panose="02000500000000000000" charset="-122"/>
                          <a:cs typeface="华光琥珀_CNKI" panose="02000500000000000000" charset="-122"/>
                        </a:rPr>
                        <a:t>引起了我的兴趣</a:t>
                      </a:r>
                      <a:endParaRPr lang="zh-CN" sz="2800">
                        <a:latin typeface="华光琥珀_CNKI" panose="02000500000000000000" charset="-122"/>
                        <a:ea typeface="华光琥珀_CNKI" panose="02000500000000000000" charset="-122"/>
                        <a:cs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7050">
                <a:tc>
                  <a:txBody>
                    <a:bodyPr/>
                    <a:lstStyle/>
                    <a:p>
                      <a:pPr>
                        <a:buNone/>
                      </a:pPr>
                      <a:r>
                        <a:rPr lang="zh-CN" altLang="en-US" sz="2800">
                          <a:latin typeface="华光琥珀_CNKI" panose="02000500000000000000" charset="-122"/>
                          <a:ea typeface="华光琥珀_CNKI" panose="02000500000000000000" charset="-122"/>
                        </a:rPr>
                        <a:t>结合</a:t>
                      </a:r>
                      <a:r>
                        <a:rPr lang="en-US" altLang="zh-CN" sz="2800">
                          <a:latin typeface="华光琥珀_CNKI" panose="02000500000000000000" charset="-122"/>
                          <a:ea typeface="华光琥珀_CNKI" panose="02000500000000000000" charset="-122"/>
                        </a:rPr>
                        <a:t>A</a:t>
                      </a:r>
                      <a:r>
                        <a:rPr lang="zh-CN" altLang="en-US" sz="2800">
                          <a:latin typeface="华光琥珀_CNKI" panose="02000500000000000000" charset="-122"/>
                          <a:ea typeface="华光琥珀_CNKI" panose="02000500000000000000" charset="-122"/>
                        </a:rPr>
                        <a:t>和</a:t>
                      </a:r>
                      <a:r>
                        <a:rPr lang="en-US" altLang="zh-CN" sz="2800">
                          <a:latin typeface="华光琥珀_CNKI" panose="02000500000000000000" charset="-122"/>
                          <a:ea typeface="华光琥珀_CNKI" panose="02000500000000000000" charset="-122"/>
                        </a:rPr>
                        <a:t>B</a:t>
                      </a:r>
                      <a:endParaRPr lang="en-US" altLang="zh-CN" sz="2800">
                        <a:latin typeface="华光琥珀_CNKI" panose="02000500000000000000" charset="-122"/>
                        <a:ea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6415">
                <a:tc>
                  <a:txBody>
                    <a:bodyPr/>
                    <a:lstStyle/>
                    <a:p>
                      <a:pPr>
                        <a:buNone/>
                      </a:pPr>
                      <a:r>
                        <a:rPr lang="zh-CN" altLang="en-US" sz="2800">
                          <a:latin typeface="华光琥珀_CNKI" panose="02000500000000000000" charset="-122"/>
                          <a:ea typeface="华光琥珀_CNKI" panose="02000500000000000000" charset="-122"/>
                          <a:cs typeface="华光琥珀_CNKI" panose="02000500000000000000" charset="-122"/>
                        </a:rPr>
                        <a:t>社交</a:t>
                      </a:r>
                      <a:endParaRPr lang="zh-CN" altLang="en-US" sz="2800">
                        <a:latin typeface="华光琥珀_CNKI" panose="02000500000000000000" charset="-122"/>
                        <a:ea typeface="华光琥珀_CNKI" panose="02000500000000000000" charset="-122"/>
                        <a:cs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6415">
                <a:tc>
                  <a:txBody>
                    <a:bodyPr/>
                    <a:lstStyle/>
                    <a:p>
                      <a:pPr>
                        <a:buNone/>
                      </a:pPr>
                      <a:r>
                        <a:rPr lang="zh-CN" altLang="en-US" sz="2800">
                          <a:latin typeface="华光琥珀_CNKI" panose="02000500000000000000" charset="-122"/>
                          <a:ea typeface="华光琥珀_CNKI" panose="02000500000000000000" charset="-122"/>
                        </a:rPr>
                        <a:t>对</a:t>
                      </a:r>
                      <a:r>
                        <a:rPr lang="en-US" altLang="zh-CN" sz="2800">
                          <a:latin typeface="华光琥珀_CNKI" panose="02000500000000000000" charset="-122"/>
                          <a:ea typeface="华光琥珀_CNKI" panose="02000500000000000000" charset="-122"/>
                        </a:rPr>
                        <a:t>...</a:t>
                      </a:r>
                      <a:r>
                        <a:rPr lang="zh-CN" altLang="en-US" sz="2800">
                          <a:latin typeface="华光琥珀_CNKI" panose="02000500000000000000" charset="-122"/>
                          <a:ea typeface="华光琥珀_CNKI" panose="02000500000000000000" charset="-122"/>
                        </a:rPr>
                        <a:t>有吸引力</a:t>
                      </a:r>
                      <a:endParaRPr lang="zh-CN" altLang="en-US" sz="2800">
                        <a:latin typeface="华光琥珀_CNKI" panose="02000500000000000000" charset="-122"/>
                        <a:ea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6415">
                <a:tc>
                  <a:txBody>
                    <a:bodyPr/>
                    <a:lstStyle/>
                    <a:p>
                      <a:pPr>
                        <a:buNone/>
                      </a:pPr>
                      <a:r>
                        <a:rPr lang="zh-CN" altLang="en-US" sz="2800">
                          <a:latin typeface="华光琥珀_CNKI" panose="02000500000000000000" charset="-122"/>
                          <a:ea typeface="华光琥珀_CNKI" panose="02000500000000000000" charset="-122"/>
                        </a:rPr>
                        <a:t>表达感激</a:t>
                      </a:r>
                      <a:endParaRPr lang="zh-CN" altLang="en-US" sz="2800">
                        <a:latin typeface="华光琥珀_CNKI" panose="02000500000000000000" charset="-122"/>
                        <a:ea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7050">
                <a:tc>
                  <a:txBody>
                    <a:bodyPr/>
                    <a:lstStyle/>
                    <a:p>
                      <a:pPr>
                        <a:buNone/>
                      </a:pPr>
                      <a:r>
                        <a:rPr lang="zh-CN" altLang="en-US" sz="2800">
                          <a:latin typeface="华光琥珀_CNKI" panose="02000500000000000000" charset="-122"/>
                          <a:ea typeface="华光琥珀_CNKI" panose="02000500000000000000" charset="-122"/>
                          <a:cs typeface="华光琥珀_CNKI" panose="02000500000000000000" charset="-122"/>
                        </a:rPr>
                        <a:t>开始一段</a:t>
                      </a:r>
                      <a:r>
                        <a:rPr lang="en-US" altLang="zh-CN" sz="2800">
                          <a:latin typeface="华光琥珀_CNKI" panose="02000500000000000000" charset="-122"/>
                          <a:ea typeface="华光琥珀_CNKI" panose="02000500000000000000" charset="-122"/>
                          <a:cs typeface="华光琥珀_CNKI" panose="02000500000000000000" charset="-122"/>
                        </a:rPr>
                        <a:t>...</a:t>
                      </a:r>
                      <a:r>
                        <a:rPr lang="zh-CN" altLang="en-US" sz="2800">
                          <a:latin typeface="华光琥珀_CNKI" panose="02000500000000000000" charset="-122"/>
                          <a:ea typeface="华光琥珀_CNKI" panose="02000500000000000000" charset="-122"/>
                          <a:cs typeface="华光琥珀_CNKI" panose="02000500000000000000" charset="-122"/>
                        </a:rPr>
                        <a:t>旅程</a:t>
                      </a:r>
                      <a:endParaRPr lang="zh-CN" altLang="en-US" sz="2800">
                        <a:latin typeface="华光琥珀_CNKI" panose="02000500000000000000" charset="-122"/>
                        <a:ea typeface="华光琥珀_CNKI" panose="02000500000000000000" charset="-122"/>
                        <a:cs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r h="526415">
                <a:tc>
                  <a:txBody>
                    <a:bodyPr/>
                    <a:lstStyle/>
                    <a:p>
                      <a:pPr>
                        <a:buNone/>
                      </a:pPr>
                      <a:r>
                        <a:rPr lang="zh-CN" altLang="en-US" sz="2800">
                          <a:latin typeface="华光琥珀_CNKI" panose="02000500000000000000" charset="-122"/>
                          <a:ea typeface="华光琥珀_CNKI" panose="02000500000000000000" charset="-122"/>
                        </a:rPr>
                        <a:t>不辜负</a:t>
                      </a:r>
                      <a:endParaRPr lang="zh-CN" altLang="en-US" sz="2800">
                        <a:latin typeface="华光琥珀_CNKI" panose="02000500000000000000" charset="-122"/>
                        <a:ea typeface="华光琥珀_CNKI" panose="02000500000000000000" charset="-122"/>
                      </a:endParaRPr>
                    </a:p>
                  </a:txBody>
                  <a:tcPr/>
                </a:tc>
                <a:tc>
                  <a:txBody>
                    <a:bodyPr/>
                    <a:lstStyle/>
                    <a:p>
                      <a:pPr>
                        <a:buNone/>
                      </a:pPr>
                      <a:endParaRPr lang="en-US" altLang="zh-CN" sz="2800" b="1">
                        <a:latin typeface="Cooper Black" panose="0208090404030B020404" charset="0"/>
                        <a:cs typeface="Cooper Black" panose="0208090404030B020404" charset="0"/>
                      </a:endParaRPr>
                    </a:p>
                  </a:txBody>
                  <a:tcPr/>
                </a:tc>
              </a:tr>
            </a:tbl>
          </a:graphicData>
        </a:graphic>
      </p:graphicFrame>
      <p:sp>
        <p:nvSpPr>
          <p:cNvPr id="13" name="文本框 12"/>
          <p:cNvSpPr txBox="1"/>
          <p:nvPr/>
        </p:nvSpPr>
        <p:spPr>
          <a:xfrm>
            <a:off x="4957445" y="1436370"/>
            <a:ext cx="6096000"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spark my interests</a:t>
            </a:r>
            <a:endParaRPr lang="en-US" altLang="zh-CN" sz="2800" b="1">
              <a:latin typeface="Cooper Black" panose="0208090404030B020404" charset="0"/>
              <a:cs typeface="Cooper Black" panose="0208090404030B020404" charset="0"/>
            </a:endParaRPr>
          </a:p>
        </p:txBody>
      </p:sp>
      <p:sp>
        <p:nvSpPr>
          <p:cNvPr id="14" name="文本框 13"/>
          <p:cNvSpPr txBox="1"/>
          <p:nvPr/>
        </p:nvSpPr>
        <p:spPr>
          <a:xfrm>
            <a:off x="4957445" y="1958340"/>
            <a:ext cx="6096000"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combine A and B</a:t>
            </a:r>
            <a:endParaRPr lang="en-US" altLang="zh-CN" sz="2800" b="1">
              <a:latin typeface="Cooper Black" panose="0208090404030B020404" charset="0"/>
              <a:cs typeface="Cooper Black" panose="0208090404030B020404" charset="0"/>
            </a:endParaRPr>
          </a:p>
        </p:txBody>
      </p:sp>
      <p:sp>
        <p:nvSpPr>
          <p:cNvPr id="15" name="文本框 14"/>
          <p:cNvSpPr txBox="1"/>
          <p:nvPr/>
        </p:nvSpPr>
        <p:spPr>
          <a:xfrm>
            <a:off x="4957445" y="2480310"/>
            <a:ext cx="6096000"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social interaction</a:t>
            </a:r>
            <a:endParaRPr lang="en-US" altLang="zh-CN" sz="2800" b="1">
              <a:latin typeface="Cooper Black" panose="0208090404030B020404" charset="0"/>
              <a:cs typeface="Cooper Black" panose="0208090404030B020404" charset="0"/>
            </a:endParaRPr>
          </a:p>
        </p:txBody>
      </p:sp>
      <p:sp>
        <p:nvSpPr>
          <p:cNvPr id="16" name="文本框 15"/>
          <p:cNvSpPr txBox="1"/>
          <p:nvPr/>
        </p:nvSpPr>
        <p:spPr>
          <a:xfrm>
            <a:off x="4957445" y="3002280"/>
            <a:ext cx="6096000"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rPr>
              <a:t>appeal to sb</a:t>
            </a:r>
            <a:endParaRPr lang="en-US" altLang="zh-CN" sz="2800" b="1">
              <a:latin typeface="Cooper Black" panose="0208090404030B020404" charset="0"/>
              <a:cs typeface="Cooper Black" panose="0208090404030B020404" charset="0"/>
            </a:endParaRPr>
          </a:p>
        </p:txBody>
      </p:sp>
      <p:sp>
        <p:nvSpPr>
          <p:cNvPr id="17" name="文本框 16"/>
          <p:cNvSpPr txBox="1"/>
          <p:nvPr/>
        </p:nvSpPr>
        <p:spPr>
          <a:xfrm>
            <a:off x="4957445" y="3524250"/>
            <a:ext cx="6096000"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express sb’s gratitude</a:t>
            </a:r>
            <a:endParaRPr lang="en-US" altLang="zh-CN" sz="2800" b="1">
              <a:latin typeface="Cooper Black" panose="0208090404030B020404" charset="0"/>
              <a:cs typeface="Cooper Black" panose="0208090404030B020404" charset="0"/>
            </a:endParaRPr>
          </a:p>
        </p:txBody>
      </p:sp>
      <p:sp>
        <p:nvSpPr>
          <p:cNvPr id="18" name="文本框 17"/>
          <p:cNvSpPr txBox="1"/>
          <p:nvPr/>
        </p:nvSpPr>
        <p:spPr>
          <a:xfrm>
            <a:off x="4957445" y="4046220"/>
            <a:ext cx="6096000"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embark on a... journey</a:t>
            </a:r>
            <a:endParaRPr lang="zh-CN" altLang="en-US" sz="2800" b="1">
              <a:latin typeface="Cooper Black" panose="0208090404030B020404" charset="0"/>
              <a:cs typeface="Cooper Black" panose="0208090404030B020404" charset="0"/>
              <a:sym typeface="+mn-ea"/>
            </a:endParaRPr>
          </a:p>
        </p:txBody>
      </p:sp>
      <p:sp>
        <p:nvSpPr>
          <p:cNvPr id="19" name="文本框 18"/>
          <p:cNvSpPr txBox="1"/>
          <p:nvPr/>
        </p:nvSpPr>
        <p:spPr>
          <a:xfrm>
            <a:off x="4957445" y="4568190"/>
            <a:ext cx="6096000" cy="521970"/>
          </a:xfrm>
          <a:prstGeom prst="rect">
            <a:avLst/>
          </a:prstGeom>
          <a:noFill/>
        </p:spPr>
        <p:txBody>
          <a:bodyPr wrap="square" rtlCol="0">
            <a:spAutoFit/>
          </a:bodyPr>
          <a:lstStyle/>
          <a:p>
            <a:pPr>
              <a:buNone/>
            </a:pPr>
            <a:r>
              <a:rPr lang="en-US" altLang="zh-CN" sz="2800" b="1">
                <a:latin typeface="Cooper Black" panose="0208090404030B020404" charset="0"/>
                <a:cs typeface="Cooper Black" panose="0208090404030B020404" charset="0"/>
                <a:sym typeface="+mn-ea"/>
              </a:rPr>
              <a:t>live up to</a:t>
            </a:r>
            <a:endParaRPr lang="en-US" altLang="zh-CN" sz="2800" b="1">
              <a:latin typeface="Cooper Black" panose="0208090404030B020404" charset="0"/>
              <a:cs typeface="Cooper Black" panose="0208090404030B02040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37580" y="264654"/>
            <a:ext cx="3279140" cy="670157"/>
            <a:chOff x="505330" y="382077"/>
            <a:chExt cx="3279140" cy="670157"/>
          </a:xfrm>
        </p:grpSpPr>
        <p:sp>
          <p:nvSpPr>
            <p:cNvPr id="15" name="椭圆 14"/>
            <p:cNvSpPr/>
            <p:nvPr/>
          </p:nvSpPr>
          <p:spPr>
            <a:xfrm>
              <a:off x="505330" y="429934"/>
              <a:ext cx="638810" cy="622300"/>
            </a:xfrm>
            <a:prstGeom prst="ellipse">
              <a:avLst/>
            </a:pr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字魂5号-无外润黑体" panose="00000500000000000000" pitchFamily="2" charset="-122"/>
                  <a:ea typeface="字魂5号-无外润黑体" panose="00000500000000000000" pitchFamily="2" charset="-122"/>
                </a:rPr>
                <a:t>5</a:t>
              </a:r>
              <a:endParaRPr lang="en-US" altLang="zh-CN" sz="2800">
                <a:latin typeface="字魂5号-无外润黑体" panose="00000500000000000000" pitchFamily="2" charset="-122"/>
                <a:ea typeface="字魂5号-无外润黑体" panose="00000500000000000000" pitchFamily="2" charset="-122"/>
              </a:endParaRPr>
            </a:p>
          </p:txBody>
        </p:sp>
        <p:sp>
          <p:nvSpPr>
            <p:cNvPr id="16" name="文本框 15"/>
            <p:cNvSpPr txBox="1"/>
            <p:nvPr/>
          </p:nvSpPr>
          <p:spPr>
            <a:xfrm>
              <a:off x="1144140" y="382077"/>
              <a:ext cx="2640330" cy="583565"/>
            </a:xfrm>
            <a:prstGeom prst="rect">
              <a:avLst/>
            </a:prstGeom>
            <a:noFill/>
          </p:spPr>
          <p:txBody>
            <a:bodyPr wrap="square" rtlCol="0">
              <a:spAutoFit/>
            </a:bodyPr>
            <a:lstStyle/>
            <a:p>
              <a:r>
                <a:rPr lang="zh-CN" altLang="en-US" sz="3200">
                  <a:latin typeface="字魂5号-无外润黑体" panose="00000500000000000000" pitchFamily="2" charset="-122"/>
                  <a:ea typeface="字魂5号-无外润黑体" panose="00000500000000000000" pitchFamily="2" charset="-122"/>
                </a:rPr>
                <a:t>下水文</a:t>
              </a:r>
              <a:endParaRPr lang="zh-CN" altLang="en-US" sz="3200">
                <a:latin typeface="字魂5号-无外润黑体" panose="00000500000000000000" pitchFamily="2" charset="-122"/>
                <a:ea typeface="字魂5号-无外润黑体" panose="00000500000000000000" pitchFamily="2" charset="-122"/>
              </a:endParaRPr>
            </a:p>
          </p:txBody>
        </p:sp>
      </p:grpSp>
      <p:sp>
        <p:nvSpPr>
          <p:cNvPr id="2" name="文本框 1"/>
          <p:cNvSpPr txBox="1"/>
          <p:nvPr/>
        </p:nvSpPr>
        <p:spPr>
          <a:xfrm>
            <a:off x="292100" y="962660"/>
            <a:ext cx="11658600" cy="4933315"/>
          </a:xfrm>
          <a:prstGeom prst="rect">
            <a:avLst/>
          </a:prstGeom>
          <a:noFill/>
        </p:spPr>
        <p:txBody>
          <a:bodyPr wrap="square" rtlCol="0" anchor="t">
            <a:noAutofit/>
          </a:bodyPr>
          <a:lstStyle/>
          <a:p>
            <a:r>
              <a:rPr lang="zh-CN" altLang="en-US" sz="2400" b="1" dirty="0">
                <a:solidFill>
                  <a:srgbClr val="C00000"/>
                </a:solidFill>
                <a:latin typeface="Times New Roman" panose="02020603050405020304" charset="0"/>
                <a:cs typeface="Times New Roman" panose="02020603050405020304" charset="0"/>
              </a:rPr>
              <a:t>Para 1: The doctor's words left me lost in thought. </a:t>
            </a:r>
            <a:r>
              <a:rPr lang="en-US" altLang="zh-CN" sz="2400" b="1" dirty="0">
                <a:solidFill>
                  <a:schemeClr val="tx1"/>
                </a:solidFill>
                <a:latin typeface="Times New Roman" panose="02020603050405020304" charset="0"/>
                <a:cs typeface="Times New Roman" panose="02020603050405020304" charset="0"/>
              </a:rPr>
              <a:t>Apparently, what I did in the past was far from enough. </a:t>
            </a:r>
            <a:r>
              <a:rPr lang="zh-CN" altLang="en-US" sz="2400" b="1" dirty="0">
                <a:latin typeface="Times New Roman" panose="02020603050405020304" charset="0"/>
                <a:cs typeface="Times New Roman" panose="02020603050405020304" charset="0"/>
              </a:rPr>
              <a:t>I couldn't help but reflect on the significance of </a:t>
            </a:r>
            <a:r>
              <a:rPr lang="en-US" altLang="zh-CN" sz="2400" b="1" dirty="0" err="1">
                <a:latin typeface="Times New Roman" panose="02020603050405020304" charset="0"/>
                <a:cs typeface="Times New Roman" panose="02020603050405020304" charset="0"/>
              </a:rPr>
              <a:t>intergrating</a:t>
            </a:r>
            <a:r>
              <a:rPr lang="zh-CN" altLang="en-US" sz="2400" b="1" dirty="0">
                <a:latin typeface="Times New Roman" panose="02020603050405020304" charset="0"/>
                <a:cs typeface="Times New Roman" panose="02020603050405020304" charset="0"/>
              </a:rPr>
              <a:t> </a:t>
            </a:r>
            <a:r>
              <a:rPr lang="en-US" altLang="zh-CN" sz="2400" b="1" dirty="0">
                <a:latin typeface="Times New Roman" panose="02020603050405020304" charset="0"/>
                <a:cs typeface="Times New Roman" panose="02020603050405020304" charset="0"/>
              </a:rPr>
              <a:t>regular </a:t>
            </a:r>
            <a:r>
              <a:rPr lang="zh-CN" altLang="en-US" sz="2400" b="1" dirty="0">
                <a:latin typeface="Times New Roman" panose="02020603050405020304" charset="0"/>
                <a:cs typeface="Times New Roman" panose="02020603050405020304" charset="0"/>
              </a:rPr>
              <a:t>physical </a:t>
            </a:r>
            <a:r>
              <a:rPr lang="en-US" altLang="zh-CN" sz="2400" b="1" dirty="0">
                <a:latin typeface="Times New Roman" panose="02020603050405020304" charset="0"/>
                <a:cs typeface="Times New Roman" panose="02020603050405020304" charset="0"/>
              </a:rPr>
              <a:t>exercises</a:t>
            </a:r>
            <a:r>
              <a:rPr lang="zh-CN" altLang="en-US" sz="2400" b="1" dirty="0">
                <a:latin typeface="Times New Roman" panose="02020603050405020304" charset="0"/>
                <a:cs typeface="Times New Roman" panose="02020603050405020304" charset="0"/>
              </a:rPr>
              <a:t> into my daily routine</a:t>
            </a:r>
            <a:r>
              <a:rPr lang="en-US" altLang="zh-CN" sz="2400" b="1" dirty="0">
                <a:latin typeface="Times New Roman" panose="02020603050405020304" charset="0"/>
                <a:cs typeface="Times New Roman" panose="02020603050405020304" charset="0"/>
              </a:rPr>
              <a:t>, which</a:t>
            </a:r>
            <a:r>
              <a:rPr lang="zh-CN" altLang="en-US" sz="2400" b="1" dirty="0">
                <a:latin typeface="Times New Roman" panose="02020603050405020304" charset="0"/>
                <a:cs typeface="Times New Roman" panose="02020603050405020304" charset="0"/>
              </a:rPr>
              <a:t> </a:t>
            </a:r>
            <a:r>
              <a:rPr lang="en-US" altLang="zh-CN" sz="2400" b="1" dirty="0">
                <a:latin typeface="Times New Roman" panose="02020603050405020304" charset="0"/>
                <a:cs typeface="Times New Roman" panose="02020603050405020304" charset="0"/>
              </a:rPr>
              <a:t>could </a:t>
            </a:r>
            <a:r>
              <a:rPr lang="zh-CN" altLang="en-US" sz="2400" b="1" dirty="0">
                <a:latin typeface="Times New Roman" panose="02020603050405020304" charset="0"/>
                <a:cs typeface="Times New Roman" panose="02020603050405020304" charset="0"/>
              </a:rPr>
              <a:t>not only </a:t>
            </a:r>
            <a:r>
              <a:rPr lang="en-US" altLang="zh-CN" sz="2400" b="1" dirty="0">
                <a:latin typeface="Times New Roman" panose="02020603050405020304" charset="0"/>
                <a:cs typeface="Times New Roman" panose="02020603050405020304" charset="0"/>
              </a:rPr>
              <a:t>enhance</a:t>
            </a:r>
            <a:r>
              <a:rPr lang="zh-CN" altLang="en-US" sz="2400" b="1" dirty="0">
                <a:latin typeface="Times New Roman" panose="02020603050405020304" charset="0"/>
                <a:cs typeface="Times New Roman" panose="02020603050405020304" charset="0"/>
              </a:rPr>
              <a:t> my concentration at school but also </a:t>
            </a:r>
            <a:r>
              <a:rPr lang="en-US" altLang="zh-CN" sz="2400" b="1" dirty="0">
                <a:latin typeface="Times New Roman" panose="02020603050405020304" charset="0"/>
                <a:cs typeface="Times New Roman" panose="02020603050405020304" charset="0"/>
              </a:rPr>
              <a:t>benefit</a:t>
            </a:r>
            <a:r>
              <a:rPr lang="zh-CN" altLang="en-US" sz="2400" b="1" dirty="0">
                <a:latin typeface="Times New Roman" panose="02020603050405020304" charset="0"/>
                <a:cs typeface="Times New Roman" panose="02020603050405020304" charset="0"/>
              </a:rPr>
              <a:t> my overall physical and mental well-being.</a:t>
            </a:r>
            <a:r>
              <a:rPr lang="en-US" altLang="zh-CN" sz="2400" b="1" dirty="0">
                <a:latin typeface="Times New Roman" panose="02020603050405020304" charset="0"/>
                <a:cs typeface="Times New Roman" panose="02020603050405020304" charset="0"/>
              </a:rPr>
              <a:t> Tempting as it ma</a:t>
            </a:r>
            <a:r>
              <a:rPr lang="en-US" altLang="zh-CN" sz="2400" b="1" dirty="0">
                <a:latin typeface="Times New Roman" panose="02020603050405020304" charset="0"/>
                <a:cs typeface="Times New Roman" panose="02020603050405020304" charset="0"/>
              </a:rPr>
              <a:t>y seem, I still flinched at the thought of tough training alone, and started to doubt myself.  The doctor stared at my face as if he had already read my mind.</a:t>
            </a:r>
            <a:endParaRPr lang="zh-CN" altLang="en-US" sz="2400" b="1" dirty="0">
              <a:latin typeface="Times New Roman" panose="02020603050405020304" charset="0"/>
              <a:cs typeface="Times New Roman" panose="02020603050405020304" charset="0"/>
            </a:endParaRPr>
          </a:p>
          <a:p>
            <a:r>
              <a:rPr lang="zh-CN" altLang="en-US" sz="2400" b="1" dirty="0">
                <a:solidFill>
                  <a:srgbClr val="C00000"/>
                </a:solidFill>
                <a:latin typeface="Times New Roman" panose="02020603050405020304" charset="0"/>
                <a:cs typeface="Times New Roman" panose="02020603050405020304" charset="0"/>
              </a:rPr>
              <a:t>Para 2: “Exercising alone is hard. Why not try some team sports?" the doctor suggested</a:t>
            </a:r>
            <a:r>
              <a:rPr lang="en-US" altLang="zh-CN" sz="2400" b="1" dirty="0">
                <a:solidFill>
                  <a:srgbClr val="C00000"/>
                </a:solidFill>
                <a:latin typeface="Times New Roman" panose="02020603050405020304" charset="0"/>
                <a:cs typeface="Times New Roman" panose="02020603050405020304" charset="0"/>
              </a:rPr>
              <a:t>.</a:t>
            </a:r>
            <a:r>
              <a:rPr lang="zh-CN" altLang="en-US" sz="2400" b="1" dirty="0">
                <a:solidFill>
                  <a:srgbClr val="C00000"/>
                </a:solidFill>
                <a:latin typeface="Times New Roman" panose="02020603050405020304" charset="0"/>
                <a:cs typeface="Times New Roman" panose="02020603050405020304" charset="0"/>
              </a:rPr>
              <a:t> </a:t>
            </a:r>
            <a:r>
              <a:rPr lang="en-US" altLang="zh-CN" sz="2400" b="1" dirty="0">
                <a:latin typeface="Times New Roman" panose="02020603050405020304" charset="0"/>
                <a:cs typeface="Times New Roman" panose="02020603050405020304" charset="0"/>
              </a:rPr>
              <a:t>“Team sports?”</a:t>
            </a:r>
            <a:r>
              <a:rPr lang="zh-CN" altLang="en-US" sz="2400" b="1" dirty="0">
                <a:latin typeface="Times New Roman" panose="02020603050405020304" charset="0"/>
                <a:cs typeface="Times New Roman" panose="02020603050405020304" charset="0"/>
              </a:rPr>
              <a:t> The idea of joining a team sport sparked my interest, </a:t>
            </a:r>
            <a:r>
              <a:rPr lang="en-US" altLang="zh-CN" sz="2400" b="1" dirty="0">
                <a:latin typeface="Times New Roman" panose="02020603050405020304" charset="0"/>
                <a:cs typeface="Times New Roman" panose="02020603050405020304" charset="0"/>
              </a:rPr>
              <a:t>since</a:t>
            </a:r>
            <a:r>
              <a:rPr lang="zh-CN" altLang="en-US" sz="2400" b="1" dirty="0">
                <a:latin typeface="Times New Roman" panose="02020603050405020304" charset="0"/>
                <a:cs typeface="Times New Roman" panose="02020603050405020304" charset="0"/>
              </a:rPr>
              <a:t> it seemed like a </a:t>
            </a:r>
            <a:r>
              <a:rPr lang="en-US" altLang="zh-CN" sz="2400" b="1" dirty="0">
                <a:latin typeface="Times New Roman" panose="02020603050405020304" charset="0"/>
                <a:cs typeface="Times New Roman" panose="02020603050405020304" charset="0"/>
              </a:rPr>
              <a:t>fantastic</a:t>
            </a:r>
            <a:r>
              <a:rPr lang="zh-CN" altLang="en-US" sz="2400" b="1" dirty="0">
                <a:latin typeface="Times New Roman" panose="02020603050405020304" charset="0"/>
                <a:cs typeface="Times New Roman" panose="02020603050405020304" charset="0"/>
              </a:rPr>
              <a:t> way to combine the </a:t>
            </a:r>
            <a:r>
              <a:rPr lang="en-US" altLang="zh-CN" sz="2400" b="1" dirty="0">
                <a:latin typeface="Times New Roman" panose="02020603050405020304" charset="0"/>
                <a:cs typeface="Times New Roman" panose="02020603050405020304" charset="0"/>
              </a:rPr>
              <a:t>physical workout</a:t>
            </a:r>
            <a:r>
              <a:rPr lang="zh-CN" altLang="en-US" sz="2400" b="1" dirty="0">
                <a:latin typeface="Times New Roman" panose="02020603050405020304" charset="0"/>
                <a:cs typeface="Times New Roman" panose="02020603050405020304" charset="0"/>
              </a:rPr>
              <a:t> with social interaction. The </a:t>
            </a:r>
            <a:r>
              <a:rPr lang="en-US" altLang="zh-CN" sz="2400" b="1" dirty="0">
                <a:latin typeface="Times New Roman" panose="02020603050405020304" charset="0"/>
                <a:cs typeface="Times New Roman" panose="02020603050405020304" charset="0"/>
              </a:rPr>
              <a:t>images</a:t>
            </a:r>
            <a:r>
              <a:rPr lang="zh-CN" altLang="en-US" sz="2400" b="1" dirty="0">
                <a:latin typeface="Times New Roman" panose="02020603050405020304" charset="0"/>
                <a:cs typeface="Times New Roman" panose="02020603050405020304" charset="0"/>
              </a:rPr>
              <a:t> of being part of a team and working </a:t>
            </a:r>
            <a:r>
              <a:rPr lang="en-US" altLang="zh-CN" sz="2400" b="1" dirty="0" err="1">
                <a:latin typeface="Times New Roman" panose="02020603050405020304" charset="0"/>
                <a:cs typeface="Times New Roman" panose="02020603050405020304" charset="0"/>
              </a:rPr>
              <a:t>shouder</a:t>
            </a:r>
            <a:r>
              <a:rPr lang="en-US" altLang="zh-CN" sz="2400" b="1" dirty="0">
                <a:latin typeface="Times New Roman" panose="02020603050405020304" charset="0"/>
                <a:cs typeface="Times New Roman" panose="02020603050405020304" charset="0"/>
              </a:rPr>
              <a:t> to </a:t>
            </a:r>
            <a:r>
              <a:rPr lang="en-US" altLang="zh-CN" sz="2400" b="1" dirty="0" err="1">
                <a:latin typeface="Times New Roman" panose="02020603050405020304" charset="0"/>
                <a:cs typeface="Times New Roman" panose="02020603050405020304" charset="0"/>
              </a:rPr>
              <a:t>shouder</a:t>
            </a:r>
            <a:r>
              <a:rPr lang="en-US" altLang="zh-CN" sz="2400" b="1" dirty="0">
                <a:latin typeface="Times New Roman" panose="02020603050405020304" charset="0"/>
                <a:cs typeface="Times New Roman" panose="02020603050405020304" charset="0"/>
              </a:rPr>
              <a:t> with my teammates </a:t>
            </a:r>
            <a:r>
              <a:rPr lang="zh-CN" altLang="en-US" sz="2400" b="1" dirty="0">
                <a:latin typeface="Times New Roman" panose="02020603050405020304" charset="0"/>
                <a:cs typeface="Times New Roman" panose="02020603050405020304" charset="0"/>
              </a:rPr>
              <a:t>towards a common goal </a:t>
            </a:r>
            <a:r>
              <a:rPr lang="en-US" altLang="zh-CN" sz="2400" b="1" dirty="0">
                <a:latin typeface="Times New Roman" panose="02020603050405020304" charset="0"/>
                <a:cs typeface="Times New Roman" panose="02020603050405020304" charset="0"/>
              </a:rPr>
              <a:t>really </a:t>
            </a:r>
            <a:r>
              <a:rPr lang="zh-CN" altLang="en-US" sz="2400" b="1" dirty="0">
                <a:latin typeface="Times New Roman" panose="02020603050405020304" charset="0"/>
                <a:cs typeface="Times New Roman" panose="02020603050405020304" charset="0"/>
              </a:rPr>
              <a:t>appealed to me</a:t>
            </a:r>
            <a:r>
              <a:rPr lang="en-US" altLang="zh-CN" sz="2400" b="1" dirty="0">
                <a:latin typeface="Times New Roman" panose="02020603050405020304" charset="0"/>
                <a:cs typeface="Times New Roman" panose="02020603050405020304" charset="0"/>
              </a:rPr>
              <a:t>.</a:t>
            </a:r>
            <a:r>
              <a:rPr lang="zh-CN" altLang="en-US" sz="2400" b="1" dirty="0">
                <a:latin typeface="Times New Roman" panose="02020603050405020304" charset="0"/>
                <a:cs typeface="Times New Roman" panose="02020603050405020304" charset="0"/>
              </a:rPr>
              <a:t> </a:t>
            </a:r>
            <a:r>
              <a:rPr lang="en-US" altLang="zh-CN" sz="2400" b="1" dirty="0">
                <a:latin typeface="Times New Roman" panose="02020603050405020304" charset="0"/>
                <a:cs typeface="Times New Roman" panose="02020603050405020304" charset="0"/>
              </a:rPr>
              <a:t>I stood up and gave him a hug, expressing my gratitude. </a:t>
            </a:r>
            <a:r>
              <a:rPr lang="zh-CN" altLang="en-US" sz="2400" b="1" dirty="0">
                <a:latin typeface="Times New Roman" panose="02020603050405020304" charset="0"/>
                <a:cs typeface="Times New Roman" panose="02020603050405020304" charset="0"/>
              </a:rPr>
              <a:t>l couldn't </a:t>
            </a:r>
            <a:r>
              <a:rPr lang="en-US" altLang="zh-CN" sz="2400" b="1" dirty="0">
                <a:latin typeface="Times New Roman" panose="02020603050405020304" charset="0"/>
                <a:cs typeface="Times New Roman" panose="02020603050405020304" charset="0"/>
              </a:rPr>
              <a:t>wait to</a:t>
            </a:r>
            <a:r>
              <a:rPr lang="zh-CN" altLang="en-US" sz="2400" b="1" dirty="0">
                <a:latin typeface="Times New Roman" panose="02020603050405020304" charset="0"/>
                <a:cs typeface="Times New Roman" panose="02020603050405020304" charset="0"/>
              </a:rPr>
              <a:t> embark on </a:t>
            </a:r>
            <a:r>
              <a:rPr lang="en-US" altLang="zh-CN" sz="2400" b="1" dirty="0">
                <a:latin typeface="Times New Roman" panose="02020603050405020304" charset="0"/>
                <a:cs typeface="Times New Roman" panose="02020603050405020304" charset="0"/>
              </a:rPr>
              <a:t>my new</a:t>
            </a:r>
            <a:r>
              <a:rPr lang="zh-CN" altLang="en-US" sz="2400" b="1" dirty="0">
                <a:latin typeface="Times New Roman" panose="02020603050405020304" charset="0"/>
                <a:cs typeface="Times New Roman" panose="02020603050405020304" charset="0"/>
              </a:rPr>
              <a:t> fitness journey</a:t>
            </a:r>
            <a:r>
              <a:rPr lang="en-US" altLang="zh-CN" sz="2400" b="1" dirty="0">
                <a:latin typeface="Times New Roman" panose="02020603050405020304" charset="0"/>
                <a:cs typeface="Times New Roman" panose="02020603050405020304" charset="0"/>
              </a:rPr>
              <a:t> and finally live up to my name which contained my parents high expectations.</a:t>
            </a:r>
            <a:endParaRPr lang="en-US" altLang="zh-CN" sz="2400" b="1"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37580" y="264654"/>
            <a:ext cx="3279140" cy="670157"/>
            <a:chOff x="505330" y="382077"/>
            <a:chExt cx="3279140" cy="670157"/>
          </a:xfrm>
        </p:grpSpPr>
        <p:sp>
          <p:nvSpPr>
            <p:cNvPr id="15" name="椭圆 14"/>
            <p:cNvSpPr/>
            <p:nvPr/>
          </p:nvSpPr>
          <p:spPr>
            <a:xfrm>
              <a:off x="505330" y="429934"/>
              <a:ext cx="638810" cy="622300"/>
            </a:xfrm>
            <a:prstGeom prst="ellipse">
              <a:avLst/>
            </a:pr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字魂5号-无外润黑体" panose="00000500000000000000" pitchFamily="2" charset="-122"/>
                  <a:ea typeface="字魂5号-无外润黑体" panose="00000500000000000000" pitchFamily="2" charset="-122"/>
                </a:rPr>
                <a:t>5</a:t>
              </a:r>
              <a:endParaRPr lang="en-US" altLang="zh-CN" sz="2800">
                <a:latin typeface="字魂5号-无外润黑体" panose="00000500000000000000" pitchFamily="2" charset="-122"/>
                <a:ea typeface="字魂5号-无外润黑体" panose="00000500000000000000" pitchFamily="2" charset="-122"/>
              </a:endParaRPr>
            </a:p>
          </p:txBody>
        </p:sp>
        <p:sp>
          <p:nvSpPr>
            <p:cNvPr id="16" name="文本框 15"/>
            <p:cNvSpPr txBox="1"/>
            <p:nvPr/>
          </p:nvSpPr>
          <p:spPr>
            <a:xfrm>
              <a:off x="1144140" y="382077"/>
              <a:ext cx="2640330" cy="583565"/>
            </a:xfrm>
            <a:prstGeom prst="rect">
              <a:avLst/>
            </a:prstGeom>
            <a:noFill/>
          </p:spPr>
          <p:txBody>
            <a:bodyPr wrap="square" rtlCol="0">
              <a:spAutoFit/>
            </a:bodyPr>
            <a:lstStyle/>
            <a:p>
              <a:r>
                <a:rPr lang="zh-CN" altLang="en-US" sz="3200">
                  <a:latin typeface="字魂5号-无外润黑体" panose="00000500000000000000" pitchFamily="2" charset="-122"/>
                  <a:ea typeface="字魂5号-无外润黑体" panose="00000500000000000000" pitchFamily="2" charset="-122"/>
                </a:rPr>
                <a:t>下水文</a:t>
              </a:r>
              <a:endParaRPr lang="zh-CN" altLang="en-US" sz="3200">
                <a:latin typeface="字魂5号-无外润黑体" panose="00000500000000000000" pitchFamily="2" charset="-122"/>
                <a:ea typeface="字魂5号-无外润黑体" panose="00000500000000000000" pitchFamily="2" charset="-122"/>
              </a:endParaRPr>
            </a:p>
          </p:txBody>
        </p:sp>
      </p:grpSp>
      <p:sp>
        <p:nvSpPr>
          <p:cNvPr id="2" name="文本框 1"/>
          <p:cNvSpPr txBox="1"/>
          <p:nvPr/>
        </p:nvSpPr>
        <p:spPr>
          <a:xfrm>
            <a:off x="292100" y="962660"/>
            <a:ext cx="11658600" cy="4933315"/>
          </a:xfrm>
          <a:prstGeom prst="rect">
            <a:avLst/>
          </a:prstGeom>
          <a:noFill/>
        </p:spPr>
        <p:txBody>
          <a:bodyPr wrap="square" rtlCol="0" anchor="t">
            <a:noAutofit/>
          </a:bodyPr>
          <a:lstStyle/>
          <a:p>
            <a:r>
              <a:rPr lang="zh-CN" altLang="en-US" sz="3600" b="1">
                <a:solidFill>
                  <a:srgbClr val="C00000"/>
                </a:solidFill>
                <a:latin typeface="Times New Roman" panose="02020603050405020304" charset="0"/>
                <a:cs typeface="Times New Roman" panose="02020603050405020304" charset="0"/>
              </a:rPr>
              <a:t>Para 1: The doctor's words left me lost in thought. </a:t>
            </a:r>
            <a:r>
              <a:rPr lang="en-US" altLang="zh-CN" sz="3600" b="1">
                <a:solidFill>
                  <a:schemeClr val="tx1"/>
                </a:solidFill>
                <a:latin typeface="Times New Roman" panose="02020603050405020304" charset="0"/>
                <a:cs typeface="Times New Roman" panose="02020603050405020304" charset="0"/>
              </a:rPr>
              <a:t>Apparently, what I did in the past was far from enough. </a:t>
            </a:r>
            <a:r>
              <a:rPr lang="zh-CN" altLang="en-US" sz="3600" b="1">
                <a:latin typeface="Times New Roman" panose="02020603050405020304" charset="0"/>
                <a:cs typeface="Times New Roman" panose="02020603050405020304" charset="0"/>
              </a:rPr>
              <a:t>I couldn't help but reflect on the significance of </a:t>
            </a:r>
            <a:r>
              <a:rPr lang="en-US" altLang="zh-CN" sz="3600" b="1">
                <a:latin typeface="Times New Roman" panose="02020603050405020304" charset="0"/>
                <a:cs typeface="Times New Roman" panose="02020603050405020304" charset="0"/>
              </a:rPr>
              <a:t>intergrating</a:t>
            </a:r>
            <a:r>
              <a:rPr lang="zh-CN" altLang="en-US" sz="3600" b="1">
                <a:latin typeface="Times New Roman" panose="02020603050405020304" charset="0"/>
                <a:cs typeface="Times New Roman" panose="02020603050405020304" charset="0"/>
              </a:rPr>
              <a:t> </a:t>
            </a:r>
            <a:r>
              <a:rPr lang="en-US" altLang="zh-CN" sz="3600" b="1">
                <a:latin typeface="Times New Roman" panose="02020603050405020304" charset="0"/>
                <a:cs typeface="Times New Roman" panose="02020603050405020304" charset="0"/>
              </a:rPr>
              <a:t>regular </a:t>
            </a:r>
            <a:r>
              <a:rPr lang="zh-CN" altLang="en-US" sz="3600" b="1">
                <a:latin typeface="Times New Roman" panose="02020603050405020304" charset="0"/>
                <a:cs typeface="Times New Roman" panose="02020603050405020304" charset="0"/>
              </a:rPr>
              <a:t>physical </a:t>
            </a:r>
            <a:r>
              <a:rPr lang="en-US" altLang="zh-CN" sz="3600" b="1">
                <a:latin typeface="Times New Roman" panose="02020603050405020304" charset="0"/>
                <a:cs typeface="Times New Roman" panose="02020603050405020304" charset="0"/>
              </a:rPr>
              <a:t>exercises</a:t>
            </a:r>
            <a:r>
              <a:rPr lang="zh-CN" altLang="en-US" sz="3600" b="1">
                <a:latin typeface="Times New Roman" panose="02020603050405020304" charset="0"/>
                <a:cs typeface="Times New Roman" panose="02020603050405020304" charset="0"/>
              </a:rPr>
              <a:t> into my daily routine</a:t>
            </a:r>
            <a:r>
              <a:rPr lang="en-US" altLang="zh-CN" sz="3600" b="1">
                <a:latin typeface="Times New Roman" panose="02020603050405020304" charset="0"/>
                <a:cs typeface="Times New Roman" panose="02020603050405020304" charset="0"/>
              </a:rPr>
              <a:t>, which</a:t>
            </a:r>
            <a:r>
              <a:rPr lang="zh-CN" altLang="en-US" sz="3600" b="1">
                <a:latin typeface="Times New Roman" panose="02020603050405020304" charset="0"/>
                <a:cs typeface="Times New Roman" panose="02020603050405020304" charset="0"/>
              </a:rPr>
              <a:t> </a:t>
            </a:r>
            <a:r>
              <a:rPr lang="en-US" altLang="zh-CN" sz="3600" b="1">
                <a:latin typeface="Times New Roman" panose="02020603050405020304" charset="0"/>
                <a:cs typeface="Times New Roman" panose="02020603050405020304" charset="0"/>
              </a:rPr>
              <a:t>could </a:t>
            </a:r>
            <a:r>
              <a:rPr lang="zh-CN" altLang="en-US" sz="3600" b="1">
                <a:latin typeface="Times New Roman" panose="02020603050405020304" charset="0"/>
                <a:cs typeface="Times New Roman" panose="02020603050405020304" charset="0"/>
              </a:rPr>
              <a:t>not only </a:t>
            </a:r>
            <a:r>
              <a:rPr lang="en-US" altLang="zh-CN" sz="3600" b="1">
                <a:latin typeface="Times New Roman" panose="02020603050405020304" charset="0"/>
                <a:cs typeface="Times New Roman" panose="02020603050405020304" charset="0"/>
              </a:rPr>
              <a:t>enhance</a:t>
            </a:r>
            <a:r>
              <a:rPr lang="zh-CN" altLang="en-US" sz="3600" b="1">
                <a:latin typeface="Times New Roman" panose="02020603050405020304" charset="0"/>
                <a:cs typeface="Times New Roman" panose="02020603050405020304" charset="0"/>
              </a:rPr>
              <a:t> my concentration at school but also </a:t>
            </a:r>
            <a:r>
              <a:rPr lang="en-US" altLang="zh-CN" sz="3600" b="1">
                <a:latin typeface="Times New Roman" panose="02020603050405020304" charset="0"/>
                <a:cs typeface="Times New Roman" panose="02020603050405020304" charset="0"/>
              </a:rPr>
              <a:t>benefit</a:t>
            </a:r>
            <a:r>
              <a:rPr lang="zh-CN" altLang="en-US" sz="3600" b="1">
                <a:latin typeface="Times New Roman" panose="02020603050405020304" charset="0"/>
                <a:cs typeface="Times New Roman" panose="02020603050405020304" charset="0"/>
              </a:rPr>
              <a:t> my overall physical and mental well-being.</a:t>
            </a:r>
            <a:r>
              <a:rPr lang="en-US" altLang="zh-CN" sz="3600" b="1">
                <a:latin typeface="Times New Roman" panose="02020603050405020304" charset="0"/>
                <a:cs typeface="Times New Roman" panose="02020603050405020304" charset="0"/>
              </a:rPr>
              <a:t> Tempting as it may seem, I still flinched at the thought of tough training alone, starting to doubt myself.  The doctor stared at my face as if he had already read my mind.</a:t>
            </a:r>
            <a:endParaRPr lang="zh-CN" altLang="en-US" sz="3600" b="1">
              <a:latin typeface="Times New Roman" panose="02020603050405020304" charset="0"/>
              <a:cs typeface="Times New Roman" panose="02020603050405020304" charset="0"/>
            </a:endParaRPr>
          </a:p>
          <a:p>
            <a:endParaRPr lang="zh-CN" altLang="en-US" sz="3600" b="1">
              <a:latin typeface="Times New Roman" panose="02020603050405020304" charset="0"/>
              <a:cs typeface="Times New Roman" panose="02020603050405020304" charset="0"/>
            </a:endParaRPr>
          </a:p>
        </p:txBody>
      </p:sp>
      <p:sp>
        <p:nvSpPr>
          <p:cNvPr id="3" name="圆角矩形 2"/>
          <p:cNvSpPr/>
          <p:nvPr/>
        </p:nvSpPr>
        <p:spPr>
          <a:xfrm>
            <a:off x="328930" y="1649730"/>
            <a:ext cx="2403475" cy="455930"/>
          </a:xfrm>
          <a:prstGeom prst="roundRect">
            <a:avLst/>
          </a:prstGeom>
          <a:noFill/>
          <a:ln w="38100">
            <a:gradFill>
              <a:gsLst>
                <a:gs pos="0">
                  <a:srgbClr val="012D86"/>
                </a:gs>
                <a:gs pos="100000">
                  <a:srgbClr val="0E2557"/>
                </a:gs>
              </a:gsLst>
            </a:gra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圆角矩形标注 3"/>
          <p:cNvSpPr/>
          <p:nvPr/>
        </p:nvSpPr>
        <p:spPr>
          <a:xfrm>
            <a:off x="1443355" y="768350"/>
            <a:ext cx="1289050" cy="600710"/>
          </a:xfrm>
          <a:prstGeom prst="wedgeRoundRectCallout">
            <a:avLst>
              <a:gd name="adj1" fmla="val -51747"/>
              <a:gd name="adj2" fmla="val 94429"/>
              <a:gd name="adj3" fmla="val 16667"/>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华光琥珀_CNKI" panose="02000500000000000000" charset="-122"/>
                <a:ea typeface="华光琥珀_CNKI" panose="02000500000000000000" charset="-122"/>
              </a:rPr>
              <a:t>句子副词开头</a:t>
            </a:r>
            <a:endParaRPr lang="zh-CN" altLang="en-US" b="1">
              <a:latin typeface="华光琥珀_CNKI" panose="02000500000000000000" charset="-122"/>
              <a:ea typeface="华光琥珀_CNKI" panose="02000500000000000000" charset="-122"/>
            </a:endParaRPr>
          </a:p>
        </p:txBody>
      </p:sp>
      <p:sp>
        <p:nvSpPr>
          <p:cNvPr id="5" name="圆角矩形 4"/>
          <p:cNvSpPr/>
          <p:nvPr>
            <p:custDataLst>
              <p:tags r:id="rId1"/>
            </p:custDataLst>
          </p:nvPr>
        </p:nvSpPr>
        <p:spPr>
          <a:xfrm>
            <a:off x="9547225" y="2726690"/>
            <a:ext cx="1550035" cy="455930"/>
          </a:xfrm>
          <a:prstGeom prst="roundRect">
            <a:avLst/>
          </a:prstGeom>
          <a:noFill/>
          <a:ln w="38100">
            <a:solidFill>
              <a:srgbClr val="00206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圆角矩形 5"/>
          <p:cNvSpPr/>
          <p:nvPr>
            <p:custDataLst>
              <p:tags r:id="rId2"/>
            </p:custDataLst>
          </p:nvPr>
        </p:nvSpPr>
        <p:spPr>
          <a:xfrm>
            <a:off x="328930" y="3278505"/>
            <a:ext cx="10768330" cy="455930"/>
          </a:xfrm>
          <a:prstGeom prst="roundRect">
            <a:avLst/>
          </a:prstGeom>
          <a:noFill/>
          <a:ln w="38100">
            <a:solidFill>
              <a:srgbClr val="00206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p:custDataLst>
              <p:tags r:id="rId3"/>
            </p:custDataLst>
          </p:nvPr>
        </p:nvSpPr>
        <p:spPr>
          <a:xfrm>
            <a:off x="328930" y="3830320"/>
            <a:ext cx="10843895" cy="455930"/>
          </a:xfrm>
          <a:prstGeom prst="roundRect">
            <a:avLst/>
          </a:prstGeom>
          <a:noFill/>
          <a:ln w="38100">
            <a:solidFill>
              <a:srgbClr val="00206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圆角矩形标注 7"/>
          <p:cNvSpPr/>
          <p:nvPr>
            <p:custDataLst>
              <p:tags r:id="rId4"/>
            </p:custDataLst>
          </p:nvPr>
        </p:nvSpPr>
        <p:spPr>
          <a:xfrm>
            <a:off x="10186035" y="1787525"/>
            <a:ext cx="1289050" cy="600710"/>
          </a:xfrm>
          <a:prstGeom prst="wedgeRoundRectCallout">
            <a:avLst>
              <a:gd name="adj1" fmla="val -51747"/>
              <a:gd name="adj2" fmla="val 94429"/>
              <a:gd name="adj3" fmla="val 16667"/>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华光琥珀_CNKI" panose="02000500000000000000" charset="-122"/>
                <a:ea typeface="华光琥珀_CNKI" panose="02000500000000000000" charset="-122"/>
              </a:rPr>
              <a:t>非限制性定语从句</a:t>
            </a:r>
            <a:endParaRPr lang="zh-CN" altLang="en-US" b="1">
              <a:latin typeface="华光琥珀_CNKI" panose="02000500000000000000" charset="-122"/>
              <a:ea typeface="华光琥珀_CNKI" panose="02000500000000000000" charset="-122"/>
            </a:endParaRPr>
          </a:p>
        </p:txBody>
      </p:sp>
      <p:sp>
        <p:nvSpPr>
          <p:cNvPr id="11" name="圆角矩形 10"/>
          <p:cNvSpPr/>
          <p:nvPr>
            <p:custDataLst>
              <p:tags r:id="rId5"/>
            </p:custDataLst>
          </p:nvPr>
        </p:nvSpPr>
        <p:spPr>
          <a:xfrm>
            <a:off x="328930" y="4382135"/>
            <a:ext cx="4892040" cy="455930"/>
          </a:xfrm>
          <a:prstGeom prst="roundRect">
            <a:avLst/>
          </a:prstGeom>
          <a:noFill/>
          <a:ln w="38100">
            <a:solidFill>
              <a:srgbClr val="00206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圆角矩形标注 11"/>
          <p:cNvSpPr/>
          <p:nvPr>
            <p:custDataLst>
              <p:tags r:id="rId6"/>
            </p:custDataLst>
          </p:nvPr>
        </p:nvSpPr>
        <p:spPr>
          <a:xfrm>
            <a:off x="2103120" y="3579495"/>
            <a:ext cx="1289050" cy="600710"/>
          </a:xfrm>
          <a:prstGeom prst="wedgeRoundRectCallout">
            <a:avLst>
              <a:gd name="adj1" fmla="val -51747"/>
              <a:gd name="adj2" fmla="val 94429"/>
              <a:gd name="adj3" fmla="val 16667"/>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华光琥珀_CNKI" panose="02000500000000000000" charset="-122"/>
                <a:ea typeface="华光琥珀_CNKI" panose="02000500000000000000" charset="-122"/>
              </a:rPr>
              <a:t>让步状语从句倒装</a:t>
            </a:r>
            <a:endParaRPr lang="zh-CN" altLang="en-US" b="1">
              <a:latin typeface="华光琥珀_CNKI" panose="02000500000000000000" charset="-122"/>
              <a:ea typeface="华光琥珀_CNKI" panose="02000500000000000000" charset="-122"/>
            </a:endParaRPr>
          </a:p>
        </p:txBody>
      </p:sp>
      <p:sp>
        <p:nvSpPr>
          <p:cNvPr id="13" name="圆角矩形 12"/>
          <p:cNvSpPr/>
          <p:nvPr>
            <p:custDataLst>
              <p:tags r:id="rId7"/>
            </p:custDataLst>
          </p:nvPr>
        </p:nvSpPr>
        <p:spPr>
          <a:xfrm>
            <a:off x="4549140" y="4907280"/>
            <a:ext cx="1647825" cy="455930"/>
          </a:xfrm>
          <a:prstGeom prst="roundRect">
            <a:avLst/>
          </a:prstGeom>
          <a:noFill/>
          <a:ln w="38100">
            <a:solidFill>
              <a:srgbClr val="00206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圆角矩形标注 13"/>
          <p:cNvSpPr/>
          <p:nvPr>
            <p:custDataLst>
              <p:tags r:id="rId8"/>
            </p:custDataLst>
          </p:nvPr>
        </p:nvSpPr>
        <p:spPr>
          <a:xfrm>
            <a:off x="6397625" y="4093845"/>
            <a:ext cx="1685925" cy="743585"/>
          </a:xfrm>
          <a:prstGeom prst="wedgeRoundRectCallout">
            <a:avLst>
              <a:gd name="adj1" fmla="val -51747"/>
              <a:gd name="adj2" fmla="val 94429"/>
              <a:gd name="adj3" fmla="val 16667"/>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华光琥珀_CNKI" panose="02000500000000000000" charset="-122"/>
                <a:ea typeface="华光琥珀_CNKI" panose="02000500000000000000" charset="-122"/>
              </a:rPr>
              <a:t>非谓语动词表伴随状语</a:t>
            </a:r>
            <a:endParaRPr lang="zh-CN" altLang="en-US" b="1">
              <a:latin typeface="华光琥珀_CNKI" panose="02000500000000000000" charset="-122"/>
              <a:ea typeface="华光琥珀_CNKI" panose="02000500000000000000" charset="-122"/>
            </a:endParaRPr>
          </a:p>
        </p:txBody>
      </p:sp>
      <p:sp>
        <p:nvSpPr>
          <p:cNvPr id="17" name="圆角矩形 16"/>
          <p:cNvSpPr/>
          <p:nvPr>
            <p:custDataLst>
              <p:tags r:id="rId9"/>
            </p:custDataLst>
          </p:nvPr>
        </p:nvSpPr>
        <p:spPr>
          <a:xfrm>
            <a:off x="3793490" y="5485765"/>
            <a:ext cx="6900545" cy="455930"/>
          </a:xfrm>
          <a:prstGeom prst="roundRect">
            <a:avLst/>
          </a:prstGeom>
          <a:noFill/>
          <a:ln w="38100">
            <a:solidFill>
              <a:srgbClr val="00206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圆角矩形标注 17"/>
          <p:cNvSpPr/>
          <p:nvPr>
            <p:custDataLst>
              <p:tags r:id="rId10"/>
            </p:custDataLst>
          </p:nvPr>
        </p:nvSpPr>
        <p:spPr>
          <a:xfrm>
            <a:off x="8860155" y="4382135"/>
            <a:ext cx="1452880" cy="578485"/>
          </a:xfrm>
          <a:prstGeom prst="wedgeRoundRectCallout">
            <a:avLst>
              <a:gd name="adj1" fmla="val -51747"/>
              <a:gd name="adj2" fmla="val 94429"/>
              <a:gd name="adj3" fmla="val 16667"/>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华光琥珀_CNKI" panose="02000500000000000000" charset="-122"/>
                <a:ea typeface="华光琥珀_CNKI" panose="02000500000000000000" charset="-122"/>
              </a:rPr>
              <a:t>虚拟语气</a:t>
            </a:r>
            <a:endParaRPr lang="zh-CN" altLang="en-US" b="1">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4" grpId="0" bldLvl="0" animBg="1"/>
      <p:bldP spid="4" grpId="1" animBg="1"/>
      <p:bldP spid="5" grpId="0" bldLvl="0" animBg="1"/>
      <p:bldP spid="5" grpId="1" animBg="1"/>
      <p:bldP spid="6" grpId="0" bldLvl="0" animBg="1"/>
      <p:bldP spid="6" grpId="1" animBg="1"/>
      <p:bldP spid="7" grpId="0" bldLvl="0" animBg="1"/>
      <p:bldP spid="7" grpId="1" animBg="1"/>
      <p:bldP spid="8" grpId="0" bldLvl="0" animBg="1"/>
      <p:bldP spid="8" grpId="1" animBg="1"/>
      <p:bldP spid="11" grpId="0" bldLvl="0" animBg="1"/>
      <p:bldP spid="11" grpId="1" animBg="1"/>
      <p:bldP spid="12" grpId="0" bldLvl="0" animBg="1"/>
      <p:bldP spid="12" grpId="1" animBg="1"/>
      <p:bldP spid="13" grpId="0" bldLvl="0" animBg="1"/>
      <p:bldP spid="13" grpId="1" animBg="1"/>
      <p:bldP spid="14" grpId="1" animBg="1"/>
      <p:bldP spid="17" grpId="0" bldLvl="0" animBg="1"/>
      <p:bldP spid="1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37580" y="264654"/>
            <a:ext cx="3279140" cy="670157"/>
            <a:chOff x="505330" y="382077"/>
            <a:chExt cx="3279140" cy="670157"/>
          </a:xfrm>
        </p:grpSpPr>
        <p:sp>
          <p:nvSpPr>
            <p:cNvPr id="15" name="椭圆 14"/>
            <p:cNvSpPr/>
            <p:nvPr/>
          </p:nvSpPr>
          <p:spPr>
            <a:xfrm>
              <a:off x="505330" y="429934"/>
              <a:ext cx="638810" cy="622300"/>
            </a:xfrm>
            <a:prstGeom prst="ellipse">
              <a:avLst/>
            </a:pr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字魂5号-无外润黑体" panose="00000500000000000000" pitchFamily="2" charset="-122"/>
                  <a:ea typeface="字魂5号-无外润黑体" panose="00000500000000000000" pitchFamily="2" charset="-122"/>
                </a:rPr>
                <a:t>5</a:t>
              </a:r>
              <a:endParaRPr lang="en-US" altLang="zh-CN" sz="2800">
                <a:latin typeface="字魂5号-无外润黑体" panose="00000500000000000000" pitchFamily="2" charset="-122"/>
                <a:ea typeface="字魂5号-无外润黑体" panose="00000500000000000000" pitchFamily="2" charset="-122"/>
              </a:endParaRPr>
            </a:p>
          </p:txBody>
        </p:sp>
        <p:sp>
          <p:nvSpPr>
            <p:cNvPr id="16" name="文本框 15"/>
            <p:cNvSpPr txBox="1"/>
            <p:nvPr/>
          </p:nvSpPr>
          <p:spPr>
            <a:xfrm>
              <a:off x="1144140" y="382077"/>
              <a:ext cx="2640330" cy="583565"/>
            </a:xfrm>
            <a:prstGeom prst="rect">
              <a:avLst/>
            </a:prstGeom>
            <a:noFill/>
          </p:spPr>
          <p:txBody>
            <a:bodyPr wrap="square" rtlCol="0">
              <a:spAutoFit/>
            </a:bodyPr>
            <a:lstStyle/>
            <a:p>
              <a:r>
                <a:rPr lang="zh-CN" altLang="en-US" sz="3200">
                  <a:latin typeface="字魂5号-无外润黑体" panose="00000500000000000000" pitchFamily="2" charset="-122"/>
                  <a:ea typeface="字魂5号-无外润黑体" panose="00000500000000000000" pitchFamily="2" charset="-122"/>
                </a:rPr>
                <a:t>下水文</a:t>
              </a:r>
              <a:endParaRPr lang="zh-CN" altLang="en-US" sz="3200">
                <a:latin typeface="字魂5号-无外润黑体" panose="00000500000000000000" pitchFamily="2" charset="-122"/>
                <a:ea typeface="字魂5号-无外润黑体" panose="00000500000000000000" pitchFamily="2" charset="-122"/>
              </a:endParaRPr>
            </a:p>
          </p:txBody>
        </p:sp>
      </p:grpSp>
      <p:sp>
        <p:nvSpPr>
          <p:cNvPr id="2" name="文本框 1"/>
          <p:cNvSpPr txBox="1"/>
          <p:nvPr/>
        </p:nvSpPr>
        <p:spPr>
          <a:xfrm>
            <a:off x="292100" y="962660"/>
            <a:ext cx="11658600" cy="4933315"/>
          </a:xfrm>
          <a:prstGeom prst="rect">
            <a:avLst/>
          </a:prstGeom>
          <a:noFill/>
        </p:spPr>
        <p:txBody>
          <a:bodyPr wrap="square" rtlCol="0" anchor="t">
            <a:noAutofit/>
          </a:bodyPr>
          <a:lstStyle/>
          <a:p>
            <a:r>
              <a:rPr sz="3600" b="1">
                <a:solidFill>
                  <a:srgbClr val="C00000"/>
                </a:solidFill>
                <a:latin typeface="Times New Roman" panose="02020603050405020304" charset="0"/>
                <a:cs typeface="Times New Roman" panose="02020603050405020304" charset="0"/>
              </a:rPr>
              <a:t>Para 2: “Exercising alone is hard. Why not try some team sports?" the doctor suggested. </a:t>
            </a:r>
            <a:r>
              <a:rPr sz="3600" b="1">
                <a:latin typeface="Times New Roman" panose="02020603050405020304" charset="0"/>
                <a:cs typeface="Times New Roman" panose="02020603050405020304" charset="0"/>
              </a:rPr>
              <a:t>“Team sports?” The idea of joining a team sport sparked my interest, since it seemed like a fantastic way to combine the physical workout with social interaction. The images of being part of a team and working shouder to shouder with my teammates towards a common goal really appealed to me. I stood up and gave him a hug, expressing my gratitude. l couldn't wait to embark on my new fitness journey and finally live up to my name which contained my parents high expectations.</a:t>
            </a:r>
            <a:endParaRPr sz="3600" b="1">
              <a:latin typeface="Times New Roman" panose="02020603050405020304" charset="0"/>
              <a:cs typeface="Times New Roman" panose="02020603050405020304" charset="0"/>
            </a:endParaRPr>
          </a:p>
        </p:txBody>
      </p:sp>
      <p:sp>
        <p:nvSpPr>
          <p:cNvPr id="3" name="圆角矩形 2"/>
          <p:cNvSpPr/>
          <p:nvPr/>
        </p:nvSpPr>
        <p:spPr>
          <a:xfrm>
            <a:off x="8470265" y="2134235"/>
            <a:ext cx="1076960" cy="455930"/>
          </a:xfrm>
          <a:prstGeom prst="roundRect">
            <a:avLst/>
          </a:prstGeom>
          <a:noFill/>
          <a:ln w="38100">
            <a:gradFill>
              <a:gsLst>
                <a:gs pos="0">
                  <a:srgbClr val="012D86"/>
                </a:gs>
                <a:gs pos="100000">
                  <a:srgbClr val="0E2557"/>
                </a:gs>
              </a:gsLst>
            </a:gra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圆角矩形标注 3"/>
          <p:cNvSpPr/>
          <p:nvPr/>
        </p:nvSpPr>
        <p:spPr>
          <a:xfrm>
            <a:off x="8896985" y="1117600"/>
            <a:ext cx="1289050" cy="600710"/>
          </a:xfrm>
          <a:prstGeom prst="wedgeRoundRectCallout">
            <a:avLst>
              <a:gd name="adj1" fmla="val -51747"/>
              <a:gd name="adj2" fmla="val 94429"/>
              <a:gd name="adj3" fmla="val 16667"/>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华光琥珀_CNKI" panose="02000500000000000000" charset="-122"/>
                <a:ea typeface="华光琥珀_CNKI" panose="02000500000000000000" charset="-122"/>
              </a:rPr>
              <a:t>引导原因状语从句</a:t>
            </a:r>
            <a:endParaRPr lang="zh-CN" altLang="en-US" b="1">
              <a:latin typeface="华光琥珀_CNKI" panose="02000500000000000000" charset="-122"/>
              <a:ea typeface="华光琥珀_CNKI" panose="02000500000000000000" charset="-122"/>
            </a:endParaRPr>
          </a:p>
        </p:txBody>
      </p:sp>
      <p:sp>
        <p:nvSpPr>
          <p:cNvPr id="8" name="圆角矩形标注 7"/>
          <p:cNvSpPr/>
          <p:nvPr>
            <p:custDataLst>
              <p:tags r:id="rId1"/>
            </p:custDataLst>
          </p:nvPr>
        </p:nvSpPr>
        <p:spPr>
          <a:xfrm>
            <a:off x="7696200" y="5057775"/>
            <a:ext cx="1289050" cy="600710"/>
          </a:xfrm>
          <a:prstGeom prst="wedgeRoundRectCallout">
            <a:avLst>
              <a:gd name="adj1" fmla="val -51747"/>
              <a:gd name="adj2" fmla="val 94429"/>
              <a:gd name="adj3" fmla="val 16667"/>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华光琥珀_CNKI" panose="02000500000000000000" charset="-122"/>
                <a:ea typeface="华光琥珀_CNKI" panose="02000500000000000000" charset="-122"/>
              </a:rPr>
              <a:t>定语从句</a:t>
            </a:r>
            <a:endParaRPr lang="zh-CN" altLang="en-US" b="1">
              <a:latin typeface="华光琥珀_CNKI" panose="02000500000000000000" charset="-122"/>
              <a:ea typeface="华光琥珀_CNKI" panose="02000500000000000000" charset="-122"/>
            </a:endParaRPr>
          </a:p>
        </p:txBody>
      </p:sp>
      <p:sp>
        <p:nvSpPr>
          <p:cNvPr id="13" name="圆角矩形 12"/>
          <p:cNvSpPr/>
          <p:nvPr>
            <p:custDataLst>
              <p:tags r:id="rId2"/>
            </p:custDataLst>
          </p:nvPr>
        </p:nvSpPr>
        <p:spPr>
          <a:xfrm>
            <a:off x="2542540" y="4907280"/>
            <a:ext cx="4739005" cy="455930"/>
          </a:xfrm>
          <a:prstGeom prst="roundRect">
            <a:avLst/>
          </a:prstGeom>
          <a:noFill/>
          <a:ln w="38100">
            <a:solidFill>
              <a:srgbClr val="00206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圆角矩形标注 13"/>
          <p:cNvSpPr/>
          <p:nvPr/>
        </p:nvSpPr>
        <p:spPr>
          <a:xfrm>
            <a:off x="5661025" y="3832225"/>
            <a:ext cx="1685925" cy="743585"/>
          </a:xfrm>
          <a:prstGeom prst="wedgeRoundRectCallout">
            <a:avLst>
              <a:gd name="adj1" fmla="val -51747"/>
              <a:gd name="adj2" fmla="val 94429"/>
              <a:gd name="adj3" fmla="val 16667"/>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latin typeface="华光琥珀_CNKI" panose="02000500000000000000" charset="-122"/>
                <a:ea typeface="华光琥珀_CNKI" panose="02000500000000000000" charset="-122"/>
              </a:rPr>
              <a:t>非谓语动词表伴随状语</a:t>
            </a:r>
            <a:endParaRPr lang="zh-CN" altLang="en-US" b="1">
              <a:latin typeface="华光琥珀_CNKI" panose="02000500000000000000" charset="-122"/>
              <a:ea typeface="华光琥珀_CNKI" panose="02000500000000000000" charset="-122"/>
            </a:endParaRPr>
          </a:p>
        </p:txBody>
      </p:sp>
      <p:sp>
        <p:nvSpPr>
          <p:cNvPr id="17" name="圆角矩形 16"/>
          <p:cNvSpPr/>
          <p:nvPr>
            <p:custDataLst>
              <p:tags r:id="rId3"/>
            </p:custDataLst>
          </p:nvPr>
        </p:nvSpPr>
        <p:spPr>
          <a:xfrm>
            <a:off x="2252345" y="5970270"/>
            <a:ext cx="9222105" cy="455930"/>
          </a:xfrm>
          <a:prstGeom prst="roundRect">
            <a:avLst/>
          </a:prstGeom>
          <a:noFill/>
          <a:ln w="38100">
            <a:solidFill>
              <a:srgbClr val="00206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圆角矩形标注 4"/>
          <p:cNvSpPr/>
          <p:nvPr>
            <p:custDataLst>
              <p:tags r:id="rId4"/>
            </p:custDataLst>
          </p:nvPr>
        </p:nvSpPr>
        <p:spPr>
          <a:xfrm>
            <a:off x="9257665" y="5057775"/>
            <a:ext cx="2692400" cy="600710"/>
          </a:xfrm>
          <a:prstGeom prst="wedgeRoundRectCallout">
            <a:avLst>
              <a:gd name="adj1" fmla="val -51747"/>
              <a:gd name="adj2" fmla="val 94429"/>
              <a:gd name="adj3" fmla="val 16667"/>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latin typeface="华光琥珀_CNKI" panose="02000500000000000000" charset="-122"/>
                <a:ea typeface="华光琥珀_CNKI" panose="02000500000000000000" charset="-122"/>
              </a:rPr>
              <a:t>呼应原文父母取名的期待</a:t>
            </a:r>
            <a:r>
              <a:rPr lang="en-US" altLang="zh-CN" b="1">
                <a:latin typeface="华光琥珀_CNKI" panose="02000500000000000000" charset="-122"/>
                <a:ea typeface="华光琥珀_CNKI" panose="02000500000000000000" charset="-122"/>
              </a:rPr>
              <a:t> —— </a:t>
            </a:r>
            <a:r>
              <a:rPr lang="zh-CN" altLang="en-US" b="1">
                <a:latin typeface="华光琥珀_CNKI" panose="02000500000000000000" charset="-122"/>
                <a:ea typeface="华光琥珀_CNKI" panose="02000500000000000000" charset="-122"/>
              </a:rPr>
              <a:t>故事回环</a:t>
            </a:r>
            <a:endParaRPr lang="zh-CN" altLang="en-US" b="1">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4" grpId="0" bldLvl="0" animBg="1"/>
      <p:bldP spid="4" grpId="1" animBg="1"/>
      <p:bldP spid="8" grpId="0" bldLvl="0" animBg="1"/>
      <p:bldP spid="8" grpId="1" animBg="1"/>
      <p:bldP spid="13" grpId="0" bldLvl="0" animBg="1"/>
      <p:bldP spid="13" grpId="1" animBg="1"/>
      <p:bldP spid="14" grpId="0" animBg="1"/>
      <p:bldP spid="14" grpId="1" animBg="1"/>
      <p:bldP spid="17" grpId="0" bldLvl="0" animBg="1"/>
      <p:bldP spid="17" grpId="1" animBg="1"/>
      <p:bldP spid="5" grpId="0" bldLvl="0" animBg="1"/>
      <p:bldP spid="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1">
            <a:lum bright="-6000" contrast="12000"/>
          </a:blip>
          <a:stretch>
            <a:fillRect/>
          </a:stretch>
        </p:blipFill>
        <p:spPr>
          <a:xfrm>
            <a:off x="6327140" y="1374140"/>
            <a:ext cx="5881370" cy="5483860"/>
          </a:xfrm>
          <a:prstGeom prst="rect">
            <a:avLst/>
          </a:prstGeom>
        </p:spPr>
      </p:pic>
      <p:sp>
        <p:nvSpPr>
          <p:cNvPr id="4" name="任意多边形 3"/>
          <p:cNvSpPr/>
          <p:nvPr/>
        </p:nvSpPr>
        <p:spPr>
          <a:xfrm>
            <a:off x="1356995" y="1374140"/>
            <a:ext cx="4058285" cy="736600"/>
          </a:xfrm>
          <a:custGeom>
            <a:avLst/>
            <a:gdLst/>
            <a:ahLst/>
            <a:cxnLst>
              <a:cxn ang="3">
                <a:pos x="hc" y="t"/>
              </a:cxn>
              <a:cxn ang="cd2">
                <a:pos x="l" y="vc"/>
              </a:cxn>
              <a:cxn ang="cd4">
                <a:pos x="hc" y="b"/>
              </a:cxn>
              <a:cxn ang="0">
                <a:pos x="r" y="vc"/>
              </a:cxn>
            </a:cxnLst>
            <a:rect l="l" t="t" r="r" b="b"/>
            <a:pathLst>
              <a:path w="5412" h="1001">
                <a:moveTo>
                  <a:pt x="458" y="0"/>
                </a:moveTo>
                <a:lnTo>
                  <a:pt x="604" y="0"/>
                </a:lnTo>
                <a:lnTo>
                  <a:pt x="604" y="440"/>
                </a:lnTo>
                <a:lnTo>
                  <a:pt x="4817" y="440"/>
                </a:lnTo>
                <a:lnTo>
                  <a:pt x="4817" y="0"/>
                </a:lnTo>
                <a:lnTo>
                  <a:pt x="4963" y="0"/>
                </a:lnTo>
                <a:lnTo>
                  <a:pt x="4963" y="147"/>
                </a:lnTo>
                <a:lnTo>
                  <a:pt x="5108" y="147"/>
                </a:lnTo>
                <a:lnTo>
                  <a:pt x="5108" y="326"/>
                </a:lnTo>
                <a:lnTo>
                  <a:pt x="5254" y="326"/>
                </a:lnTo>
                <a:lnTo>
                  <a:pt x="5254" y="440"/>
                </a:lnTo>
                <a:lnTo>
                  <a:pt x="5412" y="440"/>
                </a:lnTo>
                <a:lnTo>
                  <a:pt x="5412" y="560"/>
                </a:lnTo>
                <a:lnTo>
                  <a:pt x="5254" y="560"/>
                </a:lnTo>
                <a:lnTo>
                  <a:pt x="5254" y="675"/>
                </a:lnTo>
                <a:lnTo>
                  <a:pt x="5108" y="675"/>
                </a:lnTo>
                <a:lnTo>
                  <a:pt x="5108" y="854"/>
                </a:lnTo>
                <a:lnTo>
                  <a:pt x="4963" y="854"/>
                </a:lnTo>
                <a:lnTo>
                  <a:pt x="4963" y="1001"/>
                </a:lnTo>
                <a:lnTo>
                  <a:pt x="4817" y="1001"/>
                </a:lnTo>
                <a:lnTo>
                  <a:pt x="4817" y="560"/>
                </a:lnTo>
                <a:lnTo>
                  <a:pt x="604" y="560"/>
                </a:lnTo>
                <a:lnTo>
                  <a:pt x="604" y="1001"/>
                </a:lnTo>
                <a:lnTo>
                  <a:pt x="458" y="1001"/>
                </a:lnTo>
                <a:lnTo>
                  <a:pt x="458" y="854"/>
                </a:lnTo>
                <a:lnTo>
                  <a:pt x="313" y="854"/>
                </a:lnTo>
                <a:lnTo>
                  <a:pt x="313" y="675"/>
                </a:lnTo>
                <a:lnTo>
                  <a:pt x="167" y="675"/>
                </a:lnTo>
                <a:lnTo>
                  <a:pt x="167" y="560"/>
                </a:lnTo>
                <a:lnTo>
                  <a:pt x="0" y="560"/>
                </a:lnTo>
                <a:lnTo>
                  <a:pt x="0" y="440"/>
                </a:lnTo>
                <a:lnTo>
                  <a:pt x="167" y="440"/>
                </a:lnTo>
                <a:lnTo>
                  <a:pt x="167" y="326"/>
                </a:lnTo>
                <a:lnTo>
                  <a:pt x="313" y="326"/>
                </a:lnTo>
                <a:lnTo>
                  <a:pt x="313" y="147"/>
                </a:lnTo>
                <a:lnTo>
                  <a:pt x="458" y="147"/>
                </a:lnTo>
                <a:lnTo>
                  <a:pt x="458" y="0"/>
                </a:lnTo>
                <a:close/>
              </a:path>
            </a:pathLst>
          </a:custGeom>
          <a:solidFill>
            <a:srgbClr val="7CBBC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A863C"/>
              </a:solidFill>
            </a:endParaRPr>
          </a:p>
        </p:txBody>
      </p:sp>
      <p:sp>
        <p:nvSpPr>
          <p:cNvPr id="6" name="文本框 5"/>
          <p:cNvSpPr txBox="1"/>
          <p:nvPr/>
        </p:nvSpPr>
        <p:spPr>
          <a:xfrm>
            <a:off x="292100" y="2202180"/>
            <a:ext cx="6104890" cy="1445260"/>
          </a:xfrm>
          <a:prstGeom prst="rect">
            <a:avLst/>
          </a:prstGeom>
          <a:noFill/>
        </p:spPr>
        <p:txBody>
          <a:bodyPr wrap="square" rtlCol="0">
            <a:spAutoFit/>
          </a:bodyPr>
          <a:lstStyle/>
          <a:p>
            <a:pPr algn="dist"/>
            <a:r>
              <a:rPr lang="en-US" altLang="zh-CN" sz="8800">
                <a:solidFill>
                  <a:srgbClr val="565FA9"/>
                </a:solidFill>
                <a:latin typeface="Cooper Black" panose="0208090404030B020404" charset="0"/>
                <a:ea typeface="字魂5号-无外润黑体" panose="00000500000000000000" pitchFamily="2" charset="-122"/>
                <a:cs typeface="Cooper Black" panose="0208090404030B020404" charset="0"/>
              </a:rPr>
              <a:t>Thanks</a:t>
            </a:r>
            <a:endParaRPr lang="en-US" altLang="zh-CN" sz="8800">
              <a:solidFill>
                <a:srgbClr val="565FA9"/>
              </a:solidFill>
              <a:latin typeface="Cooper Black" panose="0208090404030B020404" charset="0"/>
              <a:ea typeface="字魂5号-无外润黑体" panose="00000500000000000000" pitchFamily="2" charset="-122"/>
              <a:cs typeface="Cooper Black" panose="0208090404030B020404" charset="0"/>
            </a:endParaRPr>
          </a:p>
        </p:txBody>
      </p:sp>
      <p:cxnSp>
        <p:nvCxnSpPr>
          <p:cNvPr id="7" name="直接连接符 6"/>
          <p:cNvCxnSpPr/>
          <p:nvPr/>
        </p:nvCxnSpPr>
        <p:spPr>
          <a:xfrm>
            <a:off x="292735" y="3739515"/>
            <a:ext cx="6104890" cy="0"/>
          </a:xfrm>
          <a:prstGeom prst="line">
            <a:avLst/>
          </a:prstGeom>
          <a:ln w="25400" cap="rnd">
            <a:solidFill>
              <a:schemeClr val="tx1">
                <a:lumMod val="95000"/>
                <a:lumOff val="5000"/>
              </a:schemeClr>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98755" y="193040"/>
            <a:ext cx="11640185" cy="6231255"/>
          </a:xfrm>
          <a:prstGeom prst="rect">
            <a:avLst/>
          </a:prstGeom>
          <a:noFill/>
          <a:ln w="9525">
            <a:noFill/>
          </a:ln>
        </p:spPr>
        <p:txBody>
          <a:bodyPr wrap="square">
            <a:spAutoFit/>
          </a:bodyPr>
          <a:lstStyle/>
          <a:p>
            <a:pPr indent="266700"/>
            <a:r>
              <a:rPr lang="en-US" sz="2100" b="0">
                <a:latin typeface="Times New Roman" panose="02020603050405020304" charset="0"/>
                <a:ea typeface="宋体" panose="02010600030101010101" pitchFamily="2" charset="-122"/>
              </a:rPr>
              <a:t>Though I eat an apple almost every day, one month ago my doctor came to my house standing in front of me, not being kept away, due to my sudden illness.</a:t>
            </a:r>
            <a:endParaRPr lang="en-US" sz="2100" b="0">
              <a:latin typeface="Times New Roman" panose="02020603050405020304" charset="0"/>
              <a:ea typeface="宋体" panose="02010600030101010101" pitchFamily="2" charset="-122"/>
            </a:endParaRPr>
          </a:p>
          <a:p>
            <a:pPr indent="266700"/>
            <a:r>
              <a:rPr lang="en-US" sz="2100" b="0">
                <a:latin typeface="Times New Roman" panose="02020603050405020304" charset="0"/>
                <a:ea typeface="宋体" panose="02010600030101010101" pitchFamily="2" charset="-122"/>
              </a:rPr>
              <a:t>   “Well Jian, I think 1 need to have a strong talk with you. You are overweight. Have you ever heard about Body Mass Index (</a:t>
            </a:r>
            <a:r>
              <a:rPr lang="zh-CN" sz="2100" b="0">
                <a:ea typeface="宋体" panose="02010600030101010101" pitchFamily="2" charset="-122"/>
              </a:rPr>
              <a:t>指数</a:t>
            </a:r>
            <a:r>
              <a:rPr lang="en-US" sz="2100" b="0">
                <a:latin typeface="Times New Roman" panose="02020603050405020304" charset="0"/>
                <a:ea typeface="宋体" panose="02010600030101010101" pitchFamily="2" charset="-122"/>
              </a:rPr>
              <a:t>), BMI? Well, I've weighed you and measured your height and you have a BMI of 28.That is obese(</a:t>
            </a:r>
            <a:r>
              <a:rPr lang="zh-CN" sz="2100" b="0">
                <a:ea typeface="宋体" panose="02010600030101010101" pitchFamily="2" charset="-122"/>
              </a:rPr>
              <a:t>肥胖的</a:t>
            </a:r>
            <a:r>
              <a:rPr lang="en-US" sz="2100" b="0">
                <a:latin typeface="Times New Roman" panose="02020603050405020304" charset="0"/>
                <a:ea typeface="宋体" panose="02010600030101010101" pitchFamily="2" charset="-122"/>
              </a:rPr>
              <a:t>),” said the doctor.</a:t>
            </a:r>
            <a:endParaRPr lang="en-US" sz="2100" b="0">
              <a:latin typeface="Times New Roman" panose="02020603050405020304" charset="0"/>
              <a:ea typeface="宋体" panose="02010600030101010101" pitchFamily="2" charset="-122"/>
            </a:endParaRPr>
          </a:p>
          <a:p>
            <a:pPr indent="266700"/>
            <a:r>
              <a:rPr lang="en-US" sz="2100" b="0">
                <a:latin typeface="Times New Roman" panose="02020603050405020304" charset="0"/>
                <a:ea typeface="宋体" panose="02010600030101010101" pitchFamily="2" charset="-122"/>
              </a:rPr>
              <a:t>    I knew I was a little bit overweight but I didn't think it was that bad. He added that my name means healthy in Chinese and he thought it is time that l should become healthy. There is a direct link between my health and sport. So he asked me, “How much sport do you do every week?”</a:t>
            </a:r>
            <a:endParaRPr lang="en-US" sz="2100" b="0">
              <a:latin typeface="Times New Roman" panose="02020603050405020304" charset="0"/>
              <a:ea typeface="宋体" panose="02010600030101010101" pitchFamily="2" charset="-122"/>
            </a:endParaRPr>
          </a:p>
          <a:p>
            <a:pPr indent="266700"/>
            <a:r>
              <a:rPr lang="en-US" sz="2100" b="0">
                <a:latin typeface="Times New Roman" panose="02020603050405020304" charset="0"/>
                <a:ea typeface="宋体" panose="02010600030101010101" pitchFamily="2" charset="-122"/>
              </a:rPr>
              <a:t>     I told him that I go for a walk every weekend. Then he replied, “Hmm, that's not a lot. Sport and health go together. They affect your mental, physical and emotional health. For example, sport can improve your mental health, allowing your brain to think better and focus. It will help you to learn more easily. Is that clear, Jian?”</a:t>
            </a:r>
            <a:endParaRPr lang="en-US" sz="2100" b="0">
              <a:latin typeface="Times New Roman" panose="02020603050405020304" charset="0"/>
              <a:ea typeface="宋体" panose="02010600030101010101" pitchFamily="2" charset="-122"/>
            </a:endParaRPr>
          </a:p>
          <a:p>
            <a:pPr indent="266700"/>
            <a:r>
              <a:rPr lang="en-US" sz="2100" b="0">
                <a:latin typeface="Times New Roman" panose="02020603050405020304" charset="0"/>
                <a:ea typeface="宋体" panose="02010600030101010101" pitchFamily="2" charset="-122"/>
              </a:rPr>
              <a:t>     “I think so. I know it would be good to be able to concentrate better at school.” I said.</a:t>
            </a:r>
            <a:endParaRPr lang="en-US" sz="2100" b="0">
              <a:latin typeface="Times New Roman" panose="02020603050405020304" charset="0"/>
              <a:ea typeface="宋体" panose="02010600030101010101" pitchFamily="2" charset="-122"/>
            </a:endParaRPr>
          </a:p>
          <a:p>
            <a:pPr indent="266700"/>
            <a:r>
              <a:rPr lang="en-US" sz="2100" b="0">
                <a:latin typeface="Times New Roman" panose="02020603050405020304" charset="0"/>
                <a:ea typeface="宋体" panose="02010600030101010101" pitchFamily="2" charset="-122"/>
              </a:rPr>
              <a:t>       The doctor explained to me that from a physical point of view, sport makes us tired so helps us to sleep better. At the same time, sport burns off the calories that we have consumed. It builds muscle and improves our circulation. Sport helps to control our cholesterol count(</a:t>
            </a:r>
            <a:r>
              <a:rPr lang="zh-CN" sz="2100" b="0">
                <a:ea typeface="宋体" panose="02010600030101010101" pitchFamily="2" charset="-122"/>
              </a:rPr>
              <a:t>胆固醇指标</a:t>
            </a:r>
            <a:r>
              <a:rPr lang="en-US" sz="2100" b="0">
                <a:latin typeface="Times New Roman" panose="02020603050405020304" charset="0"/>
                <a:ea typeface="宋体" panose="02010600030101010101" pitchFamily="2" charset="-122"/>
              </a:rPr>
              <a:t>) and this is important to stop us having a heart attack. Additionally, it also keeps our blood pressure normal and strengthens our bones.</a:t>
            </a:r>
            <a:endParaRPr lang="en-US" sz="2100" b="1">
              <a:solidFill>
                <a:srgbClr val="FF0000"/>
              </a:solidFill>
              <a:latin typeface="Times New Roman" panose="02020603050405020304" charset="0"/>
              <a:ea typeface="宋体" panose="02010600030101010101" pitchFamily="2" charset="-122"/>
            </a:endParaRPr>
          </a:p>
          <a:p>
            <a:pPr indent="266700"/>
            <a:r>
              <a:rPr lang="en-US" sz="2100" b="1">
                <a:solidFill>
                  <a:srgbClr val="FF0000"/>
                </a:solidFill>
                <a:latin typeface="Times New Roman" panose="02020603050405020304" charset="0"/>
                <a:ea typeface="宋体" panose="02010600030101010101" pitchFamily="2" charset="-122"/>
              </a:rPr>
              <a:t>Para 1</a:t>
            </a:r>
            <a:r>
              <a:rPr lang="zh-CN" altLang="en-US" sz="2100" b="1">
                <a:solidFill>
                  <a:srgbClr val="FF0000"/>
                </a:solidFill>
                <a:latin typeface="Times New Roman" panose="02020603050405020304" charset="0"/>
                <a:ea typeface="宋体" panose="02010600030101010101" pitchFamily="2" charset="-122"/>
              </a:rPr>
              <a:t>：</a:t>
            </a:r>
            <a:r>
              <a:rPr lang="en-US" sz="2100" b="1">
                <a:solidFill>
                  <a:srgbClr val="FF0000"/>
                </a:solidFill>
                <a:latin typeface="Times New Roman" panose="02020603050405020304" charset="0"/>
                <a:ea typeface="宋体" panose="02010600030101010101" pitchFamily="2" charset="-122"/>
              </a:rPr>
              <a:t>The doctor's words left me lost in thought.</a:t>
            </a:r>
            <a:r>
              <a:rPr lang="en-US" sz="2100" b="1" u="sng">
                <a:solidFill>
                  <a:srgbClr val="FF0000"/>
                </a:solidFill>
                <a:latin typeface="Times New Roman" panose="02020603050405020304" charset="0"/>
                <a:ea typeface="宋体" panose="02010600030101010101" pitchFamily="2" charset="-122"/>
              </a:rPr>
              <a:t>                                                                                                                              </a:t>
            </a:r>
            <a:endParaRPr lang="en-US" sz="2100" b="1">
              <a:solidFill>
                <a:srgbClr val="FF0000"/>
              </a:solidFill>
              <a:latin typeface="Times New Roman" panose="02020603050405020304" charset="0"/>
              <a:ea typeface="宋体" panose="02010600030101010101" pitchFamily="2" charset="-122"/>
            </a:endParaRPr>
          </a:p>
          <a:p>
            <a:pPr indent="266700"/>
            <a:r>
              <a:rPr lang="en-US" sz="2100" b="1">
                <a:solidFill>
                  <a:srgbClr val="FF0000"/>
                </a:solidFill>
                <a:latin typeface="Times New Roman" panose="02020603050405020304" charset="0"/>
                <a:ea typeface="宋体" panose="02010600030101010101" pitchFamily="2" charset="-122"/>
              </a:rPr>
              <a:t>Para 2</a:t>
            </a:r>
            <a:r>
              <a:rPr lang="zh-CN" altLang="en-US" sz="2100" b="1">
                <a:solidFill>
                  <a:srgbClr val="FF0000"/>
                </a:solidFill>
                <a:latin typeface="Times New Roman" panose="02020603050405020304" charset="0"/>
                <a:ea typeface="宋体" panose="02010600030101010101" pitchFamily="2" charset="-122"/>
              </a:rPr>
              <a:t>：</a:t>
            </a:r>
            <a:r>
              <a:rPr lang="en-US" sz="2100" b="1">
                <a:solidFill>
                  <a:srgbClr val="FF0000"/>
                </a:solidFill>
                <a:latin typeface="Times New Roman" panose="02020603050405020304" charset="0"/>
                <a:ea typeface="宋体" panose="02010600030101010101" pitchFamily="2" charset="-122"/>
              </a:rPr>
              <a:t>“Exercising alone is hard. Why not: try some team sports?” the doctor suggested.</a:t>
            </a:r>
            <a:r>
              <a:rPr lang="en-US" sz="2100" b="1" u="sng">
                <a:solidFill>
                  <a:srgbClr val="FF0000"/>
                </a:solidFill>
                <a:latin typeface="Times New Roman" panose="02020603050405020304" charset="0"/>
                <a:ea typeface="宋体" panose="02010600030101010101" pitchFamily="2" charset="-122"/>
              </a:rPr>
              <a:t>       </a:t>
            </a:r>
            <a:endParaRPr lang="en-US" altLang="en-US" sz="2100" b="0" u="sng">
              <a:latin typeface="Times New Roman" panose="020206030504050203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93"/>
          <p:cNvSpPr/>
          <p:nvPr/>
        </p:nvSpPr>
        <p:spPr>
          <a:xfrm>
            <a:off x="536575" y="1839323"/>
            <a:ext cx="306705" cy="30797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7CB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93"/>
          <p:cNvSpPr/>
          <p:nvPr/>
        </p:nvSpPr>
        <p:spPr>
          <a:xfrm rot="10800000">
            <a:off x="11321415" y="4416153"/>
            <a:ext cx="307340" cy="307340"/>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7CB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Freeform 5"/>
          <p:cNvSpPr/>
          <p:nvPr/>
        </p:nvSpPr>
        <p:spPr bwMode="auto">
          <a:xfrm>
            <a:off x="3386455" y="2472690"/>
            <a:ext cx="2300605" cy="188468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565FA9"/>
          </a:solidFill>
          <a:ln w="9525" cap="flat">
            <a:noFill/>
            <a:prstDash val="solid"/>
            <a:miter lim="800000"/>
          </a:ln>
        </p:spPr>
        <p:txBody>
          <a:bodyPr vert="horz" wrap="square" lIns="91440" tIns="45720" rIns="91440" bIns="45720" numCol="1" anchor="ctr" anchorCtr="0" compatLnSpc="1"/>
          <a:lstStyle/>
          <a:p>
            <a:pPr algn="ctr"/>
            <a:r>
              <a:rPr lang="en-US" altLang="zh-CN" sz="3200" b="1">
                <a:solidFill>
                  <a:schemeClr val="bg1"/>
                </a:solidFill>
                <a:latin typeface="Cooper Black" panose="0208090404030B020404" charset="0"/>
                <a:cs typeface="Cooper Black" panose="0208090404030B020404" charset="0"/>
              </a:rPr>
              <a:t>plot</a:t>
            </a:r>
            <a:endParaRPr lang="en-US" altLang="zh-CN" sz="3200" b="1">
              <a:solidFill>
                <a:schemeClr val="bg1"/>
              </a:solidFill>
              <a:latin typeface="Cooper Black" panose="0208090404030B020404" charset="0"/>
              <a:cs typeface="Cooper Black" panose="0208090404030B020404" charset="0"/>
            </a:endParaRPr>
          </a:p>
        </p:txBody>
      </p:sp>
      <p:sp>
        <p:nvSpPr>
          <p:cNvPr id="44" name="Freeform 5"/>
          <p:cNvSpPr/>
          <p:nvPr/>
        </p:nvSpPr>
        <p:spPr bwMode="auto">
          <a:xfrm>
            <a:off x="727710" y="2473325"/>
            <a:ext cx="2331085" cy="188404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7CBBC6"/>
          </a:solidFill>
          <a:ln w="9525" cap="flat">
            <a:noFill/>
            <a:prstDash val="solid"/>
            <a:miter lim="800000"/>
          </a:ln>
        </p:spPr>
        <p:txBody>
          <a:bodyPr vert="horz" wrap="square" lIns="91440" tIns="45720" rIns="91440" bIns="45720" numCol="1" anchor="ctr" anchorCtr="0" compatLnSpc="1"/>
          <a:lstStyle/>
          <a:p>
            <a:pPr algn="ctr"/>
            <a:r>
              <a:rPr lang="en-US" altLang="zh-CN" sz="3200" b="1">
                <a:solidFill>
                  <a:schemeClr val="bg1"/>
                </a:solidFill>
                <a:latin typeface="Cooper Black" panose="0208090404030B020404" charset="0"/>
                <a:cs typeface="Cooper Black" panose="0208090404030B020404" charset="0"/>
              </a:rPr>
              <a:t>theme</a:t>
            </a:r>
            <a:endParaRPr lang="en-US" altLang="zh-CN" sz="3200" b="1">
              <a:solidFill>
                <a:schemeClr val="bg1"/>
              </a:solidFill>
              <a:latin typeface="Cooper Black" panose="0208090404030B020404" charset="0"/>
              <a:cs typeface="Cooper Black" panose="0208090404030B020404" charset="0"/>
            </a:endParaRPr>
          </a:p>
        </p:txBody>
      </p:sp>
      <p:sp>
        <p:nvSpPr>
          <p:cNvPr id="45" name="Freeform 5"/>
          <p:cNvSpPr/>
          <p:nvPr/>
        </p:nvSpPr>
        <p:spPr bwMode="auto">
          <a:xfrm>
            <a:off x="6014720" y="2472690"/>
            <a:ext cx="2389505" cy="188404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7CBBC6"/>
          </a:solidFill>
          <a:ln w="9525" cap="flat">
            <a:noFill/>
            <a:prstDash val="solid"/>
            <a:miter lim="800000"/>
          </a:ln>
        </p:spPr>
        <p:txBody>
          <a:bodyPr vert="horz" wrap="square" lIns="91440" tIns="45720" rIns="91440" bIns="45720" numCol="1" anchor="ctr" anchorCtr="0" compatLnSpc="1"/>
          <a:lstStyle/>
          <a:p>
            <a:pPr algn="ctr"/>
            <a:r>
              <a:rPr lang="en-US" altLang="zh-CN" sz="3200" b="1">
                <a:solidFill>
                  <a:schemeClr val="bg1"/>
                </a:solidFill>
                <a:latin typeface="Cooper Black" panose="0208090404030B020404" charset="0"/>
                <a:cs typeface="Cooper Black" panose="0208090404030B020404" charset="0"/>
              </a:rPr>
              <a:t>language</a:t>
            </a:r>
            <a:endParaRPr lang="en-US" altLang="zh-CN" sz="3200" b="1">
              <a:solidFill>
                <a:schemeClr val="bg1"/>
              </a:solidFill>
              <a:latin typeface="Cooper Black" panose="0208090404030B020404" charset="0"/>
              <a:cs typeface="Cooper Black" panose="0208090404030B020404" charset="0"/>
            </a:endParaRPr>
          </a:p>
        </p:txBody>
      </p:sp>
      <p:sp>
        <p:nvSpPr>
          <p:cNvPr id="46" name="Freeform 5"/>
          <p:cNvSpPr/>
          <p:nvPr/>
        </p:nvSpPr>
        <p:spPr bwMode="auto">
          <a:xfrm>
            <a:off x="8731885" y="2473325"/>
            <a:ext cx="2765425" cy="188468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565FA9"/>
          </a:solidFill>
          <a:ln w="9525" cap="flat">
            <a:noFill/>
            <a:prstDash val="solid"/>
            <a:miter lim="800000"/>
          </a:ln>
        </p:spPr>
        <p:txBody>
          <a:bodyPr vert="horz" wrap="square" lIns="91440" tIns="45720" rIns="91440" bIns="45720" numCol="1" anchor="ctr" anchorCtr="0" compatLnSpc="1"/>
          <a:lstStyle/>
          <a:p>
            <a:pPr algn="ctr"/>
            <a:r>
              <a:rPr lang="en-US" altLang="zh-CN" sz="3200" b="1">
                <a:solidFill>
                  <a:schemeClr val="bg1"/>
                </a:solidFill>
                <a:latin typeface="Cooper Black" panose="0208090404030B020404" charset="0"/>
                <a:cs typeface="Cooper Black" panose="0208090404030B020404" charset="0"/>
              </a:rPr>
              <a:t>consistency</a:t>
            </a:r>
            <a:endParaRPr lang="en-US" altLang="zh-CN" sz="3200" b="1">
              <a:solidFill>
                <a:schemeClr val="bg1"/>
              </a:solidFill>
              <a:latin typeface="Cooper Black" panose="0208090404030B020404" charset="0"/>
              <a:cs typeface="Cooper Black" panose="0208090404030B020404" charset="0"/>
            </a:endParaRPr>
          </a:p>
        </p:txBody>
      </p:sp>
      <p:grpSp>
        <p:nvGrpSpPr>
          <p:cNvPr id="10" name="组合 9"/>
          <p:cNvGrpSpPr/>
          <p:nvPr/>
        </p:nvGrpSpPr>
        <p:grpSpPr>
          <a:xfrm>
            <a:off x="536575" y="426720"/>
            <a:ext cx="11276330" cy="1076325"/>
            <a:chOff x="505330" y="382077"/>
            <a:chExt cx="9425305" cy="1076325"/>
          </a:xfrm>
        </p:grpSpPr>
        <p:sp>
          <p:nvSpPr>
            <p:cNvPr id="11" name="椭圆 10"/>
            <p:cNvSpPr/>
            <p:nvPr/>
          </p:nvSpPr>
          <p:spPr>
            <a:xfrm>
              <a:off x="505330" y="429934"/>
              <a:ext cx="638810" cy="622300"/>
            </a:xfrm>
            <a:prstGeom prst="ellipse">
              <a:avLst/>
            </a:prstGeom>
            <a:solidFill>
              <a:srgbClr val="565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字魂5号-无外润黑体" panose="00000500000000000000" pitchFamily="2" charset="-122"/>
                  <a:ea typeface="字魂5号-无外润黑体" panose="00000500000000000000" pitchFamily="2" charset="-122"/>
                </a:rPr>
                <a:t>1</a:t>
              </a:r>
              <a:endParaRPr lang="en-US" altLang="zh-CN" sz="2800">
                <a:latin typeface="字魂5号-无外润黑体" panose="00000500000000000000" pitchFamily="2" charset="-122"/>
                <a:ea typeface="字魂5号-无外润黑体" panose="00000500000000000000" pitchFamily="2" charset="-122"/>
              </a:endParaRPr>
            </a:p>
          </p:txBody>
        </p:sp>
        <p:sp>
          <p:nvSpPr>
            <p:cNvPr id="12" name="文本框 11"/>
            <p:cNvSpPr txBox="1"/>
            <p:nvPr/>
          </p:nvSpPr>
          <p:spPr>
            <a:xfrm>
              <a:off x="1066670" y="382077"/>
              <a:ext cx="8863965" cy="1076325"/>
            </a:xfrm>
            <a:prstGeom prst="rect">
              <a:avLst/>
            </a:prstGeom>
            <a:noFill/>
          </p:spPr>
          <p:txBody>
            <a:bodyPr wrap="square" rtlCol="0">
              <a:spAutoFit/>
            </a:bodyPr>
            <a:lstStyle/>
            <a:p>
              <a:r>
                <a:rPr lang="en-US" altLang="zh-CN" sz="3200" dirty="0">
                  <a:latin typeface="Cooper Black" panose="0208090404030B020404" charset="0"/>
                  <a:ea typeface="字魂5号-无外润黑体" panose="00000500000000000000" pitchFamily="2" charset="-122"/>
                  <a:cs typeface="Cooper Black" panose="0208090404030B020404" charset="0"/>
                </a:rPr>
                <a:t>What are the most important aspects of a </a:t>
              </a:r>
              <a:r>
                <a:rPr lang="en-US" altLang="zh-CN" sz="3200" dirty="0" err="1">
                  <a:latin typeface="Cooper Black" panose="0208090404030B020404" charset="0"/>
                  <a:ea typeface="字魂5号-无外润黑体" panose="00000500000000000000" pitchFamily="2" charset="-122"/>
                  <a:cs typeface="Cooper Black" panose="0208090404030B020404" charset="0"/>
                </a:rPr>
                <a:t>continuation</a:t>
              </a:r>
              <a:r>
                <a:rPr lang="en-US" altLang="zh-CN" sz="3200" dirty="0">
                  <a:latin typeface="Cooper Black" panose="0208090404030B020404" charset="0"/>
                  <a:ea typeface="字魂5号-无外润黑体" panose="00000500000000000000" pitchFamily="2" charset="-122"/>
                  <a:cs typeface="Cooper Black" panose="0208090404030B020404" charset="0"/>
                </a:rPr>
                <a:t> writing?</a:t>
              </a:r>
              <a:endParaRPr lang="en-US" altLang="zh-CN" sz="3200" dirty="0">
                <a:latin typeface="Cooper Black" panose="0208090404030B020404" charset="0"/>
                <a:ea typeface="字魂5号-无外润黑体" panose="00000500000000000000" pitchFamily="2" charset="-122"/>
                <a:cs typeface="Cooper Black" panose="0208090404030B02040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2" nodeType="afterEffec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anim calcmode="lin" valueType="num">
                                      <p:cBhvr>
                                        <p:cTn id="10" dur="500" fill="hold"/>
                                        <p:tgtEl>
                                          <p:spTgt spid="40"/>
                                        </p:tgtEl>
                                        <p:attrNameLst>
                                          <p:attrName>ppt_x</p:attrName>
                                        </p:attrNameLst>
                                      </p:cBhvr>
                                      <p:tavLst>
                                        <p:tav tm="0">
                                          <p:val>
                                            <p:fltVal val="0.5"/>
                                          </p:val>
                                        </p:tav>
                                        <p:tav tm="100000">
                                          <p:val>
                                            <p:strVal val="#ppt_x"/>
                                          </p:val>
                                        </p:tav>
                                      </p:tavLst>
                                    </p:anim>
                                    <p:anim calcmode="lin" valueType="num">
                                      <p:cBhvr>
                                        <p:cTn id="11" dur="500" fill="hold"/>
                                        <p:tgtEl>
                                          <p:spTgt spid="40"/>
                                        </p:tgtEl>
                                        <p:attrNameLst>
                                          <p:attrName>ppt_y</p:attrName>
                                        </p:attrNameLst>
                                      </p:cBhvr>
                                      <p:tavLst>
                                        <p:tav tm="0">
                                          <p:val>
                                            <p:fltVal val="0.5"/>
                                          </p:val>
                                        </p:tav>
                                        <p:tav tm="100000">
                                          <p:val>
                                            <p:strVal val="#ppt_y"/>
                                          </p:val>
                                        </p:tav>
                                      </p:tavLst>
                                    </p:anim>
                                  </p:childTnLst>
                                </p:cTn>
                              </p:par>
                              <p:par>
                                <p:cTn id="12" presetID="53" presetClass="entr" presetSubtype="16" fill="hold" grpId="3" nodeType="withEffec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anim calcmode="lin" valueType="num">
                                      <p:cBhvr>
                                        <p:cTn id="17" dur="500" fill="hold"/>
                                        <p:tgtEl>
                                          <p:spTgt spid="41"/>
                                        </p:tgtEl>
                                        <p:attrNameLst>
                                          <p:attrName>ppt_x</p:attrName>
                                        </p:attrNameLst>
                                      </p:cBhvr>
                                      <p:tavLst>
                                        <p:tav tm="0">
                                          <p:val>
                                            <p:fltVal val="0.5"/>
                                          </p:val>
                                        </p:tav>
                                        <p:tav tm="100000">
                                          <p:val>
                                            <p:strVal val="#ppt_x"/>
                                          </p:val>
                                        </p:tav>
                                      </p:tavLst>
                                    </p:anim>
                                    <p:anim calcmode="lin" valueType="num">
                                      <p:cBhvr>
                                        <p:cTn id="18" dur="500" fill="hold"/>
                                        <p:tgtEl>
                                          <p:spTgt spid="41"/>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10" presetClass="entr" presetSubtype="0" fill="hold" grpId="5" nodeType="afterEffec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grpId="4" nodeType="withEffec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6" nodeType="withEffec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grpId="7" nodeType="withEffec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2" bldLvl="0" animBg="1"/>
      <p:bldP spid="41" grpId="3" bldLvl="0" animBg="1"/>
      <p:bldP spid="42" grpId="4" bldLvl="0" animBg="1"/>
      <p:bldP spid="44" grpId="5" bldLvl="0" animBg="1"/>
      <p:bldP spid="45" grpId="6" bldLvl="0" animBg="1"/>
      <p:bldP spid="46" grpId="7"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形标注 1"/>
          <p:cNvSpPr/>
          <p:nvPr/>
        </p:nvSpPr>
        <p:spPr>
          <a:xfrm>
            <a:off x="5229225" y="957580"/>
            <a:ext cx="6405245" cy="4942840"/>
          </a:xfrm>
          <a:prstGeom prst="wedgeEllipseCallout">
            <a:avLst>
              <a:gd name="adj1" fmla="val -34453"/>
              <a:gd name="adj2" fmla="val 51376"/>
            </a:avLst>
          </a:prstGeom>
          <a:solidFill>
            <a:schemeClr val="bg1"/>
          </a:solidFill>
          <a:ln w="19050">
            <a:solidFill>
              <a:srgbClr val="629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165975" y="1056640"/>
            <a:ext cx="2734945" cy="922020"/>
          </a:xfrm>
          <a:prstGeom prst="rect">
            <a:avLst/>
          </a:prstGeom>
          <a:noFill/>
        </p:spPr>
        <p:txBody>
          <a:bodyPr wrap="square" rtlCol="0">
            <a:spAutoFit/>
          </a:bodyPr>
          <a:lstStyle/>
          <a:p>
            <a:r>
              <a:rPr lang="en-US" altLang="zh-CN" sz="5400" b="1">
                <a:solidFill>
                  <a:srgbClr val="565FA9"/>
                </a:solidFill>
                <a:latin typeface="Cooper Black" panose="0208090404030B020404" charset="0"/>
                <a:cs typeface="Cooper Black" panose="0208090404030B020404" charset="0"/>
              </a:rPr>
              <a:t>change</a:t>
            </a:r>
            <a:endParaRPr lang="en-US" altLang="zh-CN" sz="6000">
              <a:solidFill>
                <a:srgbClr val="565FA9"/>
              </a:solidFill>
              <a:latin typeface="Cooper Black" panose="0208090404030B020404" charset="0"/>
              <a:ea typeface="字魂5号-无外润黑体" panose="00000500000000000000" pitchFamily="2" charset="-122"/>
              <a:cs typeface="Cooper Black" panose="0208090404030B020404" charset="0"/>
            </a:endParaRPr>
          </a:p>
        </p:txBody>
      </p:sp>
      <p:sp>
        <p:nvSpPr>
          <p:cNvPr id="6" name="文本框 5"/>
          <p:cNvSpPr txBox="1"/>
          <p:nvPr/>
        </p:nvSpPr>
        <p:spPr>
          <a:xfrm>
            <a:off x="6972935" y="2038985"/>
            <a:ext cx="3185795" cy="1254125"/>
          </a:xfrm>
          <a:prstGeom prst="rect">
            <a:avLst/>
          </a:prstGeom>
          <a:noFill/>
        </p:spPr>
        <p:txBody>
          <a:bodyPr wrap="square" rtlCol="0" anchor="t">
            <a:spAutoFit/>
          </a:bodyPr>
          <a:lstStyle/>
          <a:p>
            <a:pPr algn="l">
              <a:lnSpc>
                <a:spcPct val="140000"/>
              </a:lnSpc>
            </a:pPr>
            <a:r>
              <a:rPr lang="en-US" altLang="zh-CN" sz="5400" b="1">
                <a:solidFill>
                  <a:schemeClr val="tx2"/>
                </a:solidFill>
                <a:highlight>
                  <a:srgbClr val="C0C0C0"/>
                </a:highlight>
                <a:latin typeface="Cooper Black" panose="0208090404030B020404" charset="0"/>
                <a:cs typeface="Cooper Black" panose="0208090404030B020404" charset="0"/>
              </a:rPr>
              <a:t>negative</a:t>
            </a:r>
            <a:r>
              <a:rPr lang="en-US" altLang="zh-CN" sz="5400" b="1">
                <a:solidFill>
                  <a:srgbClr val="FFAF73"/>
                </a:solidFill>
                <a:highlight>
                  <a:srgbClr val="C0C0C0"/>
                </a:highlight>
                <a:latin typeface="Cooper Black" panose="0208090404030B020404" charset="0"/>
                <a:cs typeface="Cooper Black" panose="0208090404030B020404" charset="0"/>
              </a:rPr>
              <a:t>  </a:t>
            </a:r>
            <a:endParaRPr lang="en-US" altLang="zh-CN" sz="5400" b="1">
              <a:solidFill>
                <a:srgbClr val="FFAF73"/>
              </a:solidFill>
              <a:highlight>
                <a:srgbClr val="C0C0C0"/>
              </a:highlight>
              <a:latin typeface="Cooper Black" panose="0208090404030B020404" charset="0"/>
              <a:cs typeface="Cooper Black" panose="0208090404030B020404" charset="0"/>
            </a:endParaRPr>
          </a:p>
        </p:txBody>
      </p:sp>
      <p:pic>
        <p:nvPicPr>
          <p:cNvPr id="18" name="图片 17" descr="1"/>
          <p:cNvPicPr>
            <a:picLocks noChangeAspect="1"/>
          </p:cNvPicPr>
          <p:nvPr/>
        </p:nvPicPr>
        <p:blipFill>
          <a:blip r:embed="rId1">
            <a:lum bright="-6000" contrast="12000"/>
          </a:blip>
          <a:stretch>
            <a:fillRect/>
          </a:stretch>
        </p:blipFill>
        <p:spPr>
          <a:xfrm flipH="1">
            <a:off x="0" y="1374140"/>
            <a:ext cx="5881370" cy="5483860"/>
          </a:xfrm>
          <a:prstGeom prst="rect">
            <a:avLst/>
          </a:prstGeom>
        </p:spPr>
      </p:pic>
      <p:sp>
        <p:nvSpPr>
          <p:cNvPr id="3" name="文本框 2"/>
          <p:cNvSpPr txBox="1"/>
          <p:nvPr/>
        </p:nvSpPr>
        <p:spPr>
          <a:xfrm>
            <a:off x="3529965" y="346075"/>
            <a:ext cx="2566670" cy="922020"/>
          </a:xfrm>
          <a:prstGeom prst="rect">
            <a:avLst/>
          </a:prstGeom>
          <a:solidFill>
            <a:schemeClr val="bg1"/>
          </a:solidFill>
          <a:ln w="76200">
            <a:solidFill>
              <a:schemeClr val="bg1"/>
            </a:solidFill>
            <a:prstDash val="sysDot"/>
          </a:ln>
        </p:spPr>
        <p:style>
          <a:lnRef idx="2">
            <a:schemeClr val="accent1"/>
          </a:lnRef>
          <a:fillRef idx="0">
            <a:srgbClr val="FFFFFF"/>
          </a:fillRef>
          <a:effectRef idx="0">
            <a:srgbClr val="FFFFFF"/>
          </a:effectRef>
          <a:fontRef idx="minor">
            <a:schemeClr val="dk1"/>
          </a:fontRef>
        </p:style>
        <p:txBody>
          <a:bodyPr wrap="square" rtlCol="0">
            <a:spAutoFit/>
          </a:bodyPr>
          <a:lstStyle/>
          <a:p>
            <a:pPr algn="ctr"/>
            <a:r>
              <a:rPr lang="en-US" altLang="zh-CN" sz="5400" b="1">
                <a:solidFill>
                  <a:srgbClr val="565FA9"/>
                </a:solidFill>
                <a:latin typeface="Cooper Black" panose="0208090404030B020404" charset="0"/>
                <a:cs typeface="Cooper Black" panose="0208090404030B020404" charset="0"/>
              </a:rPr>
              <a:t>Theme</a:t>
            </a:r>
            <a:endParaRPr lang="en-US" altLang="zh-CN" sz="5400" b="1">
              <a:solidFill>
                <a:srgbClr val="565FA9"/>
              </a:solidFill>
              <a:latin typeface="Cooper Black" panose="0208090404030B020404" charset="0"/>
              <a:cs typeface="Cooper Black" panose="0208090404030B020404" charset="0"/>
            </a:endParaRPr>
          </a:p>
        </p:txBody>
      </p:sp>
      <p:sp>
        <p:nvSpPr>
          <p:cNvPr id="4" name="下箭头 3"/>
          <p:cNvSpPr/>
          <p:nvPr/>
        </p:nvSpPr>
        <p:spPr>
          <a:xfrm>
            <a:off x="8227060" y="3564890"/>
            <a:ext cx="504190" cy="62039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文本框 6"/>
          <p:cNvSpPr txBox="1"/>
          <p:nvPr>
            <p:custDataLst>
              <p:tags r:id="rId2"/>
            </p:custDataLst>
          </p:nvPr>
        </p:nvSpPr>
        <p:spPr>
          <a:xfrm>
            <a:off x="7069455" y="4185285"/>
            <a:ext cx="2992755" cy="1254125"/>
          </a:xfrm>
          <a:prstGeom prst="rect">
            <a:avLst/>
          </a:prstGeom>
          <a:noFill/>
        </p:spPr>
        <p:txBody>
          <a:bodyPr wrap="square" rtlCol="0" anchor="t">
            <a:spAutoFit/>
          </a:bodyPr>
          <a:lstStyle/>
          <a:p>
            <a:pPr algn="l">
              <a:lnSpc>
                <a:spcPct val="140000"/>
              </a:lnSpc>
            </a:pPr>
            <a:r>
              <a:rPr lang="en-US" altLang="zh-CN" sz="5400" b="1">
                <a:solidFill>
                  <a:schemeClr val="tx2"/>
                </a:solidFill>
                <a:highlight>
                  <a:srgbClr val="C0C0C0"/>
                </a:highlight>
                <a:latin typeface="Cooper Black" panose="0208090404030B020404" charset="0"/>
                <a:cs typeface="Cooper Black" panose="0208090404030B020404" charset="0"/>
              </a:rPr>
              <a:t>positive</a:t>
            </a:r>
            <a:endParaRPr lang="en-US" altLang="zh-CN" sz="5400" b="1">
              <a:solidFill>
                <a:srgbClr val="FFAF73"/>
              </a:solidFill>
              <a:highlight>
                <a:srgbClr val="C0C0C0"/>
              </a:highlight>
              <a:latin typeface="Cooper Black" panose="0208090404030B020404" charset="0"/>
              <a:cs typeface="Cooper Black" panose="0208090404030B02040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98755" y="193040"/>
            <a:ext cx="11640185" cy="6231255"/>
          </a:xfrm>
          <a:prstGeom prst="rect">
            <a:avLst/>
          </a:prstGeom>
          <a:noFill/>
          <a:ln w="9525">
            <a:noFill/>
          </a:ln>
        </p:spPr>
        <p:txBody>
          <a:bodyPr wrap="square">
            <a:spAutoFit/>
          </a:bodyPr>
          <a:lstStyle/>
          <a:p>
            <a:pPr indent="266700"/>
            <a:r>
              <a:rPr lang="en-US" sz="2100" b="0">
                <a:latin typeface="Times New Roman" panose="02020603050405020304" charset="0"/>
                <a:ea typeface="宋体" panose="02010600030101010101" pitchFamily="2" charset="-122"/>
              </a:rPr>
              <a:t>Though I eat an apple almost every day, one month ago my doctor came to my house standing in front of me, not being kept away, due to my sudden illness.</a:t>
            </a:r>
            <a:endParaRPr lang="en-US" sz="2100" b="0">
              <a:latin typeface="Times New Roman" panose="02020603050405020304" charset="0"/>
              <a:ea typeface="宋体" panose="02010600030101010101" pitchFamily="2" charset="-122"/>
            </a:endParaRPr>
          </a:p>
          <a:p>
            <a:pPr indent="266700"/>
            <a:r>
              <a:rPr lang="en-US" sz="2100" b="0">
                <a:latin typeface="Times New Roman" panose="02020603050405020304" charset="0"/>
                <a:ea typeface="宋体" panose="02010600030101010101" pitchFamily="2" charset="-122"/>
              </a:rPr>
              <a:t>   “Well Jian, I think 1 need to have a strong talk with you. You are overweight. Have you ever heard about Body Mass Index (</a:t>
            </a:r>
            <a:r>
              <a:rPr lang="zh-CN" sz="2100" b="0">
                <a:ea typeface="宋体" panose="02010600030101010101" pitchFamily="2" charset="-122"/>
              </a:rPr>
              <a:t>指数</a:t>
            </a:r>
            <a:r>
              <a:rPr lang="en-US" sz="2100" b="0">
                <a:latin typeface="Times New Roman" panose="02020603050405020304" charset="0"/>
                <a:ea typeface="宋体" panose="02010600030101010101" pitchFamily="2" charset="-122"/>
              </a:rPr>
              <a:t>), BMI? Well, I've weighed you and measured your height and you have a BMI of 28.That is obese(</a:t>
            </a:r>
            <a:r>
              <a:rPr lang="zh-CN" sz="2100" b="0">
                <a:ea typeface="宋体" panose="02010600030101010101" pitchFamily="2" charset="-122"/>
              </a:rPr>
              <a:t>肥胖的</a:t>
            </a:r>
            <a:r>
              <a:rPr lang="en-US" sz="2100" b="0">
                <a:latin typeface="Times New Roman" panose="02020603050405020304" charset="0"/>
                <a:ea typeface="宋体" panose="02010600030101010101" pitchFamily="2" charset="-122"/>
              </a:rPr>
              <a:t>),” said the doctor.</a:t>
            </a:r>
            <a:endParaRPr lang="en-US" sz="2100" b="0">
              <a:latin typeface="Times New Roman" panose="02020603050405020304" charset="0"/>
              <a:ea typeface="宋体" panose="02010600030101010101" pitchFamily="2" charset="-122"/>
            </a:endParaRPr>
          </a:p>
          <a:p>
            <a:pPr indent="266700"/>
            <a:r>
              <a:rPr lang="en-US" sz="2100" b="0">
                <a:latin typeface="Times New Roman" panose="02020603050405020304" charset="0"/>
                <a:ea typeface="宋体" panose="02010600030101010101" pitchFamily="2" charset="-122"/>
              </a:rPr>
              <a:t>    I knew I was a little bit overweight but I didn't think it was that bad. He added that my name means healthy in Chinese and he thought it is time that l should become healthy. There is a direct link between my health and sport. So he asked me, “How much sport do you do every week?”</a:t>
            </a:r>
            <a:endParaRPr lang="en-US" sz="2100" b="0">
              <a:latin typeface="Times New Roman" panose="02020603050405020304" charset="0"/>
              <a:ea typeface="宋体" panose="02010600030101010101" pitchFamily="2" charset="-122"/>
            </a:endParaRPr>
          </a:p>
          <a:p>
            <a:pPr indent="266700"/>
            <a:r>
              <a:rPr lang="en-US" sz="2100" b="0">
                <a:latin typeface="Times New Roman" panose="02020603050405020304" charset="0"/>
                <a:ea typeface="宋体" panose="02010600030101010101" pitchFamily="2" charset="-122"/>
              </a:rPr>
              <a:t>     I told him that I go for a walk every weekend. Then he replied, “Hmm, that's not a lot. Sport and health go together. They affect your mental, physical and emotional health. For example, sport can improve your mental health, allowing your brain to think better and focus. It will help you to learn more easily. Is that clear, Jian?”</a:t>
            </a:r>
            <a:endParaRPr lang="en-US" sz="2100" b="0">
              <a:latin typeface="Times New Roman" panose="02020603050405020304" charset="0"/>
              <a:ea typeface="宋体" panose="02010600030101010101" pitchFamily="2" charset="-122"/>
            </a:endParaRPr>
          </a:p>
          <a:p>
            <a:pPr indent="266700"/>
            <a:r>
              <a:rPr lang="en-US" sz="2100" b="0">
                <a:latin typeface="Times New Roman" panose="02020603050405020304" charset="0"/>
                <a:ea typeface="宋体" panose="02010600030101010101" pitchFamily="2" charset="-122"/>
              </a:rPr>
              <a:t>     “I think so. I know it would be good to be able to concentrate better at school.” I said.</a:t>
            </a:r>
            <a:endParaRPr lang="en-US" sz="2100" b="0">
              <a:latin typeface="Times New Roman" panose="02020603050405020304" charset="0"/>
              <a:ea typeface="宋体" panose="02010600030101010101" pitchFamily="2" charset="-122"/>
            </a:endParaRPr>
          </a:p>
          <a:p>
            <a:pPr indent="266700"/>
            <a:r>
              <a:rPr lang="en-US" sz="2100" b="0">
                <a:latin typeface="Times New Roman" panose="02020603050405020304" charset="0"/>
                <a:ea typeface="宋体" panose="02010600030101010101" pitchFamily="2" charset="-122"/>
              </a:rPr>
              <a:t>       The doctor explained to me that from a physical point of view, sport makes us tired so helps us to sleep better. At the same time, sport burns off the calories that we have consumed. It builds muscle and improves our circulation. Sport helps to control our cholesterol count(</a:t>
            </a:r>
            <a:r>
              <a:rPr lang="zh-CN" sz="2100" b="0">
                <a:ea typeface="宋体" panose="02010600030101010101" pitchFamily="2" charset="-122"/>
              </a:rPr>
              <a:t>胆固醇指标</a:t>
            </a:r>
            <a:r>
              <a:rPr lang="en-US" sz="2100" b="0">
                <a:latin typeface="Times New Roman" panose="02020603050405020304" charset="0"/>
                <a:ea typeface="宋体" panose="02010600030101010101" pitchFamily="2" charset="-122"/>
              </a:rPr>
              <a:t>) and this is important to stop us having a heart attack. Additionally, it also keeps our blood pressure normal and strengthens our bones.</a:t>
            </a:r>
            <a:endParaRPr lang="en-US" sz="2100" b="1">
              <a:solidFill>
                <a:srgbClr val="FF0000"/>
              </a:solidFill>
              <a:latin typeface="Times New Roman" panose="02020603050405020304" charset="0"/>
              <a:ea typeface="宋体" panose="02010600030101010101" pitchFamily="2" charset="-122"/>
            </a:endParaRPr>
          </a:p>
          <a:p>
            <a:pPr indent="266700"/>
            <a:r>
              <a:rPr lang="en-US" sz="2100" b="1">
                <a:solidFill>
                  <a:srgbClr val="FF0000"/>
                </a:solidFill>
                <a:latin typeface="Times New Roman" panose="02020603050405020304" charset="0"/>
                <a:ea typeface="宋体" panose="02010600030101010101" pitchFamily="2" charset="-122"/>
              </a:rPr>
              <a:t>Para 1</a:t>
            </a:r>
            <a:r>
              <a:rPr lang="zh-CN" altLang="en-US" sz="2100" b="1">
                <a:solidFill>
                  <a:srgbClr val="FF0000"/>
                </a:solidFill>
                <a:latin typeface="Times New Roman" panose="02020603050405020304" charset="0"/>
                <a:ea typeface="宋体" panose="02010600030101010101" pitchFamily="2" charset="-122"/>
              </a:rPr>
              <a:t>：</a:t>
            </a:r>
            <a:r>
              <a:rPr lang="en-US" sz="2100" b="1">
                <a:solidFill>
                  <a:srgbClr val="FF0000"/>
                </a:solidFill>
                <a:latin typeface="Times New Roman" panose="02020603050405020304" charset="0"/>
                <a:ea typeface="宋体" panose="02010600030101010101" pitchFamily="2" charset="-122"/>
              </a:rPr>
              <a:t>The doctor's words left me lost in thought.</a:t>
            </a:r>
            <a:r>
              <a:rPr lang="en-US" sz="2100" b="1" u="sng">
                <a:solidFill>
                  <a:srgbClr val="FF0000"/>
                </a:solidFill>
                <a:latin typeface="Times New Roman" panose="02020603050405020304" charset="0"/>
                <a:ea typeface="宋体" panose="02010600030101010101" pitchFamily="2" charset="-122"/>
              </a:rPr>
              <a:t>                                                                                                                              </a:t>
            </a:r>
            <a:endParaRPr lang="en-US" sz="2100" b="1">
              <a:solidFill>
                <a:srgbClr val="FF0000"/>
              </a:solidFill>
              <a:latin typeface="Times New Roman" panose="02020603050405020304" charset="0"/>
              <a:ea typeface="宋体" panose="02010600030101010101" pitchFamily="2" charset="-122"/>
            </a:endParaRPr>
          </a:p>
          <a:p>
            <a:pPr indent="266700"/>
            <a:r>
              <a:rPr lang="en-US" sz="2100" b="1">
                <a:solidFill>
                  <a:srgbClr val="FF0000"/>
                </a:solidFill>
                <a:latin typeface="Times New Roman" panose="02020603050405020304" charset="0"/>
                <a:ea typeface="宋体" panose="02010600030101010101" pitchFamily="2" charset="-122"/>
              </a:rPr>
              <a:t>Para 2</a:t>
            </a:r>
            <a:r>
              <a:rPr lang="zh-CN" altLang="en-US" sz="2100" b="1">
                <a:solidFill>
                  <a:srgbClr val="FF0000"/>
                </a:solidFill>
                <a:latin typeface="Times New Roman" panose="02020603050405020304" charset="0"/>
                <a:ea typeface="宋体" panose="02010600030101010101" pitchFamily="2" charset="-122"/>
              </a:rPr>
              <a:t>：</a:t>
            </a:r>
            <a:r>
              <a:rPr lang="en-US" sz="2100" b="1">
                <a:solidFill>
                  <a:srgbClr val="FF0000"/>
                </a:solidFill>
                <a:latin typeface="Times New Roman" panose="02020603050405020304" charset="0"/>
                <a:ea typeface="宋体" panose="02010600030101010101" pitchFamily="2" charset="-122"/>
              </a:rPr>
              <a:t>“Exercising alone is hard. Why not: try some team sports?” the doctor suggested.</a:t>
            </a:r>
            <a:r>
              <a:rPr lang="en-US" sz="2100" b="1" u="sng">
                <a:solidFill>
                  <a:srgbClr val="FF0000"/>
                </a:solidFill>
                <a:latin typeface="Times New Roman" panose="02020603050405020304" charset="0"/>
                <a:ea typeface="宋体" panose="02010600030101010101" pitchFamily="2" charset="-122"/>
              </a:rPr>
              <a:t>       </a:t>
            </a:r>
            <a:endParaRPr lang="en-US" altLang="en-US" sz="2100" b="0" u="sng">
              <a:latin typeface="Times New Roman" panose="02020603050405020304" charset="0"/>
              <a:ea typeface="宋体" panose="02010600030101010101" pitchFamily="2" charset="-122"/>
            </a:endParaRPr>
          </a:p>
        </p:txBody>
      </p:sp>
      <p:sp>
        <p:nvSpPr>
          <p:cNvPr id="2" name="圆角矩形 1"/>
          <p:cNvSpPr/>
          <p:nvPr>
            <p:custDataLst>
              <p:tags r:id="rId1"/>
            </p:custDataLst>
          </p:nvPr>
        </p:nvSpPr>
        <p:spPr>
          <a:xfrm>
            <a:off x="2945765" y="553720"/>
            <a:ext cx="2870835" cy="324485"/>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4991735" y="1193800"/>
            <a:ext cx="6553200" cy="324485"/>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圆角矩形 3"/>
          <p:cNvSpPr/>
          <p:nvPr>
            <p:custDataLst>
              <p:tags r:id="rId3"/>
            </p:custDataLst>
          </p:nvPr>
        </p:nvSpPr>
        <p:spPr>
          <a:xfrm>
            <a:off x="271780" y="1518285"/>
            <a:ext cx="3655060" cy="324485"/>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圆角矩形 4"/>
          <p:cNvSpPr/>
          <p:nvPr>
            <p:custDataLst>
              <p:tags r:id="rId4"/>
            </p:custDataLst>
          </p:nvPr>
        </p:nvSpPr>
        <p:spPr>
          <a:xfrm>
            <a:off x="872490" y="4072890"/>
            <a:ext cx="8540115" cy="324485"/>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08305" y="2505075"/>
            <a:ext cx="11430000" cy="913130"/>
          </a:xfrm>
          <a:prstGeom prst="rect">
            <a:avLst/>
          </a:prstGeom>
          <a:solidFill>
            <a:schemeClr val="accent1"/>
          </a:solidFill>
        </p:spPr>
        <p:txBody>
          <a:bodyPr wrap="square" rtlCol="0">
            <a:noAutofit/>
          </a:bodyPr>
          <a:p>
            <a:r>
              <a:rPr lang="en-US" altLang="zh-CN" sz="2800">
                <a:latin typeface="Cooper Black" panose="0208090404030B020404" charset="0"/>
                <a:cs typeface="Cooper Black" panose="0208090404030B020404" charset="0"/>
              </a:rPr>
              <a:t>Negative: I was overweight and had little knowledge about keeping fit.</a:t>
            </a:r>
            <a:endParaRPr lang="en-US" altLang="zh-CN" sz="2800">
              <a:latin typeface="Cooper Black" panose="0208090404030B020404" charset="0"/>
              <a:cs typeface="Cooper Black" panose="0208090404030B020404" charset="0"/>
            </a:endParaRPr>
          </a:p>
        </p:txBody>
      </p:sp>
      <p:sp>
        <p:nvSpPr>
          <p:cNvPr id="7" name="圆角矩形 6"/>
          <p:cNvSpPr/>
          <p:nvPr>
            <p:custDataLst>
              <p:tags r:id="rId5"/>
            </p:custDataLst>
          </p:nvPr>
        </p:nvSpPr>
        <p:spPr>
          <a:xfrm>
            <a:off x="495935" y="6012180"/>
            <a:ext cx="6078220" cy="324485"/>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271780" y="5384165"/>
            <a:ext cx="4862195" cy="581025"/>
          </a:xfrm>
          <a:prstGeom prst="rect">
            <a:avLst/>
          </a:prstGeom>
          <a:solidFill>
            <a:schemeClr val="accent1"/>
          </a:solidFill>
        </p:spPr>
        <p:txBody>
          <a:bodyPr wrap="square" rtlCol="0">
            <a:noAutofit/>
          </a:bodyPr>
          <a:p>
            <a:r>
              <a:rPr lang="en-US" altLang="zh-CN" sz="2800">
                <a:latin typeface="Cooper Black" panose="0208090404030B020404" charset="0"/>
                <a:cs typeface="Cooper Black" panose="0208090404030B020404" charset="0"/>
              </a:rPr>
              <a:t>Started the self-reflection</a:t>
            </a:r>
            <a:endParaRPr lang="en-US" altLang="zh-CN" sz="2800">
              <a:latin typeface="Cooper Black" panose="0208090404030B020404" charset="0"/>
              <a:cs typeface="Cooper Black" panose="0208090404030B020404" charset="0"/>
            </a:endParaRPr>
          </a:p>
        </p:txBody>
      </p:sp>
      <p:sp>
        <p:nvSpPr>
          <p:cNvPr id="10" name="文本框 9"/>
          <p:cNvSpPr txBox="1"/>
          <p:nvPr/>
        </p:nvSpPr>
        <p:spPr>
          <a:xfrm>
            <a:off x="5293360" y="5384165"/>
            <a:ext cx="3886835" cy="581025"/>
          </a:xfrm>
          <a:prstGeom prst="rect">
            <a:avLst/>
          </a:prstGeom>
          <a:solidFill>
            <a:schemeClr val="accent1"/>
          </a:solidFill>
        </p:spPr>
        <p:txBody>
          <a:bodyPr wrap="square" rtlCol="0">
            <a:noAutofit/>
          </a:bodyPr>
          <a:p>
            <a:r>
              <a:rPr lang="en-US" altLang="zh-CN" sz="2800">
                <a:latin typeface="Cooper Black" panose="0208090404030B020404" charset="0"/>
                <a:cs typeface="Cooper Black" panose="0208090404030B020404" charset="0"/>
              </a:rPr>
              <a:t>had desire to change</a:t>
            </a:r>
            <a:endParaRPr lang="en-US" altLang="zh-CN" sz="2800">
              <a:latin typeface="Cooper Black" panose="0208090404030B020404" charset="0"/>
              <a:cs typeface="Cooper Black" panose="0208090404030B020404" charset="0"/>
            </a:endParaRPr>
          </a:p>
        </p:txBody>
      </p:sp>
      <p:sp>
        <p:nvSpPr>
          <p:cNvPr id="11" name="文本框 10"/>
          <p:cNvSpPr txBox="1"/>
          <p:nvPr>
            <p:custDataLst>
              <p:tags r:id="rId6"/>
            </p:custDataLst>
          </p:nvPr>
        </p:nvSpPr>
        <p:spPr>
          <a:xfrm>
            <a:off x="9339580" y="5384165"/>
            <a:ext cx="2636520" cy="581025"/>
          </a:xfrm>
          <a:prstGeom prst="rect">
            <a:avLst/>
          </a:prstGeom>
          <a:solidFill>
            <a:schemeClr val="accent1"/>
          </a:solidFill>
        </p:spPr>
        <p:txBody>
          <a:bodyPr wrap="square" rtlCol="0">
            <a:noAutofit/>
          </a:bodyPr>
          <a:p>
            <a:r>
              <a:rPr lang="en-US" altLang="zh-CN" sz="2800">
                <a:latin typeface="Cooper Black" panose="0208090404030B020404" charset="0"/>
                <a:cs typeface="Cooper Black" panose="0208090404030B020404" charset="0"/>
              </a:rPr>
              <a:t>but hesitated</a:t>
            </a:r>
            <a:endParaRPr lang="en-US" altLang="zh-CN" sz="2800">
              <a:latin typeface="Cooper Black" panose="0208090404030B020404" charset="0"/>
              <a:cs typeface="Cooper Black" panose="0208090404030B020404" charset="0"/>
            </a:endParaRPr>
          </a:p>
        </p:txBody>
      </p:sp>
      <p:sp>
        <p:nvSpPr>
          <p:cNvPr id="12" name="圆角矩形 11"/>
          <p:cNvSpPr/>
          <p:nvPr>
            <p:custDataLst>
              <p:tags r:id="rId7"/>
            </p:custDataLst>
          </p:nvPr>
        </p:nvSpPr>
        <p:spPr>
          <a:xfrm>
            <a:off x="495935" y="6351270"/>
            <a:ext cx="10565765" cy="324485"/>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custDataLst>
              <p:tags r:id="rId8"/>
            </p:custDataLst>
          </p:nvPr>
        </p:nvSpPr>
        <p:spPr>
          <a:xfrm>
            <a:off x="5398135" y="6094730"/>
            <a:ext cx="5600065" cy="581025"/>
          </a:xfrm>
          <a:prstGeom prst="rect">
            <a:avLst/>
          </a:prstGeom>
          <a:solidFill>
            <a:schemeClr val="accent1"/>
          </a:solidFill>
        </p:spPr>
        <p:txBody>
          <a:bodyPr wrap="square" rtlCol="0">
            <a:noAutofit/>
          </a:bodyPr>
          <a:p>
            <a:r>
              <a:rPr lang="en-US" altLang="zh-CN" sz="2800">
                <a:latin typeface="Cooper Black" panose="0208090404030B020404" charset="0"/>
                <a:cs typeface="Cooper Black" panose="0208090404030B020404" charset="0"/>
              </a:rPr>
              <a:t>started a positive life attitude</a:t>
            </a:r>
            <a:endParaRPr lang="en-US" altLang="zh-CN" sz="2800">
              <a:latin typeface="Cooper Black" panose="0208090404030B020404" charset="0"/>
              <a:cs typeface="Cooper Black" panose="0208090404030B02040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P spid="4" grpId="0" bldLvl="0" animBg="1"/>
      <p:bldP spid="4" grpId="1" animBg="1"/>
      <p:bldP spid="5" grpId="0" bldLvl="0" animBg="1"/>
      <p:bldP spid="5" grpId="1" animBg="1"/>
      <p:bldP spid="7" grpId="0" bldLvl="0" animBg="1"/>
      <p:bldP spid="7" grpId="1" animBg="1"/>
      <p:bldP spid="6" grpId="0" bldLvl="0" animBg="1"/>
      <p:bldP spid="6" grpId="1" animBg="1"/>
      <p:bldP spid="8" grpId="0" animBg="1"/>
      <p:bldP spid="8" grpId="1" animBg="1"/>
      <p:bldP spid="10" grpId="0" bldLvl="0" animBg="1"/>
      <p:bldP spid="10" grpId="1" animBg="1"/>
      <p:bldP spid="11" grpId="0" bldLvl="0" animBg="1"/>
      <p:bldP spid="11" grpId="1" animBg="1"/>
      <p:bldP spid="12" grpId="0" bldLvl="0" animBg="1"/>
      <p:bldP spid="12" grpId="1" animBg="1"/>
      <p:bldP spid="14" grpId="0" bldLvl="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453390" y="977900"/>
          <a:ext cx="11285220" cy="4231640"/>
        </p:xfrm>
        <a:graphic>
          <a:graphicData uri="http://schemas.openxmlformats.org/drawingml/2006/table">
            <a:tbl>
              <a:tblPr firstRow="1" bandRow="1">
                <a:tableStyleId>{5C22544A-7EE6-4342-B048-85BDC9FD1C3A}</a:tableStyleId>
              </a:tblPr>
              <a:tblGrid>
                <a:gridCol w="3761740"/>
                <a:gridCol w="7523480"/>
              </a:tblGrid>
              <a:tr h="668655">
                <a:tc>
                  <a:txBody>
                    <a:bodyPr/>
                    <a:p>
                      <a:pPr algn="ctr">
                        <a:buClrTx/>
                        <a:buSzTx/>
                        <a:buFontTx/>
                        <a:buNone/>
                      </a:pPr>
                      <a:r>
                        <a:rPr lang="zh-CN" altLang="en-US" sz="3200"/>
                        <a:t>主题类型</a:t>
                      </a:r>
                      <a:endParaRPr lang="zh-CN" altLang="en-US" sz="3200"/>
                    </a:p>
                  </a:txBody>
                  <a:tcPr/>
                </a:tc>
                <a:tc>
                  <a:txBody>
                    <a:bodyPr/>
                    <a:p>
                      <a:pPr algn="ctr">
                        <a:buClrTx/>
                        <a:buSzTx/>
                        <a:buFontTx/>
                        <a:buNone/>
                      </a:pPr>
                      <a:r>
                        <a:rPr lang="zh-CN" altLang="en-US" sz="3200"/>
                        <a:t>经典例题</a:t>
                      </a:r>
                      <a:endParaRPr lang="zh-CN" altLang="en-US" sz="3200"/>
                    </a:p>
                  </a:txBody>
                  <a:tcPr/>
                </a:tc>
              </a:tr>
              <a:tr h="888365">
                <a:tc>
                  <a:txBody>
                    <a:bodyPr/>
                    <a:p>
                      <a:pPr algn="ctr">
                        <a:buNone/>
                      </a:pPr>
                      <a:r>
                        <a:rPr lang="zh-CN" altLang="en-US" sz="2400" b="1">
                          <a:latin typeface="Times New Roman" panose="02020603050405020304" charset="0"/>
                          <a:cs typeface="Times New Roman" panose="02020603050405020304" charset="0"/>
                        </a:rPr>
                        <a:t>改变类</a:t>
                      </a:r>
                      <a:endParaRPr lang="zh-CN" altLang="en-US" sz="2400" b="1">
                        <a:latin typeface="Times New Roman" panose="02020603050405020304" charset="0"/>
                        <a:cs typeface="Times New Roman" panose="02020603050405020304" charset="0"/>
                      </a:endParaRPr>
                    </a:p>
                    <a:p>
                      <a:pPr algn="ctr">
                        <a:buNone/>
                      </a:pPr>
                      <a:r>
                        <a:rPr lang="en-US" altLang="zh-CN" sz="2400" b="1">
                          <a:latin typeface="Times New Roman" panose="02020603050405020304" charset="0"/>
                          <a:cs typeface="Times New Roman" panose="02020603050405020304" charset="0"/>
                        </a:rPr>
                        <a:t>From Negative to Positive</a:t>
                      </a:r>
                      <a:endParaRPr lang="en-US" altLang="zh-CN" sz="2400" b="1">
                        <a:latin typeface="Times New Roman" panose="02020603050405020304" charset="0"/>
                        <a:cs typeface="Times New Roman" panose="02020603050405020304" charset="0"/>
                      </a:endParaRPr>
                    </a:p>
                  </a:txBody>
                  <a:tcPr/>
                </a:tc>
                <a:tc>
                  <a:txBody>
                    <a:bodyPr/>
                    <a:p>
                      <a:pPr algn="ctr">
                        <a:buClrTx/>
                        <a:buSzTx/>
                        <a:buNone/>
                      </a:pPr>
                      <a:r>
                        <a:rPr lang="zh-CN" altLang="en-US" sz="2400" b="1">
                          <a:latin typeface="Times New Roman" panose="02020603050405020304" charset="0"/>
                          <a:cs typeface="Times New Roman" panose="02020603050405020304" charset="0"/>
                        </a:rPr>
                        <a:t>2022年新高考全国1、2卷读后续写</a:t>
                      </a:r>
                      <a:endParaRPr lang="zh-CN" altLang="en-US" sz="2400" b="1">
                        <a:latin typeface="Times New Roman" panose="02020603050405020304" charset="0"/>
                        <a:cs typeface="Times New Roman" panose="02020603050405020304" charset="0"/>
                      </a:endParaRPr>
                    </a:p>
                    <a:p>
                      <a:pPr algn="ctr">
                        <a:buClrTx/>
                        <a:buSzTx/>
                        <a:buNone/>
                      </a:pPr>
                      <a:r>
                        <a:rPr lang="zh-CN" altLang="en-US" sz="2400" b="1">
                          <a:latin typeface="Times New Roman" panose="02020603050405020304" charset="0"/>
                          <a:cs typeface="Times New Roman" panose="02020603050405020304" charset="0"/>
                        </a:rPr>
                        <a:t>David's run</a:t>
                      </a:r>
                      <a:endParaRPr lang="zh-CN" altLang="en-US" sz="2400" b="1">
                        <a:latin typeface="Times New Roman" panose="02020603050405020304" charset="0"/>
                        <a:cs typeface="Times New Roman" panose="02020603050405020304" charset="0"/>
                      </a:endParaRPr>
                    </a:p>
                  </a:txBody>
                  <a:tcPr/>
                </a:tc>
              </a:tr>
              <a:tr h="852805">
                <a:tc>
                  <a:txBody>
                    <a:bodyPr/>
                    <a:p>
                      <a:pPr algn="ctr">
                        <a:buClrTx/>
                        <a:buSzTx/>
                        <a:buNone/>
                      </a:pPr>
                      <a:r>
                        <a:rPr lang="zh-CN" altLang="en-US" sz="2400" b="1">
                          <a:latin typeface="Times New Roman" panose="02020603050405020304" charset="0"/>
                          <a:cs typeface="Times New Roman" panose="02020603050405020304" charset="0"/>
                        </a:rPr>
                        <a:t>冲突类</a:t>
                      </a:r>
                      <a:endParaRPr lang="zh-CN" altLang="en-US" sz="2400" b="1">
                        <a:latin typeface="Times New Roman" panose="02020603050405020304" charset="0"/>
                        <a:cs typeface="Times New Roman" panose="02020603050405020304" charset="0"/>
                      </a:endParaRPr>
                    </a:p>
                    <a:p>
                      <a:pPr algn="ctr">
                        <a:buClrTx/>
                        <a:buSzTx/>
                        <a:buNone/>
                      </a:pPr>
                      <a:r>
                        <a:rPr lang="zh-CN" altLang="en-US" sz="2400" b="1">
                          <a:latin typeface="Times New Roman" panose="02020603050405020304" charset="0"/>
                          <a:cs typeface="Times New Roman" panose="02020603050405020304" charset="0"/>
                        </a:rPr>
                        <a:t>From Conflict</a:t>
                      </a:r>
                      <a:r>
                        <a:rPr lang="en-US" altLang="zh-CN" sz="2400" b="1">
                          <a:latin typeface="Times New Roman" panose="02020603050405020304" charset="0"/>
                          <a:cs typeface="Times New Roman" panose="02020603050405020304" charset="0"/>
                        </a:rPr>
                        <a:t>/Problem</a:t>
                      </a:r>
                      <a:r>
                        <a:rPr lang="zh-CN" altLang="en-US" sz="2400" b="1">
                          <a:latin typeface="Times New Roman" panose="02020603050405020304" charset="0"/>
                          <a:cs typeface="Times New Roman" panose="02020603050405020304" charset="0"/>
                        </a:rPr>
                        <a:t> to Solution</a:t>
                      </a:r>
                      <a:endParaRPr lang="zh-CN" altLang="en-US" sz="2400" b="1">
                        <a:latin typeface="Times New Roman" panose="02020603050405020304" charset="0"/>
                        <a:cs typeface="Times New Roman" panose="02020603050405020304" charset="0"/>
                      </a:endParaRPr>
                    </a:p>
                  </a:txBody>
                  <a:tcPr/>
                </a:tc>
                <a:tc>
                  <a:txBody>
                    <a:bodyPr/>
                    <a:p>
                      <a:pPr algn="ctr">
                        <a:buNone/>
                      </a:pPr>
                      <a:r>
                        <a:rPr lang="zh-CN" altLang="en-US" sz="2400" b="1">
                          <a:latin typeface="Times New Roman" panose="02020603050405020304" charset="0"/>
                          <a:cs typeface="Times New Roman" panose="02020603050405020304" charset="0"/>
                          <a:sym typeface="+mn-ea"/>
                        </a:rPr>
                        <a:t>202</a:t>
                      </a:r>
                      <a:r>
                        <a:rPr lang="en-US" altLang="zh-CN" sz="2400" b="1">
                          <a:latin typeface="Times New Roman" panose="02020603050405020304" charset="0"/>
                          <a:cs typeface="Times New Roman" panose="02020603050405020304" charset="0"/>
                          <a:sym typeface="+mn-ea"/>
                        </a:rPr>
                        <a:t>1</a:t>
                      </a:r>
                      <a:r>
                        <a:rPr lang="zh-CN" altLang="en-US" sz="2400" b="1">
                          <a:latin typeface="Times New Roman" panose="02020603050405020304" charset="0"/>
                          <a:cs typeface="Times New Roman" panose="02020603050405020304" charset="0"/>
                          <a:sym typeface="+mn-ea"/>
                        </a:rPr>
                        <a:t>年</a:t>
                      </a:r>
                      <a:r>
                        <a:rPr lang="en-US" altLang="zh-CN" sz="2400" b="1">
                          <a:latin typeface="Times New Roman" panose="02020603050405020304" charset="0"/>
                          <a:cs typeface="Times New Roman" panose="02020603050405020304" charset="0"/>
                          <a:sym typeface="+mn-ea"/>
                        </a:rPr>
                        <a:t>1</a:t>
                      </a:r>
                      <a:r>
                        <a:rPr lang="zh-CN" altLang="en-US" sz="2400" b="1">
                          <a:latin typeface="Times New Roman" panose="02020603050405020304" charset="0"/>
                          <a:cs typeface="Times New Roman" panose="02020603050405020304" charset="0"/>
                          <a:sym typeface="+mn-ea"/>
                        </a:rPr>
                        <a:t>月浙江卷读后续写</a:t>
                      </a:r>
                      <a:endParaRPr lang="zh-CN" altLang="en-US" sz="2400" b="1">
                        <a:latin typeface="Times New Roman" panose="02020603050405020304" charset="0"/>
                        <a:cs typeface="Times New Roman" panose="02020603050405020304" charset="0"/>
                        <a:sym typeface="+mn-ea"/>
                      </a:endParaRPr>
                    </a:p>
                    <a:p>
                      <a:pPr algn="ctr">
                        <a:buNone/>
                      </a:pPr>
                      <a:r>
                        <a:rPr lang="en-US" altLang="zh-CN" sz="2400" b="1">
                          <a:latin typeface="Times New Roman" panose="02020603050405020304" charset="0"/>
                          <a:cs typeface="Times New Roman" panose="02020603050405020304" charset="0"/>
                          <a:sym typeface="+mn-ea"/>
                        </a:rPr>
                        <a:t>I got my head stuck in a pumpkin</a:t>
                      </a:r>
                      <a:endParaRPr lang="zh-CN" altLang="en-US" sz="2400">
                        <a:latin typeface="Times New Roman" panose="02020603050405020304" charset="0"/>
                        <a:cs typeface="Times New Roman" panose="02020603050405020304" charset="0"/>
                      </a:endParaRPr>
                    </a:p>
                  </a:txBody>
                  <a:tcPr/>
                </a:tc>
              </a:tr>
              <a:tr h="852805">
                <a:tc>
                  <a:txBody>
                    <a:bodyPr/>
                    <a:p>
                      <a:pPr algn="ctr">
                        <a:buClrTx/>
                        <a:buSzTx/>
                        <a:buNone/>
                      </a:pPr>
                      <a:r>
                        <a:rPr lang="zh-CN" altLang="en-US" sz="2400" b="1">
                          <a:latin typeface="Times New Roman" panose="02020603050405020304" charset="0"/>
                          <a:cs typeface="Times New Roman" panose="02020603050405020304" charset="0"/>
                        </a:rPr>
                        <a:t>脱险类</a:t>
                      </a:r>
                      <a:endParaRPr lang="zh-CN" altLang="en-US" sz="2400" b="1">
                        <a:latin typeface="Times New Roman" panose="02020603050405020304" charset="0"/>
                        <a:cs typeface="Times New Roman" panose="02020603050405020304" charset="0"/>
                      </a:endParaRPr>
                    </a:p>
                    <a:p>
                      <a:pPr algn="ctr">
                        <a:buClrTx/>
                        <a:buSzTx/>
                        <a:buNone/>
                      </a:pPr>
                      <a:r>
                        <a:rPr lang="zh-CN" altLang="en-US" sz="2400" b="1">
                          <a:latin typeface="Times New Roman" panose="02020603050405020304" charset="0"/>
                          <a:cs typeface="Times New Roman" panose="02020603050405020304" charset="0"/>
                        </a:rPr>
                        <a:t>From Dangerous to safe</a:t>
                      </a:r>
                      <a:endParaRPr lang="zh-CN" altLang="en-US" sz="2400" b="1">
                        <a:latin typeface="Times New Roman" panose="02020603050405020304" charset="0"/>
                        <a:cs typeface="Times New Roman" panose="02020603050405020304" charset="0"/>
                      </a:endParaRPr>
                    </a:p>
                  </a:txBody>
                  <a:tcPr/>
                </a:tc>
                <a:tc>
                  <a:txBody>
                    <a:bodyPr/>
                    <a:p>
                      <a:pPr algn="ctr">
                        <a:buNone/>
                      </a:pPr>
                      <a:r>
                        <a:rPr lang="zh-CN" altLang="en-US" sz="2400" b="1">
                          <a:latin typeface="Times New Roman" panose="02020603050405020304" charset="0"/>
                          <a:cs typeface="Times New Roman" panose="02020603050405020304" charset="0"/>
                          <a:sym typeface="+mn-ea"/>
                        </a:rPr>
                        <a:t>202</a:t>
                      </a:r>
                      <a:r>
                        <a:rPr lang="en-US" altLang="zh-CN" sz="2400" b="1">
                          <a:latin typeface="Times New Roman" panose="02020603050405020304" charset="0"/>
                          <a:cs typeface="Times New Roman" panose="02020603050405020304" charset="0"/>
                          <a:sym typeface="+mn-ea"/>
                        </a:rPr>
                        <a:t>0</a:t>
                      </a:r>
                      <a:r>
                        <a:rPr lang="zh-CN" altLang="en-US" sz="2400" b="1">
                          <a:latin typeface="Times New Roman" panose="02020603050405020304" charset="0"/>
                          <a:cs typeface="Times New Roman" panose="02020603050405020304" charset="0"/>
                          <a:sym typeface="+mn-ea"/>
                        </a:rPr>
                        <a:t>年</a:t>
                      </a:r>
                      <a:r>
                        <a:rPr lang="en-US" altLang="zh-CN" sz="2400" b="1">
                          <a:latin typeface="Times New Roman" panose="02020603050405020304" charset="0"/>
                          <a:cs typeface="Times New Roman" panose="02020603050405020304" charset="0"/>
                          <a:sym typeface="+mn-ea"/>
                        </a:rPr>
                        <a:t>1</a:t>
                      </a:r>
                      <a:r>
                        <a:rPr lang="zh-CN" altLang="en-US" sz="2400" b="1">
                          <a:latin typeface="Times New Roman" panose="02020603050405020304" charset="0"/>
                          <a:cs typeface="Times New Roman" panose="02020603050405020304" charset="0"/>
                          <a:sym typeface="+mn-ea"/>
                        </a:rPr>
                        <a:t>月浙江卷读后续写</a:t>
                      </a:r>
                      <a:endParaRPr lang="zh-CN" altLang="en-US" sz="2400" b="1">
                        <a:latin typeface="Times New Roman" panose="02020603050405020304" charset="0"/>
                        <a:cs typeface="Times New Roman" panose="02020603050405020304" charset="0"/>
                        <a:sym typeface="+mn-ea"/>
                      </a:endParaRPr>
                    </a:p>
                    <a:p>
                      <a:pPr algn="ctr">
                        <a:buNone/>
                      </a:pPr>
                      <a:r>
                        <a:rPr lang="en-US" altLang="zh-CN" sz="2400" b="1">
                          <a:latin typeface="Times New Roman" panose="02020603050405020304" charset="0"/>
                          <a:cs typeface="Times New Roman" panose="02020603050405020304" charset="0"/>
                        </a:rPr>
                        <a:t>Face to face with the polar bear</a:t>
                      </a:r>
                      <a:endParaRPr lang="en-US" altLang="zh-CN" sz="2400" b="1">
                        <a:latin typeface="Times New Roman" panose="02020603050405020304" charset="0"/>
                        <a:cs typeface="Times New Roman" panose="02020603050405020304" charset="0"/>
                      </a:endParaRPr>
                    </a:p>
                  </a:txBody>
                  <a:tcPr/>
                </a:tc>
              </a:tr>
              <a:tr h="969010">
                <a:tc>
                  <a:txBody>
                    <a:bodyPr/>
                    <a:p>
                      <a:pPr algn="ctr">
                        <a:buClrTx/>
                        <a:buSzTx/>
                        <a:buNone/>
                      </a:pPr>
                      <a:r>
                        <a:rPr lang="zh-CN" altLang="en-US" sz="2400" b="1">
                          <a:latin typeface="Times New Roman" panose="02020603050405020304" charset="0"/>
                          <a:cs typeface="Times New Roman" panose="02020603050405020304" charset="0"/>
                        </a:rPr>
                        <a:t>过程类</a:t>
                      </a:r>
                      <a:endParaRPr lang="zh-CN" altLang="en-US" sz="2400" b="1">
                        <a:latin typeface="Times New Roman" panose="02020603050405020304" charset="0"/>
                        <a:cs typeface="Times New Roman" panose="02020603050405020304" charset="0"/>
                      </a:endParaRPr>
                    </a:p>
                    <a:p>
                      <a:pPr algn="ctr">
                        <a:buClrTx/>
                        <a:buSzTx/>
                        <a:buNone/>
                      </a:pPr>
                      <a:r>
                        <a:rPr lang="zh-CN" altLang="en-US" sz="2400" b="1">
                          <a:latin typeface="Times New Roman" panose="02020603050405020304" charset="0"/>
                          <a:cs typeface="Times New Roman" panose="02020603050405020304" charset="0"/>
                        </a:rPr>
                        <a:t>From beginning to result</a:t>
                      </a:r>
                      <a:endParaRPr lang="zh-CN" altLang="en-US" sz="2400" b="1">
                        <a:latin typeface="Times New Roman" panose="02020603050405020304" charset="0"/>
                        <a:cs typeface="Times New Roman" panose="02020603050405020304" charset="0"/>
                      </a:endParaRPr>
                    </a:p>
                  </a:txBody>
                  <a:tcPr/>
                </a:tc>
                <a:tc>
                  <a:txBody>
                    <a:bodyPr/>
                    <a:p>
                      <a:pPr algn="ctr">
                        <a:buNone/>
                      </a:pPr>
                      <a:r>
                        <a:rPr lang="zh-CN" altLang="en-US" sz="2400" b="1">
                          <a:latin typeface="Times New Roman" panose="02020603050405020304" charset="0"/>
                          <a:cs typeface="Times New Roman" panose="02020603050405020304" charset="0"/>
                          <a:sym typeface="+mn-ea"/>
                        </a:rPr>
                        <a:t>202</a:t>
                      </a:r>
                      <a:r>
                        <a:rPr lang="en-US" altLang="zh-CN" sz="2400" b="1">
                          <a:latin typeface="Times New Roman" panose="02020603050405020304" charset="0"/>
                          <a:cs typeface="Times New Roman" panose="02020603050405020304" charset="0"/>
                          <a:sym typeface="+mn-ea"/>
                        </a:rPr>
                        <a:t>1</a:t>
                      </a:r>
                      <a:r>
                        <a:rPr lang="zh-CN" altLang="en-US" sz="2400" b="1">
                          <a:latin typeface="Times New Roman" panose="02020603050405020304" charset="0"/>
                          <a:cs typeface="Times New Roman" panose="02020603050405020304" charset="0"/>
                          <a:sym typeface="+mn-ea"/>
                        </a:rPr>
                        <a:t>年高考全国1、2卷读后续写</a:t>
                      </a:r>
                      <a:endParaRPr lang="zh-CN" altLang="en-US" sz="2400" b="1">
                        <a:latin typeface="Times New Roman" panose="02020603050405020304" charset="0"/>
                        <a:cs typeface="Times New Roman" panose="02020603050405020304" charset="0"/>
                        <a:sym typeface="+mn-ea"/>
                      </a:endParaRPr>
                    </a:p>
                    <a:p>
                      <a:pPr algn="ctr">
                        <a:buNone/>
                      </a:pPr>
                      <a:r>
                        <a:rPr lang="en-US" altLang="zh-CN" sz="2400" b="1">
                          <a:latin typeface="Times New Roman" panose="02020603050405020304" charset="0"/>
                          <a:cs typeface="Times New Roman" panose="02020603050405020304" charset="0"/>
                          <a:sym typeface="+mn-ea"/>
                        </a:rPr>
                        <a:t> A mother’s day surprise</a:t>
                      </a:r>
                      <a:endParaRPr lang="zh-CN" altLang="en-US" sz="2400" b="1">
                        <a:latin typeface="Times New Roman" panose="02020603050405020304" charset="0"/>
                        <a:cs typeface="Times New Roman" panose="02020603050405020304" charset="0"/>
                      </a:endParaRPr>
                    </a:p>
                  </a:txBody>
                  <a:tcPr/>
                </a:tc>
              </a:tr>
            </a:tbl>
          </a:graphicData>
        </a:graphic>
      </p:graphicFrame>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28295" y="231775"/>
            <a:ext cx="11623040" cy="6394450"/>
          </a:xfrm>
          <a:prstGeom prst="rect">
            <a:avLst/>
          </a:prstGeom>
          <a:noFill/>
          <a:ln w="9525">
            <a:noFill/>
          </a:ln>
        </p:spPr>
        <p:txBody>
          <a:bodyPr wrap="square">
            <a:noAutofit/>
          </a:bodyPr>
          <a:p>
            <a:pPr algn="l">
              <a:buClrTx/>
              <a:buSzTx/>
              <a:buNone/>
            </a:pPr>
            <a:r>
              <a:rPr lang="zh-CN" altLang="en-US" sz="2000" b="1">
                <a:latin typeface="Times New Roman" panose="02020603050405020304" charset="0"/>
                <a:cs typeface="Times New Roman" panose="02020603050405020304" charset="0"/>
                <a:sym typeface="+mn-ea"/>
              </a:rPr>
              <a:t>2022年新高考全国1、2卷读后续写</a:t>
            </a:r>
            <a:r>
              <a:rPr lang="en-US" altLang="zh-CN" sz="2000" b="1">
                <a:latin typeface="Times New Roman" panose="02020603050405020304" charset="0"/>
                <a:cs typeface="Times New Roman" panose="02020603050405020304" charset="0"/>
                <a:sym typeface="+mn-ea"/>
              </a:rPr>
              <a:t>	</a:t>
            </a:r>
            <a:r>
              <a:rPr lang="zh-CN" altLang="en-US" sz="2000" b="1">
                <a:latin typeface="Times New Roman" panose="02020603050405020304" charset="0"/>
                <a:cs typeface="Times New Roman" panose="02020603050405020304" charset="0"/>
                <a:sym typeface="+mn-ea"/>
              </a:rPr>
              <a:t>David's run</a:t>
            </a:r>
            <a:r>
              <a:rPr lang="en-US" altLang="zh-CN" sz="2000" b="1">
                <a:latin typeface="Times New Roman" panose="02020603050405020304" charset="0"/>
                <a:cs typeface="Times New Roman" panose="02020603050405020304" charset="0"/>
                <a:sym typeface="+mn-ea"/>
              </a:rPr>
              <a:t>            </a:t>
            </a:r>
            <a:r>
              <a:rPr lang="zh-CN" altLang="en-US" sz="2000" b="1">
                <a:latin typeface="Times New Roman" panose="02020603050405020304" charset="0"/>
                <a:cs typeface="Times New Roman" panose="02020603050405020304" charset="0"/>
                <a:sym typeface="+mn-ea"/>
              </a:rPr>
              <a:t>改变类</a:t>
            </a:r>
            <a:r>
              <a:rPr lang="en-US" altLang="zh-CN" sz="2000" b="1">
                <a:latin typeface="Times New Roman" panose="02020603050405020304" charset="0"/>
                <a:cs typeface="Times New Roman" panose="02020603050405020304" charset="0"/>
                <a:sym typeface="+mn-ea"/>
              </a:rPr>
              <a:t>        </a:t>
            </a:r>
            <a:r>
              <a:rPr lang="en-US" sz="2000" b="1">
                <a:latin typeface="Times New Roman" panose="02020603050405020304" charset="0"/>
                <a:ea typeface="宋体" panose="02010600030101010101" pitchFamily="2" charset="-122"/>
              </a:rPr>
              <a:t>From Negative to Positive</a:t>
            </a:r>
            <a:endParaRPr lang="en-US" sz="2000" b="1">
              <a:latin typeface="Times New Roman" panose="02020603050405020304" charset="0"/>
              <a:ea typeface="宋体" panose="02010600030101010101" pitchFamily="2" charset="-122"/>
            </a:endParaRPr>
          </a:p>
          <a:p>
            <a:pPr indent="266700" algn="just"/>
            <a:r>
              <a:rPr lang="en-US" sz="2000" b="0">
                <a:latin typeface="Times New Roman" panose="02020603050405020304" charset="0"/>
                <a:ea typeface="宋体" panose="02010600030101010101" pitchFamily="2" charset="-122"/>
              </a:rPr>
              <a:t>It was the day of the big cross-country run. Students from seven different primary schools in and around the small town were warming up and walking the route through thick evergreen forest.     I looked around and finally spotted David, who was standing by himself off to the side by a fence. He was small for ten years old. His usual big toothy smile was absent today. I walked over and asked him why he wasn’t with the other children. He hesitated and then said he had decided not to run.     What was wrong? He had worked so hard for this event!     I quickly searched the crowd for the school’s coach and asked him what had happened. “I was afraid that kids from other schools would laugh at him,” he explained uncomfortably. “I gave him the choice to run or not, and let him decide.”    I bit back my frustration(</a:t>
            </a:r>
            <a:r>
              <a:rPr lang="zh-CN" sz="2000" b="0">
                <a:ea typeface="宋体" panose="02010600030101010101" pitchFamily="2" charset="-122"/>
              </a:rPr>
              <a:t>懊恼</a:t>
            </a:r>
            <a:r>
              <a:rPr lang="en-US" sz="2000" b="0">
                <a:latin typeface="Times New Roman" panose="02020603050405020304" charset="0"/>
                <a:ea typeface="宋体" panose="02010600030101010101" pitchFamily="2" charset="-122"/>
              </a:rPr>
              <a:t>). I knew the coach meant well—he thought he was doing the right thing. After making sure that David could run if he wanted, I turned to find him coming towards me, his small body rocking from side to side as he swung his feet forward.     David had a brain disease which prevented him from walking or running like other children, but at school his classmates thought of him as a regular kid. He always participated to the best of his ability in whatever they were doing. That was why none of the children thought it unusual that David had decided to join the cross-country team. It just took him longer—that’s all. David had not missed a single practice, and although he always finished his run long after the other children, he did always finish. As a special education teacher at the school, I was familiar with the challenges David faced and was proud of his strong determination. </a:t>
            </a:r>
            <a:endParaRPr lang="en-US" sz="2000" b="0">
              <a:latin typeface="Times New Roman" panose="02020603050405020304" charset="0"/>
              <a:ea typeface="宋体" panose="02010600030101010101" pitchFamily="2" charset="-122"/>
            </a:endParaRPr>
          </a:p>
          <a:p>
            <a:pPr indent="266700" algn="just"/>
            <a:r>
              <a:rPr lang="en-US" altLang="en-US" sz="2000" b="0">
                <a:latin typeface="Times New Roman" panose="02020603050405020304" charset="0"/>
                <a:ea typeface="宋体" panose="02010600030101010101" pitchFamily="2" charset="-122"/>
              </a:rPr>
              <a:t>Para1: We sat down next to each other, but David wouldn’t look at me. </a:t>
            </a:r>
            <a:endParaRPr lang="en-US" altLang="en-US" sz="2000" b="0">
              <a:latin typeface="Times New Roman" panose="02020603050405020304" charset="0"/>
              <a:ea typeface="宋体" panose="02010600030101010101" pitchFamily="2" charset="-122"/>
            </a:endParaRPr>
          </a:p>
          <a:p>
            <a:pPr indent="266700" algn="just"/>
            <a:r>
              <a:rPr lang="en-US" altLang="en-US" sz="2000" b="0">
                <a:latin typeface="Times New Roman" panose="02020603050405020304" charset="0"/>
                <a:ea typeface="宋体" panose="02010600030101010101" pitchFamily="2" charset="-122"/>
              </a:rPr>
              <a:t>Para2: I watched as David moved up to the starting line with the other runners. </a:t>
            </a:r>
            <a:endParaRPr lang="en-US" altLang="en-US" sz="2000" b="0">
              <a:latin typeface="Times New Roman" panose="02020603050405020304" charset="0"/>
              <a:ea typeface="宋体" panose="02010600030101010101" pitchFamily="2" charset="-122"/>
            </a:endParaRPr>
          </a:p>
        </p:txBody>
      </p:sp>
      <p:sp>
        <p:nvSpPr>
          <p:cNvPr id="2" name="圆角矩形 1"/>
          <p:cNvSpPr/>
          <p:nvPr/>
        </p:nvSpPr>
        <p:spPr>
          <a:xfrm>
            <a:off x="2945765" y="1513205"/>
            <a:ext cx="4925060" cy="324485"/>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1"/>
            </p:custDataLst>
          </p:nvPr>
        </p:nvSpPr>
        <p:spPr>
          <a:xfrm>
            <a:off x="3528695" y="1837690"/>
            <a:ext cx="5544185" cy="256540"/>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2595880" y="2183130"/>
            <a:ext cx="7714615" cy="581025"/>
          </a:xfrm>
          <a:prstGeom prst="rect">
            <a:avLst/>
          </a:prstGeom>
          <a:solidFill>
            <a:schemeClr val="accent1"/>
          </a:solidFill>
        </p:spPr>
        <p:txBody>
          <a:bodyPr wrap="square" rtlCol="0">
            <a:noAutofit/>
          </a:bodyPr>
          <a:p>
            <a:r>
              <a:rPr lang="en-US" altLang="zh-CN" sz="2800">
                <a:latin typeface="Cooper Black" panose="0208090404030B020404" charset="0"/>
                <a:cs typeface="Cooper Black" panose="0208090404030B020404" charset="0"/>
              </a:rPr>
              <a:t>David’s negative attitude before the race.</a:t>
            </a:r>
            <a:endParaRPr lang="en-US" altLang="zh-CN" sz="2800">
              <a:latin typeface="Cooper Black" panose="0208090404030B020404" charset="0"/>
              <a:cs typeface="Cooper Black" panose="0208090404030B020404" charset="0"/>
            </a:endParaRPr>
          </a:p>
        </p:txBody>
      </p:sp>
      <p:sp>
        <p:nvSpPr>
          <p:cNvPr id="5" name="圆角矩形 4"/>
          <p:cNvSpPr/>
          <p:nvPr>
            <p:custDataLst>
              <p:tags r:id="rId2"/>
            </p:custDataLst>
          </p:nvPr>
        </p:nvSpPr>
        <p:spPr>
          <a:xfrm>
            <a:off x="1397635" y="6113145"/>
            <a:ext cx="6774180" cy="256540"/>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a:p>
        </p:txBody>
      </p:sp>
      <p:sp>
        <p:nvSpPr>
          <p:cNvPr id="6" name="文本框 5"/>
          <p:cNvSpPr txBox="1"/>
          <p:nvPr>
            <p:custDataLst>
              <p:tags r:id="rId3"/>
            </p:custDataLst>
          </p:nvPr>
        </p:nvSpPr>
        <p:spPr>
          <a:xfrm>
            <a:off x="864870" y="5353685"/>
            <a:ext cx="7714615" cy="581025"/>
          </a:xfrm>
          <a:prstGeom prst="rect">
            <a:avLst/>
          </a:prstGeom>
          <a:solidFill>
            <a:schemeClr val="accent1"/>
          </a:solidFill>
        </p:spPr>
        <p:txBody>
          <a:bodyPr wrap="square" rtlCol="0">
            <a:noAutofit/>
          </a:bodyPr>
          <a:p>
            <a:r>
              <a:rPr lang="en-US" altLang="zh-CN" sz="2800">
                <a:latin typeface="Cooper Black" panose="0208090404030B020404" charset="0"/>
                <a:cs typeface="Cooper Black" panose="0208090404030B020404" charset="0"/>
              </a:rPr>
              <a:t>David’s negative attitude before the race.</a:t>
            </a:r>
            <a:endParaRPr lang="en-US" altLang="zh-CN" sz="2800">
              <a:latin typeface="Cooper Black" panose="0208090404030B020404" charset="0"/>
              <a:cs typeface="Cooper Black" panose="0208090404030B020404" charset="0"/>
            </a:endParaRPr>
          </a:p>
        </p:txBody>
      </p:sp>
      <p:sp>
        <p:nvSpPr>
          <p:cNvPr id="7" name="右弧形箭头 6"/>
          <p:cNvSpPr/>
          <p:nvPr/>
        </p:nvSpPr>
        <p:spPr>
          <a:xfrm flipH="1">
            <a:off x="328295" y="6171565"/>
            <a:ext cx="289560" cy="387350"/>
          </a:xfrm>
          <a:prstGeom prst="curved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8" name="文本框 7"/>
          <p:cNvSpPr txBox="1"/>
          <p:nvPr>
            <p:custDataLst>
              <p:tags r:id="rId4"/>
            </p:custDataLst>
          </p:nvPr>
        </p:nvSpPr>
        <p:spPr>
          <a:xfrm>
            <a:off x="7454265" y="5977890"/>
            <a:ext cx="4419600" cy="581025"/>
          </a:xfrm>
          <a:prstGeom prst="rect">
            <a:avLst/>
          </a:prstGeom>
          <a:solidFill>
            <a:schemeClr val="accent1"/>
          </a:solidFill>
        </p:spPr>
        <p:txBody>
          <a:bodyPr wrap="square" rtlCol="0">
            <a:noAutofit/>
          </a:bodyPr>
          <a:p>
            <a:r>
              <a:rPr lang="en-US" altLang="zh-CN" sz="2800">
                <a:latin typeface="Cooper Black" panose="0208090404030B020404" charset="0"/>
                <a:cs typeface="Cooper Black" panose="0208090404030B020404" charset="0"/>
              </a:rPr>
              <a:t>Became positive again!</a:t>
            </a:r>
            <a:endParaRPr lang="en-US" altLang="zh-CN" sz="2800">
              <a:latin typeface="Cooper Black" panose="0208090404030B020404" charset="0"/>
              <a:cs typeface="Cooper Black" panose="0208090404030B020404" charset="0"/>
            </a:endParaRPr>
          </a:p>
        </p:txBody>
      </p:sp>
      <p:sp>
        <p:nvSpPr>
          <p:cNvPr id="9" name="文本框 8"/>
          <p:cNvSpPr txBox="1"/>
          <p:nvPr/>
        </p:nvSpPr>
        <p:spPr>
          <a:xfrm>
            <a:off x="1530350" y="3401060"/>
            <a:ext cx="8780145" cy="645160"/>
          </a:xfrm>
          <a:prstGeom prst="rect">
            <a:avLst/>
          </a:prstGeom>
          <a:solidFill>
            <a:schemeClr val="bg1"/>
          </a:solidFill>
        </p:spPr>
        <p:txBody>
          <a:bodyPr wrap="square" rtlCol="0">
            <a:spAutoFit/>
          </a:bodyPr>
          <a:p>
            <a:r>
              <a:rPr lang="en-US" altLang="zh-CN" sz="3600">
                <a:solidFill>
                  <a:srgbClr val="FF0000"/>
                </a:solidFill>
                <a:latin typeface="Cooper Black" panose="0208090404030B020404" charset="0"/>
                <a:cs typeface="Cooper Black" panose="0208090404030B020404" charset="0"/>
              </a:rPr>
              <a:t>Pay attention to the foreshadowing!</a:t>
            </a:r>
            <a:endParaRPr lang="en-US" altLang="zh-CN" sz="3600">
              <a:solidFill>
                <a:srgbClr val="FF0000"/>
              </a:solidFill>
              <a:latin typeface="Cooper Black" panose="0208090404030B020404" charset="0"/>
              <a:cs typeface="Cooper Black" panose="0208090404030B0204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P spid="4" grpId="0" animBg="1"/>
      <p:bldP spid="4" grpId="1" animBg="1"/>
      <p:bldP spid="5" grpId="0" bldLvl="0" animBg="1"/>
      <p:bldP spid="5" grpId="1" animBg="1"/>
      <p:bldP spid="6" grpId="0" bldLvl="0" animBg="1"/>
      <p:bldP spid="6" grpId="1" animBg="1"/>
      <p:bldP spid="8" grpId="0" bldLvl="0" animBg="1"/>
      <p:bldP spid="8" grpId="1" animBg="1"/>
      <p:bldP spid="7" grpId="0" animBg="1"/>
      <p:bldP spid="7" grpId="1" animBg="1"/>
      <p:bldP spid="9" grpId="0" animBg="1"/>
      <p:bldP spid="9" grpId="1" animBg="1"/>
      <p:bldP spid="9"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28295" y="231775"/>
            <a:ext cx="11623040" cy="6394450"/>
          </a:xfrm>
          <a:prstGeom prst="rect">
            <a:avLst/>
          </a:prstGeom>
          <a:noFill/>
          <a:ln w="9525">
            <a:noFill/>
          </a:ln>
        </p:spPr>
        <p:txBody>
          <a:bodyPr wrap="square">
            <a:noAutofit/>
          </a:bodyPr>
          <a:p>
            <a:pPr algn="l">
              <a:buClrTx/>
              <a:buSzTx/>
              <a:buNone/>
            </a:pPr>
            <a:r>
              <a:rPr sz="2000" b="1">
                <a:latin typeface="Times New Roman" panose="02020603050405020304" charset="0"/>
                <a:cs typeface="Times New Roman" panose="02020603050405020304" charset="0"/>
                <a:sym typeface="+mn-ea"/>
              </a:rPr>
              <a:t>2021年1月浙江卷读后续写</a:t>
            </a:r>
            <a:r>
              <a:rPr lang="en-US" sz="2000" b="1">
                <a:latin typeface="Times New Roman" panose="02020603050405020304" charset="0"/>
                <a:cs typeface="Times New Roman" panose="02020603050405020304" charset="0"/>
                <a:sym typeface="+mn-ea"/>
              </a:rPr>
              <a:t> </a:t>
            </a:r>
            <a:r>
              <a:rPr sz="2000" b="1">
                <a:latin typeface="Times New Roman" panose="02020603050405020304" charset="0"/>
                <a:cs typeface="Times New Roman" panose="02020603050405020304" charset="0"/>
                <a:sym typeface="+mn-ea"/>
              </a:rPr>
              <a:t>I got my head stuck in a pumpkin</a:t>
            </a:r>
            <a:r>
              <a:rPr lang="en-US" sz="2000" b="1">
                <a:latin typeface="Times New Roman" panose="02020603050405020304" charset="0"/>
                <a:cs typeface="Times New Roman" panose="02020603050405020304" charset="0"/>
                <a:sym typeface="+mn-ea"/>
              </a:rPr>
              <a:t> 冲突类 </a:t>
            </a:r>
            <a:r>
              <a:rPr sz="2000" b="1">
                <a:latin typeface="Times New Roman" panose="02020603050405020304" charset="0"/>
                <a:cs typeface="Times New Roman" panose="02020603050405020304" charset="0"/>
                <a:sym typeface="+mn-ea"/>
              </a:rPr>
              <a:t>From Conflict/Problem to Solution</a:t>
            </a:r>
            <a:endParaRPr sz="2000" b="1">
              <a:latin typeface="Times New Roman" panose="02020603050405020304" charset="0"/>
              <a:cs typeface="Times New Roman" panose="02020603050405020304" charset="0"/>
              <a:sym typeface="+mn-ea"/>
            </a:endParaRPr>
          </a:p>
          <a:p>
            <a:pPr indent="457200" algn="l">
              <a:buClrTx/>
              <a:buSzTx/>
              <a:buNone/>
            </a:pPr>
            <a:r>
              <a:rPr sz="2000" b="0">
                <a:latin typeface="Times New Roman" panose="02020603050405020304" charset="0"/>
                <a:ea typeface="宋体" panose="02010600030101010101" pitchFamily="2" charset="-122"/>
                <a:cs typeface="Times New Roman" panose="02020603050405020304" charset="0"/>
              </a:rPr>
              <a:t>Pumpkin  carving at Halloween is a family tradition. We visit a local farm every October. In the pumpkin field, I compete with my three brothers and sister to seek out the biggest pumpkin. My dad has a rule that we have to carry our pumpkins back home, and as the eldest child I have an advantage — I carried an 85-pounder  back last year.</a:t>
            </a:r>
            <a:endParaRPr sz="20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r>
              <a:rPr sz="2000" b="0">
                <a:latin typeface="Times New Roman" panose="02020603050405020304" charset="0"/>
                <a:ea typeface="宋体" panose="02010600030101010101" pitchFamily="2" charset="-122"/>
                <a:cs typeface="Times New Roman" panose="02020603050405020304" charset="0"/>
              </a:rPr>
              <a:t>This year, it was hard to tell whether my prize or the one chosen by my 14-year-old brother, Jason, was the winner. Unfortunately we forgot to weigh them before taking out their insides, but I was determined to prove my point. All of us were hard at work at the kitchen table, with my mom filming the annual event. I’m unsure now why I thought forcing my head inside the pumpkin would settle the matter, but it seemed to make perfect sense at the time.</a:t>
            </a:r>
            <a:endParaRPr sz="20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r>
              <a:rPr sz="2000" b="0">
                <a:latin typeface="Times New Roman" panose="02020603050405020304" charset="0"/>
                <a:ea typeface="宋体" panose="02010600030101010101" pitchFamily="2" charset="-122"/>
                <a:cs typeface="Times New Roman" panose="02020603050405020304" charset="0"/>
              </a:rPr>
              <a:t>With the pumpkin resting on the table, hole uppermost (向上), I bent over and pressed my head against the opening. At first I got jammed (塞住) just above my eyes and then, as I went on with my task, unwilling to quit, my nose briefly prevented entry. Finally I managed to put my whole head into it, like a cork (软木塞) forced into a bottle. I was able to straighten up with the huge pumpkin resting on my shoulders.</a:t>
            </a:r>
            <a:endParaRPr sz="2000" b="0">
              <a:latin typeface="Times New Roman" panose="02020603050405020304" charset="0"/>
              <a:ea typeface="宋体" panose="02010600030101010101" pitchFamily="2" charset="-122"/>
              <a:cs typeface="Times New Roman" panose="02020603050405020304" charset="0"/>
            </a:endParaRPr>
          </a:p>
          <a:p>
            <a:pPr indent="457200" algn="l">
              <a:buClrTx/>
              <a:buSzTx/>
              <a:buNone/>
            </a:pPr>
            <a:r>
              <a:rPr sz="2000" b="0">
                <a:latin typeface="Times New Roman" panose="02020603050405020304" charset="0"/>
                <a:ea typeface="宋体" panose="02010600030101010101" pitchFamily="2" charset="-122"/>
                <a:cs typeface="Times New Roman" panose="02020603050405020304" charset="0"/>
              </a:rPr>
              <a:t>My excitement was short-lived. The pumpkin was heavy. “I’m going to set it down, now,” I said, and with Jason helping to support its weight, I bent back over the table to give it somewhere to rest. It was only when I tried to remove my head that I realized getting out was going to be less straightforward than getting in. When I pulled hard, my nose got in the way. I got into a panic as I pressed firmly against the table and moved my head around trying to find the right angle, but it was no use. “I can’t get it out!” I shouted, my voice sounding unnaturally loud in the enclosed (封闭的) space.</a:t>
            </a:r>
            <a:endParaRPr sz="2000" b="0">
              <a:latin typeface="Times New Roman" panose="02020603050405020304" charset="0"/>
              <a:ea typeface="宋体" panose="02010600030101010101" pitchFamily="2" charset="-122"/>
              <a:cs typeface="Times New Roman" panose="02020603050405020304" charset="0"/>
            </a:endParaRPr>
          </a:p>
        </p:txBody>
      </p:sp>
      <p:sp>
        <p:nvSpPr>
          <p:cNvPr id="2" name="圆角矩形 1"/>
          <p:cNvSpPr/>
          <p:nvPr/>
        </p:nvSpPr>
        <p:spPr>
          <a:xfrm>
            <a:off x="9594215" y="4850130"/>
            <a:ext cx="2095500" cy="324485"/>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1"/>
            </p:custDataLst>
          </p:nvPr>
        </p:nvSpPr>
        <p:spPr>
          <a:xfrm>
            <a:off x="328295" y="5190490"/>
            <a:ext cx="11426190" cy="256540"/>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3148965" y="4438015"/>
            <a:ext cx="5311775" cy="581025"/>
          </a:xfrm>
          <a:prstGeom prst="rect">
            <a:avLst/>
          </a:prstGeom>
          <a:solidFill>
            <a:schemeClr val="accent1"/>
          </a:solidFill>
        </p:spPr>
        <p:txBody>
          <a:bodyPr wrap="square" rtlCol="0">
            <a:noAutofit/>
          </a:bodyPr>
          <a:p>
            <a:r>
              <a:rPr lang="en-US" altLang="zh-CN" sz="2800">
                <a:latin typeface="Cooper Black" panose="0208090404030B020404" charset="0"/>
                <a:cs typeface="Cooper Black" panose="0208090404030B020404" charset="0"/>
              </a:rPr>
              <a:t>Problem: My head got stuck!</a:t>
            </a:r>
            <a:endParaRPr lang="en-US" altLang="zh-CN" sz="2800">
              <a:latin typeface="Cooper Black" panose="0208090404030B020404" charset="0"/>
              <a:cs typeface="Cooper Black" panose="0208090404030B020404" charset="0"/>
            </a:endParaRPr>
          </a:p>
        </p:txBody>
      </p:sp>
      <p:sp>
        <p:nvSpPr>
          <p:cNvPr id="5" name="圆角矩形 4"/>
          <p:cNvSpPr/>
          <p:nvPr>
            <p:custDataLst>
              <p:tags r:id="rId2"/>
            </p:custDataLst>
          </p:nvPr>
        </p:nvSpPr>
        <p:spPr>
          <a:xfrm>
            <a:off x="328295" y="5807075"/>
            <a:ext cx="7762875" cy="256540"/>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a:p>
        </p:txBody>
      </p:sp>
      <p:sp>
        <p:nvSpPr>
          <p:cNvPr id="10" name="圆角矩形 9"/>
          <p:cNvSpPr/>
          <p:nvPr>
            <p:custDataLst>
              <p:tags r:id="rId3"/>
            </p:custDataLst>
          </p:nvPr>
        </p:nvSpPr>
        <p:spPr>
          <a:xfrm>
            <a:off x="328295" y="5501005"/>
            <a:ext cx="11425555" cy="256540"/>
          </a:xfrm>
          <a:prstGeom prst="roundRect">
            <a:avLst/>
          </a:prstGeom>
          <a:noFill/>
          <a:ln w="76200" cmpd="dbl">
            <a:solidFill>
              <a:srgbClr val="C0000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P spid="5" grpId="0" bldLvl="0" animBg="1"/>
      <p:bldP spid="5" grpId="1" animBg="1"/>
      <p:bldP spid="10" grpId="0" bldLvl="0" animBg="1"/>
      <p:bldP spid="10" grpId="1" animBg="1"/>
      <p:bldP spid="4" grpId="0" animBg="1"/>
      <p:bldP spid="4" grpId="1"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TABLE_ENDDRAG_ORIGIN_RECT" val="888*452"/>
  <p:tag name="TABLE_ENDDRAG_RECT" val="32*38*888*452"/>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TABLE_ENDDRAG_ORIGIN_RECT" val="787*328"/>
  <p:tag name="TABLE_ENDDRAG_RECT" val="69*107*787*328"/>
</p:tagLst>
</file>

<file path=ppt/tags/tag39.xml><?xml version="1.0" encoding="utf-8"?>
<p:tagLst xmlns:p="http://schemas.openxmlformats.org/presentationml/2006/main">
  <p:tag name="TABLE_ENDDRAG_ORIGIN_RECT" val="787*328"/>
  <p:tag name="TABLE_ENDDRAG_RECT" val="69*107*787*328"/>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TABLE_ENDDRAG_ORIGIN_RECT" val="787*328"/>
  <p:tag name="TABLE_ENDDRAG_RECT" val="69*107*787*328"/>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TABLE_ENDDRAG_ORIGIN_RECT" val="787*328"/>
  <p:tag name="TABLE_ENDDRAG_RECT" val="69*107*787*328"/>
</p:tagLst>
</file>

<file path=ppt/tags/tag43.xml><?xml version="1.0" encoding="utf-8"?>
<p:tagLst xmlns:p="http://schemas.openxmlformats.org/presentationml/2006/main">
  <p:tag name="TABLE_ENDDRAG_ORIGIN_RECT" val="787*328"/>
  <p:tag name="TABLE_ENDDRAG_RECT" val="69*107*787*328"/>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05号-简雅黑"/>
        <a:ea typeface="字魂105号-简雅黑"/>
        <a:cs typeface="Arial"/>
      </a:majorFont>
      <a:minorFont>
        <a:latin typeface="字魂105号-简雅黑"/>
        <a:ea typeface="字魂105号-简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16708</Words>
  <Application>WPS 演示</Application>
  <PresentationFormat>宽屏</PresentationFormat>
  <Paragraphs>440</Paragraphs>
  <Slides>26</Slides>
  <Notes>6</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26</vt:i4>
      </vt:variant>
    </vt:vector>
  </HeadingPairs>
  <TitlesOfParts>
    <vt:vector size="43" baseType="lpstr">
      <vt:lpstr>Arial</vt:lpstr>
      <vt:lpstr>宋体</vt:lpstr>
      <vt:lpstr>Wingdings</vt:lpstr>
      <vt:lpstr>字魂105号-简雅黑</vt:lpstr>
      <vt:lpstr>黑体</vt:lpstr>
      <vt:lpstr>Cooper Black</vt:lpstr>
      <vt:lpstr>字魂5号-无外润黑体</vt:lpstr>
      <vt:lpstr>Times New Roman</vt:lpstr>
      <vt:lpstr>微软雅黑</vt:lpstr>
      <vt:lpstr>Arial Unicode MS</vt:lpstr>
      <vt:lpstr>华光琥珀_CNKI</vt:lpstr>
      <vt:lpstr>字魂105号-简雅黑</vt:lpstr>
      <vt:lpstr>Calibri</vt:lpstr>
      <vt:lpstr>HelveticaNeue</vt:lpstr>
      <vt:lpstr>Shit Happens</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南山有谷堆</cp:lastModifiedBy>
  <cp:revision>39</cp:revision>
  <dcterms:created xsi:type="dcterms:W3CDTF">2022-05-25T14:26:00Z</dcterms:created>
  <dcterms:modified xsi:type="dcterms:W3CDTF">2023-09-25T01:38:39Z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C6C8958164684DF9AB28B5790FAF04F1_13</vt:lpwstr>
  </property>
  <property fmtid="{D5CDD505-2E9C-101B-9397-08002B2CF9AE}" pid="3" name="KSOProductBuildVer">
    <vt:lpwstr>2052-11.8.2.8506</vt:lpwstr>
  </property>
</Properties>
</file>