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623" r:id="rId3"/>
    <p:sldId id="273" r:id="rId4"/>
    <p:sldId id="548" r:id="rId5"/>
    <p:sldId id="551" r:id="rId6"/>
    <p:sldId id="550" r:id="rId7"/>
    <p:sldId id="549" r:id="rId8"/>
    <p:sldId id="582" r:id="rId9"/>
    <p:sldId id="547" r:id="rId10"/>
    <p:sldId id="546" r:id="rId11"/>
    <p:sldId id="552" r:id="rId12"/>
    <p:sldId id="553" r:id="rId13"/>
    <p:sldId id="554" r:id="rId14"/>
    <p:sldId id="555" r:id="rId15"/>
    <p:sldId id="556" r:id="rId16"/>
    <p:sldId id="557" r:id="rId17"/>
    <p:sldId id="558" r:id="rId18"/>
    <p:sldId id="559" r:id="rId19"/>
    <p:sldId id="560" r:id="rId20"/>
    <p:sldId id="561" r:id="rId21"/>
    <p:sldId id="562" r:id="rId22"/>
    <p:sldId id="563" r:id="rId23"/>
    <p:sldId id="564" r:id="rId24"/>
    <p:sldId id="565" r:id="rId25"/>
    <p:sldId id="566" r:id="rId26"/>
    <p:sldId id="567" r:id="rId27"/>
    <p:sldId id="568" r:id="rId28"/>
    <p:sldId id="569" r:id="rId29"/>
    <p:sldId id="570" r:id="rId30"/>
    <p:sldId id="571" r:id="rId31"/>
    <p:sldId id="572" r:id="rId32"/>
    <p:sldId id="573" r:id="rId33"/>
    <p:sldId id="574" r:id="rId34"/>
    <p:sldId id="575" r:id="rId35"/>
    <p:sldId id="576" r:id="rId36"/>
    <p:sldId id="618" r:id="rId37"/>
    <p:sldId id="616" r:id="rId38"/>
    <p:sldId id="617" r:id="rId39"/>
    <p:sldId id="577" r:id="rId40"/>
    <p:sldId id="322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E94"/>
    <a:srgbClr val="55749B"/>
    <a:srgbClr val="4C9DAB"/>
    <a:srgbClr val="C45CCC"/>
    <a:srgbClr val="E6E6E6"/>
    <a:srgbClr val="3DA6CF"/>
    <a:srgbClr val="FFCCFF"/>
    <a:srgbClr val="F0EFF5"/>
    <a:srgbClr val="FFFF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30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B95C-7450-47D8-ADD1-301458EB17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FC817-5823-414B-8215-C1D7C9B3DB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/>
        </p:nvSpPr>
        <p:spPr>
          <a:xfrm>
            <a:off x="288298" y="267185"/>
            <a:ext cx="11615404" cy="6323630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487821" y="509608"/>
            <a:ext cx="465937" cy="4717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/>
        </p:nvSpPr>
        <p:spPr>
          <a:xfrm>
            <a:off x="109248" y="651629"/>
            <a:ext cx="624601" cy="192880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/>
        </p:nvSpPr>
        <p:spPr>
          <a:xfrm>
            <a:off x="370807" y="364741"/>
            <a:ext cx="11450385" cy="6128518"/>
          </a:xfrm>
          <a:prstGeom prst="roundRect">
            <a:avLst>
              <a:gd name="adj" fmla="val 3399"/>
            </a:avLst>
          </a:prstGeom>
          <a:solidFill>
            <a:schemeClr val="accent6">
              <a:lumMod val="75000"/>
            </a:schemeClr>
          </a:solidFill>
          <a:ln w="38100" cmpd="dbl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81432" y="652311"/>
            <a:ext cx="401871" cy="4076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 userDrawn="1"/>
        </p:nvSpPr>
        <p:spPr>
          <a:xfrm>
            <a:off x="215495" y="768795"/>
            <a:ext cx="687740" cy="180551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5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image" Target="../media/image20.png"/><Relationship Id="rId7" Type="http://schemas.openxmlformats.org/officeDocument/2006/relationships/tags" Target="../tags/tag46.xml"/><Relationship Id="rId6" Type="http://schemas.openxmlformats.org/officeDocument/2006/relationships/image" Target="../media/image19.png"/><Relationship Id="rId5" Type="http://schemas.openxmlformats.org/officeDocument/2006/relationships/tags" Target="../tags/tag45.xml"/><Relationship Id="rId4" Type="http://schemas.openxmlformats.org/officeDocument/2006/relationships/image" Target="../media/image18.png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1" Type="http://schemas.openxmlformats.org/officeDocument/2006/relationships/tags" Target="../tags/tag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6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6.png"/><Relationship Id="rId7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tags" Target="../tags/tag4.xml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7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8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image" Target="../media/image30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1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tags" Target="../tags/tag13.xml"/><Relationship Id="rId4" Type="http://schemas.openxmlformats.org/officeDocument/2006/relationships/image" Target="../media/image7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230755" y="6557645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 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28420" y="690880"/>
            <a:ext cx="65709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 bound +prep./adv.                v. 跳跃着跑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8420" y="1431290"/>
            <a:ext cx="8234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杰克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蹦蹦跳跳地进入</a:t>
            </a:r>
            <a:r>
              <a:rPr lang="zh-CN" altLang="en-US" sz="2800">
                <a:sym typeface="+mn-ea"/>
              </a:rPr>
              <a:t>了房间，满头大汗。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17015" y="2099945"/>
            <a:ext cx="86747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Jack came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bounding into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room, beads of sweat dripped from forehead.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jogging-28871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59315" y="2821940"/>
            <a:ext cx="1714500" cy="3805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scenery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/ˈsi:nəri/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n.风景;景色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9530" y="2421255"/>
            <a:ext cx="94869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It was a challenging ride, but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 breathtaking/ picturesque/jaw-dropping/spectacular / awesome scenery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made it worthwhile.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8435" y="1256665"/>
            <a:ext cx="96113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这是一次充满挑战的旅行，但看到那</a:t>
            </a:r>
            <a:r>
              <a:rPr lang="zh-CN" altLang="en-US" sz="2800" b="1">
                <a:solidFill>
                  <a:srgbClr val="C00000"/>
                </a:solidFill>
              </a:rPr>
              <a:t>令人叹为观止的风景</a:t>
            </a:r>
            <a:r>
              <a:rPr lang="zh-CN" altLang="en-US" sz="2800"/>
              <a:t>便觉得一切都是值得的。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(续写、应用文)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89215" y="4140200"/>
            <a:ext cx="4227195" cy="249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86865" y="1619885"/>
            <a:ext cx="8537575" cy="2522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awesome scenery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 awesome challenge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lies ahead of them.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endParaRPr lang="en-US" altLang="zh-CN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n"/>
            </a:pPr>
            <a:endParaRPr lang="en-US" altLang="zh-CN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Through music, we had made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 awesome connection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266700"/>
            <a:endParaRPr lang="en-US" altLang="en-US" b="0">
              <a:solidFill>
                <a:srgbClr val="000000"/>
              </a:solidFill>
              <a:latin typeface="Times New Roman" panose="02020603050405020304" charset="0"/>
              <a:ea typeface="等线" panose="02010600030101010101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awesome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/ˈɔ:səm/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a.令人惊叹的;可怕的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26260" y="2581910"/>
            <a:ext cx="85388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altLang="en-US" sz="2800" b="0"/>
              <a:t>摆在他们面前的是</a:t>
            </a:r>
            <a:r>
              <a:rPr lang="zh-CN" altLang="en-US" sz="2800" b="1">
                <a:solidFill>
                  <a:srgbClr val="C00000"/>
                </a:solidFill>
              </a:rPr>
              <a:t>令人望而生畏的巨大挑战</a:t>
            </a:r>
            <a:r>
              <a:rPr lang="zh-CN" altLang="en-US" sz="2800" b="0"/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800" b="0"/>
          </a:p>
        </p:txBody>
      </p:sp>
      <p:sp>
        <p:nvSpPr>
          <p:cNvPr id="3" name="文本框 2"/>
          <p:cNvSpPr txBox="1"/>
          <p:nvPr/>
        </p:nvSpPr>
        <p:spPr>
          <a:xfrm>
            <a:off x="4963160" y="161988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266700"/>
            <a:r>
              <a:rPr lang="zh-CN" altLang="en-US" sz="2800" b="1">
                <a:solidFill>
                  <a:srgbClr val="C00000"/>
                </a:solidFill>
                <a:sym typeface="+mn-ea"/>
              </a:rPr>
              <a:t>令人惊叹的景色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(应用文、续写)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968500" y="3947160"/>
            <a:ext cx="9980930" cy="2719705"/>
            <a:chOff x="3100" y="6216"/>
            <a:chExt cx="15718" cy="4283"/>
          </a:xfrm>
        </p:grpSpPr>
        <p:sp>
          <p:nvSpPr>
            <p:cNvPr id="7" name="文本框 6"/>
            <p:cNvSpPr txBox="1"/>
            <p:nvPr/>
          </p:nvSpPr>
          <p:spPr>
            <a:xfrm>
              <a:off x="3100" y="6216"/>
              <a:ext cx="14452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/>
                <a:t>通过音乐，我们建立了一种</a:t>
              </a:r>
              <a:r>
                <a:rPr lang="zh-CN" altLang="en-US" sz="2800" b="1">
                  <a:solidFill>
                    <a:srgbClr val="C00000"/>
                  </a:solidFill>
                </a:rPr>
                <a:t>很棒的联系</a:t>
              </a:r>
              <a:r>
                <a:rPr lang="zh-CN" altLang="en-US" sz="2800"/>
                <a:t>。</a:t>
              </a:r>
              <a:r>
                <a:rPr lang="zh-CN" altLang="en-US" sz="2000">
                  <a:solidFill>
                    <a:srgbClr val="1E7E94"/>
                  </a:solidFill>
                  <a:sym typeface="+mn-ea"/>
                </a:rPr>
                <a:t>(续写)</a:t>
              </a:r>
              <a:endParaRPr lang="zh-CN" altLang="en-US" sz="2000" b="0"/>
            </a:p>
            <a:p>
              <a:endParaRPr lang="zh-CN" altLang="en-US" sz="2000" b="0"/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294" y="7215"/>
              <a:ext cx="5524" cy="32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spectacular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/spekˈtækjələ(r)/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a.壮观的;壮丽的;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巨大的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n.壮丽场面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60170" y="1490980"/>
            <a:ext cx="95764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 spectacular view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After weeks of hard work and dedication, our team finally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made a spectacular success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97830" y="1490980"/>
            <a:ext cx="2867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sym typeface="+mn-ea"/>
              </a:rPr>
              <a:t>蔚为壮观的景象</a:t>
            </a:r>
            <a:endParaRPr lang="zh-CN" altLang="en-US" sz="2800" b="1">
              <a:solidFill>
                <a:srgbClr val="C00000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84680" y="2874645"/>
            <a:ext cx="10029825" cy="3768725"/>
            <a:chOff x="2968" y="4527"/>
            <a:chExt cx="15795" cy="5935"/>
          </a:xfrm>
        </p:grpSpPr>
        <p:sp>
          <p:nvSpPr>
            <p:cNvPr id="6" name="文本框 5"/>
            <p:cNvSpPr txBox="1"/>
            <p:nvPr/>
          </p:nvSpPr>
          <p:spPr>
            <a:xfrm>
              <a:off x="2968" y="4527"/>
              <a:ext cx="14073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/>
                <a:t>经过数周的努力和奉献，我们的团队终于取得了</a:t>
              </a:r>
              <a:r>
                <a:rPr lang="zh-CN" altLang="en-US" sz="2800" b="1">
                  <a:solidFill>
                    <a:srgbClr val="C00000"/>
                  </a:solidFill>
                </a:rPr>
                <a:t>巨大的成功</a:t>
              </a:r>
              <a:r>
                <a:rPr lang="zh-CN" altLang="en-US" sz="2800"/>
                <a:t>。</a:t>
              </a:r>
              <a:r>
                <a:rPr lang="zh-CN" altLang="en-US" sz="2000">
                  <a:solidFill>
                    <a:srgbClr val="1E7E94"/>
                  </a:solidFill>
                  <a:sym typeface="+mn-ea"/>
                </a:rPr>
                <a:t>(续写)</a:t>
              </a:r>
              <a:endParaRPr lang="zh-CN" altLang="en-US" sz="2800" b="0"/>
            </a:p>
            <a:p>
              <a:endParaRPr lang="zh-CN" altLang="en-US" sz="2800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018" y="6632"/>
              <a:ext cx="5745" cy="38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highlight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/ˈhaɪlaɪt/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n.最好的部分 vt.突出;强调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9850" y="2518410"/>
            <a:ext cx="95764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 highlight of this outing 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will be a mountain-climbing competition and the prize will be prepared for the winning team.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9850" y="1492250"/>
            <a:ext cx="87376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</a:rPr>
              <a:t>这次郊游的亮点</a:t>
            </a:r>
            <a:r>
              <a:rPr lang="zh-CN" altLang="en-US" sz="2800"/>
              <a:t>将是一场登山比赛，且到时将为获胜的队伍准备</a:t>
            </a:r>
            <a:r>
              <a:rPr lang="zh-CN" altLang="en-US" sz="2800">
                <a:sym typeface="+mn-ea"/>
              </a:rPr>
              <a:t>奖品</a:t>
            </a:r>
            <a:r>
              <a:rPr lang="zh-CN" altLang="en-US" sz="2800"/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(应用文)</a:t>
            </a:r>
            <a:endParaRPr lang="zh-CN" altLang="en-US" sz="28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3940" y="4054475"/>
            <a:ext cx="4489450" cy="257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drill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/drɪl/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vi.&amp;vt.钻孔;打眼 n.钻头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77340" y="3429000"/>
            <a:ext cx="59124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Last week witnessed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a disaster prevention drill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in our school which was meant to teach us how to escape and protect ourselves when in danger.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38605" y="1784985"/>
            <a:ext cx="10055225" cy="3708400"/>
            <a:chOff x="2423" y="2811"/>
            <a:chExt cx="15835" cy="5840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2378" y="2811"/>
              <a:ext cx="5880" cy="584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423" y="2811"/>
              <a:ext cx="9600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/>
                <a:t>上周，我们学校举行了</a:t>
              </a:r>
              <a:r>
                <a:rPr lang="zh-CN" altLang="en-US" sz="2800" b="1">
                  <a:solidFill>
                    <a:srgbClr val="C00000"/>
                  </a:solidFill>
                </a:rPr>
                <a:t>一次防灾演习</a:t>
              </a:r>
              <a:r>
                <a:rPr lang="zh-CN" altLang="en-US" sz="2800"/>
                <a:t>，旨在教我们如何在危险中逃生和保护自己。</a:t>
              </a:r>
              <a:r>
                <a:rPr lang="zh-CN" altLang="en-US" sz="2000">
                  <a:solidFill>
                    <a:srgbClr val="1E7E94"/>
                  </a:solidFill>
                </a:rPr>
                <a:t>(应用文)</a:t>
              </a:r>
              <a:endParaRPr lang="zh-CN" altLang="en-US" sz="2000">
                <a:solidFill>
                  <a:srgbClr val="1E7E9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121260" y="1651746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96875"/>
            <a:ext cx="98621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freezing 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/ˈfri:zɪŋ/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a.极冷的;冰冻的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frozen    /ˈfrəʊzn/    a.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冻僵的；结冰的</a:t>
            </a:r>
            <a:endParaRPr lang="zh-CN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freeze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/fri:z/  (froze   frozen)  vi.&amp;vt.结冰;(使)冻住</a:t>
            </a:r>
            <a:endParaRPr 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94460" y="1951990"/>
            <a:ext cx="984440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freezing</a:t>
            </a:r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 cold</a:t>
            </a:r>
            <a:endParaRPr lang="zh-CN" altLang="en-US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母亲和孩子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在冰冷的水中</a:t>
            </a:r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浑身湿透，被送往医院接受治疗。</a:t>
            </a:r>
            <a:endParaRPr lang="en-US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>
                <a:solidFill>
                  <a:srgbClr val="1E7E94"/>
                </a:solidFill>
                <a:sym typeface="+mn-ea"/>
              </a:rPr>
              <a:t>     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en-US" sz="20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Wet through __________________________, the mother and child were taken to hospital for treatment.</a:t>
            </a:r>
            <a:endParaRPr lang="en-US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en-US" altLang="en-US" sz="2800" b="0">
                <a:latin typeface="Times New Roman" panose="02020603050405020304" charset="0"/>
                <a:cs typeface="Times New Roman" panose="02020603050405020304" charset="0"/>
              </a:rPr>
              <a:t>飞行员的脸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因恐惧而僵住</a:t>
            </a:r>
            <a:r>
              <a:rPr lang="en-US" altLang="en-US" sz="2800" b="0">
                <a:latin typeface="Times New Roman" panose="02020603050405020304" charset="0"/>
                <a:cs typeface="Times New Roman" panose="02020603050405020304" charset="0"/>
              </a:rPr>
              <a:t>了。</a:t>
            </a:r>
            <a:r>
              <a:rPr lang="en-US" altLang="zh-CN" sz="2800">
                <a:solidFill>
                  <a:srgbClr val="1E7E94"/>
                </a:solidFill>
                <a:sym typeface="+mn-ea"/>
              </a:rPr>
              <a:t>  </a:t>
            </a:r>
            <a:r>
              <a:rPr lang="en-US" altLang="zh-CN" sz="2000">
                <a:solidFill>
                  <a:srgbClr val="1E7E94"/>
                </a:solidFill>
                <a:sym typeface="+mn-ea"/>
              </a:rPr>
              <a:t> 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en-US" altLang="en-US" sz="20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altLang="en-US" sz="2800" b="0">
                <a:latin typeface="Times New Roman" panose="02020603050405020304" charset="0"/>
                <a:cs typeface="Times New Roman" panose="02020603050405020304" charset="0"/>
              </a:rPr>
              <a:t>The pilot’s face ___________________.</a:t>
            </a:r>
            <a:endParaRPr lang="en-US" altLang="en-US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endParaRPr lang="en-US" altLang="en-US" sz="2800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0985" y="1965325"/>
            <a:ext cx="112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极冷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3450" y="31680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 the freezing water</a:t>
            </a:r>
            <a:endParaRPr lang="en-US" altLang="en-US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1280" y="437070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frozen with fear.</a:t>
            </a:r>
            <a:endParaRPr lang="en-US" altLang="en-US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210" y="3878580"/>
            <a:ext cx="3630930" cy="2728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anticipate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/ænˈtɪsɪpeɪt/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vt.预料;预见;期望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66800" y="1245235"/>
            <a:ext cx="9091295" cy="150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anticipate+v-ing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 algn="l">
              <a:buClrTx/>
              <a:buSzTx/>
              <a:buFontTx/>
            </a:pPr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They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anticipate having</a:t>
            </a:r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 several applicants for the job.</a:t>
            </a:r>
            <a:endParaRPr lang="en-US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266700"/>
            <a:endParaRPr lang="en-US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/>
            <a:endParaRPr lang="en-US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54125" y="2122170"/>
            <a:ext cx="7397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266700"/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他们预计会有几个人来应聘这份工作。</a:t>
            </a:r>
            <a:endParaRPr 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6975" y="3014345"/>
            <a:ext cx="102635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266700"/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anticipate+n./n.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短语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/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Tom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anticipated a sharp scolding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but he would never have expected the comforting words from Mother. Hearing the warm words, Tom was not only relieved but also moved deeply.    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29690" y="4479925"/>
            <a:ext cx="10130790" cy="1800860"/>
            <a:chOff x="2094" y="7055"/>
            <a:chExt cx="15954" cy="2836"/>
          </a:xfrm>
        </p:grpSpPr>
        <p:sp>
          <p:nvSpPr>
            <p:cNvPr id="6" name="文本框 5"/>
            <p:cNvSpPr txBox="1"/>
            <p:nvPr/>
          </p:nvSpPr>
          <p:spPr>
            <a:xfrm>
              <a:off x="2094" y="7712"/>
              <a:ext cx="12307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/>
                <a:t>汤姆</a:t>
              </a:r>
              <a:r>
                <a:rPr lang="zh-CN" altLang="en-US" sz="2800" b="1">
                  <a:solidFill>
                    <a:srgbClr val="C00000"/>
                  </a:solidFill>
                </a:rPr>
                <a:t>本以为会受到严厉的斥责</a:t>
              </a:r>
              <a:r>
                <a:rPr lang="zh-CN" altLang="en-US" sz="2800"/>
                <a:t>，但他从来没有想到母亲会说安慰的话。听到这些温暖的话语，汤姆不仅松了一口气，而且深受感动。</a:t>
              </a:r>
              <a:r>
                <a:rPr lang="en-US" altLang="zh-CN" sz="2800">
                  <a:solidFill>
                    <a:srgbClr val="1E7E94"/>
                  </a:solidFill>
                  <a:sym typeface="+mn-ea"/>
                </a:rPr>
                <a:t>   </a:t>
              </a:r>
              <a:r>
                <a:rPr lang="en-US" altLang="zh-CN" sz="2000">
                  <a:solidFill>
                    <a:srgbClr val="1E7E94"/>
                  </a:solidFill>
                  <a:sym typeface="+mn-ea"/>
                </a:rPr>
                <a:t> </a:t>
              </a:r>
              <a:r>
                <a:rPr lang="zh-CN" altLang="en-US" sz="2000">
                  <a:solidFill>
                    <a:srgbClr val="1E7E94"/>
                  </a:solidFill>
                  <a:sym typeface="+mn-ea"/>
                </a:rPr>
                <a:t>(续写)</a:t>
              </a:r>
              <a:endParaRPr lang="zh-CN" altLang="en-US" sz="2000">
                <a:solidFill>
                  <a:srgbClr val="1E7E94"/>
                </a:solidFill>
                <a:sym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648" y="7055"/>
              <a:ext cx="3400" cy="27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bunch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/bʌntʃ/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n.束;串;捆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6975" y="1744980"/>
            <a:ext cx="60255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a bunch of 一束;一串;一群;大量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83335" y="233108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bunch of flowers/toys/women/grapes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29945" y="2917190"/>
            <a:ext cx="9865995" cy="3197225"/>
            <a:chOff x="1307" y="4594"/>
            <a:chExt cx="15537" cy="5035"/>
          </a:xfrm>
        </p:grpSpPr>
        <p:sp>
          <p:nvSpPr>
            <p:cNvPr id="5" name="文本框 4"/>
            <p:cNvSpPr txBox="1"/>
            <p:nvPr/>
          </p:nvSpPr>
          <p:spPr>
            <a:xfrm>
              <a:off x="1885" y="4594"/>
              <a:ext cx="97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/>
                <a:t>一束花</a:t>
              </a:r>
              <a:r>
                <a:rPr lang="en-US" altLang="zh-CN" sz="2800"/>
                <a:t>/</a:t>
              </a:r>
              <a:r>
                <a:rPr lang="zh-CN" altLang="en-US" sz="2800"/>
                <a:t>一堆玩具</a:t>
              </a:r>
              <a:r>
                <a:rPr lang="en-US" altLang="zh-CN" sz="2800"/>
                <a:t>/</a:t>
              </a:r>
              <a:r>
                <a:rPr lang="zh-CN" altLang="en-US" sz="2800"/>
                <a:t>一群女人</a:t>
              </a:r>
              <a:r>
                <a:rPr lang="en-US" altLang="zh-CN" sz="2800"/>
                <a:t>/</a:t>
              </a:r>
              <a:r>
                <a:rPr lang="zh-CN" altLang="en-US" sz="2800"/>
                <a:t>一串葡萄</a:t>
              </a:r>
              <a:endParaRPr lang="zh-CN" altLang="en-US" sz="2800"/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07" y="6263"/>
              <a:ext cx="3281" cy="336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425" y="6385"/>
              <a:ext cx="3917" cy="306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072" y="6571"/>
              <a:ext cx="4114" cy="275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4518" y="5493"/>
              <a:ext cx="2326" cy="38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944730" y="1406636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063625" y="396875"/>
            <a:ext cx="98621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thunder 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/ˈθʌndə(r)/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vi.打雷;轰隆隆地响 n.雷声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thunderous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ˈθʌnd(ə)rəs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a. 强有力的; 打雷般的</a:t>
            </a:r>
            <a:endParaRPr 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44880" y="1406525"/>
            <a:ext cx="105213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The wind picked up. The tall pine trees surrounding the cottage swayed. White caps formed on the lake. </a:t>
            </a:r>
            <a:r>
              <a:rPr lang="en-US" sz="24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Thunder boomed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and echoed through the rolling  hills. 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buFont typeface="Wingdings" panose="05000000000000000000" charset="0"/>
              <a:buNone/>
            </a:pP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buFont typeface="Wingdings" panose="05000000000000000000" charset="0"/>
              <a:buNone/>
            </a:pP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charset="0"/>
              <a:buChar char="n"/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The whole gymnasium </a:t>
            </a:r>
            <a:r>
              <a:rPr lang="en-US" sz="24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thundered with the clapping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, hollering, chanting, “Kevin! Kevin!” 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charset="0"/>
              <a:buChar char="n"/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The show ended to</a:t>
            </a:r>
            <a:r>
              <a:rPr lang="en-US" sz="24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thunderous applause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, with the kids bowing dramatically, accepting their praise for a job well done. 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/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62710" y="2315845"/>
            <a:ext cx="9823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风刮了起来。小屋周围高大的松树摇摆着。湖面笼盖着一层白色的薄雾。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雷声隆隆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，响彻起伏的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山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r>
              <a:rPr lang="en-US" altLang="zh-CN" sz="2400">
                <a:solidFill>
                  <a:srgbClr val="1E7E94"/>
                </a:solidFill>
                <a:sym typeface="+mn-ea"/>
              </a:rPr>
              <a:t>   </a:t>
            </a:r>
            <a:r>
              <a:rPr lang="en-US" altLang="zh-CN" sz="2000">
                <a:solidFill>
                  <a:srgbClr val="1E7E94"/>
                </a:solidFill>
                <a:sym typeface="+mn-ea"/>
              </a:rPr>
              <a:t>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49680" y="4131310"/>
            <a:ext cx="10396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整个体育馆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响起了雷鸣般的掌声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，大家齐声一直喊“ “Kevin! Kevin!”</a:t>
            </a:r>
            <a:r>
              <a:rPr lang="en-US" altLang="zh-CN" sz="2400">
                <a:solidFill>
                  <a:srgbClr val="1E7E94"/>
                </a:solidFill>
                <a:sym typeface="+mn-ea"/>
              </a:rPr>
              <a:t>   </a:t>
            </a:r>
            <a:r>
              <a:rPr lang="en-US" altLang="zh-CN" sz="2000">
                <a:solidFill>
                  <a:srgbClr val="1E7E94"/>
                </a:solidFill>
                <a:sym typeface="+mn-ea"/>
              </a:rPr>
              <a:t>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endParaRPr lang="en-US" sz="20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7940" y="5576570"/>
            <a:ext cx="96278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演出在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雷鸣般的掌声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中结束，孩子们深深地鞠躬，接受众人对其出色表演的称赞。</a:t>
            </a:r>
            <a:r>
              <a:rPr lang="en-US" altLang="zh-CN" sz="2400">
                <a:solidFill>
                  <a:srgbClr val="1E7E94"/>
                </a:solidFill>
                <a:sym typeface="+mn-ea"/>
              </a:rPr>
              <a:t>  </a:t>
            </a:r>
            <a:r>
              <a:rPr lang="en-US" altLang="zh-CN" sz="2000">
                <a:solidFill>
                  <a:srgbClr val="1E7E94"/>
                </a:solidFill>
                <a:sym typeface="+mn-ea"/>
              </a:rPr>
              <a:t> 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617368" y="760687"/>
            <a:ext cx="10768951" cy="5240328"/>
            <a:chOff x="477585" y="556211"/>
            <a:chExt cx="11136847" cy="5946512"/>
          </a:xfrm>
        </p:grpSpPr>
        <p:sp>
          <p:nvSpPr>
            <p:cNvPr id="5" name="矩形: 圆角 4"/>
            <p:cNvSpPr/>
            <p:nvPr/>
          </p:nvSpPr>
          <p:spPr>
            <a:xfrm>
              <a:off x="577565" y="556211"/>
              <a:ext cx="11036867" cy="5946512"/>
            </a:xfrm>
            <a:prstGeom prst="roundRect">
              <a:avLst>
                <a:gd name="adj" fmla="val 2171"/>
              </a:avLst>
            </a:prstGeom>
            <a:solidFill>
              <a:schemeClr val="accent6">
                <a:lumMod val="75000"/>
              </a:schemeClr>
            </a:solidFill>
            <a:ln w="381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896927" y="3216416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896927" y="2300560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896927" y="1384704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896926" y="4132272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96925" y="5048128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77585" y="1509196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477585" y="2419956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477585" y="3324527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477585" y="4259858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483410" y="5175714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207895" y="2609850"/>
            <a:ext cx="82569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阿里巴巴普惠体" panose="00020600040101010101" pitchFamily="18" charset="-122"/>
              </a:rPr>
              <a:t>活用教材词汇，靶向高考写作</a:t>
            </a:r>
            <a:endParaRPr lang="zh-CN" altLang="en-US" sz="4800" dirty="0">
              <a:solidFill>
                <a:schemeClr val="bg1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rot="0">
            <a:off x="5367655" y="3636010"/>
            <a:ext cx="4718686" cy="530860"/>
            <a:chOff x="4389201" y="4278278"/>
            <a:chExt cx="1727033" cy="388323"/>
          </a:xfrm>
        </p:grpSpPr>
        <p:sp>
          <p:nvSpPr>
            <p:cNvPr id="29" name="矩形: 圆角 28"/>
            <p:cNvSpPr/>
            <p:nvPr/>
          </p:nvSpPr>
          <p:spPr>
            <a:xfrm>
              <a:off x="4389201" y="4278278"/>
              <a:ext cx="1638053" cy="3883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441390" y="4326586"/>
              <a:ext cx="1674844" cy="29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charset="0"/>
                  <a:ea typeface="阿里巴巴普惠体" panose="00020600040101010101" pitchFamily="18" charset="-122"/>
                  <a:cs typeface="Times New Roman" panose="02020603050405020304" charset="0"/>
                </a:rPr>
                <a:t>M5U4 Journey across A Vast Land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阿里巴巴普惠体" panose="00020600040101010101" pitchFamily="18" charset="-122"/>
                <a:cs typeface="Times New Roman" panose="0202060305040502030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9845"/>
            <a:ext cx="467447" cy="467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990450" y="1353296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523240"/>
            <a:ext cx="109943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frost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/frɒst/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霜;严寒天气 vt.使蒙上霜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frosty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 /ˈfrɒsti/        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a. 严寒的，霜冻的；覆盖着霜的，结霜的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4605" y="1730375"/>
            <a:ext cx="91827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noticed the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modest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houses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frosted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 sparkly snow. </a:t>
            </a:r>
            <a:endParaRPr lang="zh-CN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84605" y="2988945"/>
            <a:ext cx="9705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送报纸的第一天是一个阴沉、</a:t>
            </a:r>
            <a:r>
              <a:rPr lang="zh-CN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冰冻的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三月早晨。</a:t>
            </a:r>
            <a:r>
              <a:rPr lang="en-US" altLang="zh-CN">
                <a:solidFill>
                  <a:srgbClr val="1E7E94"/>
                </a:solidFill>
                <a:sym typeface="+mn-ea"/>
              </a:rPr>
              <a:t>    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0215" y="2246630"/>
            <a:ext cx="9622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我注意到那些简朴的房子在闪耀的雪中</a:t>
            </a:r>
            <a:r>
              <a:rPr lang="zh-CN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蒙上了一层霜</a:t>
            </a:r>
            <a:r>
              <a:rPr 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r>
              <a:rPr lang="en-US" altLang="zh-CN" sz="2000">
                <a:solidFill>
                  <a:srgbClr val="1E7E94"/>
                </a:solidFill>
                <a:sym typeface="+mn-ea"/>
              </a:rPr>
              <a:t>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0215" y="3510915"/>
            <a:ext cx="9200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My first day of delivery was a dark,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frosty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March morning.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07655" y="4187190"/>
            <a:ext cx="4073525" cy="249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curtain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/ˈkɜ:tn/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n.窗帘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67815" y="2546985"/>
            <a:ext cx="9779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 tried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peeking through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her window, but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her curtains were 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drawn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6800" y="1245235"/>
            <a:ext cx="8954135" cy="682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draw the curtains 拉上窗帘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 algn="l">
              <a:buClrTx/>
              <a:buSzTx/>
              <a:buFontTx/>
            </a:pPr>
            <a:endParaRPr lang="en-US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46555" y="1927860"/>
            <a:ext cx="10343515" cy="4664075"/>
            <a:chOff x="2593" y="3036"/>
            <a:chExt cx="16289" cy="7345"/>
          </a:xfrm>
        </p:grpSpPr>
        <p:sp>
          <p:nvSpPr>
            <p:cNvPr id="5" name="文本框 4"/>
            <p:cNvSpPr txBox="1"/>
            <p:nvPr/>
          </p:nvSpPr>
          <p:spPr>
            <a:xfrm>
              <a:off x="2593" y="3036"/>
              <a:ext cx="1442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/>
              <a:r>
                <a:rPr lang="zh-CN" sz="28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我试着从她的窗户往里看，但</a:t>
              </a:r>
              <a:r>
                <a:rPr lang="zh-CN" sz="2800" b="1">
                  <a:solidFill>
                    <a:srgbClr val="C00000"/>
                  </a:solidFill>
                  <a:ea typeface="宋体" panose="02010600030101010101" pitchFamily="2" charset="-122"/>
                  <a:sym typeface="+mn-ea"/>
                </a:rPr>
                <a:t>她的窗帘拉上了</a:t>
              </a:r>
              <a:r>
                <a:rPr lang="zh-CN" sz="28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。</a:t>
              </a:r>
              <a:r>
                <a:rPr lang="en-US" altLang="zh-CN" sz="2000">
                  <a:solidFill>
                    <a:srgbClr val="1E7E94"/>
                  </a:solidFill>
                  <a:sym typeface="+mn-ea"/>
                </a:rPr>
                <a:t>  </a:t>
              </a:r>
              <a:r>
                <a:rPr lang="zh-CN" altLang="en-US" sz="2000">
                  <a:solidFill>
                    <a:srgbClr val="1E7E94"/>
                  </a:solidFill>
                  <a:sym typeface="+mn-ea"/>
                </a:rPr>
                <a:t>(续写)</a:t>
              </a:r>
              <a:endParaRPr lang="zh-CN" altLang="en-US" sz="2000" b="0">
                <a:solidFill>
                  <a:srgbClr val="000000"/>
                </a:solidFill>
                <a:ea typeface="宋体" panose="02010600030101010101" pitchFamily="2" charset="-122"/>
              </a:endParaRPr>
            </a:p>
            <a:p>
              <a:pPr indent="0"/>
              <a:endParaRPr lang="zh-CN" altLang="en-US" sz="2000" b="0">
                <a:solidFill>
                  <a:srgbClr val="000000"/>
                </a:solidFill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100" y="6029"/>
              <a:ext cx="5783" cy="43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124217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78168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duration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/djuˈreɪʃn/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n.持续时间;期间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2605" y="2849880"/>
            <a:ext cx="88982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duration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of the program is three months, during which participants will undergo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some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physical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training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1910" y="1690370"/>
            <a:ext cx="76796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algn="l">
              <a:buClrTx/>
              <a:buSzTx/>
              <a:buFont typeface="Wingdings" panose="05000000000000000000" charset="0"/>
              <a:buChar char="n"/>
            </a:pPr>
            <a:r>
              <a:rPr lang="zh-CN" altLang="en-US" sz="2800"/>
              <a:t>该项目的</a:t>
            </a:r>
            <a:r>
              <a:rPr lang="zh-CN" altLang="en-US" sz="2800" b="1">
                <a:solidFill>
                  <a:srgbClr val="C00000"/>
                </a:solidFill>
              </a:rPr>
              <a:t>持续时间</a:t>
            </a:r>
            <a:r>
              <a:rPr lang="zh-CN" altLang="en-US" sz="2800"/>
              <a:t>为三个月，参与者在此期间将接受一些体能训练。</a:t>
            </a:r>
            <a:r>
              <a:rPr lang="zh-CN" altLang="en-US" sz="1800">
                <a:solidFill>
                  <a:srgbClr val="1E7E94"/>
                </a:solidFill>
              </a:rPr>
              <a:t>（应用文）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harbour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/'hɑ:bə(r)/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n.(海)港;港口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v.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心怀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......;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窝藏</a:t>
            </a:r>
            <a:endParaRPr lang="zh-CN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6975" y="1577975"/>
            <a:ext cx="97561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The ships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dock at the harbor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n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She began to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harbour doubts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about the decision.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n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n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Police believe someone must be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harboring the killer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26810" y="15779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这些船都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停靠在港口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2330" y="29857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她开始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怀疑这个决定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32330" y="41935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警方相信定有人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窝藏杀人犯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1005" y="4291965"/>
            <a:ext cx="3886835" cy="2283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enrol  (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enroll)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/ɪnˈrəʊl/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vi.&amp;vt.(使)加入;注册;登记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44395" y="4198620"/>
            <a:ext cx="6285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You need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to enroll before the end of May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12290" y="133096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在网上登记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33625" y="191262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enroll online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12290" y="253365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注册一门课程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33625" y="305562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enroll in a course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12290" y="365061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你必须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在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月底前注册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r>
              <a:rPr lang="zh-CN" altLang="en-US" sz="1800">
                <a:solidFill>
                  <a:srgbClr val="1E7E94"/>
                </a:solidFill>
                <a:sym typeface="+mn-ea"/>
              </a:rPr>
              <a:t>（应用文）</a:t>
            </a:r>
            <a:endParaRPr lang="zh-CN" altLang="en-US" sz="1800">
              <a:solidFill>
                <a:srgbClr val="1E7E9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contrary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/ˈkɒntrəri/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a.相反的 n.相反的事实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2820" y="12026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 typeface="Wingdings" panose="05000000000000000000" charset="0"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1. contrary to 相反的;相对立的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3625" y="33261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 typeface="Wingdings" panose="05000000000000000000" charset="0"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2. on the contrary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相反的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63625" y="2228215"/>
            <a:ext cx="10337165" cy="1229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Contrary to what we had seen in middle school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 Vinnie rarely missed a homework assignment.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72820" y="1706245"/>
            <a:ext cx="10712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与在初中时我们看到的不一样</a:t>
            </a:r>
            <a:r>
              <a:rPr lang="zh-CN" sz="28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，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Vinnie</a:t>
            </a:r>
            <a:r>
              <a:rPr lang="zh-CN" sz="28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几乎没有拉下一次作业。</a:t>
            </a:r>
            <a:r>
              <a:rPr lang="zh-CN" altLang="en-US" sz="18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1800">
              <a:solidFill>
                <a:srgbClr val="1E7E94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099820" y="3848100"/>
            <a:ext cx="10712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sz="28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我认为我的描述有条理，但是</a:t>
            </a:r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恰恰相反</a:t>
            </a:r>
            <a:r>
              <a:rPr lang="zh-CN" sz="28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，我的描述不合逻辑。</a:t>
            </a:r>
            <a:r>
              <a:rPr lang="zh-CN" altLang="en-US" sz="18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1800">
              <a:solidFill>
                <a:srgbClr val="1E7E94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164590" y="4389120"/>
            <a:ext cx="103371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I thought that my description was coherent, but 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on the contrary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 it was actually illogical.</a:t>
            </a:r>
            <a:endParaRPr 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0" grpId="0"/>
      <p:bldP spid="5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68095" y="2378710"/>
            <a:ext cx="105371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                                    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                                                  His bike</a:t>
            </a:r>
            <a:endParaRPr lang="en-US" sz="28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moved alongside my window</a:t>
            </a:r>
            <a:endParaRPr lang="en-US" altLang="en-US" sz="28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alongside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/əˌlɒŋˈsaɪd/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prep.在…旁边 ad.在旁边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68095" y="2430780"/>
            <a:ext cx="106400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Suddenly, the younger of the two riders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angled in my direction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 _______</a:t>
            </a:r>
            <a:endParaRPr 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__________________________, the boy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struggling to control it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endParaRPr lang="zh-CN" altLang="en-US" sz="2800" b="0">
              <a:solidFill>
                <a:srgbClr val="000000"/>
              </a:solidFill>
              <a:ea typeface="等线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4590" y="1170305"/>
            <a:ext cx="968248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sz="2800">
                <a:solidFill>
                  <a:srgbClr val="000000"/>
                </a:solidFill>
                <a:ea typeface="等线" panose="02010600030101010101" charset="-122"/>
                <a:sym typeface="+mn-ea"/>
              </a:rPr>
              <a:t>突然，两个骑车人中较年轻的一个朝我的方向斜过来。他的自行车在我的</a:t>
            </a:r>
            <a:r>
              <a:rPr lang="zh-CN" sz="2800" b="1">
                <a:solidFill>
                  <a:srgbClr val="C00000"/>
                </a:solidFill>
                <a:ea typeface="等线" panose="02010600030101010101" charset="-122"/>
                <a:sym typeface="+mn-ea"/>
              </a:rPr>
              <a:t>车窗旁</a:t>
            </a:r>
            <a:r>
              <a:rPr lang="zh-CN" sz="2800">
                <a:solidFill>
                  <a:srgbClr val="000000"/>
                </a:solidFill>
                <a:ea typeface="等线" panose="02010600030101010101" charset="-122"/>
                <a:sym typeface="+mn-ea"/>
              </a:rPr>
              <a:t>移动，男孩努力地控制它。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indent="0"/>
            <a:endParaRPr lang="zh-CN" altLang="en-US" sz="2000">
              <a:solidFill>
                <a:srgbClr val="1E7E94"/>
              </a:solidFill>
              <a:ea typeface="等线" panose="0201060003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436735" y="4059555"/>
            <a:ext cx="2157095" cy="235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proceed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/prəˈsi:d/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vi.行进;继续做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46555" y="3429000"/>
            <a:ext cx="88353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He outlined his plans and then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proceeded to explain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them in more detail.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3185" y="114744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proceed with sth 继续进行某事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8615" y="1669415"/>
            <a:ext cx="8265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decided not to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proceed with the treatment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18615" y="211010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她决定</a:t>
            </a:r>
            <a:r>
              <a:rPr lang="zh-CN" altLang="en-US" sz="2800" b="1">
                <a:solidFill>
                  <a:srgbClr val="C00000"/>
                </a:solidFill>
              </a:rPr>
              <a:t>不继续治疗了</a:t>
            </a:r>
            <a:r>
              <a:rPr lang="zh-CN" altLang="en-US" sz="2800"/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07795" y="291147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proceed to do sth 继续做某事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73860" y="4399280"/>
            <a:ext cx="963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他简单介绍了他的计划，接着又</a:t>
            </a:r>
            <a:r>
              <a:rPr lang="zh-CN" altLang="en-US" sz="2800" b="1">
                <a:solidFill>
                  <a:srgbClr val="C00000"/>
                </a:solidFill>
              </a:rPr>
              <a:t>进行了较详细的解释</a:t>
            </a:r>
            <a:r>
              <a:rPr lang="zh-CN" altLang="en-US" sz="2800"/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407795" y="503555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 proceed +adv./prep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行进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前往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710690" y="5487670"/>
            <a:ext cx="963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他</a:t>
            </a:r>
            <a:r>
              <a:rPr lang="zh-CN" altLang="en-US" sz="2800" b="1">
                <a:solidFill>
                  <a:srgbClr val="C00000"/>
                </a:solidFill>
              </a:rPr>
              <a:t>沿着街道缓缓行进</a:t>
            </a:r>
            <a:r>
              <a:rPr lang="zh-CN" altLang="en-US" sz="2800"/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673860" y="6009640"/>
            <a:ext cx="8265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proceed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slowly along the street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45060" y="2115296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astonish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/əˈstɒnɪʃ/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vi.使十分惊讶;使吃惊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0455" y="857250"/>
            <a:ext cx="7840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astonished 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a. 感到惊讶的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astonishing 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a. 令人惊讶的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astonishment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n. 惊讶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95235" y="557466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b="0">
              <a:solidFill>
                <a:srgbClr val="000000"/>
              </a:solidFill>
              <a:ea typeface="等线" panose="02010600030101010101" charset="-122"/>
            </a:endParaRPr>
          </a:p>
          <a:p>
            <a:endParaRPr lang="zh-CN" altLang="en-US" b="0">
              <a:solidFill>
                <a:srgbClr val="000000"/>
              </a:solidFill>
              <a:ea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45210" y="4775835"/>
            <a:ext cx="1033653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当这个人知道真相的时候，</a:t>
            </a:r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</a:rPr>
              <a:t>他非常惊讶</a:t>
            </a:r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，嘴巴还半张着。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>
              <a:solidFill>
                <a:srgbClr val="1E7E94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So __________________________ when he knew the truth that his mouth remained half-open.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00455" y="2256155"/>
            <a:ext cx="1039241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 algn="l">
              <a:buClrTx/>
              <a:buSzTx/>
              <a:buFont typeface="Wingdings" panose="05000000000000000000" charset="0"/>
              <a:buChar char="n"/>
            </a:pPr>
            <a:r>
              <a:rPr lang="zh-CN" sz="28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大多数猫在水里都会感到恐慌，但我们这只勇敢的小猫却</a:t>
            </a:r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令所有人吃惊</a:t>
            </a:r>
            <a:r>
              <a:rPr lang="zh-CN" sz="28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 b="0">
              <a:solidFill>
                <a:srgbClr val="1E7E94"/>
              </a:solidFill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Most cats panic if put in water, but our brave little cat _____________ everyone.</a:t>
            </a:r>
            <a:endParaRPr lang="en-US" alt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12430" y="3117850"/>
            <a:ext cx="19926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astonished </a:t>
            </a:r>
            <a:endParaRPr lang="en-US" altLang="en-US" sz="24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590" y="3697605"/>
            <a:ext cx="1021778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sz="2800" b="1">
                <a:solidFill>
                  <a:srgbClr val="C00000"/>
                </a:solidFill>
                <a:ea typeface="等线" panose="02010600030101010101" charset="-122"/>
                <a:sym typeface="+mn-ea"/>
              </a:rPr>
              <a:t>我惊讶得说不出话来</a:t>
            </a:r>
            <a:r>
              <a:rPr lang="zh-CN" sz="2800">
                <a:solidFill>
                  <a:srgbClr val="000000"/>
                </a:solidFill>
                <a:ea typeface="等线" panose="02010600030101010101" charset="-122"/>
                <a:sym typeface="+mn-ea"/>
              </a:rPr>
              <a:t>，但我身边的年轻学生却不吃惊。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________________________________, but the young student beside me wasn’t.</a:t>
            </a:r>
            <a:endParaRPr lang="en-US" sz="24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64590" y="4128770"/>
            <a:ext cx="49320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 was too astonished to say anything</a:t>
            </a:r>
            <a:endParaRPr lang="en-US" altLang="en-US" sz="24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27505" y="51758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astonished was the man </a:t>
            </a:r>
            <a:endParaRPr lang="en-US" sz="24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09785" y="5574665"/>
            <a:ext cx="216535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  <p:bldP spid="14" grpId="0"/>
      <p:bldP spid="15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113155" y="625475"/>
            <a:ext cx="9690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ClrTx/>
              <a:buSzTx/>
              <a:buFont typeface="Wingdings" panose="05000000000000000000" charset="0"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1. be astonished at/by sth 因某事感到惊讶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16635" y="2377440"/>
            <a:ext cx="9690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ClrTx/>
              <a:buSzTx/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 be astonished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to do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sth 对做某事感到惊讶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113155" y="4505960"/>
            <a:ext cx="6732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ClrTx/>
              <a:buSzTx/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to one’s astonishment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让某人惊讶的是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1290" y="5494020"/>
            <a:ext cx="85737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To our astonishment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, he reached the peak of the mountain regardless of his poor health.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431290" y="1614170"/>
            <a:ext cx="7745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astonished at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unexpected news.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31290" y="1092200"/>
            <a:ext cx="9805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听到这个突如其来的消息，我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十分惊讶</a:t>
            </a:r>
            <a:r>
              <a:rPr lang="zh-CN" altLang="en-US" sz="2800">
                <a:sym typeface="+mn-ea"/>
              </a:rPr>
              <a:t>。</a:t>
            </a:r>
            <a:r>
              <a:rPr lang="zh-CN" altLang="en-US" sz="18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1800">
              <a:solidFill>
                <a:srgbClr val="1E7E94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4605" y="2899410"/>
            <a:ext cx="10226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sym typeface="+mn-ea"/>
              </a:rPr>
              <a:t>我惊讶地发现</a:t>
            </a:r>
            <a:r>
              <a:rPr lang="zh-CN" altLang="en-US" sz="2800">
                <a:sym typeface="+mn-ea"/>
              </a:rPr>
              <a:t>农场上壮观的景色让我们叹为观止。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>
              <a:solidFill>
                <a:srgbClr val="1E7E94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31290" y="3421380"/>
            <a:ext cx="9705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 was astonished to find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that the spectacular scenery on the farm took our breath away.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81125" y="5027930"/>
            <a:ext cx="9855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令我们惊讶的是，他不顾身体不好，还是登上了顶峰。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(续写</a:t>
            </a:r>
            <a:r>
              <a:rPr lang="en-US" altLang="zh-CN">
                <a:solidFill>
                  <a:srgbClr val="1E7E94"/>
                </a:solidFill>
                <a:sym typeface="+mn-ea"/>
              </a:rPr>
              <a:t>)</a:t>
            </a:r>
            <a:endParaRPr lang="en-US" altLang="zh-CN">
              <a:solidFill>
                <a:srgbClr val="1E7E94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/>
      <p:bldP spid="4" grpId="0"/>
      <p:bldP spid="9" grpId="0"/>
      <p:bldP spid="10" grpId="0"/>
      <p:bldP spid="1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craft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/krɑ:ft/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n.手艺;工艺;技艺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65275" y="4655820"/>
            <a:ext cx="80035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The show featured traditional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country crafts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1800">
              <a:solidFill>
                <a:srgbClr val="1E7E94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1805" y="155003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>
                <a:sym typeface="+mn-ea"/>
              </a:rPr>
              <a:t>熟練工人，工匠</a:t>
            </a:r>
            <a:endParaRPr sz="2800"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22705" y="857250"/>
            <a:ext cx="10447020" cy="2372995"/>
            <a:chOff x="2083" y="1350"/>
            <a:chExt cx="16452" cy="3737"/>
          </a:xfrm>
        </p:grpSpPr>
        <p:sp>
          <p:nvSpPr>
            <p:cNvPr id="7" name="文本框 6"/>
            <p:cNvSpPr txBox="1"/>
            <p:nvPr/>
          </p:nvSpPr>
          <p:spPr>
            <a:xfrm>
              <a:off x="2083" y="1619"/>
              <a:ext cx="960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457200" indent="-457200">
                <a:buFont typeface="Wingdings" panose="05000000000000000000" charset="0"/>
                <a:buChar char="n"/>
              </a:pPr>
              <a:r>
                <a:rPr lang="en-US" sz="28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craft workers</a:t>
              </a:r>
              <a:r>
                <a:rPr lang="en-US" sz="2800">
                  <a:latin typeface="Times New Roman" panose="02020603050405020304" charset="0"/>
                  <a:cs typeface="Times New Roman" panose="02020603050405020304" charset="0"/>
                </a:rPr>
                <a:t> (= skilled workers)</a:t>
              </a:r>
              <a:endParaRPr sz="2400"/>
            </a:p>
          </p:txBody>
        </p:sp>
        <p:pic>
          <p:nvPicPr>
            <p:cNvPr id="10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285" y="1350"/>
              <a:ext cx="4250" cy="3737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322705" y="1808480"/>
            <a:ext cx="7412990" cy="2182495"/>
            <a:chOff x="2083" y="2848"/>
            <a:chExt cx="11674" cy="3437"/>
          </a:xfrm>
        </p:grpSpPr>
        <p:sp>
          <p:nvSpPr>
            <p:cNvPr id="9" name="文本框 8"/>
            <p:cNvSpPr txBox="1"/>
            <p:nvPr/>
          </p:nvSpPr>
          <p:spPr>
            <a:xfrm>
              <a:off x="2083" y="3550"/>
              <a:ext cx="960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457200" indent="-457200">
                <a:buFont typeface="Wingdings" panose="05000000000000000000" charset="0"/>
                <a:buChar char="n"/>
              </a:pPr>
              <a:r>
                <a:rPr lang="en-US" sz="28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a rescue craft</a:t>
              </a:r>
              <a:endPara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010" y="2848"/>
              <a:ext cx="5747" cy="3437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741805" y="2826385"/>
            <a:ext cx="22485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800"/>
              <a:t>一艘救援船</a:t>
            </a:r>
            <a:endParaRPr sz="2800"/>
          </a:p>
        </p:txBody>
      </p:sp>
      <p:grpSp>
        <p:nvGrpSpPr>
          <p:cNvPr id="16" name="组合 15"/>
          <p:cNvGrpSpPr/>
          <p:nvPr/>
        </p:nvGrpSpPr>
        <p:grpSpPr>
          <a:xfrm>
            <a:off x="1322705" y="3997960"/>
            <a:ext cx="10545445" cy="2625090"/>
            <a:chOff x="2083" y="6296"/>
            <a:chExt cx="16607" cy="4134"/>
          </a:xfrm>
        </p:grpSpPr>
        <p:sp>
          <p:nvSpPr>
            <p:cNvPr id="6" name="文本框 5"/>
            <p:cNvSpPr txBox="1"/>
            <p:nvPr/>
          </p:nvSpPr>
          <p:spPr>
            <a:xfrm>
              <a:off x="2083" y="6296"/>
              <a:ext cx="13792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342900" indent="-342900">
                <a:buFont typeface="Wingdings" panose="05000000000000000000" charset="0"/>
                <a:buChar char="n"/>
              </a:pPr>
              <a:r>
                <a:rPr sz="2800"/>
                <a:t>这个节目展示了传统的乡村工艺品。</a:t>
              </a:r>
              <a:r>
                <a:rPr 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2000">
                  <a:solidFill>
                    <a:srgbClr val="1E7E94"/>
                  </a:solidFill>
                  <a:sym typeface="+mn-ea"/>
                </a:rPr>
                <a:t>(应用文)</a:t>
              </a:r>
              <a:endParaRPr lang="zh-CN" altLang="en-US" sz="2000">
                <a:solidFill>
                  <a:srgbClr val="1E7E94"/>
                </a:solidFill>
                <a:sym typeface="+mn-ea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27306"/>
            <a:stretch>
              <a:fillRect/>
            </a:stretch>
          </p:blipFill>
          <p:spPr>
            <a:xfrm>
              <a:off x="13757" y="6692"/>
              <a:ext cx="4933" cy="37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63625" y="3866515"/>
            <a:ext cx="844042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0">
                <a:latin typeface="Times New Roman" panose="02020603050405020304" charset="0"/>
              </a:rPr>
              <a:t>当她走近时，我看到了她拿着的东西</a:t>
            </a:r>
            <a:r>
              <a:rPr lang="en-US" sz="2800">
                <a:latin typeface="Times New Roman" panose="02020603050405020304" charset="0"/>
              </a:rPr>
              <a:t>，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眼泪开始在我眼里模糊。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（续写）</a:t>
            </a:r>
            <a:r>
              <a:rPr lang="en-US" sz="2800">
                <a:latin typeface="Times New Roman" panose="02020603050405020304" charset="0"/>
                <a:sym typeface="+mn-ea"/>
              </a:rPr>
              <a:t>As she came closer, I</a:t>
            </a:r>
            <a:r>
              <a:rPr lang="en-US" sz="2800">
                <a:latin typeface="宋体" panose="02010600030101010101" pitchFamily="2" charset="-122"/>
                <a:sym typeface="+mn-ea"/>
              </a:rPr>
              <a:t> </a:t>
            </a:r>
            <a:r>
              <a:rPr lang="en-US" sz="2800">
                <a:latin typeface="Times New Roman" panose="02020603050405020304" charset="0"/>
                <a:sym typeface="+mn-ea"/>
              </a:rPr>
              <a:t>saw what she held and tears ________________________</a:t>
            </a:r>
            <a:endParaRPr lang="en-US" sz="2800">
              <a:latin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en-US" sz="2800">
              <a:latin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endParaRPr lang="zh-CN" altLang="en-US" sz="2800">
              <a:solidFill>
                <a:srgbClr val="1E7E94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endParaRPr lang="en-US" altLang="en-US" sz="2800" b="0">
              <a:latin typeface="Times New Roman" panose="0202060305040502030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1407906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523240"/>
            <a:ext cx="95751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mist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/mɪst/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n.薄雾;水汽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misty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 /ˈmɪsti/              a.多雾的;模糊的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63625" y="5855335"/>
            <a:ext cx="8691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Times New Roman" panose="02020603050405020304" charset="0"/>
              </a:rPr>
              <a:t>I looked over at the old woman and</a:t>
            </a:r>
            <a:r>
              <a:rPr lang="en-US" sz="2800">
                <a:latin typeface="Times New Roman" panose="02020603050405020304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her eyes were misty.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</a:rPr>
              <a:t>.</a:t>
            </a:r>
            <a:endParaRPr lang="en-US" altLang="en-US" sz="2800" b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52255" y="4590415"/>
            <a:ext cx="2805430" cy="2033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63930" y="1529715"/>
            <a:ext cx="1026477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We climbed onward and upward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through the mist of rain</a:t>
            </a:r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 until we came across an old man, maybe in his late sixties, who was moving slowly down the mountain. </a:t>
            </a:r>
            <a:endParaRPr lang="en-US" altLang="en-US" sz="2800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13180" y="2913380"/>
            <a:ext cx="100310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我们在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雨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雾中向上爬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，直到遇到一位老人，他可能快60岁了，正在慢慢下山。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（续写）</a:t>
            </a:r>
            <a:endParaRPr lang="zh-CN" altLang="en-US">
              <a:solidFill>
                <a:srgbClr val="1E7E94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38725" y="47174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began misting in my eyes.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3625" y="528637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sz="2800">
                <a:ea typeface="宋体" panose="02010600030101010101" pitchFamily="2" charset="-122"/>
                <a:sym typeface="+mn-ea"/>
              </a:rPr>
              <a:t>我看向老人，</a:t>
            </a:r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她泪眼模糊</a:t>
            </a:r>
            <a:r>
              <a:rPr lang="zh-CN" sz="2800"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（续写）</a:t>
            </a:r>
            <a:endParaRPr lang="zh-CN" altLang="en-US" sz="2000">
              <a:solidFill>
                <a:srgbClr val="1E7E94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5" grpId="0"/>
      <p:bldP spid="10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steel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/sti:l/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n.钢;钢铁工业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v.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使坚强地做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面对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......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19860" y="1490345"/>
            <a:ext cx="85236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等线" panose="02010600030101010101" charset="-122"/>
              </a:rPr>
              <a:t>I slid into the seat next to him and 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等线" panose="02010600030101010101" charset="-122"/>
              </a:rPr>
              <a:t>steeled myself for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等线" panose="02010600030101010101" charset="-122"/>
              </a:rPr>
              <a:t>what was to come.</a:t>
            </a:r>
            <a:endParaRPr lang="en-US" sz="2800" b="0">
              <a:solidFill>
                <a:srgbClr val="000000"/>
              </a:solidFill>
              <a:latin typeface="Times New Roman" panose="02020603050405020304" charset="0"/>
              <a:ea typeface="等线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82140" y="2533015"/>
            <a:ext cx="82842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0">
                <a:solidFill>
                  <a:srgbClr val="000000"/>
                </a:solidFill>
                <a:ea typeface="等线" panose="02010600030101010101" charset="-122"/>
              </a:rPr>
              <a:t>我坐到座位上</a:t>
            </a:r>
            <a:r>
              <a:rPr lang="zh-CN" sz="2800" b="1">
                <a:solidFill>
                  <a:srgbClr val="C00000"/>
                </a:solidFill>
                <a:ea typeface="等线" panose="02010600030101010101" charset="-122"/>
              </a:rPr>
              <a:t>准备应付</a:t>
            </a:r>
            <a:r>
              <a:rPr lang="zh-CN" sz="2800" b="0">
                <a:solidFill>
                  <a:srgbClr val="000000"/>
                </a:solidFill>
                <a:ea typeface="等线" panose="02010600030101010101" charset="-122"/>
              </a:rPr>
              <a:t>即将发生的事。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（续写）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indent="0"/>
            <a:endParaRPr lang="zh-CN" altLang="en-US" sz="2000" b="0">
              <a:solidFill>
                <a:srgbClr val="1E7E94"/>
              </a:solidFill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dusk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/dʌsk/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n.黄昏;傍晚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83690" y="1478915"/>
            <a:ext cx="8495665" cy="1660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Finally, 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with dusk approaching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 Jim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sent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 four-wheel vehicle to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transport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Michelle and her family to the church.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874520" y="3011170"/>
            <a:ext cx="10175875" cy="3604260"/>
            <a:chOff x="2952" y="4742"/>
            <a:chExt cx="16025" cy="5676"/>
          </a:xfrm>
        </p:grpSpPr>
        <p:sp>
          <p:nvSpPr>
            <p:cNvPr id="3" name="文本框 2"/>
            <p:cNvSpPr txBox="1"/>
            <p:nvPr/>
          </p:nvSpPr>
          <p:spPr>
            <a:xfrm>
              <a:off x="2952" y="4742"/>
              <a:ext cx="12706" cy="1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/>
              <a:r>
                <a:rPr lang="zh-CN" sz="28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最后，</a:t>
              </a:r>
              <a:r>
                <a:rPr lang="zh-CN" sz="2800" b="1">
                  <a:solidFill>
                    <a:srgbClr val="C00000"/>
                  </a:solidFill>
                  <a:ea typeface="宋体" panose="02010600030101010101" pitchFamily="2" charset="-122"/>
                  <a:sym typeface="+mn-ea"/>
                </a:rPr>
                <a:t>随着黄昏的临近</a:t>
              </a:r>
              <a:r>
                <a:rPr lang="zh-CN" sz="28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，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sym typeface="+mn-ea"/>
                </a:rPr>
                <a:t>吉姆</a:t>
              </a:r>
              <a:r>
                <a:rPr lang="zh-CN" sz="28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派了一辆四轮车把米歇尔和她的家人送到教堂。</a:t>
              </a:r>
              <a:r>
                <a:rPr lang="zh-CN" altLang="en-US" sz="2000">
                  <a:solidFill>
                    <a:srgbClr val="1E7E94"/>
                  </a:solidFill>
                  <a:sym typeface="+mn-ea"/>
                </a:rPr>
                <a:t>（续写）</a:t>
              </a:r>
              <a:endParaRPr lang="zh-CN" altLang="en-US" sz="2000">
                <a:solidFill>
                  <a:srgbClr val="1E7E94"/>
                </a:solidFill>
                <a:sym typeface="+mn-ea"/>
              </a:endParaRPr>
            </a:p>
            <a:p>
              <a:pPr indent="0"/>
              <a:endParaRPr lang="zh-CN" altLang="en-US" sz="2000">
                <a:solidFill>
                  <a:srgbClr val="1E7E94"/>
                </a:solidFill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2207" y="5894"/>
              <a:ext cx="6771" cy="45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advertisement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/ədˈvɜ:tɪsmənt/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n.广告;启事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72895" y="2212340"/>
            <a:ext cx="9684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learnt from your advertisement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that you are in need of volunteers , and I’d like to apply for the post.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2990" y="1388745"/>
            <a:ext cx="106787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/>
              <a:t>我</a:t>
            </a:r>
            <a:r>
              <a:rPr lang="zh-CN" altLang="en-US" sz="2800" b="1">
                <a:solidFill>
                  <a:srgbClr val="C00000"/>
                </a:solidFill>
              </a:rPr>
              <a:t>从你登的广告中得知</a:t>
            </a:r>
            <a:r>
              <a:rPr lang="zh-CN" altLang="en-US" sz="2800"/>
              <a:t>你需要志愿者，我想申请这个职位。</a:t>
            </a:r>
            <a:r>
              <a:rPr lang="zh-CN" altLang="en-US" sz="2000">
                <a:solidFill>
                  <a:srgbClr val="1E7E94"/>
                </a:solidFill>
              </a:rPr>
              <a:t>(应用文)</a:t>
            </a:r>
            <a:endParaRPr lang="zh-CN" altLang="en-US" sz="2000">
              <a:solidFill>
                <a:srgbClr val="1E7E94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72870" y="3890645"/>
            <a:ext cx="75152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I’d like to apply for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post advertised in today’s newspaper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89990" y="3267075"/>
            <a:ext cx="10678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/>
              <a:t>我想申请你们</a:t>
            </a:r>
            <a:r>
              <a:rPr lang="zh-CN" altLang="en-US" sz="2800" b="1">
                <a:solidFill>
                  <a:srgbClr val="C00000"/>
                </a:solidFill>
              </a:rPr>
              <a:t>今天刊登的广告中的职位</a:t>
            </a:r>
            <a:r>
              <a:rPr lang="zh-CN" altLang="en-US" sz="2800"/>
              <a:t>。</a:t>
            </a:r>
            <a:r>
              <a:rPr lang="zh-CN" altLang="en-US" sz="2000">
                <a:solidFill>
                  <a:srgbClr val="1E7E94"/>
                </a:solidFill>
              </a:rPr>
              <a:t>(应用文)</a:t>
            </a:r>
            <a:endParaRPr lang="zh-CN" altLang="en-US" sz="2000">
              <a:solidFill>
                <a:srgbClr val="1E7E94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109075" y="3267075"/>
            <a:ext cx="28448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owe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/əʊ/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vt.欠(账、债、情等)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80490" y="1152525"/>
            <a:ext cx="3752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1. owing to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因为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485900" y="2535555"/>
            <a:ext cx="9684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Owing to the reasons discussed above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 I won’t hesitate to recommend this movie to you.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72895" y="1844040"/>
            <a:ext cx="95973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由于上述原因</a:t>
            </a:r>
            <a:r>
              <a:rPr lang="zh-CN" altLang="en-US" sz="2800">
                <a:latin typeface="Times New Roman" panose="02020603050405020304" charset="0"/>
              </a:rPr>
              <a:t>，我将毫不犹豫地向您推荐这部电影。</a:t>
            </a:r>
            <a:r>
              <a:rPr lang="zh-CN" altLang="en-US" sz="2000">
                <a:solidFill>
                  <a:srgbClr val="1E7E94"/>
                </a:solidFill>
              </a:rPr>
              <a:t>（应用文）</a:t>
            </a:r>
            <a:endParaRPr lang="zh-CN" altLang="en-US" sz="2000">
              <a:solidFill>
                <a:srgbClr val="1E7E94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75190" y="3352800"/>
            <a:ext cx="2099945" cy="33712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380490" y="3562350"/>
            <a:ext cx="63392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owe sb an apology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该向某人道歉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owe sth to sb=owe sb sth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）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632585" y="4589145"/>
            <a:ext cx="95973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charset="0"/>
              </a:rPr>
              <a:t>我没能帮你，我写信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向你道歉</a:t>
            </a:r>
            <a:r>
              <a:rPr lang="zh-CN" altLang="en-US" sz="2800">
                <a:latin typeface="Times New Roman" panose="02020603050405020304" charset="0"/>
              </a:rPr>
              <a:t>。</a:t>
            </a:r>
            <a:r>
              <a:rPr lang="zh-CN" altLang="en-US" sz="2000">
                <a:solidFill>
                  <a:srgbClr val="1E7E94"/>
                </a:solidFill>
              </a:rPr>
              <a:t>（应用文）</a:t>
            </a:r>
            <a:endParaRPr lang="zh-CN" altLang="en-US" sz="2000">
              <a:solidFill>
                <a:srgbClr val="1E7E94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485900" y="5184775"/>
            <a:ext cx="76066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I’m writing to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owe you an apology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for being unable to help you.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owe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/əʊ/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vt.欠(账、债、情等)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80490" y="1152525"/>
            <a:ext cx="5945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3. owe...to...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把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......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归功于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......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72895" y="1844040"/>
            <a:ext cx="95973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charset="0"/>
              </a:rPr>
              <a:t>我们的成功应该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归功于你</a:t>
            </a:r>
            <a:r>
              <a:rPr lang="zh-CN" altLang="en-US" sz="2800">
                <a:latin typeface="Times New Roman" panose="02020603050405020304" charset="0"/>
              </a:rPr>
              <a:t>。</a:t>
            </a:r>
            <a:r>
              <a:rPr lang="zh-CN" altLang="en-US" sz="2000">
                <a:solidFill>
                  <a:srgbClr val="1E7E94"/>
                </a:solidFill>
              </a:rPr>
              <a:t>（应用文）</a:t>
            </a:r>
            <a:endParaRPr lang="zh-CN" altLang="en-US" sz="2000">
              <a:solidFill>
                <a:srgbClr val="1E7E94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0490" y="2366010"/>
            <a:ext cx="7908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It’s you that we should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owe our success to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toast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/təʊst/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n.烤面包片;干杯 vt.干杯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62075" y="1444625"/>
            <a:ext cx="985139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79705"/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We partied in a big way that day. Mom and Dad celebrated 50 years of marriage, five children, nine grandchildren and one great-grandchild. 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But when I raised my glass in honor of the happy couple, in my heart it was the grit of two old Marines and the power of perseverance I</a:t>
            </a:r>
            <a:r>
              <a:rPr lang="en-US" sz="2800" b="0" i="1" u="sng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toasted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  <a:endParaRPr lang="en-US" alt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0975" y="4157345"/>
            <a:ext cx="95116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那天我们举行了盛大的聚会。父母庆祝结婚50周年，育有五个孩子、九个孙子和一个曾孙。</a:t>
            </a:r>
            <a:r>
              <a:rPr lang="zh-CN" altLang="en-US" sz="2400" b="1">
                <a:solidFill>
                  <a:srgbClr val="C00000"/>
                </a:solidFill>
              </a:rPr>
              <a:t>但当我举杯向这对幸福的夫妇致敬时，在我心中，这是两位老海军陆战队队员的勇气和毅力。</a:t>
            </a:r>
            <a:r>
              <a:rPr lang="zh-CN" altLang="en-US" sz="2000">
                <a:solidFill>
                  <a:srgbClr val="1E7E94"/>
                </a:solidFill>
              </a:rPr>
              <a:t>（续写）</a:t>
            </a:r>
            <a:endParaRPr lang="zh-CN" altLang="en-US" sz="2000">
              <a:solidFill>
                <a:srgbClr val="1E7E9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coherent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ea typeface="微软雅黑" panose="020B0503020204020204" charset="-122"/>
                <a:sym typeface="+mn-ea"/>
              </a:rPr>
              <a:t>/kəʊˈhɪərənt/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a.有条理的;清楚易懂的</a:t>
            </a:r>
            <a:endParaRPr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9065" y="1381125"/>
            <a:ext cx="8716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only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became coherent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again two hours after the attack.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7810" y="1965325"/>
            <a:ext cx="8933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她发病两小时之后才恢复了清楚说话的能力。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08390" y="3789045"/>
            <a:ext cx="2819400" cy="262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4590" y="396875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see sb/sth do/ doing/done       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看到某人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物做了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正在做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被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......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63625" y="1156335"/>
            <a:ext cx="985139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79705"/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They were astonished to 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see misty clouds rising from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the great Niagara Falls...</a:t>
            </a:r>
            <a:endParaRPr 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179705"/>
            <a:r>
              <a:rPr lang="zh-CN" alt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他们看到尼亚加拉大瀑布升腾而起的水雾惊叹不已</a:t>
            </a:r>
            <a:r>
              <a:rPr lang="en-US" altLang="zh-CN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......</a:t>
            </a:r>
            <a:r>
              <a:rPr lang="zh-CN" altLang="en-US" sz="2000" b="0">
                <a:solidFill>
                  <a:srgbClr val="1E7E94"/>
                </a:solidFill>
              </a:rPr>
              <a:t>(课本原句)</a:t>
            </a:r>
            <a:endParaRPr lang="zh-CN" altLang="en-US" sz="2000" b="0">
              <a:solidFill>
                <a:srgbClr val="1E7E94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341755" y="3613150"/>
            <a:ext cx="87166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When crossing the street he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saw an old man knocked down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by a rushing car.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63625" y="2938145"/>
            <a:ext cx="10885805" cy="3708400"/>
            <a:chOff x="1675" y="4627"/>
            <a:chExt cx="17143" cy="5840"/>
          </a:xfrm>
        </p:grpSpPr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1675" y="4627"/>
              <a:ext cx="1551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179705"/>
              <a:r>
                <a:rPr lang="zh-CN" sz="2800" b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过马路时，他</a:t>
              </a:r>
              <a:r>
                <a:rPr lang="zh-CN" sz="2800" b="1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看见一位老人被</a:t>
              </a:r>
              <a:r>
                <a:rPr lang="zh-CN" sz="2800" b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一辆冲过来的车</a:t>
              </a:r>
              <a:r>
                <a:rPr lang="zh-CN" sz="2800" b="1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撞倒了</a:t>
              </a:r>
              <a:r>
                <a:rPr lang="zh-CN" sz="2800" b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。</a:t>
              </a:r>
              <a:r>
                <a:rPr lang="zh-CN" altLang="en-US" sz="2000" b="0">
                  <a:solidFill>
                    <a:srgbClr val="1E7E94"/>
                  </a:solidFill>
                </a:rPr>
                <a:t>(续写)</a:t>
              </a:r>
              <a:endParaRPr lang="zh-CN" altLang="en-US" sz="2000" b="0">
                <a:solidFill>
                  <a:srgbClr val="1E7E94"/>
                </a:solidFill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076" y="6341"/>
              <a:ext cx="5743" cy="412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400/new/VCG211287239543.jpg" descr="templates\picture_hover\&amp;pky13188466473_docer_VCG211287239543&amp;2&amp;src_toppic_drop7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0" y="-554990"/>
            <a:ext cx="13541375" cy="7611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78270" y="272415"/>
            <a:ext cx="443484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440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Thank you!</a:t>
            </a:r>
            <a:endParaRPr lang="en-US" altLang="zh-CN" sz="440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454785" y="1785620"/>
            <a:ext cx="77101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Many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pleasant recollections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of the time we spent together crowded in on me.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pleasant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/ˈpleznt/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a.令人愉快的;友好的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60170" y="116967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/>
              <a:t>许多</a:t>
            </a:r>
            <a:r>
              <a:rPr lang="zh-CN" altLang="en-US" sz="2800">
                <a:sym typeface="+mn-ea"/>
              </a:rPr>
              <a:t>我们曾一起度过的愉快的回忆涌上我的心头</a:t>
            </a:r>
            <a:r>
              <a:rPr lang="zh-CN" altLang="en-US" sz="2800"/>
              <a:t>。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 sz="2800"/>
          </a:p>
        </p:txBody>
      </p:sp>
      <p:sp>
        <p:nvSpPr>
          <p:cNvPr id="100" name="文本框 99"/>
          <p:cNvSpPr txBox="1"/>
          <p:nvPr/>
        </p:nvSpPr>
        <p:spPr>
          <a:xfrm>
            <a:off x="1529080" y="3429000"/>
            <a:ext cx="8686165" cy="10255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The local people were very friendly and kind, 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making the journey more pleasant</a:t>
            </a:r>
            <a:r>
              <a:rPr lang="en-US" sz="2800" b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endParaRPr lang="zh-CN" altLang="en-US" b="0">
              <a:latin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29080" y="4976495"/>
            <a:ext cx="9156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 am sorry to inform you of the following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unpleasant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situation.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4785" y="2907030"/>
            <a:ext cx="9325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/>
              <a:t>当地人非常友好和善良，使旅程变得更加愉快。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(应用文)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1454785" y="4454525"/>
            <a:ext cx="9796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ClrTx/>
              <a:buSzTx/>
              <a:buFont typeface="Wingdings" panose="05000000000000000000" charset="0"/>
              <a:buChar char="n"/>
            </a:pPr>
            <a:r>
              <a:rPr lang="zh-CN" altLang="en-US" sz="2800">
                <a:sym typeface="+mn-ea"/>
              </a:rPr>
              <a:t>我很抱歉的告诉你一件令人不愉快的事。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（应用文之投诉信）</a:t>
            </a:r>
            <a:endParaRPr lang="zh-CN" altLang="en-US" sz="2000">
              <a:solidFill>
                <a:srgbClr val="1E7E9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0" grpId="0"/>
      <p:bldP spid="10" grpId="0"/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9862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arise  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arose arisen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/əˈraɪz/    vi.起身;出现;由…引起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0675" y="5083175"/>
            <a:ext cx="7247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Heads turned, and a murmur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arose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in the church.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3015" y="1083310"/>
            <a:ext cx="101314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sz="2800"/>
              <a:t>如果</a:t>
            </a:r>
            <a:r>
              <a:rPr sz="2800" b="1">
                <a:solidFill>
                  <a:srgbClr val="C00000"/>
                </a:solidFill>
              </a:rPr>
              <a:t>出现</a:t>
            </a:r>
            <a:r>
              <a:rPr sz="2800"/>
              <a:t>任何</a:t>
            </a:r>
            <a:r>
              <a:rPr sz="2800" b="1">
                <a:solidFill>
                  <a:srgbClr val="C00000"/>
                </a:solidFill>
              </a:rPr>
              <a:t>问题</a:t>
            </a:r>
            <a:r>
              <a:rPr sz="2800"/>
              <a:t>，请告诉我，我会帮助你。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(应用文)</a:t>
            </a:r>
            <a:endParaRPr sz="2000"/>
          </a:p>
          <a:p>
            <a:pPr indent="0">
              <a:buFont typeface="Wingdings" panose="05000000000000000000" charset="0"/>
              <a:buNone/>
            </a:pPr>
            <a:endParaRPr sz="2800"/>
          </a:p>
          <a:p>
            <a:pPr indent="0">
              <a:buFont typeface="Wingdings" panose="05000000000000000000" charset="0"/>
              <a:buNone/>
            </a:pPr>
            <a:endParaRPr sz="2800"/>
          </a:p>
          <a:p>
            <a:pPr indent="0">
              <a:buFont typeface="Wingdings" panose="05000000000000000000" charset="0"/>
              <a:buNone/>
            </a:pPr>
            <a:endParaRPr sz="2800"/>
          </a:p>
          <a:p>
            <a:pPr marL="457200" indent="-457200">
              <a:buFont typeface="Wingdings" panose="05000000000000000000" charset="0"/>
              <a:buChar char="n"/>
            </a:pPr>
            <a:r>
              <a:rPr sz="2800" b="1">
                <a:solidFill>
                  <a:srgbClr val="C00000"/>
                </a:solidFill>
              </a:rPr>
              <a:t>出现</a:t>
            </a:r>
            <a:r>
              <a:rPr sz="2800"/>
              <a:t>了一个意想不到的</a:t>
            </a:r>
            <a:r>
              <a:rPr sz="2800" b="1">
                <a:solidFill>
                  <a:srgbClr val="C00000"/>
                </a:solidFill>
              </a:rPr>
              <a:t>困难</a:t>
            </a:r>
            <a:r>
              <a:rPr sz="2800"/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(续写)</a:t>
            </a:r>
            <a:endParaRPr sz="2000"/>
          </a:p>
          <a:p>
            <a:pPr indent="0">
              <a:buFont typeface="Wingdings" panose="05000000000000000000" charset="0"/>
              <a:buNone/>
            </a:pPr>
            <a:endParaRPr sz="2800"/>
          </a:p>
          <a:p>
            <a:pPr indent="0">
              <a:buFont typeface="Wingdings" panose="05000000000000000000" charset="0"/>
              <a:buNone/>
            </a:pPr>
            <a:endParaRPr sz="2800"/>
          </a:p>
          <a:p>
            <a:pPr indent="0">
              <a:buFont typeface="Wingdings" panose="05000000000000000000" charset="0"/>
              <a:buNone/>
            </a:pPr>
            <a:endParaRPr sz="2800"/>
          </a:p>
          <a:p>
            <a:pPr marL="457200" indent="-457200">
              <a:buFont typeface="Wingdings" panose="05000000000000000000" charset="0"/>
              <a:buChar char="n"/>
            </a:pPr>
            <a:r>
              <a:rPr sz="2800">
                <a:sym typeface="+mn-ea"/>
              </a:rPr>
              <a:t>大家都转过头来，教堂里</a:t>
            </a:r>
            <a:r>
              <a:rPr sz="2800" b="1">
                <a:solidFill>
                  <a:srgbClr val="C00000"/>
                </a:solidFill>
                <a:sym typeface="+mn-ea"/>
              </a:rPr>
              <a:t>响起</a:t>
            </a:r>
            <a:r>
              <a:rPr sz="2800">
                <a:sym typeface="+mn-ea"/>
              </a:rPr>
              <a:t>一片低语声</a:t>
            </a:r>
            <a:r>
              <a:rPr lang="zh-CN" altLang="en-US">
                <a:sym typeface="+mn-ea"/>
              </a:rPr>
              <a:t>。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(续写)</a:t>
            </a:r>
            <a:endParaRPr lang="zh-CN" altLang="en-US">
              <a:solidFill>
                <a:srgbClr val="1E7E94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90675" y="332549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 unforeseen difficulty has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arisen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06855" y="1567815"/>
            <a:ext cx="8011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If any complications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arise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let me know and I'll help.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9862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massive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/ˈmæsɪv/     a.巨大的;非常严重的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01470" y="371729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The Spring Festival Gala appeals to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massive audiences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every year.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82965" y="4208145"/>
            <a:ext cx="3268345" cy="23082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63625" y="1492250"/>
            <a:ext cx="7593965" cy="23583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514350" indent="-514350">
              <a:buFont typeface="Wingdings" panose="05000000000000000000" charset="0"/>
              <a:buChar char="n"/>
            </a:pPr>
            <a:r>
              <a:rPr lang="zh-CN" altLang="en-US" sz="2800"/>
              <a:t>1月22日爆发了一场</a:t>
            </a:r>
            <a:r>
              <a:rPr lang="zh-CN" altLang="en-US" sz="2800" b="1">
                <a:solidFill>
                  <a:srgbClr val="C00000"/>
                </a:solidFill>
              </a:rPr>
              <a:t>严重的地震。</a:t>
            </a:r>
            <a:endParaRPr lang="zh-CN" altLang="en-US" sz="2800"/>
          </a:p>
          <a:p>
            <a:pPr marL="514350" indent="-514350">
              <a:buFont typeface="Wingdings" panose="05000000000000000000" charset="0"/>
              <a:buChar char="n"/>
            </a:pPr>
            <a:endParaRPr lang="zh-CN" altLang="en-US" sz="2800"/>
          </a:p>
          <a:p>
            <a:pPr marL="514350" indent="-514350">
              <a:buFont typeface="Wingdings" panose="05000000000000000000" charset="0"/>
              <a:buChar char="n"/>
            </a:pPr>
            <a:endParaRPr lang="zh-CN" altLang="en-US" sz="2800"/>
          </a:p>
          <a:p>
            <a:pPr marL="514350" indent="-514350">
              <a:buFont typeface="Wingdings" panose="05000000000000000000" charset="0"/>
              <a:buChar char="n"/>
            </a:pPr>
            <a:endParaRPr lang="zh-CN" altLang="en-US" sz="2800"/>
          </a:p>
          <a:p>
            <a:pPr marL="514350" indent="-514350">
              <a:buFont typeface="Wingdings" panose="05000000000000000000" charset="0"/>
              <a:buChar char="n"/>
            </a:pPr>
            <a:r>
              <a:rPr lang="zh-CN" altLang="en-US" sz="2800"/>
              <a:t>春节联欢晚会每年吸引了</a:t>
            </a:r>
            <a:r>
              <a:rPr lang="zh-CN" altLang="en-US" sz="2800" b="1">
                <a:solidFill>
                  <a:srgbClr val="C00000"/>
                </a:solidFill>
              </a:rPr>
              <a:t>很多观众</a:t>
            </a:r>
            <a:r>
              <a:rPr lang="zh-CN" altLang="en-US" sz="2800"/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(应用文)</a:t>
            </a:r>
            <a:endParaRPr sz="2000"/>
          </a:p>
          <a:p>
            <a:pPr marL="514350" indent="-514350">
              <a:buFont typeface="Wingdings" panose="05000000000000000000" charset="0"/>
              <a:buChar char="n"/>
            </a:pP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1601470" y="198120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massive earthquake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hit on Jan 22.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03590" y="857250"/>
            <a:ext cx="3427095" cy="2510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take sb's breath away         令人惊叹    </a:t>
            </a:r>
            <a:r>
              <a:rPr lang="en-US" altLang="zh-CN" sz="2400" b="1" i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(breathe v.)</a:t>
            </a:r>
            <a:endParaRPr lang="en-US" altLang="zh-CN" sz="2400" b="1" i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79905" y="3429000"/>
            <a:ext cx="8359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The awesome scenery on the farm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took our breath away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87145" y="1183640"/>
            <a:ext cx="856996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ym typeface="+mn-ea"/>
              </a:rPr>
              <a:t>从山顶眺望，景色美得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会令你窒息</a:t>
            </a:r>
            <a:r>
              <a:rPr lang="zh-CN" altLang="en-US" sz="2800">
                <a:sym typeface="+mn-ea"/>
              </a:rPr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(应用文)</a:t>
            </a:r>
            <a:endParaRPr sz="2000"/>
          </a:p>
          <a:p>
            <a:pPr marL="457200" indent="-457200">
              <a:buFont typeface="Wingdings" panose="05000000000000000000" charset="0"/>
              <a:buChar char="n"/>
            </a:pPr>
            <a:endParaRPr lang="zh-CN" altLang="en-US" sz="2800"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endParaRPr lang="zh-CN" altLang="en-US" sz="2800"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endParaRPr lang="zh-CN" altLang="en-US" sz="2800"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ym typeface="+mn-ea"/>
              </a:rPr>
              <a:t>农场上的美景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令我们惊叹</a:t>
            </a:r>
            <a:r>
              <a:rPr lang="zh-CN" altLang="en-US" sz="2800">
                <a:sym typeface="+mn-ea"/>
              </a:rPr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(续写之骑马森林迷路)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1674495" y="1715135"/>
            <a:ext cx="8475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view from the top will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take your breath away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47075" y="3950970"/>
            <a:ext cx="3525520" cy="2718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63880" y="674370"/>
            <a:ext cx="11389995" cy="63696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+mj-ea"/>
              <a:buNone/>
            </a:pPr>
            <a:r>
              <a:rPr lang="zh-CN" altLang="en-US" sz="240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1</a:t>
            </a:r>
            <a:r>
              <a:rPr lang="zh-CN" altLang="en-US" sz="2400">
                <a:sym typeface="+mn-ea"/>
              </a:rPr>
              <a:t>）当他们仍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上气不接下气</a:t>
            </a:r>
            <a:r>
              <a:rPr lang="zh-CN" altLang="en-US" sz="2400">
                <a:sym typeface="+mn-ea"/>
              </a:rPr>
              <a:t>、心跳飞快时，他们最终相信刚刚所发生的事是真实的。</a:t>
            </a:r>
            <a:endParaRPr lang="zh-CN" altLang="en-US" sz="2400">
              <a:sym typeface="+mn-ea"/>
            </a:endParaRPr>
          </a:p>
          <a:p>
            <a:pPr indent="0">
              <a:buFont typeface="+mj-ea"/>
              <a:buNone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As they were still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their heart beat wildly，they were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finally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convinced that what happened just now was true.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+mj-ea"/>
              <a:buAutoNum type="circleNumDbPlain"/>
            </a:pPr>
            <a:endParaRPr lang="zh-CN" altLang="en-US" sz="2400">
              <a:sym typeface="+mn-ea"/>
            </a:endParaRPr>
          </a:p>
          <a:p>
            <a:pPr indent="0">
              <a:buFont typeface="+mj-ea"/>
              <a:buNone/>
            </a:pPr>
            <a:r>
              <a:rPr lang="zh-CN" altLang="en-US" sz="240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）我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屏住呼吸</a:t>
            </a:r>
            <a:r>
              <a:rPr lang="zh-CN" altLang="en-US" sz="2400">
                <a:sym typeface="+mn-ea"/>
              </a:rPr>
              <a:t>，等着老师宣布考试的结果。</a:t>
            </a:r>
            <a:endParaRPr lang="zh-CN" altLang="en-US" sz="2400">
              <a:sym typeface="+mn-ea"/>
            </a:endParaRPr>
          </a:p>
          <a:p>
            <a:pPr indent="0">
              <a:buFont typeface="+mj-ea"/>
              <a:buNone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，waiting for the teacher to announce the results of the exam.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+mj-ea"/>
              <a:buAutoNum type="circleNumDbPlain"/>
            </a:pPr>
            <a:endParaRPr lang="zh-CN" altLang="en-US" sz="2400"/>
          </a:p>
          <a:p>
            <a:pPr indent="0">
              <a:buFont typeface="+mj-ea"/>
              <a:buNone/>
            </a:pPr>
            <a:r>
              <a:rPr lang="zh-CN" altLang="en-US" sz="240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）爬到山顶他就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喘不过气来</a:t>
            </a:r>
            <a:r>
              <a:rPr lang="zh-CN" altLang="en-US" sz="2400">
                <a:sym typeface="+mn-ea"/>
              </a:rPr>
              <a:t>了。</a:t>
            </a:r>
            <a:endParaRPr lang="zh-CN" altLang="en-US" sz="2400">
              <a:sym typeface="+mn-ea"/>
            </a:endParaRPr>
          </a:p>
          <a:p>
            <a:pPr indent="0">
              <a:buFont typeface="+mj-ea"/>
              <a:buNone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climbed to the peak of the mountain and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zh-CN" altLang="en-US" sz="2400"/>
          </a:p>
          <a:p>
            <a:pPr marL="457200" indent="-457200">
              <a:buFont typeface="+mj-ea"/>
              <a:buAutoNum type="circleNumDbPlain"/>
            </a:pPr>
            <a:endParaRPr lang="zh-CN" altLang="en-US" sz="2400"/>
          </a:p>
          <a:p>
            <a:pPr indent="0">
              <a:buFont typeface="+mj-ea"/>
              <a:buNone/>
            </a:pPr>
            <a:r>
              <a:rPr lang="zh-CN" altLang="en-US" sz="240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4</a:t>
            </a:r>
            <a:r>
              <a:rPr lang="zh-CN" altLang="en-US" sz="2400">
                <a:sym typeface="+mn-ea"/>
              </a:rPr>
              <a:t>）杰克深呼吸，然后潜入水中。</a:t>
            </a:r>
            <a:endParaRPr lang="zh-CN" altLang="en-US" sz="2400">
              <a:sym typeface="+mn-ea"/>
            </a:endParaRPr>
          </a:p>
          <a:p>
            <a:pPr indent="0">
              <a:buFont typeface="+mj-ea"/>
              <a:buNone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Jack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then dived into the water.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+mj-ea"/>
              <a:buAutoNum type="circleNumDbPlain"/>
            </a:pPr>
            <a:endParaRPr lang="zh-CN" altLang="en-US" sz="2400">
              <a:sym typeface="+mn-ea"/>
            </a:endParaRPr>
          </a:p>
          <a:p>
            <a:pPr indent="0">
              <a:buFont typeface="+mj-ea"/>
              <a:buNone/>
            </a:pPr>
            <a:r>
              <a:rPr lang="zh-CN" altLang="en-US" sz="240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5</a:t>
            </a:r>
            <a:r>
              <a:rPr lang="zh-CN" altLang="en-US" sz="2400">
                <a:sym typeface="+mn-ea"/>
              </a:rPr>
              <a:t>）我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气喘吁吁地</a:t>
            </a:r>
            <a:r>
              <a:rPr lang="zh-CN" altLang="en-US" sz="2400">
                <a:sym typeface="+mn-ea"/>
              </a:rPr>
              <a:t>坐在座位上，仍不敢相信。</a:t>
            </a:r>
            <a:endParaRPr lang="zh-CN" altLang="en-US" sz="2400">
              <a:sym typeface="+mn-ea"/>
            </a:endParaRPr>
          </a:p>
          <a:p>
            <a:pPr indent="0">
              <a:buFont typeface="+mj-ea"/>
              <a:buNone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sat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(breath) on my seat and still could not believe it.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+mj-ea"/>
              <a:buNone/>
            </a:pPr>
            <a:endParaRPr lang="zh-CN" altLang="en-US" sz="2400"/>
          </a:p>
          <a:p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2880360" y="104965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out of breath</a:t>
            </a:r>
            <a:endParaRPr lang="zh-CN" alt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0275" y="24542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held my breath</a:t>
            </a:r>
            <a:endParaRPr lang="zh-CN" alt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35337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lost his breath</a:t>
            </a:r>
            <a:endParaRPr lang="zh-CN" alt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91920" y="46767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took a deep breath</a:t>
            </a:r>
            <a:endParaRPr lang="zh-CN" alt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76350" y="58197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breathlessly</a:t>
            </a:r>
            <a:endParaRPr lang="zh-CN" alt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986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bound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/baʊnd/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a.准备前往(某地);一定会 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87145" y="1200785"/>
            <a:ext cx="8758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 bound to do...一定做……；有义务做……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6975" y="1696085"/>
            <a:ext cx="10770235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ym typeface="+mn-ea"/>
              </a:rPr>
              <a:t>我相信你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一定会</a:t>
            </a:r>
            <a:r>
              <a:rPr lang="zh-CN" altLang="en-US" sz="2800">
                <a:sym typeface="+mn-ea"/>
              </a:rPr>
              <a:t>喜欢这些活动的。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  (应用文)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endParaRPr lang="zh-CN" altLang="en-US" sz="2800">
              <a:sym typeface="+mn-ea"/>
            </a:endParaRPr>
          </a:p>
          <a:p>
            <a:endParaRPr lang="zh-CN" altLang="en-US" sz="2800"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ym typeface="+mn-ea"/>
              </a:rPr>
              <a:t>伯纳德</a:t>
            </a:r>
            <a:r>
              <a:rPr lang="en-US" altLang="zh-CN" sz="2800">
                <a:sym typeface="+mn-ea"/>
              </a:rPr>
              <a:t>(</a:t>
            </a:r>
            <a:r>
              <a:rPr lang="zh-CN" altLang="en-US" sz="2800">
                <a:sym typeface="+mn-ea"/>
              </a:rPr>
              <a:t>Bernard</a:t>
            </a:r>
            <a:r>
              <a:rPr lang="en-US" altLang="zh-CN" sz="2800">
                <a:sym typeface="+mn-ea"/>
              </a:rPr>
              <a:t>) </a:t>
            </a:r>
            <a:r>
              <a:rPr lang="zh-CN" altLang="en-US" sz="2800">
                <a:sym typeface="+mn-ea"/>
              </a:rPr>
              <a:t>挨家挨户去卖爆米花，他一定会赚些额外的钱。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(续写之助人为乐)</a:t>
            </a:r>
            <a:endParaRPr lang="zh-CN" altLang="en-US" sz="2800"/>
          </a:p>
          <a:p>
            <a:endParaRPr lang="zh-CN" altLang="en-US" sz="2800"/>
          </a:p>
          <a:p>
            <a:endParaRPr lang="zh-CN" altLang="en-US" sz="28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7145" y="3727450"/>
            <a:ext cx="96907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Bernard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bound to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make some extra money by selling popcorn from door to door.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7145" y="2190115"/>
            <a:ext cx="10005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I’m sure you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are bound to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take an interest in these activities.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87145" y="480695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 bound for准备前往(某地)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87145" y="5434330"/>
            <a:ext cx="7930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ym typeface="+mn-ea"/>
              </a:rPr>
              <a:t>我们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正要前往</a:t>
            </a:r>
            <a:r>
              <a:rPr lang="zh-CN" altLang="en-US" sz="2800">
                <a:sym typeface="+mn-ea"/>
              </a:rPr>
              <a:t>我们采摘水果的农场。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 (应用文)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87145" y="5852795"/>
            <a:ext cx="941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were bound for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farm where we would pick fruits.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9" grpId="0"/>
      <p:bldP spid="11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  <p:tag name="KSO_WM_UNIT_PLACING_PICTURE_USER_VIEWPORT" val="{&quot;height&quot;:6770,&quot;width&quot;:7700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  <p:tag name="KSO_WM_UNIT_PLACING_PICTURE_USER_VIEWPORT" val="{&quot;height&quot;:7160,&quot;width&quot;:6980}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10056</Words>
  <Application>WPS 演示</Application>
  <PresentationFormat>宽屏</PresentationFormat>
  <Paragraphs>482</Paragraphs>
  <Slides>39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5" baseType="lpstr">
      <vt:lpstr>Arial</vt:lpstr>
      <vt:lpstr>宋体</vt:lpstr>
      <vt:lpstr>Wingdings</vt:lpstr>
      <vt:lpstr>阿里巴巴普惠体 Medium</vt:lpstr>
      <vt:lpstr>阿里巴巴普惠体</vt:lpstr>
      <vt:lpstr>Times New Roman</vt:lpstr>
      <vt:lpstr>微软雅黑</vt:lpstr>
      <vt:lpstr>Wingdings</vt:lpstr>
      <vt:lpstr>Arial Unicode MS</vt:lpstr>
      <vt:lpstr>等线 Light</vt:lpstr>
      <vt:lpstr>等线</vt:lpstr>
      <vt:lpstr>Arial Black</vt:lpstr>
      <vt:lpstr>HelveticaNeue</vt:lpstr>
      <vt:lpstr>Shit Happens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liang jing</dc:creator>
  <cp:lastModifiedBy>南山有谷堆</cp:lastModifiedBy>
  <cp:revision>272</cp:revision>
  <dcterms:created xsi:type="dcterms:W3CDTF">2022-10-10T00:54:00Z</dcterms:created>
  <dcterms:modified xsi:type="dcterms:W3CDTF">2023-09-28T01:34:37Z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54CC1F50C0C24B65B0C823811D9B39BA_13</vt:lpwstr>
  </property>
  <property fmtid="{D5CDD505-2E9C-101B-9397-08002B2CF9AE}" pid="3" name="KSOProductBuildVer">
    <vt:lpwstr>2052-11.8.2.8506</vt:lpwstr>
  </property>
</Properties>
</file>